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31"/>
  </p:notesMasterIdLst>
  <p:sldIdLst>
    <p:sldId id="324" r:id="rId3"/>
    <p:sldId id="345" r:id="rId4"/>
    <p:sldId id="372" r:id="rId5"/>
    <p:sldId id="361" r:id="rId6"/>
    <p:sldId id="352" r:id="rId7"/>
    <p:sldId id="363" r:id="rId8"/>
    <p:sldId id="353" r:id="rId9"/>
    <p:sldId id="373" r:id="rId10"/>
    <p:sldId id="343" r:id="rId11"/>
    <p:sldId id="362" r:id="rId12"/>
    <p:sldId id="259" r:id="rId13"/>
    <p:sldId id="275" r:id="rId14"/>
    <p:sldId id="262" r:id="rId15"/>
    <p:sldId id="299" r:id="rId16"/>
    <p:sldId id="311" r:id="rId17"/>
    <p:sldId id="321" r:id="rId18"/>
    <p:sldId id="317" r:id="rId19"/>
    <p:sldId id="310" r:id="rId20"/>
    <p:sldId id="316" r:id="rId21"/>
    <p:sldId id="342" r:id="rId22"/>
    <p:sldId id="322" r:id="rId23"/>
    <p:sldId id="368" r:id="rId24"/>
    <p:sldId id="374" r:id="rId25"/>
    <p:sldId id="369" r:id="rId26"/>
    <p:sldId id="346" r:id="rId27"/>
    <p:sldId id="370" r:id="rId28"/>
    <p:sldId id="289" r:id="rId29"/>
    <p:sldId id="37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D7D"/>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8" autoAdjust="0"/>
    <p:restoredTop sz="95578" autoAdjust="0"/>
  </p:normalViewPr>
  <p:slideViewPr>
    <p:cSldViewPr snapToGrid="0">
      <p:cViewPr varScale="1">
        <p:scale>
          <a:sx n="110" d="100"/>
          <a:sy n="110" d="100"/>
        </p:scale>
        <p:origin x="14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Users\mollyczachur\Documents\Kenya\REDD+%20Symposium%20Sri%20Lanka%20October\Blue%20carbon%20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203250600386423"/>
          <c:y val="6.0185185185185217E-2"/>
          <c:w val="0.64041196192757799"/>
          <c:h val="0.7163751736915247"/>
        </c:manualLayout>
      </c:layout>
      <c:barChart>
        <c:barDir val="bar"/>
        <c:grouping val="stacked"/>
        <c:varyColors val="0"/>
        <c:ser>
          <c:idx val="0"/>
          <c:order val="0"/>
          <c:tx>
            <c:strRef>
              <c:f>'From blue carbon graph'!$B$1</c:f>
              <c:strCache>
                <c:ptCount val="1"/>
                <c:pt idx="0">
                  <c:v>Soil Inorganic Carbon</c:v>
                </c:pt>
              </c:strCache>
            </c:strRef>
          </c:tx>
          <c:spPr>
            <a:solidFill>
              <a:schemeClr val="accent2">
                <a:lumMod val="50000"/>
              </a:schemeClr>
            </a:solidFill>
            <a:ln>
              <a:noFill/>
            </a:ln>
            <a:effectLst/>
          </c:spPr>
          <c:invertIfNegative val="0"/>
          <c:cat>
            <c:strRef>
              <c:f>'From blue carbon graph'!$A$2:$A$7</c:f>
              <c:strCache>
                <c:ptCount val="6"/>
                <c:pt idx="0">
                  <c:v>Seagrass Meadows</c:v>
                </c:pt>
                <c:pt idx="1">
                  <c:v>Tidal Salt Marsh</c:v>
                </c:pt>
                <c:pt idx="2">
                  <c:v>Mangroves</c:v>
                </c:pt>
                <c:pt idx="4">
                  <c:v>Boral Forest</c:v>
                </c:pt>
                <c:pt idx="5">
                  <c:v>Tropical Forest</c:v>
                </c:pt>
              </c:strCache>
            </c:strRef>
          </c:cat>
          <c:val>
            <c:numRef>
              <c:f>'From blue carbon graph'!$B$2:$B$7</c:f>
              <c:numCache>
                <c:formatCode>General</c:formatCode>
                <c:ptCount val="6"/>
                <c:pt idx="0">
                  <c:v>607.65330417452901</c:v>
                </c:pt>
                <c:pt idx="1">
                  <c:v>914.58968977619475</c:v>
                </c:pt>
                <c:pt idx="2">
                  <c:v>1026.3178779915709</c:v>
                </c:pt>
                <c:pt idx="4">
                  <c:v>146.26726160032399</c:v>
                </c:pt>
                <c:pt idx="5">
                  <c:v>76.384896209943307</c:v>
                </c:pt>
              </c:numCache>
            </c:numRef>
          </c:val>
          <c:extLst>
            <c:ext xmlns:c16="http://schemas.microsoft.com/office/drawing/2014/chart" uri="{C3380CC4-5D6E-409C-BE32-E72D297353CC}">
              <c16:uniqueId val="{00000000-541D-2B48-BE9F-15FF64900980}"/>
            </c:ext>
          </c:extLst>
        </c:ser>
        <c:ser>
          <c:idx val="1"/>
          <c:order val="1"/>
          <c:tx>
            <c:strRef>
              <c:f>'From blue carbon graph'!$C$1</c:f>
              <c:strCache>
                <c:ptCount val="1"/>
                <c:pt idx="0">
                  <c:v>Living Biomass</c:v>
                </c:pt>
              </c:strCache>
            </c:strRef>
          </c:tx>
          <c:spPr>
            <a:solidFill>
              <a:schemeClr val="accent6"/>
            </a:solidFill>
            <a:ln>
              <a:noFill/>
            </a:ln>
            <a:effectLst/>
          </c:spPr>
          <c:invertIfNegative val="0"/>
          <c:cat>
            <c:strRef>
              <c:f>'From blue carbon graph'!$A$2:$A$7</c:f>
              <c:strCache>
                <c:ptCount val="6"/>
                <c:pt idx="0">
                  <c:v>Seagrass Meadows</c:v>
                </c:pt>
                <c:pt idx="1">
                  <c:v>Tidal Salt Marsh</c:v>
                </c:pt>
                <c:pt idx="2">
                  <c:v>Mangroves</c:v>
                </c:pt>
                <c:pt idx="4">
                  <c:v>Boral Forest</c:v>
                </c:pt>
                <c:pt idx="5">
                  <c:v>Tropical Forest</c:v>
                </c:pt>
              </c:strCache>
            </c:strRef>
          </c:cat>
          <c:val>
            <c:numRef>
              <c:f>'From blue carbon graph'!$C$2:$C$7</c:f>
              <c:numCache>
                <c:formatCode>General</c:formatCode>
                <c:ptCount val="6"/>
                <c:pt idx="0">
                  <c:v>9.9601417964410075</c:v>
                </c:pt>
                <c:pt idx="1">
                  <c:v>35.859155923176111</c:v>
                </c:pt>
                <c:pt idx="2">
                  <c:v>464.13731680216961</c:v>
                </c:pt>
                <c:pt idx="4">
                  <c:v>91.638595439233981</c:v>
                </c:pt>
                <c:pt idx="5">
                  <c:v>165.3409992769086</c:v>
                </c:pt>
              </c:numCache>
            </c:numRef>
          </c:val>
          <c:extLst>
            <c:ext xmlns:c16="http://schemas.microsoft.com/office/drawing/2014/chart" uri="{C3380CC4-5D6E-409C-BE32-E72D297353CC}">
              <c16:uniqueId val="{00000001-541D-2B48-BE9F-15FF64900980}"/>
            </c:ext>
          </c:extLst>
        </c:ser>
        <c:dLbls>
          <c:showLegendKey val="0"/>
          <c:showVal val="0"/>
          <c:showCatName val="0"/>
          <c:showSerName val="0"/>
          <c:showPercent val="0"/>
          <c:showBubbleSize val="0"/>
        </c:dLbls>
        <c:gapWidth val="71"/>
        <c:overlap val="100"/>
        <c:axId val="398127216"/>
        <c:axId val="398129176"/>
      </c:barChart>
      <c:catAx>
        <c:axId val="398127216"/>
        <c:scaling>
          <c:orientation val="minMax"/>
        </c:scaling>
        <c:delete val="0"/>
        <c:axPos val="l"/>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GB" sz="1800" b="0" i="0" u="none" strike="noStrike" kern="1200" baseline="0">
                <a:solidFill>
                  <a:schemeClr val="tx1"/>
                </a:solidFill>
                <a:latin typeface="Arial" charset="0"/>
                <a:ea typeface="Arial" charset="0"/>
                <a:cs typeface="Arial" charset="0"/>
              </a:defRPr>
            </a:pPr>
            <a:endParaRPr lang="en-KE"/>
          </a:p>
        </c:txPr>
        <c:crossAx val="398129176"/>
        <c:crosses val="autoZero"/>
        <c:auto val="1"/>
        <c:lblAlgn val="ctr"/>
        <c:lblOffset val="100"/>
        <c:noMultiLvlLbl val="0"/>
      </c:catAx>
      <c:valAx>
        <c:axId val="3981291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en-GB" sz="1800" b="0" i="0" u="none" strike="noStrike" kern="1200" baseline="0">
                    <a:solidFill>
                      <a:schemeClr val="tx1"/>
                    </a:solidFill>
                    <a:latin typeface="Arial" charset="0"/>
                    <a:ea typeface="Arial" charset="0"/>
                    <a:cs typeface="Arial" charset="0"/>
                  </a:defRPr>
                </a:pPr>
                <a:r>
                  <a:rPr lang="en-US" sz="1800" dirty="0"/>
                  <a:t>Mg </a:t>
                </a:r>
                <a:r>
                  <a:rPr lang="nb-NO" sz="1800" dirty="0"/>
                  <a:t>CO</a:t>
                </a:r>
                <a:r>
                  <a:rPr lang="nb-NO" sz="1800" baseline="-25000" dirty="0"/>
                  <a:t>2</a:t>
                </a:r>
                <a:r>
                  <a:rPr lang="nb-NO" sz="1800" dirty="0"/>
                  <a:t> </a:t>
                </a:r>
                <a:r>
                  <a:rPr lang="en-US" sz="1800" dirty="0"/>
                  <a:t> ha</a:t>
                </a:r>
                <a:r>
                  <a:rPr lang="en-US" sz="1800" baseline="30000" dirty="0"/>
                  <a:t>-1</a:t>
                </a:r>
              </a:p>
            </c:rich>
          </c:tx>
          <c:layout>
            <c:manualLayout>
              <c:xMode val="edge"/>
              <c:yMode val="edge"/>
              <c:x val="0.52175652636661962"/>
              <c:y val="0.91542998301682899"/>
            </c:manualLayout>
          </c:layout>
          <c:overlay val="0"/>
          <c:spPr>
            <a:noFill/>
            <a:ln>
              <a:noFill/>
            </a:ln>
            <a:effectLst/>
          </c:spPr>
          <c:txPr>
            <a:bodyPr rot="0" spcFirstLastPara="1" vertOverflow="ellipsis" vert="horz" wrap="square" anchor="ctr" anchorCtr="1"/>
            <a:lstStyle/>
            <a:p>
              <a:pPr>
                <a:defRPr lang="en-GB" sz="1800" b="0" i="0" u="none" strike="noStrike" kern="1200" baseline="0">
                  <a:solidFill>
                    <a:schemeClr val="tx1"/>
                  </a:solidFill>
                  <a:latin typeface="Arial" charset="0"/>
                  <a:ea typeface="Arial" charset="0"/>
                  <a:cs typeface="Arial" charset="0"/>
                </a:defRPr>
              </a:pPr>
              <a:endParaRPr lang="en-KE"/>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en-GB" sz="1600" b="0" i="0" u="none" strike="noStrike" kern="1200" baseline="0">
                <a:solidFill>
                  <a:schemeClr val="tx1"/>
                </a:solidFill>
                <a:latin typeface="Arial" charset="0"/>
                <a:ea typeface="Arial" charset="0"/>
                <a:cs typeface="Arial" charset="0"/>
              </a:defRPr>
            </a:pPr>
            <a:endParaRPr lang="en-KE"/>
          </a:p>
        </c:txPr>
        <c:crossAx val="398127216"/>
        <c:crosses val="autoZero"/>
        <c:crossBetween val="between"/>
      </c:valAx>
      <c:spPr>
        <a:noFill/>
        <a:ln>
          <a:noFill/>
        </a:ln>
        <a:effectLst/>
      </c:spPr>
    </c:plotArea>
    <c:legend>
      <c:legendPos val="r"/>
      <c:layout>
        <c:manualLayout>
          <c:xMode val="edge"/>
          <c:yMode val="edge"/>
          <c:x val="0.65152340332458503"/>
          <c:y val="3.7757222581339248E-2"/>
          <c:w val="0.29921654036049022"/>
          <c:h val="0.22783907048983015"/>
        </c:manualLayout>
      </c:layout>
      <c:overlay val="0"/>
      <c:spPr>
        <a:noFill/>
        <a:ln>
          <a:noFill/>
        </a:ln>
        <a:effectLst/>
      </c:spPr>
      <c:txPr>
        <a:bodyPr rot="0" spcFirstLastPara="1" vertOverflow="ellipsis" vert="horz" wrap="square" anchor="ctr" anchorCtr="1"/>
        <a:lstStyle/>
        <a:p>
          <a:pPr>
            <a:defRPr lang="en-GB" sz="1600" b="0" i="0" u="none" strike="noStrike" kern="1200" baseline="0">
              <a:solidFill>
                <a:schemeClr val="tx1"/>
              </a:solidFill>
              <a:latin typeface="Arial" charset="0"/>
              <a:ea typeface="Arial" charset="0"/>
              <a:cs typeface="Arial" charset="0"/>
            </a:defRPr>
          </a:pPr>
          <a:endParaRPr lang="en-KE"/>
        </a:p>
      </c:txPr>
    </c:legend>
    <c:plotVisOnly val="1"/>
    <c:dispBlanksAs val="gap"/>
    <c:showDLblsOverMax val="0"/>
  </c:chart>
  <c:spPr>
    <a:noFill/>
    <a:ln>
      <a:noFill/>
    </a:ln>
    <a:effectLst/>
  </c:spPr>
  <c:txPr>
    <a:bodyPr/>
    <a:lstStyle/>
    <a:p>
      <a:pPr>
        <a:defRPr sz="2000">
          <a:solidFill>
            <a:schemeClr val="tx1"/>
          </a:solidFill>
          <a:latin typeface="Arial" charset="0"/>
          <a:ea typeface="Arial" charset="0"/>
          <a:cs typeface="Arial" charset="0"/>
        </a:defRPr>
      </a:pPr>
      <a:endParaRPr lang="en-K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DC9E4E-B091-41D7-B719-BB03B4C2E44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3838F38-FDD0-4692-B3B0-086BC7E10725}">
      <dgm:prSet/>
      <dgm:spPr/>
      <dgm:t>
        <a:bodyPr/>
        <a:lstStyle/>
        <a:p>
          <a:r>
            <a:rPr lang="en-US" dirty="0"/>
            <a:t>How </a:t>
          </a:r>
          <a:r>
            <a:rPr lang="en-US" b="1" dirty="0"/>
            <a:t>can we sustain supply </a:t>
          </a:r>
          <a:r>
            <a:rPr lang="en-US" dirty="0"/>
            <a:t>of mangroves goods and services?</a:t>
          </a:r>
        </a:p>
      </dgm:t>
    </dgm:pt>
    <dgm:pt modelId="{6F069DBA-4909-45C9-8330-8B677BE6912D}" type="parTrans" cxnId="{9F65E05D-DF76-4B31-BBC8-BF5AC7A51C75}">
      <dgm:prSet/>
      <dgm:spPr/>
      <dgm:t>
        <a:bodyPr/>
        <a:lstStyle/>
        <a:p>
          <a:endParaRPr lang="en-US"/>
        </a:p>
      </dgm:t>
    </dgm:pt>
    <dgm:pt modelId="{584D5485-007E-4F77-B82C-18993B8A3183}" type="sibTrans" cxnId="{9F65E05D-DF76-4B31-BBC8-BF5AC7A51C75}">
      <dgm:prSet/>
      <dgm:spPr/>
      <dgm:t>
        <a:bodyPr/>
        <a:lstStyle/>
        <a:p>
          <a:endParaRPr lang="en-US"/>
        </a:p>
      </dgm:t>
    </dgm:pt>
    <dgm:pt modelId="{41450667-96CC-440D-BDBE-B444F6117B50}">
      <dgm:prSet/>
      <dgm:spPr/>
      <dgm:t>
        <a:bodyPr/>
        <a:lstStyle/>
        <a:p>
          <a:r>
            <a:rPr lang="en-US"/>
            <a:t>What is the </a:t>
          </a:r>
          <a:r>
            <a:rPr lang="en-US" b="1"/>
            <a:t>role of communities</a:t>
          </a:r>
          <a:r>
            <a:rPr lang="en-US"/>
            <a:t>?</a:t>
          </a:r>
        </a:p>
      </dgm:t>
    </dgm:pt>
    <dgm:pt modelId="{892CB2D1-719E-4ED0-ACD3-D9A5CD059B37}" type="parTrans" cxnId="{F3684C1D-3885-4FF4-AAFE-69C9C47AE711}">
      <dgm:prSet/>
      <dgm:spPr/>
      <dgm:t>
        <a:bodyPr/>
        <a:lstStyle/>
        <a:p>
          <a:endParaRPr lang="en-US"/>
        </a:p>
      </dgm:t>
    </dgm:pt>
    <dgm:pt modelId="{6E96B6B5-6DF0-4875-BB4B-27BF4D1858F8}" type="sibTrans" cxnId="{F3684C1D-3885-4FF4-AAFE-69C9C47AE711}">
      <dgm:prSet/>
      <dgm:spPr/>
      <dgm:t>
        <a:bodyPr/>
        <a:lstStyle/>
        <a:p>
          <a:endParaRPr lang="en-US"/>
        </a:p>
      </dgm:t>
    </dgm:pt>
    <dgm:pt modelId="{49052B47-8913-45A7-81B3-67FA9537E885}">
      <dgm:prSet/>
      <dgm:spPr/>
      <dgm:t>
        <a:bodyPr/>
        <a:lstStyle/>
        <a:p>
          <a:r>
            <a:rPr lang="en-US"/>
            <a:t>How can we </a:t>
          </a:r>
          <a:r>
            <a:rPr lang="en-US" b="1"/>
            <a:t>incentivize mangrove conservation </a:t>
          </a:r>
          <a:r>
            <a:rPr lang="en-US"/>
            <a:t>activities? </a:t>
          </a:r>
        </a:p>
      </dgm:t>
    </dgm:pt>
    <dgm:pt modelId="{114D8040-D58A-4215-A3F6-86CB30B5D345}" type="parTrans" cxnId="{73843A68-8667-433B-80DB-1D1548141734}">
      <dgm:prSet/>
      <dgm:spPr/>
      <dgm:t>
        <a:bodyPr/>
        <a:lstStyle/>
        <a:p>
          <a:endParaRPr lang="en-US"/>
        </a:p>
      </dgm:t>
    </dgm:pt>
    <dgm:pt modelId="{85E7E68A-F614-475A-B2CB-4A23A0816366}" type="sibTrans" cxnId="{73843A68-8667-433B-80DB-1D1548141734}">
      <dgm:prSet/>
      <dgm:spPr/>
      <dgm:t>
        <a:bodyPr/>
        <a:lstStyle/>
        <a:p>
          <a:endParaRPr lang="en-US"/>
        </a:p>
      </dgm:t>
    </dgm:pt>
    <dgm:pt modelId="{4AB54715-F418-F845-8BFA-31D8F1F85EC6}" type="pres">
      <dgm:prSet presAssocID="{10DC9E4E-B091-41D7-B719-BB03B4C2E441}" presName="linear" presStyleCnt="0">
        <dgm:presLayoutVars>
          <dgm:animLvl val="lvl"/>
          <dgm:resizeHandles val="exact"/>
        </dgm:presLayoutVars>
      </dgm:prSet>
      <dgm:spPr/>
    </dgm:pt>
    <dgm:pt modelId="{9AFDEAB1-33C3-1B4F-B17A-074B40AD674C}" type="pres">
      <dgm:prSet presAssocID="{A3838F38-FDD0-4692-B3B0-086BC7E10725}" presName="parentText" presStyleLbl="node1" presStyleIdx="0" presStyleCnt="3">
        <dgm:presLayoutVars>
          <dgm:chMax val="0"/>
          <dgm:bulletEnabled val="1"/>
        </dgm:presLayoutVars>
      </dgm:prSet>
      <dgm:spPr/>
    </dgm:pt>
    <dgm:pt modelId="{28F8B559-5B1B-984B-ADBE-8006D4624692}" type="pres">
      <dgm:prSet presAssocID="{584D5485-007E-4F77-B82C-18993B8A3183}" presName="spacer" presStyleCnt="0"/>
      <dgm:spPr/>
    </dgm:pt>
    <dgm:pt modelId="{4BB3621F-3C14-284F-A0C4-3B68E7A75B68}" type="pres">
      <dgm:prSet presAssocID="{41450667-96CC-440D-BDBE-B444F6117B50}" presName="parentText" presStyleLbl="node1" presStyleIdx="1" presStyleCnt="3">
        <dgm:presLayoutVars>
          <dgm:chMax val="0"/>
          <dgm:bulletEnabled val="1"/>
        </dgm:presLayoutVars>
      </dgm:prSet>
      <dgm:spPr/>
    </dgm:pt>
    <dgm:pt modelId="{62368B3D-33A4-6C4D-A7B6-0CDE189429C0}" type="pres">
      <dgm:prSet presAssocID="{6E96B6B5-6DF0-4875-BB4B-27BF4D1858F8}" presName="spacer" presStyleCnt="0"/>
      <dgm:spPr/>
    </dgm:pt>
    <dgm:pt modelId="{60D45DD7-A4D0-EF45-B297-D28BFF40A895}" type="pres">
      <dgm:prSet presAssocID="{49052B47-8913-45A7-81B3-67FA9537E885}" presName="parentText" presStyleLbl="node1" presStyleIdx="2" presStyleCnt="3">
        <dgm:presLayoutVars>
          <dgm:chMax val="0"/>
          <dgm:bulletEnabled val="1"/>
        </dgm:presLayoutVars>
      </dgm:prSet>
      <dgm:spPr/>
    </dgm:pt>
  </dgm:ptLst>
  <dgm:cxnLst>
    <dgm:cxn modelId="{F3684C1D-3885-4FF4-AAFE-69C9C47AE711}" srcId="{10DC9E4E-B091-41D7-B719-BB03B4C2E441}" destId="{41450667-96CC-440D-BDBE-B444F6117B50}" srcOrd="1" destOrd="0" parTransId="{892CB2D1-719E-4ED0-ACD3-D9A5CD059B37}" sibTransId="{6E96B6B5-6DF0-4875-BB4B-27BF4D1858F8}"/>
    <dgm:cxn modelId="{BA145850-36A2-464E-A628-F1EA382F64DC}" type="presOf" srcId="{A3838F38-FDD0-4692-B3B0-086BC7E10725}" destId="{9AFDEAB1-33C3-1B4F-B17A-074B40AD674C}" srcOrd="0" destOrd="0" presId="urn:microsoft.com/office/officeart/2005/8/layout/vList2"/>
    <dgm:cxn modelId="{A97E4E57-08F1-224F-A6F3-5D1BE4C33923}" type="presOf" srcId="{49052B47-8913-45A7-81B3-67FA9537E885}" destId="{60D45DD7-A4D0-EF45-B297-D28BFF40A895}" srcOrd="0" destOrd="0" presId="urn:microsoft.com/office/officeart/2005/8/layout/vList2"/>
    <dgm:cxn modelId="{9F65E05D-DF76-4B31-BBC8-BF5AC7A51C75}" srcId="{10DC9E4E-B091-41D7-B719-BB03B4C2E441}" destId="{A3838F38-FDD0-4692-B3B0-086BC7E10725}" srcOrd="0" destOrd="0" parTransId="{6F069DBA-4909-45C9-8330-8B677BE6912D}" sibTransId="{584D5485-007E-4F77-B82C-18993B8A3183}"/>
    <dgm:cxn modelId="{73843A68-8667-433B-80DB-1D1548141734}" srcId="{10DC9E4E-B091-41D7-B719-BB03B4C2E441}" destId="{49052B47-8913-45A7-81B3-67FA9537E885}" srcOrd="2" destOrd="0" parTransId="{114D8040-D58A-4215-A3F6-86CB30B5D345}" sibTransId="{85E7E68A-F614-475A-B2CB-4A23A0816366}"/>
    <dgm:cxn modelId="{FC14CE6A-665F-FD4F-965B-16B073609CD6}" type="presOf" srcId="{41450667-96CC-440D-BDBE-B444F6117B50}" destId="{4BB3621F-3C14-284F-A0C4-3B68E7A75B68}" srcOrd="0" destOrd="0" presId="urn:microsoft.com/office/officeart/2005/8/layout/vList2"/>
    <dgm:cxn modelId="{0A9B42E3-1275-5448-A874-242673F8C508}" type="presOf" srcId="{10DC9E4E-B091-41D7-B719-BB03B4C2E441}" destId="{4AB54715-F418-F845-8BFA-31D8F1F85EC6}" srcOrd="0" destOrd="0" presId="urn:microsoft.com/office/officeart/2005/8/layout/vList2"/>
    <dgm:cxn modelId="{D72DE860-F5EC-7745-B7AF-AD665D4DBF51}" type="presParOf" srcId="{4AB54715-F418-F845-8BFA-31D8F1F85EC6}" destId="{9AFDEAB1-33C3-1B4F-B17A-074B40AD674C}" srcOrd="0" destOrd="0" presId="urn:microsoft.com/office/officeart/2005/8/layout/vList2"/>
    <dgm:cxn modelId="{1F66009B-7A18-E94C-A3F5-E51908677CE2}" type="presParOf" srcId="{4AB54715-F418-F845-8BFA-31D8F1F85EC6}" destId="{28F8B559-5B1B-984B-ADBE-8006D4624692}" srcOrd="1" destOrd="0" presId="urn:microsoft.com/office/officeart/2005/8/layout/vList2"/>
    <dgm:cxn modelId="{5B9042BC-9A79-7E41-8CC2-07DA5E1FCAB8}" type="presParOf" srcId="{4AB54715-F418-F845-8BFA-31D8F1F85EC6}" destId="{4BB3621F-3C14-284F-A0C4-3B68E7A75B68}" srcOrd="2" destOrd="0" presId="urn:microsoft.com/office/officeart/2005/8/layout/vList2"/>
    <dgm:cxn modelId="{3BC3727D-D5C4-2F49-8E66-898B9C30F1A5}" type="presParOf" srcId="{4AB54715-F418-F845-8BFA-31D8F1F85EC6}" destId="{62368B3D-33A4-6C4D-A7B6-0CDE189429C0}" srcOrd="3" destOrd="0" presId="urn:microsoft.com/office/officeart/2005/8/layout/vList2"/>
    <dgm:cxn modelId="{E5E45E64-9736-CD4B-832F-08B04122A083}" type="presParOf" srcId="{4AB54715-F418-F845-8BFA-31D8F1F85EC6}" destId="{60D45DD7-A4D0-EF45-B297-D28BFF40A89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DEAB1-33C3-1B4F-B17A-074B40AD674C}">
      <dsp:nvSpPr>
        <dsp:cNvPr id="0" name=""/>
        <dsp:cNvSpPr/>
      </dsp:nvSpPr>
      <dsp:spPr>
        <a:xfrm>
          <a:off x="0" y="43491"/>
          <a:ext cx="4038600" cy="1429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How </a:t>
          </a:r>
          <a:r>
            <a:rPr lang="en-US" sz="2600" b="1" kern="1200" dirty="0"/>
            <a:t>can we sustain supply </a:t>
          </a:r>
          <a:r>
            <a:rPr lang="en-US" sz="2600" kern="1200" dirty="0"/>
            <a:t>of mangroves goods and services?</a:t>
          </a:r>
        </a:p>
      </dsp:txBody>
      <dsp:txXfrm>
        <a:off x="69794" y="113285"/>
        <a:ext cx="3899012" cy="1290152"/>
      </dsp:txXfrm>
    </dsp:sp>
    <dsp:sp modelId="{4BB3621F-3C14-284F-A0C4-3B68E7A75B68}">
      <dsp:nvSpPr>
        <dsp:cNvPr id="0" name=""/>
        <dsp:cNvSpPr/>
      </dsp:nvSpPr>
      <dsp:spPr>
        <a:xfrm>
          <a:off x="0" y="1548111"/>
          <a:ext cx="4038600" cy="1429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What is the </a:t>
          </a:r>
          <a:r>
            <a:rPr lang="en-US" sz="2600" b="1" kern="1200"/>
            <a:t>role of communities</a:t>
          </a:r>
          <a:r>
            <a:rPr lang="en-US" sz="2600" kern="1200"/>
            <a:t>?</a:t>
          </a:r>
        </a:p>
      </dsp:txBody>
      <dsp:txXfrm>
        <a:off x="69794" y="1617905"/>
        <a:ext cx="3899012" cy="1290152"/>
      </dsp:txXfrm>
    </dsp:sp>
    <dsp:sp modelId="{60D45DD7-A4D0-EF45-B297-D28BFF40A895}">
      <dsp:nvSpPr>
        <dsp:cNvPr id="0" name=""/>
        <dsp:cNvSpPr/>
      </dsp:nvSpPr>
      <dsp:spPr>
        <a:xfrm>
          <a:off x="0" y="3052731"/>
          <a:ext cx="4038600" cy="1429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can we </a:t>
          </a:r>
          <a:r>
            <a:rPr lang="en-US" sz="2600" b="1" kern="1200"/>
            <a:t>incentivize mangrove conservation </a:t>
          </a:r>
          <a:r>
            <a:rPr lang="en-US" sz="2600" kern="1200"/>
            <a:t>activities? </a:t>
          </a:r>
        </a:p>
      </dsp:txBody>
      <dsp:txXfrm>
        <a:off x="69794" y="3122525"/>
        <a:ext cx="3899012" cy="12901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23-02-19T07:23:20.496"/>
    </inkml:context>
    <inkml:brush xml:id="br0">
      <inkml:brushProperty name="width" value="0.06667" units="cm"/>
      <inkml:brushProperty name="height" value="0.06667" units="cm"/>
      <inkml:brushProperty name="color" value="#FF0000"/>
      <inkml:brushProperty name="fitToCurve" value="1"/>
    </inkml:brush>
  </inkml:definitions>
  <inkml:trace contextRef="#ctx0" brushRef="#br0">3355 63,'-44'0,"0"0,-1 0,0 0,1 0,-1 0,1 0,0 0,-1 0,45-45,-45 45,0 0,2 0,-2 0,0 0,0 0,1 0,-1 0,1 0,0 0,-1 0,0 0,0 0,2 0,-2 0,0 0,0 0,1 0,44 45,-44-45,-1 0,0 0,1 0,44 44,-45-44,1 0,44 44,-44-44,-1 0,45 45,-45-45,0 0,1 0,0 0,-1 0,0 0,1 0,-1 0,1 0,0 0,-1 0,0 0,0 0,2 0,-2 0,0 0,0 0,1 0,-1 0,1 0,0 0,-1 0,0 0,0 0,2 0,-2 0,0 0,0 0,1 0,0 0,-1 0,45 45,-45-45,1 0,-1 0,0 0,45 45,-43 0,-2-2,45 2,-45-45,0 45,45-1,-44-44,44 45,0-1,0 1,0-1,0 1,0 0,0-2,0 2,0 0,0 0,0-1,44-44,-44 45,45-45,-45 44,0 1,45-45,-45 44,0 1,45 0,-45-2,43-43,2 45,-45 0,45-45,-45 45,44-45,1 45,0-45,-1 43,0-43,-44 45,45-45,0 45,0-45,-2 0,-43 44,45-44,0 0,0 0,-1 0,0 0,1 0,-1 0,1 0,0 0,0 0,-2 0,2 0,0 0,0 0,-1 0,0 0,1 0,-1 0,1 0,0 0,-1 0,0 0,1 0,0 0,0 0,-1 0,0 0,1 0,-1 0,1 0,0 0,-1 0,0 0,1 0,0 0,0 0,-2 0,2 0,0 0,0 0,-1 0,0 0,1 0,-1 0,1 0,0 0,0 0,-2 0,2 0,0 0,0 0,-1 0,0-44,1 44,-1 0,1 0,-45-45,45 45,-1 0,0 0,-44-45,45 45,-45-43,45 43,0 0,-45-45,44 45,-44-45,44 45,-44-45,45 45,0 0,-1 0,-44-45,45 45,-45-43,44 43,-44-45,0 0,0 1,0-1,0 1,0-1,0 1,0-1,0 0,0 0,0 2,0-2,0 0,0 1,0-1,0 1,0-1,-44 1,44-1,-45 45,1-45,-1 2,45-2,-45 45,45-45,-44 45,44-45,-44 45,44-45,-45 45,45-44,-45 44,0 0,1 0,0 0,44-44,-45 44,0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0E6A8-67C8-4BEC-9BAB-847997C7B31F}" type="datetimeFigureOut">
              <a:rPr lang="en-US" smtClean="0"/>
              <a:t>2/19/23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BAF06-17D8-40A2-ACCA-654BCC7A4ACF}" type="slidenum">
              <a:rPr lang="en-US" smtClean="0"/>
              <a:t>‹#›</a:t>
            </a:fld>
            <a:endParaRPr lang="en-US"/>
          </a:p>
        </p:txBody>
      </p:sp>
    </p:spTree>
    <p:extLst>
      <p:ext uri="{BB962C8B-B14F-4D97-AF65-F5344CB8AC3E}">
        <p14:creationId xmlns:p14="http://schemas.microsoft.com/office/powerpoint/2010/main" val="1412245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88B058-5036-1142-847F-01F884CC9F0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14813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CBBBE809-2944-6D4C-A9D8-D00A2385361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0E47D64-EDDE-7345-816F-2E108BE918C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Community Education and Participation and awareness</a:t>
            </a:r>
          </a:p>
        </p:txBody>
      </p:sp>
      <p:sp>
        <p:nvSpPr>
          <p:cNvPr id="48131" name="Slide Number Placeholder 3">
            <a:extLst>
              <a:ext uri="{FF2B5EF4-FFF2-40B4-BE49-F238E27FC236}">
                <a16:creationId xmlns:a16="http://schemas.microsoft.com/office/drawing/2014/main" id="{52D97D0F-741A-CC4D-A4D6-72EE82FE6E2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DD0DB74-FDF0-8646-8FED-51E1C8FC911E}" type="slidenum">
              <a:rPr lang="en-US" altLang="en-US" sz="1200">
                <a:latin typeface="Calibri" panose="020F0502020204030204" pitchFamily="34" charset="0"/>
              </a:rPr>
              <a:pPr eaLnBrk="1" hangingPunct="1"/>
              <a:t>26</a:t>
            </a:fld>
            <a:endParaRPr lang="en-US" altLang="en-US" sz="1200">
              <a:latin typeface="Calibri" panose="020F0502020204030204" pitchFamily="34" charset="0"/>
            </a:endParaRPr>
          </a:p>
        </p:txBody>
      </p:sp>
    </p:spTree>
    <p:extLst>
      <p:ext uri="{BB962C8B-B14F-4D97-AF65-F5344CB8AC3E}">
        <p14:creationId xmlns:p14="http://schemas.microsoft.com/office/powerpoint/2010/main" val="76614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E8D8C8-DE84-480E-BD82-D595B43FA90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2794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dirty="0"/>
              <a:t>© Shutterstock</a:t>
            </a:r>
          </a:p>
          <a:p>
            <a:endParaRPr lang="de-DE" dirty="0"/>
          </a:p>
        </p:txBody>
      </p:sp>
    </p:spTree>
    <p:extLst>
      <p:ext uri="{BB962C8B-B14F-4D97-AF65-F5344CB8AC3E}">
        <p14:creationId xmlns:p14="http://schemas.microsoft.com/office/powerpoint/2010/main" val="2679677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5" name="Header Placeholder 4">
            <a:extLst>
              <a:ext uri="{FF2B5EF4-FFF2-40B4-BE49-F238E27FC236}">
                <a16:creationId xmlns:a16="http://schemas.microsoft.com/office/drawing/2014/main" id="{AD62E504-78E4-422F-8BDF-003E08F32FCB}"/>
              </a:ext>
            </a:extLst>
          </p:cNvPr>
          <p:cNvSpPr>
            <a:spLocks noGrp="1"/>
          </p:cNvSpPr>
          <p:nvPr>
            <p:ph type="hdr" sz="quarter"/>
          </p:nvPr>
        </p:nvSpPr>
        <p:spPr/>
        <p:txBody>
          <a:bodyPr/>
          <a:lstStyle/>
          <a:p>
            <a:endParaRPr lang="x-none"/>
          </a:p>
        </p:txBody>
      </p:sp>
      <p:sp>
        <p:nvSpPr>
          <p:cNvPr id="6" name="Footer Placeholder 5">
            <a:extLst>
              <a:ext uri="{FF2B5EF4-FFF2-40B4-BE49-F238E27FC236}">
                <a16:creationId xmlns:a16="http://schemas.microsoft.com/office/drawing/2014/main" id="{E6BF4B62-F6D9-41DE-8B05-DBA269533781}"/>
              </a:ext>
            </a:extLst>
          </p:cNvPr>
          <p:cNvSpPr>
            <a:spLocks noGrp="1"/>
          </p:cNvSpPr>
          <p:nvPr>
            <p:ph type="ftr" sz="quarter" idx="4"/>
          </p:nvPr>
        </p:nvSpPr>
        <p:spPr/>
        <p:txBody>
          <a:bodyPr/>
          <a:lstStyle/>
          <a:p>
            <a:endParaRPr lang="x-none"/>
          </a:p>
        </p:txBody>
      </p:sp>
    </p:spTree>
    <p:extLst>
      <p:ext uri="{BB962C8B-B14F-4D97-AF65-F5344CB8AC3E}">
        <p14:creationId xmlns:p14="http://schemas.microsoft.com/office/powerpoint/2010/main" val="171539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it-IT" sz="1200" b="1" dirty="0" err="1">
                <a:latin typeface="Arial" charset="0"/>
                <a:ea typeface="Arial" charset="0"/>
                <a:cs typeface="Arial" charset="0"/>
              </a:rPr>
              <a:t>Mangroves</a:t>
            </a:r>
            <a:r>
              <a:rPr lang="it-IT" sz="1200" b="1" dirty="0">
                <a:latin typeface="Arial" charset="0"/>
                <a:ea typeface="Arial" charset="0"/>
                <a:cs typeface="Arial" charset="0"/>
              </a:rPr>
              <a:t> </a:t>
            </a:r>
            <a:r>
              <a:rPr lang="it-IT" sz="1200" b="1" dirty="0" err="1">
                <a:latin typeface="Arial" charset="0"/>
                <a:ea typeface="Arial" charset="0"/>
                <a:cs typeface="Arial" charset="0"/>
              </a:rPr>
              <a:t>sequester</a:t>
            </a:r>
            <a:r>
              <a:rPr lang="it-IT" sz="1200" b="1" dirty="0">
                <a:latin typeface="Arial" charset="0"/>
                <a:ea typeface="Arial" charset="0"/>
                <a:cs typeface="Arial" charset="0"/>
              </a:rPr>
              <a:t> 5x more carbon </a:t>
            </a:r>
            <a:r>
              <a:rPr lang="it-IT" sz="1200" b="1" dirty="0" err="1">
                <a:latin typeface="Arial" charset="0"/>
                <a:ea typeface="Arial" charset="0"/>
                <a:cs typeface="Arial" charset="0"/>
              </a:rPr>
              <a:t>than</a:t>
            </a:r>
            <a:r>
              <a:rPr lang="it-IT" sz="1200" b="1" dirty="0">
                <a:latin typeface="Arial" charset="0"/>
                <a:ea typeface="Arial" charset="0"/>
                <a:cs typeface="Arial" charset="0"/>
              </a:rPr>
              <a:t> </a:t>
            </a:r>
            <a:r>
              <a:rPr lang="it-IT" sz="1200" b="1" dirty="0" err="1">
                <a:latin typeface="Arial" charset="0"/>
                <a:ea typeface="Arial" charset="0"/>
                <a:cs typeface="Arial" charset="0"/>
              </a:rPr>
              <a:t>any</a:t>
            </a:r>
            <a:r>
              <a:rPr lang="it-IT" sz="1200" b="1" dirty="0">
                <a:latin typeface="Arial" charset="0"/>
                <a:ea typeface="Arial" charset="0"/>
                <a:cs typeface="Arial" charset="0"/>
              </a:rPr>
              <a:t> </a:t>
            </a:r>
            <a:r>
              <a:rPr lang="it-IT" sz="1200" b="1" dirty="0" err="1">
                <a:latin typeface="Arial" charset="0"/>
                <a:ea typeface="Arial" charset="0"/>
                <a:cs typeface="Arial" charset="0"/>
              </a:rPr>
              <a:t>terrestrial</a:t>
            </a:r>
            <a:r>
              <a:rPr lang="it-IT" sz="1200" b="1" dirty="0">
                <a:latin typeface="Arial" charset="0"/>
                <a:ea typeface="Arial" charset="0"/>
                <a:cs typeface="Arial" charset="0"/>
              </a:rPr>
              <a:t> </a:t>
            </a:r>
            <a:r>
              <a:rPr lang="it-IT" sz="1200" b="1" dirty="0" err="1">
                <a:latin typeface="Arial" charset="0"/>
                <a:ea typeface="Arial" charset="0"/>
                <a:cs typeface="Arial" charset="0"/>
              </a:rPr>
              <a:t>forest</a:t>
            </a:r>
            <a:endParaRPr lang="it-IT" sz="1200" b="1" dirty="0">
              <a:latin typeface="Arial" charset="0"/>
              <a:ea typeface="Arial" charset="0"/>
              <a:cs typeface="Arial" charset="0"/>
            </a:endParaRPr>
          </a:p>
          <a:p>
            <a:pPr marL="342900" indent="-342900">
              <a:buFont typeface="Arial" charset="0"/>
              <a:buChar char="•"/>
            </a:pPr>
            <a:endParaRPr lang="it-IT" sz="1200" b="1" dirty="0">
              <a:latin typeface="Arial" charset="0"/>
              <a:ea typeface="Arial" charset="0"/>
              <a:cs typeface="Arial" charset="0"/>
            </a:endParaRPr>
          </a:p>
          <a:p>
            <a:pPr marL="342900" indent="-342900">
              <a:buFont typeface="Arial" charset="0"/>
              <a:buChar char="•"/>
            </a:pPr>
            <a:r>
              <a:rPr lang="it-IT" sz="1200" b="1" dirty="0">
                <a:latin typeface="Arial" charset="0"/>
                <a:ea typeface="Arial" charset="0"/>
                <a:cs typeface="Arial" charset="0"/>
              </a:rPr>
              <a:t>Large carbon </a:t>
            </a:r>
            <a:r>
              <a:rPr lang="it-IT" sz="1200" b="1" dirty="0" err="1">
                <a:latin typeface="Arial" charset="0"/>
                <a:ea typeface="Arial" charset="0"/>
                <a:cs typeface="Arial" charset="0"/>
              </a:rPr>
              <a:t>storage</a:t>
            </a:r>
            <a:r>
              <a:rPr lang="it-IT" sz="1200" b="1" dirty="0">
                <a:latin typeface="Arial" charset="0"/>
                <a:ea typeface="Arial" charset="0"/>
                <a:cs typeface="Arial" charset="0"/>
              </a:rPr>
              <a:t> = large carbon </a:t>
            </a:r>
            <a:r>
              <a:rPr lang="it-IT" sz="1200" b="1" dirty="0" err="1">
                <a:latin typeface="Arial" charset="0"/>
                <a:ea typeface="Arial" charset="0"/>
                <a:cs typeface="Arial" charset="0"/>
              </a:rPr>
              <a:t>emission</a:t>
            </a:r>
            <a:r>
              <a:rPr lang="it-IT" sz="1200" b="1" dirty="0">
                <a:latin typeface="Arial" charset="0"/>
                <a:ea typeface="Arial" charset="0"/>
                <a:cs typeface="Arial" charset="0"/>
              </a:rPr>
              <a:t> </a:t>
            </a:r>
            <a:r>
              <a:rPr lang="it-IT" sz="1200" b="1" dirty="0" err="1">
                <a:latin typeface="Arial" charset="0"/>
                <a:ea typeface="Arial" charset="0"/>
                <a:cs typeface="Arial" charset="0"/>
              </a:rPr>
              <a:t>risk</a:t>
            </a:r>
            <a:endParaRPr lang="it-IT" sz="1200" dirty="0">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C661A449-3328-0A46-BFED-500AF6D4646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767868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61A449-3328-0A46-BFED-500AF6D4646E}" type="slidenum">
              <a:rPr lang="en-US" smtClean="0"/>
              <a:pPr/>
              <a:t>12</a:t>
            </a:fld>
            <a:endParaRPr lang="en-US"/>
          </a:p>
        </p:txBody>
      </p:sp>
    </p:spTree>
    <p:extLst>
      <p:ext uri="{BB962C8B-B14F-4D97-AF65-F5344CB8AC3E}">
        <p14:creationId xmlns:p14="http://schemas.microsoft.com/office/powerpoint/2010/main" val="49893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61A449-3328-0A46-BFED-500AF6D4646E}" type="slidenum">
              <a:rPr lang="en-US" smtClean="0"/>
              <a:pPr/>
              <a:t>13</a:t>
            </a:fld>
            <a:endParaRPr lang="en-US"/>
          </a:p>
        </p:txBody>
      </p:sp>
    </p:spTree>
    <p:extLst>
      <p:ext uri="{BB962C8B-B14F-4D97-AF65-F5344CB8AC3E}">
        <p14:creationId xmlns:p14="http://schemas.microsoft.com/office/powerpoint/2010/main" val="22873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61A449-3328-0A46-BFED-500AF6D4646E}" type="slidenum">
              <a:rPr lang="en-US" smtClean="0"/>
              <a:pPr/>
              <a:t>14</a:t>
            </a:fld>
            <a:endParaRPr lang="en-US"/>
          </a:p>
        </p:txBody>
      </p:sp>
    </p:spTree>
    <p:extLst>
      <p:ext uri="{BB962C8B-B14F-4D97-AF65-F5344CB8AC3E}">
        <p14:creationId xmlns:p14="http://schemas.microsoft.com/office/powerpoint/2010/main" val="372948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a result of installing</a:t>
            </a:r>
            <a:r>
              <a:rPr lang="en-US" baseline="0" dirty="0"/>
              <a:t> water in the community, 20 youths have come together and started up a car wash.</a:t>
            </a:r>
          </a:p>
          <a:p>
            <a:r>
              <a:rPr lang="en-US" baseline="0" dirty="0"/>
              <a:t>When students and other visitors visit our project, we encourage them to visit Gazi women boardwalk where they promote the group by paying an entrance fee. They also promote other livelihoods in the village such as shops and other food businesses</a:t>
            </a:r>
            <a:endParaRPr lang="en-US" dirty="0"/>
          </a:p>
        </p:txBody>
      </p:sp>
      <p:sp>
        <p:nvSpPr>
          <p:cNvPr id="4" name="Slide Number Placeholder 3"/>
          <p:cNvSpPr>
            <a:spLocks noGrp="1"/>
          </p:cNvSpPr>
          <p:nvPr>
            <p:ph type="sldNum" sz="quarter" idx="10"/>
          </p:nvPr>
        </p:nvSpPr>
        <p:spPr/>
        <p:txBody>
          <a:bodyPr/>
          <a:lstStyle/>
          <a:p>
            <a:fld id="{226744D6-22B5-4EAA-A027-5B4075E7DF63}" type="slidenum">
              <a:rPr lang="en-US" smtClean="0"/>
              <a:pPr/>
              <a:t>16</a:t>
            </a:fld>
            <a:endParaRPr lang="en-US"/>
          </a:p>
        </p:txBody>
      </p:sp>
    </p:spTree>
    <p:extLst>
      <p:ext uri="{BB962C8B-B14F-4D97-AF65-F5344CB8AC3E}">
        <p14:creationId xmlns:p14="http://schemas.microsoft.com/office/powerpoint/2010/main" val="3123672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Mikoko Pamoja has provided a ‘voice for women’ in project management. </a:t>
            </a:r>
          </a:p>
          <a:p>
            <a:endParaRPr lang="en-US" dirty="0"/>
          </a:p>
        </p:txBody>
      </p:sp>
      <p:sp>
        <p:nvSpPr>
          <p:cNvPr id="4" name="Slide Number Placeholder 3"/>
          <p:cNvSpPr>
            <a:spLocks noGrp="1"/>
          </p:cNvSpPr>
          <p:nvPr>
            <p:ph type="sldNum" sz="quarter" idx="10"/>
          </p:nvPr>
        </p:nvSpPr>
        <p:spPr/>
        <p:txBody>
          <a:bodyPr/>
          <a:lstStyle/>
          <a:p>
            <a:fld id="{BC0BAF06-17D8-40A2-ACCA-654BCC7A4ACF}" type="slidenum">
              <a:rPr lang="en-US" smtClean="0"/>
              <a:t>18</a:t>
            </a:fld>
            <a:endParaRPr lang="en-US"/>
          </a:p>
        </p:txBody>
      </p:sp>
    </p:spTree>
    <p:extLst>
      <p:ext uri="{BB962C8B-B14F-4D97-AF65-F5344CB8AC3E}">
        <p14:creationId xmlns:p14="http://schemas.microsoft.com/office/powerpoint/2010/main" val="2676997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BD3F3C-0749-2A4A-8779-F3623C2D4760}" type="datetimeFigureOut">
              <a:rPr lang="en-US" smtClean="0">
                <a:solidFill>
                  <a:prstClr val="black">
                    <a:tint val="75000"/>
                  </a:prstClr>
                </a:solidFill>
              </a:rPr>
              <a:pPr/>
              <a:t>2/19/23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FDC589-799E-4649-884B-828C8621AD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546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27BD3F3C-0749-2A4A-8779-F3623C2D4760}" type="datetimeFigureOut">
              <a:rPr lang="en-US" smtClean="0">
                <a:solidFill>
                  <a:prstClr val="black">
                    <a:tint val="75000"/>
                  </a:prstClr>
                </a:solidFill>
              </a:rPr>
              <a:pPr/>
              <a:t>2/19/23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FDC589-799E-4649-884B-828C8621AD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416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fr-FR"/>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27BD3F3C-0749-2A4A-8779-F3623C2D4760}" type="datetimeFigureOut">
              <a:rPr lang="en-US" smtClean="0">
                <a:solidFill>
                  <a:prstClr val="black">
                    <a:tint val="75000"/>
                  </a:prstClr>
                </a:solidFill>
              </a:rPr>
              <a:pPr/>
              <a:t>2/19/23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FDC589-799E-4649-884B-828C8621AD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12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8AFBDBA4-B136-7E44-B7BD-E541E9C1D43C}" type="datetimeFigureOut">
              <a:rPr lang="en-US">
                <a:solidFill>
                  <a:prstClr val="black">
                    <a:tint val="75000"/>
                  </a:prstClr>
                </a:solidFill>
              </a:rPr>
              <a:pPr>
                <a:defRPr/>
              </a:pPr>
              <a:t>2/19/23</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EE004A23-0FB6-2347-B422-422574ACFF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74289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46331"/>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Slide Number Placeholder 7"/>
          <p:cNvSpPr>
            <a:spLocks noGrp="1"/>
          </p:cNvSpPr>
          <p:nvPr>
            <p:ph type="sldNum" sz="quarter" idx="12"/>
          </p:nvPr>
        </p:nvSpPr>
        <p:spPr/>
        <p:txBody>
          <a:bodyPr/>
          <a:lstStyle>
            <a:lvl1pPr>
              <a:defRPr/>
            </a:lvl1pPr>
          </a:lstStyle>
          <a:p>
            <a:pPr>
              <a:defRPr/>
            </a:pPr>
            <a:fld id="{3113D239-9589-4785-96B7-0BC4C00A9DD4}" type="slidenum">
              <a:rPr lang="en-US" altLang="en-US"/>
              <a:pPr>
                <a:defRPr/>
              </a:pPr>
              <a:t>‹#›</a:t>
            </a:fld>
            <a:endParaRPr lang="en-US" altLang="en-US"/>
          </a:p>
        </p:txBody>
      </p:sp>
    </p:spTree>
    <p:extLst>
      <p:ext uri="{BB962C8B-B14F-4D97-AF65-F5344CB8AC3E}">
        <p14:creationId xmlns:p14="http://schemas.microsoft.com/office/powerpoint/2010/main" val="2507943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ashtag - Image - Speech Bubble">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D9AD25CB-56B7-114E-9CBC-0DBD367F4112}"/>
              </a:ext>
            </a:extLst>
          </p:cNvPr>
          <p:cNvSpPr>
            <a:spLocks noGrp="1"/>
          </p:cNvSpPr>
          <p:nvPr>
            <p:ph type="pic" sz="quarter" idx="10" hasCustomPrompt="1"/>
          </p:nvPr>
        </p:nvSpPr>
        <p:spPr>
          <a:xfrm>
            <a:off x="238875" y="315675"/>
            <a:ext cx="8667000" cy="6228000"/>
          </a:xfrm>
          <a:solidFill>
            <a:schemeClr val="accent3"/>
          </a:solidFill>
        </p:spPr>
        <p:txBody>
          <a:bodyPr anchor="t">
            <a:normAutofit/>
          </a:bodyPr>
          <a:lstStyle>
            <a:lvl1pPr>
              <a:defRPr sz="1125">
                <a:solidFill>
                  <a:schemeClr val="bg1"/>
                </a:solidFill>
              </a:defRPr>
            </a:lvl1pPr>
          </a:lstStyle>
          <a:p>
            <a:r>
              <a:rPr lang="en-GB" noProof="0"/>
              <a:t>Insert Image – via tab navigation “insert” and choose ”image”</a:t>
            </a:r>
          </a:p>
        </p:txBody>
      </p:sp>
      <p:sp>
        <p:nvSpPr>
          <p:cNvPr id="15" name="Textplatzhalter 3">
            <a:extLst>
              <a:ext uri="{FF2B5EF4-FFF2-40B4-BE49-F238E27FC236}">
                <a16:creationId xmlns:a16="http://schemas.microsoft.com/office/drawing/2014/main" id="{32E70400-B3D2-434D-973C-4C5AFAB35A08}"/>
              </a:ext>
            </a:extLst>
          </p:cNvPr>
          <p:cNvSpPr>
            <a:spLocks noGrp="1" noChangeAspect="1"/>
          </p:cNvSpPr>
          <p:nvPr>
            <p:ph type="body" sz="quarter" idx="45" hasCustomPrompt="1"/>
          </p:nvPr>
        </p:nvSpPr>
        <p:spPr bwMode="gray">
          <a:xfrm>
            <a:off x="4855950" y="954000"/>
            <a:ext cx="3685500" cy="4410000"/>
          </a:xfrm>
          <a:blipFill>
            <a:blip r:embed="rId2" cstate="email">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en-GB" noProof="0"/>
              <a:t> </a:t>
            </a:r>
          </a:p>
        </p:txBody>
      </p:sp>
      <p:sp>
        <p:nvSpPr>
          <p:cNvPr id="10" name="Textplatzhalter 3">
            <a:extLst>
              <a:ext uri="{FF2B5EF4-FFF2-40B4-BE49-F238E27FC236}">
                <a16:creationId xmlns:a16="http://schemas.microsoft.com/office/drawing/2014/main" id="{BE41FA0C-74E0-1D4E-8657-0516F099F608}"/>
              </a:ext>
            </a:extLst>
          </p:cNvPr>
          <p:cNvSpPr>
            <a:spLocks noGrp="1"/>
          </p:cNvSpPr>
          <p:nvPr>
            <p:ph type="body" sz="quarter" idx="34" hasCustomPrompt="1"/>
          </p:nvPr>
        </p:nvSpPr>
        <p:spPr bwMode="gray">
          <a:xfrm>
            <a:off x="6131103" y="5651938"/>
            <a:ext cx="2381400" cy="709200"/>
          </a:xfrm>
          <a:blipFill>
            <a:blip r:embed="rId3" cstate="email">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en-GB" noProof="0"/>
              <a:t> </a:t>
            </a:r>
          </a:p>
        </p:txBody>
      </p:sp>
      <p:sp>
        <p:nvSpPr>
          <p:cNvPr id="8" name="Titeltext">
            <a:extLst>
              <a:ext uri="{FF2B5EF4-FFF2-40B4-BE49-F238E27FC236}">
                <a16:creationId xmlns:a16="http://schemas.microsoft.com/office/drawing/2014/main" id="{B909D662-58CB-9149-94E0-E3D3D39A6AF5}"/>
              </a:ext>
            </a:extLst>
          </p:cNvPr>
          <p:cNvSpPr txBox="1">
            <a:spLocks noGrp="1"/>
          </p:cNvSpPr>
          <p:nvPr>
            <p:ph type="title" hasCustomPrompt="1"/>
          </p:nvPr>
        </p:nvSpPr>
        <p:spPr>
          <a:xfrm>
            <a:off x="4909950" y="954000"/>
            <a:ext cx="3442500" cy="3829016"/>
          </a:xfrm>
          <a:prstGeom prst="rect">
            <a:avLst/>
          </a:prstGeom>
        </p:spPr>
        <p:txBody>
          <a:bodyPr lIns="370800" tIns="684000" rIns="0" bIns="50400" anchor="t">
            <a:normAutofit/>
          </a:bodyPr>
          <a:lstStyle>
            <a:lvl1pPr algn="l">
              <a:lnSpc>
                <a:spcPts val="3038"/>
              </a:lnSpc>
              <a:defRPr sz="3113" b="1" i="0" spc="-56">
                <a:solidFill>
                  <a:schemeClr val="bg1"/>
                </a:solidFill>
                <a:latin typeface="Arial Narrow" panose="020B0604020202020204" pitchFamily="34" charset="0"/>
                <a:cs typeface="Arial Narrow" panose="020B0604020202020204" pitchFamily="34" charset="0"/>
              </a:defRPr>
            </a:lvl1pPr>
          </a:lstStyle>
          <a:p>
            <a:r>
              <a:rPr lang="en-GB" noProof="0" dirty="0"/>
              <a:t>LOREM IPSUM TITLE QUIS IT OMRUN CIE NT VIDENDI IT OMRU NQUIS IT LOR SMU CIENT VIDENDI IT OMRUN.</a:t>
            </a:r>
          </a:p>
        </p:txBody>
      </p:sp>
      <p:sp>
        <p:nvSpPr>
          <p:cNvPr id="11" name="Textplatzhalter 3">
            <a:extLst>
              <a:ext uri="{FF2B5EF4-FFF2-40B4-BE49-F238E27FC236}">
                <a16:creationId xmlns:a16="http://schemas.microsoft.com/office/drawing/2014/main" id="{63E83832-2052-0F40-8223-81BF3649B077}"/>
              </a:ext>
            </a:extLst>
          </p:cNvPr>
          <p:cNvSpPr>
            <a:spLocks noGrp="1"/>
          </p:cNvSpPr>
          <p:nvPr>
            <p:ph type="body" sz="quarter" idx="14" hasCustomPrompt="1"/>
          </p:nvPr>
        </p:nvSpPr>
        <p:spPr>
          <a:xfrm>
            <a:off x="4761309" y="6543675"/>
            <a:ext cx="4144566" cy="314325"/>
          </a:xfrm>
        </p:spPr>
        <p:txBody>
          <a:bodyPr lIns="0" tIns="108000" rIns="0" bIns="0">
            <a:normAutofit/>
          </a:bodyPr>
          <a:lstStyle>
            <a:lvl1pPr marL="0" algn="r">
              <a:defRPr sz="488">
                <a:solidFill>
                  <a:schemeClr val="accent5"/>
                </a:solidFill>
              </a:defRPr>
            </a:lvl1pPr>
          </a:lstStyle>
          <a:p>
            <a:r>
              <a:rPr lang="en-GB" noProof="0" dirty="0"/>
              <a:t>Insert Image Copyright</a:t>
            </a:r>
          </a:p>
        </p:txBody>
      </p:sp>
      <p:sp>
        <p:nvSpPr>
          <p:cNvPr id="9" name="Textplatzhalter 3">
            <a:extLst>
              <a:ext uri="{FF2B5EF4-FFF2-40B4-BE49-F238E27FC236}">
                <a16:creationId xmlns:a16="http://schemas.microsoft.com/office/drawing/2014/main" id="{3DE5D698-6E8A-7440-AA71-0B205C00FB2D}"/>
              </a:ext>
            </a:extLst>
          </p:cNvPr>
          <p:cNvSpPr>
            <a:spLocks noGrp="1"/>
          </p:cNvSpPr>
          <p:nvPr>
            <p:ph type="body" sz="quarter" idx="31" hasCustomPrompt="1"/>
          </p:nvPr>
        </p:nvSpPr>
        <p:spPr bwMode="gray">
          <a:xfrm>
            <a:off x="226517" y="5824370"/>
            <a:ext cx="1464750" cy="768600"/>
          </a:xfrm>
          <a:blipFill>
            <a:blip r:embed="rId4" cstate="email">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00" b="0">
                <a:solidFill>
                  <a:schemeClr val="bg1"/>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en-GB" noProof="0"/>
              <a:t> </a:t>
            </a:r>
          </a:p>
        </p:txBody>
      </p:sp>
      <p:sp>
        <p:nvSpPr>
          <p:cNvPr id="12" name="Textplatzhalter 3">
            <a:extLst>
              <a:ext uri="{FF2B5EF4-FFF2-40B4-BE49-F238E27FC236}">
                <a16:creationId xmlns:a16="http://schemas.microsoft.com/office/drawing/2014/main" id="{34D6B51B-EC44-F842-B6B4-0E353D5257D2}"/>
              </a:ext>
            </a:extLst>
          </p:cNvPr>
          <p:cNvSpPr>
            <a:spLocks noGrp="1"/>
          </p:cNvSpPr>
          <p:nvPr>
            <p:ph type="body" sz="quarter" idx="32" hasCustomPrompt="1"/>
          </p:nvPr>
        </p:nvSpPr>
        <p:spPr bwMode="gray">
          <a:xfrm>
            <a:off x="6917304" y="442153"/>
            <a:ext cx="1892700" cy="227700"/>
          </a:xfrm>
          <a:blipFill>
            <a:blip r:embed="rId5" cstate="email">
              <a:extLst>
                <a:ext uri="{28A0092B-C50C-407E-A947-70E740481C1C}">
                  <a14:useLocalDpi xmlns:a14="http://schemas.microsoft.com/office/drawing/2010/main"/>
                </a:ext>
              </a:extLst>
            </a:blip>
            <a:stretch>
              <a:fillRect/>
            </a:stretch>
          </a:blipFill>
        </p:spPr>
        <p:txBody>
          <a:bodyPr/>
          <a:lstStyle>
            <a:lvl1pPr marL="0" indent="0">
              <a:lnSpc>
                <a:spcPct val="50000"/>
              </a:lnSpc>
              <a:spcBef>
                <a:spcPts val="0"/>
              </a:spcBef>
              <a:spcAft>
                <a:spcPts val="0"/>
              </a:spcAft>
              <a:buFont typeface="Arial" panose="020B0604020202020204" pitchFamily="34" charset="0"/>
              <a:buNone/>
              <a:defRPr sz="1500" b="0">
                <a:solidFill>
                  <a:srgbClr val="961E19"/>
                </a:solidFill>
              </a:defRPr>
            </a:lvl1pPr>
            <a:lvl2pPr marL="0" indent="0">
              <a:lnSpc>
                <a:spcPct val="50000"/>
              </a:lnSpc>
              <a:spcBef>
                <a:spcPts val="0"/>
              </a:spcBef>
              <a:spcAft>
                <a:spcPts val="0"/>
              </a:spcAft>
              <a:buFont typeface="Arial" panose="020B0604020202020204" pitchFamily="34" charset="0"/>
              <a:buNone/>
              <a:defRPr sz="100" b="0">
                <a:solidFill>
                  <a:schemeClr val="bg1"/>
                </a:solidFill>
              </a:defRPr>
            </a:lvl2pPr>
            <a:lvl3pPr marL="0" indent="0">
              <a:lnSpc>
                <a:spcPct val="50000"/>
              </a:lnSpc>
              <a:spcBef>
                <a:spcPts val="0"/>
              </a:spcBef>
              <a:spcAft>
                <a:spcPts val="0"/>
              </a:spcAft>
              <a:buNone/>
              <a:defRPr sz="100" b="0">
                <a:solidFill>
                  <a:schemeClr val="bg1"/>
                </a:solidFill>
              </a:defRPr>
            </a:lvl3pPr>
            <a:lvl4pPr marL="0" indent="0">
              <a:lnSpc>
                <a:spcPct val="50000"/>
              </a:lnSpc>
              <a:spcBef>
                <a:spcPts val="0"/>
              </a:spcBef>
              <a:spcAft>
                <a:spcPts val="0"/>
              </a:spcAft>
              <a:buNone/>
              <a:defRPr sz="100" b="0">
                <a:solidFill>
                  <a:schemeClr val="bg1"/>
                </a:solidFill>
              </a:defRPr>
            </a:lvl4pPr>
            <a:lvl5pPr marL="0" indent="0">
              <a:lnSpc>
                <a:spcPct val="50000"/>
              </a:lnSpc>
              <a:spcBef>
                <a:spcPts val="0"/>
              </a:spcBef>
              <a:spcAft>
                <a:spcPts val="0"/>
              </a:spcAft>
              <a:buNone/>
              <a:defRPr sz="100" b="0">
                <a:solidFill>
                  <a:schemeClr val="bg1"/>
                </a:solidFill>
              </a:defRPr>
            </a:lvl5pPr>
            <a:lvl6pPr marL="0" indent="0">
              <a:lnSpc>
                <a:spcPct val="50000"/>
              </a:lnSpc>
              <a:spcBef>
                <a:spcPts val="0"/>
              </a:spcBef>
              <a:spcAft>
                <a:spcPts val="0"/>
              </a:spcAft>
              <a:buNone/>
              <a:defRPr sz="100" b="0">
                <a:solidFill>
                  <a:schemeClr val="bg1"/>
                </a:solidFill>
              </a:defRPr>
            </a:lvl6pPr>
            <a:lvl7pPr marL="0" indent="0">
              <a:lnSpc>
                <a:spcPct val="50000"/>
              </a:lnSpc>
              <a:spcBef>
                <a:spcPts val="0"/>
              </a:spcBef>
              <a:spcAft>
                <a:spcPts val="0"/>
              </a:spcAft>
              <a:buNone/>
              <a:defRPr sz="100" b="0">
                <a:solidFill>
                  <a:schemeClr val="bg1"/>
                </a:solidFill>
              </a:defRPr>
            </a:lvl7pPr>
            <a:lvl8pPr marL="0" indent="0">
              <a:lnSpc>
                <a:spcPct val="50000"/>
              </a:lnSpc>
              <a:spcBef>
                <a:spcPts val="0"/>
              </a:spcBef>
              <a:spcAft>
                <a:spcPts val="0"/>
              </a:spcAft>
              <a:buNone/>
              <a:defRPr sz="100" b="0">
                <a:solidFill>
                  <a:schemeClr val="bg1"/>
                </a:solidFill>
              </a:defRPr>
            </a:lvl8pPr>
            <a:lvl9pPr marL="0" indent="0">
              <a:lnSpc>
                <a:spcPct val="50000"/>
              </a:lnSpc>
              <a:spcBef>
                <a:spcPts val="0"/>
              </a:spcBef>
              <a:spcAft>
                <a:spcPts val="0"/>
              </a:spcAft>
              <a:buNone/>
              <a:defRPr sz="100" b="0">
                <a:solidFill>
                  <a:schemeClr val="bg1"/>
                </a:solidFill>
              </a:defRPr>
            </a:lvl9pPr>
          </a:lstStyle>
          <a:p>
            <a:pPr lvl="0"/>
            <a:r>
              <a:rPr lang="en-GB" noProof="0"/>
              <a:t> </a:t>
            </a:r>
          </a:p>
        </p:txBody>
      </p:sp>
    </p:spTree>
    <p:extLst>
      <p:ext uri="{BB962C8B-B14F-4D97-AF65-F5344CB8AC3E}">
        <p14:creationId xmlns:p14="http://schemas.microsoft.com/office/powerpoint/2010/main" val="19953606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
        <p:nvSpPr>
          <p:cNvPr id="7" name="Delay 6"/>
          <p:cNvSpPr/>
          <p:nvPr userDrawn="1"/>
        </p:nvSpPr>
        <p:spPr>
          <a:xfrm rot="16200000">
            <a:off x="3974125" y="1688122"/>
            <a:ext cx="1195754" cy="91440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Tree>
    <p:extLst>
      <p:ext uri="{BB962C8B-B14F-4D97-AF65-F5344CB8AC3E}">
        <p14:creationId xmlns:p14="http://schemas.microsoft.com/office/powerpoint/2010/main" val="2114518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
        <p:nvSpPr>
          <p:cNvPr id="7" name="Delay 6"/>
          <p:cNvSpPr/>
          <p:nvPr userDrawn="1"/>
        </p:nvSpPr>
        <p:spPr>
          <a:xfrm rot="5400000">
            <a:off x="3974123" y="-3974304"/>
            <a:ext cx="1195754" cy="9144000"/>
          </a:xfrm>
          <a:prstGeom prst="flowChartDelay">
            <a:avLst/>
          </a:prstGeom>
          <a:solidFill>
            <a:srgbClr val="0096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pic>
        <p:nvPicPr>
          <p:cNvPr id="8" name="Picture 7"/>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backgroundRemoval t="0" b="90023" l="1496" r="97807">
                        <a14:foregroundMark x1="38185" y1="81746" x2="38185" y2="81746"/>
                      </a14:backgroundRemoval>
                    </a14:imgEffect>
                  </a14:imgLayer>
                </a14:imgProps>
              </a:ext>
              <a:ext uri="{28A0092B-C50C-407E-A947-70E740481C1C}">
                <a14:useLocalDpi xmlns:a14="http://schemas.microsoft.com/office/drawing/2010/main"/>
              </a:ext>
            </a:extLst>
          </a:blip>
          <a:srcRect/>
          <a:stretch/>
        </p:blipFill>
        <p:spPr>
          <a:xfrm>
            <a:off x="8159281" y="-6793"/>
            <a:ext cx="970592" cy="853968"/>
          </a:xfrm>
          <a:prstGeom prst="rect">
            <a:avLst/>
          </a:prstGeom>
        </p:spPr>
      </p:pic>
    </p:spTree>
    <p:extLst>
      <p:ext uri="{BB962C8B-B14F-4D97-AF65-F5344CB8AC3E}">
        <p14:creationId xmlns:p14="http://schemas.microsoft.com/office/powerpoint/2010/main" val="581763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809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800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63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27BD3F3C-0749-2A4A-8779-F3623C2D4760}" type="datetimeFigureOut">
              <a:rPr lang="en-US" smtClean="0">
                <a:solidFill>
                  <a:prstClr val="black">
                    <a:tint val="75000"/>
                  </a:prstClr>
                </a:solidFill>
              </a:rPr>
              <a:pPr/>
              <a:t>2/19/23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FDC589-799E-4649-884B-828C8621AD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530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41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724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504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252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931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105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fr-F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Click to edit Master text styles</a:t>
            </a:r>
          </a:p>
        </p:txBody>
      </p:sp>
      <p:sp>
        <p:nvSpPr>
          <p:cNvPr id="4" name="Date Placeholder 3"/>
          <p:cNvSpPr>
            <a:spLocks noGrp="1"/>
          </p:cNvSpPr>
          <p:nvPr>
            <p:ph type="dt" sz="half" idx="10"/>
          </p:nvPr>
        </p:nvSpPr>
        <p:spPr/>
        <p:txBody>
          <a:bodyPr/>
          <a:lstStyle/>
          <a:p>
            <a:fld id="{27BD3F3C-0749-2A4A-8779-F3623C2D4760}" type="datetimeFigureOut">
              <a:rPr lang="en-US" smtClean="0">
                <a:solidFill>
                  <a:prstClr val="black">
                    <a:tint val="75000"/>
                  </a:prstClr>
                </a:solidFill>
              </a:rPr>
              <a:pPr/>
              <a:t>2/19/23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FDC589-799E-4649-884B-828C8621AD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2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Date Placeholder 4"/>
          <p:cNvSpPr>
            <a:spLocks noGrp="1"/>
          </p:cNvSpPr>
          <p:nvPr>
            <p:ph type="dt" sz="half" idx="10"/>
          </p:nvPr>
        </p:nvSpPr>
        <p:spPr/>
        <p:txBody>
          <a:bodyPr/>
          <a:lstStyle/>
          <a:p>
            <a:fld id="{27BD3F3C-0749-2A4A-8779-F3623C2D4760}" type="datetimeFigureOut">
              <a:rPr lang="en-US" smtClean="0">
                <a:solidFill>
                  <a:prstClr val="black">
                    <a:tint val="75000"/>
                  </a:prstClr>
                </a:solidFill>
              </a:rPr>
              <a:pPr/>
              <a:t>2/19/23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FDC589-799E-4649-884B-828C8621AD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111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7" name="Date Placeholder 6"/>
          <p:cNvSpPr>
            <a:spLocks noGrp="1"/>
          </p:cNvSpPr>
          <p:nvPr>
            <p:ph type="dt" sz="half" idx="10"/>
          </p:nvPr>
        </p:nvSpPr>
        <p:spPr/>
        <p:txBody>
          <a:bodyPr/>
          <a:lstStyle/>
          <a:p>
            <a:fld id="{27BD3F3C-0749-2A4A-8779-F3623C2D4760}" type="datetimeFigureOut">
              <a:rPr lang="en-US" smtClean="0">
                <a:solidFill>
                  <a:prstClr val="black">
                    <a:tint val="75000"/>
                  </a:prstClr>
                </a:solidFill>
              </a:rPr>
              <a:pPr/>
              <a:t>2/19/23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FDC589-799E-4649-884B-828C8621AD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28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Date Placeholder 2"/>
          <p:cNvSpPr>
            <a:spLocks noGrp="1"/>
          </p:cNvSpPr>
          <p:nvPr>
            <p:ph type="dt" sz="half" idx="10"/>
          </p:nvPr>
        </p:nvSpPr>
        <p:spPr/>
        <p:txBody>
          <a:bodyPr/>
          <a:lstStyle/>
          <a:p>
            <a:fld id="{27BD3F3C-0749-2A4A-8779-F3623C2D4760}" type="datetimeFigureOut">
              <a:rPr lang="en-US" smtClean="0">
                <a:solidFill>
                  <a:prstClr val="black">
                    <a:tint val="75000"/>
                  </a:prstClr>
                </a:solidFill>
              </a:rPr>
              <a:pPr/>
              <a:t>2/19/23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FDC589-799E-4649-884B-828C8621AD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570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D3F3C-0749-2A4A-8779-F3623C2D4760}" type="datetimeFigureOut">
              <a:rPr lang="en-US" smtClean="0">
                <a:solidFill>
                  <a:prstClr val="black">
                    <a:tint val="75000"/>
                  </a:prstClr>
                </a:solidFill>
              </a:rPr>
              <a:pPr/>
              <a:t>2/19/23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FDC589-799E-4649-884B-828C8621AD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04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fr-FR"/>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Click to edit Master text styles</a:t>
            </a:r>
          </a:p>
        </p:txBody>
      </p:sp>
      <p:sp>
        <p:nvSpPr>
          <p:cNvPr id="5" name="Date Placeholder 4"/>
          <p:cNvSpPr>
            <a:spLocks noGrp="1"/>
          </p:cNvSpPr>
          <p:nvPr>
            <p:ph type="dt" sz="half" idx="10"/>
          </p:nvPr>
        </p:nvSpPr>
        <p:spPr/>
        <p:txBody>
          <a:bodyPr/>
          <a:lstStyle/>
          <a:p>
            <a:fld id="{27BD3F3C-0749-2A4A-8779-F3623C2D4760}" type="datetimeFigureOut">
              <a:rPr lang="en-US" smtClean="0">
                <a:solidFill>
                  <a:prstClr val="black">
                    <a:tint val="75000"/>
                  </a:prstClr>
                </a:solidFill>
              </a:rPr>
              <a:pPr/>
              <a:t>2/19/23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FDC589-799E-4649-884B-828C8621AD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Click to edit Master text styles</a:t>
            </a:r>
          </a:p>
        </p:txBody>
      </p:sp>
      <p:sp>
        <p:nvSpPr>
          <p:cNvPr id="5" name="Date Placeholder 4"/>
          <p:cNvSpPr>
            <a:spLocks noGrp="1"/>
          </p:cNvSpPr>
          <p:nvPr>
            <p:ph type="dt" sz="half" idx="10"/>
          </p:nvPr>
        </p:nvSpPr>
        <p:spPr/>
        <p:txBody>
          <a:bodyPr/>
          <a:lstStyle/>
          <a:p>
            <a:fld id="{27BD3F3C-0749-2A4A-8779-F3623C2D4760}" type="datetimeFigureOut">
              <a:rPr lang="en-US" smtClean="0">
                <a:solidFill>
                  <a:prstClr val="black">
                    <a:tint val="75000"/>
                  </a:prstClr>
                </a:solidFill>
              </a:rPr>
              <a:pPr/>
              <a:t>2/19/23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FDC589-799E-4649-884B-828C8621AD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70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189"/>
            <a:fld id="{27BD3F3C-0749-2A4A-8779-F3623C2D4760}" type="datetimeFigureOut">
              <a:rPr lang="en-US" smtClean="0">
                <a:solidFill>
                  <a:prstClr val="black">
                    <a:tint val="75000"/>
                  </a:prstClr>
                </a:solidFill>
              </a:rPr>
              <a:pPr defTabSz="457189"/>
              <a:t>2/19/23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18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15FDC589-799E-4649-884B-828C8621AD74}"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41046926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97" r:id="rId13"/>
    <p:sldLayoutId id="2147483698" r:id="rId14"/>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0F8BD-2644-F443-A0E9-E239755081C2}" type="datetimeFigureOut">
              <a:rPr lang="en-US" smtClean="0">
                <a:solidFill>
                  <a:prstClr val="black">
                    <a:tint val="75000"/>
                  </a:prstClr>
                </a:solidFill>
              </a:rPr>
              <a:pPr/>
              <a:t>2/19/23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592A-6CE1-5548-852D-B3604757E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3196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eveningexpress.co.uk/author/pressassociation/" TargetMode="External"/><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32418" y="18157"/>
            <a:ext cx="5309440" cy="5390930"/>
            <a:chOff x="156886" y="60638"/>
            <a:chExt cx="7721293" cy="5083827"/>
          </a:xfrm>
        </p:grpSpPr>
        <p:sp>
          <p:nvSpPr>
            <p:cNvPr id="15" name="Rectangle 14"/>
            <p:cNvSpPr/>
            <p:nvPr/>
          </p:nvSpPr>
          <p:spPr>
            <a:xfrm>
              <a:off x="156886" y="60638"/>
              <a:ext cx="7721293" cy="5083827"/>
            </a:xfrm>
            <a:prstGeom prst="rect">
              <a:avLst/>
            </a:prstGeom>
            <a:solidFill>
              <a:schemeClr val="tx2">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42634" y="2694584"/>
              <a:ext cx="6618941" cy="1944632"/>
            </a:xfrm>
            <a:prstGeom prst="rect">
              <a:avLst/>
            </a:prstGeom>
            <a:noFill/>
          </p:spPr>
          <p:txBody>
            <a:bodyPr wrap="square" rtlCol="0">
              <a:spAutoFit/>
            </a:bodyPr>
            <a:lstStyle/>
            <a:p>
              <a:pPr algn="ctr" defTabSz="457189"/>
              <a:endParaRPr lang="en-US" sz="1600" b="1" dirty="0">
                <a:solidFill>
                  <a:schemeClr val="bg1"/>
                </a:solidFill>
                <a:latin typeface="Arial Unicode MS" pitchFamily="34" charset="-128"/>
                <a:ea typeface="Arial Unicode MS" pitchFamily="34" charset="-128"/>
                <a:cs typeface="Arial Unicode MS" pitchFamily="34" charset="-128"/>
              </a:endParaRPr>
            </a:p>
            <a:p>
              <a:pPr algn="ctr" defTabSz="457189"/>
              <a:endParaRPr lang="en-US" sz="2000" b="1" dirty="0">
                <a:solidFill>
                  <a:schemeClr val="bg1"/>
                </a:solidFill>
                <a:latin typeface="Arial Unicode MS" pitchFamily="34" charset="-128"/>
                <a:ea typeface="Arial Unicode MS" pitchFamily="34" charset="-128"/>
                <a:cs typeface="Arial Unicode MS" pitchFamily="34" charset="-128"/>
              </a:endParaRPr>
            </a:p>
            <a:p>
              <a:pPr algn="ctr" defTabSz="457189"/>
              <a:r>
                <a:rPr lang="en-US" sz="2000" b="1" dirty="0">
                  <a:solidFill>
                    <a:schemeClr val="bg1"/>
                  </a:solidFill>
                  <a:latin typeface="Arial Unicode MS" pitchFamily="34" charset="-128"/>
                  <a:ea typeface="Arial Unicode MS" pitchFamily="34" charset="-128"/>
                  <a:cs typeface="Arial Unicode MS" pitchFamily="34" charset="-128"/>
                </a:rPr>
                <a:t>JAMES KAIRO, PhD, MBS</a:t>
              </a:r>
            </a:p>
            <a:p>
              <a:pPr algn="ctr" defTabSz="457189"/>
              <a:r>
                <a:rPr lang="en-US" b="1" dirty="0">
                  <a:solidFill>
                    <a:schemeClr val="bg1"/>
                  </a:solidFill>
                  <a:latin typeface="Arial Unicode MS" pitchFamily="34" charset="-128"/>
                  <a:ea typeface="Arial Unicode MS" pitchFamily="34" charset="-128"/>
                  <a:cs typeface="Arial Unicode MS" pitchFamily="34" charset="-128"/>
                </a:rPr>
                <a:t>Project Developer/Chief Scientist</a:t>
              </a:r>
            </a:p>
            <a:p>
              <a:pPr algn="ctr" defTabSz="457189"/>
              <a:r>
                <a:rPr lang="en-US" sz="2000" b="1" dirty="0">
                  <a:solidFill>
                    <a:schemeClr val="bg1"/>
                  </a:solidFill>
                  <a:latin typeface="Arial Unicode MS" pitchFamily="34" charset="-128"/>
                  <a:ea typeface="Arial Unicode MS" pitchFamily="34" charset="-128"/>
                  <a:cs typeface="Arial Unicode MS" pitchFamily="34" charset="-128"/>
                </a:rPr>
                <a:t>KMFRI/MIKOKO PAMOJA</a:t>
              </a:r>
            </a:p>
            <a:p>
              <a:pPr algn="ctr" defTabSz="457189"/>
              <a:endParaRPr lang="en-US" sz="1600" b="1" dirty="0">
                <a:solidFill>
                  <a:schemeClr val="bg1"/>
                </a:solidFill>
                <a:latin typeface="Arial Unicode MS" pitchFamily="34" charset="-128"/>
                <a:ea typeface="Arial Unicode MS" pitchFamily="34" charset="-128"/>
                <a:cs typeface="Arial Unicode MS" pitchFamily="34" charset="-128"/>
              </a:endParaRPr>
            </a:p>
            <a:p>
              <a:pPr algn="ctr" defTabSz="457189"/>
              <a:endParaRPr lang="en-US" b="1" dirty="0">
                <a:solidFill>
                  <a:schemeClr val="bg1"/>
                </a:solidFill>
                <a:latin typeface="Arial Unicode MS" pitchFamily="34" charset="-128"/>
                <a:ea typeface="Arial Unicode MS" pitchFamily="34" charset="-128"/>
                <a:cs typeface="Arial Unicode MS" pitchFamily="34" charset="-128"/>
              </a:endParaRPr>
            </a:p>
          </p:txBody>
        </p:sp>
        <p:sp>
          <p:nvSpPr>
            <p:cNvPr id="17" name="TextBox 16"/>
            <p:cNvSpPr txBox="1"/>
            <p:nvPr/>
          </p:nvSpPr>
          <p:spPr>
            <a:xfrm>
              <a:off x="197663" y="1253136"/>
              <a:ext cx="6847984" cy="1422193"/>
            </a:xfrm>
            <a:prstGeom prst="rect">
              <a:avLst/>
            </a:prstGeom>
            <a:noFill/>
          </p:spPr>
          <p:txBody>
            <a:bodyPr wrap="square" rtlCol="0">
              <a:spAutoFit/>
            </a:bodyPr>
            <a:lstStyle/>
            <a:p>
              <a:pPr algn="ctr"/>
              <a:r>
                <a:rPr lang="en-US" sz="4400" b="1" dirty="0">
                  <a:solidFill>
                    <a:schemeClr val="bg1"/>
                  </a:solidFill>
                  <a:latin typeface="Arial" charset="0"/>
                  <a:ea typeface="Arial" charset="0"/>
                  <a:cs typeface="Arial" charset="0"/>
                </a:rPr>
                <a:t>Mikoko Pamoja:</a:t>
              </a:r>
            </a:p>
            <a:p>
              <a:pPr algn="ctr"/>
              <a:r>
                <a:rPr lang="en-US" sz="2400" dirty="0">
                  <a:solidFill>
                    <a:schemeClr val="bg1"/>
                  </a:solidFill>
                  <a:latin typeface="Arial" charset="0"/>
                  <a:ea typeface="Arial" charset="0"/>
                  <a:cs typeface="Arial" charset="0"/>
                </a:rPr>
                <a:t>A demonstrable mangrove carbon offset project in Kenya</a:t>
              </a:r>
              <a:endParaRPr lang="en-US" sz="2400" b="1" dirty="0">
                <a:solidFill>
                  <a:schemeClr val="bg1"/>
                </a:solidFill>
                <a:latin typeface="Arial" charset="0"/>
                <a:ea typeface="Arial" charset="0"/>
                <a:cs typeface="Arial" charset="0"/>
              </a:endParaRPr>
            </a:p>
          </p:txBody>
        </p:sp>
      </p:grpSp>
      <p:pic>
        <p:nvPicPr>
          <p:cNvPr id="13" name="Picture 12"/>
          <p:cNvPicPr>
            <a:picLocks noChangeAspect="1"/>
          </p:cNvPicPr>
          <p:nvPr/>
        </p:nvPicPr>
        <p:blipFill rotWithShape="1">
          <a:blip r:embed="rId3" cstate="hqprint">
            <a:extLst>
              <a:ext uri="{28A0092B-C50C-407E-A947-70E740481C1C}">
                <a14:useLocalDpi xmlns:a14="http://schemas.microsoft.com/office/drawing/2010/main"/>
              </a:ext>
            </a:extLst>
          </a:blip>
          <a:srcRect l="11274" t="3240" r="8781" b="3210"/>
          <a:stretch/>
        </p:blipFill>
        <p:spPr>
          <a:xfrm>
            <a:off x="30854" y="4367615"/>
            <a:ext cx="1115040" cy="1061527"/>
          </a:xfrm>
          <a:prstGeom prst="rect">
            <a:avLst/>
          </a:prstGeom>
        </p:spPr>
      </p:pic>
      <p:pic>
        <p:nvPicPr>
          <p:cNvPr id="14" name="Picture 1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834" y="18157"/>
            <a:ext cx="1115040" cy="1115040"/>
          </a:xfrm>
          <a:prstGeom prst="rect">
            <a:avLst/>
          </a:prstGeom>
        </p:spPr>
      </p:pic>
      <p:pic>
        <p:nvPicPr>
          <p:cNvPr id="11" name="Picture 10"/>
          <p:cNvPicPr>
            <a:picLocks noChangeAspect="1"/>
          </p:cNvPicPr>
          <p:nvPr/>
        </p:nvPicPr>
        <p:blipFill rotWithShape="1">
          <a:blip r:embed="rId5" cstate="hqprint">
            <a:alphaModFix amt="89000"/>
            <a:extLst>
              <a:ext uri="{28A0092B-C50C-407E-A947-70E740481C1C}">
                <a14:useLocalDpi xmlns:a14="http://schemas.microsoft.com/office/drawing/2010/main"/>
              </a:ext>
            </a:extLst>
          </a:blip>
          <a:srcRect/>
          <a:stretch/>
        </p:blipFill>
        <p:spPr>
          <a:xfrm>
            <a:off x="5343422" y="-1898"/>
            <a:ext cx="3789076" cy="6277788"/>
          </a:xfrm>
          <a:prstGeom prst="rect">
            <a:avLst/>
          </a:prstGeom>
        </p:spPr>
      </p:pic>
      <p:pic>
        <p:nvPicPr>
          <p:cNvPr id="12" name="Picture 11"/>
          <p:cNvPicPr>
            <a:picLocks noChangeAspect="1"/>
          </p:cNvPicPr>
          <p:nvPr/>
        </p:nvPicPr>
        <p:blipFill rotWithShape="1">
          <a:blip r:embed="rId6" cstate="hqprint">
            <a:alphaModFix amt="26000"/>
            <a:extLst>
              <a:ext uri="{28A0092B-C50C-407E-A947-70E740481C1C}">
                <a14:useLocalDpi xmlns:a14="http://schemas.microsoft.com/office/drawing/2010/main"/>
              </a:ext>
            </a:extLst>
          </a:blip>
          <a:srcRect r="-3715" b="13747"/>
          <a:stretch/>
        </p:blipFill>
        <p:spPr>
          <a:xfrm>
            <a:off x="4813300" y="-4598"/>
            <a:ext cx="528558" cy="5413685"/>
          </a:xfrm>
          <a:prstGeom prst="rect">
            <a:avLst/>
          </a:prstGeom>
          <a:effectLst>
            <a:outerShdw dist="50800" dir="5400000" algn="ctr" rotWithShape="0">
              <a:srgbClr val="000000">
                <a:alpha val="85000"/>
              </a:srgbClr>
            </a:outerShdw>
          </a:effectLst>
        </p:spPr>
      </p:pic>
      <p:pic>
        <p:nvPicPr>
          <p:cNvPr id="4" name="Picture 3"/>
          <p:cNvPicPr>
            <a:picLocks noChangeAspect="1"/>
          </p:cNvPicPr>
          <p:nvPr/>
        </p:nvPicPr>
        <p:blipFill rotWithShape="1">
          <a:blip r:embed="rId7"/>
          <a:srcRect b="35002"/>
          <a:stretch/>
        </p:blipFill>
        <p:spPr>
          <a:xfrm>
            <a:off x="32419" y="5409087"/>
            <a:ext cx="9144000" cy="1429204"/>
          </a:xfrm>
          <a:prstGeom prst="rect">
            <a:avLst/>
          </a:prstGeom>
        </p:spPr>
      </p:pic>
    </p:spTree>
    <p:extLst>
      <p:ext uri="{BB962C8B-B14F-4D97-AF65-F5344CB8AC3E}">
        <p14:creationId xmlns:p14="http://schemas.microsoft.com/office/powerpoint/2010/main" val="669150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1112FC7F-77D9-A246-BF07-675164D2D54D}"/>
              </a:ext>
            </a:extLst>
          </p:cNvPr>
          <p:cNvGraphicFramePr>
            <a:graphicFrameLocks noGrp="1"/>
          </p:cNvGraphicFramePr>
          <p:nvPr>
            <p:ph sz="half" idx="1"/>
            <p:extLst>
              <p:ext uri="{D42A27DB-BD31-4B8C-83A1-F6EECF244321}">
                <p14:modId xmlns:p14="http://schemas.microsoft.com/office/powerpoint/2010/main" val="725637606"/>
              </p:ext>
            </p:extLst>
          </p:nvPr>
        </p:nvGraphicFramePr>
        <p:xfrm>
          <a:off x="457200" y="1600204"/>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a:extLst>
              <a:ext uri="{FF2B5EF4-FFF2-40B4-BE49-F238E27FC236}">
                <a16:creationId xmlns:a16="http://schemas.microsoft.com/office/drawing/2014/main" id="{04576ABD-F3B1-70FE-2C59-178C8BA6CFA0}"/>
              </a:ext>
            </a:extLst>
          </p:cNvPr>
          <p:cNvPicPr>
            <a:picLocks noGrp="1" noChangeAspect="1" noChangeArrowheads="1"/>
          </p:cNvPicPr>
          <p:nvPr>
            <p:ph sz="half" idx="2"/>
          </p:nvPr>
        </p:nvPicPr>
        <p:blipFill rotWithShape="1">
          <a:blip r:embed="rId7" cstate="print">
            <a:extLst>
              <a:ext uri="{28A0092B-C50C-407E-A947-70E740481C1C}">
                <a14:useLocalDpi xmlns:a14="http://schemas.microsoft.com/office/drawing/2010/main" val="0"/>
              </a:ext>
            </a:extLst>
          </a:blip>
          <a:srcRect l="11250"/>
          <a:stretch/>
        </p:blipFill>
        <p:spPr bwMode="auto">
          <a:xfrm>
            <a:off x="4648200" y="1882949"/>
            <a:ext cx="4038600" cy="3960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614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43542" y="1463763"/>
            <a:ext cx="3234519" cy="5086306"/>
          </a:xfrm>
          <a:prstGeom prst="rect">
            <a:avLst/>
          </a:prstGeom>
        </p:spPr>
      </p:pic>
      <p:sp>
        <p:nvSpPr>
          <p:cNvPr id="2" name="Title 1"/>
          <p:cNvSpPr>
            <a:spLocks noGrp="1"/>
          </p:cNvSpPr>
          <p:nvPr>
            <p:ph type="title"/>
          </p:nvPr>
        </p:nvSpPr>
        <p:spPr>
          <a:xfrm>
            <a:off x="0" y="0"/>
            <a:ext cx="9144000" cy="1173480"/>
          </a:xfrm>
        </p:spPr>
        <p:txBody>
          <a:bodyPr>
            <a:noAutofit/>
          </a:bodyPr>
          <a:lstStyle/>
          <a:p>
            <a:pPr algn="ctr"/>
            <a:r>
              <a:rPr lang="en-US" sz="2800" b="1" dirty="0">
                <a:solidFill>
                  <a:schemeClr val="tx2"/>
                </a:solidFill>
                <a:latin typeface="Arial" charset="0"/>
                <a:ea typeface="Arial" charset="0"/>
                <a:cs typeface="Arial" charset="0"/>
              </a:rPr>
              <a:t>MIKOKO PAMOJA </a:t>
            </a:r>
            <a:r>
              <a:rPr lang="en-US" sz="3200" b="1" dirty="0">
                <a:solidFill>
                  <a:schemeClr val="tx2"/>
                </a:solidFill>
                <a:latin typeface="Arial" charset="0"/>
                <a:ea typeface="Arial" charset="0"/>
                <a:cs typeface="Arial" charset="0"/>
              </a:rPr>
              <a:t>– Our Carbon Offset Facility</a:t>
            </a:r>
          </a:p>
        </p:txBody>
      </p:sp>
      <p:sp>
        <p:nvSpPr>
          <p:cNvPr id="15" name="Rectangle 14"/>
          <p:cNvSpPr/>
          <p:nvPr/>
        </p:nvSpPr>
        <p:spPr>
          <a:xfrm>
            <a:off x="3452884" y="1445316"/>
            <a:ext cx="5531459" cy="4896627"/>
          </a:xfrm>
          <a:prstGeom prst="rect">
            <a:avLst/>
          </a:prstGeom>
        </p:spPr>
        <p:txBody>
          <a:bodyPr wrap="square" lIns="0">
            <a:normAutofit/>
          </a:bodyPr>
          <a:lstStyle/>
          <a:p>
            <a:pPr marL="342900" indent="-342900">
              <a:buFont typeface="Arial" charset="0"/>
              <a:buChar char="•"/>
            </a:pPr>
            <a:r>
              <a:rPr lang="en-US" sz="2000" dirty="0">
                <a:latin typeface="Arial" charset="0"/>
                <a:ea typeface="Arial" charset="0"/>
                <a:cs typeface="Arial" charset="0"/>
              </a:rPr>
              <a:t>“Mangroves Together”</a:t>
            </a:r>
          </a:p>
          <a:p>
            <a:pPr marL="800100" lvl="1" indent="-342900">
              <a:buFont typeface="Arial" charset="0"/>
              <a:buChar char="•"/>
            </a:pPr>
            <a:endParaRPr lang="en-US" sz="2000" dirty="0">
              <a:latin typeface="Arial" charset="0"/>
              <a:ea typeface="Arial" charset="0"/>
              <a:cs typeface="Arial" charset="0"/>
            </a:endParaRPr>
          </a:p>
          <a:p>
            <a:pPr marL="342900" indent="-342900">
              <a:buFont typeface="Arial" charset="0"/>
              <a:buChar char="•"/>
            </a:pPr>
            <a:r>
              <a:rPr lang="en-US" sz="2000" dirty="0">
                <a:latin typeface="Arial" charset="0"/>
                <a:ea typeface="Arial" charset="0"/>
                <a:cs typeface="Arial" charset="0"/>
              </a:rPr>
              <a:t>The first </a:t>
            </a:r>
            <a:r>
              <a:rPr lang="en-US" sz="2000" b="1" dirty="0">
                <a:latin typeface="Arial" charset="0"/>
                <a:ea typeface="Arial" charset="0"/>
                <a:cs typeface="Arial" charset="0"/>
              </a:rPr>
              <a:t>mangrove PES project </a:t>
            </a:r>
            <a:r>
              <a:rPr lang="en-US" sz="2000" dirty="0">
                <a:latin typeface="Arial" charset="0"/>
                <a:ea typeface="Arial" charset="0"/>
                <a:cs typeface="Arial" charset="0"/>
              </a:rPr>
              <a:t>in the world</a:t>
            </a:r>
          </a:p>
          <a:p>
            <a:pPr marL="800100" lvl="1" indent="-342900">
              <a:buFont typeface="Arial" charset="0"/>
              <a:buChar char="•"/>
            </a:pPr>
            <a:endParaRPr lang="en-US" sz="2000" dirty="0">
              <a:latin typeface="Arial" charset="0"/>
              <a:ea typeface="Arial" charset="0"/>
              <a:cs typeface="Arial" charset="0"/>
            </a:endParaRPr>
          </a:p>
          <a:p>
            <a:pPr marL="342900" indent="-342900">
              <a:buFont typeface="Arial" charset="0"/>
              <a:buChar char="•"/>
            </a:pPr>
            <a:r>
              <a:rPr lang="en-US" sz="2000" dirty="0">
                <a:latin typeface="Arial" charset="0"/>
                <a:ea typeface="Arial" charset="0"/>
                <a:cs typeface="Arial" charset="0"/>
              </a:rPr>
              <a:t>A community-led mangrove conservation project in Kenya</a:t>
            </a:r>
          </a:p>
          <a:p>
            <a:pPr lvl="1"/>
            <a:endParaRPr lang="en-US" sz="2000" b="1" dirty="0">
              <a:latin typeface="Arial" charset="0"/>
              <a:ea typeface="Arial" charset="0"/>
              <a:cs typeface="Arial" charset="0"/>
            </a:endParaRPr>
          </a:p>
          <a:p>
            <a:pPr lvl="1"/>
            <a:r>
              <a:rPr lang="en-US" sz="2000" b="1" dirty="0">
                <a:latin typeface="Arial" charset="0"/>
                <a:ea typeface="Arial" charset="0"/>
                <a:cs typeface="Arial" charset="0"/>
              </a:rPr>
              <a:t>Objective: </a:t>
            </a:r>
            <a:r>
              <a:rPr lang="en-US" sz="2000" dirty="0">
                <a:latin typeface="Arial" charset="0"/>
                <a:ea typeface="Arial" charset="0"/>
                <a:cs typeface="Arial" charset="0"/>
              </a:rPr>
              <a:t>Restoration and protection of mangroves through sale of </a:t>
            </a:r>
            <a:r>
              <a:rPr lang="en-US" sz="2000" b="1" dirty="0">
                <a:latin typeface="Arial" charset="0"/>
                <a:ea typeface="Arial" charset="0"/>
                <a:cs typeface="Arial" charset="0"/>
              </a:rPr>
              <a:t>carbon credits</a:t>
            </a:r>
            <a:endParaRPr lang="en-US" sz="2000" dirty="0">
              <a:latin typeface="Arial" charset="0"/>
              <a:ea typeface="Arial" charset="0"/>
              <a:cs typeface="Arial" charset="0"/>
            </a:endParaRPr>
          </a:p>
          <a:p>
            <a:pPr marL="285750" indent="-285750">
              <a:buFont typeface="Courier New" charset="0"/>
              <a:buChar char="o"/>
            </a:pPr>
            <a:endParaRPr lang="en-US" sz="2000" dirty="0">
              <a:latin typeface="Arial" charset="0"/>
              <a:ea typeface="Arial" charset="0"/>
              <a:cs typeface="Arial" charset="0"/>
            </a:endParaRPr>
          </a:p>
          <a:p>
            <a:pPr marL="342900" indent="-342900">
              <a:buFont typeface="Arial" charset="0"/>
              <a:buChar char="•"/>
            </a:pPr>
            <a:r>
              <a:rPr lang="en-US" sz="2000" dirty="0">
                <a:latin typeface="Arial" charset="0"/>
                <a:ea typeface="Arial" charset="0"/>
                <a:cs typeface="Arial" charset="0"/>
              </a:rPr>
              <a:t>Verified 20yrs by </a:t>
            </a:r>
            <a:r>
              <a:rPr lang="en-US" sz="2000" b="1" dirty="0">
                <a:latin typeface="Arial" charset="0"/>
                <a:ea typeface="Arial" charset="0"/>
                <a:cs typeface="Arial" charset="0"/>
              </a:rPr>
              <a:t>Plan Vivo standards</a:t>
            </a:r>
          </a:p>
          <a:p>
            <a:pPr marL="342900" indent="-342900">
              <a:buFont typeface="Arial" charset="0"/>
              <a:buChar char="•"/>
            </a:pPr>
            <a:endParaRPr lang="en-US" sz="2000" dirty="0">
              <a:latin typeface="Arial" charset="0"/>
              <a:ea typeface="Arial" charset="0"/>
              <a:cs typeface="Arial" charset="0"/>
            </a:endParaRPr>
          </a:p>
          <a:p>
            <a:pPr marL="342900" indent="-342900">
              <a:buFont typeface="Arial" charset="0"/>
              <a:buChar char="•"/>
            </a:pPr>
            <a:r>
              <a:rPr lang="en-US" sz="2000" dirty="0">
                <a:latin typeface="Arial" charset="0"/>
                <a:ea typeface="Arial" charset="0"/>
                <a:cs typeface="Arial" charset="0"/>
              </a:rPr>
              <a:t>Carbon sold into voluntary market = 3,000 tCO</a:t>
            </a:r>
            <a:r>
              <a:rPr lang="en-US" sz="2000" baseline="-25000" dirty="0">
                <a:latin typeface="Arial" charset="0"/>
                <a:ea typeface="Arial" charset="0"/>
                <a:cs typeface="Arial" charset="0"/>
              </a:rPr>
              <a:t>2</a:t>
            </a:r>
            <a:r>
              <a:rPr lang="en-US" sz="2000" dirty="0">
                <a:latin typeface="Arial" charset="0"/>
                <a:ea typeface="Arial" charset="0"/>
                <a:cs typeface="Arial" charset="0"/>
              </a:rPr>
              <a:t> /annum</a:t>
            </a:r>
            <a:endParaRPr lang="en-US" sz="2000" baseline="-25000" dirty="0">
              <a:latin typeface="Arial" charset="0"/>
              <a:ea typeface="Arial" charset="0"/>
              <a:cs typeface="Arial" charset="0"/>
            </a:endParaRPr>
          </a:p>
        </p:txBody>
      </p:sp>
    </p:spTree>
    <p:extLst>
      <p:ext uri="{BB962C8B-B14F-4D97-AF65-F5344CB8AC3E}">
        <p14:creationId xmlns:p14="http://schemas.microsoft.com/office/powerpoint/2010/main" val="1780962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3829" y="1421398"/>
            <a:ext cx="3585029" cy="3042122"/>
          </a:xfrm>
          <a:prstGeom prst="rect">
            <a:avLst/>
          </a:prstGeom>
        </p:spPr>
      </p:pic>
      <p:sp>
        <p:nvSpPr>
          <p:cNvPr id="2" name="Title 1"/>
          <p:cNvSpPr>
            <a:spLocks noGrp="1"/>
          </p:cNvSpPr>
          <p:nvPr>
            <p:ph type="title"/>
          </p:nvPr>
        </p:nvSpPr>
        <p:spPr>
          <a:xfrm>
            <a:off x="928048" y="0"/>
            <a:ext cx="7192370" cy="1064525"/>
          </a:xfrm>
        </p:spPr>
        <p:txBody>
          <a:bodyPr/>
          <a:lstStyle/>
          <a:p>
            <a:pPr algn="ctr"/>
            <a:r>
              <a:rPr lang="en-US" b="1" dirty="0">
                <a:solidFill>
                  <a:schemeClr val="tx2"/>
                </a:solidFill>
                <a:latin typeface="Arial" charset="0"/>
                <a:ea typeface="Arial" charset="0"/>
                <a:cs typeface="Arial" charset="0"/>
              </a:rPr>
              <a:t>Project site</a:t>
            </a:r>
          </a:p>
        </p:txBody>
      </p:sp>
      <p:sp>
        <p:nvSpPr>
          <p:cNvPr id="4" name="Content Placeholder 2"/>
          <p:cNvSpPr>
            <a:spLocks noGrp="1"/>
          </p:cNvSpPr>
          <p:nvPr>
            <p:ph idx="1"/>
          </p:nvPr>
        </p:nvSpPr>
        <p:spPr>
          <a:xfrm>
            <a:off x="0" y="4559356"/>
            <a:ext cx="4569099" cy="2223188"/>
          </a:xfrm>
        </p:spPr>
        <p:txBody>
          <a:bodyPr>
            <a:normAutofit/>
          </a:bodyPr>
          <a:lstStyle/>
          <a:p>
            <a:pPr lvl="1">
              <a:buFont typeface="Arial" charset="0"/>
              <a:buChar char="•"/>
            </a:pPr>
            <a:r>
              <a:rPr lang="en-US" sz="2000" dirty="0">
                <a:latin typeface="Arial" charset="0"/>
                <a:ea typeface="Arial" charset="0"/>
                <a:cs typeface="Arial" charset="0"/>
              </a:rPr>
              <a:t>Gazi Bay, Kenya</a:t>
            </a:r>
          </a:p>
          <a:p>
            <a:pPr lvl="1">
              <a:buFont typeface="Arial" charset="0"/>
              <a:buChar char="•"/>
            </a:pPr>
            <a:r>
              <a:rPr lang="en-US" sz="2000" dirty="0">
                <a:latin typeface="Arial" charset="0"/>
                <a:ea typeface="Arial" charset="0"/>
                <a:cs typeface="Arial" charset="0"/>
              </a:rPr>
              <a:t>715 ha of mangrove forest</a:t>
            </a:r>
          </a:p>
          <a:p>
            <a:pPr lvl="1">
              <a:buFont typeface="Arial" charset="0"/>
              <a:buChar char="•"/>
            </a:pPr>
            <a:r>
              <a:rPr lang="en-US" sz="2000" dirty="0">
                <a:latin typeface="Arial" charset="0"/>
                <a:ea typeface="Arial" charset="0"/>
                <a:cs typeface="Arial" charset="0"/>
              </a:rPr>
              <a:t>117 ha is protected</a:t>
            </a:r>
          </a:p>
          <a:p>
            <a:pPr marL="1257300" lvl="2" indent="-342900">
              <a:buFont typeface="+mj-lt"/>
              <a:buAutoNum type="arabicPeriod"/>
            </a:pPr>
            <a:r>
              <a:rPr lang="en-US" sz="1800" dirty="0">
                <a:latin typeface="Arial" charset="0"/>
                <a:ea typeface="Arial" charset="0"/>
                <a:cs typeface="Arial" charset="0"/>
              </a:rPr>
              <a:t>Avoided deforestation (107 ha)</a:t>
            </a:r>
          </a:p>
          <a:p>
            <a:pPr marL="1257300" lvl="2" indent="-342900">
              <a:buFont typeface="+mj-lt"/>
              <a:buAutoNum type="arabicPeriod"/>
            </a:pPr>
            <a:r>
              <a:rPr lang="en-US" sz="1800" dirty="0">
                <a:latin typeface="Arial" charset="0"/>
                <a:ea typeface="Arial" charset="0"/>
                <a:cs typeface="Arial" charset="0"/>
              </a:rPr>
              <a:t>Plantation (10 ha)</a:t>
            </a:r>
          </a:p>
          <a:p>
            <a:pPr marL="1257300" lvl="2" indent="-342900">
              <a:buFont typeface="+mj-lt"/>
              <a:buAutoNum type="arabicPeriod"/>
            </a:pPr>
            <a:r>
              <a:rPr lang="en-US" sz="1800" dirty="0">
                <a:latin typeface="Arial" charset="0"/>
                <a:ea typeface="Arial" charset="0"/>
                <a:cs typeface="Arial" charset="0"/>
              </a:rPr>
              <a:t>Planting 0.4 ha per year</a:t>
            </a:r>
          </a:p>
          <a:p>
            <a:pPr>
              <a:buFont typeface="Arial" charset="0"/>
              <a:buChar char="•"/>
            </a:pPr>
            <a:endParaRPr lang="en-US" dirty="0">
              <a:latin typeface="Arial" charset="0"/>
              <a:ea typeface="Arial" charset="0"/>
              <a:cs typeface="Arial" charset="0"/>
            </a:endParaRPr>
          </a:p>
        </p:txBody>
      </p:sp>
      <p:sp>
        <p:nvSpPr>
          <p:cNvPr id="6" name="TextBox 5"/>
          <p:cNvSpPr txBox="1"/>
          <p:nvPr/>
        </p:nvSpPr>
        <p:spPr>
          <a:xfrm>
            <a:off x="6771235" y="6382433"/>
            <a:ext cx="2372765" cy="400110"/>
          </a:xfrm>
          <a:prstGeom prst="rect">
            <a:avLst/>
          </a:prstGeom>
          <a:noFill/>
        </p:spPr>
        <p:txBody>
          <a:bodyPr wrap="none" rtlCol="0">
            <a:spAutoFit/>
          </a:bodyPr>
          <a:lstStyle/>
          <a:p>
            <a:r>
              <a:rPr lang="en-US" sz="2000" b="1" dirty="0">
                <a:solidFill>
                  <a:srgbClr val="95CED7"/>
                </a:solidFill>
                <a:latin typeface="Arial" charset="0"/>
                <a:ea typeface="Arial" charset="0"/>
                <a:cs typeface="Arial" charset="0"/>
              </a:rPr>
              <a:t>@</a:t>
            </a:r>
            <a:r>
              <a:rPr lang="en-US" sz="2000" b="1" dirty="0" err="1">
                <a:solidFill>
                  <a:srgbClr val="95CED7"/>
                </a:solidFill>
                <a:latin typeface="Arial" charset="0"/>
                <a:ea typeface="Arial" charset="0"/>
                <a:cs typeface="Arial" charset="0"/>
              </a:rPr>
              <a:t>mikoko_pamoja</a:t>
            </a:r>
            <a:endParaRPr lang="en-US" sz="2000" b="1" dirty="0">
              <a:solidFill>
                <a:srgbClr val="95CED7"/>
              </a:solidFill>
              <a:latin typeface="Arial" charset="0"/>
              <a:ea typeface="Arial" charset="0"/>
              <a:cs typeface="Arial" charset="0"/>
            </a:endParaRPr>
          </a:p>
        </p:txBody>
      </p:sp>
      <p:pic>
        <p:nvPicPr>
          <p:cNvPr id="7" name="Picture 6"/>
          <p:cNvPicPr/>
          <p:nvPr/>
        </p:nvPicPr>
        <p:blipFill rotWithShape="1">
          <a:blip r:embed="rId4" cstate="hqprint">
            <a:extLst>
              <a:ext uri="{28A0092B-C50C-407E-A947-70E740481C1C}">
                <a14:useLocalDpi xmlns:a14="http://schemas.microsoft.com/office/drawing/2010/main"/>
              </a:ext>
            </a:extLst>
          </a:blip>
          <a:srcRect/>
          <a:stretch/>
        </p:blipFill>
        <p:spPr bwMode="auto">
          <a:xfrm>
            <a:off x="4592975" y="1594393"/>
            <a:ext cx="4356520" cy="4722370"/>
          </a:xfrm>
          <a:prstGeom prst="rect">
            <a:avLst/>
          </a:prstGeom>
          <a:ln w="57150">
            <a:solidFill>
              <a:schemeClr val="accent2"/>
            </a:solidFill>
          </a:ln>
          <a:extLst>
            <a:ext uri="{53640926-AAD7-44d8-BBD7-CCE9431645EC}">
              <a14:shadowObscured xmlns="" xmlns:a14="http://schemas.microsoft.com/office/drawing/2010/main"/>
            </a:ext>
          </a:extLst>
        </p:spPr>
      </p:pic>
      <p:sp>
        <p:nvSpPr>
          <p:cNvPr id="9" name="Pentagon 8"/>
          <p:cNvSpPr/>
          <p:nvPr/>
        </p:nvSpPr>
        <p:spPr>
          <a:xfrm rot="10800000">
            <a:off x="3918857" y="3416461"/>
            <a:ext cx="650242" cy="361496"/>
          </a:xfrm>
          <a:prstGeom prst="homePlate">
            <a:avLst>
              <a:gd name="adj" fmla="val 1543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74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3480"/>
          </a:xfrm>
        </p:spPr>
        <p:txBody>
          <a:bodyPr>
            <a:normAutofit/>
          </a:bodyPr>
          <a:lstStyle/>
          <a:p>
            <a:pPr algn="ctr"/>
            <a:r>
              <a:rPr lang="en-US" b="1" dirty="0">
                <a:solidFill>
                  <a:schemeClr val="tx2"/>
                </a:solidFill>
                <a:latin typeface="Arial" charset="0"/>
                <a:ea typeface="Arial" charset="0"/>
                <a:cs typeface="Arial" charset="0"/>
              </a:rPr>
              <a:t>Project activities</a:t>
            </a:r>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06271" y="6375767"/>
            <a:ext cx="548090" cy="482233"/>
          </a:xfrm>
          <a:prstGeom prst="rect">
            <a:avLst/>
          </a:prstGeom>
        </p:spPr>
      </p:pic>
      <p:sp>
        <p:nvSpPr>
          <p:cNvPr id="6" name="TextBox 5"/>
          <p:cNvSpPr txBox="1"/>
          <p:nvPr/>
        </p:nvSpPr>
        <p:spPr>
          <a:xfrm>
            <a:off x="6771235" y="6382433"/>
            <a:ext cx="2372765" cy="400110"/>
          </a:xfrm>
          <a:prstGeom prst="rect">
            <a:avLst/>
          </a:prstGeom>
          <a:noFill/>
        </p:spPr>
        <p:txBody>
          <a:bodyPr wrap="none" rtlCol="0">
            <a:spAutoFit/>
          </a:bodyPr>
          <a:lstStyle/>
          <a:p>
            <a:r>
              <a:rPr lang="en-US" sz="2000" b="1" dirty="0">
                <a:solidFill>
                  <a:srgbClr val="95CED7"/>
                </a:solidFill>
                <a:latin typeface="Arial" charset="0"/>
                <a:ea typeface="Arial" charset="0"/>
                <a:cs typeface="Arial" charset="0"/>
              </a:rPr>
              <a:t>@</a:t>
            </a:r>
            <a:r>
              <a:rPr lang="en-US" sz="2000" b="1" dirty="0" err="1">
                <a:solidFill>
                  <a:srgbClr val="95CED7"/>
                </a:solidFill>
                <a:latin typeface="Arial" charset="0"/>
                <a:ea typeface="Arial" charset="0"/>
                <a:cs typeface="Arial" charset="0"/>
              </a:rPr>
              <a:t>mikoko_pamoja</a:t>
            </a:r>
            <a:endParaRPr lang="en-US" sz="2000" b="1" dirty="0">
              <a:solidFill>
                <a:srgbClr val="95CED7"/>
              </a:solidFill>
              <a:latin typeface="Arial" charset="0"/>
              <a:ea typeface="Arial" charset="0"/>
              <a:cs typeface="Arial" charset="0"/>
            </a:endParaRPr>
          </a:p>
        </p:txBody>
      </p:sp>
      <p:pic>
        <p:nvPicPr>
          <p:cNvPr id="10" name="Picture 9"/>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4561844"/>
            <a:ext cx="9144000" cy="2328558"/>
          </a:xfrm>
          <a:prstGeom prst="rect">
            <a:avLst/>
          </a:prstGeom>
        </p:spPr>
      </p:pic>
      <p:sp>
        <p:nvSpPr>
          <p:cNvPr id="85" name="Rectangle 84"/>
          <p:cNvSpPr/>
          <p:nvPr/>
        </p:nvSpPr>
        <p:spPr>
          <a:xfrm>
            <a:off x="712459" y="1595820"/>
            <a:ext cx="8144934" cy="2862322"/>
          </a:xfrm>
          <a:prstGeom prst="rect">
            <a:avLst/>
          </a:prstGeom>
        </p:spPr>
        <p:txBody>
          <a:bodyPr wrap="square">
            <a:spAutoFit/>
          </a:bodyPr>
          <a:lstStyle/>
          <a:p>
            <a:pPr marL="342900" indent="-342900">
              <a:buFont typeface="Arial" charset="0"/>
              <a:buChar char="•"/>
            </a:pPr>
            <a:r>
              <a:rPr lang="en-US" sz="2000" dirty="0">
                <a:latin typeface="Arial" charset="0"/>
                <a:ea typeface="Arial" charset="0"/>
                <a:cs typeface="Arial" charset="0"/>
              </a:rPr>
              <a:t>Reforestation of degraded mangrove areas</a:t>
            </a:r>
          </a:p>
          <a:p>
            <a:pPr marL="342900" indent="-342900">
              <a:buFont typeface="Arial" charset="0"/>
              <a:buChar char="•"/>
            </a:pPr>
            <a:endParaRPr lang="en-US" sz="2000" dirty="0">
              <a:latin typeface="Arial" charset="0"/>
              <a:ea typeface="Arial" charset="0"/>
              <a:cs typeface="Arial" charset="0"/>
            </a:endParaRPr>
          </a:p>
          <a:p>
            <a:pPr marL="342900" indent="-342900">
              <a:buFont typeface="Arial" charset="0"/>
              <a:buChar char="•"/>
            </a:pPr>
            <a:r>
              <a:rPr lang="en-US" sz="2000" dirty="0">
                <a:latin typeface="Arial" charset="0"/>
                <a:ea typeface="Arial" charset="0"/>
                <a:cs typeface="Arial" charset="0"/>
              </a:rPr>
              <a:t>Avoided deforestation</a:t>
            </a:r>
          </a:p>
          <a:p>
            <a:pPr marL="800100" lvl="1" indent="-342900">
              <a:buFont typeface="Arial" charset="0"/>
              <a:buChar char="•"/>
            </a:pPr>
            <a:r>
              <a:rPr lang="en-US" sz="2000" dirty="0">
                <a:latin typeface="Arial" charset="0"/>
                <a:ea typeface="Arial" charset="0"/>
                <a:cs typeface="Arial" charset="0"/>
              </a:rPr>
              <a:t>Surveillance of the forest against illegal activities </a:t>
            </a:r>
          </a:p>
          <a:p>
            <a:pPr marL="342900" indent="-342900">
              <a:buFont typeface="Arial" charset="0"/>
              <a:buChar char="•"/>
            </a:pPr>
            <a:endParaRPr lang="en-US" sz="2000" dirty="0">
              <a:latin typeface="Arial" charset="0"/>
              <a:ea typeface="Arial" charset="0"/>
              <a:cs typeface="Arial" charset="0"/>
            </a:endParaRPr>
          </a:p>
          <a:p>
            <a:pPr marL="342900" indent="-342900">
              <a:buFont typeface="Arial" charset="0"/>
              <a:buChar char="•"/>
            </a:pPr>
            <a:r>
              <a:rPr lang="en-US" sz="2000" dirty="0">
                <a:latin typeface="Arial" charset="0"/>
                <a:ea typeface="Arial" charset="0"/>
                <a:cs typeface="Arial" charset="0"/>
              </a:rPr>
              <a:t>Education and awareness </a:t>
            </a:r>
          </a:p>
          <a:p>
            <a:pPr marL="342900" indent="-342900">
              <a:buFont typeface="Arial" charset="0"/>
              <a:buChar char="•"/>
            </a:pPr>
            <a:endParaRPr lang="en-US" sz="2000" dirty="0">
              <a:latin typeface="Arial" charset="0"/>
              <a:ea typeface="Arial" charset="0"/>
              <a:cs typeface="Arial" charset="0"/>
            </a:endParaRPr>
          </a:p>
          <a:p>
            <a:pPr marL="342900" indent="-342900">
              <a:buFont typeface="Arial" charset="0"/>
              <a:buChar char="•"/>
            </a:pPr>
            <a:r>
              <a:rPr lang="en-US" sz="2000" dirty="0">
                <a:latin typeface="Arial" charset="0"/>
                <a:ea typeface="Arial" charset="0"/>
                <a:cs typeface="Arial" charset="0"/>
              </a:rPr>
              <a:t>Forest monitoring</a:t>
            </a:r>
          </a:p>
          <a:p>
            <a:pPr marL="342900" indent="-342900"/>
            <a:endParaRPr lang="en-US" sz="2000" dirty="0">
              <a:latin typeface="Arial" charset="0"/>
              <a:ea typeface="Arial" charset="0"/>
              <a:cs typeface="Arial" charset="0"/>
            </a:endParaRPr>
          </a:p>
        </p:txBody>
      </p:sp>
    </p:spTree>
    <p:extLst>
      <p:ext uri="{BB962C8B-B14F-4D97-AF65-F5344CB8AC3E}">
        <p14:creationId xmlns:p14="http://schemas.microsoft.com/office/powerpoint/2010/main" val="330790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628650" y="1490135"/>
            <a:ext cx="8156766" cy="14860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12000" rtlCol="0" anchor="ctr"/>
          <a:lstStyle/>
          <a:p>
            <a:r>
              <a:rPr lang="en-US" sz="2400" b="1" dirty="0">
                <a:solidFill>
                  <a:schemeClr val="tx1"/>
                </a:solidFill>
                <a:latin typeface="Arial" charset="0"/>
                <a:ea typeface="Arial" charset="0"/>
                <a:cs typeface="Arial" charset="0"/>
              </a:rPr>
              <a:t>Vegetation monitoring</a:t>
            </a:r>
          </a:p>
        </p:txBody>
      </p:sp>
      <p:sp>
        <p:nvSpPr>
          <p:cNvPr id="45" name="Rectangle 44"/>
          <p:cNvSpPr/>
          <p:nvPr/>
        </p:nvSpPr>
        <p:spPr>
          <a:xfrm>
            <a:off x="612869" y="3126673"/>
            <a:ext cx="8156766" cy="15058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12000" rIns="1944000" rtlCol="0" anchor="ctr"/>
          <a:lstStyle/>
          <a:p>
            <a:r>
              <a:rPr lang="en-US" sz="2400" b="1" dirty="0">
                <a:solidFill>
                  <a:schemeClr val="tx1"/>
                </a:solidFill>
                <a:latin typeface="Arial" charset="0"/>
                <a:ea typeface="Arial" charset="0"/>
                <a:cs typeface="Arial" charset="0"/>
              </a:rPr>
              <a:t>Biodiversity baselines</a:t>
            </a:r>
            <a:r>
              <a:rPr lang="en-US" b="1" dirty="0">
                <a:solidFill>
                  <a:schemeClr val="tx1"/>
                </a:solidFill>
                <a:latin typeface="Arial" charset="0"/>
                <a:ea typeface="Arial" charset="0"/>
                <a:cs typeface="Arial" charset="0"/>
              </a:rPr>
              <a:t> </a:t>
            </a:r>
          </a:p>
        </p:txBody>
      </p:sp>
      <p:sp>
        <p:nvSpPr>
          <p:cNvPr id="3" name="Rectangle 2"/>
          <p:cNvSpPr/>
          <p:nvPr/>
        </p:nvSpPr>
        <p:spPr>
          <a:xfrm>
            <a:off x="612869" y="5008933"/>
            <a:ext cx="8156766" cy="15025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12000" rIns="1980000" rtlCol="0" anchor="ctr"/>
          <a:lstStyle/>
          <a:p>
            <a:r>
              <a:rPr lang="en-US" sz="2400" b="1" dirty="0">
                <a:solidFill>
                  <a:schemeClr val="tx1"/>
                </a:solidFill>
                <a:latin typeface="Arial" charset="0"/>
                <a:ea typeface="Arial" charset="0"/>
                <a:cs typeface="Arial" charset="0"/>
              </a:rPr>
              <a:t>Impact assessment</a:t>
            </a:r>
            <a:endParaRPr lang="en-US" sz="2400" dirty="0">
              <a:solidFill>
                <a:schemeClr val="tx1"/>
              </a:solidFill>
              <a:latin typeface="Arial" charset="0"/>
              <a:ea typeface="Arial" charset="0"/>
              <a:cs typeface="Arial" charset="0"/>
            </a:endParaRPr>
          </a:p>
        </p:txBody>
      </p:sp>
      <p:sp>
        <p:nvSpPr>
          <p:cNvPr id="2" name="Title 1"/>
          <p:cNvSpPr>
            <a:spLocks noGrp="1"/>
          </p:cNvSpPr>
          <p:nvPr>
            <p:ph type="title"/>
          </p:nvPr>
        </p:nvSpPr>
        <p:spPr>
          <a:xfrm>
            <a:off x="628650" y="1"/>
            <a:ext cx="7886700" cy="1050878"/>
          </a:xfrm>
        </p:spPr>
        <p:txBody>
          <a:bodyPr/>
          <a:lstStyle/>
          <a:p>
            <a:pPr algn="ctr"/>
            <a:r>
              <a:rPr lang="en-US" b="1" dirty="0">
                <a:solidFill>
                  <a:schemeClr val="bg1"/>
                </a:solidFill>
                <a:latin typeface="Arial" charset="0"/>
                <a:ea typeface="Arial" charset="0"/>
                <a:cs typeface="Arial" charset="0"/>
              </a:rPr>
              <a:t>Methods</a:t>
            </a:r>
          </a:p>
        </p:txBody>
      </p:sp>
      <p:pic>
        <p:nvPicPr>
          <p:cNvPr id="52" name="Content Placeholder 3"/>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6792384" y="1490134"/>
            <a:ext cx="2003146" cy="1502360"/>
          </a:xfrm>
        </p:spPr>
      </p:pic>
      <p:grpSp>
        <p:nvGrpSpPr>
          <p:cNvPr id="4" name="Group 3"/>
          <p:cNvGrpSpPr/>
          <p:nvPr/>
        </p:nvGrpSpPr>
        <p:grpSpPr>
          <a:xfrm>
            <a:off x="737579" y="1734130"/>
            <a:ext cx="1081825" cy="1081825"/>
            <a:chOff x="1017429" y="2049619"/>
            <a:chExt cx="1081825" cy="1081825"/>
          </a:xfrm>
        </p:grpSpPr>
        <p:sp>
          <p:nvSpPr>
            <p:cNvPr id="5" name="Oval 4"/>
            <p:cNvSpPr/>
            <p:nvPr/>
          </p:nvSpPr>
          <p:spPr>
            <a:xfrm>
              <a:off x="1017429" y="2049619"/>
              <a:ext cx="1081825" cy="1081825"/>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1177748" y="2274678"/>
              <a:ext cx="721041" cy="278584"/>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rot="10800000">
              <a:off x="1560893" y="2358774"/>
              <a:ext cx="390564" cy="256736"/>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p:cNvSpPr/>
            <p:nvPr/>
          </p:nvSpPr>
          <p:spPr>
            <a:xfrm rot="2404897" flipH="1">
              <a:off x="1340989" y="2619131"/>
              <a:ext cx="125333" cy="203029"/>
            </a:xfrm>
            <a:prstGeom prst="teardrop">
              <a:avLst>
                <a:gd name="adj" fmla="val 13259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p:nvSpPr>
          <p:spPr>
            <a:xfrm rot="2404897" flipH="1">
              <a:off x="1493389" y="2771531"/>
              <a:ext cx="125333" cy="203029"/>
            </a:xfrm>
            <a:prstGeom prst="teardrop">
              <a:avLst>
                <a:gd name="adj" fmla="val 13259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ardrop 9"/>
            <p:cNvSpPr/>
            <p:nvPr/>
          </p:nvSpPr>
          <p:spPr>
            <a:xfrm rot="2404897" flipH="1">
              <a:off x="1675839" y="2632693"/>
              <a:ext cx="125333" cy="203029"/>
            </a:xfrm>
            <a:prstGeom prst="teardrop">
              <a:avLst>
                <a:gd name="adj" fmla="val 13259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33520" y="5226426"/>
            <a:ext cx="1081825" cy="1081825"/>
            <a:chOff x="1017427" y="3417514"/>
            <a:chExt cx="1081825" cy="1081825"/>
          </a:xfrm>
        </p:grpSpPr>
        <p:sp>
          <p:nvSpPr>
            <p:cNvPr id="12" name="Oval 11"/>
            <p:cNvSpPr/>
            <p:nvPr/>
          </p:nvSpPr>
          <p:spPr>
            <a:xfrm>
              <a:off x="1017427" y="3417514"/>
              <a:ext cx="1081825" cy="108182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elay 12"/>
            <p:cNvSpPr/>
            <p:nvPr/>
          </p:nvSpPr>
          <p:spPr>
            <a:xfrm rot="16200000">
              <a:off x="1146692" y="3895243"/>
              <a:ext cx="447634" cy="292920"/>
            </a:xfrm>
            <a:prstGeom prst="flowChartDelay">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elay 13"/>
            <p:cNvSpPr/>
            <p:nvPr/>
          </p:nvSpPr>
          <p:spPr>
            <a:xfrm rot="16200000">
              <a:off x="1547837" y="3884134"/>
              <a:ext cx="447634" cy="292920"/>
            </a:xfrm>
            <a:prstGeom prst="flowChartDelay">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elay 14"/>
            <p:cNvSpPr/>
            <p:nvPr/>
          </p:nvSpPr>
          <p:spPr>
            <a:xfrm rot="16200000">
              <a:off x="1347265" y="4019705"/>
              <a:ext cx="447634" cy="292920"/>
            </a:xfrm>
            <a:prstGeom prst="flowChartDelay">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252486" y="3683837"/>
              <a:ext cx="236043" cy="236043"/>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634006" y="3682178"/>
              <a:ext cx="236043" cy="236043"/>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453060" y="3822667"/>
              <a:ext cx="236043" cy="236043"/>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2042" y="3470169"/>
            <a:ext cx="1081825" cy="1081825"/>
            <a:chOff x="1017428" y="4823509"/>
            <a:chExt cx="1081825" cy="1081825"/>
          </a:xfrm>
        </p:grpSpPr>
        <p:sp>
          <p:nvSpPr>
            <p:cNvPr id="20" name="Oval 19"/>
            <p:cNvSpPr/>
            <p:nvPr/>
          </p:nvSpPr>
          <p:spPr>
            <a:xfrm>
              <a:off x="1017428" y="4823509"/>
              <a:ext cx="1081825" cy="1081825"/>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rot="12753801">
              <a:off x="1281882" y="5394644"/>
              <a:ext cx="267159" cy="292932"/>
              <a:chOff x="2607447" y="5871040"/>
              <a:chExt cx="267159" cy="292932"/>
            </a:xfrm>
          </p:grpSpPr>
          <p:sp>
            <p:nvSpPr>
              <p:cNvPr id="40" name="Manual Operation 39"/>
              <p:cNvSpPr/>
              <p:nvPr/>
            </p:nvSpPr>
            <p:spPr>
              <a:xfrm rot="2724864">
                <a:off x="2761930" y="5890312"/>
                <a:ext cx="131948" cy="93404"/>
              </a:xfrm>
              <a:prstGeom prst="flowChartManualOperati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ardrop 40"/>
              <p:cNvSpPr/>
              <p:nvPr/>
            </p:nvSpPr>
            <p:spPr>
              <a:xfrm>
                <a:off x="2607447" y="5942288"/>
                <a:ext cx="216771" cy="221684"/>
              </a:xfrm>
              <a:prstGeom prst="teardrop">
                <a:avLst>
                  <a:gd name="adj" fmla="val 1142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rot="12753801">
              <a:off x="1510898" y="5427017"/>
              <a:ext cx="267159" cy="292932"/>
              <a:chOff x="2607447" y="5871040"/>
              <a:chExt cx="267159" cy="292932"/>
            </a:xfrm>
          </p:grpSpPr>
          <p:sp>
            <p:nvSpPr>
              <p:cNvPr id="38" name="Manual Operation 37"/>
              <p:cNvSpPr/>
              <p:nvPr/>
            </p:nvSpPr>
            <p:spPr>
              <a:xfrm rot="2724864">
                <a:off x="2761930" y="5890312"/>
                <a:ext cx="131948" cy="93404"/>
              </a:xfrm>
              <a:prstGeom prst="flowChartManualOperati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38"/>
              <p:cNvSpPr/>
              <p:nvPr/>
            </p:nvSpPr>
            <p:spPr>
              <a:xfrm>
                <a:off x="2607447" y="5942288"/>
                <a:ext cx="216771" cy="221684"/>
              </a:xfrm>
              <a:prstGeom prst="teardrop">
                <a:avLst>
                  <a:gd name="adj" fmla="val 1142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rot="12753801">
              <a:off x="1202257" y="5188452"/>
              <a:ext cx="267159" cy="292932"/>
              <a:chOff x="2607447" y="5871040"/>
              <a:chExt cx="267159" cy="292932"/>
            </a:xfrm>
          </p:grpSpPr>
          <p:sp>
            <p:nvSpPr>
              <p:cNvPr id="36" name="Manual Operation 35"/>
              <p:cNvSpPr/>
              <p:nvPr/>
            </p:nvSpPr>
            <p:spPr>
              <a:xfrm rot="2724864">
                <a:off x="2761930" y="5890312"/>
                <a:ext cx="131948" cy="93404"/>
              </a:xfrm>
              <a:prstGeom prst="flowChartManualOperati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ardrop 36"/>
              <p:cNvSpPr/>
              <p:nvPr/>
            </p:nvSpPr>
            <p:spPr>
              <a:xfrm>
                <a:off x="2607447" y="5942288"/>
                <a:ext cx="216771" cy="221684"/>
              </a:xfrm>
              <a:prstGeom prst="teardrop">
                <a:avLst>
                  <a:gd name="adj" fmla="val 1142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rot="12753801">
              <a:off x="1431273" y="5220825"/>
              <a:ext cx="267159" cy="292932"/>
              <a:chOff x="2607447" y="5871040"/>
              <a:chExt cx="267159" cy="292932"/>
            </a:xfrm>
          </p:grpSpPr>
          <p:sp>
            <p:nvSpPr>
              <p:cNvPr id="34" name="Manual Operation 33"/>
              <p:cNvSpPr/>
              <p:nvPr/>
            </p:nvSpPr>
            <p:spPr>
              <a:xfrm rot="2724864">
                <a:off x="2761930" y="5890312"/>
                <a:ext cx="131948" cy="93404"/>
              </a:xfrm>
              <a:prstGeom prst="flowChartManualOperati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p:cNvSpPr/>
              <p:nvPr/>
            </p:nvSpPr>
            <p:spPr>
              <a:xfrm>
                <a:off x="2607447" y="5942288"/>
                <a:ext cx="216771" cy="221684"/>
              </a:xfrm>
              <a:prstGeom prst="teardrop">
                <a:avLst>
                  <a:gd name="adj" fmla="val 1142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rot="12753801">
              <a:off x="1660288" y="5254688"/>
              <a:ext cx="267159" cy="292932"/>
              <a:chOff x="2607447" y="5871040"/>
              <a:chExt cx="267159" cy="292932"/>
            </a:xfrm>
          </p:grpSpPr>
          <p:sp>
            <p:nvSpPr>
              <p:cNvPr id="32" name="Manual Operation 31"/>
              <p:cNvSpPr/>
              <p:nvPr/>
            </p:nvSpPr>
            <p:spPr>
              <a:xfrm rot="2724864">
                <a:off x="2761930" y="5890312"/>
                <a:ext cx="131948" cy="93404"/>
              </a:xfrm>
              <a:prstGeom prst="flowChartManualOperati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ardrop 32"/>
              <p:cNvSpPr/>
              <p:nvPr/>
            </p:nvSpPr>
            <p:spPr>
              <a:xfrm>
                <a:off x="2607447" y="5942288"/>
                <a:ext cx="216771" cy="221684"/>
              </a:xfrm>
              <a:prstGeom prst="teardrop">
                <a:avLst>
                  <a:gd name="adj" fmla="val 1142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rot="12753801">
              <a:off x="1372537" y="5004572"/>
              <a:ext cx="267159" cy="292932"/>
              <a:chOff x="2607447" y="5871040"/>
              <a:chExt cx="267159" cy="292932"/>
            </a:xfrm>
          </p:grpSpPr>
          <p:sp>
            <p:nvSpPr>
              <p:cNvPr id="30" name="Manual Operation 29"/>
              <p:cNvSpPr/>
              <p:nvPr/>
            </p:nvSpPr>
            <p:spPr>
              <a:xfrm rot="2724864">
                <a:off x="2761930" y="5890312"/>
                <a:ext cx="131948" cy="93404"/>
              </a:xfrm>
              <a:prstGeom prst="flowChartManualOperati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ardrop 30"/>
              <p:cNvSpPr/>
              <p:nvPr/>
            </p:nvSpPr>
            <p:spPr>
              <a:xfrm>
                <a:off x="2607447" y="5942288"/>
                <a:ext cx="216771" cy="221684"/>
              </a:xfrm>
              <a:prstGeom prst="teardrop">
                <a:avLst>
                  <a:gd name="adj" fmla="val 1142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rot="12753801">
              <a:off x="1601552" y="5038435"/>
              <a:ext cx="267159" cy="292932"/>
              <a:chOff x="2607447" y="5871040"/>
              <a:chExt cx="267159" cy="292932"/>
            </a:xfrm>
          </p:grpSpPr>
          <p:sp>
            <p:nvSpPr>
              <p:cNvPr id="28" name="Manual Operation 27"/>
              <p:cNvSpPr/>
              <p:nvPr/>
            </p:nvSpPr>
            <p:spPr>
              <a:xfrm rot="2724864">
                <a:off x="2761930" y="5890312"/>
                <a:ext cx="131948" cy="93404"/>
              </a:xfrm>
              <a:prstGeom prst="flowChartManualOperati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p:cNvSpPr/>
              <p:nvPr/>
            </p:nvSpPr>
            <p:spPr>
              <a:xfrm>
                <a:off x="2607447" y="5942288"/>
                <a:ext cx="216771" cy="221684"/>
              </a:xfrm>
              <a:prstGeom prst="teardrop">
                <a:avLst>
                  <a:gd name="adj" fmla="val 1142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3" name="Picture 5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92384" y="3274459"/>
            <a:ext cx="1986062" cy="1489546"/>
          </a:xfrm>
          <a:prstGeom prst="rect">
            <a:avLst/>
          </a:prstGeom>
        </p:spPr>
      </p:pic>
      <p:pic>
        <p:nvPicPr>
          <p:cNvPr id="54" name="Content Placeholder 1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87181" y="5013953"/>
            <a:ext cx="1991265" cy="1493449"/>
          </a:xfrm>
          <a:prstGeom prst="rect">
            <a:avLst/>
          </a:prstGeom>
        </p:spPr>
      </p:pic>
    </p:spTree>
    <p:extLst>
      <p:ext uri="{BB962C8B-B14F-4D97-AF65-F5344CB8AC3E}">
        <p14:creationId xmlns:p14="http://schemas.microsoft.com/office/powerpoint/2010/main" val="52018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3480"/>
          </a:xfrm>
        </p:spPr>
        <p:txBody>
          <a:bodyPr>
            <a:normAutofit/>
          </a:bodyPr>
          <a:lstStyle/>
          <a:p>
            <a:pPr algn="ctr"/>
            <a:r>
              <a:rPr lang="en-US" sz="2800" dirty="0">
                <a:solidFill>
                  <a:schemeClr val="tx2"/>
                </a:solidFill>
                <a:latin typeface="Arial" charset="0"/>
                <a:ea typeface="Arial" charset="0"/>
                <a:cs typeface="Arial" charset="0"/>
              </a:rPr>
              <a:t>MIKOKO PAMOJA: </a:t>
            </a:r>
            <a:r>
              <a:rPr lang="en-US" sz="2800" b="1" dirty="0">
                <a:solidFill>
                  <a:schemeClr val="tx2"/>
                </a:solidFill>
                <a:latin typeface="Arial" charset="0"/>
                <a:ea typeface="Arial" charset="0"/>
                <a:cs typeface="Arial" charset="0"/>
              </a:rPr>
              <a:t>BENEFIT SHARING</a:t>
            </a:r>
          </a:p>
        </p:txBody>
      </p:sp>
      <p:sp>
        <p:nvSpPr>
          <p:cNvPr id="5" name="Rounded Rectangle 4"/>
          <p:cNvSpPr/>
          <p:nvPr/>
        </p:nvSpPr>
        <p:spPr>
          <a:xfrm>
            <a:off x="3048000" y="1295400"/>
            <a:ext cx="2286000" cy="685800"/>
          </a:xfrm>
          <a:prstGeom prst="roundRect">
            <a:avLst/>
          </a:prstGeom>
          <a:solidFill>
            <a:schemeClr val="accent6">
              <a:lumMod val="50000"/>
            </a:schemeClr>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b="1" dirty="0">
                <a:solidFill>
                  <a:schemeClr val="bg1"/>
                </a:solidFill>
              </a:rPr>
              <a:t>Association For Coastal Ecosystem Services (Scottish Charity Account)</a:t>
            </a:r>
          </a:p>
        </p:txBody>
      </p:sp>
      <p:sp>
        <p:nvSpPr>
          <p:cNvPr id="7" name="Rounded Rectangle 6"/>
          <p:cNvSpPr/>
          <p:nvPr/>
        </p:nvSpPr>
        <p:spPr>
          <a:xfrm>
            <a:off x="152400" y="3124200"/>
            <a:ext cx="1676400" cy="533400"/>
          </a:xfrm>
          <a:prstGeom prst="roundRect">
            <a:avLst/>
          </a:prstGeom>
          <a:solidFill>
            <a:schemeClr val="accent6"/>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t>Money held to meet cost 5 year independent verification</a:t>
            </a:r>
          </a:p>
        </p:txBody>
      </p:sp>
      <p:sp>
        <p:nvSpPr>
          <p:cNvPr id="8" name="Rounded Rectangle 7"/>
          <p:cNvSpPr/>
          <p:nvPr/>
        </p:nvSpPr>
        <p:spPr>
          <a:xfrm>
            <a:off x="2902858" y="3728112"/>
            <a:ext cx="3421742" cy="843888"/>
          </a:xfrm>
          <a:prstGeom prst="roundRect">
            <a:avLst/>
          </a:prstGeom>
          <a:solidFill>
            <a:schemeClr val="accent6">
              <a:lumMod val="75000"/>
            </a:schemeClr>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Mikoko Pamoja community organization</a:t>
            </a:r>
          </a:p>
        </p:txBody>
      </p:sp>
      <p:sp>
        <p:nvSpPr>
          <p:cNvPr id="9" name="Rounded Rectangle 8"/>
          <p:cNvSpPr/>
          <p:nvPr/>
        </p:nvSpPr>
        <p:spPr>
          <a:xfrm>
            <a:off x="254000" y="5696857"/>
            <a:ext cx="2146298" cy="856344"/>
          </a:xfrm>
          <a:prstGeom prst="roundRect">
            <a:avLst/>
          </a:prstGeom>
          <a:solidFill>
            <a:schemeClr val="accent6">
              <a:lumMod val="60000"/>
              <a:lumOff val="40000"/>
            </a:schemeClr>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Community benefit </a:t>
            </a:r>
          </a:p>
          <a:p>
            <a:pPr algn="ctr"/>
            <a:r>
              <a:rPr lang="en-US" sz="1100" dirty="0"/>
              <a:t>Expenditure to be determined through an annual community benefit consultation process</a:t>
            </a:r>
          </a:p>
        </p:txBody>
      </p:sp>
      <p:sp>
        <p:nvSpPr>
          <p:cNvPr id="11" name="Rounded Rectangle 10"/>
          <p:cNvSpPr/>
          <p:nvPr/>
        </p:nvSpPr>
        <p:spPr>
          <a:xfrm>
            <a:off x="7560859" y="1371600"/>
            <a:ext cx="1371600" cy="533400"/>
          </a:xfrm>
          <a:prstGeom prst="roundRect">
            <a:avLst/>
          </a:prstGeom>
          <a:solidFill>
            <a:schemeClr val="accent6">
              <a:lumMod val="40000"/>
              <a:lumOff val="60000"/>
            </a:schemeClr>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t>External buyers of carbon credits</a:t>
            </a:r>
          </a:p>
        </p:txBody>
      </p:sp>
      <p:sp>
        <p:nvSpPr>
          <p:cNvPr id="14" name="Rounded Rectangle 13"/>
          <p:cNvSpPr/>
          <p:nvPr/>
        </p:nvSpPr>
        <p:spPr>
          <a:xfrm>
            <a:off x="7431312" y="5791200"/>
            <a:ext cx="1371600" cy="762000"/>
          </a:xfrm>
          <a:prstGeom prst="roundRect">
            <a:avLst/>
          </a:prstGeom>
          <a:solidFill>
            <a:schemeClr val="accent6">
              <a:lumMod val="20000"/>
              <a:lumOff val="80000"/>
            </a:schemeClr>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t>Project co-ordinator annual salary</a:t>
            </a:r>
          </a:p>
        </p:txBody>
      </p:sp>
      <p:sp>
        <p:nvSpPr>
          <p:cNvPr id="15" name="Rounded Rectangle 14"/>
          <p:cNvSpPr/>
          <p:nvPr/>
        </p:nvSpPr>
        <p:spPr>
          <a:xfrm>
            <a:off x="5566229" y="5791200"/>
            <a:ext cx="1516743" cy="762000"/>
          </a:xfrm>
          <a:prstGeom prst="roundRect">
            <a:avLst/>
          </a:prstGeom>
          <a:solidFill>
            <a:schemeClr val="accent6">
              <a:lumMod val="75000"/>
            </a:schemeClr>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a:t>Group expenses (stationery etc)</a:t>
            </a:r>
          </a:p>
        </p:txBody>
      </p:sp>
      <p:sp>
        <p:nvSpPr>
          <p:cNvPr id="16" name="Rounded Rectangle 15"/>
          <p:cNvSpPr/>
          <p:nvPr/>
        </p:nvSpPr>
        <p:spPr>
          <a:xfrm>
            <a:off x="2902858" y="5715000"/>
            <a:ext cx="2286001" cy="838200"/>
          </a:xfrm>
          <a:prstGeom prst="roundRect">
            <a:avLst/>
          </a:prstGeom>
          <a:solidFill>
            <a:schemeClr val="accent6">
              <a:lumMod val="40000"/>
              <a:lumOff val="60000"/>
            </a:schemeClr>
          </a:solidFill>
          <a:ln w="31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p>
          <a:p>
            <a:pPr algn="ctr"/>
            <a:r>
              <a:rPr lang="en-US" sz="1050" dirty="0">
                <a:solidFill>
                  <a:schemeClr val="tx1"/>
                </a:solidFill>
              </a:rPr>
              <a:t>Mikoko Pamoja Work teams and individuals: Nursery teams</a:t>
            </a:r>
          </a:p>
          <a:p>
            <a:pPr algn="ctr"/>
            <a:r>
              <a:rPr lang="en-US" sz="1050" dirty="0">
                <a:solidFill>
                  <a:schemeClr val="tx1"/>
                </a:solidFill>
              </a:rPr>
              <a:t>Community reporters</a:t>
            </a:r>
          </a:p>
          <a:p>
            <a:pPr algn="ctr"/>
            <a:r>
              <a:rPr lang="en-US" sz="1050" dirty="0">
                <a:solidFill>
                  <a:schemeClr val="tx1"/>
                </a:solidFill>
              </a:rPr>
              <a:t>Woodlot maintenance</a:t>
            </a:r>
          </a:p>
          <a:p>
            <a:pPr algn="ctr"/>
            <a:r>
              <a:rPr lang="en-US" sz="1050" dirty="0">
                <a:solidFill>
                  <a:schemeClr val="tx1"/>
                </a:solidFill>
              </a:rPr>
              <a:t>Monitoring and evaluation tasks</a:t>
            </a:r>
            <a:endParaRPr lang="en-US" sz="1200" dirty="0">
              <a:solidFill>
                <a:schemeClr val="tx1"/>
              </a:solidFill>
            </a:endParaRPr>
          </a:p>
          <a:p>
            <a:pPr algn="ctr"/>
            <a:endParaRPr lang="en-US" sz="1100" dirty="0"/>
          </a:p>
        </p:txBody>
      </p:sp>
      <p:cxnSp>
        <p:nvCxnSpPr>
          <p:cNvPr id="18" name="Straight Arrow Connector 17"/>
          <p:cNvCxnSpPr/>
          <p:nvPr/>
        </p:nvCxnSpPr>
        <p:spPr>
          <a:xfrm flipH="1">
            <a:off x="1524000" y="1981200"/>
            <a:ext cx="1524000" cy="1143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4503760" y="1986888"/>
            <a:ext cx="0" cy="174122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a:stCxn id="11" idx="1"/>
            <a:endCxn id="5" idx="3"/>
          </p:cNvCxnSpPr>
          <p:nvPr/>
        </p:nvCxnSpPr>
        <p:spPr>
          <a:xfrm flipH="1">
            <a:off x="5334000" y="1638300"/>
            <a:ext cx="222685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a:endCxn id="14" idx="0"/>
          </p:cNvCxnSpPr>
          <p:nvPr/>
        </p:nvCxnSpPr>
        <p:spPr>
          <a:xfrm>
            <a:off x="6326412" y="4572000"/>
            <a:ext cx="1790700" cy="1219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a:xfrm flipH="1">
            <a:off x="1981200" y="4572000"/>
            <a:ext cx="1295400" cy="990600"/>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a:off x="4343400" y="4648200"/>
            <a:ext cx="0"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1" name="Straight Arrow Connector 60"/>
          <p:cNvCxnSpPr>
            <a:endCxn id="15" idx="0"/>
          </p:cNvCxnSpPr>
          <p:nvPr/>
        </p:nvCxnSpPr>
        <p:spPr>
          <a:xfrm>
            <a:off x="5032830" y="4572000"/>
            <a:ext cx="1291771" cy="1219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7" name="Rounded Rectangle 66"/>
          <p:cNvSpPr/>
          <p:nvPr/>
        </p:nvSpPr>
        <p:spPr>
          <a:xfrm>
            <a:off x="5562600" y="5029200"/>
            <a:ext cx="533400" cy="304800"/>
          </a:xfrm>
          <a:prstGeom prst="roundRect">
            <a:avLst>
              <a:gd name="adj" fmla="val 48906"/>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5%</a:t>
            </a:r>
          </a:p>
        </p:txBody>
      </p:sp>
      <p:sp>
        <p:nvSpPr>
          <p:cNvPr id="68" name="Rounded Rectangle 67"/>
          <p:cNvSpPr/>
          <p:nvPr/>
        </p:nvSpPr>
        <p:spPr>
          <a:xfrm>
            <a:off x="3962400" y="5029200"/>
            <a:ext cx="609600" cy="381000"/>
          </a:xfrm>
          <a:prstGeom prst="roundRect">
            <a:avLst>
              <a:gd name="adj" fmla="val 48906"/>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36%</a:t>
            </a:r>
          </a:p>
        </p:txBody>
      </p:sp>
      <p:sp>
        <p:nvSpPr>
          <p:cNvPr id="69" name="Rounded Rectangle 68"/>
          <p:cNvSpPr/>
          <p:nvPr/>
        </p:nvSpPr>
        <p:spPr>
          <a:xfrm>
            <a:off x="2209800" y="4953000"/>
            <a:ext cx="609600" cy="381000"/>
          </a:xfrm>
          <a:prstGeom prst="roundRect">
            <a:avLst>
              <a:gd name="adj" fmla="val 48906"/>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32%</a:t>
            </a:r>
          </a:p>
        </p:txBody>
      </p:sp>
      <p:sp>
        <p:nvSpPr>
          <p:cNvPr id="70" name="Rounded Rectangle 69"/>
          <p:cNvSpPr/>
          <p:nvPr/>
        </p:nvSpPr>
        <p:spPr>
          <a:xfrm>
            <a:off x="2057400" y="2438400"/>
            <a:ext cx="533400" cy="304800"/>
          </a:xfrm>
          <a:prstGeom prst="roundRect">
            <a:avLst>
              <a:gd name="adj" fmla="val 48906"/>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6%</a:t>
            </a:r>
          </a:p>
        </p:txBody>
      </p:sp>
      <p:sp>
        <p:nvSpPr>
          <p:cNvPr id="74" name="Rounded Rectangle 73"/>
          <p:cNvSpPr/>
          <p:nvPr/>
        </p:nvSpPr>
        <p:spPr>
          <a:xfrm>
            <a:off x="5867400" y="1447800"/>
            <a:ext cx="1143000" cy="533400"/>
          </a:xfrm>
          <a:prstGeom prst="roundRect">
            <a:avLst>
              <a:gd name="adj" fmla="val 48906"/>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Money paid to ACES account</a:t>
            </a:r>
          </a:p>
        </p:txBody>
      </p:sp>
      <p:sp>
        <p:nvSpPr>
          <p:cNvPr id="76" name="Rounded Rectangle 75"/>
          <p:cNvSpPr/>
          <p:nvPr/>
        </p:nvSpPr>
        <p:spPr>
          <a:xfrm>
            <a:off x="6324600" y="4724400"/>
            <a:ext cx="609600" cy="381000"/>
          </a:xfrm>
          <a:prstGeom prst="roundRect">
            <a:avLst>
              <a:gd name="adj" fmla="val 48906"/>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21%</a:t>
            </a:r>
          </a:p>
        </p:txBody>
      </p:sp>
      <p:sp>
        <p:nvSpPr>
          <p:cNvPr id="79" name="Rounded Rectangle 78"/>
          <p:cNvSpPr/>
          <p:nvPr/>
        </p:nvSpPr>
        <p:spPr>
          <a:xfrm>
            <a:off x="3632575" y="2514600"/>
            <a:ext cx="1556283" cy="685800"/>
          </a:xfrm>
          <a:prstGeom prst="roundRect">
            <a:avLst>
              <a:gd name="adj" fmla="val 48906"/>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income transfered upon meeting target</a:t>
            </a:r>
          </a:p>
        </p:txBody>
      </p:sp>
    </p:spTree>
    <p:extLst>
      <p:ext uri="{BB962C8B-B14F-4D97-AF65-F5344CB8AC3E}">
        <p14:creationId xmlns:p14="http://schemas.microsoft.com/office/powerpoint/2010/main" val="1751213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pbs.twimg.com/media/CtmbMGBXgAEvp0x.jpg"/>
          <p:cNvPicPr/>
          <p:nvPr/>
        </p:nvPicPr>
        <p:blipFill>
          <a:blip r:embed="rId3" cstate="print"/>
          <a:srcRect/>
          <a:stretch>
            <a:fillRect/>
          </a:stretch>
        </p:blipFill>
        <p:spPr bwMode="auto">
          <a:xfrm>
            <a:off x="4648200" y="990600"/>
            <a:ext cx="4070672" cy="2514600"/>
          </a:xfrm>
          <a:prstGeom prst="rect">
            <a:avLst/>
          </a:prstGeom>
          <a:noFill/>
          <a:ln w="9525">
            <a:noFill/>
            <a:miter lim="800000"/>
            <a:headEnd/>
            <a:tailEnd/>
          </a:ln>
        </p:spPr>
      </p:pic>
      <p:sp>
        <p:nvSpPr>
          <p:cNvPr id="4" name="TextBox 3"/>
          <p:cNvSpPr txBox="1"/>
          <p:nvPr/>
        </p:nvSpPr>
        <p:spPr>
          <a:xfrm>
            <a:off x="803910" y="152400"/>
            <a:ext cx="8298180" cy="646331"/>
          </a:xfrm>
          <a:prstGeom prst="rect">
            <a:avLst/>
          </a:prstGeom>
          <a:solidFill>
            <a:srgbClr val="0096AC"/>
          </a:solidFill>
          <a:ln>
            <a:solidFill>
              <a:srgbClr val="00AAA1"/>
            </a:solid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600" b="1" dirty="0">
                <a:solidFill>
                  <a:schemeClr val="bg1"/>
                </a:solidFill>
              </a:rPr>
              <a:t>Livelihood support</a:t>
            </a:r>
          </a:p>
        </p:txBody>
      </p:sp>
      <p:pic>
        <p:nvPicPr>
          <p:cNvPr id="5" name="Picture 4" descr="D:\KMFRI\Mikoko pamoja\Photos\students visits\primary\20170309_134400.jpg"/>
          <p:cNvPicPr/>
          <p:nvPr/>
        </p:nvPicPr>
        <p:blipFill>
          <a:blip r:embed="rId4" cstate="print"/>
          <a:srcRect/>
          <a:stretch>
            <a:fillRect/>
          </a:stretch>
        </p:blipFill>
        <p:spPr bwMode="auto">
          <a:xfrm>
            <a:off x="228600" y="3581400"/>
            <a:ext cx="4095750" cy="3071813"/>
          </a:xfrm>
          <a:prstGeom prst="rect">
            <a:avLst/>
          </a:prstGeom>
          <a:noFill/>
          <a:ln w="9525">
            <a:noFill/>
            <a:miter lim="800000"/>
            <a:headEnd/>
            <a:tailEnd/>
          </a:ln>
        </p:spPr>
      </p:pic>
      <p:sp>
        <p:nvSpPr>
          <p:cNvPr id="9" name="TextBox 8"/>
          <p:cNvSpPr txBox="1"/>
          <p:nvPr/>
        </p:nvSpPr>
        <p:spPr>
          <a:xfrm>
            <a:off x="381000" y="990600"/>
            <a:ext cx="3943350" cy="1138773"/>
          </a:xfrm>
          <a:prstGeom prst="rect">
            <a:avLst/>
          </a:prstGeom>
          <a:noFill/>
        </p:spPr>
        <p:txBody>
          <a:bodyPr wrap="square" rtlCol="0">
            <a:spAutoFit/>
          </a:bodyPr>
          <a:lstStyle/>
          <a:p>
            <a:r>
              <a:rPr lang="en-US" sz="3200" b="1" dirty="0"/>
              <a:t>4 </a:t>
            </a:r>
            <a:r>
              <a:rPr lang="en-US" b="1" dirty="0"/>
              <a:t>directly employed</a:t>
            </a:r>
          </a:p>
          <a:p>
            <a:r>
              <a:rPr lang="en-US" b="1" dirty="0"/>
              <a:t>Co-ordinator, Assistant co-ordinator  and 2 community scouts</a:t>
            </a:r>
          </a:p>
        </p:txBody>
      </p:sp>
      <p:sp>
        <p:nvSpPr>
          <p:cNvPr id="10" name="TextBox 9"/>
          <p:cNvSpPr txBox="1"/>
          <p:nvPr/>
        </p:nvSpPr>
        <p:spPr>
          <a:xfrm>
            <a:off x="381000" y="2362200"/>
            <a:ext cx="2423356" cy="800219"/>
          </a:xfrm>
          <a:prstGeom prst="rect">
            <a:avLst/>
          </a:prstGeom>
          <a:noFill/>
        </p:spPr>
        <p:txBody>
          <a:bodyPr wrap="none" rtlCol="0">
            <a:spAutoFit/>
          </a:bodyPr>
          <a:lstStyle/>
          <a:p>
            <a:r>
              <a:rPr lang="en-US" sz="2800" b="1" dirty="0">
                <a:solidFill>
                  <a:schemeClr val="accent5">
                    <a:lumMod val="75000"/>
                  </a:schemeClr>
                </a:solidFill>
              </a:rPr>
              <a:t>32 </a:t>
            </a:r>
            <a:r>
              <a:rPr lang="en-US" b="1" dirty="0">
                <a:solidFill>
                  <a:schemeClr val="accent5">
                    <a:lumMod val="75000"/>
                  </a:schemeClr>
                </a:solidFill>
              </a:rPr>
              <a:t>indirectly </a:t>
            </a:r>
          </a:p>
          <a:p>
            <a:r>
              <a:rPr lang="en-US" b="1" dirty="0">
                <a:solidFill>
                  <a:schemeClr val="accent5">
                    <a:lumMod val="75000"/>
                  </a:schemeClr>
                </a:solidFill>
              </a:rPr>
              <a:t>employed in since 2016</a:t>
            </a:r>
          </a:p>
        </p:txBody>
      </p:sp>
      <p:sp>
        <p:nvSpPr>
          <p:cNvPr id="12" name="TextBox 11"/>
          <p:cNvSpPr txBox="1"/>
          <p:nvPr/>
        </p:nvSpPr>
        <p:spPr>
          <a:xfrm>
            <a:off x="2590800" y="2109358"/>
            <a:ext cx="2042547" cy="830997"/>
          </a:xfrm>
          <a:prstGeom prst="rect">
            <a:avLst/>
          </a:prstGeom>
          <a:noFill/>
        </p:spPr>
        <p:txBody>
          <a:bodyPr wrap="none" rtlCol="0">
            <a:spAutoFit/>
          </a:bodyPr>
          <a:lstStyle/>
          <a:p>
            <a:r>
              <a:rPr lang="en-US" sz="2400" b="1" dirty="0">
                <a:solidFill>
                  <a:schemeClr val="accent6">
                    <a:lumMod val="75000"/>
                  </a:schemeClr>
                </a:solidFill>
              </a:rPr>
              <a:t>1</a:t>
            </a:r>
            <a:r>
              <a:rPr lang="en-US" sz="1600" b="1" dirty="0">
                <a:solidFill>
                  <a:schemeClr val="accent6">
                    <a:lumMod val="75000"/>
                  </a:schemeClr>
                </a:solidFill>
              </a:rPr>
              <a:t>business supporting</a:t>
            </a:r>
          </a:p>
          <a:p>
            <a:r>
              <a:rPr lang="en-US" sz="1600" b="1" dirty="0">
                <a:solidFill>
                  <a:schemeClr val="accent6">
                    <a:lumMod val="75000"/>
                  </a:schemeClr>
                </a:solidFill>
              </a:rPr>
              <a:t> </a:t>
            </a:r>
            <a:r>
              <a:rPr lang="en-US" sz="2400" b="1" dirty="0">
                <a:solidFill>
                  <a:schemeClr val="accent6">
                    <a:lumMod val="75000"/>
                  </a:schemeClr>
                </a:solidFill>
              </a:rPr>
              <a:t>20</a:t>
            </a:r>
            <a:r>
              <a:rPr lang="en-US" sz="1600" b="1" dirty="0">
                <a:solidFill>
                  <a:schemeClr val="accent6">
                    <a:lumMod val="75000"/>
                  </a:schemeClr>
                </a:solidFill>
              </a:rPr>
              <a:t> youths</a:t>
            </a:r>
            <a:endParaRPr lang="en-US" sz="1050" b="1" dirty="0">
              <a:solidFill>
                <a:schemeClr val="accent6">
                  <a:lumMod val="75000"/>
                </a:schemeClr>
              </a:solidFill>
            </a:endParaRPr>
          </a:p>
        </p:txBody>
      </p:sp>
      <p:pic>
        <p:nvPicPr>
          <p:cNvPr id="11" name="Content Placeholder 4" descr="16026075.JPG"/>
          <p:cNvPicPr>
            <a:picLocks noChangeAspect="1"/>
          </p:cNvPicPr>
          <p:nvPr/>
        </p:nvPicPr>
        <p:blipFill>
          <a:blip r:embed="rId5" cstate="print">
            <a:extLst>
              <a:ext uri="{28A0092B-C50C-407E-A947-70E740481C1C}">
                <a14:useLocalDpi xmlns:a14="http://schemas.microsoft.com/office/drawing/2010/main" val="0"/>
              </a:ext>
            </a:extLst>
          </a:blip>
          <a:srcRect t="21346" b="10358"/>
          <a:stretch>
            <a:fillRect/>
          </a:stretch>
        </p:blipFill>
        <p:spPr>
          <a:xfrm>
            <a:off x="4633347" y="3725838"/>
            <a:ext cx="4085525" cy="2900079"/>
          </a:xfrm>
          <a:prstGeom prst="rect">
            <a:avLst/>
          </a:prstGeom>
        </p:spPr>
      </p:pic>
      <p:pic>
        <p:nvPicPr>
          <p:cNvPr id="2" name="Picture 1">
            <a:extLst>
              <a:ext uri="{FF2B5EF4-FFF2-40B4-BE49-F238E27FC236}">
                <a16:creationId xmlns:a16="http://schemas.microsoft.com/office/drawing/2014/main" id="{CCEFBDC0-A0B3-4CA4-03A9-3E7A15B79224}"/>
              </a:ext>
            </a:extLst>
          </p:cNvPr>
          <p:cNvPicPr>
            <a:picLocks noChangeAspect="1"/>
          </p:cNvPicPr>
          <p:nvPr/>
        </p:nvPicPr>
        <p:blipFill>
          <a:blip r:embed="rId6"/>
          <a:stretch>
            <a:fillRect/>
          </a:stretch>
        </p:blipFill>
        <p:spPr>
          <a:xfrm>
            <a:off x="195375" y="109801"/>
            <a:ext cx="880799" cy="880799"/>
          </a:xfrm>
          <a:prstGeom prst="rect">
            <a:avLst/>
          </a:prstGeom>
        </p:spPr>
      </p:pic>
    </p:spTree>
    <p:extLst>
      <p:ext uri="{BB962C8B-B14F-4D97-AF65-F5344CB8AC3E}">
        <p14:creationId xmlns:p14="http://schemas.microsoft.com/office/powerpoint/2010/main" val="3670701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3278" y="384313"/>
            <a:ext cx="3581529" cy="872044"/>
          </a:xfrm>
          <a:prstGeom prst="homePlate">
            <a:avLst/>
          </a:prstGeom>
          <a:solidFill>
            <a:schemeClr val="accent2">
              <a:lumMod val="40000"/>
              <a:lumOff val="60000"/>
            </a:schemeClr>
          </a:solidFill>
        </p:spPr>
        <p:txBody>
          <a:bodyPr>
            <a:normAutofit/>
          </a:bodyPr>
          <a:lstStyle/>
          <a:p>
            <a:pPr algn="ctr"/>
            <a:r>
              <a:rPr lang="en-US" sz="4800" b="1" dirty="0"/>
              <a:t>Education</a:t>
            </a:r>
          </a:p>
        </p:txBody>
      </p:sp>
      <p:sp>
        <p:nvSpPr>
          <p:cNvPr id="2" name="Rectangle 1"/>
          <p:cNvSpPr/>
          <p:nvPr/>
        </p:nvSpPr>
        <p:spPr>
          <a:xfrm>
            <a:off x="106507" y="1495855"/>
            <a:ext cx="4488301" cy="2139047"/>
          </a:xfrm>
          <a:prstGeom prst="rect">
            <a:avLst/>
          </a:prstGeom>
          <a:ln w="6350">
            <a:solidFill>
              <a:schemeClr val="tx1"/>
            </a:solidFill>
          </a:ln>
        </p:spPr>
        <p:txBody>
          <a:bodyPr wrap="square">
            <a:spAutoFit/>
          </a:bodyPr>
          <a:lstStyle/>
          <a:p>
            <a:pPr marL="285744" indent="-285744">
              <a:spcAft>
                <a:spcPts val="1000"/>
              </a:spcAft>
              <a:buFont typeface="Arial" panose="020B0604020202020204" pitchFamily="34" charset="0"/>
              <a:buChar char="•"/>
              <a:defRPr/>
            </a:pPr>
            <a:r>
              <a:rPr lang="en-US" dirty="0"/>
              <a:t>Provided  &gt;600 text books- in 2 Primary schools</a:t>
            </a:r>
          </a:p>
          <a:p>
            <a:pPr marL="285744" indent="-285744">
              <a:spcAft>
                <a:spcPts val="1000"/>
              </a:spcAft>
              <a:buFont typeface="Arial" panose="020B0604020202020204" pitchFamily="34" charset="0"/>
              <a:buChar char="•"/>
              <a:defRPr/>
            </a:pPr>
            <a:r>
              <a:rPr lang="en-US" dirty="0">
                <a:ea typeface="Calibri"/>
                <a:cs typeface="Times New Roman"/>
              </a:rPr>
              <a:t>Renovated classrooms</a:t>
            </a:r>
          </a:p>
          <a:p>
            <a:pPr marL="285744" indent="-285744">
              <a:spcAft>
                <a:spcPts val="1000"/>
              </a:spcAft>
              <a:buFont typeface="Arial" panose="020B0604020202020204" pitchFamily="34" charset="0"/>
              <a:buChar char="•"/>
              <a:defRPr/>
            </a:pPr>
            <a:r>
              <a:rPr lang="en-US" dirty="0">
                <a:ea typeface="Calibri"/>
                <a:cs typeface="Times New Roman"/>
              </a:rPr>
              <a:t>Donated Desks</a:t>
            </a:r>
          </a:p>
          <a:p>
            <a:pPr marL="285744" indent="-285744">
              <a:spcAft>
                <a:spcPts val="1000"/>
              </a:spcAft>
              <a:buFont typeface="Arial" panose="020B0604020202020204" pitchFamily="34" charset="0"/>
              <a:buChar char="•"/>
              <a:defRPr/>
            </a:pPr>
            <a:r>
              <a:rPr lang="en-US" dirty="0">
                <a:ea typeface="Calibri"/>
                <a:cs typeface="Times New Roman"/>
              </a:rPr>
              <a:t>Fighting period poverty by provision of sanitary towels to girls in schools</a:t>
            </a:r>
          </a:p>
        </p:txBody>
      </p:sp>
      <p:pic>
        <p:nvPicPr>
          <p:cNvPr id="9" name="Content Placeholder 1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744278" y="3839620"/>
            <a:ext cx="4346713" cy="282286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2917"/>
          <a:stretch/>
        </p:blipFill>
        <p:spPr>
          <a:xfrm>
            <a:off x="106508" y="3841296"/>
            <a:ext cx="4488301" cy="2910063"/>
          </a:xfrm>
          <a:prstGeom prst="rect">
            <a:avLst/>
          </a:prstGeom>
          <a:ln>
            <a:solidFill>
              <a:schemeClr val="bg1">
                <a:lumMod val="85000"/>
              </a:schemeClr>
            </a:solidFill>
          </a:ln>
        </p:spPr>
      </p:pic>
      <p:pic>
        <p:nvPicPr>
          <p:cNvPr id="5" name="Picture 4"/>
          <p:cNvPicPr>
            <a:picLocks noChangeAspect="1"/>
          </p:cNvPicPr>
          <p:nvPr/>
        </p:nvPicPr>
        <p:blipFill>
          <a:blip r:embed="rId4"/>
          <a:stretch>
            <a:fillRect/>
          </a:stretch>
        </p:blipFill>
        <p:spPr>
          <a:xfrm>
            <a:off x="0" y="384312"/>
            <a:ext cx="1013279" cy="872045"/>
          </a:xfrm>
          <a:prstGeom prst="rect">
            <a:avLst/>
          </a:prstGeom>
        </p:spPr>
      </p:pic>
      <p:pic>
        <p:nvPicPr>
          <p:cNvPr id="10" name="Picture 4" descr="I:\distribution of books\Benefits of carbon funds.JPG"/>
          <p:cNvPicPr>
            <a:picLocks noChangeAspect="1" noChangeArrowheads="1"/>
          </p:cNvPicPr>
          <p:nvPr/>
        </p:nvPicPr>
        <p:blipFill>
          <a:blip r:embed="rId5" cstate="print"/>
          <a:srcRect/>
          <a:stretch>
            <a:fillRect/>
          </a:stretch>
        </p:blipFill>
        <p:spPr bwMode="auto">
          <a:xfrm>
            <a:off x="4744278" y="384312"/>
            <a:ext cx="4346713" cy="3250589"/>
          </a:xfrm>
          <a:prstGeom prst="rect">
            <a:avLst/>
          </a:prstGeom>
          <a:noFill/>
        </p:spPr>
      </p:pic>
    </p:spTree>
    <p:extLst>
      <p:ext uri="{BB962C8B-B14F-4D97-AF65-F5344CB8AC3E}">
        <p14:creationId xmlns:p14="http://schemas.microsoft.com/office/powerpoint/2010/main" val="439188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297" y="471428"/>
            <a:ext cx="4708640" cy="921748"/>
          </a:xfrm>
          <a:prstGeom prst="homePlate">
            <a:avLst/>
          </a:prstGeom>
          <a:solidFill>
            <a:schemeClr val="accent2">
              <a:lumMod val="40000"/>
              <a:lumOff val="60000"/>
              <a:alpha val="67059"/>
            </a:schemeClr>
          </a:solidFill>
        </p:spPr>
        <p:txBody>
          <a:bodyPr>
            <a:normAutofit fontScale="90000"/>
          </a:bodyPr>
          <a:lstStyle/>
          <a:p>
            <a:pPr algn="ctr"/>
            <a:r>
              <a:rPr lang="en-US" b="1" dirty="0">
                <a:latin typeface="Arial Rounded MT Bold" panose="020F0704030504030204" pitchFamily="34" charset="0"/>
              </a:rPr>
              <a:t>Decision making</a:t>
            </a:r>
          </a:p>
        </p:txBody>
      </p:sp>
      <p:sp>
        <p:nvSpPr>
          <p:cNvPr id="3" name="TextBox 2"/>
          <p:cNvSpPr txBox="1"/>
          <p:nvPr/>
        </p:nvSpPr>
        <p:spPr>
          <a:xfrm>
            <a:off x="5839936" y="1573734"/>
            <a:ext cx="3158290" cy="3046988"/>
          </a:xfrm>
          <a:prstGeom prst="rect">
            <a:avLst/>
          </a:prstGeom>
          <a:noFill/>
          <a:ln w="3175">
            <a:solidFill>
              <a:schemeClr val="tx1"/>
            </a:solidFill>
          </a:ln>
        </p:spPr>
        <p:txBody>
          <a:bodyPr wrap="square" rtlCol="0">
            <a:spAutoFit/>
          </a:bodyPr>
          <a:lstStyle/>
          <a:p>
            <a:endParaRPr lang="en-US" sz="2400" dirty="0"/>
          </a:p>
          <a:p>
            <a:pPr marL="342900" indent="-342900">
              <a:buFont typeface="Wingdings" pitchFamily="2" charset="2"/>
              <a:buChar char="ü"/>
            </a:pPr>
            <a:r>
              <a:rPr lang="en-US" sz="2400" dirty="0"/>
              <a:t>Women are involved in prioritizing community projects </a:t>
            </a:r>
          </a:p>
          <a:p>
            <a:pPr marL="342900" indent="-342900">
              <a:buFont typeface="Wingdings" pitchFamily="2" charset="2"/>
              <a:buChar char="ü"/>
            </a:pPr>
            <a:endParaRPr lang="en-US" sz="2400" dirty="0"/>
          </a:p>
          <a:p>
            <a:pPr marL="342900" indent="-342900">
              <a:buFont typeface="Wingdings" pitchFamily="2" charset="2"/>
              <a:buChar char="ü"/>
            </a:pPr>
            <a:r>
              <a:rPr lang="en-US" sz="2400" dirty="0"/>
              <a:t>40% of committee members are women. </a:t>
            </a:r>
          </a:p>
        </p:txBody>
      </p:sp>
      <p:pic>
        <p:nvPicPr>
          <p:cNvPr id="9"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20382"/>
          <a:stretch/>
        </p:blipFill>
        <p:spPr>
          <a:xfrm>
            <a:off x="189149" y="1615541"/>
            <a:ext cx="5482622" cy="4482508"/>
          </a:xfrm>
          <a:prstGeom prst="rect">
            <a:avLst/>
          </a:prstGeom>
        </p:spPr>
      </p:pic>
      <p:pic>
        <p:nvPicPr>
          <p:cNvPr id="4" name="Picture 3"/>
          <p:cNvPicPr>
            <a:picLocks noChangeAspect="1"/>
          </p:cNvPicPr>
          <p:nvPr/>
        </p:nvPicPr>
        <p:blipFill>
          <a:blip r:embed="rId4"/>
          <a:stretch>
            <a:fillRect/>
          </a:stretch>
        </p:blipFill>
        <p:spPr>
          <a:xfrm>
            <a:off x="189149" y="461229"/>
            <a:ext cx="942147" cy="931947"/>
          </a:xfrm>
          <a:prstGeom prst="rect">
            <a:avLst/>
          </a:prstGeom>
        </p:spPr>
      </p:pic>
    </p:spTree>
    <p:extLst>
      <p:ext uri="{BB962C8B-B14F-4D97-AF65-F5344CB8AC3E}">
        <p14:creationId xmlns:p14="http://schemas.microsoft.com/office/powerpoint/2010/main" val="1242178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652" y="151811"/>
            <a:ext cx="3750366" cy="786014"/>
          </a:xfrm>
          <a:prstGeom prst="homePlate">
            <a:avLst/>
          </a:prstGeom>
          <a:solidFill>
            <a:schemeClr val="accent5"/>
          </a:solidFill>
          <a:ln>
            <a:solidFill>
              <a:schemeClr val="tx2"/>
            </a:solidFill>
          </a:ln>
        </p:spPr>
        <p:txBody>
          <a:bodyPr>
            <a:noAutofit/>
          </a:bodyPr>
          <a:lstStyle/>
          <a:p>
            <a:pPr algn="ctr"/>
            <a:r>
              <a:rPr lang="en-US" sz="3200" b="1" dirty="0">
                <a:solidFill>
                  <a:schemeClr val="bg1"/>
                </a:solidFill>
              </a:rPr>
              <a:t>Water &amp; sanitation</a:t>
            </a:r>
          </a:p>
        </p:txBody>
      </p:sp>
      <p:pic>
        <p:nvPicPr>
          <p:cNvPr id="5" name="Picture 4" descr="E:\Mikoko pamoja\Photos\2018\Zanzibar community\20180723_1550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670" y="575290"/>
            <a:ext cx="4236194" cy="3024827"/>
          </a:xfrm>
          <a:prstGeom prst="rect">
            <a:avLst/>
          </a:prstGeom>
          <a:noFill/>
          <a:ln>
            <a:noFill/>
          </a:ln>
        </p:spPr>
      </p:pic>
      <p:sp>
        <p:nvSpPr>
          <p:cNvPr id="3" name="Content Placeholder 2"/>
          <p:cNvSpPr>
            <a:spLocks noGrp="1"/>
          </p:cNvSpPr>
          <p:nvPr>
            <p:ph idx="1"/>
          </p:nvPr>
        </p:nvSpPr>
        <p:spPr>
          <a:xfrm>
            <a:off x="92766" y="1073427"/>
            <a:ext cx="4236194" cy="2355573"/>
          </a:xfrm>
          <a:ln w="6350">
            <a:solidFill>
              <a:schemeClr val="tx1"/>
            </a:solidFill>
          </a:ln>
        </p:spPr>
        <p:txBody>
          <a:bodyPr>
            <a:noAutofit/>
          </a:bodyPr>
          <a:lstStyle/>
          <a:p>
            <a:r>
              <a:rPr lang="en-US" sz="2400" dirty="0" err="1"/>
              <a:t>Mikoko</a:t>
            </a:r>
            <a:r>
              <a:rPr lang="en-US" sz="2400" dirty="0"/>
              <a:t> Pamoja has provided water in 2 villages: 3 tanks; 4 water points; 1 tower; </a:t>
            </a:r>
            <a:r>
              <a:rPr lang="en-US" sz="2400" dirty="0">
                <a:ea typeface="Calibri"/>
                <a:cs typeface="Times New Roman"/>
              </a:rPr>
              <a:t>free water for 3 schools ~1000 students and b</a:t>
            </a:r>
            <a:r>
              <a:rPr lang="en-US" sz="2400" dirty="0"/>
              <a:t>uilt Public toilets</a:t>
            </a:r>
          </a:p>
        </p:txBody>
      </p:sp>
      <p:pic>
        <p:nvPicPr>
          <p:cNvPr id="7" name="Picture 6" descr="https://pbs.twimg.com/media/C3FVczBWYAAPHcI.jpg"/>
          <p:cNvPicPr/>
          <p:nvPr/>
        </p:nvPicPr>
        <p:blipFill>
          <a:blip r:embed="rId3" cstate="print"/>
          <a:srcRect/>
          <a:stretch>
            <a:fillRect/>
          </a:stretch>
        </p:blipFill>
        <p:spPr bwMode="auto">
          <a:xfrm>
            <a:off x="92765" y="3819647"/>
            <a:ext cx="4704522" cy="3038354"/>
          </a:xfrm>
          <a:prstGeom prst="rect">
            <a:avLst/>
          </a:prstGeom>
          <a:noFill/>
          <a:ln w="9525">
            <a:noFill/>
            <a:miter lim="800000"/>
            <a:headEnd/>
            <a:tailEnd/>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0406"/>
          <a:stretch/>
        </p:blipFill>
        <p:spPr>
          <a:xfrm>
            <a:off x="4843669" y="3763200"/>
            <a:ext cx="4282577" cy="3094799"/>
          </a:xfrm>
          <a:prstGeom prst="rect">
            <a:avLst/>
          </a:prstGeom>
        </p:spPr>
      </p:pic>
      <p:pic>
        <p:nvPicPr>
          <p:cNvPr id="6" name="Picture 5"/>
          <p:cNvPicPr>
            <a:picLocks noChangeAspect="1"/>
          </p:cNvPicPr>
          <p:nvPr/>
        </p:nvPicPr>
        <p:blipFill>
          <a:blip r:embed="rId5"/>
          <a:stretch>
            <a:fillRect/>
          </a:stretch>
        </p:blipFill>
        <p:spPr>
          <a:xfrm>
            <a:off x="92765" y="151812"/>
            <a:ext cx="834887" cy="786014"/>
          </a:xfrm>
          <a:prstGeom prst="rect">
            <a:avLst/>
          </a:prstGeom>
        </p:spPr>
      </p:pic>
    </p:spTree>
    <p:extLst>
      <p:ext uri="{BB962C8B-B14F-4D97-AF65-F5344CB8AC3E}">
        <p14:creationId xmlns:p14="http://schemas.microsoft.com/office/powerpoint/2010/main" val="2448942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enya's First  NDC (updated version)2 - GoK 2020.pdf - Adobe Acrobat Reader DC (32-bit)"/>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610" t="14744" r="26459" b="45241"/>
          <a:stretch/>
        </p:blipFill>
        <p:spPr>
          <a:xfrm>
            <a:off x="381000" y="13345"/>
            <a:ext cx="8458200" cy="3225155"/>
          </a:xfrm>
        </p:spPr>
      </p:pic>
      <p:pic>
        <p:nvPicPr>
          <p:cNvPr id="5" name="Content Placeholder 3" descr="Kenya's First  NDC (updated version)2 - GoK 2020.pdf - Adobe Acrobat Reader DC (32-bit)"/>
          <p:cNvPicPr>
            <a:picLocks noChangeAspect="1"/>
          </p:cNvPicPr>
          <p:nvPr/>
        </p:nvPicPr>
        <p:blipFill rotWithShape="1">
          <a:blip r:embed="rId2" cstate="print">
            <a:extLst>
              <a:ext uri="{28A0092B-C50C-407E-A947-70E740481C1C}">
                <a14:useLocalDpi xmlns:a14="http://schemas.microsoft.com/office/drawing/2010/main" val="0"/>
              </a:ext>
            </a:extLst>
          </a:blip>
          <a:srcRect l="29841" t="93877" r="47113" b="867"/>
          <a:stretch/>
        </p:blipFill>
        <p:spPr bwMode="auto">
          <a:xfrm>
            <a:off x="152400" y="4267200"/>
            <a:ext cx="8887967" cy="90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C9D51D1B-8662-5B84-B36B-9BE2B0A7560C}"/>
              </a:ext>
            </a:extLst>
          </p:cNvPr>
          <p:cNvSpPr txBox="1"/>
          <p:nvPr/>
        </p:nvSpPr>
        <p:spPr>
          <a:xfrm>
            <a:off x="413999" y="3298105"/>
            <a:ext cx="8335100" cy="707886"/>
          </a:xfrm>
          <a:prstGeom prst="rect">
            <a:avLst/>
          </a:prstGeom>
          <a:noFill/>
          <a:ln>
            <a:solidFill>
              <a:schemeClr val="accent2"/>
            </a:solidFill>
          </a:ln>
        </p:spPr>
        <p:txBody>
          <a:bodyPr wrap="square">
            <a:spAutoFit/>
          </a:bodyPr>
          <a:lstStyle/>
          <a:p>
            <a:pPr algn="just"/>
            <a:r>
              <a:rPr lang="en-US" sz="2000" b="1" dirty="0"/>
              <a:t>Kenya committed to abate GHGs emissions by 32% by 2030 relative to the BAU scenario of </a:t>
            </a:r>
            <a:r>
              <a:rPr lang="en-US" sz="2000" b="1" dirty="0">
                <a:solidFill>
                  <a:srgbClr val="FF0000"/>
                </a:solidFill>
              </a:rPr>
              <a:t>143 MtCO</a:t>
            </a:r>
            <a:r>
              <a:rPr lang="en-US" sz="2000" b="1" baseline="-25000" dirty="0">
                <a:solidFill>
                  <a:srgbClr val="FF0000"/>
                </a:solidFill>
              </a:rPr>
              <a:t>2</a:t>
            </a:r>
            <a:r>
              <a:rPr lang="en-US" sz="2000" b="1" dirty="0">
                <a:solidFill>
                  <a:srgbClr val="FF0000"/>
                </a:solidFill>
              </a:rPr>
              <a:t>eq/</a:t>
            </a:r>
            <a:r>
              <a:rPr lang="en-US" sz="2000" b="1" dirty="0" err="1">
                <a:solidFill>
                  <a:srgbClr val="FF0000"/>
                </a:solidFill>
              </a:rPr>
              <a:t>yr</a:t>
            </a:r>
            <a:r>
              <a:rPr lang="en-US" sz="2000" b="1" dirty="0"/>
              <a:t> (</a:t>
            </a:r>
            <a:r>
              <a:rPr lang="en-US" sz="2000" b="1" dirty="0" err="1"/>
              <a:t>GoK</a:t>
            </a:r>
            <a:r>
              <a:rPr lang="en-US" sz="2000" b="1" dirty="0"/>
              <a:t>, 2020- NDC).</a:t>
            </a:r>
          </a:p>
        </p:txBody>
      </p:sp>
    </p:spTree>
    <p:extLst>
      <p:ext uri="{BB962C8B-B14F-4D97-AF65-F5344CB8AC3E}">
        <p14:creationId xmlns:p14="http://schemas.microsoft.com/office/powerpoint/2010/main" val="464232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1st_community_planting_2014\DSCN2741.JPG"/>
          <p:cNvPicPr>
            <a:picLocks noChangeAspect="1" noChangeArrowheads="1"/>
          </p:cNvPicPr>
          <p:nvPr/>
        </p:nvPicPr>
        <p:blipFill>
          <a:blip r:embed="rId2" cstate="print"/>
          <a:srcRect/>
          <a:stretch>
            <a:fillRect/>
          </a:stretch>
        </p:blipFill>
        <p:spPr bwMode="auto">
          <a:xfrm>
            <a:off x="4929716" y="56063"/>
            <a:ext cx="4214284" cy="3159039"/>
          </a:xfrm>
          <a:prstGeom prst="rect">
            <a:avLst/>
          </a:prstGeom>
          <a:noFill/>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524" y="3525072"/>
            <a:ext cx="4438476" cy="33288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13101"/>
            <a:ext cx="4590860" cy="3328857"/>
          </a:xfrm>
          <a:prstGeom prst="rect">
            <a:avLst/>
          </a:prstGeom>
        </p:spPr>
      </p:pic>
      <p:sp>
        <p:nvSpPr>
          <p:cNvPr id="6" name="AutoShape 2" descr="Goal 14 | Department of Economic and Social Affai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18860" y="227320"/>
            <a:ext cx="865185" cy="809974"/>
          </a:xfrm>
          <a:prstGeom prst="rect">
            <a:avLst/>
          </a:prstGeom>
        </p:spPr>
      </p:pic>
      <p:sp>
        <p:nvSpPr>
          <p:cNvPr id="8" name="Rectangle 7"/>
          <p:cNvSpPr/>
          <p:nvPr/>
        </p:nvSpPr>
        <p:spPr>
          <a:xfrm>
            <a:off x="133524" y="1087284"/>
            <a:ext cx="4572000" cy="2246769"/>
          </a:xfrm>
          <a:prstGeom prst="rect">
            <a:avLst/>
          </a:prstGeom>
          <a:ln>
            <a:solidFill>
              <a:schemeClr val="bg1">
                <a:lumMod val="85000"/>
              </a:schemeClr>
            </a:solidFill>
          </a:ln>
        </p:spPr>
        <p:txBody>
          <a:bodyPr>
            <a:spAutoFit/>
          </a:bodyPr>
          <a:lstStyle/>
          <a:p>
            <a:pPr marL="342900" indent="-342900">
              <a:buFont typeface="Arial" panose="020B0604020202020204" pitchFamily="34" charset="0"/>
              <a:buChar char="•"/>
            </a:pPr>
            <a:r>
              <a:rPr lang="en-US" sz="2000" dirty="0">
                <a:ea typeface="Calibri" panose="020F0502020204030204" pitchFamily="34" charset="0"/>
                <a:cs typeface="Times New Roman" panose="02020603050405020304" pitchFamily="18" charset="0"/>
              </a:rPr>
              <a:t>Mikoko Pamoja project conserves 117 ha of mangroves and has been restoring 0.4ha annually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project has saved </a:t>
            </a:r>
            <a:r>
              <a:rPr lang="en-US" sz="2000" b="1" dirty="0"/>
              <a:t>24,000t CO2 </a:t>
            </a:r>
            <a:r>
              <a:rPr lang="en-US" sz="2000" dirty="0"/>
              <a:t>emissions during the 8 years of operation</a:t>
            </a:r>
          </a:p>
        </p:txBody>
      </p:sp>
      <p:sp>
        <p:nvSpPr>
          <p:cNvPr id="9" name="Title 1"/>
          <p:cNvSpPr txBox="1">
            <a:spLocks/>
          </p:cNvSpPr>
          <p:nvPr/>
        </p:nvSpPr>
        <p:spPr>
          <a:xfrm>
            <a:off x="835919" y="239677"/>
            <a:ext cx="4093797" cy="809974"/>
          </a:xfrm>
          <a:prstGeom prst="homePlate">
            <a:avLst/>
          </a:prstGeom>
          <a:solidFill>
            <a:schemeClr val="tx2">
              <a:lumMod val="60000"/>
              <a:lumOff val="40000"/>
            </a:schemeClr>
          </a:solidFill>
        </p:spPr>
        <p:txBody>
          <a:bodyPr>
            <a:no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Mangrove restoration</a:t>
            </a:r>
          </a:p>
        </p:txBody>
      </p:sp>
    </p:spTree>
    <p:extLst>
      <p:ext uri="{BB962C8B-B14F-4D97-AF65-F5344CB8AC3E}">
        <p14:creationId xmlns:p14="http://schemas.microsoft.com/office/powerpoint/2010/main" val="631957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166" y="119270"/>
            <a:ext cx="4854497" cy="713172"/>
          </a:xfrm>
          <a:prstGeom prst="homePlate">
            <a:avLst/>
          </a:prstGeom>
          <a:solidFill>
            <a:srgbClr val="00B050"/>
          </a:solidFill>
        </p:spPr>
        <p:txBody>
          <a:bodyPr>
            <a:normAutofit fontScale="90000"/>
          </a:bodyPr>
          <a:lstStyle/>
          <a:p>
            <a:r>
              <a:rPr lang="en-US" b="1" dirty="0"/>
              <a:t>Community Woodlot</a:t>
            </a:r>
          </a:p>
        </p:txBody>
      </p:sp>
      <p:sp>
        <p:nvSpPr>
          <p:cNvPr id="3" name="Rectangle 2"/>
          <p:cNvSpPr/>
          <p:nvPr/>
        </p:nvSpPr>
        <p:spPr>
          <a:xfrm>
            <a:off x="160666" y="1223380"/>
            <a:ext cx="4305316" cy="2308324"/>
          </a:xfrm>
          <a:prstGeom prst="rect">
            <a:avLst/>
          </a:prstGeom>
          <a:ln w="3175">
            <a:solidFill>
              <a:schemeClr val="tx1"/>
            </a:solidFill>
          </a:ln>
        </p:spPr>
        <p:txBody>
          <a:bodyPr wrap="square">
            <a:spAutoFit/>
          </a:bodyPr>
          <a:lstStyle/>
          <a:p>
            <a:pPr marL="501638" indent="-285744" algn="just">
              <a:spcBef>
                <a:spcPts val="40"/>
              </a:spcBef>
              <a:buFont typeface="Arial" panose="020B0604020202020204" pitchFamily="34" charset="0"/>
              <a:buChar char="•"/>
            </a:pPr>
            <a:r>
              <a:rPr lang="en-US" sz="2400" dirty="0">
                <a:solidFill>
                  <a:srgbClr val="000000"/>
                </a:solidFill>
                <a:ea typeface="Franklin Gothic Book" panose="020B0503020102020204" pitchFamily="34" charset="0"/>
                <a:cs typeface="Franklin Gothic Book" panose="020B0503020102020204" pitchFamily="34" charset="0"/>
              </a:rPr>
              <a:t>woodlots of first growing trees in schools and community lands to serve as alternative sources of wood products </a:t>
            </a:r>
            <a:r>
              <a:rPr lang="en-US" sz="2400" dirty="0"/>
              <a:t>products for the local community</a:t>
            </a:r>
            <a:endParaRPr lang="en-US" sz="2400" dirty="0">
              <a:ea typeface="Franklin Gothic Book" panose="020B0503020102020204" pitchFamily="34" charset="0"/>
              <a:cs typeface="Franklin Gothic Book" panose="020B0503020102020204" pitchFamily="34" charset="0"/>
            </a:endParaRPr>
          </a:p>
        </p:txBody>
      </p:sp>
      <p:pic>
        <p:nvPicPr>
          <p:cNvPr id="6" name="Picture 5"/>
          <p:cNvPicPr>
            <a:picLocks noChangeAspect="1"/>
          </p:cNvPicPr>
          <p:nvPr/>
        </p:nvPicPr>
        <p:blipFill>
          <a:blip r:embed="rId2"/>
          <a:stretch>
            <a:fillRect/>
          </a:stretch>
        </p:blipFill>
        <p:spPr>
          <a:xfrm>
            <a:off x="4770782" y="971475"/>
            <a:ext cx="4267201" cy="2897183"/>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881" t="2776"/>
          <a:stretch/>
        </p:blipFill>
        <p:spPr>
          <a:xfrm>
            <a:off x="4770782" y="3922642"/>
            <a:ext cx="4267201" cy="290395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9423" t="12134" r="10531" b="8111"/>
          <a:stretch/>
        </p:blipFill>
        <p:spPr>
          <a:xfrm>
            <a:off x="232589" y="3922642"/>
            <a:ext cx="4486295" cy="2903959"/>
          </a:xfrm>
          <a:prstGeom prst="rect">
            <a:avLst/>
          </a:prstGeom>
        </p:spPr>
      </p:pic>
      <p:pic>
        <p:nvPicPr>
          <p:cNvPr id="12" name="Picture 11"/>
          <p:cNvPicPr>
            <a:picLocks noChangeAspect="1"/>
          </p:cNvPicPr>
          <p:nvPr/>
        </p:nvPicPr>
        <p:blipFill>
          <a:blip r:embed="rId5"/>
          <a:stretch>
            <a:fillRect/>
          </a:stretch>
        </p:blipFill>
        <p:spPr>
          <a:xfrm>
            <a:off x="160666" y="119270"/>
            <a:ext cx="952500" cy="713172"/>
          </a:xfrm>
          <a:prstGeom prst="rect">
            <a:avLst/>
          </a:prstGeom>
        </p:spPr>
      </p:pic>
    </p:spTree>
    <p:extLst>
      <p:ext uri="{BB962C8B-B14F-4D97-AF65-F5344CB8AC3E}">
        <p14:creationId xmlns:p14="http://schemas.microsoft.com/office/powerpoint/2010/main" val="3346464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425" y="132899"/>
            <a:ext cx="6714698" cy="726694"/>
          </a:xfrm>
          <a:solidFill>
            <a:srgbClr val="0096AC"/>
          </a:solidFill>
        </p:spPr>
        <p:txBody>
          <a:bodyPr>
            <a:normAutofit fontScale="90000"/>
          </a:bodyPr>
          <a:lstStyle/>
          <a:p>
            <a:r>
              <a:rPr lang="en-GB" b="1" dirty="0"/>
              <a:t> </a:t>
            </a:r>
            <a:r>
              <a:rPr lang="en-GB" sz="4000" b="1" dirty="0">
                <a:solidFill>
                  <a:schemeClr val="bg1"/>
                </a:solidFill>
              </a:rPr>
              <a:t>Equator Prize 2017</a:t>
            </a:r>
            <a:endParaRPr lang="en-US" sz="4000" dirty="0">
              <a:solidFill>
                <a:schemeClr val="bg1"/>
              </a:solidFill>
            </a:endParaRPr>
          </a:p>
        </p:txBody>
      </p:sp>
      <p:pic>
        <p:nvPicPr>
          <p:cNvPr id="3" name="Picture 2" descr="D:\MWAMBA\New York folder\DSC_9436.jpg"/>
          <p:cNvPicPr/>
          <p:nvPr/>
        </p:nvPicPr>
        <p:blipFill>
          <a:blip r:embed="rId2" cstate="print"/>
          <a:srcRect r="12681"/>
          <a:stretch>
            <a:fillRect/>
          </a:stretch>
        </p:blipFill>
        <p:spPr bwMode="auto">
          <a:xfrm>
            <a:off x="628651" y="1088571"/>
            <a:ext cx="8254092" cy="5516946"/>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77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63AB4-8E84-0069-6C36-E40600A18F72}"/>
              </a:ext>
            </a:extLst>
          </p:cNvPr>
          <p:cNvSpPr>
            <a:spLocks noGrp="1"/>
          </p:cNvSpPr>
          <p:nvPr>
            <p:ph type="title"/>
          </p:nvPr>
        </p:nvSpPr>
        <p:spPr>
          <a:xfrm>
            <a:off x="628650" y="171162"/>
            <a:ext cx="2130136" cy="2371148"/>
          </a:xfrm>
        </p:spPr>
        <p:txBody>
          <a:bodyPr>
            <a:normAutofit/>
          </a:bodyPr>
          <a:lstStyle/>
          <a:p>
            <a:r>
              <a:rPr lang="en-US" sz="2800" dirty="0" err="1">
                <a:solidFill>
                  <a:srgbClr val="FFFFFF"/>
                </a:solidFill>
              </a:rPr>
              <a:t>UpLink</a:t>
            </a:r>
            <a:r>
              <a:rPr lang="en-US" sz="2800" dirty="0">
                <a:solidFill>
                  <a:srgbClr val="FFFFFF"/>
                </a:solidFill>
              </a:rPr>
              <a:t> Blue Carbon Challenge (2022)</a:t>
            </a:r>
            <a:endParaRPr lang="en-KE" sz="2800" dirty="0">
              <a:solidFill>
                <a:srgbClr val="FFFFFF"/>
              </a:solidFill>
            </a:endParaRPr>
          </a:p>
        </p:txBody>
      </p:sp>
      <p:pic>
        <p:nvPicPr>
          <p:cNvPr id="3" name="Picture 2">
            <a:extLst>
              <a:ext uri="{FF2B5EF4-FFF2-40B4-BE49-F238E27FC236}">
                <a16:creationId xmlns:a16="http://schemas.microsoft.com/office/drawing/2014/main" id="{65D6CE65-56FC-099A-ECCB-E4800A6B168A}"/>
              </a:ext>
            </a:extLst>
          </p:cNvPr>
          <p:cNvPicPr/>
          <p:nvPr/>
        </p:nvPicPr>
        <p:blipFill rotWithShape="1">
          <a:blip r:embed="rId2"/>
          <a:srcRect t="43922"/>
          <a:stretch/>
        </p:blipFill>
        <p:spPr>
          <a:xfrm>
            <a:off x="2908805" y="1389709"/>
            <a:ext cx="5757797" cy="433146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F4DA029-D25A-AF76-94A6-B2777BE2A27B}"/>
                  </a:ext>
                </a:extLst>
              </p14:cNvPr>
              <p14:cNvContentPartPr/>
              <p14:nvPr/>
            </p14:nvContentPartPr>
            <p14:xfrm>
              <a:off x="5560284" y="4651692"/>
              <a:ext cx="1379545" cy="613325"/>
            </p14:xfrm>
          </p:contentPart>
        </mc:Choice>
        <mc:Fallback xmlns="">
          <p:pic>
            <p:nvPicPr>
              <p:cNvPr id="4" name="Ink 3">
                <a:extLst>
                  <a:ext uri="{FF2B5EF4-FFF2-40B4-BE49-F238E27FC236}">
                    <a16:creationId xmlns:a16="http://schemas.microsoft.com/office/drawing/2014/main" id="{AF4DA029-D25A-AF76-94A6-B2777BE2A27B}"/>
                  </a:ext>
                </a:extLst>
              </p:cNvPr>
              <p:cNvPicPr/>
              <p:nvPr/>
            </p:nvPicPr>
            <p:blipFill>
              <a:blip r:embed="rId4"/>
              <a:stretch>
                <a:fillRect/>
              </a:stretch>
            </p:blipFill>
            <p:spPr>
              <a:xfrm>
                <a:off x="5548404" y="4639807"/>
                <a:ext cx="1403305" cy="637094"/>
              </a:xfrm>
              <a:prstGeom prst="rect">
                <a:avLst/>
              </a:prstGeom>
            </p:spPr>
          </p:pic>
        </mc:Fallback>
      </mc:AlternateContent>
    </p:spTree>
    <p:extLst>
      <p:ext uri="{BB962C8B-B14F-4D97-AF65-F5344CB8AC3E}">
        <p14:creationId xmlns:p14="http://schemas.microsoft.com/office/powerpoint/2010/main" val="3173740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9772086-6803-334D-9E9B-F79D0F2C43EE}"/>
              </a:ext>
            </a:extLst>
          </p:cNvPr>
          <p:cNvSpPr>
            <a:spLocks noGrp="1"/>
          </p:cNvSpPr>
          <p:nvPr>
            <p:ph type="title"/>
          </p:nvPr>
        </p:nvSpPr>
        <p:spPr>
          <a:xfrm>
            <a:off x="1485900" y="152400"/>
            <a:ext cx="6172200" cy="1066800"/>
          </a:xfrm>
        </p:spPr>
        <p:txBody>
          <a:bodyPr>
            <a:normAutofit fontScale="90000"/>
          </a:bodyPr>
          <a:lstStyle/>
          <a:p>
            <a:r>
              <a:rPr lang="en-US" altLang="en-US" b="1" dirty="0"/>
              <a:t>Why </a:t>
            </a:r>
            <a:r>
              <a:rPr lang="en-US" altLang="en-US" b="1" dirty="0" err="1"/>
              <a:t>Mikoko</a:t>
            </a:r>
            <a:r>
              <a:rPr lang="en-US" altLang="en-US" b="1" dirty="0"/>
              <a:t> </a:t>
            </a:r>
            <a:r>
              <a:rPr lang="en-US" altLang="en-US" b="1" dirty="0" err="1"/>
              <a:t>Pamoja</a:t>
            </a:r>
            <a:r>
              <a:rPr lang="en-US" altLang="en-US" b="1" dirty="0"/>
              <a:t> is successful</a:t>
            </a:r>
            <a:r>
              <a:rPr lang="is-IS" altLang="en-US" b="1" dirty="0"/>
              <a:t>…</a:t>
            </a:r>
            <a:endParaRPr lang="en-US" altLang="en-US" b="1" dirty="0"/>
          </a:p>
        </p:txBody>
      </p:sp>
      <p:sp>
        <p:nvSpPr>
          <p:cNvPr id="3" name="Content Placeholder 2">
            <a:extLst>
              <a:ext uri="{FF2B5EF4-FFF2-40B4-BE49-F238E27FC236}">
                <a16:creationId xmlns:a16="http://schemas.microsoft.com/office/drawing/2014/main" id="{6161E5A3-B168-DF48-937D-BB66A17C42EE}"/>
              </a:ext>
            </a:extLst>
          </p:cNvPr>
          <p:cNvSpPr>
            <a:spLocks noGrp="1"/>
          </p:cNvSpPr>
          <p:nvPr>
            <p:ph idx="1"/>
          </p:nvPr>
        </p:nvSpPr>
        <p:spPr>
          <a:xfrm>
            <a:off x="1002324" y="1441938"/>
            <a:ext cx="6484327" cy="3200400"/>
          </a:xfrm>
          <a:solidFill>
            <a:schemeClr val="bg1"/>
          </a:solidFill>
        </p:spPr>
        <p:txBody>
          <a:bodyPr>
            <a:normAutofit/>
          </a:bodyPr>
          <a:lstStyle/>
          <a:p>
            <a:pPr marL="365760" indent="-256032">
              <a:buClr>
                <a:schemeClr val="accent3"/>
              </a:buClr>
              <a:buFont typeface="Georgia"/>
              <a:buChar char="•"/>
              <a:defRPr/>
            </a:pPr>
            <a:r>
              <a:rPr lang="en-US" b="1" dirty="0">
                <a:latin typeface="+mj-lt"/>
              </a:rPr>
              <a:t>Community commitment </a:t>
            </a:r>
          </a:p>
          <a:p>
            <a:pPr marL="365760" indent="-256032">
              <a:buClr>
                <a:schemeClr val="accent3"/>
              </a:buClr>
              <a:buFont typeface="Georgia"/>
              <a:buChar char="•"/>
              <a:defRPr/>
            </a:pPr>
            <a:r>
              <a:rPr lang="en-US" b="1" dirty="0">
                <a:latin typeface="+mj-lt"/>
              </a:rPr>
              <a:t>Strong science</a:t>
            </a:r>
          </a:p>
          <a:p>
            <a:pPr marL="365760" indent="-256032">
              <a:buClr>
                <a:schemeClr val="accent3"/>
              </a:buClr>
              <a:buFont typeface="Georgia"/>
              <a:buChar char="•"/>
              <a:defRPr/>
            </a:pPr>
            <a:r>
              <a:rPr lang="en-US" b="1" dirty="0">
                <a:latin typeface="+mj-lt"/>
              </a:rPr>
              <a:t>Government support</a:t>
            </a:r>
          </a:p>
          <a:p>
            <a:pPr marL="365760" indent="-256032">
              <a:buClr>
                <a:schemeClr val="accent3"/>
              </a:buClr>
              <a:buFont typeface="Georgia"/>
              <a:buChar char="•"/>
              <a:defRPr/>
            </a:pPr>
            <a:r>
              <a:rPr lang="en-US" b="1" dirty="0">
                <a:latin typeface="+mj-lt"/>
              </a:rPr>
              <a:t>International network </a:t>
            </a:r>
          </a:p>
          <a:p>
            <a:pPr marL="365760" indent="-256032">
              <a:buClr>
                <a:schemeClr val="accent3"/>
              </a:buClr>
              <a:buFont typeface="Georgia"/>
              <a:buChar char="•"/>
              <a:defRPr/>
            </a:pPr>
            <a:endParaRPr lang="en-US" b="1" dirty="0"/>
          </a:p>
        </p:txBody>
      </p:sp>
      <p:pic>
        <p:nvPicPr>
          <p:cNvPr id="6148" name="Picture 3" descr="D:\KMFRI\Mikoko pamoja\Photos\planting\20150715_085331.jpg">
            <a:extLst>
              <a:ext uri="{FF2B5EF4-FFF2-40B4-BE49-F238E27FC236}">
                <a16:creationId xmlns:a16="http://schemas.microsoft.com/office/drawing/2014/main" id="{2F4C3CAA-7FF4-3D40-A424-4C7BE3F80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58" b="40271"/>
          <a:stretch>
            <a:fillRect/>
          </a:stretch>
        </p:blipFill>
        <p:spPr bwMode="auto">
          <a:xfrm>
            <a:off x="1143000" y="3722073"/>
            <a:ext cx="68580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630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Syndicate Pos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879600"/>
            <a:ext cx="5200650" cy="390701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6057900" y="5863771"/>
            <a:ext cx="3086100" cy="923330"/>
          </a:xfrm>
          <a:prstGeom prst="rect">
            <a:avLst/>
          </a:prstGeom>
        </p:spPr>
        <p:txBody>
          <a:bodyPr wrap="square">
            <a:spAutoFit/>
          </a:bodyPr>
          <a:lstStyle/>
          <a:p>
            <a:pPr lvl="0" eaLnBrk="0" fontAlgn="base" hangingPunct="0">
              <a:spcBef>
                <a:spcPct val="0"/>
              </a:spcBef>
              <a:spcAft>
                <a:spcPct val="0"/>
              </a:spcAft>
            </a:pPr>
            <a:endParaRPr lang="x-none" altLang="x-none" b="1" dirty="0">
              <a:latin typeface="Arial" charset="0"/>
            </a:endParaRPr>
          </a:p>
          <a:p>
            <a:pPr lvl="0" eaLnBrk="0" fontAlgn="base" hangingPunct="0">
              <a:spcBef>
                <a:spcPct val="0"/>
              </a:spcBef>
              <a:spcAft>
                <a:spcPct val="0"/>
              </a:spcAft>
            </a:pPr>
            <a:r>
              <a:rPr lang="x-none" altLang="x-none" b="1" dirty="0">
                <a:latin typeface="Arial" charset="0"/>
                <a:hlinkClick r:id="rId3" tooltip="Press Association"/>
              </a:rPr>
              <a:t>By Press Association</a:t>
            </a:r>
            <a:r>
              <a:rPr lang="x-none" altLang="x-none" b="1" dirty="0">
                <a:latin typeface="Arial" charset="0"/>
              </a:rPr>
              <a:t> 25/09/2017</a:t>
            </a:r>
          </a:p>
        </p:txBody>
      </p:sp>
      <p:sp>
        <p:nvSpPr>
          <p:cNvPr id="11" name="Rectangle 3"/>
          <p:cNvSpPr>
            <a:spLocks noChangeArrowheads="1"/>
          </p:cNvSpPr>
          <p:nvPr/>
        </p:nvSpPr>
        <p:spPr bwMode="auto">
          <a:xfrm>
            <a:off x="971550" y="-45128"/>
            <a:ext cx="7086600" cy="1877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2800" b="1" i="0" u="none" strike="noStrike" cap="none" normalizeH="0" baseline="0" dirty="0">
                <a:ln>
                  <a:noFill/>
                </a:ln>
                <a:solidFill>
                  <a:schemeClr val="tx1"/>
                </a:solidFill>
                <a:effectLst/>
                <a:latin typeface="Arial" charset="0"/>
              </a:rPr>
              <a:t>Hollywood actor </a:t>
            </a:r>
            <a:r>
              <a:rPr kumimoji="0" lang="x-none" altLang="x-none" sz="4400" b="1" i="0" u="none" strike="noStrike" cap="none" normalizeH="0" baseline="0" dirty="0">
                <a:ln>
                  <a:noFill/>
                </a:ln>
                <a:solidFill>
                  <a:schemeClr val="tx1"/>
                </a:solidFill>
                <a:effectLst/>
                <a:latin typeface="Arial" charset="0"/>
              </a:rPr>
              <a:t>Leonardo </a:t>
            </a:r>
            <a:r>
              <a:rPr kumimoji="0" lang="x-none" altLang="x-none" sz="4400" b="1" i="0" u="none" strike="noStrike" cap="none" normalizeH="0" baseline="0">
                <a:ln>
                  <a:noFill/>
                </a:ln>
                <a:solidFill>
                  <a:schemeClr val="tx1"/>
                </a:solidFill>
                <a:effectLst/>
                <a:latin typeface="Arial" charset="0"/>
              </a:rPr>
              <a:t>DiCaprio </a:t>
            </a:r>
            <a:r>
              <a:rPr kumimoji="0" lang="x-none" altLang="x-none" sz="2800" b="1" i="0" u="none" strike="noStrike" cap="none" normalizeH="0" baseline="0">
                <a:ln>
                  <a:noFill/>
                </a:ln>
                <a:solidFill>
                  <a:schemeClr val="tx1"/>
                </a:solidFill>
                <a:effectLst/>
                <a:latin typeface="Arial" charset="0"/>
              </a:rPr>
              <a:t>support</a:t>
            </a:r>
            <a:r>
              <a:rPr kumimoji="0" lang="en-US" altLang="x-none" sz="2800" b="1" i="0" u="none" strike="noStrike" cap="none" normalizeH="0" baseline="0" dirty="0">
                <a:ln>
                  <a:noFill/>
                </a:ln>
                <a:solidFill>
                  <a:schemeClr val="tx1"/>
                </a:solidFill>
                <a:effectLst/>
                <a:latin typeface="Arial" charset="0"/>
              </a:rPr>
              <a:t>ed</a:t>
            </a:r>
            <a:r>
              <a:rPr kumimoji="0" lang="x-none" altLang="x-none" sz="2800" b="1" i="0" u="none" strike="noStrike" cap="none" normalizeH="0" baseline="0">
                <a:ln>
                  <a:noFill/>
                </a:ln>
                <a:solidFill>
                  <a:schemeClr val="tx1"/>
                </a:solidFill>
                <a:effectLst/>
                <a:latin typeface="Arial" charset="0"/>
              </a:rPr>
              <a:t> </a:t>
            </a:r>
            <a:r>
              <a:rPr kumimoji="0" lang="x-none" altLang="x-none" sz="2800" b="1" i="0" u="none" strike="noStrike" cap="none" normalizeH="0" baseline="0" dirty="0">
                <a:ln>
                  <a:noFill/>
                </a:ln>
                <a:solidFill>
                  <a:schemeClr val="tx1"/>
                </a:solidFill>
                <a:effectLst/>
                <a:latin typeface="Arial" charset="0"/>
              </a:rPr>
              <a:t>expansion </a:t>
            </a:r>
            <a:r>
              <a:rPr kumimoji="0" lang="x-none" altLang="x-none" sz="2800" b="1" i="0" u="none" strike="noStrike" cap="none" normalizeH="0" baseline="0">
                <a:ln>
                  <a:noFill/>
                </a:ln>
                <a:solidFill>
                  <a:schemeClr val="tx1"/>
                </a:solidFill>
                <a:effectLst/>
                <a:latin typeface="Arial" charset="0"/>
              </a:rPr>
              <a:t>of  </a:t>
            </a:r>
            <a:r>
              <a:rPr lang="en-GB" altLang="x-none" sz="2800" b="1" dirty="0" err="1">
                <a:latin typeface="Arial" charset="0"/>
              </a:rPr>
              <a:t>Mikoko</a:t>
            </a:r>
            <a:r>
              <a:rPr lang="en-GB" altLang="x-none" sz="2800" b="1" dirty="0">
                <a:latin typeface="Arial" charset="0"/>
              </a:rPr>
              <a:t> Pamoja to Vanga</a:t>
            </a:r>
            <a:endParaRPr kumimoji="0" lang="x-none" altLang="x-none" sz="2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49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28" name="Rectangle 47121">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5705"/>
            <a:ext cx="9143993"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5" name="Title 13">
            <a:extLst>
              <a:ext uri="{FF2B5EF4-FFF2-40B4-BE49-F238E27FC236}">
                <a16:creationId xmlns:a16="http://schemas.microsoft.com/office/drawing/2014/main" id="{2BC36BC5-0409-0446-9061-D2748B8EC10F}"/>
              </a:ext>
            </a:extLst>
          </p:cNvPr>
          <p:cNvSpPr>
            <a:spLocks noGrp="1"/>
          </p:cNvSpPr>
          <p:nvPr>
            <p:ph type="title"/>
          </p:nvPr>
        </p:nvSpPr>
        <p:spPr>
          <a:xfrm>
            <a:off x="867638" y="637762"/>
            <a:ext cx="7416372" cy="900131"/>
          </a:xfrm>
        </p:spPr>
        <p:txBody>
          <a:bodyPr anchor="t">
            <a:normAutofit/>
          </a:bodyPr>
          <a:lstStyle/>
          <a:p>
            <a:pPr algn="l"/>
            <a:r>
              <a:rPr lang="en-US" altLang="en-US" sz="3500" b="1">
                <a:solidFill>
                  <a:schemeClr val="bg1"/>
                </a:solidFill>
              </a:rPr>
              <a:t>Take home messages</a:t>
            </a:r>
            <a:r>
              <a:rPr lang="is-IS" altLang="en-US" sz="3500" b="1">
                <a:solidFill>
                  <a:schemeClr val="bg1"/>
                </a:solidFill>
              </a:rPr>
              <a:t>…</a:t>
            </a:r>
            <a:endParaRPr lang="en-US" altLang="en-US" sz="3500" b="1">
              <a:solidFill>
                <a:schemeClr val="bg1"/>
              </a:solidFill>
            </a:endParaRPr>
          </a:p>
        </p:txBody>
      </p:sp>
      <p:sp>
        <p:nvSpPr>
          <p:cNvPr id="47129" name="Rectangle 47123">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9143992"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8" name="Date Placeholder 3">
            <a:extLst>
              <a:ext uri="{FF2B5EF4-FFF2-40B4-BE49-F238E27FC236}">
                <a16:creationId xmlns:a16="http://schemas.microsoft.com/office/drawing/2014/main" id="{6D2E5D65-2D32-5442-88F8-EF2008D9FDB7}"/>
              </a:ext>
            </a:extLst>
          </p:cNvPr>
          <p:cNvSpPr>
            <a:spLocks noGrp="1"/>
          </p:cNvSpPr>
          <p:nvPr>
            <p:ph type="dt" sz="quarter" idx="4294967295"/>
          </p:nvPr>
        </p:nvSpPr>
        <p:spPr bwMode="auto">
          <a:xfrm rot="5400000">
            <a:off x="-248801" y="1294644"/>
            <a:ext cx="1220456" cy="31351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orm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ts val="600"/>
              </a:spcAft>
            </a:pPr>
            <a:fld id="{DAF222E3-4966-EF45-BC10-A8FE950022CD}" type="datetime1">
              <a:rPr lang="en-US" altLang="en-US" sz="800">
                <a:solidFill>
                  <a:schemeClr val="bg1"/>
                </a:solidFill>
              </a:rPr>
              <a:pPr eaLnBrk="1" hangingPunct="1">
                <a:spcAft>
                  <a:spcPts val="600"/>
                </a:spcAft>
              </a:pPr>
              <a:t>2/19/23</a:t>
            </a:fld>
            <a:endParaRPr lang="en-US" altLang="en-US" sz="800">
              <a:solidFill>
                <a:schemeClr val="bg1"/>
              </a:solidFill>
            </a:endParaRPr>
          </a:p>
        </p:txBody>
      </p:sp>
      <p:sp>
        <p:nvSpPr>
          <p:cNvPr id="47130" name="Rectangle 47125">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38" y="2010758"/>
            <a:ext cx="34289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7" name="Slide Number Placeholder 5">
            <a:extLst>
              <a:ext uri="{FF2B5EF4-FFF2-40B4-BE49-F238E27FC236}">
                <a16:creationId xmlns:a16="http://schemas.microsoft.com/office/drawing/2014/main" id="{405D4852-D78D-9844-AF03-2CBDDAFB1FB4}"/>
              </a:ext>
            </a:extLst>
          </p:cNvPr>
          <p:cNvSpPr>
            <a:spLocks noGrp="1"/>
          </p:cNvSpPr>
          <p:nvPr>
            <p:ph type="sldNum" sz="quarter" idx="10"/>
          </p:nvPr>
        </p:nvSpPr>
        <p:spPr bwMode="auto">
          <a:xfrm>
            <a:off x="120650" y="3246439"/>
            <a:ext cx="504718" cy="34376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orm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Aft>
                <a:spcPts val="600"/>
              </a:spcAft>
            </a:pPr>
            <a:fld id="{ADCB9326-177A-EA41-A1CF-1E932477EEB5}" type="slidenum">
              <a:rPr lang="en-US" altLang="en-US" sz="1200">
                <a:latin typeface="Arial Narrow" panose="020B0604020202020204" pitchFamily="34" charset="0"/>
              </a:rPr>
              <a:pPr algn="ctr" eaLnBrk="1" hangingPunct="1">
                <a:spcAft>
                  <a:spcPts val="600"/>
                </a:spcAft>
              </a:pPr>
              <a:t>26</a:t>
            </a:fld>
            <a:endParaRPr lang="en-US" altLang="en-US" sz="1200">
              <a:latin typeface="Arial Narrow" panose="020B0604020202020204" pitchFamily="34" charset="0"/>
            </a:endParaRPr>
          </a:p>
        </p:txBody>
      </p:sp>
      <p:sp>
        <p:nvSpPr>
          <p:cNvPr id="47106" name="Content Placeholder 14">
            <a:extLst>
              <a:ext uri="{FF2B5EF4-FFF2-40B4-BE49-F238E27FC236}">
                <a16:creationId xmlns:a16="http://schemas.microsoft.com/office/drawing/2014/main" id="{852E1145-8316-3F4E-A48C-A4B3D4A0769D}"/>
              </a:ext>
            </a:extLst>
          </p:cNvPr>
          <p:cNvSpPr>
            <a:spLocks noGrp="1"/>
          </p:cNvSpPr>
          <p:nvPr>
            <p:ph idx="1"/>
          </p:nvPr>
        </p:nvSpPr>
        <p:spPr>
          <a:xfrm>
            <a:off x="866661" y="2217343"/>
            <a:ext cx="7410669" cy="3959619"/>
          </a:xfrm>
        </p:spPr>
        <p:txBody>
          <a:bodyPr>
            <a:normAutofit/>
          </a:bodyPr>
          <a:lstStyle/>
          <a:p>
            <a:r>
              <a:rPr lang="en-US" altLang="en-US" sz="2100"/>
              <a:t>Mikoko Pamoja is </a:t>
            </a:r>
            <a:r>
              <a:rPr lang="en-US" altLang="en-US" sz="2100" b="1"/>
              <a:t>transforming lives </a:t>
            </a:r>
            <a:r>
              <a:rPr lang="en-US" altLang="en-US" sz="2100"/>
              <a:t>in Kenya</a:t>
            </a:r>
          </a:p>
          <a:p>
            <a:r>
              <a:rPr lang="en-US" altLang="en-US" sz="2100"/>
              <a:t>All carbon credits are owned by the </a:t>
            </a:r>
            <a:r>
              <a:rPr lang="en-US" altLang="en-US" sz="2100" b="1"/>
              <a:t>community </a:t>
            </a:r>
          </a:p>
          <a:p>
            <a:r>
              <a:rPr lang="en-US" altLang="en-US" sz="2100"/>
              <a:t>Mikoko Pamoja is a </a:t>
            </a:r>
            <a:r>
              <a:rPr lang="en-US" altLang="en-US" sz="2100" b="1"/>
              <a:t>triple win </a:t>
            </a:r>
            <a:r>
              <a:rPr lang="en-US" altLang="en-US" sz="2100"/>
              <a:t>to climate, community and biodiversity conservation</a:t>
            </a:r>
          </a:p>
          <a:p>
            <a:r>
              <a:rPr lang="en-US" altLang="en-US" sz="2100"/>
              <a:t>Success of Mikoko Pamoja is being </a:t>
            </a:r>
            <a:r>
              <a:rPr lang="en-US" altLang="en-US" sz="2100" b="1"/>
              <a:t>replicated</a:t>
            </a:r>
            <a:r>
              <a:rPr lang="en-US" altLang="en-US" sz="2100"/>
              <a:t> elsewhere in Kenya and Africa at large</a:t>
            </a:r>
          </a:p>
          <a:p>
            <a:r>
              <a:rPr lang="en-US" altLang="en-US" sz="2100"/>
              <a:t>You too can support mangrove conservation by </a:t>
            </a:r>
            <a:r>
              <a:rPr lang="en-US" altLang="en-US" sz="2100" b="1"/>
              <a:t>offsetting</a:t>
            </a:r>
            <a:r>
              <a:rPr lang="en-US" altLang="en-US" sz="2100"/>
              <a:t> with Mikoko Pamoja</a:t>
            </a:r>
          </a:p>
          <a:p>
            <a:endParaRPr lang="en-US" altLang="en-US" sz="2100"/>
          </a:p>
          <a:p>
            <a:endParaRPr lang="en-US" altLang="en-US" sz="2100"/>
          </a:p>
          <a:p>
            <a:endParaRPr lang="en-US" altLang="en-US" sz="2100"/>
          </a:p>
          <a:p>
            <a:endParaRPr lang="en-US" altLang="en-US" sz="2100"/>
          </a:p>
          <a:p>
            <a:endParaRPr lang="en-US" altLang="en-US" sz="2100"/>
          </a:p>
          <a:p>
            <a:endParaRPr lang="en-US" altLang="en-US" sz="2100"/>
          </a:p>
        </p:txBody>
      </p:sp>
    </p:spTree>
    <p:extLst>
      <p:ext uri="{BB962C8B-B14F-4D97-AF65-F5344CB8AC3E}">
        <p14:creationId xmlns:p14="http://schemas.microsoft.com/office/powerpoint/2010/main" val="1409973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896303" cy="4859792"/>
          </a:xfrm>
          <a:prstGeom prst="rect">
            <a:avLst/>
          </a:prstGeom>
          <a:solidFill>
            <a:srgbClr val="0096AC">
              <a:alpha val="81000"/>
            </a:srgbClr>
          </a:solidFill>
        </p:spPr>
        <p:txBody>
          <a:bodyPr wrap="square">
            <a:spAutoFit/>
          </a:bodyPr>
          <a:lstStyle/>
          <a:p>
            <a:pPr marL="342900" indent="-274320" algn="ctr">
              <a:spcBef>
                <a:spcPct val="20000"/>
              </a:spcBef>
              <a:buClr>
                <a:schemeClr val="accent1"/>
              </a:buClr>
              <a:buSzPct val="76000"/>
              <a:defRPr/>
            </a:pPr>
            <a:endParaRPr lang="en-US" sz="1100" dirty="0">
              <a:solidFill>
                <a:schemeClr val="bg1"/>
              </a:solidFill>
              <a:latin typeface="Arial" charset="0"/>
              <a:ea typeface="Arial" charset="0"/>
              <a:cs typeface="Arial" charset="0"/>
            </a:endParaRPr>
          </a:p>
          <a:p>
            <a:pPr marL="342900" indent="-274320" algn="ctr">
              <a:spcBef>
                <a:spcPct val="20000"/>
              </a:spcBef>
              <a:buClr>
                <a:schemeClr val="accent1"/>
              </a:buClr>
              <a:buSzPct val="76000"/>
              <a:defRPr/>
            </a:pPr>
            <a:r>
              <a:rPr lang="en-US" dirty="0">
                <a:solidFill>
                  <a:schemeClr val="bg1"/>
                </a:solidFill>
                <a:latin typeface="Arial" charset="0"/>
                <a:ea typeface="Arial" charset="0"/>
                <a:cs typeface="Arial" charset="0"/>
              </a:rPr>
              <a:t>For more information on </a:t>
            </a:r>
          </a:p>
          <a:p>
            <a:pPr marL="342900" indent="-274320" algn="ctr">
              <a:spcBef>
                <a:spcPct val="20000"/>
              </a:spcBef>
              <a:buClr>
                <a:schemeClr val="accent1"/>
              </a:buClr>
              <a:buSzPct val="76000"/>
              <a:defRPr/>
            </a:pPr>
            <a:r>
              <a:rPr lang="en-US" b="1" dirty="0">
                <a:solidFill>
                  <a:schemeClr val="bg1"/>
                </a:solidFill>
                <a:latin typeface="Arial" charset="0"/>
                <a:ea typeface="Arial" charset="0"/>
                <a:cs typeface="Arial" charset="0"/>
              </a:rPr>
              <a:t>Mikoko Pamoja</a:t>
            </a:r>
            <a:r>
              <a:rPr lang="en-US" dirty="0">
                <a:solidFill>
                  <a:schemeClr val="bg1"/>
                </a:solidFill>
                <a:latin typeface="Arial" charset="0"/>
                <a:ea typeface="Arial" charset="0"/>
                <a:cs typeface="Arial" charset="0"/>
              </a:rPr>
              <a:t>, please visit:</a:t>
            </a:r>
          </a:p>
          <a:p>
            <a:pPr marL="342900" indent="-274320" algn="ctr">
              <a:spcBef>
                <a:spcPct val="20000"/>
              </a:spcBef>
              <a:buClr>
                <a:schemeClr val="accent1"/>
              </a:buClr>
              <a:buSzPct val="76000"/>
              <a:defRPr/>
            </a:pPr>
            <a:endParaRPr lang="en-US" dirty="0">
              <a:solidFill>
                <a:schemeClr val="bg1"/>
              </a:solidFill>
              <a:latin typeface="Arial" charset="0"/>
              <a:ea typeface="Arial" charset="0"/>
              <a:cs typeface="Arial" charset="0"/>
            </a:endParaRPr>
          </a:p>
          <a:p>
            <a:pPr marL="342900" indent="-274320" algn="ctr">
              <a:spcBef>
                <a:spcPct val="20000"/>
              </a:spcBef>
              <a:buClr>
                <a:schemeClr val="accent1"/>
              </a:buClr>
              <a:buSzPct val="76000"/>
              <a:defRPr/>
            </a:pPr>
            <a:r>
              <a:rPr lang="en-US" b="1" u="sng" dirty="0">
                <a:solidFill>
                  <a:schemeClr val="bg1"/>
                </a:solidFill>
                <a:latin typeface="Arial" charset="0"/>
                <a:ea typeface="Arial" charset="0"/>
                <a:cs typeface="Arial" charset="0"/>
              </a:rPr>
              <a:t>www.mikokopamoja.com </a:t>
            </a:r>
          </a:p>
          <a:p>
            <a:pPr marL="342900" indent="-274320" algn="ctr">
              <a:spcBef>
                <a:spcPct val="20000"/>
              </a:spcBef>
              <a:buClr>
                <a:schemeClr val="accent1"/>
              </a:buClr>
              <a:buSzPct val="76000"/>
              <a:defRPr/>
            </a:pPr>
            <a:endParaRPr lang="en-US" dirty="0">
              <a:solidFill>
                <a:schemeClr val="bg1"/>
              </a:solidFill>
              <a:latin typeface="Arial" charset="0"/>
              <a:ea typeface="Arial" charset="0"/>
              <a:cs typeface="Arial" charset="0"/>
            </a:endParaRPr>
          </a:p>
          <a:p>
            <a:pPr marL="342900" indent="-274320" algn="ctr">
              <a:spcBef>
                <a:spcPct val="20000"/>
              </a:spcBef>
              <a:buClr>
                <a:schemeClr val="accent1"/>
              </a:buClr>
              <a:buSzPct val="76000"/>
              <a:defRPr/>
            </a:pPr>
            <a:r>
              <a:rPr lang="en-US" dirty="0">
                <a:solidFill>
                  <a:schemeClr val="bg1"/>
                </a:solidFill>
                <a:latin typeface="Arial" charset="0"/>
                <a:ea typeface="Arial" charset="0"/>
                <a:cs typeface="Arial" charset="0"/>
              </a:rPr>
              <a:t>Plan Vivo Website</a:t>
            </a:r>
          </a:p>
          <a:p>
            <a:pPr marL="342900" indent="-274320" algn="ctr">
              <a:spcBef>
                <a:spcPct val="20000"/>
              </a:spcBef>
              <a:buClr>
                <a:schemeClr val="accent1"/>
              </a:buClr>
              <a:buSzPct val="76000"/>
              <a:defRPr/>
            </a:pPr>
            <a:r>
              <a:rPr lang="en-US" b="1" u="sng" dirty="0">
                <a:solidFill>
                  <a:schemeClr val="bg1"/>
                </a:solidFill>
                <a:latin typeface="Arial" charset="0"/>
                <a:ea typeface="Arial" charset="0"/>
                <a:cs typeface="Arial" charset="0"/>
              </a:rPr>
              <a:t>http://www.planvivo.org/projects/registeredprojects/mikoko-pamoja-kenya/ </a:t>
            </a:r>
          </a:p>
          <a:p>
            <a:pPr marL="342900" indent="-274320" algn="ctr">
              <a:spcBef>
                <a:spcPct val="20000"/>
              </a:spcBef>
              <a:buClr>
                <a:schemeClr val="accent1"/>
              </a:buClr>
              <a:buSzPct val="76000"/>
              <a:defRPr/>
            </a:pPr>
            <a:endParaRPr lang="en-US" dirty="0">
              <a:solidFill>
                <a:schemeClr val="bg1"/>
              </a:solidFill>
              <a:latin typeface="Arial" charset="0"/>
              <a:ea typeface="Arial" charset="0"/>
              <a:cs typeface="Arial" charset="0"/>
            </a:endParaRPr>
          </a:p>
          <a:p>
            <a:pPr marL="342900" indent="-274320" algn="ctr">
              <a:spcBef>
                <a:spcPct val="20000"/>
              </a:spcBef>
              <a:buClr>
                <a:schemeClr val="accent1"/>
              </a:buClr>
              <a:buSzPct val="76000"/>
              <a:defRPr/>
            </a:pPr>
            <a:r>
              <a:rPr lang="en-US" dirty="0">
                <a:solidFill>
                  <a:schemeClr val="bg1"/>
                </a:solidFill>
                <a:latin typeface="Arial" charset="0"/>
                <a:ea typeface="Arial" charset="0"/>
                <a:cs typeface="Arial" charset="0"/>
              </a:rPr>
              <a:t>Association of Coastal Ecosystem Services (ACES)</a:t>
            </a:r>
          </a:p>
          <a:p>
            <a:pPr marL="342900" indent="-274320" algn="ctr">
              <a:spcBef>
                <a:spcPct val="20000"/>
              </a:spcBef>
              <a:buClr>
                <a:schemeClr val="accent1"/>
              </a:buClr>
              <a:buSzPct val="76000"/>
              <a:defRPr/>
            </a:pPr>
            <a:r>
              <a:rPr lang="en-US" b="1" u="sng" dirty="0">
                <a:solidFill>
                  <a:schemeClr val="bg1"/>
                </a:solidFill>
                <a:latin typeface="Arial" charset="0"/>
                <a:ea typeface="Arial" charset="0"/>
                <a:cs typeface="Arial" charset="0"/>
              </a:rPr>
              <a:t>http://www.aces-org.co.uk</a:t>
            </a:r>
          </a:p>
          <a:p>
            <a:pPr marL="342900" indent="-274320" algn="ctr">
              <a:spcBef>
                <a:spcPct val="20000"/>
              </a:spcBef>
              <a:buClr>
                <a:schemeClr val="accent1"/>
              </a:buClr>
              <a:buSzPct val="76000"/>
              <a:defRPr/>
            </a:pPr>
            <a:endParaRPr lang="en-US" dirty="0">
              <a:solidFill>
                <a:schemeClr val="bg1"/>
              </a:solidFill>
              <a:latin typeface="Arial" charset="0"/>
              <a:ea typeface="Arial" charset="0"/>
              <a:cs typeface="Arial" charset="0"/>
            </a:endParaRPr>
          </a:p>
          <a:p>
            <a:pPr marL="342900" indent="-274320" algn="ctr">
              <a:spcBef>
                <a:spcPct val="20000"/>
              </a:spcBef>
              <a:buClr>
                <a:schemeClr val="accent1"/>
              </a:buClr>
              <a:buSzPct val="76000"/>
              <a:defRPr/>
            </a:pPr>
            <a:r>
              <a:rPr lang="en-US" dirty="0">
                <a:solidFill>
                  <a:schemeClr val="bg1"/>
                </a:solidFill>
                <a:latin typeface="Arial" charset="0"/>
                <a:ea typeface="Arial" charset="0"/>
                <a:cs typeface="Arial" charset="0"/>
              </a:rPr>
              <a:t>Or contact us directly:</a:t>
            </a:r>
          </a:p>
          <a:p>
            <a:pPr marL="342900" indent="-274320" algn="ctr">
              <a:spcBef>
                <a:spcPct val="20000"/>
              </a:spcBef>
              <a:buClr>
                <a:schemeClr val="accent1"/>
              </a:buClr>
              <a:buSzPct val="76000"/>
              <a:defRPr/>
            </a:pPr>
            <a:r>
              <a:rPr lang="en-US" dirty="0">
                <a:solidFill>
                  <a:schemeClr val="bg1"/>
                </a:solidFill>
                <a:latin typeface="Arial" charset="0"/>
                <a:ea typeface="Arial" charset="0"/>
                <a:cs typeface="Arial" charset="0"/>
              </a:rPr>
              <a:t>Project Team Email: </a:t>
            </a:r>
            <a:r>
              <a:rPr lang="en-US" b="1" u="sng" dirty="0" err="1">
                <a:solidFill>
                  <a:schemeClr val="bg1"/>
                </a:solidFill>
                <a:latin typeface="Arial" charset="0"/>
                <a:ea typeface="Arial" charset="0"/>
                <a:cs typeface="Arial" charset="0"/>
              </a:rPr>
              <a:t>mikokopamojaKE@gmail.com</a:t>
            </a:r>
            <a:endParaRPr lang="en-US" sz="1200" b="1" u="sng" dirty="0">
              <a:solidFill>
                <a:schemeClr val="bg1"/>
              </a:solidFill>
              <a:latin typeface="Arial" charset="0"/>
              <a:ea typeface="Arial" charset="0"/>
              <a:cs typeface="Arial" charset="0"/>
            </a:endParaRPr>
          </a:p>
        </p:txBody>
      </p:sp>
      <p:pic>
        <p:nvPicPr>
          <p:cNvPr id="5" name="Picture 4"/>
          <p:cNvPicPr>
            <a:picLocks noChangeAspect="1"/>
          </p:cNvPicPr>
          <p:nvPr/>
        </p:nvPicPr>
        <p:blipFill rotWithShape="1">
          <a:blip r:embed="rId2" cstate="hqprint">
            <a:alphaModFix amt="26000"/>
            <a:extLst>
              <a:ext uri="{28A0092B-C50C-407E-A947-70E740481C1C}">
                <a14:useLocalDpi xmlns:a14="http://schemas.microsoft.com/office/drawing/2010/main"/>
              </a:ext>
            </a:extLst>
          </a:blip>
          <a:srcRect b="-65"/>
          <a:stretch/>
        </p:blipFill>
        <p:spPr>
          <a:xfrm>
            <a:off x="5896303" y="0"/>
            <a:ext cx="472146" cy="6858000"/>
          </a:xfrm>
          <a:prstGeom prst="rect">
            <a:avLst/>
          </a:prstGeom>
        </p:spPr>
      </p:pic>
      <p:pic>
        <p:nvPicPr>
          <p:cNvPr id="6" name="Picture 5"/>
          <p:cNvPicPr>
            <a:picLocks noChangeAspect="1"/>
          </p:cNvPicPr>
          <p:nvPr/>
        </p:nvPicPr>
        <p:blipFill rotWithShape="1">
          <a:blip r:embed="rId3" cstate="hqprint">
            <a:alphaModFix amt="89000"/>
            <a:extLst>
              <a:ext uri="{28A0092B-C50C-407E-A947-70E740481C1C}">
                <a14:useLocalDpi xmlns:a14="http://schemas.microsoft.com/office/drawing/2010/main"/>
              </a:ext>
            </a:extLst>
          </a:blip>
          <a:srcRect/>
          <a:stretch/>
        </p:blipFill>
        <p:spPr>
          <a:xfrm>
            <a:off x="6368449" y="0"/>
            <a:ext cx="2775551" cy="6858000"/>
          </a:xfrm>
          <a:prstGeom prst="rect">
            <a:avLst/>
          </a:prstGeom>
        </p:spPr>
      </p:pic>
      <p:sp>
        <p:nvSpPr>
          <p:cNvPr id="8" name="TextBox 7"/>
          <p:cNvSpPr txBox="1"/>
          <p:nvPr/>
        </p:nvSpPr>
        <p:spPr>
          <a:xfrm>
            <a:off x="2171940" y="5254388"/>
            <a:ext cx="2372765" cy="400110"/>
          </a:xfrm>
          <a:prstGeom prst="rect">
            <a:avLst/>
          </a:prstGeom>
          <a:noFill/>
        </p:spPr>
        <p:txBody>
          <a:bodyPr wrap="none" rtlCol="0">
            <a:spAutoFit/>
          </a:bodyPr>
          <a:lstStyle/>
          <a:p>
            <a:r>
              <a:rPr lang="en-US" sz="2000" b="1" dirty="0">
                <a:solidFill>
                  <a:schemeClr val="bg1"/>
                </a:solidFill>
                <a:latin typeface="Arial" charset="0"/>
                <a:ea typeface="Arial" charset="0"/>
                <a:cs typeface="Arial" charset="0"/>
              </a:rPr>
              <a:t>@</a:t>
            </a:r>
            <a:r>
              <a:rPr lang="en-US" sz="2000" b="1" dirty="0" err="1">
                <a:solidFill>
                  <a:schemeClr val="bg1"/>
                </a:solidFill>
                <a:latin typeface="Arial" charset="0"/>
                <a:ea typeface="Arial" charset="0"/>
                <a:cs typeface="Arial" charset="0"/>
              </a:rPr>
              <a:t>mikoko_pamoja</a:t>
            </a:r>
            <a:endParaRPr lang="en-US" sz="2000" b="1" dirty="0">
              <a:solidFill>
                <a:schemeClr val="bg1"/>
              </a:solidFill>
              <a:latin typeface="Arial" charset="0"/>
              <a:ea typeface="Arial" charset="0"/>
              <a:cs typeface="Arial" charset="0"/>
            </a:endParaRPr>
          </a:p>
        </p:txBody>
      </p:sp>
      <p:pic>
        <p:nvPicPr>
          <p:cNvPr id="7" name="Picture 6"/>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0" b="90023" l="1496" r="97807">
                        <a14:foregroundMark x1="38185" y1="81746" x2="38185" y2="81746"/>
                      </a14:backgroundRemoval>
                    </a14:imgEffect>
                  </a14:imgLayer>
                </a14:imgProps>
              </a:ext>
              <a:ext uri="{28A0092B-C50C-407E-A947-70E740481C1C}">
                <a14:useLocalDpi xmlns:a14="http://schemas.microsoft.com/office/drawing/2010/main"/>
              </a:ext>
            </a:extLst>
          </a:blip>
          <a:srcRect/>
          <a:stretch/>
        </p:blipFill>
        <p:spPr>
          <a:xfrm>
            <a:off x="8159281" y="-6793"/>
            <a:ext cx="970592" cy="853968"/>
          </a:xfrm>
          <a:prstGeom prst="rect">
            <a:avLst/>
          </a:prstGeom>
        </p:spPr>
      </p:pic>
    </p:spTree>
    <p:extLst>
      <p:ext uri="{BB962C8B-B14F-4D97-AF65-F5344CB8AC3E}">
        <p14:creationId xmlns:p14="http://schemas.microsoft.com/office/powerpoint/2010/main" val="1934141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p:nvPr/>
        </p:nvPicPr>
        <p:blipFill rotWithShape="1">
          <a:blip r:embed="rId3" cstate="print"/>
          <a:srcRect l="34169" t="47759" r="35409" b="37147"/>
          <a:stretch/>
        </p:blipFill>
        <p:spPr>
          <a:xfrm>
            <a:off x="1585529" y="1346814"/>
            <a:ext cx="2816455" cy="869276"/>
          </a:xfrm>
          <a:prstGeom prst="rect">
            <a:avLst/>
          </a:prstGeom>
        </p:spPr>
      </p:pic>
      <p:sp>
        <p:nvSpPr>
          <p:cNvPr id="2" name="TextBox 1"/>
          <p:cNvSpPr txBox="1"/>
          <p:nvPr/>
        </p:nvSpPr>
        <p:spPr>
          <a:xfrm>
            <a:off x="2496451" y="495300"/>
            <a:ext cx="3649461" cy="523220"/>
          </a:xfrm>
          <a:prstGeom prst="rect">
            <a:avLst/>
          </a:prstGeom>
          <a:noFill/>
        </p:spPr>
        <p:txBody>
          <a:bodyPr wrap="square" rtlCol="0">
            <a:spAutoFit/>
          </a:bodyPr>
          <a:lstStyle/>
          <a:p>
            <a:r>
              <a:rPr lang="en-US" sz="2800" b="1" dirty="0"/>
              <a:t>ACKNOWLEDGEMENT</a:t>
            </a:r>
          </a:p>
        </p:txBody>
      </p:sp>
      <p:pic>
        <p:nvPicPr>
          <p:cNvPr id="20" name="Picture 19"/>
          <p:cNvPicPr/>
          <p:nvPr/>
        </p:nvPicPr>
        <p:blipFill>
          <a:blip r:embed="rId4" cstate="print">
            <a:extLst>
              <a:ext uri="{28A0092B-C50C-407E-A947-70E740481C1C}">
                <a14:useLocalDpi xmlns:a14="http://schemas.microsoft.com/office/drawing/2010/main" val="0"/>
              </a:ext>
            </a:extLst>
          </a:blip>
          <a:stretch>
            <a:fillRect/>
          </a:stretch>
        </p:blipFill>
        <p:spPr>
          <a:xfrm>
            <a:off x="6302551" y="1346814"/>
            <a:ext cx="1113144" cy="1072476"/>
          </a:xfrm>
          <a:prstGeom prst="rect">
            <a:avLst/>
          </a:prstGeom>
        </p:spPr>
      </p:pic>
      <p:pic>
        <p:nvPicPr>
          <p:cNvPr id="21" name="Picture 20"/>
          <p:cNvPicPr>
            <a:picLocks noChangeAspect="1"/>
          </p:cNvPicPr>
          <p:nvPr/>
        </p:nvPicPr>
        <p:blipFill>
          <a:blip r:embed="rId5"/>
          <a:stretch>
            <a:fillRect/>
          </a:stretch>
        </p:blipFill>
        <p:spPr>
          <a:xfrm>
            <a:off x="534875" y="3146956"/>
            <a:ext cx="1246476" cy="1196324"/>
          </a:xfrm>
          <a:prstGeom prst="rect">
            <a:avLst/>
          </a:prstGeom>
        </p:spPr>
      </p:pic>
      <p:pic>
        <p:nvPicPr>
          <p:cNvPr id="22" name="Picture 2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518036" y="3371315"/>
            <a:ext cx="2216888" cy="652855"/>
          </a:xfrm>
          <a:prstGeom prst="rect">
            <a:avLst/>
          </a:prstGeom>
        </p:spPr>
      </p:pic>
      <p:pic>
        <p:nvPicPr>
          <p:cNvPr id="23" name="Picture 22"/>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039784" y="5122788"/>
            <a:ext cx="591744" cy="712802"/>
          </a:xfrm>
          <a:prstGeom prst="rect">
            <a:avLst/>
          </a:prstGeom>
        </p:spPr>
      </p:pic>
      <p:pic>
        <p:nvPicPr>
          <p:cNvPr id="4" name="Picture 3"/>
          <p:cNvPicPr>
            <a:picLocks noChangeAspect="1"/>
          </p:cNvPicPr>
          <p:nvPr/>
        </p:nvPicPr>
        <p:blipFill>
          <a:blip r:embed="rId8"/>
          <a:stretch>
            <a:fillRect/>
          </a:stretch>
        </p:blipFill>
        <p:spPr>
          <a:xfrm>
            <a:off x="2631528" y="4821504"/>
            <a:ext cx="4924972" cy="1388795"/>
          </a:xfrm>
          <a:prstGeom prst="rect">
            <a:avLst/>
          </a:prstGeom>
        </p:spPr>
      </p:pic>
      <p:pic>
        <p:nvPicPr>
          <p:cNvPr id="5" name="Picture 4"/>
          <p:cNvPicPr>
            <a:picLocks noChangeAspect="1"/>
          </p:cNvPicPr>
          <p:nvPr/>
        </p:nvPicPr>
        <p:blipFill>
          <a:blip r:embed="rId9"/>
          <a:stretch>
            <a:fillRect/>
          </a:stretch>
        </p:blipFill>
        <p:spPr>
          <a:xfrm>
            <a:off x="2625965" y="2876659"/>
            <a:ext cx="2816455" cy="1585560"/>
          </a:xfrm>
          <a:prstGeom prst="rect">
            <a:avLst/>
          </a:prstGeom>
        </p:spPr>
      </p:pic>
    </p:spTree>
    <p:extLst>
      <p:ext uri="{BB962C8B-B14F-4D97-AF65-F5344CB8AC3E}">
        <p14:creationId xmlns:p14="http://schemas.microsoft.com/office/powerpoint/2010/main" val="283905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2C2F116D-FEEC-7645-8580-708881BAF174}"/>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5" name="Textplatzhalter 4">
            <a:extLst>
              <a:ext uri="{FF2B5EF4-FFF2-40B4-BE49-F238E27FC236}">
                <a16:creationId xmlns:a16="http://schemas.microsoft.com/office/drawing/2014/main" id="{2AA89D10-4099-A24E-A4F4-633C53989DBB}"/>
              </a:ext>
            </a:extLst>
          </p:cNvPr>
          <p:cNvSpPr>
            <a:spLocks noGrp="1"/>
          </p:cNvSpPr>
          <p:nvPr>
            <p:ph type="body" sz="quarter" idx="14"/>
          </p:nvPr>
        </p:nvSpPr>
        <p:spPr/>
        <p:txBody>
          <a:bodyPr/>
          <a:lstStyle/>
          <a:p>
            <a:r>
              <a:rPr lang="en-GB"/>
              <a:t>© Shutterstock</a:t>
            </a:r>
            <a:endParaRPr lang="en-GB" dirty="0"/>
          </a:p>
        </p:txBody>
      </p:sp>
      <p:sp>
        <p:nvSpPr>
          <p:cNvPr id="9" name="Textplatzhalter 8">
            <a:extLst>
              <a:ext uri="{FF2B5EF4-FFF2-40B4-BE49-F238E27FC236}">
                <a16:creationId xmlns:a16="http://schemas.microsoft.com/office/drawing/2014/main" id="{24AB0BC1-0CC5-7C4C-88A5-00C57B6B3EF9}"/>
              </a:ext>
            </a:extLst>
          </p:cNvPr>
          <p:cNvSpPr>
            <a:spLocks noGrp="1"/>
          </p:cNvSpPr>
          <p:nvPr>
            <p:ph type="body" sz="quarter" idx="32"/>
          </p:nvPr>
        </p:nvSpPr>
        <p:spPr>
          <a:xfrm>
            <a:off x="7075877" y="6314625"/>
            <a:ext cx="1892700" cy="227700"/>
          </a:xfrm>
        </p:spPr>
        <p:txBody>
          <a:bodyPr/>
          <a:lstStyle/>
          <a:p>
            <a:endParaRPr lang="en-GB" dirty="0"/>
          </a:p>
        </p:txBody>
      </p:sp>
      <p:sp>
        <p:nvSpPr>
          <p:cNvPr id="16" name="TextBox 15">
            <a:extLst>
              <a:ext uri="{FF2B5EF4-FFF2-40B4-BE49-F238E27FC236}">
                <a16:creationId xmlns:a16="http://schemas.microsoft.com/office/drawing/2014/main" id="{86DBF635-52A8-B99E-A098-C3B691BE560C}"/>
              </a:ext>
            </a:extLst>
          </p:cNvPr>
          <p:cNvSpPr txBox="1"/>
          <p:nvPr/>
        </p:nvSpPr>
        <p:spPr>
          <a:xfrm>
            <a:off x="222472" y="314325"/>
            <a:ext cx="3296233" cy="369332"/>
          </a:xfrm>
          <a:prstGeom prst="rect">
            <a:avLst/>
          </a:prstGeom>
          <a:solidFill>
            <a:schemeClr val="bg1"/>
          </a:solidFill>
        </p:spPr>
        <p:txBody>
          <a:bodyPr wrap="square" rtlCol="0">
            <a:spAutoFit/>
          </a:bodyPr>
          <a:lstStyle/>
          <a:p>
            <a:r>
              <a:rPr lang="en-KE" b="1" dirty="0">
                <a:solidFill>
                  <a:schemeClr val="tx2"/>
                </a:solidFill>
              </a:rPr>
              <a:t>FORESTS GROWING IN THE SEA!</a:t>
            </a:r>
          </a:p>
        </p:txBody>
      </p:sp>
    </p:spTree>
    <p:extLst>
      <p:ext uri="{BB962C8B-B14F-4D97-AF65-F5344CB8AC3E}">
        <p14:creationId xmlns:p14="http://schemas.microsoft.com/office/powerpoint/2010/main" val="47397596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758" y="-88900"/>
            <a:ext cx="9963231" cy="6927846"/>
          </a:xfrm>
          <a:prstGeom prst="rect">
            <a:avLst/>
          </a:prstGeom>
        </p:spPr>
      </p:pic>
      <p:sp>
        <p:nvSpPr>
          <p:cNvPr id="6" name="ZoneTexte 5"/>
          <p:cNvSpPr txBox="1"/>
          <p:nvPr/>
        </p:nvSpPr>
        <p:spPr>
          <a:xfrm>
            <a:off x="7491845" y="6391564"/>
            <a:ext cx="1928694" cy="369332"/>
          </a:xfrm>
          <a:prstGeom prst="rect">
            <a:avLst/>
          </a:prstGeom>
          <a:noFill/>
        </p:spPr>
        <p:txBody>
          <a:bodyPr wrap="none" rtlCol="0">
            <a:spAutoFit/>
          </a:bodyPr>
          <a:lstStyle/>
          <a:p>
            <a:r>
              <a:rPr lang="en-GB" dirty="0">
                <a:latin typeface="Arial Narrow" panose="020B0606020202030204" pitchFamily="34" charset="0"/>
              </a:rPr>
              <a:t>Source: USGS 2011</a:t>
            </a:r>
          </a:p>
        </p:txBody>
      </p:sp>
      <p:sp>
        <p:nvSpPr>
          <p:cNvPr id="7" name="ZoneTexte 6"/>
          <p:cNvSpPr txBox="1"/>
          <p:nvPr/>
        </p:nvSpPr>
        <p:spPr>
          <a:xfrm>
            <a:off x="443222" y="595118"/>
            <a:ext cx="8490500" cy="954107"/>
          </a:xfrm>
          <a:prstGeom prst="rect">
            <a:avLst/>
          </a:prstGeom>
          <a:noFill/>
        </p:spPr>
        <p:txBody>
          <a:bodyPr wrap="none" rtlCol="0">
            <a:spAutoFit/>
          </a:bodyPr>
          <a:lstStyle/>
          <a:p>
            <a:r>
              <a:rPr lang="en-GB" sz="2800" dirty="0">
                <a:latin typeface="Arial Black" panose="020B0A04020102020204" pitchFamily="34" charset="0"/>
              </a:rPr>
              <a:t>130 000 km² of the coast</a:t>
            </a:r>
          </a:p>
          <a:p>
            <a:r>
              <a:rPr lang="en-GB" sz="2800" dirty="0">
                <a:latin typeface="Arial Black" panose="020B0A04020102020204" pitchFamily="34" charset="0"/>
              </a:rPr>
              <a:t>Less than 0.01% of the total forested area</a:t>
            </a:r>
          </a:p>
        </p:txBody>
      </p:sp>
    </p:spTree>
    <p:extLst>
      <p:ext uri="{BB962C8B-B14F-4D97-AF65-F5344CB8AC3E}">
        <p14:creationId xmlns:p14="http://schemas.microsoft.com/office/powerpoint/2010/main" val="2647014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ile:///C:/Users/Anon/Desktop/GRID/_Blue%20Carbon%20Media/Blue%20Carbon%20Images/_Images%20Coastal%20Carbon_Various%20sources%20(see%20S%20Lutz)/iStockphoto_Suzana%20Profeta.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984703"/>
            <a:ext cx="9144000" cy="7877629"/>
          </a:xfrm>
        </p:spPr>
      </p:pic>
      <p:sp>
        <p:nvSpPr>
          <p:cNvPr id="29700" name="Rectangle 1"/>
          <p:cNvSpPr>
            <a:spLocks noChangeArrowheads="1"/>
          </p:cNvSpPr>
          <p:nvPr/>
        </p:nvSpPr>
        <p:spPr bwMode="auto">
          <a:xfrm>
            <a:off x="1428750" y="228600"/>
            <a:ext cx="634365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a:solidFill>
                  <a:srgbClr val="FFFFFF"/>
                </a:solidFill>
              </a:rPr>
              <a:t>Why coastal blue carbon conservation?</a:t>
            </a:r>
            <a:endParaRPr lang="en-US" altLang="en-US">
              <a:solidFill>
                <a:srgbClr val="000000"/>
              </a:solidFill>
            </a:endParaRPr>
          </a:p>
        </p:txBody>
      </p:sp>
      <p:sp>
        <p:nvSpPr>
          <p:cNvPr id="7" name="Title 1"/>
          <p:cNvSpPr txBox="1">
            <a:spLocks/>
          </p:cNvSpPr>
          <p:nvPr/>
        </p:nvSpPr>
        <p:spPr>
          <a:xfrm>
            <a:off x="0" y="193964"/>
            <a:ext cx="9144000" cy="979516"/>
          </a:xfrm>
          <a:prstGeom prst="rect">
            <a:avLst/>
          </a:prstGeom>
          <a:solidFill>
            <a:schemeClr val="accent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ea typeface="Arial" charset="0"/>
                <a:cs typeface="Arial" charset="0"/>
              </a:rPr>
              <a:t>Why mangroves ecosystems are important!</a:t>
            </a:r>
          </a:p>
        </p:txBody>
      </p:sp>
      <p:sp>
        <p:nvSpPr>
          <p:cNvPr id="9" name="Text Placeholder 15"/>
          <p:cNvSpPr txBox="1">
            <a:spLocks/>
          </p:cNvSpPr>
          <p:nvPr/>
        </p:nvSpPr>
        <p:spPr bwMode="auto">
          <a:xfrm>
            <a:off x="413734" y="1306355"/>
            <a:ext cx="8316533" cy="3034049"/>
          </a:xfrm>
          <a:prstGeom prst="rect">
            <a:avLst/>
          </a:prstGeom>
          <a:solidFill>
            <a:srgbClr val="3D5D6C">
              <a:alpha val="67000"/>
            </a:srgbClr>
          </a:solidFill>
          <a:ln>
            <a:noFill/>
          </a:ln>
        </p:spPr>
        <p:txBody>
          <a:bodyPr/>
          <a:lstStyle>
            <a:lvl1pPr marL="234950" indent="-292100" defTabSz="457200">
              <a:spcBef>
                <a:spcPct val="20000"/>
              </a:spcBef>
              <a:buChar char="•"/>
              <a:defRPr sz="3200">
                <a:solidFill>
                  <a:schemeClr val="tx1"/>
                </a:solidFill>
                <a:latin typeface="Arial" panose="020B0604020202020204" pitchFamily="34" charset="0"/>
                <a:cs typeface="Arial" panose="020B0604020202020204" pitchFamily="34" charset="0"/>
              </a:defRPr>
            </a:lvl1pPr>
            <a:lvl2pPr marL="671513" indent="-271463" defTabSz="4572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ct val="30000"/>
              </a:spcAft>
            </a:pPr>
            <a:r>
              <a:rPr lang="en-US" altLang="en-US" dirty="0">
                <a:solidFill>
                  <a:schemeClr val="bg1"/>
                </a:solidFill>
              </a:rPr>
              <a:t>Healthy mangrove ecosystems store and sequester carbon</a:t>
            </a:r>
          </a:p>
          <a:p>
            <a:pPr>
              <a:spcBef>
                <a:spcPct val="0"/>
              </a:spcBef>
              <a:spcAft>
                <a:spcPct val="30000"/>
              </a:spcAft>
            </a:pPr>
            <a:r>
              <a:rPr lang="en-US" altLang="en-US" dirty="0">
                <a:solidFill>
                  <a:schemeClr val="bg1"/>
                </a:solidFill>
              </a:rPr>
              <a:t>They also support coastal communities around the world</a:t>
            </a:r>
          </a:p>
          <a:p>
            <a:pPr>
              <a:spcBef>
                <a:spcPct val="0"/>
              </a:spcBef>
              <a:spcAft>
                <a:spcPct val="30000"/>
              </a:spcAft>
            </a:pPr>
            <a:r>
              <a:rPr lang="en-US" altLang="en-US" dirty="0">
                <a:solidFill>
                  <a:schemeClr val="bg1"/>
                </a:solidFill>
              </a:rPr>
              <a:t>Degraded coastal ecosystems release carbon</a:t>
            </a:r>
          </a:p>
          <a:p>
            <a:pPr>
              <a:spcBef>
                <a:spcPct val="0"/>
              </a:spcBef>
              <a:spcAft>
                <a:spcPct val="30000"/>
              </a:spcAft>
            </a:pPr>
            <a:r>
              <a:rPr lang="en-US" altLang="en-US" dirty="0">
                <a:solidFill>
                  <a:schemeClr val="bg1"/>
                </a:solidFill>
              </a:rPr>
              <a:t>Mangroves can be part of climate mitigation and adaptation strategies</a:t>
            </a:r>
          </a:p>
          <a:p>
            <a:pPr marL="0" indent="0" algn="ctr" eaLnBrk="1" hangingPunct="1">
              <a:spcBef>
                <a:spcPct val="0"/>
              </a:spcBef>
              <a:buClr>
                <a:srgbClr val="99CC00"/>
              </a:buClr>
              <a:buFontTx/>
              <a:buNone/>
              <a:defRPr/>
            </a:pPr>
            <a:endParaRPr lang="en-US" altLang="en-US" b="0" dirty="0">
              <a:solidFill>
                <a:schemeClr val="bg1"/>
              </a:solidFill>
              <a:latin typeface="+mj-lt"/>
              <a:ea typeface="MS PGothic" panose="020B0600070205080204" pitchFamily="34" charset="-128"/>
            </a:endParaRPr>
          </a:p>
        </p:txBody>
      </p:sp>
      <p:sp>
        <p:nvSpPr>
          <p:cNvPr id="2" name="Slide Number Placeholder 1"/>
          <p:cNvSpPr>
            <a:spLocks noGrp="1"/>
          </p:cNvSpPr>
          <p:nvPr>
            <p:ph type="sldNum" sz="quarter" idx="12"/>
          </p:nvPr>
        </p:nvSpPr>
        <p:spPr/>
        <p:txBody>
          <a:bodyPr/>
          <a:lstStyle/>
          <a:p>
            <a:pPr>
              <a:defRPr/>
            </a:pPr>
            <a:fld id="{712D1580-4847-42B2-81B9-3FE8CDA2684C}" type="slidenum">
              <a:rPr lang="en-US" altLang="en-US" smtClean="0"/>
              <a:pPr>
                <a:defRPr/>
              </a:pPr>
              <a:t>5</a:t>
            </a:fld>
            <a:endParaRPr lang="en-US" altLang="en-US"/>
          </a:p>
        </p:txBody>
      </p:sp>
    </p:spTree>
    <p:extLst>
      <p:ext uri="{BB962C8B-B14F-4D97-AF65-F5344CB8AC3E}">
        <p14:creationId xmlns:p14="http://schemas.microsoft.com/office/powerpoint/2010/main" val="190178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08" y="880488"/>
            <a:ext cx="9094991" cy="638177"/>
          </a:xfrm>
          <a:solidFill>
            <a:srgbClr val="008080"/>
          </a:solidFill>
        </p:spPr>
        <p:txBody>
          <a:bodyPr>
            <a:noAutofit/>
          </a:bodyPr>
          <a:lstStyle/>
          <a:p>
            <a:pPr algn="ctr"/>
            <a:r>
              <a:rPr lang="en-US" sz="4000" b="1" dirty="0">
                <a:solidFill>
                  <a:schemeClr val="bg1"/>
                </a:solidFill>
                <a:latin typeface="+mn-lt"/>
              </a:rPr>
              <a:t>Mangrove Goods and Services</a:t>
            </a:r>
          </a:p>
        </p:txBody>
      </p:sp>
      <p:pic>
        <p:nvPicPr>
          <p:cNvPr id="8" name="Content Placeholder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6606480" y="1907978"/>
            <a:ext cx="2361557" cy="4678352"/>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Content Placeholder 5"/>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49009" y="1907978"/>
            <a:ext cx="3223575" cy="2045834"/>
          </a:xfrm>
        </p:spPr>
      </p:pic>
      <p:pic>
        <p:nvPicPr>
          <p:cNvPr id="12" name="Picture 11" descr="C:\Users\admin\AppData\Local\Microsoft\Windows\Temporary Internet Files\Content.Word\20160723_084423.jpg"/>
          <p:cNvPicPr/>
          <p:nvPr/>
        </p:nvPicPr>
        <p:blipFill>
          <a:blip r:embed="rId5" cstate="print"/>
          <a:srcRect b="17164"/>
          <a:stretch>
            <a:fillRect/>
          </a:stretch>
        </p:blipFill>
        <p:spPr bwMode="auto">
          <a:xfrm>
            <a:off x="3352559" y="4064664"/>
            <a:ext cx="3173948" cy="2521666"/>
          </a:xfrm>
          <a:prstGeom prst="rect">
            <a:avLst/>
          </a:prstGeom>
          <a:noFill/>
          <a:ln w="9525">
            <a:noFill/>
            <a:miter lim="800000"/>
            <a:headEnd/>
            <a:tailEnd/>
          </a:ln>
        </p:spPr>
      </p:pic>
      <p:pic>
        <p:nvPicPr>
          <p:cNvPr id="13" name="Picture 20" descr="charcoal-baskets"/>
          <p:cNvPicPr>
            <a:picLocks noChangeAspect="1" noChangeArrowheads="1"/>
          </p:cNvPicPr>
          <p:nvPr/>
        </p:nvPicPr>
        <p:blipFill>
          <a:blip r:embed="rId6" cstate="print"/>
          <a:srcRect/>
          <a:stretch>
            <a:fillRect/>
          </a:stretch>
        </p:blipFill>
        <p:spPr bwMode="auto">
          <a:xfrm>
            <a:off x="3352559" y="1919465"/>
            <a:ext cx="3173947" cy="2034347"/>
          </a:xfrm>
          <a:prstGeom prst="rect">
            <a:avLst/>
          </a:prstGeom>
          <a:noFill/>
          <a:ln w="9525">
            <a:noFill/>
            <a:miter lim="800000"/>
            <a:headEnd/>
            <a:tailEnd/>
          </a:ln>
        </p:spPr>
      </p:pic>
      <p:pic>
        <p:nvPicPr>
          <p:cNvPr id="14" name="Picture 13"/>
          <p:cNvPicPr>
            <a:picLocks noChangeAspect="1"/>
          </p:cNvPicPr>
          <p:nvPr/>
        </p:nvPicPr>
        <p:blipFill>
          <a:blip r:embed="rId7"/>
          <a:stretch>
            <a:fillRect/>
          </a:stretch>
        </p:blipFill>
        <p:spPr>
          <a:xfrm>
            <a:off x="49009" y="4064665"/>
            <a:ext cx="3223575" cy="2521666"/>
          </a:xfrm>
          <a:prstGeom prst="rect">
            <a:avLst/>
          </a:prstGeom>
        </p:spPr>
      </p:pic>
      <p:sp>
        <p:nvSpPr>
          <p:cNvPr id="4" name="TextBox 3">
            <a:extLst>
              <a:ext uri="{FF2B5EF4-FFF2-40B4-BE49-F238E27FC236}">
                <a16:creationId xmlns:a16="http://schemas.microsoft.com/office/drawing/2014/main" id="{1CCF169F-544E-B130-02A8-869A6A7FF5DD}"/>
              </a:ext>
            </a:extLst>
          </p:cNvPr>
          <p:cNvSpPr txBox="1"/>
          <p:nvPr/>
        </p:nvSpPr>
        <p:spPr>
          <a:xfrm>
            <a:off x="49008" y="1513998"/>
            <a:ext cx="5735256" cy="338554"/>
          </a:xfrm>
          <a:prstGeom prst="rect">
            <a:avLst/>
          </a:prstGeom>
          <a:noFill/>
        </p:spPr>
        <p:txBody>
          <a:bodyPr wrap="square">
            <a:spAutoFit/>
          </a:bodyPr>
          <a:lstStyle/>
          <a:p>
            <a:r>
              <a:rPr lang="en-US" sz="1600" b="1" dirty="0">
                <a:latin typeface="Calibri" panose="020F0502020204030204" pitchFamily="34" charset="0"/>
                <a:ea typeface="Calibri" panose="020F0502020204030204" pitchFamily="34" charset="0"/>
              </a:rPr>
              <a:t>Total Economic Value - US$ 33,000-57,000/ha/</a:t>
            </a:r>
            <a:r>
              <a:rPr lang="en-US" sz="1600" b="1" dirty="0" err="1">
                <a:latin typeface="Calibri" panose="020F0502020204030204" pitchFamily="34" charset="0"/>
                <a:ea typeface="Calibri" panose="020F0502020204030204" pitchFamily="34" charset="0"/>
              </a:rPr>
              <a:t>yr</a:t>
            </a:r>
            <a:r>
              <a:rPr lang="en-US" sz="1600" b="1" dirty="0">
                <a:latin typeface="Calibri" panose="020F0502020204030204" pitchFamily="34" charset="0"/>
                <a:ea typeface="Calibri" panose="020F0502020204030204" pitchFamily="34" charset="0"/>
              </a:rPr>
              <a:t> (IUCN, 2020)</a:t>
            </a:r>
            <a:endParaRPr lang="en-KE" sz="1600" dirty="0"/>
          </a:p>
        </p:txBody>
      </p:sp>
    </p:spTree>
    <p:extLst>
      <p:ext uri="{BB962C8B-B14F-4D97-AF65-F5344CB8AC3E}">
        <p14:creationId xmlns:p14="http://schemas.microsoft.com/office/powerpoint/2010/main" val="1074922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nvGraphicFramePr>
        <p:xfrm>
          <a:off x="-7707" y="2335644"/>
          <a:ext cx="8515350" cy="411812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791730" y="141809"/>
            <a:ext cx="7886700" cy="969818"/>
          </a:xfrm>
        </p:spPr>
        <p:txBody>
          <a:bodyPr>
            <a:normAutofit/>
          </a:bodyPr>
          <a:lstStyle/>
          <a:p>
            <a:pPr algn="ctr"/>
            <a:r>
              <a:rPr lang="en-US" sz="4000" b="1" dirty="0">
                <a:solidFill>
                  <a:schemeClr val="bg1"/>
                </a:solidFill>
                <a:latin typeface="Arial" charset="0"/>
                <a:ea typeface="Arial" charset="0"/>
                <a:cs typeface="Arial" charset="0"/>
              </a:rPr>
              <a:t>Mangrove as carbon sinks</a:t>
            </a:r>
            <a:endParaRPr lang="en-US" sz="4000" dirty="0">
              <a:solidFill>
                <a:schemeClr val="bg1"/>
              </a:solidFill>
              <a:latin typeface="Arial" charset="0"/>
              <a:ea typeface="Arial" charset="0"/>
              <a:cs typeface="Arial" charset="0"/>
            </a:endParaRPr>
          </a:p>
        </p:txBody>
      </p:sp>
      <p:sp>
        <p:nvSpPr>
          <p:cNvPr id="4" name="TextBox 3"/>
          <p:cNvSpPr txBox="1"/>
          <p:nvPr/>
        </p:nvSpPr>
        <p:spPr>
          <a:xfrm>
            <a:off x="3902309" y="6550223"/>
            <a:ext cx="5241691" cy="307777"/>
          </a:xfrm>
          <a:prstGeom prst="rect">
            <a:avLst/>
          </a:prstGeom>
          <a:noFill/>
        </p:spPr>
        <p:txBody>
          <a:bodyPr wrap="none" rtlCol="0">
            <a:spAutoFit/>
          </a:bodyPr>
          <a:lstStyle/>
          <a:p>
            <a:r>
              <a:rPr lang="en-US" sz="1400" dirty="0">
                <a:solidFill>
                  <a:prstClr val="black"/>
                </a:solidFill>
                <a:latin typeface="Arial" charset="0"/>
                <a:ea typeface="Arial" charset="0"/>
                <a:cs typeface="Arial" charset="0"/>
              </a:rPr>
              <a:t>(Pan </a:t>
            </a:r>
            <a:r>
              <a:rPr lang="en-US" sz="1400" i="1" dirty="0">
                <a:solidFill>
                  <a:prstClr val="black"/>
                </a:solidFill>
                <a:latin typeface="Arial" charset="0"/>
                <a:ea typeface="Arial" charset="0"/>
                <a:cs typeface="Arial" charset="0"/>
              </a:rPr>
              <a:t>et al</a:t>
            </a:r>
            <a:r>
              <a:rPr lang="en-US" sz="1400" dirty="0">
                <a:solidFill>
                  <a:prstClr val="black"/>
                </a:solidFill>
                <a:latin typeface="Arial" charset="0"/>
                <a:ea typeface="Arial" charset="0"/>
                <a:cs typeface="Arial" charset="0"/>
              </a:rPr>
              <a:t>. 2011; </a:t>
            </a:r>
            <a:r>
              <a:rPr lang="en-US" sz="1400" dirty="0" err="1">
                <a:solidFill>
                  <a:prstClr val="black"/>
                </a:solidFill>
                <a:latin typeface="Arial" charset="0"/>
                <a:ea typeface="Arial" charset="0"/>
                <a:cs typeface="Arial" charset="0"/>
              </a:rPr>
              <a:t>Fourqurean</a:t>
            </a:r>
            <a:r>
              <a:rPr lang="en-US" sz="1400" dirty="0">
                <a:solidFill>
                  <a:prstClr val="black"/>
                </a:solidFill>
                <a:latin typeface="Arial" charset="0"/>
                <a:ea typeface="Arial" charset="0"/>
                <a:cs typeface="Arial" charset="0"/>
              </a:rPr>
              <a:t> </a:t>
            </a:r>
            <a:r>
              <a:rPr lang="en-US" sz="1400" i="1" dirty="0">
                <a:solidFill>
                  <a:prstClr val="black"/>
                </a:solidFill>
                <a:latin typeface="Arial" charset="0"/>
                <a:ea typeface="Arial" charset="0"/>
                <a:cs typeface="Arial" charset="0"/>
              </a:rPr>
              <a:t>et al</a:t>
            </a:r>
            <a:r>
              <a:rPr lang="en-US" sz="1400" dirty="0">
                <a:solidFill>
                  <a:prstClr val="black"/>
                </a:solidFill>
                <a:latin typeface="Arial" charset="0"/>
                <a:ea typeface="Arial" charset="0"/>
                <a:cs typeface="Arial" charset="0"/>
              </a:rPr>
              <a:t>. 2012; Pendleton </a:t>
            </a:r>
            <a:r>
              <a:rPr lang="en-US" sz="1400" i="1" dirty="0">
                <a:solidFill>
                  <a:prstClr val="black"/>
                </a:solidFill>
                <a:latin typeface="Arial" charset="0"/>
                <a:ea typeface="Arial" charset="0"/>
                <a:cs typeface="Arial" charset="0"/>
              </a:rPr>
              <a:t>et al</a:t>
            </a:r>
            <a:r>
              <a:rPr lang="en-US" sz="1400" dirty="0">
                <a:solidFill>
                  <a:prstClr val="black"/>
                </a:solidFill>
                <a:latin typeface="Arial" charset="0"/>
                <a:ea typeface="Arial" charset="0"/>
                <a:cs typeface="Arial" charset="0"/>
              </a:rPr>
              <a:t>. 2012) </a:t>
            </a:r>
          </a:p>
        </p:txBody>
      </p:sp>
      <p:sp>
        <p:nvSpPr>
          <p:cNvPr id="5" name="Content Placeholder 2"/>
          <p:cNvSpPr>
            <a:spLocks noGrp="1"/>
          </p:cNvSpPr>
          <p:nvPr>
            <p:ph idx="1"/>
          </p:nvPr>
        </p:nvSpPr>
        <p:spPr>
          <a:xfrm>
            <a:off x="222501" y="1584188"/>
            <a:ext cx="8698998" cy="655003"/>
          </a:xfrm>
        </p:spPr>
        <p:txBody>
          <a:bodyPr>
            <a:normAutofit/>
          </a:bodyPr>
          <a:lstStyle/>
          <a:p>
            <a:pPr lvl="1">
              <a:buFont typeface="Arial" charset="0"/>
              <a:buChar char="•"/>
            </a:pPr>
            <a:r>
              <a:rPr lang="en-US" dirty="0">
                <a:latin typeface="Arial" charset="0"/>
                <a:ea typeface="Arial" charset="0"/>
                <a:cs typeface="Arial" charset="0"/>
              </a:rPr>
              <a:t>Blue carbon = 5-10 times higher terrestrial forests</a:t>
            </a:r>
          </a:p>
          <a:p>
            <a:pPr lvl="2">
              <a:buFont typeface="Courier New" charset="0"/>
              <a:buChar char="o"/>
            </a:pPr>
            <a:endParaRPr lang="en-US" dirty="0">
              <a:latin typeface="Arial" charset="0"/>
              <a:ea typeface="Arial" charset="0"/>
              <a:cs typeface="Arial" charset="0"/>
            </a:endParaRPr>
          </a:p>
          <a:p>
            <a:pPr lvl="2">
              <a:buFont typeface="Courier New" charset="0"/>
              <a:buChar char="o"/>
            </a:pPr>
            <a:endParaRPr lang="en-US" dirty="0">
              <a:latin typeface="Arial" charset="0"/>
              <a:ea typeface="Arial" charset="0"/>
              <a:cs typeface="Arial" charset="0"/>
            </a:endParaRPr>
          </a:p>
        </p:txBody>
      </p:sp>
      <p:sp>
        <p:nvSpPr>
          <p:cNvPr id="7" name="Oval 6"/>
          <p:cNvSpPr/>
          <p:nvPr/>
        </p:nvSpPr>
        <p:spPr>
          <a:xfrm>
            <a:off x="4912241" y="3851037"/>
            <a:ext cx="2275367" cy="87085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6985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878" r="18560" b="-3"/>
          <a:stretch/>
        </p:blipFill>
        <p:spPr>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2497" r="6950" b="4"/>
          <a:stretch/>
        </p:blipFill>
        <p:spPr>
          <a:xfrm>
            <a:off x="6397590" y="3456433"/>
            <a:ext cx="274641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12" name="Picture 11">
            <a:extLst>
              <a:ext uri="{FF2B5EF4-FFF2-40B4-BE49-F238E27FC236}">
                <a16:creationId xmlns:a16="http://schemas.microsoft.com/office/drawing/2014/main" id="{33E7B20C-124A-4234-81CB-0CA6FFF22A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51" r="14238" b="4"/>
          <a:stretch/>
        </p:blipFill>
        <p:spPr>
          <a:xfrm>
            <a:off x="3876264" y="3456432"/>
            <a:ext cx="3048449"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32" name="Freeform: Shape 31">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9723"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3">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1749"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336042" y="685800"/>
            <a:ext cx="3691753" cy="1325563"/>
          </a:xfrm>
        </p:spPr>
        <p:txBody>
          <a:bodyPr vert="horz" lIns="91440" tIns="45720" rIns="91440" bIns="45720" rtlCol="0" anchor="ctr">
            <a:normAutofit/>
          </a:bodyPr>
          <a:lstStyle/>
          <a:p>
            <a:pPr algn="l" defTabSz="914400">
              <a:lnSpc>
                <a:spcPct val="90000"/>
              </a:lnSpc>
            </a:pPr>
            <a:r>
              <a:rPr lang="en-US" sz="3000" b="1" kern="1200">
                <a:solidFill>
                  <a:schemeClr val="tx1"/>
                </a:solidFill>
                <a:latin typeface="+mj-lt"/>
                <a:ea typeface="+mj-ea"/>
                <a:cs typeface="+mj-cs"/>
              </a:rPr>
              <a:t>Threats facing mangrove forests</a:t>
            </a:r>
          </a:p>
        </p:txBody>
      </p:sp>
      <p:sp>
        <p:nvSpPr>
          <p:cNvPr id="40" name="Rectangle 35">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089941"/>
            <a:ext cx="372782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sz="quarter" idx="2"/>
          </p:nvPr>
        </p:nvSpPr>
        <p:spPr>
          <a:xfrm>
            <a:off x="336042" y="2514600"/>
            <a:ext cx="3691753" cy="3666744"/>
          </a:xfrm>
        </p:spPr>
        <p:txBody>
          <a:bodyPr vert="horz" lIns="91440" tIns="45720" rIns="91440" bIns="45720" rtlCol="0">
            <a:normAutofit/>
          </a:bodyPr>
          <a:lstStyle/>
          <a:p>
            <a:pPr marL="114300" lvl="1" indent="0" defTabSz="914400">
              <a:lnSpc>
                <a:spcPct val="90000"/>
              </a:lnSpc>
              <a:buNone/>
            </a:pPr>
            <a:r>
              <a:rPr lang="en-US" sz="1700" b="1" dirty="0"/>
              <a:t>Loosing 1-2%/year due to:</a:t>
            </a:r>
          </a:p>
          <a:p>
            <a:pPr indent="-228600" defTabSz="914400">
              <a:lnSpc>
                <a:spcPct val="90000"/>
              </a:lnSpc>
              <a:buFont typeface="Arial" panose="020B0604020202020204" pitchFamily="34" charset="0"/>
              <a:buChar char="•"/>
            </a:pPr>
            <a:r>
              <a:rPr lang="en-US" dirty="0"/>
              <a:t>Over-exploitation</a:t>
            </a:r>
          </a:p>
          <a:p>
            <a:pPr indent="-228600" defTabSz="914400">
              <a:lnSpc>
                <a:spcPct val="90000"/>
              </a:lnSpc>
              <a:buFont typeface="Arial" panose="020B0604020202020204" pitchFamily="34" charset="0"/>
              <a:buChar char="•"/>
            </a:pPr>
            <a:r>
              <a:rPr lang="en-US" dirty="0"/>
              <a:t>Land use change</a:t>
            </a:r>
          </a:p>
          <a:p>
            <a:pPr indent="-228600" defTabSz="914400">
              <a:lnSpc>
                <a:spcPct val="90000"/>
              </a:lnSpc>
              <a:buFont typeface="Arial" panose="020B0604020202020204" pitchFamily="34" charset="0"/>
              <a:buChar char="•"/>
            </a:pPr>
            <a:r>
              <a:rPr lang="en-US" dirty="0"/>
              <a:t>Aquaculture</a:t>
            </a:r>
          </a:p>
          <a:p>
            <a:pPr indent="-228600" defTabSz="914400">
              <a:lnSpc>
                <a:spcPct val="90000"/>
              </a:lnSpc>
              <a:buFont typeface="Arial" panose="020B0604020202020204" pitchFamily="34" charset="0"/>
              <a:buChar char="•"/>
            </a:pPr>
            <a:r>
              <a:rPr lang="en-US" dirty="0"/>
              <a:t>Pollution </a:t>
            </a:r>
          </a:p>
          <a:p>
            <a:pPr indent="-228600" defTabSz="914400">
              <a:lnSpc>
                <a:spcPct val="90000"/>
              </a:lnSpc>
              <a:buFont typeface="Arial" panose="020B0604020202020204" pitchFamily="34" charset="0"/>
              <a:buChar char="•"/>
            </a:pPr>
            <a:r>
              <a:rPr lang="en-US" dirty="0"/>
              <a:t>Climate change</a:t>
            </a:r>
          </a:p>
          <a:p>
            <a:pPr marL="0" indent="-228600" defTabSz="914400">
              <a:lnSpc>
                <a:spcPct val="90000"/>
              </a:lnSpc>
              <a:buFont typeface="Arial" panose="020B0604020202020204" pitchFamily="34" charset="0"/>
              <a:buChar char="•"/>
            </a:pPr>
            <a:endParaRPr lang="en-US" sz="1700" b="1" dirty="0"/>
          </a:p>
        </p:txBody>
      </p:sp>
      <p:pic>
        <p:nvPicPr>
          <p:cNvPr id="11" name="Content Placeholder 10">
            <a:extLst>
              <a:ext uri="{FF2B5EF4-FFF2-40B4-BE49-F238E27FC236}">
                <a16:creationId xmlns:a16="http://schemas.microsoft.com/office/drawing/2014/main" id="{80926630-20AE-43BF-96CF-0A486BDF165C}"/>
              </a:ext>
            </a:extLst>
          </p:cNvPr>
          <p:cNvPicPr>
            <a:picLocks noGrp="1" noChangeAspect="1"/>
          </p:cNvPicPr>
          <p:nvPr>
            <p:ph sz="quarter" idx="4"/>
          </p:nvPr>
        </p:nvPicPr>
        <p:blipFill rotWithShape="1">
          <a:blip r:embed="rId5" cstate="print">
            <a:extLst>
              <a:ext uri="{28A0092B-C50C-407E-A947-70E740481C1C}">
                <a14:useLocalDpi xmlns:a14="http://schemas.microsoft.com/office/drawing/2010/main" val="0"/>
              </a:ext>
            </a:extLst>
          </a:blip>
          <a:srcRect l="23905" r="19563" b="-3"/>
          <a:stretch/>
        </p:blipFill>
        <p:spPr>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Tree>
    <p:extLst>
      <p:ext uri="{BB962C8B-B14F-4D97-AF65-F5344CB8AC3E}">
        <p14:creationId xmlns:p14="http://schemas.microsoft.com/office/powerpoint/2010/main" val="1939632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56DD-281F-4CA3-9A48-F42EDD3F4BE4}"/>
              </a:ext>
            </a:extLst>
          </p:cNvPr>
          <p:cNvSpPr>
            <a:spLocks noGrp="1"/>
          </p:cNvSpPr>
          <p:nvPr>
            <p:ph type="title"/>
          </p:nvPr>
        </p:nvSpPr>
        <p:spPr>
          <a:ln w="12700">
            <a:miter lim="400000"/>
          </a:ln>
        </p:spPr>
        <p:txBody>
          <a:bodyPr vert="horz" lIns="34289" tIns="34289" rIns="34289" bIns="34289" rtlCol="0" anchor="ctr">
            <a:normAutofit/>
          </a:bodyPr>
          <a:lstStyle/>
          <a:p>
            <a:pPr algn="l" hangingPunct="0">
              <a:spcBef>
                <a:spcPts val="0"/>
              </a:spcBef>
            </a:pPr>
            <a:r>
              <a:rPr lang="nl-NL" sz="3000" cap="all" dirty="0">
                <a:solidFill>
                  <a:srgbClr val="173D2F"/>
                </a:solidFill>
                <a:latin typeface="Somn_wwf_handwritten"/>
              </a:rPr>
              <a:t>WIO REGION</a:t>
            </a:r>
            <a:endParaRPr lang="en-GB" sz="3000" cap="all" dirty="0">
              <a:solidFill>
                <a:srgbClr val="173D2F"/>
              </a:solidFill>
              <a:latin typeface="Somn_wwf_handwritten"/>
            </a:endParaRPr>
          </a:p>
        </p:txBody>
      </p:sp>
      <p:pic>
        <p:nvPicPr>
          <p:cNvPr id="5" name="Picture 4" descr="Map&#10;&#10;Description automatically generated">
            <a:extLst>
              <a:ext uri="{FF2B5EF4-FFF2-40B4-BE49-F238E27FC236}">
                <a16:creationId xmlns:a16="http://schemas.microsoft.com/office/drawing/2014/main" id="{C5C92FF1-742D-4332-A993-A54368089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6737" y="857250"/>
            <a:ext cx="3637263" cy="5143500"/>
          </a:xfrm>
          <a:prstGeom prst="rect">
            <a:avLst/>
          </a:prstGeom>
        </p:spPr>
      </p:pic>
      <p:sp>
        <p:nvSpPr>
          <p:cNvPr id="6" name="S U B H E A D E R">
            <a:extLst>
              <a:ext uri="{FF2B5EF4-FFF2-40B4-BE49-F238E27FC236}">
                <a16:creationId xmlns:a16="http://schemas.microsoft.com/office/drawing/2014/main" id="{FA4AB229-C87C-4F19-92A5-E07CEB83D1A1}"/>
              </a:ext>
            </a:extLst>
          </p:cNvPr>
          <p:cNvSpPr txBox="1"/>
          <p:nvPr/>
        </p:nvSpPr>
        <p:spPr>
          <a:xfrm>
            <a:off x="592798" y="1925472"/>
            <a:ext cx="3637263" cy="3791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normAutofit/>
          </a:bodyPr>
          <a:lstStyle/>
          <a:p>
            <a:pPr defTabSz="685800" hangingPunct="0">
              <a:lnSpc>
                <a:spcPct val="90000"/>
              </a:lnSpc>
              <a:spcBef>
                <a:spcPts val="900"/>
              </a:spcBef>
              <a:defRPr/>
            </a:pPr>
            <a:r>
              <a:rPr lang="de-DE" sz="1650" b="1" kern="0" spc="248"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WWF"/>
              </a:rPr>
              <a:t>RESTORATION POTENTIAL</a:t>
            </a:r>
            <a:endParaRPr sz="1650" b="1" kern="0" spc="248"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WWF"/>
            </a:endParaRPr>
          </a:p>
        </p:txBody>
      </p:sp>
      <p:pic>
        <p:nvPicPr>
          <p:cNvPr id="7" name="Line.png" descr="Line.png">
            <a:extLst>
              <a:ext uri="{FF2B5EF4-FFF2-40B4-BE49-F238E27FC236}">
                <a16:creationId xmlns:a16="http://schemas.microsoft.com/office/drawing/2014/main" id="{1567BF8A-2809-478D-BEA0-2165CC633F8D}"/>
              </a:ext>
            </a:extLst>
          </p:cNvPr>
          <p:cNvPicPr>
            <a:picLocks/>
          </p:cNvPicPr>
          <p:nvPr/>
        </p:nvPicPr>
        <p:blipFill>
          <a:blip r:embed="rId3"/>
          <a:srcRect r="1750"/>
          <a:stretch>
            <a:fillRect/>
          </a:stretch>
        </p:blipFill>
        <p:spPr>
          <a:xfrm>
            <a:off x="592798" y="1795640"/>
            <a:ext cx="3805225" cy="85138"/>
          </a:xfrm>
          <a:prstGeom prst="rect">
            <a:avLst/>
          </a:prstGeom>
          <a:ln w="12700">
            <a:miter lim="400000"/>
          </a:ln>
        </p:spPr>
      </p:pic>
      <p:graphicFrame>
        <p:nvGraphicFramePr>
          <p:cNvPr id="4" name="Table 3">
            <a:extLst>
              <a:ext uri="{FF2B5EF4-FFF2-40B4-BE49-F238E27FC236}">
                <a16:creationId xmlns:a16="http://schemas.microsoft.com/office/drawing/2014/main" id="{EB8F5514-214B-4576-8603-50028147BD43}"/>
              </a:ext>
            </a:extLst>
          </p:cNvPr>
          <p:cNvGraphicFramePr>
            <a:graphicFrameLocks noGrp="1"/>
          </p:cNvGraphicFramePr>
          <p:nvPr>
            <p:extLst>
              <p:ext uri="{D42A27DB-BD31-4B8C-83A1-F6EECF244321}">
                <p14:modId xmlns:p14="http://schemas.microsoft.com/office/powerpoint/2010/main" val="2674897539"/>
              </p:ext>
            </p:extLst>
          </p:nvPr>
        </p:nvGraphicFramePr>
        <p:xfrm>
          <a:off x="457200" y="2349355"/>
          <a:ext cx="4670385" cy="2928393"/>
        </p:xfrm>
        <a:graphic>
          <a:graphicData uri="http://schemas.openxmlformats.org/drawingml/2006/table">
            <a:tbl>
              <a:tblPr>
                <a:tableStyleId>{5940675A-B579-460E-94D1-54222C63F5DA}</a:tableStyleId>
              </a:tblPr>
              <a:tblGrid>
                <a:gridCol w="2754847">
                  <a:extLst>
                    <a:ext uri="{9D8B030D-6E8A-4147-A177-3AD203B41FA5}">
                      <a16:colId xmlns:a16="http://schemas.microsoft.com/office/drawing/2014/main" val="3538209415"/>
                    </a:ext>
                  </a:extLst>
                </a:gridCol>
                <a:gridCol w="1915538">
                  <a:extLst>
                    <a:ext uri="{9D8B030D-6E8A-4147-A177-3AD203B41FA5}">
                      <a16:colId xmlns:a16="http://schemas.microsoft.com/office/drawing/2014/main" val="1370959387"/>
                    </a:ext>
                  </a:extLst>
                </a:gridCol>
              </a:tblGrid>
              <a:tr h="766102">
                <a:tc>
                  <a:txBody>
                    <a:bodyPr/>
                    <a:lstStyle/>
                    <a:p>
                      <a:pPr algn="l" fontAlgn="b"/>
                      <a:r>
                        <a:rPr lang="en-GB" sz="1800" b="1" u="none" strike="noStrike" dirty="0">
                          <a:effectLst/>
                        </a:rPr>
                        <a:t>Geographic scope</a:t>
                      </a:r>
                      <a:endParaRPr lang="en-GB" sz="1800" b="1" i="0" u="none" strike="noStrike" dirty="0">
                        <a:solidFill>
                          <a:srgbClr val="000000"/>
                        </a:solidFill>
                        <a:effectLst/>
                        <a:latin typeface="Calibri" panose="020F0502020204030204" pitchFamily="34" charset="0"/>
                      </a:endParaRPr>
                    </a:p>
                  </a:txBody>
                  <a:tcPr marL="0" marR="0" marT="0" marB="0" anchor="b">
                    <a:solidFill>
                      <a:srgbClr val="C8D177"/>
                    </a:solidFill>
                  </a:tcPr>
                </a:tc>
                <a:tc>
                  <a:txBody>
                    <a:bodyPr/>
                    <a:lstStyle/>
                    <a:p>
                      <a:pPr algn="r" fontAlgn="b"/>
                      <a:r>
                        <a:rPr lang="en-GB" sz="1600" b="1" u="none" strike="noStrike" dirty="0">
                          <a:effectLst/>
                        </a:rPr>
                        <a:t>Restoration potential (Ha</a:t>
                      </a:r>
                      <a:r>
                        <a:rPr lang="en-GB" sz="1500" b="1" u="none" strike="noStrike" dirty="0">
                          <a:effectLst/>
                        </a:rPr>
                        <a:t>)</a:t>
                      </a:r>
                      <a:endParaRPr lang="en-GB" sz="1500" b="1" i="0" u="none" strike="noStrike" dirty="0">
                        <a:solidFill>
                          <a:srgbClr val="000000"/>
                        </a:solidFill>
                        <a:effectLst/>
                        <a:latin typeface="Calibri" panose="020F0502020204030204" pitchFamily="34" charset="0"/>
                      </a:endParaRPr>
                    </a:p>
                  </a:txBody>
                  <a:tcPr marL="0" marR="0" marT="0" marB="0" anchor="b">
                    <a:solidFill>
                      <a:srgbClr val="C8D177"/>
                    </a:solidFill>
                  </a:tcPr>
                </a:tc>
                <a:extLst>
                  <a:ext uri="{0D108BD9-81ED-4DB2-BD59-A6C34878D82A}">
                    <a16:rowId xmlns:a16="http://schemas.microsoft.com/office/drawing/2014/main" val="982301000"/>
                  </a:ext>
                </a:extLst>
              </a:tr>
              <a:tr h="440526">
                <a:tc>
                  <a:txBody>
                    <a:bodyPr/>
                    <a:lstStyle/>
                    <a:p>
                      <a:pPr algn="l" fontAlgn="b"/>
                      <a:r>
                        <a:rPr lang="en-GB" sz="2000" b="1" u="none" strike="noStrike" dirty="0">
                          <a:effectLst/>
                        </a:rPr>
                        <a:t>WIO region</a:t>
                      </a:r>
                      <a:endParaRPr lang="en-GB" sz="20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2000" b="1" u="none" strike="noStrike" dirty="0">
                          <a:effectLst/>
                        </a:rPr>
                        <a:t>40,900</a:t>
                      </a:r>
                      <a:endParaRPr lang="en-GB" sz="20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21279899"/>
                  </a:ext>
                </a:extLst>
              </a:tr>
              <a:tr h="440526">
                <a:tc>
                  <a:txBody>
                    <a:bodyPr/>
                    <a:lstStyle/>
                    <a:p>
                      <a:pPr lvl="1" algn="l" fontAlgn="b"/>
                      <a:r>
                        <a:rPr lang="en-GB" sz="2000" b="1" u="none" strike="noStrike" dirty="0">
                          <a:effectLst/>
                        </a:rPr>
                        <a:t>Kenya</a:t>
                      </a:r>
                      <a:endParaRPr lang="en-GB" sz="20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2000" b="1" u="none" strike="noStrike" dirty="0">
                          <a:effectLst/>
                        </a:rPr>
                        <a:t>3,351</a:t>
                      </a:r>
                      <a:endParaRPr lang="en-GB" sz="20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39821014"/>
                  </a:ext>
                </a:extLst>
              </a:tr>
              <a:tr h="440526">
                <a:tc>
                  <a:txBody>
                    <a:bodyPr/>
                    <a:lstStyle/>
                    <a:p>
                      <a:pPr lvl="1" algn="l" fontAlgn="b"/>
                      <a:r>
                        <a:rPr lang="en-GB" sz="2000" b="1" u="none" strike="noStrike" dirty="0">
                          <a:effectLst/>
                        </a:rPr>
                        <a:t>Tanzania</a:t>
                      </a:r>
                      <a:endParaRPr lang="en-GB" sz="20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2000" b="1" u="none" strike="noStrike" dirty="0">
                          <a:effectLst/>
                        </a:rPr>
                        <a:t>3,611</a:t>
                      </a:r>
                      <a:endParaRPr lang="en-GB" sz="20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07427013"/>
                  </a:ext>
                </a:extLst>
              </a:tr>
              <a:tr h="440526">
                <a:tc>
                  <a:txBody>
                    <a:bodyPr/>
                    <a:lstStyle/>
                    <a:p>
                      <a:pPr lvl="1" algn="l" fontAlgn="b"/>
                      <a:r>
                        <a:rPr lang="en-GB" sz="2000" b="1" u="none" strike="noStrike" dirty="0">
                          <a:effectLst/>
                        </a:rPr>
                        <a:t>Mozambique</a:t>
                      </a:r>
                      <a:endParaRPr lang="en-GB" sz="20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2000" b="1" u="none" strike="noStrike" dirty="0">
                          <a:effectLst/>
                        </a:rPr>
                        <a:t>25,899</a:t>
                      </a:r>
                      <a:endParaRPr lang="en-GB" sz="20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67338123"/>
                  </a:ext>
                </a:extLst>
              </a:tr>
              <a:tr h="400187">
                <a:tc>
                  <a:txBody>
                    <a:bodyPr/>
                    <a:lstStyle/>
                    <a:p>
                      <a:pPr lvl="1" algn="l" fontAlgn="b"/>
                      <a:r>
                        <a:rPr lang="en-GB" sz="2000" b="1" u="none" strike="noStrike" dirty="0">
                          <a:effectLst/>
                        </a:rPr>
                        <a:t>Madagascar</a:t>
                      </a:r>
                      <a:endParaRPr lang="en-GB" sz="20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2000" b="1" u="none" strike="noStrike" dirty="0">
                          <a:effectLst/>
                        </a:rPr>
                        <a:t>8,039</a:t>
                      </a:r>
                      <a:endParaRPr lang="en-GB" sz="20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23641631"/>
                  </a:ext>
                </a:extLst>
              </a:tr>
            </a:tbl>
          </a:graphicData>
        </a:graphic>
      </p:graphicFrame>
      <p:pic>
        <p:nvPicPr>
          <p:cNvPr id="8" name="Picture 7" descr="Table&#10;&#10;Description automatically generated">
            <a:extLst>
              <a:ext uri="{FF2B5EF4-FFF2-40B4-BE49-F238E27FC236}">
                <a16:creationId xmlns:a16="http://schemas.microsoft.com/office/drawing/2014/main" id="{D44B9400-B75D-4F71-AFF0-42C36579C352}"/>
              </a:ext>
            </a:extLst>
          </p:cNvPr>
          <p:cNvPicPr>
            <a:picLocks noChangeAspect="1"/>
          </p:cNvPicPr>
          <p:nvPr/>
        </p:nvPicPr>
        <p:blipFill>
          <a:blip r:embed="rId4"/>
          <a:stretch>
            <a:fillRect/>
          </a:stretch>
        </p:blipFill>
        <p:spPr>
          <a:xfrm>
            <a:off x="7843605" y="951700"/>
            <a:ext cx="1200254" cy="725868"/>
          </a:xfrm>
          <a:prstGeom prst="rect">
            <a:avLst/>
          </a:prstGeom>
        </p:spPr>
      </p:pic>
      <p:sp>
        <p:nvSpPr>
          <p:cNvPr id="3" name="S U B H E A D E R">
            <a:extLst>
              <a:ext uri="{FF2B5EF4-FFF2-40B4-BE49-F238E27FC236}">
                <a16:creationId xmlns:a16="http://schemas.microsoft.com/office/drawing/2014/main" id="{21D285CA-ED55-DC90-7AA0-BE75616A422D}"/>
              </a:ext>
            </a:extLst>
          </p:cNvPr>
          <p:cNvSpPr txBox="1"/>
          <p:nvPr/>
        </p:nvSpPr>
        <p:spPr>
          <a:xfrm>
            <a:off x="592797" y="1462332"/>
            <a:ext cx="3637263" cy="3791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normAutofit/>
          </a:bodyPr>
          <a:lstStyle/>
          <a:p>
            <a:pPr defTabSz="685800" hangingPunct="0">
              <a:lnSpc>
                <a:spcPct val="90000"/>
              </a:lnSpc>
              <a:spcBef>
                <a:spcPts val="900"/>
              </a:spcBef>
              <a:defRPr/>
            </a:pPr>
            <a:r>
              <a:rPr lang="de-DE" sz="1650" b="1" kern="0" spc="248"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WWF"/>
              </a:rPr>
              <a:t>MANGROVE</a:t>
            </a:r>
            <a:endParaRPr sz="1650" b="1" kern="0" spc="248"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WWF"/>
            </a:endParaRPr>
          </a:p>
        </p:txBody>
      </p:sp>
      <p:sp>
        <p:nvSpPr>
          <p:cNvPr id="9" name="TextBox 8">
            <a:extLst>
              <a:ext uri="{FF2B5EF4-FFF2-40B4-BE49-F238E27FC236}">
                <a16:creationId xmlns:a16="http://schemas.microsoft.com/office/drawing/2014/main" id="{ADFFF25B-ACE9-B596-02B8-D4B55065131C}"/>
              </a:ext>
            </a:extLst>
          </p:cNvPr>
          <p:cNvSpPr txBox="1"/>
          <p:nvPr/>
        </p:nvSpPr>
        <p:spPr>
          <a:xfrm>
            <a:off x="281680" y="6288358"/>
            <a:ext cx="5809860" cy="369332"/>
          </a:xfrm>
          <a:prstGeom prst="rect">
            <a:avLst/>
          </a:prstGeom>
          <a:noFill/>
        </p:spPr>
        <p:txBody>
          <a:bodyPr wrap="none" rtlCol="0">
            <a:spAutoFit/>
          </a:bodyPr>
          <a:lstStyle/>
          <a:p>
            <a:r>
              <a:rPr lang="en-KE" b="1" dirty="0"/>
              <a:t>Mangrove restoration can generate tradable carbon credits</a:t>
            </a:r>
          </a:p>
        </p:txBody>
      </p:sp>
    </p:spTree>
    <p:extLst>
      <p:ext uri="{BB962C8B-B14F-4D97-AF65-F5344CB8AC3E}">
        <p14:creationId xmlns:p14="http://schemas.microsoft.com/office/powerpoint/2010/main" val="14090672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12418</TotalTime>
  <Words>902</Words>
  <Application>Microsoft Macintosh PowerPoint</Application>
  <PresentationFormat>On-screen Show (4:3)</PresentationFormat>
  <Paragraphs>187</Paragraphs>
  <Slides>28</Slides>
  <Notes>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Arial Unicode MS</vt:lpstr>
      <vt:lpstr>Arial</vt:lpstr>
      <vt:lpstr>Arial Black</vt:lpstr>
      <vt:lpstr>Arial Narrow</vt:lpstr>
      <vt:lpstr>Arial Rounded MT Bold</vt:lpstr>
      <vt:lpstr>Calibri</vt:lpstr>
      <vt:lpstr>Calibri Light</vt:lpstr>
      <vt:lpstr>Courier New</vt:lpstr>
      <vt:lpstr>Georgia</vt:lpstr>
      <vt:lpstr>Open Sans Light</vt:lpstr>
      <vt:lpstr>Somn_wwf_handwritten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Mangrove Goods and Services</vt:lpstr>
      <vt:lpstr>Mangrove as carbon sinks</vt:lpstr>
      <vt:lpstr>Threats facing mangrove forests</vt:lpstr>
      <vt:lpstr>WIO REGION</vt:lpstr>
      <vt:lpstr>PowerPoint Presentation</vt:lpstr>
      <vt:lpstr>MIKOKO PAMOJA – Our Carbon Offset Facility</vt:lpstr>
      <vt:lpstr>Project site</vt:lpstr>
      <vt:lpstr>Project activities</vt:lpstr>
      <vt:lpstr>Methods</vt:lpstr>
      <vt:lpstr>MIKOKO PAMOJA: BENEFIT SHARING</vt:lpstr>
      <vt:lpstr>PowerPoint Presentation</vt:lpstr>
      <vt:lpstr>Education</vt:lpstr>
      <vt:lpstr>Decision making</vt:lpstr>
      <vt:lpstr>Water &amp; sanitation</vt:lpstr>
      <vt:lpstr>PowerPoint Presentation</vt:lpstr>
      <vt:lpstr>Community Woodlot</vt:lpstr>
      <vt:lpstr> Equator Prize 2017</vt:lpstr>
      <vt:lpstr>UpLink Blue Carbon Challenge (2022)</vt:lpstr>
      <vt:lpstr>Why Mikoko Pamoja is successful…</vt:lpstr>
      <vt:lpstr>PowerPoint Presentation</vt:lpstr>
      <vt:lpstr>Take home messages…</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dc:creator>
  <cp:lastModifiedBy>James Kairo</cp:lastModifiedBy>
  <cp:revision>222</cp:revision>
  <dcterms:created xsi:type="dcterms:W3CDTF">2019-02-01T06:18:34Z</dcterms:created>
  <dcterms:modified xsi:type="dcterms:W3CDTF">2023-02-19T08:18:22Z</dcterms:modified>
</cp:coreProperties>
</file>