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9" r:id="rId2"/>
    <p:sldId id="299" r:id="rId3"/>
    <p:sldId id="343" r:id="rId4"/>
    <p:sldId id="298" r:id="rId5"/>
    <p:sldId id="342" r:id="rId6"/>
    <p:sldId id="344" r:id="rId7"/>
    <p:sldId id="295" r:id="rId8"/>
    <p:sldId id="297" r:id="rId9"/>
    <p:sldId id="345" r:id="rId10"/>
    <p:sldId id="296" r:id="rId11"/>
    <p:sldId id="349" r:id="rId12"/>
    <p:sldId id="350" r:id="rId13"/>
    <p:sldId id="348" r:id="rId14"/>
    <p:sldId id="347" r:id="rId15"/>
    <p:sldId id="301" r:id="rId16"/>
    <p:sldId id="351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SCHWIDROWSKI" userId="c8967595-94e5-4ae5-a57d-65317ef35c59" providerId="ADAL" clId="{2A686462-884B-4EA7-AB80-ECD577813277}"/>
    <pc:docChg chg="custSel modSld sldOrd">
      <pc:chgData name="Zuzana SCHWIDROWSKI" userId="c8967595-94e5-4ae5-a57d-65317ef35c59" providerId="ADAL" clId="{2A686462-884B-4EA7-AB80-ECD577813277}" dt="2023-03-16T01:36:26.079" v="478"/>
      <pc:docMkLst>
        <pc:docMk/>
      </pc:docMkLst>
      <pc:sldChg chg="modSp mod">
        <pc:chgData name="Zuzana SCHWIDROWSKI" userId="c8967595-94e5-4ae5-a57d-65317ef35c59" providerId="ADAL" clId="{2A686462-884B-4EA7-AB80-ECD577813277}" dt="2023-03-16T01:05:13.779" v="2" actId="20577"/>
        <pc:sldMkLst>
          <pc:docMk/>
          <pc:sldMk cId="326547450" sldId="295"/>
        </pc:sldMkLst>
        <pc:spChg chg="mod">
          <ac:chgData name="Zuzana SCHWIDROWSKI" userId="c8967595-94e5-4ae5-a57d-65317ef35c59" providerId="ADAL" clId="{2A686462-884B-4EA7-AB80-ECD577813277}" dt="2023-03-16T01:05:13.779" v="2" actId="20577"/>
          <ac:spMkLst>
            <pc:docMk/>
            <pc:sldMk cId="326547450" sldId="295"/>
            <ac:spMk id="2" creationId="{4FC2CBEF-4D07-C751-EDD5-8859E0E78289}"/>
          </ac:spMkLst>
        </pc:spChg>
        <pc:spChg chg="mod">
          <ac:chgData name="Zuzana SCHWIDROWSKI" userId="c8967595-94e5-4ae5-a57d-65317ef35c59" providerId="ADAL" clId="{2A686462-884B-4EA7-AB80-ECD577813277}" dt="2023-03-16T01:04:51.982" v="1" actId="6549"/>
          <ac:spMkLst>
            <pc:docMk/>
            <pc:sldMk cId="326547450" sldId="295"/>
            <ac:spMk id="3" creationId="{D96E50B8-870C-9AF8-E38F-56FD5E6424F0}"/>
          </ac:spMkLst>
        </pc:spChg>
      </pc:sldChg>
      <pc:sldChg chg="ord">
        <pc:chgData name="Zuzana SCHWIDROWSKI" userId="c8967595-94e5-4ae5-a57d-65317ef35c59" providerId="ADAL" clId="{2A686462-884B-4EA7-AB80-ECD577813277}" dt="2023-03-16T01:36:26.079" v="478"/>
        <pc:sldMkLst>
          <pc:docMk/>
          <pc:sldMk cId="2785882689" sldId="296"/>
        </pc:sldMkLst>
      </pc:sldChg>
      <pc:sldChg chg="modSp mod">
        <pc:chgData name="Zuzana SCHWIDROWSKI" userId="c8967595-94e5-4ae5-a57d-65317ef35c59" providerId="ADAL" clId="{2A686462-884B-4EA7-AB80-ECD577813277}" dt="2023-03-16T01:06:11.341" v="16" actId="6549"/>
        <pc:sldMkLst>
          <pc:docMk/>
          <pc:sldMk cId="1399185387" sldId="297"/>
        </pc:sldMkLst>
        <pc:spChg chg="mod">
          <ac:chgData name="Zuzana SCHWIDROWSKI" userId="c8967595-94e5-4ae5-a57d-65317ef35c59" providerId="ADAL" clId="{2A686462-884B-4EA7-AB80-ECD577813277}" dt="2023-03-16T01:05:21.900" v="10" actId="6549"/>
          <ac:spMkLst>
            <pc:docMk/>
            <pc:sldMk cId="1399185387" sldId="297"/>
            <ac:spMk id="2" creationId="{D33E5445-A093-4C1C-2260-4218866C5E0E}"/>
          </ac:spMkLst>
        </pc:spChg>
        <pc:spChg chg="mod">
          <ac:chgData name="Zuzana SCHWIDROWSKI" userId="c8967595-94e5-4ae5-a57d-65317ef35c59" providerId="ADAL" clId="{2A686462-884B-4EA7-AB80-ECD577813277}" dt="2023-03-16T01:06:11.341" v="16" actId="6549"/>
          <ac:spMkLst>
            <pc:docMk/>
            <pc:sldMk cId="1399185387" sldId="297"/>
            <ac:spMk id="3" creationId="{5C90CFA8-D8EE-890B-7295-30D2F893001E}"/>
          </ac:spMkLst>
        </pc:spChg>
      </pc:sldChg>
      <pc:sldChg chg="modSp mod">
        <pc:chgData name="Zuzana SCHWIDROWSKI" userId="c8967595-94e5-4ae5-a57d-65317ef35c59" providerId="ADAL" clId="{2A686462-884B-4EA7-AB80-ECD577813277}" dt="2023-03-16T01:14:52.749" v="141" actId="20577"/>
        <pc:sldMkLst>
          <pc:docMk/>
          <pc:sldMk cId="3780406515" sldId="299"/>
        </pc:sldMkLst>
        <pc:spChg chg="mod">
          <ac:chgData name="Zuzana SCHWIDROWSKI" userId="c8967595-94e5-4ae5-a57d-65317ef35c59" providerId="ADAL" clId="{2A686462-884B-4EA7-AB80-ECD577813277}" dt="2023-03-16T01:14:52.749" v="141" actId="20577"/>
          <ac:spMkLst>
            <pc:docMk/>
            <pc:sldMk cId="3780406515" sldId="299"/>
            <ac:spMk id="3" creationId="{D139E2FD-DFE8-68F0-0BF3-81690121E963}"/>
          </ac:spMkLst>
        </pc:spChg>
      </pc:sldChg>
      <pc:sldChg chg="modSp mod">
        <pc:chgData name="Zuzana SCHWIDROWSKI" userId="c8967595-94e5-4ae5-a57d-65317ef35c59" providerId="ADAL" clId="{2A686462-884B-4EA7-AB80-ECD577813277}" dt="2023-03-16T01:14:44.738" v="135" actId="20577"/>
        <pc:sldMkLst>
          <pc:docMk/>
          <pc:sldMk cId="2255024146" sldId="345"/>
        </pc:sldMkLst>
        <pc:spChg chg="mod">
          <ac:chgData name="Zuzana SCHWIDROWSKI" userId="c8967595-94e5-4ae5-a57d-65317ef35c59" providerId="ADAL" clId="{2A686462-884B-4EA7-AB80-ECD577813277}" dt="2023-03-16T01:14:44.738" v="135" actId="20577"/>
          <ac:spMkLst>
            <pc:docMk/>
            <pc:sldMk cId="2255024146" sldId="345"/>
            <ac:spMk id="3" creationId="{849480D0-E770-E2E3-2D39-35CAFD48B1BF}"/>
          </ac:spMkLst>
        </pc:spChg>
      </pc:sldChg>
      <pc:sldChg chg="modSp mod">
        <pc:chgData name="Zuzana SCHWIDROWSKI" userId="c8967595-94e5-4ae5-a57d-65317ef35c59" providerId="ADAL" clId="{2A686462-884B-4EA7-AB80-ECD577813277}" dt="2023-03-16T01:34:16.103" v="476" actId="20577"/>
        <pc:sldMkLst>
          <pc:docMk/>
          <pc:sldMk cId="130553590" sldId="348"/>
        </pc:sldMkLst>
        <pc:spChg chg="mod">
          <ac:chgData name="Zuzana SCHWIDROWSKI" userId="c8967595-94e5-4ae5-a57d-65317ef35c59" providerId="ADAL" clId="{2A686462-884B-4EA7-AB80-ECD577813277}" dt="2023-03-16T01:34:16.103" v="476" actId="20577"/>
          <ac:spMkLst>
            <pc:docMk/>
            <pc:sldMk cId="130553590" sldId="348"/>
            <ac:spMk id="3" creationId="{D139E2FD-DFE8-68F0-0BF3-81690121E963}"/>
          </ac:spMkLst>
        </pc:spChg>
        <pc:spChg chg="mod">
          <ac:chgData name="Zuzana SCHWIDROWSKI" userId="c8967595-94e5-4ae5-a57d-65317ef35c59" providerId="ADAL" clId="{2A686462-884B-4EA7-AB80-ECD577813277}" dt="2023-03-16T01:26:52.998" v="214" actId="20577"/>
          <ac:spMkLst>
            <pc:docMk/>
            <pc:sldMk cId="130553590" sldId="348"/>
            <ac:spMk id="7" creationId="{BADB550F-EA56-579F-2EF3-2F7844E79E86}"/>
          </ac:spMkLst>
        </pc:spChg>
      </pc:sldChg>
      <pc:sldChg chg="modSp mod">
        <pc:chgData name="Zuzana SCHWIDROWSKI" userId="c8967595-94e5-4ae5-a57d-65317ef35c59" providerId="ADAL" clId="{2A686462-884B-4EA7-AB80-ECD577813277}" dt="2023-03-16T01:26:33.592" v="213" actId="6549"/>
        <pc:sldMkLst>
          <pc:docMk/>
          <pc:sldMk cId="4286506346" sldId="349"/>
        </pc:sldMkLst>
        <pc:spChg chg="mod">
          <ac:chgData name="Zuzana SCHWIDROWSKI" userId="c8967595-94e5-4ae5-a57d-65317ef35c59" providerId="ADAL" clId="{2A686462-884B-4EA7-AB80-ECD577813277}" dt="2023-03-16T01:26:33.592" v="213" actId="6549"/>
          <ac:spMkLst>
            <pc:docMk/>
            <pc:sldMk cId="4286506346" sldId="349"/>
            <ac:spMk id="3" creationId="{D139E2FD-DFE8-68F0-0BF3-81690121E963}"/>
          </ac:spMkLst>
        </pc:spChg>
      </pc:sldChg>
      <pc:sldChg chg="modSp mod">
        <pc:chgData name="Zuzana SCHWIDROWSKI" userId="c8967595-94e5-4ae5-a57d-65317ef35c59" providerId="ADAL" clId="{2A686462-884B-4EA7-AB80-ECD577813277}" dt="2023-03-16T01:14:11.732" v="129" actId="113"/>
        <pc:sldMkLst>
          <pc:docMk/>
          <pc:sldMk cId="2258674950" sldId="350"/>
        </pc:sldMkLst>
        <pc:spChg chg="mod">
          <ac:chgData name="Zuzana SCHWIDROWSKI" userId="c8967595-94e5-4ae5-a57d-65317ef35c59" providerId="ADAL" clId="{2A686462-884B-4EA7-AB80-ECD577813277}" dt="2023-03-16T01:14:11.732" v="129" actId="113"/>
          <ac:spMkLst>
            <pc:docMk/>
            <pc:sldMk cId="2258674950" sldId="350"/>
            <ac:spMk id="3" creationId="{D139E2FD-DFE8-68F0-0BF3-81690121E9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9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7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96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66674"/>
            <a:ext cx="12192000" cy="2512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300" y="3324520"/>
            <a:ext cx="11171400" cy="2175228"/>
          </a:xfrm>
        </p:spPr>
        <p:txBody>
          <a:bodyPr>
            <a:normAutofit/>
          </a:bodyPr>
          <a:lstStyle>
            <a:lvl1pPr algn="ctr">
              <a:defRPr sz="18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Name of presenter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Title, Division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[Exact delivery date]</a:t>
            </a: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3" y="433955"/>
            <a:ext cx="3618548" cy="378701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19A4FEE-386F-4FB4-BF09-1C2DED3625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17" y="1443384"/>
            <a:ext cx="4148888" cy="14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4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6F980D-2EB1-40C6-A935-6E86C936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94" y="520672"/>
            <a:ext cx="4148888" cy="14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>
            <a:normAutofit/>
          </a:bodyPr>
          <a:lstStyle>
            <a:lvl1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8"/>
            <a:ext cx="12192000" cy="365127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B694E8-8ADF-4ADC-9520-523B679FF7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84" y="241069"/>
            <a:ext cx="2810757" cy="9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1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7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3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50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4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25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6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9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7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43EB8-F0F7-4F58-999E-243676C81D79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4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ca.org/cfm2023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7224" y="3315480"/>
            <a:ext cx="1096479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Subregional Policy Dialogues on CoM23 –</a:t>
            </a:r>
          </a:p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Fostering recovery and transformation in Africa </a:t>
            </a:r>
          </a:p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to reduce inequalities and vulnerabilities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Zuzana Schwidrowski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Director, Subregional Office for North Africa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 March 2023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393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733" y="1100398"/>
            <a:ext cx="621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DFEFE01-ACBF-4D47-BDA4-D74D5349EFB5}"/>
              </a:ext>
            </a:extLst>
          </p:cNvPr>
          <p:cNvSpPr/>
          <p:nvPr/>
        </p:nvSpPr>
        <p:spPr>
          <a:xfrm>
            <a:off x="0" y="72958"/>
            <a:ext cx="9194092" cy="48183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Key messages from the policy dialogues in 5 sub-regions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F7DE0B-A0D9-C5A5-0E94-501EB11DFE32}"/>
              </a:ext>
            </a:extLst>
          </p:cNvPr>
          <p:cNvGrpSpPr/>
          <p:nvPr/>
        </p:nvGrpSpPr>
        <p:grpSpPr>
          <a:xfrm>
            <a:off x="61904" y="622555"/>
            <a:ext cx="12068192" cy="5612889"/>
            <a:chOff x="37310" y="952843"/>
            <a:chExt cx="12068192" cy="578323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ED613D9-5109-67F4-B357-C2A7F1D08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5080"/>
            <a:stretch/>
          </p:blipFill>
          <p:spPr>
            <a:xfrm>
              <a:off x="2915146" y="1807140"/>
              <a:ext cx="5227407" cy="492894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B00F6A3-0621-C7A4-08F7-C342A24DD746}"/>
                </a:ext>
              </a:extLst>
            </p:cNvPr>
            <p:cNvSpPr/>
            <p:nvPr/>
          </p:nvSpPr>
          <p:spPr>
            <a:xfrm>
              <a:off x="1912488" y="952843"/>
              <a:ext cx="2170778" cy="400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E61515"/>
                  </a:solidFill>
                </a:rPr>
                <a:t>NORTH AFRICA</a:t>
              </a:r>
              <a:endParaRPr lang="en-GB" sz="2400" b="1" dirty="0">
                <a:solidFill>
                  <a:srgbClr val="E61515"/>
                </a:solidFill>
              </a:endParaRPr>
            </a:p>
          </p:txBody>
        </p:sp>
        <p:sp>
          <p:nvSpPr>
            <p:cNvPr id="26" name="Teardrop 25">
              <a:extLst>
                <a:ext uri="{FF2B5EF4-FFF2-40B4-BE49-F238E27FC236}">
                  <a16:creationId xmlns:a16="http://schemas.microsoft.com/office/drawing/2014/main" id="{449034BA-27B4-AB61-84EE-F33B7C6C5FDB}"/>
                </a:ext>
              </a:extLst>
            </p:cNvPr>
            <p:cNvSpPr/>
            <p:nvPr/>
          </p:nvSpPr>
          <p:spPr>
            <a:xfrm rot="8100000">
              <a:off x="6237298" y="4122741"/>
              <a:ext cx="196285" cy="196285"/>
            </a:xfrm>
            <a:prstGeom prst="teardrop">
              <a:avLst>
                <a:gd name="adj" fmla="val 137554"/>
              </a:avLst>
            </a:prstGeom>
            <a:solidFill>
              <a:srgbClr val="0CB09B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85A947-F144-7662-3DAB-0F789D9FD04B}"/>
                </a:ext>
              </a:extLst>
            </p:cNvPr>
            <p:cNvSpPr/>
            <p:nvPr/>
          </p:nvSpPr>
          <p:spPr>
            <a:xfrm>
              <a:off x="8545277" y="1677441"/>
              <a:ext cx="2462151" cy="400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CB09B"/>
                  </a:solidFill>
                </a:rPr>
                <a:t>EASTERN AFRICA</a:t>
              </a:r>
              <a:endParaRPr lang="en-GB" sz="2400" b="1" dirty="0">
                <a:solidFill>
                  <a:srgbClr val="0CB09B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6342873-DBC2-AC6A-4227-33BBE94F4517}"/>
                </a:ext>
              </a:extLst>
            </p:cNvPr>
            <p:cNvSpPr/>
            <p:nvPr/>
          </p:nvSpPr>
          <p:spPr>
            <a:xfrm>
              <a:off x="7447203" y="2078036"/>
              <a:ext cx="465829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Burundi • Comoros • Democratic Republic of Congo Djibouti • Eritrea • Ethiopia • Kenya • Madagascar Rwanda • Seychelles • Somalia • South Sudan</a:t>
              </a:r>
            </a:p>
            <a:p>
              <a:pPr lvl="0" algn="ctr">
                <a:defRPr/>
              </a:pP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Tanzania • Uganda</a:t>
              </a:r>
              <a:endParaRPr lang="en-RW" sz="15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29" name="Picture 2" descr="Icon Focus #103818 - Free Icons Library">
              <a:extLst>
                <a:ext uri="{FF2B5EF4-FFF2-40B4-BE49-F238E27FC236}">
                  <a16:creationId xmlns:a16="http://schemas.microsoft.com/office/drawing/2014/main" id="{0197C4C6-E7AD-BE35-BEFD-C066A67E9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615" y="2896957"/>
              <a:ext cx="361734" cy="293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C2BA6EB-7F9C-BDF0-23A6-0064C371F5A5}"/>
                </a:ext>
              </a:extLst>
            </p:cNvPr>
            <p:cNvSpPr/>
            <p:nvPr/>
          </p:nvSpPr>
          <p:spPr>
            <a:xfrm>
              <a:off x="8310783" y="3115157"/>
              <a:ext cx="3255547" cy="5989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CB09B"/>
                </a:solidFill>
              </a:endParaRPr>
            </a:p>
          </p:txBody>
        </p: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AB6D53B6-E215-AD3E-3EEE-86E4CE64DF39}"/>
                </a:ext>
              </a:extLst>
            </p:cNvPr>
            <p:cNvCxnSpPr>
              <a:cxnSpLocks/>
              <a:stCxn id="26" idx="3"/>
              <a:endCxn id="27" idx="1"/>
            </p:cNvCxnSpPr>
            <p:nvPr/>
          </p:nvCxnSpPr>
          <p:spPr>
            <a:xfrm rot="5400000" flipH="1" flipV="1">
              <a:off x="6317858" y="1895322"/>
              <a:ext cx="2245002" cy="2209836"/>
            </a:xfrm>
            <a:prstGeom prst="bentConnector2">
              <a:avLst/>
            </a:prstGeom>
            <a:ln w="28575">
              <a:solidFill>
                <a:srgbClr val="03D5B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ardrop 31">
              <a:extLst>
                <a:ext uri="{FF2B5EF4-FFF2-40B4-BE49-F238E27FC236}">
                  <a16:creationId xmlns:a16="http://schemas.microsoft.com/office/drawing/2014/main" id="{89C3C946-B8A9-98C4-E8BF-66D6FEAD9385}"/>
                </a:ext>
              </a:extLst>
            </p:cNvPr>
            <p:cNvSpPr/>
            <p:nvPr/>
          </p:nvSpPr>
          <p:spPr>
            <a:xfrm rot="8100000">
              <a:off x="4006927" y="1713240"/>
              <a:ext cx="196285" cy="196285"/>
            </a:xfrm>
            <a:prstGeom prst="teardrop">
              <a:avLst>
                <a:gd name="adj" fmla="val 137554"/>
              </a:avLst>
            </a:prstGeom>
            <a:solidFill>
              <a:srgbClr val="CE1A1A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BE826B59-5726-380E-D193-21F7A01E590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334479" y="1856549"/>
              <a:ext cx="1089416" cy="7060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64C37FD-31BD-9AE3-8074-4E1CD30C5FC4}"/>
                </a:ext>
              </a:extLst>
            </p:cNvPr>
            <p:cNvSpPr/>
            <p:nvPr/>
          </p:nvSpPr>
          <p:spPr>
            <a:xfrm>
              <a:off x="3125165" y="1216356"/>
              <a:ext cx="3685783" cy="570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Algeria • Egypt • Libya • Mauritania • Morocco • Sudan • Tunisia</a:t>
              </a:r>
              <a:endParaRPr lang="en-RW" sz="15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35" name="Picture 2" descr="Icon Focus #103818 - Free Icons Library">
              <a:extLst>
                <a:ext uri="{FF2B5EF4-FFF2-40B4-BE49-F238E27FC236}">
                  <a16:creationId xmlns:a16="http://schemas.microsoft.com/office/drawing/2014/main" id="{B0450F8A-6C2E-59B1-BF2B-A2C59BDA3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" y="1181705"/>
              <a:ext cx="361734" cy="293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C309C0-FFC1-6AE0-79AF-6C09766025D2}"/>
                </a:ext>
              </a:extLst>
            </p:cNvPr>
            <p:cNvSpPr/>
            <p:nvPr/>
          </p:nvSpPr>
          <p:spPr>
            <a:xfrm>
              <a:off x="58268" y="1584482"/>
              <a:ext cx="3727975" cy="6746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E61515"/>
                  </a:solidFill>
                </a:rPr>
                <a:t>Support female entrepreneurs to gain digital skills. Leverage the private sector for green transition, promote green skills  </a:t>
              </a:r>
            </a:p>
          </p:txBody>
        </p:sp>
        <p:sp>
          <p:nvSpPr>
            <p:cNvPr id="37" name="Teardrop 36">
              <a:extLst>
                <a:ext uri="{FF2B5EF4-FFF2-40B4-BE49-F238E27FC236}">
                  <a16:creationId xmlns:a16="http://schemas.microsoft.com/office/drawing/2014/main" id="{8E51FB7E-7904-8313-BD4A-90967BCCEA8B}"/>
                </a:ext>
              </a:extLst>
            </p:cNvPr>
            <p:cNvSpPr/>
            <p:nvPr/>
          </p:nvSpPr>
          <p:spPr>
            <a:xfrm rot="8100000">
              <a:off x="4368711" y="3015514"/>
              <a:ext cx="196285" cy="196285"/>
            </a:xfrm>
            <a:prstGeom prst="teardrop">
              <a:avLst>
                <a:gd name="adj" fmla="val 137554"/>
              </a:avLst>
            </a:prstGeom>
            <a:solidFill>
              <a:srgbClr val="1C9DCC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E3FCB9B1-EB5E-123B-0041-1A1CEA5EEA77}"/>
                </a:ext>
              </a:extLst>
            </p:cNvPr>
            <p:cNvCxnSpPr>
              <a:cxnSpLocks/>
              <a:stCxn id="37" idx="0"/>
              <a:endCxn id="40" idx="3"/>
            </p:cNvCxnSpPr>
            <p:nvPr/>
          </p:nvCxnSpPr>
          <p:spPr>
            <a:xfrm rot="10800000" flipV="1">
              <a:off x="3125166" y="3183053"/>
              <a:ext cx="1272290" cy="214076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ADB5CF5-16B7-76B7-8F9B-7136FD745711}"/>
                </a:ext>
              </a:extLst>
            </p:cNvPr>
            <p:cNvSpPr/>
            <p:nvPr/>
          </p:nvSpPr>
          <p:spPr>
            <a:xfrm>
              <a:off x="452995" y="2373286"/>
              <a:ext cx="2462151" cy="400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1C9DCC"/>
                  </a:solidFill>
                </a:rPr>
                <a:t>WEST AFRICA</a:t>
              </a:r>
              <a:endParaRPr lang="en-GB" sz="2400" b="1" dirty="0">
                <a:solidFill>
                  <a:srgbClr val="1C9DCC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4B98AC4-809C-57BF-6A2F-550B092D9ABF}"/>
                </a:ext>
              </a:extLst>
            </p:cNvPr>
            <p:cNvSpPr/>
            <p:nvPr/>
          </p:nvSpPr>
          <p:spPr>
            <a:xfrm>
              <a:off x="242975" y="2773881"/>
              <a:ext cx="2882191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Benin • Burkina Faso • Cabo Verde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</a:rPr>
                <a:t>C</a:t>
              </a: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ôte d'Ivoire • Gambia • Ghana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Guinea • Guinea-Bissau • Liberia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Mali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</a:rPr>
                <a:t> • </a:t>
              </a: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Niger Nigeria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</a:rPr>
                <a:t> • </a:t>
              </a: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Senegal</a:t>
              </a:r>
            </a:p>
            <a:p>
              <a:pPr algn="ctr">
                <a:defRPr/>
              </a:pP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Sierra Leone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</a:rPr>
                <a:t> • T</a:t>
              </a: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ogo</a:t>
              </a:r>
              <a:endParaRPr lang="en-RW" sz="15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41" name="Picture 2" descr="Icon Focus #103818 - Free Icons Library">
              <a:extLst>
                <a:ext uri="{FF2B5EF4-FFF2-40B4-BE49-F238E27FC236}">
                  <a16:creationId xmlns:a16="http://schemas.microsoft.com/office/drawing/2014/main" id="{67D712FF-673B-CE99-116D-726DA70B4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54" y="4170114"/>
              <a:ext cx="361734" cy="293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237A300-90B6-9FE3-2065-166C3E557C60}"/>
                </a:ext>
              </a:extLst>
            </p:cNvPr>
            <p:cNvSpPr/>
            <p:nvPr/>
          </p:nvSpPr>
          <p:spPr>
            <a:xfrm>
              <a:off x="690887" y="4116438"/>
              <a:ext cx="3489555" cy="807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Arial" panose="020B0604020202020204" pitchFamily="34" charset="0"/>
                </a:rPr>
                <a:t>Harness demographic dividend by </a:t>
              </a:r>
              <a:r>
                <a:rPr lang="en-US" sz="1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Arial" panose="020B0604020202020204" pitchFamily="34" charset="0"/>
                </a:rPr>
                <a:t>Harness dem. dividend by investing in youth &amp; women’s education </a:t>
              </a:r>
              <a:r>
                <a:rPr lang="en-US" sz="1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DengXian" panose="02010600030101010101" pitchFamily="2" charset="-122"/>
                  <a:cs typeface="Arial" panose="020B0604020202020204" pitchFamily="34" charset="0"/>
                </a:rPr>
                <a:t>&amp;</a:t>
              </a:r>
              <a:r>
                <a:rPr lang="en-US" sz="1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Arial" panose="020B0604020202020204" pitchFamily="34" charset="0"/>
                </a:rPr>
                <a:t> skills, health &amp; decent jobs</a:t>
              </a:r>
              <a:endPara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and women’s education and skills</a:t>
              </a:r>
              <a:endParaRPr lang="en-US" sz="1600" b="1" dirty="0">
                <a:solidFill>
                  <a:srgbClr val="1C9DCC"/>
                </a:solidFill>
              </a:endParaRPr>
            </a:p>
          </p:txBody>
        </p:sp>
        <p:sp>
          <p:nvSpPr>
            <p:cNvPr id="43" name="Teardrop 42">
              <a:extLst>
                <a:ext uri="{FF2B5EF4-FFF2-40B4-BE49-F238E27FC236}">
                  <a16:creationId xmlns:a16="http://schemas.microsoft.com/office/drawing/2014/main" id="{CDE356ED-9FC6-121E-393F-51A9E3C04876}"/>
                </a:ext>
              </a:extLst>
            </p:cNvPr>
            <p:cNvSpPr/>
            <p:nvPr/>
          </p:nvSpPr>
          <p:spPr>
            <a:xfrm rot="8100000">
              <a:off x="4946106" y="3698855"/>
              <a:ext cx="196285" cy="196285"/>
            </a:xfrm>
            <a:prstGeom prst="teardrop">
              <a:avLst>
                <a:gd name="adj" fmla="val 137554"/>
              </a:avLst>
            </a:prstGeom>
            <a:solidFill>
              <a:srgbClr val="F9D801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D239ED95-49CE-62EA-65B5-68FD75358B19}"/>
                </a:ext>
              </a:extLst>
            </p:cNvPr>
            <p:cNvCxnSpPr>
              <a:cxnSpLocks/>
              <a:stCxn id="43" idx="7"/>
              <a:endCxn id="45" idx="3"/>
            </p:cNvCxnSpPr>
            <p:nvPr/>
          </p:nvCxnSpPr>
          <p:spPr>
            <a:xfrm rot="5400000">
              <a:off x="3624998" y="3747551"/>
              <a:ext cx="1178888" cy="1659614"/>
            </a:xfrm>
            <a:prstGeom prst="bentConnector2">
              <a:avLst/>
            </a:prstGeom>
            <a:ln w="28575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7AAD3EF-4852-6D2B-8773-2D8B0000F87E}"/>
                </a:ext>
              </a:extLst>
            </p:cNvPr>
            <p:cNvSpPr/>
            <p:nvPr/>
          </p:nvSpPr>
          <p:spPr>
            <a:xfrm>
              <a:off x="922484" y="4966504"/>
              <a:ext cx="2462151" cy="400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CENTRAL AFRICA</a:t>
              </a:r>
              <a:endParaRPr lang="en-GB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7444C7E-7AAC-9FC2-BAE5-36D2D72E3884}"/>
                </a:ext>
              </a:extLst>
            </p:cNvPr>
            <p:cNvSpPr/>
            <p:nvPr/>
          </p:nvSpPr>
          <p:spPr>
            <a:xfrm>
              <a:off x="58268" y="5367099"/>
              <a:ext cx="4547379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Cameroon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</a:rPr>
                <a:t> • </a:t>
              </a: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Central African Republic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</a:rPr>
                <a:t> • </a:t>
              </a: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 Chad 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</a:rPr>
                <a:t>• </a:t>
              </a: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Congo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Equatorial Guinea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</a:rPr>
                <a:t> • </a:t>
              </a: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Gabon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</a:rPr>
                <a:t> • </a:t>
              </a: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Sao Tomé and Principe</a:t>
              </a:r>
            </a:p>
          </p:txBody>
        </p:sp>
        <p:pic>
          <p:nvPicPr>
            <p:cNvPr id="47" name="Picture 2" descr="Icon Focus #103818 - Free Icons Library">
              <a:extLst>
                <a:ext uri="{FF2B5EF4-FFF2-40B4-BE49-F238E27FC236}">
                  <a16:creationId xmlns:a16="http://schemas.microsoft.com/office/drawing/2014/main" id="{7F906005-2A8F-AA94-3DD9-DFA95168C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48" y="6098491"/>
              <a:ext cx="361734" cy="293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35F74A8-707A-389C-50D5-FF5994180635}"/>
                </a:ext>
              </a:extLst>
            </p:cNvPr>
            <p:cNvSpPr/>
            <p:nvPr/>
          </p:nvSpPr>
          <p:spPr>
            <a:xfrm>
              <a:off x="930052" y="6190477"/>
              <a:ext cx="3250390" cy="3942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Integrate women &amp; youth in high- potential value chains so they benefit from </a:t>
              </a:r>
              <a:r>
                <a:rPr lang="en-US" sz="1600" b="1" dirty="0" err="1">
                  <a:solidFill>
                    <a:schemeClr val="accent4">
                      <a:lumMod val="75000"/>
                    </a:schemeClr>
                  </a:solidFill>
                </a:rPr>
                <a:t>AfCFTA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2D61939-1527-E320-727A-780520C9649E}"/>
                </a:ext>
              </a:extLst>
            </p:cNvPr>
            <p:cNvSpPr/>
            <p:nvPr/>
          </p:nvSpPr>
          <p:spPr>
            <a:xfrm>
              <a:off x="8175727" y="4317067"/>
              <a:ext cx="2708366" cy="400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SOUTHERN AFRICA</a:t>
              </a:r>
              <a:endParaRPr lang="en-GB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0CE0554-D0D7-9799-357F-D0E53CBDF5DD}"/>
                </a:ext>
              </a:extLst>
            </p:cNvPr>
            <p:cNvSpPr/>
            <p:nvPr/>
          </p:nvSpPr>
          <p:spPr>
            <a:xfrm>
              <a:off x="7434619" y="4717662"/>
              <a:ext cx="4547379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500" dirty="0">
                  <a:solidFill>
                    <a:schemeClr val="bg1">
                      <a:lumMod val="65000"/>
                    </a:schemeClr>
                  </a:solidFill>
                </a:rPr>
                <a:t>Angola • Botswana • Eswatini • Lesotho • Malawi Mauritius • Mozambique • Namibia • South Africa Zambia  •  Zimbabwe</a:t>
              </a:r>
            </a:p>
          </p:txBody>
        </p:sp>
        <p:pic>
          <p:nvPicPr>
            <p:cNvPr id="51" name="Picture 2" descr="Icon Focus #103818 - Free Icons Library">
              <a:extLst>
                <a:ext uri="{FF2B5EF4-FFF2-40B4-BE49-F238E27FC236}">
                  <a16:creationId xmlns:a16="http://schemas.microsoft.com/office/drawing/2014/main" id="{A3B63893-49F8-54B6-4E63-7F2498C7B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6990" y="4677444"/>
              <a:ext cx="361734" cy="293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46ABEAB-A5F5-47AE-2B45-69283966FE3F}"/>
                </a:ext>
              </a:extLst>
            </p:cNvPr>
            <p:cNvSpPr/>
            <p:nvPr/>
          </p:nvSpPr>
          <p:spPr>
            <a:xfrm>
              <a:off x="8357017" y="5486259"/>
              <a:ext cx="2762174" cy="339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53" name="Teardrop 52">
              <a:extLst>
                <a:ext uri="{FF2B5EF4-FFF2-40B4-BE49-F238E27FC236}">
                  <a16:creationId xmlns:a16="http://schemas.microsoft.com/office/drawing/2014/main" id="{4F2B232C-2049-2C7B-0910-B80E3DA41119}"/>
                </a:ext>
              </a:extLst>
            </p:cNvPr>
            <p:cNvSpPr/>
            <p:nvPr/>
          </p:nvSpPr>
          <p:spPr>
            <a:xfrm rot="8100000">
              <a:off x="6071340" y="5065034"/>
              <a:ext cx="196285" cy="196285"/>
            </a:xfrm>
            <a:prstGeom prst="teardrop">
              <a:avLst>
                <a:gd name="adj" fmla="val 137554"/>
              </a:avLst>
            </a:prstGeom>
            <a:solidFill>
              <a:srgbClr val="F58A00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DE86BA6A-F405-5779-7CE2-9A775D74616C}"/>
                </a:ext>
              </a:extLst>
            </p:cNvPr>
            <p:cNvCxnSpPr>
              <a:cxnSpLocks/>
              <a:stCxn id="53" idx="4"/>
              <a:endCxn id="49" idx="1"/>
            </p:cNvCxnSpPr>
            <p:nvPr/>
          </p:nvCxnSpPr>
          <p:spPr>
            <a:xfrm flipV="1">
              <a:off x="6238879" y="4517365"/>
              <a:ext cx="1936848" cy="57641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AEA3012-4F71-8D1F-5916-0A76D57A18E9}"/>
              </a:ext>
            </a:extLst>
          </p:cNvPr>
          <p:cNvSpPr txBox="1"/>
          <p:nvPr/>
        </p:nvSpPr>
        <p:spPr>
          <a:xfrm>
            <a:off x="7996509" y="2701829"/>
            <a:ext cx="40733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Expand fiscal space via restoring debt sustainability </a:t>
            </a:r>
            <a:r>
              <a:rPr lang="en-US" sz="16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&amp;</a:t>
            </a:r>
            <a:r>
              <a:rPr lang="en-US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domestic resource mobilization.  Progressive taxation is needed to raise revenues and promote social justice.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6FFF89-CB39-20B1-51B2-3E62BE1C6F41}"/>
              </a:ext>
            </a:extLst>
          </p:cNvPr>
          <p:cNvSpPr txBox="1"/>
          <p:nvPr/>
        </p:nvSpPr>
        <p:spPr>
          <a:xfrm>
            <a:off x="8051646" y="5075353"/>
            <a:ext cx="37307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Utilize </a:t>
            </a:r>
            <a:r>
              <a:rPr lang="en-US" sz="1600" b="1" dirty="0" err="1">
                <a:solidFill>
                  <a:schemeClr val="accent2"/>
                </a:solidFill>
              </a:rPr>
              <a:t>AfCFTA</a:t>
            </a:r>
            <a:r>
              <a:rPr lang="en-US" sz="1600" b="1" dirty="0">
                <a:solidFill>
                  <a:schemeClr val="accent2"/>
                </a:solidFill>
              </a:rPr>
              <a:t> to diversify economies away from primary products and exports of raw commodities to value addition. </a:t>
            </a:r>
          </a:p>
        </p:txBody>
      </p:sp>
    </p:spTree>
    <p:extLst>
      <p:ext uri="{BB962C8B-B14F-4D97-AF65-F5344CB8AC3E}">
        <p14:creationId xmlns:p14="http://schemas.microsoft.com/office/powerpoint/2010/main" val="278588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9E2FD-DFE8-68F0-0BF3-81690121E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825624"/>
            <a:ext cx="11969496" cy="494093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Incorporation of poverty and inequality issues in national legal frameworks</a:t>
            </a:r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 development plans, examples: (</a:t>
            </a:r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Malawi’s Vision 2063, 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Niger - inequality, vulnerability and poverty as enshrined in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the country’s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National Socioeconomic Development Plan). </a:t>
            </a:r>
            <a:endParaRPr lang="en-GB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/>
              <a:t>Boosting productivity in job-intensive sectors can</a:t>
            </a:r>
            <a:r>
              <a:rPr lang="en-US" sz="2400" dirty="0"/>
              <a:t> raise income and reduce inequality. Supporting SMEs &amp; enhancing their financial inclusion &amp; resilience key to structural development that promotes long-term resilience &amp; measurably reduces poverty &amp; inequality;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Regarding fiscal policy, governments should </a:t>
            </a:r>
            <a:r>
              <a:rPr lang="en-US" sz="2400" b="1" dirty="0"/>
              <a:t>institute fair taxing systems </a:t>
            </a:r>
            <a:r>
              <a:rPr lang="en-US" sz="2400" dirty="0"/>
              <a:t>that support the poor and the vulnerable. They should be progressive and accompanied by efficient fiscal spendings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BADB550F-EA56-579F-2EF3-2F7844E7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" y="365125"/>
            <a:ext cx="11768328" cy="13255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800" b="1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What are the country experiences </a:t>
            </a:r>
            <a:r>
              <a:rPr lang="en-GB" sz="2800" b="1" i="1" dirty="0"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GB" sz="2800" b="1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maximizing the pro-poor and inclusive outcomes of macroeconomic policies?</a:t>
            </a:r>
            <a:b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0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9E2FD-DFE8-68F0-0BF3-81690121E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825624"/>
            <a:ext cx="11914632" cy="494093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Implementing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AfCFTA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gives more attention to </a:t>
            </a:r>
            <a:r>
              <a:rPr lang="en-U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regional infrastructure development 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boost MS’ capacity to trade and supply goods and services across border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AfCFTA</a:t>
            </a:r>
            <a:r>
              <a:rPr lang="en-U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presents an opportunity for risk management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Creating competitive regional value chains will help countries to diversify markets as a hedge against global shocks.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AfCFTA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can be leveraged for </a:t>
            </a:r>
            <a:r>
              <a:rPr lang="en-U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development of regional green value chains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AfCFTA</a:t>
            </a:r>
            <a:r>
              <a:rPr lang="en-U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Guided Trade Initiative 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will allow to test the readiness of the private sector to participate in trade under the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AfCFTA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regime and identify possible future interventions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Promote gender mainstreaming by MSs, 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ensure that all segments of society benefit from the commercial opportunities of the </a:t>
            </a:r>
            <a:r>
              <a:rPr lang="en-US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AfCFTA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and that gender inequalities are not perpetuated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BADB550F-EA56-579F-2EF3-2F7844E7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" y="365125"/>
            <a:ext cx="11768328" cy="13255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400" b="1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How can the African Continental Free Trade Area (</a:t>
            </a:r>
            <a:r>
              <a:rPr lang="en-GB" sz="2400" b="1" i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AfCTA</a:t>
            </a:r>
            <a:r>
              <a:rPr lang="en-GB" sz="2400" b="1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 be harnessed to increase economic resilience and inclusion and to reduce vulnerability?</a:t>
            </a:r>
            <a:b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7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9E2FD-DFE8-68F0-0BF3-81690121E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825624"/>
            <a:ext cx="11914632" cy="494093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Supporting women's participation</a:t>
            </a:r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in all sectors, including those with traditionally low participation to reduce gender wage gap. Support 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productive female entrepreneurship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some regions, supporting </a:t>
            </a:r>
            <a:r>
              <a:rPr lang="en-GB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female participation in family-owned business </a:t>
            </a: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</a:rPr>
              <a:t>can help 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bring them to labour market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Support </a:t>
            </a:r>
            <a:r>
              <a:rPr lang="en-GB" sz="2400" b="1" dirty="0">
                <a:ea typeface="Calibri" panose="020F0502020204030204" pitchFamily="34" charset="0"/>
                <a:cs typeface="Arial" panose="020B0604020202020204" pitchFamily="34" charset="0"/>
              </a:rPr>
              <a:t>female entrepreneurs with accessible financing, networks and digital skills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Knowledge of </a:t>
            </a:r>
            <a:r>
              <a:rPr lang="en-GB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AfCFTA</a:t>
            </a:r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and ability to be part of e-commerce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GB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igital literacy &amp; improved access to internet-based technologies</a:t>
            </a:r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will 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help ensure that women are not </a:t>
            </a:r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being left out of the opportunities presented by a digital economy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Address gender inequality in land ownership 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which would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improve women’s access to finance and have 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multiple positive impact on women’s socioeconomic empowerment.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BADB550F-EA56-579F-2EF3-2F7844E7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" y="365125"/>
            <a:ext cx="11768328" cy="13255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 to accelerate the creation of a structural development that reduces gender inequality?</a:t>
            </a:r>
            <a:endParaRPr lang="en-US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480D0-E770-E2E3-2D39-35CAFD48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6" y="1825625"/>
            <a:ext cx="11484864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IV. APPENDIX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68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CBEF-4D07-C751-EDD5-8859E0E7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28" y="-12468"/>
            <a:ext cx="11817096" cy="860171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50B8-870C-9AF8-E38F-56FD5E64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" y="896112"/>
            <a:ext cx="12192000" cy="5719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Income inequality</a:t>
            </a:r>
            <a:r>
              <a:rPr lang="en-US" sz="2400" dirty="0">
                <a:solidFill>
                  <a:srgbClr val="333333"/>
                </a:solidFill>
              </a:rPr>
              <a:t>: Africa is the 2</a:t>
            </a:r>
            <a:r>
              <a:rPr lang="en-US" sz="2400" baseline="30000" dirty="0">
                <a:solidFill>
                  <a:srgbClr val="333333"/>
                </a:solidFill>
              </a:rPr>
              <a:t>nd</a:t>
            </a:r>
            <a:r>
              <a:rPr lang="en-US" sz="2400" dirty="0">
                <a:solidFill>
                  <a:srgbClr val="333333"/>
                </a:solidFill>
              </a:rPr>
              <a:t> most unequal continent (in terms of Gini Coefficient) and most unequal in terms of average income accruing to the richest 20% of population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/>
              <a:t>   Source: World Bank.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E5341A-DC9B-AE33-76A8-989E0122B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646212"/>
            <a:ext cx="11704320" cy="259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97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480D0-E770-E2E3-2D39-35CAFD48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6" y="1825625"/>
            <a:ext cx="11484864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139889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576E76DD-03E3-9B40-BB4C-70018833582E}"/>
              </a:ext>
            </a:extLst>
          </p:cNvPr>
          <p:cNvSpPr>
            <a:spLocks/>
          </p:cNvSpPr>
          <p:nvPr/>
        </p:nvSpPr>
        <p:spPr bwMode="auto">
          <a:xfrm>
            <a:off x="5061958" y="3007223"/>
            <a:ext cx="1865858" cy="35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en-US" altLang="en-US" sz="2321" b="1" dirty="0">
                <a:solidFill>
                  <a:schemeClr val="tx1"/>
                </a:solidFill>
                <a:latin typeface="Lato" panose="020F0502020204030203" pitchFamily="34" charset="77"/>
                <a:sym typeface="Lato" panose="020F0502020204030203" pitchFamily="34" charset="77"/>
              </a:rPr>
              <a:t>THANK YOU!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4187566" y="3658169"/>
            <a:ext cx="37656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Lato" pitchFamily="34" charset="0"/>
                <a:cs typeface="Lato" pitchFamily="34" charset="0"/>
                <a:sym typeface="Lato" pitchFamily="34" charset="0"/>
              </a:rPr>
              <a:t>Follow the conversation: #COM2023</a:t>
            </a:r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3907624" y="3940331"/>
            <a:ext cx="44813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More: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Avenir Book"/>
                <a:hlinkClick r:id="rId2"/>
              </a:rPr>
              <a:t>www.uneca.org/cfm2023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71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9E2FD-DFE8-68F0-0BF3-81690121E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" y="1825624"/>
            <a:ext cx="11585448" cy="4940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I. Objectives and participants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II. Some observations on inequality and vulnerability in Africa 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dirty="0"/>
              <a:t>III. </a:t>
            </a:r>
            <a:r>
              <a:rPr lang="en-US"/>
              <a:t>Policy </a:t>
            </a:r>
            <a:r>
              <a:rPr lang="en-US" dirty="0"/>
              <a:t>messages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BADB550F-EA56-579F-2EF3-2F7844E7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" y="365125"/>
            <a:ext cx="11768328" cy="13255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8040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480D0-E770-E2E3-2D39-35CAFD48B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I. Objectives and participants</a:t>
            </a:r>
          </a:p>
        </p:txBody>
      </p:sp>
    </p:spTree>
    <p:extLst>
      <p:ext uri="{BB962C8B-B14F-4D97-AF65-F5344CB8AC3E}">
        <p14:creationId xmlns:p14="http://schemas.microsoft.com/office/powerpoint/2010/main" val="153873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241E-792E-B3BF-55B1-28133026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219457"/>
            <a:ext cx="11198352" cy="86867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I.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ED2F2-27AD-F241-EDC2-EE1F91C6F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152144"/>
            <a:ext cx="11887200" cy="502481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To engage with multi-stakeholder incl. public &amp; private sectors, academia, civil society organizations, women &amp; youth groups, media &amp; UNCTs </a:t>
            </a:r>
          </a:p>
          <a:p>
            <a:endParaRPr lang="en-US" dirty="0"/>
          </a:p>
          <a:p>
            <a:r>
              <a:rPr lang="en-US" sz="2800" dirty="0"/>
              <a:t>To introduce the COM 2023 theme and </a:t>
            </a:r>
            <a:r>
              <a:rPr lang="en-US" dirty="0"/>
              <a:t>discuss the constraints and opportunities for reaching its goals</a:t>
            </a:r>
          </a:p>
          <a:p>
            <a:endParaRPr lang="en-US" sz="2000" dirty="0"/>
          </a:p>
          <a:p>
            <a:r>
              <a:rPr lang="en-US" dirty="0"/>
              <a:t>To identify measures that help stakeholders to approach the </a:t>
            </a:r>
            <a:r>
              <a:rPr lang="en-US" dirty="0" err="1"/>
              <a:t>CoM</a:t>
            </a:r>
            <a:r>
              <a:rPr lang="en-US" dirty="0"/>
              <a:t> 2023 with fresh views on key drivers of reducing inequality &amp; vulnerability</a:t>
            </a:r>
          </a:p>
          <a:p>
            <a:endParaRPr lang="en-US" sz="2000" dirty="0"/>
          </a:p>
          <a:p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43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9E2FD-DFE8-68F0-0BF3-81690121E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" y="1825624"/>
            <a:ext cx="11585448" cy="4940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BADB550F-EA56-579F-2EF3-2F7844E7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24051"/>
            <a:ext cx="11768328" cy="13255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Dates, participants and nature of sessions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F3ED1FC-2D01-B007-3AD3-6CE9B7FCD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673231"/>
              </p:ext>
            </p:extLst>
          </p:nvPr>
        </p:nvGraphicFramePr>
        <p:xfrm>
          <a:off x="0" y="2998255"/>
          <a:ext cx="11905489" cy="344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176">
                  <a:extLst>
                    <a:ext uri="{9D8B030D-6E8A-4147-A177-3AD203B41FA5}">
                      <a16:colId xmlns:a16="http://schemas.microsoft.com/office/drawing/2014/main" val="794549249"/>
                    </a:ext>
                  </a:extLst>
                </a:gridCol>
                <a:gridCol w="2050240">
                  <a:extLst>
                    <a:ext uri="{9D8B030D-6E8A-4147-A177-3AD203B41FA5}">
                      <a16:colId xmlns:a16="http://schemas.microsoft.com/office/drawing/2014/main" val="844051328"/>
                    </a:ext>
                  </a:extLst>
                </a:gridCol>
                <a:gridCol w="1926465">
                  <a:extLst>
                    <a:ext uri="{9D8B030D-6E8A-4147-A177-3AD203B41FA5}">
                      <a16:colId xmlns:a16="http://schemas.microsoft.com/office/drawing/2014/main" val="1379756989"/>
                    </a:ext>
                  </a:extLst>
                </a:gridCol>
                <a:gridCol w="1924002">
                  <a:extLst>
                    <a:ext uri="{9D8B030D-6E8A-4147-A177-3AD203B41FA5}">
                      <a16:colId xmlns:a16="http://schemas.microsoft.com/office/drawing/2014/main" val="2346969254"/>
                    </a:ext>
                  </a:extLst>
                </a:gridCol>
                <a:gridCol w="2702765">
                  <a:extLst>
                    <a:ext uri="{9D8B030D-6E8A-4147-A177-3AD203B41FA5}">
                      <a16:colId xmlns:a16="http://schemas.microsoft.com/office/drawing/2014/main" val="240783210"/>
                    </a:ext>
                  </a:extLst>
                </a:gridCol>
                <a:gridCol w="1893841">
                  <a:extLst>
                    <a:ext uri="{9D8B030D-6E8A-4147-A177-3AD203B41FA5}">
                      <a16:colId xmlns:a16="http://schemas.microsoft.com/office/drawing/2014/main" val="3541593958"/>
                    </a:ext>
                  </a:extLst>
                </a:gridCol>
              </a:tblGrid>
              <a:tr h="476872">
                <a:tc>
                  <a:txBody>
                    <a:bodyPr/>
                    <a:lstStyle/>
                    <a:p>
                      <a:r>
                        <a:rPr lang="en-US" dirty="0"/>
                        <a:t>Subregion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Southern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East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Central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West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Africa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000598"/>
                  </a:ext>
                </a:extLst>
              </a:tr>
              <a:tr h="476872">
                <a:tc>
                  <a:txBody>
                    <a:bodyPr/>
                    <a:lstStyle/>
                    <a:p>
                      <a:r>
                        <a:rPr lang="en-US" dirty="0"/>
                        <a:t>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 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and 7 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731463"/>
                  </a:ext>
                </a:extLst>
              </a:tr>
              <a:tr h="1744713">
                <a:tc>
                  <a:txBody>
                    <a:bodyPr/>
                    <a:lstStyle/>
                    <a:p>
                      <a:r>
                        <a:rPr lang="en-US" dirty="0"/>
                        <a:t>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Participants from 11 MS, Ministries for social welfare, finance, trade investments; central banks; experts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Participants from MS, RECs, private sector, academia, think-tanks, women &amp; youth organizations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Participants from MS, RECs, </a:t>
                      </a:r>
                    </a:p>
                    <a:p>
                      <a:r>
                        <a:rPr lang="en-US" dirty="0"/>
                        <a:t>women business associations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Participants from RECs, UN, government, private sector, civil society, academia, youth &amp; the Network of the Economic Journalists for West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Participants for MS, academia, think tanks, policy makers, female business association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21698"/>
                  </a:ext>
                </a:extLst>
              </a:tr>
              <a:tr h="476872">
                <a:tc>
                  <a:txBody>
                    <a:bodyPr/>
                    <a:lstStyle/>
                    <a:p>
                      <a:r>
                        <a:rPr lang="en-US" dirty="0"/>
                        <a:t>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virtual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023318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C5FB719E-BF9E-AA83-8341-121E7577DBCB}"/>
              </a:ext>
            </a:extLst>
          </p:cNvPr>
          <p:cNvSpPr/>
          <p:nvPr/>
        </p:nvSpPr>
        <p:spPr>
          <a:xfrm>
            <a:off x="1873789" y="1428991"/>
            <a:ext cx="1576784" cy="1367252"/>
          </a:xfrm>
          <a:prstGeom prst="ellipse">
            <a:avLst/>
          </a:prstGeom>
          <a:blipFill rotWithShape="1">
            <a:blip r:embed="rId2"/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F4615B-F1A1-475F-5651-79705ED94227}"/>
              </a:ext>
            </a:extLst>
          </p:cNvPr>
          <p:cNvSpPr/>
          <p:nvPr/>
        </p:nvSpPr>
        <p:spPr>
          <a:xfrm>
            <a:off x="7728138" y="1475005"/>
            <a:ext cx="1955848" cy="1467836"/>
          </a:xfrm>
          <a:prstGeom prst="ellipse">
            <a:avLst/>
          </a:prstGeom>
          <a:blipFill rotWithShape="1">
            <a:blip r:embed="rId3"/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20B7B1-39A6-3484-BF02-814466108073}"/>
              </a:ext>
            </a:extLst>
          </p:cNvPr>
          <p:cNvSpPr/>
          <p:nvPr/>
        </p:nvSpPr>
        <p:spPr>
          <a:xfrm>
            <a:off x="5542545" y="1419590"/>
            <a:ext cx="1674320" cy="1467836"/>
          </a:xfrm>
          <a:prstGeom prst="ellipse">
            <a:avLst/>
          </a:prstGeom>
          <a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osiaicBubbl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F5661C-F7AC-7911-1D3D-317321664F1B}"/>
              </a:ext>
            </a:extLst>
          </p:cNvPr>
          <p:cNvSpPr/>
          <p:nvPr/>
        </p:nvSpPr>
        <p:spPr>
          <a:xfrm>
            <a:off x="10030730" y="1421599"/>
            <a:ext cx="1674318" cy="1504671"/>
          </a:xfrm>
          <a:prstGeom prst="ellipse">
            <a:avLst/>
          </a:prstGeom>
          <a:blipFill rotWithShape="1">
            <a:blip r:embed="rId6"/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E9097C-AB06-D63D-4D56-DEE2D046020C}"/>
              </a:ext>
            </a:extLst>
          </p:cNvPr>
          <p:cNvSpPr/>
          <p:nvPr/>
        </p:nvSpPr>
        <p:spPr>
          <a:xfrm>
            <a:off x="3751836" y="1399816"/>
            <a:ext cx="1674319" cy="1467836"/>
          </a:xfrm>
          <a:prstGeom prst="ellipse">
            <a:avLst/>
          </a:prstGeom>
          <a:blipFill rotWithShape="1">
            <a:blip r:embed="rId7"/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1702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480D0-E770-E2E3-2D39-35CAFD48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6" y="1825625"/>
            <a:ext cx="11484864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II. Some observations on inequality and sources of vulnerability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1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CBEF-4D07-C751-EDD5-8859E0E7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28" y="-12468"/>
            <a:ext cx="11817096" cy="86017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50B8-870C-9AF8-E38F-56FD5E64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" y="896112"/>
            <a:ext cx="12192000" cy="5719841"/>
          </a:xfrm>
        </p:spPr>
        <p:txBody>
          <a:bodyPr>
            <a:normAutofit/>
          </a:bodyPr>
          <a:lstStyle/>
          <a:p>
            <a:r>
              <a:rPr lang="en-US" sz="2200" dirty="0"/>
              <a:t>In 2022, Africa accounted for over half of global poverty, but for only about 17% of population.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Inequality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B050"/>
                </a:solidFill>
              </a:rPr>
              <a:t>Income inequality</a:t>
            </a:r>
            <a:r>
              <a:rPr lang="en-US" sz="2200" dirty="0">
                <a:solidFill>
                  <a:srgbClr val="333333"/>
                </a:solidFill>
              </a:rPr>
              <a:t>: Africa is the 2</a:t>
            </a:r>
            <a:r>
              <a:rPr lang="en-US" sz="2200" baseline="30000" dirty="0">
                <a:solidFill>
                  <a:srgbClr val="333333"/>
                </a:solidFill>
              </a:rPr>
              <a:t>nd</a:t>
            </a:r>
            <a:r>
              <a:rPr lang="en-US" sz="2200" dirty="0">
                <a:solidFill>
                  <a:srgbClr val="333333"/>
                </a:solidFill>
              </a:rPr>
              <a:t> most unequal continent (in terms of Gini Coefficient) and most unequal in terms of average income accruing to the richest 20% of population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333333"/>
                </a:solidFill>
              </a:rPr>
              <a:t>At the continental level, large differences among countries prevail. COVID disproportionally affected the bottom 40% in Africa due to its adverse health and economic impacts and within-country inequality rose.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/>
              <a:t>Other dimensions of inequality: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00B050"/>
                </a:solidFill>
              </a:rPr>
              <a:t>Wealth: </a:t>
            </a:r>
            <a:r>
              <a:rPr lang="en-US" sz="2200" dirty="0"/>
              <a:t>Oxfam (2019) pointed out that at that time Africa’s 3 richest billionaires had more wealth than the bottom 50% of the population, about 650 million people;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Levels of </a:t>
            </a:r>
            <a:r>
              <a:rPr lang="en-US" sz="2200" b="1" dirty="0">
                <a:solidFill>
                  <a:srgbClr val="00B050"/>
                </a:solidFill>
              </a:rPr>
              <a:t>gender inequality </a:t>
            </a:r>
            <a:r>
              <a:rPr lang="en-US" sz="2200" dirty="0"/>
              <a:t>are among the highest in the world;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Inequality in </a:t>
            </a:r>
            <a:r>
              <a:rPr lang="en-US" sz="2200" b="1" dirty="0">
                <a:solidFill>
                  <a:srgbClr val="00B050"/>
                </a:solidFill>
              </a:rPr>
              <a:t>access to health products, vaccines</a:t>
            </a:r>
            <a:r>
              <a:rPr lang="en-US" sz="2200" dirty="0"/>
              <a:t>, key medicine (across &amp;within countries)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Digital divide – </a:t>
            </a:r>
            <a:r>
              <a:rPr lang="en-US" sz="2200" b="1" dirty="0">
                <a:solidFill>
                  <a:srgbClr val="00B050"/>
                </a:solidFill>
              </a:rPr>
              <a:t>regional and demographic inequality in access to ICT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5445-A093-4C1C-2260-4218866C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11713464" cy="7412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Inequality and vulnerability 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0CFA8-D8EE-890B-7295-30D2F8930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6" y="1106424"/>
            <a:ext cx="11713464" cy="538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Selected megatrends as source of inequality &amp; vulnerability</a:t>
            </a: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Climate change 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Africa is highly vulnerable to climate change given its strong economic dependency on climate-related activities &amp; low adaptive capacity.</a:t>
            </a:r>
          </a:p>
          <a:p>
            <a:pPr lvl="1"/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Presents special challenges to the poorest and is likely to exacerbate inequality within and between countries;</a:t>
            </a:r>
          </a:p>
          <a:p>
            <a:pPr marL="457200" lvl="1" indent="0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Technological progress, 4</a:t>
            </a:r>
            <a:r>
              <a:rPr lang="en-US" sz="2400" b="1" baseline="300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Industrial revolution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Africa’s challenge is related to skill gaps and potential replacement of humans by machines, in the context of growing population. Goal is both enhancing productivity and  job opportunities.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ZA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</a:t>
            </a:r>
            <a:r>
              <a:rPr lang="en-ZA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equired technological changes must also address challenges of climate change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2000" b="0" i="0" dirty="0">
              <a:solidFill>
                <a:srgbClr val="333333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918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480D0-E770-E2E3-2D39-35CAFD48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6" y="1825625"/>
            <a:ext cx="11484864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III. Policy messages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24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2215</TotalTime>
  <Words>1210</Words>
  <Application>Microsoft Office PowerPoint</Application>
  <PresentationFormat>Widescreen</PresentationFormat>
  <Paragraphs>152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Avenir Book</vt:lpstr>
      <vt:lpstr>Calibri</vt:lpstr>
      <vt:lpstr>Calibri Light</vt:lpstr>
      <vt:lpstr>Helvetica</vt:lpstr>
      <vt:lpstr>Lato</vt:lpstr>
      <vt:lpstr>Lucida Sans</vt:lpstr>
      <vt:lpstr>Times New Roman</vt:lpstr>
      <vt:lpstr>Office Theme</vt:lpstr>
      <vt:lpstr>PowerPoint Presentation</vt:lpstr>
      <vt:lpstr>Outline</vt:lpstr>
      <vt:lpstr>PowerPoint Presentation</vt:lpstr>
      <vt:lpstr>I. Objectives</vt:lpstr>
      <vt:lpstr>Dates, participants and nature of sessions </vt:lpstr>
      <vt:lpstr>PowerPoint Presentation</vt:lpstr>
      <vt:lpstr>Inequality</vt:lpstr>
      <vt:lpstr>Inequality and vulnerability </vt:lpstr>
      <vt:lpstr>PowerPoint Presentation</vt:lpstr>
      <vt:lpstr>PowerPoint Presentation</vt:lpstr>
      <vt:lpstr>What are the country experiences with maximizing the pro-poor and inclusive outcomes of macroeconomic policies? </vt:lpstr>
      <vt:lpstr>How can the African Continental Free Trade Area (AfCTA) be harnessed to increase economic resilience and inclusion and to reduce vulnerability? </vt:lpstr>
      <vt:lpstr>How to accelerate the creation of a structural development that reduces gender inequality?</vt:lpstr>
      <vt:lpstr>PowerPoint Presentation</vt:lpstr>
      <vt:lpstr>Appendix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Afework Temtime</dc:creator>
  <cp:lastModifiedBy>Zuzana SCHWIDROWSKI</cp:lastModifiedBy>
  <cp:revision>48</cp:revision>
  <dcterms:created xsi:type="dcterms:W3CDTF">2023-01-03T08:00:30Z</dcterms:created>
  <dcterms:modified xsi:type="dcterms:W3CDTF">2023-03-16T01:36:35Z</dcterms:modified>
</cp:coreProperties>
</file>