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bookmarkIdSeed="4">
  <p:sldMasterIdLst>
    <p:sldMasterId id="2147483648" r:id="rId1"/>
    <p:sldMasterId id="2147483664" r:id="rId2"/>
    <p:sldMasterId id="2147483679" r:id="rId3"/>
    <p:sldMasterId id="2147483693" r:id="rId4"/>
    <p:sldMasterId id="2147483709" r:id="rId5"/>
  </p:sldMasterIdLst>
  <p:notesMasterIdLst>
    <p:notesMasterId r:id="rId36"/>
  </p:notesMasterIdLst>
  <p:handoutMasterIdLst>
    <p:handoutMasterId r:id="rId37"/>
  </p:handoutMasterIdLst>
  <p:sldIdLst>
    <p:sldId id="462" r:id="rId6"/>
    <p:sldId id="657" r:id="rId7"/>
    <p:sldId id="658" r:id="rId8"/>
    <p:sldId id="659" r:id="rId9"/>
    <p:sldId id="575" r:id="rId10"/>
    <p:sldId id="592" r:id="rId11"/>
    <p:sldId id="597" r:id="rId12"/>
    <p:sldId id="556" r:id="rId13"/>
    <p:sldId id="562" r:id="rId14"/>
    <p:sldId id="564" r:id="rId15"/>
    <p:sldId id="661" r:id="rId16"/>
    <p:sldId id="662" r:id="rId17"/>
    <p:sldId id="663" r:id="rId18"/>
    <p:sldId id="664" r:id="rId19"/>
    <p:sldId id="558" r:id="rId20"/>
    <p:sldId id="637" r:id="rId21"/>
    <p:sldId id="644" r:id="rId22"/>
    <p:sldId id="655" r:id="rId23"/>
    <p:sldId id="641" r:id="rId24"/>
    <p:sldId id="643" r:id="rId25"/>
    <p:sldId id="602" r:id="rId26"/>
    <p:sldId id="639" r:id="rId27"/>
    <p:sldId id="649" r:id="rId28"/>
    <p:sldId id="640" r:id="rId29"/>
    <p:sldId id="269" r:id="rId30"/>
    <p:sldId id="574" r:id="rId31"/>
    <p:sldId id="656" r:id="rId32"/>
    <p:sldId id="348" r:id="rId33"/>
    <p:sldId id="648" r:id="rId34"/>
    <p:sldId id="422"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S PGothic" panose="020B0600070205080204" pitchFamily="34" charset="-128"/>
        <a:cs typeface="+mn-cs"/>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rad" initials="" lastIdx="4" clrIdx="0"/>
  <p:cmAuthor id="2" name="Rachael Nsubuga" initials="RN" lastIdx="1" clrIdx="1">
    <p:extLst>
      <p:ext uri="{19B8F6BF-5375-455C-9EA6-DF929625EA0E}">
        <p15:presenceInfo xmlns:p15="http://schemas.microsoft.com/office/powerpoint/2012/main" userId="S-1-5-21-3706463107-1129757542-2121548773-185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902"/>
    <a:srgbClr val="FD9D24"/>
    <a:srgbClr val="00AED9"/>
    <a:srgbClr val="1C38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9" autoAdjust="0"/>
    <p:restoredTop sz="68709" autoAdjust="0"/>
  </p:normalViewPr>
  <p:slideViewPr>
    <p:cSldViewPr>
      <p:cViewPr varScale="1">
        <p:scale>
          <a:sx n="83" d="100"/>
          <a:sy n="83" d="100"/>
        </p:scale>
        <p:origin x="1474" y="82"/>
      </p:cViewPr>
      <p:guideLst>
        <p:guide orient="horz" pos="2160"/>
        <p:guide pos="2880"/>
      </p:guideLst>
    </p:cSldViewPr>
  </p:slideViewPr>
  <p:notesTextViewPr>
    <p:cViewPr>
      <p:scale>
        <a:sx n="200" d="100"/>
        <a:sy n="200" d="100"/>
      </p:scale>
      <p:origin x="0" y="0"/>
    </p:cViewPr>
  </p:notesTextViewPr>
  <p:notesViewPr>
    <p:cSldViewPr>
      <p:cViewPr varScale="1">
        <p:scale>
          <a:sx n="64" d="100"/>
          <a:sy n="64" d="100"/>
        </p:scale>
        <p:origin x="271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ocuments\COVID19\June%20WHO%20COVID%20data.tx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mukwaya\Downloads\IMF%20commodity%20data%202020%20apri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mukwaya\Downloads\IMF%20commodity%20data%202020%20apri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mukwaya\Downloads\IMF%20commodity%20data%202020%20apri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mukwaya\Downloads\IMF%20commodity%20data%202020%20apri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mukwaya\AppData\Local\Temp\Temp1_SRO-EA%20COVID-19%20Research.zip\SRO-EA%20COVID-19%20Research\Indicators%20-%20Historic%20Trend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D:\Documents\UNECA\Covid-19%20Trade\Copy%20of%20Africa_data_Food_fuels_pharmaceuticals_rev.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ocuments\COVID19\June%20WHO%20COVID%20data.tx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ktsowou\Documents\ECA\a_Research%20work%20ATPC\Ad%20hoc%20requests%202018\ES%20Article%20Urban\Data.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ownloads\API_EN.POP.SLUM.UR.ZS_DS2_en_excel_v2_1121775.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nsubuga\Desktop\Covid%20Graphs-%20age%20sex.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mukwaya\Documents\Great%20lakes%20remittanc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mukwaya\Documents\ODA%20greatlak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mukwaya\Downloads\IMF%20commodity%20data%202020%20apri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mukwaya\Downloads\IMF%20commodity%20data%202020%20apri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case as of June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'Great Lakes'!$J$3</c:f>
              <c:strCache>
                <c:ptCount val="1"/>
                <c:pt idx="0">
                  <c:v>Cumulative case</c:v>
                </c:pt>
              </c:strCache>
            </c:strRef>
          </c:tx>
          <c:spPr>
            <a:solidFill>
              <a:schemeClr val="accent1"/>
            </a:solidFill>
            <a:ln>
              <a:noFill/>
            </a:ln>
            <a:effectLst/>
          </c:spPr>
          <c:invertIfNegative val="0"/>
          <c:cat>
            <c:strRef>
              <c:f>'Great Lakes'!$K$2:$V$2</c:f>
              <c:strCache>
                <c:ptCount val="12"/>
                <c:pt idx="0">
                  <c:v>An</c:v>
                </c:pt>
                <c:pt idx="1">
                  <c:v>Bu</c:v>
                </c:pt>
                <c:pt idx="2">
                  <c:v>CAR</c:v>
                </c:pt>
                <c:pt idx="3">
                  <c:v>RC</c:v>
                </c:pt>
                <c:pt idx="4">
                  <c:v>DRC</c:v>
                </c:pt>
                <c:pt idx="5">
                  <c:v>Ke</c:v>
                </c:pt>
                <c:pt idx="6">
                  <c:v>Rw</c:v>
                </c:pt>
                <c:pt idx="7">
                  <c:v>SS</c:v>
                </c:pt>
                <c:pt idx="8">
                  <c:v>Su</c:v>
                </c:pt>
                <c:pt idx="9">
                  <c:v>Tz</c:v>
                </c:pt>
                <c:pt idx="10">
                  <c:v>Ug</c:v>
                </c:pt>
                <c:pt idx="11">
                  <c:v>Za</c:v>
                </c:pt>
              </c:strCache>
            </c:strRef>
          </c:cat>
          <c:val>
            <c:numRef>
              <c:f>'Great Lakes'!$K$3:$V$3</c:f>
              <c:numCache>
                <c:formatCode>General</c:formatCode>
                <c:ptCount val="12"/>
                <c:pt idx="0">
                  <c:v>142</c:v>
                </c:pt>
                <c:pt idx="1">
                  <c:v>104</c:v>
                </c:pt>
                <c:pt idx="2">
                  <c:v>2222</c:v>
                </c:pt>
                <c:pt idx="3">
                  <c:v>883</c:v>
                </c:pt>
                <c:pt idx="4">
                  <c:v>4777</c:v>
                </c:pt>
                <c:pt idx="5">
                  <c:v>3727</c:v>
                </c:pt>
                <c:pt idx="6">
                  <c:v>612</c:v>
                </c:pt>
                <c:pt idx="7">
                  <c:v>1755</c:v>
                </c:pt>
                <c:pt idx="8">
                  <c:v>7220</c:v>
                </c:pt>
                <c:pt idx="9">
                  <c:v>509</c:v>
                </c:pt>
                <c:pt idx="10">
                  <c:v>823</c:v>
                </c:pt>
                <c:pt idx="11">
                  <c:v>1382</c:v>
                </c:pt>
              </c:numCache>
            </c:numRef>
          </c:val>
          <c:extLst>
            <c:ext xmlns:c16="http://schemas.microsoft.com/office/drawing/2014/chart" uri="{C3380CC4-5D6E-409C-BE32-E72D297353CC}">
              <c16:uniqueId val="{00000000-0CDC-405E-A440-6F3800FD80EF}"/>
            </c:ext>
          </c:extLst>
        </c:ser>
        <c:dLbls>
          <c:showLegendKey val="0"/>
          <c:showVal val="0"/>
          <c:showCatName val="0"/>
          <c:showSerName val="0"/>
          <c:showPercent val="0"/>
          <c:showBubbleSize val="0"/>
        </c:dLbls>
        <c:gapWidth val="219"/>
        <c:overlap val="-27"/>
        <c:axId val="359158504"/>
        <c:axId val="359158832"/>
      </c:barChart>
      <c:catAx>
        <c:axId val="35915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9158832"/>
        <c:crosses val="autoZero"/>
        <c:auto val="1"/>
        <c:lblAlgn val="ctr"/>
        <c:lblOffset val="100"/>
        <c:noMultiLvlLbl val="0"/>
      </c:catAx>
      <c:valAx>
        <c:axId val="35915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9158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1400" b="1" dirty="0"/>
              <a:t>Gold, USD per ounce</a:t>
            </a: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566702207360762"/>
          <c:y val="3.4104437659356536E-2"/>
          <c:w val="0.813142047644553"/>
          <c:h val="0.51410551327777598"/>
        </c:manualLayout>
      </c:layout>
      <c:lineChart>
        <c:grouping val="standard"/>
        <c:varyColors val="0"/>
        <c:ser>
          <c:idx val="9"/>
          <c:order val="9"/>
          <c:tx>
            <c:strRef>
              <c:f>Sheet3!$A$11</c:f>
              <c:strCache>
                <c:ptCount val="1"/>
                <c:pt idx="0">
                  <c:v>Gold, USD</c:v>
                </c:pt>
              </c:strCache>
            </c:strRef>
          </c:tx>
          <c:spPr>
            <a:ln w="28575" cap="rnd">
              <a:solidFill>
                <a:schemeClr val="accent4">
                  <a:lumMod val="60000"/>
                </a:schemeClr>
              </a:solidFill>
              <a:round/>
            </a:ln>
            <a:effectLst/>
          </c:spPr>
          <c:marker>
            <c:symbol val="none"/>
          </c:marker>
          <c:cat>
            <c:strRef>
              <c:f>Sheet3!$B$1:$AO$1</c:f>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f>Sheet3!$B$11:$AO$11</c:f>
              <c:numCache>
                <c:formatCode>0.0</c:formatCode>
                <c:ptCount val="40"/>
                <c:pt idx="0">
                  <c:v>1192.6166666666663</c:v>
                </c:pt>
                <c:pt idx="1">
                  <c:v>1234.3575000000001</c:v>
                </c:pt>
                <c:pt idx="2">
                  <c:v>1231.0934782608692</c:v>
                </c:pt>
                <c:pt idx="3">
                  <c:v>1265.6277777777777</c:v>
                </c:pt>
                <c:pt idx="4">
                  <c:v>1245.0047619047618</c:v>
                </c:pt>
                <c:pt idx="5">
                  <c:v>1260.2568181818181</c:v>
                </c:pt>
                <c:pt idx="6">
                  <c:v>1236.2214285714283</c:v>
                </c:pt>
                <c:pt idx="7">
                  <c:v>1282.3159090909094</c:v>
                </c:pt>
                <c:pt idx="8">
                  <c:v>1314.9785714285711</c:v>
                </c:pt>
                <c:pt idx="9">
                  <c:v>1279.5136363636366</c:v>
                </c:pt>
                <c:pt idx="10">
                  <c:v>1282.284090909091</c:v>
                </c:pt>
                <c:pt idx="11">
                  <c:v>1261.2558823529414</c:v>
                </c:pt>
                <c:pt idx="12">
                  <c:v>1331.6659090909091</c:v>
                </c:pt>
                <c:pt idx="13">
                  <c:v>1331.5249999999999</c:v>
                </c:pt>
                <c:pt idx="14">
                  <c:v>1324.6571428571428</c:v>
                </c:pt>
                <c:pt idx="15">
                  <c:v>1334.7400000000002</c:v>
                </c:pt>
                <c:pt idx="16">
                  <c:v>1303.0261904761903</c:v>
                </c:pt>
                <c:pt idx="17">
                  <c:v>1281.5666666666668</c:v>
                </c:pt>
                <c:pt idx="18">
                  <c:v>1238.5250000000001</c:v>
                </c:pt>
                <c:pt idx="19">
                  <c:v>1201.2454545454545</c:v>
                </c:pt>
                <c:pt idx="20">
                  <c:v>1198.4725000000003</c:v>
                </c:pt>
                <c:pt idx="21">
                  <c:v>1215.3934782608694</c:v>
                </c:pt>
                <c:pt idx="22">
                  <c:v>1220.9454545454546</c:v>
                </c:pt>
                <c:pt idx="23">
                  <c:v>1247.9235294117648</c:v>
                </c:pt>
                <c:pt idx="24">
                  <c:v>1291.7454545454545</c:v>
                </c:pt>
                <c:pt idx="25">
                  <c:v>1320.0650000000001</c:v>
                </c:pt>
                <c:pt idx="26">
                  <c:v>1300.8976190476189</c:v>
                </c:pt>
                <c:pt idx="27">
                  <c:v>1286.4449999999999</c:v>
                </c:pt>
                <c:pt idx="28">
                  <c:v>1283.9476190476191</c:v>
                </c:pt>
                <c:pt idx="29">
                  <c:v>1359.0425</c:v>
                </c:pt>
                <c:pt idx="30">
                  <c:v>1412.978260869565</c:v>
                </c:pt>
                <c:pt idx="31">
                  <c:v>1498.7976190476193</c:v>
                </c:pt>
                <c:pt idx="32">
                  <c:v>1511.3142857142859</c:v>
                </c:pt>
                <c:pt idx="33">
                  <c:v>1494.8</c:v>
                </c:pt>
                <c:pt idx="34">
                  <c:v>1470.0166666666669</c:v>
                </c:pt>
                <c:pt idx="35">
                  <c:v>1476.0444444444445</c:v>
                </c:pt>
                <c:pt idx="36">
                  <c:v>1560.6727272727273</c:v>
                </c:pt>
                <c:pt idx="37">
                  <c:v>1597.1025</c:v>
                </c:pt>
                <c:pt idx="38">
                  <c:v>1591.9272727272728</c:v>
                </c:pt>
                <c:pt idx="39">
                  <c:v>1682.9299999999998</c:v>
                </c:pt>
              </c:numCache>
            </c:numRef>
          </c:val>
          <c:smooth val="0"/>
          <c:extLst>
            <c:ext xmlns:c16="http://schemas.microsoft.com/office/drawing/2014/chart" uri="{C3380CC4-5D6E-409C-BE32-E72D297353CC}">
              <c16:uniqueId val="{00000000-9E76-41D9-BAC6-1F568CD1B1CF}"/>
            </c:ext>
          </c:extLst>
        </c:ser>
        <c:dLbls>
          <c:showLegendKey val="0"/>
          <c:showVal val="0"/>
          <c:showCatName val="0"/>
          <c:showSerName val="0"/>
          <c:showPercent val="0"/>
          <c:showBubbleSize val="0"/>
        </c:dLbls>
        <c:smooth val="0"/>
        <c:axId val="834744872"/>
        <c:axId val="834742576"/>
        <c:extLst>
          <c:ext xmlns:c15="http://schemas.microsoft.com/office/drawing/2012/chart" uri="{02D57815-91ED-43cb-92C2-25804820EDAC}">
            <c15:filteredLineSeries>
              <c15:ser>
                <c:idx val="0"/>
                <c:order val="0"/>
                <c:tx>
                  <c:strRef>
                    <c:extLst>
                      <c:ext uri="{02D57815-91ED-43cb-92C2-25804820EDAC}">
                        <c15:formulaRef>
                          <c15:sqref>Sheet3!$A$2</c15:sqref>
                        </c15:formulaRef>
                      </c:ext>
                    </c:extLst>
                    <c:strCache>
                      <c:ptCount val="1"/>
                      <c:pt idx="0">
                        <c:v>Food Price Index, Price Indices</c:v>
                      </c:pt>
                    </c:strCache>
                  </c:strRef>
                </c:tx>
                <c:spPr>
                  <a:ln w="28575" cap="rnd">
                    <a:solidFill>
                      <a:schemeClr val="accent1"/>
                    </a:solidFill>
                    <a:round/>
                  </a:ln>
                  <a:effectLst/>
                </c:spPr>
                <c:marker>
                  <c:symbol val="none"/>
                </c:marker>
                <c:cat>
                  <c:strRef>
                    <c:extLst>
                      <c:ex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c:ext uri="{02D57815-91ED-43cb-92C2-25804820EDAC}">
                        <c15:formulaRef>
                          <c15:sqref>Sheet3!$B$2:$AO$2</c15:sqref>
                        </c15:formulaRef>
                      </c:ext>
                    </c:extLst>
                    <c:numCache>
                      <c:formatCode>0.0</c:formatCode>
                      <c:ptCount val="40"/>
                      <c:pt idx="0">
                        <c:v>106.5366290159841</c:v>
                      </c:pt>
                      <c:pt idx="1">
                        <c:v>107.02278794316925</c:v>
                      </c:pt>
                      <c:pt idx="2">
                        <c:v>103.43533644775873</c:v>
                      </c:pt>
                      <c:pt idx="3">
                        <c:v>102.80470979601672</c:v>
                      </c:pt>
                      <c:pt idx="4">
                        <c:v>105.2184556262368</c:v>
                      </c:pt>
                      <c:pt idx="5">
                        <c:v>104.5174124848143</c:v>
                      </c:pt>
                      <c:pt idx="6">
                        <c:v>106.86400798733676</c:v>
                      </c:pt>
                      <c:pt idx="7">
                        <c:v>102.08084936005673</c:v>
                      </c:pt>
                      <c:pt idx="8">
                        <c:v>100.84922316811497</c:v>
                      </c:pt>
                      <c:pt idx="9">
                        <c:v>101.65215499046518</c:v>
                      </c:pt>
                      <c:pt idx="10">
                        <c:v>102.29060043898986</c:v>
                      </c:pt>
                      <c:pt idx="11">
                        <c:v>102.2817265025389</c:v>
                      </c:pt>
                      <c:pt idx="12">
                        <c:v>105.81764855552785</c:v>
                      </c:pt>
                      <c:pt idx="13">
                        <c:v>105.89334425494337</c:v>
                      </c:pt>
                      <c:pt idx="14">
                        <c:v>106.90542239454022</c:v>
                      </c:pt>
                      <c:pt idx="15">
                        <c:v>106.71889200595579</c:v>
                      </c:pt>
                      <c:pt idx="16">
                        <c:v>108.3625263785131</c:v>
                      </c:pt>
                      <c:pt idx="17">
                        <c:v>104.08010576570329</c:v>
                      </c:pt>
                      <c:pt idx="18">
                        <c:v>101.33013955678165</c:v>
                      </c:pt>
                      <c:pt idx="19">
                        <c:v>97.361344418990285</c:v>
                      </c:pt>
                      <c:pt idx="20">
                        <c:v>98.62668218060314</c:v>
                      </c:pt>
                      <c:pt idx="21">
                        <c:v>100.42137832663246</c:v>
                      </c:pt>
                      <c:pt idx="22">
                        <c:v>95.855224223726736</c:v>
                      </c:pt>
                      <c:pt idx="23">
                        <c:v>98.689926328298</c:v>
                      </c:pt>
                      <c:pt idx="24">
                        <c:v>100.46654163406639</c:v>
                      </c:pt>
                      <c:pt idx="25">
                        <c:v>98.772205073072286</c:v>
                      </c:pt>
                      <c:pt idx="26">
                        <c:v>98.063109720746482</c:v>
                      </c:pt>
                      <c:pt idx="27">
                        <c:v>101.56920127626263</c:v>
                      </c:pt>
                      <c:pt idx="28">
                        <c:v>98.094289080567989</c:v>
                      </c:pt>
                      <c:pt idx="29">
                        <c:v>100.21284140868016</c:v>
                      </c:pt>
                      <c:pt idx="30">
                        <c:v>100.2719739356133</c:v>
                      </c:pt>
                      <c:pt idx="31">
                        <c:v>98.260429796590472</c:v>
                      </c:pt>
                      <c:pt idx="32">
                        <c:v>96.053057750248115</c:v>
                      </c:pt>
                      <c:pt idx="33">
                        <c:v>96.42774735125127</c:v>
                      </c:pt>
                      <c:pt idx="34">
                        <c:v>100.01078203644526</c:v>
                      </c:pt>
                      <c:pt idx="35">
                        <c:v>103.73135981722206</c:v>
                      </c:pt>
                      <c:pt idx="36">
                        <c:v>105.36144797899708</c:v>
                      </c:pt>
                      <c:pt idx="37">
                        <c:v>101.40212315262171</c:v>
                      </c:pt>
                      <c:pt idx="38">
                        <c:v>97.709009687179673</c:v>
                      </c:pt>
                      <c:pt idx="39">
                        <c:v>93.519437814486935</c:v>
                      </c:pt>
                    </c:numCache>
                  </c:numRef>
                </c:val>
                <c:smooth val="0"/>
                <c:extLst>
                  <c:ext xmlns:c16="http://schemas.microsoft.com/office/drawing/2014/chart" uri="{C3380CC4-5D6E-409C-BE32-E72D297353CC}">
                    <c16:uniqueId val="{00000001-9E76-41D9-BAC6-1F568CD1B1C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Industrial Inputs Price Index, Price Indices</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Sheet3!$B$3:$AO$3</c15:sqref>
                        </c15:formulaRef>
                      </c:ext>
                    </c:extLst>
                    <c:numCache>
                      <c:formatCode>0.0</c:formatCode>
                      <c:ptCount val="40"/>
                      <c:pt idx="0">
                        <c:v>118.06072966510102</c:v>
                      </c:pt>
                      <c:pt idx="1">
                        <c:v>123.83051975944116</c:v>
                      </c:pt>
                      <c:pt idx="2">
                        <c:v>121.68479854376208</c:v>
                      </c:pt>
                      <c:pt idx="3">
                        <c:v>114.31339641047516</c:v>
                      </c:pt>
                      <c:pt idx="4">
                        <c:v>110.60925846896204</c:v>
                      </c:pt>
                      <c:pt idx="5">
                        <c:v>107.97980016800391</c:v>
                      </c:pt>
                      <c:pt idx="6">
                        <c:v>113.03582871562114</c:v>
                      </c:pt>
                      <c:pt idx="7">
                        <c:v>120.11866352127102</c:v>
                      </c:pt>
                      <c:pt idx="8">
                        <c:v>119.49276202096084</c:v>
                      </c:pt>
                      <c:pt idx="9">
                        <c:v>117.53933462245531</c:v>
                      </c:pt>
                      <c:pt idx="10">
                        <c:v>118.9534539661977</c:v>
                      </c:pt>
                      <c:pt idx="11">
                        <c:v>122.81522013315816</c:v>
                      </c:pt>
                      <c:pt idx="12">
                        <c:v>128.97748197708367</c:v>
                      </c:pt>
                      <c:pt idx="13">
                        <c:v>129.86392990692178</c:v>
                      </c:pt>
                      <c:pt idx="14">
                        <c:v>126.24463422792495</c:v>
                      </c:pt>
                      <c:pt idx="15">
                        <c:v>127.00876328127715</c:v>
                      </c:pt>
                      <c:pt idx="16">
                        <c:v>127.44411317990601</c:v>
                      </c:pt>
                      <c:pt idx="17">
                        <c:v>128.27036185726092</c:v>
                      </c:pt>
                      <c:pt idx="18">
                        <c:v>121.70601885585492</c:v>
                      </c:pt>
                      <c:pt idx="19">
                        <c:v>119.661233705439</c:v>
                      </c:pt>
                      <c:pt idx="20">
                        <c:v>118.91353232116636</c:v>
                      </c:pt>
                      <c:pt idx="21">
                        <c:v>120.70553102108968</c:v>
                      </c:pt>
                      <c:pt idx="22">
                        <c:v>118.80931851964243</c:v>
                      </c:pt>
                      <c:pt idx="23">
                        <c:v>117.53462574348515</c:v>
                      </c:pt>
                      <c:pt idx="24">
                        <c:v>118.83690898584783</c:v>
                      </c:pt>
                      <c:pt idx="25">
                        <c:v>125.80856157913796</c:v>
                      </c:pt>
                      <c:pt idx="26">
                        <c:v>127.53917625223008</c:v>
                      </c:pt>
                      <c:pt idx="27">
                        <c:v>129.65652923376581</c:v>
                      </c:pt>
                      <c:pt idx="28">
                        <c:v>129.33057753090259</c:v>
                      </c:pt>
                      <c:pt idx="29">
                        <c:v>130.98909621167451</c:v>
                      </c:pt>
                      <c:pt idx="30">
                        <c:v>134.43355813701976</c:v>
                      </c:pt>
                      <c:pt idx="31">
                        <c:v>123.19844700911821</c:v>
                      </c:pt>
                      <c:pt idx="32">
                        <c:v>124.10168631010116</c:v>
                      </c:pt>
                      <c:pt idx="33">
                        <c:v>121.73630528340129</c:v>
                      </c:pt>
                      <c:pt idx="34">
                        <c:v>119.0099516444008</c:v>
                      </c:pt>
                      <c:pt idx="35">
                        <c:v>122.08637222366912</c:v>
                      </c:pt>
                      <c:pt idx="36">
                        <c:v>124.48797255807064</c:v>
                      </c:pt>
                      <c:pt idx="37">
                        <c:v>118.77416609097702</c:v>
                      </c:pt>
                      <c:pt idx="38">
                        <c:v>113.22847947759998</c:v>
                      </c:pt>
                      <c:pt idx="39">
                        <c:v>108.56862397197827</c:v>
                      </c:pt>
                    </c:numCache>
                  </c:numRef>
                </c:val>
                <c:smooth val="0"/>
                <c:extLst xmlns:c15="http://schemas.microsoft.com/office/drawing/2012/chart">
                  <c:ext xmlns:c16="http://schemas.microsoft.com/office/drawing/2014/chart" uri="{C3380CC4-5D6E-409C-BE32-E72D297353CC}">
                    <c16:uniqueId val="{00000002-9E76-41D9-BAC6-1F568CD1B1C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Base Metals Price Index includes Aluminum, Cobalt,  Tin, </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Sheet3!$B$4:$AO$4</c15:sqref>
                        </c15:formulaRef>
                      </c:ext>
                    </c:extLst>
                    <c:numCache>
                      <c:formatCode>0.0</c:formatCode>
                      <c:ptCount val="40"/>
                      <c:pt idx="0">
                        <c:v>121.36834449701475</c:v>
                      </c:pt>
                      <c:pt idx="1">
                        <c:v>128.72324522746189</c:v>
                      </c:pt>
                      <c:pt idx="2">
                        <c:v>127.21434467125029</c:v>
                      </c:pt>
                      <c:pt idx="3">
                        <c:v>116.89217128901055</c:v>
                      </c:pt>
                      <c:pt idx="4">
                        <c:v>111.66543300852901</c:v>
                      </c:pt>
                      <c:pt idx="5">
                        <c:v>109.86004533234309</c:v>
                      </c:pt>
                      <c:pt idx="6">
                        <c:v>117.18691473769763</c:v>
                      </c:pt>
                      <c:pt idx="7">
                        <c:v>127.01562782119035</c:v>
                      </c:pt>
                      <c:pt idx="8">
                        <c:v>126.10273634640276</c:v>
                      </c:pt>
                      <c:pt idx="9">
                        <c:v>124.23350854481622</c:v>
                      </c:pt>
                      <c:pt idx="10">
                        <c:v>125.77287629150582</c:v>
                      </c:pt>
                      <c:pt idx="11">
                        <c:v>130.22904947273202</c:v>
                      </c:pt>
                      <c:pt idx="12">
                        <c:v>136.61150821375409</c:v>
                      </c:pt>
                      <c:pt idx="13">
                        <c:v>137.61906552022822</c:v>
                      </c:pt>
                      <c:pt idx="14">
                        <c:v>132.46644058924042</c:v>
                      </c:pt>
                      <c:pt idx="15">
                        <c:v>133.89184750268973</c:v>
                      </c:pt>
                      <c:pt idx="16">
                        <c:v>134.34934249560143</c:v>
                      </c:pt>
                      <c:pt idx="17">
                        <c:v>135.3144991089612</c:v>
                      </c:pt>
                      <c:pt idx="18">
                        <c:v>126.90834139620853</c:v>
                      </c:pt>
                      <c:pt idx="19">
                        <c:v>125.09954079090188</c:v>
                      </c:pt>
                      <c:pt idx="20">
                        <c:v>124.52451501606619</c:v>
                      </c:pt>
                      <c:pt idx="21">
                        <c:v>127.68475662017556</c:v>
                      </c:pt>
                      <c:pt idx="22">
                        <c:v>125.88849415410787</c:v>
                      </c:pt>
                      <c:pt idx="23">
                        <c:v>123.08952675923935</c:v>
                      </c:pt>
                      <c:pt idx="24">
                        <c:v>124.91861002901555</c:v>
                      </c:pt>
                      <c:pt idx="25">
                        <c:v>134.63246596083704</c:v>
                      </c:pt>
                      <c:pt idx="26">
                        <c:v>136.33539545234868</c:v>
                      </c:pt>
                      <c:pt idx="27">
                        <c:v>139.5837227549811</c:v>
                      </c:pt>
                      <c:pt idx="28">
                        <c:v>138.82798101391154</c:v>
                      </c:pt>
                      <c:pt idx="29">
                        <c:v>141.33562362654658</c:v>
                      </c:pt>
                      <c:pt idx="30">
                        <c:v>147.527668724086</c:v>
                      </c:pt>
                      <c:pt idx="31">
                        <c:v>133.36486957829743</c:v>
                      </c:pt>
                      <c:pt idx="32">
                        <c:v>134.73112056274007</c:v>
                      </c:pt>
                      <c:pt idx="33">
                        <c:v>131.99762358516924</c:v>
                      </c:pt>
                      <c:pt idx="34">
                        <c:v>126.88952281072542</c:v>
                      </c:pt>
                      <c:pt idx="35">
                        <c:v>131.21475254982565</c:v>
                      </c:pt>
                      <c:pt idx="36">
                        <c:v>133.35121804838161</c:v>
                      </c:pt>
                      <c:pt idx="37">
                        <c:v>126.00289384350455</c:v>
                      </c:pt>
                      <c:pt idx="38">
                        <c:v>120.11380246251721</c:v>
                      </c:pt>
                      <c:pt idx="39">
                        <c:v>115.19238153914417</c:v>
                      </c:pt>
                    </c:numCache>
                  </c:numRef>
                </c:val>
                <c:smooth val="0"/>
                <c:extLst xmlns:c15="http://schemas.microsoft.com/office/drawing/2012/chart">
                  <c:ext xmlns:c16="http://schemas.microsoft.com/office/drawing/2014/chart" uri="{C3380CC4-5D6E-409C-BE32-E72D297353CC}">
                    <c16:uniqueId val="{00000003-9E76-41D9-BAC6-1F568CD1B1C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Crude Oil (petroleum), Price index,</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Sheet3!$B$5:$AO$5</c15:sqref>
                        </c15:formulaRef>
                      </c:ext>
                    </c:extLst>
                    <c:numCache>
                      <c:formatCode>0.0</c:formatCode>
                      <c:ptCount val="40"/>
                      <c:pt idx="0">
                        <c:v>128.75250829014144</c:v>
                      </c:pt>
                      <c:pt idx="1">
                        <c:v>130.13372780786449</c:v>
                      </c:pt>
                      <c:pt idx="2">
                        <c:v>121.93844410981143</c:v>
                      </c:pt>
                      <c:pt idx="3">
                        <c:v>124.52005075640672</c:v>
                      </c:pt>
                      <c:pt idx="4">
                        <c:v>117.83550401067687</c:v>
                      </c:pt>
                      <c:pt idx="5">
                        <c:v>108.20895451019361</c:v>
                      </c:pt>
                      <c:pt idx="6">
                        <c:v>110.8338762981204</c:v>
                      </c:pt>
                      <c:pt idx="7">
                        <c:v>114.85279184808849</c:v>
                      </c:pt>
                      <c:pt idx="8">
                        <c:v>120.90013226054998</c:v>
                      </c:pt>
                      <c:pt idx="9">
                        <c:v>126.42578520801798</c:v>
                      </c:pt>
                      <c:pt idx="10">
                        <c:v>138.15443056847568</c:v>
                      </c:pt>
                      <c:pt idx="11">
                        <c:v>140.33619885701941</c:v>
                      </c:pt>
                      <c:pt idx="12">
                        <c:v>149.21765589818671</c:v>
                      </c:pt>
                      <c:pt idx="13">
                        <c:v>141.80523389164009</c:v>
                      </c:pt>
                      <c:pt idx="14">
                        <c:v>143.343643107487</c:v>
                      </c:pt>
                      <c:pt idx="15">
                        <c:v>153.86468410190969</c:v>
                      </c:pt>
                      <c:pt idx="16">
                        <c:v>167.07797555754371</c:v>
                      </c:pt>
                      <c:pt idx="17">
                        <c:v>165.23983489110779</c:v>
                      </c:pt>
                      <c:pt idx="18">
                        <c:v>167.91817919298322</c:v>
                      </c:pt>
                      <c:pt idx="19">
                        <c:v>165.28162835852461</c:v>
                      </c:pt>
                      <c:pt idx="20">
                        <c:v>174.66010102932151</c:v>
                      </c:pt>
                      <c:pt idx="21">
                        <c:v>179.05631258157891</c:v>
                      </c:pt>
                      <c:pt idx="22">
                        <c:v>146.29192816983564</c:v>
                      </c:pt>
                      <c:pt idx="23">
                        <c:v>126.07675794771711</c:v>
                      </c:pt>
                      <c:pt idx="24">
                        <c:v>131.42337710754234</c:v>
                      </c:pt>
                      <c:pt idx="25">
                        <c:v>142.52826157374665</c:v>
                      </c:pt>
                      <c:pt idx="26">
                        <c:v>148.86004533811609</c:v>
                      </c:pt>
                      <c:pt idx="27">
                        <c:v>160.45414525027914</c:v>
                      </c:pt>
                      <c:pt idx="28">
                        <c:v>157.12435658797332</c:v>
                      </c:pt>
                      <c:pt idx="29">
                        <c:v>139.91703988015234</c:v>
                      </c:pt>
                      <c:pt idx="30">
                        <c:v>144.44670037750404</c:v>
                      </c:pt>
                      <c:pt idx="31">
                        <c:v>136.17066557838777</c:v>
                      </c:pt>
                      <c:pt idx="32">
                        <c:v>142.32623254299719</c:v>
                      </c:pt>
                      <c:pt idx="33">
                        <c:v>135.54600065811735</c:v>
                      </c:pt>
                      <c:pt idx="34">
                        <c:v>142.59580836943252</c:v>
                      </c:pt>
                      <c:pt idx="35">
                        <c:v>149.21508218750705</c:v>
                      </c:pt>
                      <c:pt idx="36">
                        <c:v>145.13585605005483</c:v>
                      </c:pt>
                      <c:pt idx="37">
                        <c:v>126.52869516698097</c:v>
                      </c:pt>
                      <c:pt idx="38">
                        <c:v>76.219679667254709</c:v>
                      </c:pt>
                      <c:pt idx="39">
                        <c:v>50.446312272528921</c:v>
                      </c:pt>
                    </c:numCache>
                  </c:numRef>
                </c:val>
                <c:smooth val="0"/>
                <c:extLst xmlns:c15="http://schemas.microsoft.com/office/drawing/2012/chart">
                  <c:ext xmlns:c16="http://schemas.microsoft.com/office/drawing/2014/chart" uri="{C3380CC4-5D6E-409C-BE32-E72D297353CC}">
                    <c16:uniqueId val="{00000004-9E76-41D9-BAC6-1F568CD1B1C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Sheet3!$A$6</c15:sqref>
                        </c15:formulaRef>
                      </c:ext>
                    </c:extLst>
                    <c:strCache>
                      <c:ptCount val="1"/>
                      <c:pt idx="0">
                        <c:v>Coffee, USD</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Sheet3!$B$6:$AO$6</c15:sqref>
                        </c15:formulaRef>
                      </c:ext>
                    </c:extLst>
                    <c:numCache>
                      <c:formatCode>0.0</c:formatCode>
                      <c:ptCount val="40"/>
                      <c:pt idx="0">
                        <c:v>111.25749999999998</c:v>
                      </c:pt>
                      <c:pt idx="1">
                        <c:v>110.13157894736842</c:v>
                      </c:pt>
                      <c:pt idx="2">
                        <c:v>110.01909090909091</c:v>
                      </c:pt>
                      <c:pt idx="3">
                        <c:v>106.24789473684213</c:v>
                      </c:pt>
                      <c:pt idx="4">
                        <c:v>101.4709090909091</c:v>
                      </c:pt>
                      <c:pt idx="5">
                        <c:v>104.82681818181817</c:v>
                      </c:pt>
                      <c:pt idx="6">
                        <c:v>107.62099999999998</c:v>
                      </c:pt>
                      <c:pt idx="7">
                        <c:v>106.35608695652174</c:v>
                      </c:pt>
                      <c:pt idx="8">
                        <c:v>101.32850000000001</c:v>
                      </c:pt>
                      <c:pt idx="9">
                        <c:v>102.54545454545455</c:v>
                      </c:pt>
                      <c:pt idx="10">
                        <c:v>95.111499999999978</c:v>
                      </c:pt>
                      <c:pt idx="11">
                        <c:v>92.092857142857142</c:v>
                      </c:pt>
                      <c:pt idx="12">
                        <c:v>93.029523809523781</c:v>
                      </c:pt>
                      <c:pt idx="13">
                        <c:v>92.881052631578939</c:v>
                      </c:pt>
                      <c:pt idx="14">
                        <c:v>92.077619047619081</c:v>
                      </c:pt>
                      <c:pt idx="15">
                        <c:v>91.878095238095227</c:v>
                      </c:pt>
                      <c:pt idx="16">
                        <c:v>92.393636363636347</c:v>
                      </c:pt>
                      <c:pt idx="17">
                        <c:v>89.381428571428557</c:v>
                      </c:pt>
                      <c:pt idx="18">
                        <c:v>87.761904761904759</c:v>
                      </c:pt>
                      <c:pt idx="19">
                        <c:v>83.688260869565184</c:v>
                      </c:pt>
                      <c:pt idx="20">
                        <c:v>80.40736842105261</c:v>
                      </c:pt>
                      <c:pt idx="21">
                        <c:v>88.329565217391291</c:v>
                      </c:pt>
                      <c:pt idx="22">
                        <c:v>86.744000000000028</c:v>
                      </c:pt>
                      <c:pt idx="23">
                        <c:v>81.1875</c:v>
                      </c:pt>
                      <c:pt idx="24">
                        <c:v>81.774285714285725</c:v>
                      </c:pt>
                      <c:pt idx="25">
                        <c:v>82.585263157894744</c:v>
                      </c:pt>
                      <c:pt idx="26">
                        <c:v>81.050952380952396</c:v>
                      </c:pt>
                      <c:pt idx="27">
                        <c:v>78.141499999999994</c:v>
                      </c:pt>
                      <c:pt idx="28">
                        <c:v>76.99045454545454</c:v>
                      </c:pt>
                      <c:pt idx="29">
                        <c:v>80.099999999999994</c:v>
                      </c:pt>
                      <c:pt idx="30">
                        <c:v>79.961904761904748</c:v>
                      </c:pt>
                      <c:pt idx="31">
                        <c:v>77.920909090909063</c:v>
                      </c:pt>
                      <c:pt idx="32">
                        <c:v>78.946999999999989</c:v>
                      </c:pt>
                      <c:pt idx="33">
                        <c:v>77.496086956521765</c:v>
                      </c:pt>
                      <c:pt idx="34">
                        <c:v>82.602105263157924</c:v>
                      </c:pt>
                      <c:pt idx="35">
                        <c:v>82.765882352941176</c:v>
                      </c:pt>
                      <c:pt idx="36">
                        <c:v>79.15428571428572</c:v>
                      </c:pt>
                      <c:pt idx="37">
                        <c:v>77.294736842105252</c:v>
                      </c:pt>
                      <c:pt idx="38">
                        <c:v>76.963181818181809</c:v>
                      </c:pt>
                      <c:pt idx="39">
                        <c:v>74.393809523809509</c:v>
                      </c:pt>
                    </c:numCache>
                  </c:numRef>
                </c:val>
                <c:smooth val="0"/>
                <c:extLst xmlns:c15="http://schemas.microsoft.com/office/drawing/2012/chart">
                  <c:ext xmlns:c16="http://schemas.microsoft.com/office/drawing/2014/chart" uri="{C3380CC4-5D6E-409C-BE32-E72D297353CC}">
                    <c16:uniqueId val="{00000005-9E76-41D9-BAC6-1F568CD1B1C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Sheet3!$A$7</c15:sqref>
                        </c15:formulaRef>
                      </c:ext>
                    </c:extLst>
                    <c:strCache>
                      <c:ptCount val="1"/>
                      <c:pt idx="0">
                        <c:v>Crude Oil (petroleum), USD,</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Sheet3!$B$7:$AO$7</c15:sqref>
                        </c15:formulaRef>
                      </c:ext>
                    </c:extLst>
                    <c:numCache>
                      <c:formatCode>0.0</c:formatCode>
                      <c:ptCount val="40"/>
                      <c:pt idx="0">
                        <c:v>53.628939393939383</c:v>
                      </c:pt>
                      <c:pt idx="1">
                        <c:v>54.355333333333327</c:v>
                      </c:pt>
                      <c:pt idx="2">
                        <c:v>50.905797101449281</c:v>
                      </c:pt>
                      <c:pt idx="3">
                        <c:v>52.226333333333329</c:v>
                      </c:pt>
                      <c:pt idx="4">
                        <c:v>49.911594202898563</c:v>
                      </c:pt>
                      <c:pt idx="5">
                        <c:v>46.133030303030303</c:v>
                      </c:pt>
                      <c:pt idx="6">
                        <c:v>47.665079365079364</c:v>
                      </c:pt>
                      <c:pt idx="7">
                        <c:v>49.942608695652169</c:v>
                      </c:pt>
                      <c:pt idx="8">
                        <c:v>52.910317460317465</c:v>
                      </c:pt>
                      <c:pt idx="9">
                        <c:v>54.922121212121212</c:v>
                      </c:pt>
                      <c:pt idx="10">
                        <c:v>59.956212121212111</c:v>
                      </c:pt>
                      <c:pt idx="11">
                        <c:v>61.208730158730162</c:v>
                      </c:pt>
                      <c:pt idx="12">
                        <c:v>66.153768115942043</c:v>
                      </c:pt>
                      <c:pt idx="13">
                        <c:v>63.437999999999988</c:v>
                      </c:pt>
                      <c:pt idx="14">
                        <c:v>64.198030303030293</c:v>
                      </c:pt>
                      <c:pt idx="15">
                        <c:v>68.792380952380967</c:v>
                      </c:pt>
                      <c:pt idx="16">
                        <c:v>73.340724637681163</c:v>
                      </c:pt>
                      <c:pt idx="17">
                        <c:v>71.994285714285709</c:v>
                      </c:pt>
                      <c:pt idx="18">
                        <c:v>72.717575757575759</c:v>
                      </c:pt>
                      <c:pt idx="19">
                        <c:v>71.058550724637684</c:v>
                      </c:pt>
                      <c:pt idx="20">
                        <c:v>75.355000000000004</c:v>
                      </c:pt>
                      <c:pt idx="21">
                        <c:v>76.72608695652174</c:v>
                      </c:pt>
                      <c:pt idx="22">
                        <c:v>62.380000000000017</c:v>
                      </c:pt>
                      <c:pt idx="23">
                        <c:v>53.791587301587299</c:v>
                      </c:pt>
                      <c:pt idx="24">
                        <c:v>56.434492753623189</c:v>
                      </c:pt>
                      <c:pt idx="25">
                        <c:v>61.102000000000018</c:v>
                      </c:pt>
                      <c:pt idx="26">
                        <c:v>63.789841269841276</c:v>
                      </c:pt>
                      <c:pt idx="27">
                        <c:v>68.571666666666658</c:v>
                      </c:pt>
                      <c:pt idx="28">
                        <c:v>66.87695652173916</c:v>
                      </c:pt>
                      <c:pt idx="29">
                        <c:v>59.728999999999999</c:v>
                      </c:pt>
                      <c:pt idx="30">
                        <c:v>61.471884057971018</c:v>
                      </c:pt>
                      <c:pt idx="31">
                        <c:v>57.595303030303029</c:v>
                      </c:pt>
                      <c:pt idx="32">
                        <c:v>60.00952380952382</c:v>
                      </c:pt>
                      <c:pt idx="33">
                        <c:v>57.295217391304348</c:v>
                      </c:pt>
                      <c:pt idx="34">
                        <c:v>60.420793650793648</c:v>
                      </c:pt>
                      <c:pt idx="35">
                        <c:v>63.39651515151516</c:v>
                      </c:pt>
                      <c:pt idx="36">
                        <c:v>61.683043478260871</c:v>
                      </c:pt>
                      <c:pt idx="37">
                        <c:v>53.372500000000002</c:v>
                      </c:pt>
                      <c:pt idx="38">
                        <c:v>32.203030303030296</c:v>
                      </c:pt>
                      <c:pt idx="39">
                        <c:v>21.173787878787877</c:v>
                      </c:pt>
                    </c:numCache>
                  </c:numRef>
                </c:val>
                <c:smooth val="0"/>
                <c:extLst xmlns:c15="http://schemas.microsoft.com/office/drawing/2012/chart">
                  <c:ext xmlns:c16="http://schemas.microsoft.com/office/drawing/2014/chart" uri="{C3380CC4-5D6E-409C-BE32-E72D297353CC}">
                    <c16:uniqueId val="{00000006-9E76-41D9-BAC6-1F568CD1B1C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Sheet3!$A$8</c15:sqref>
                        </c15:formulaRef>
                      </c:ext>
                    </c:extLst>
                    <c:strCache>
                      <c:ptCount val="1"/>
                      <c:pt idx="0">
                        <c:v>Rice, , USD</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Sheet3!$B$8:$AO$8</c15:sqref>
                        </c15:formulaRef>
                      </c:ext>
                    </c:extLst>
                    <c:numCache>
                      <c:formatCode>0.0</c:formatCode>
                      <c:ptCount val="40"/>
                      <c:pt idx="0">
                        <c:v>372.54545454545456</c:v>
                      </c:pt>
                      <c:pt idx="1">
                        <c:v>368.5</c:v>
                      </c:pt>
                      <c:pt idx="2">
                        <c:v>367.78260869565219</c:v>
                      </c:pt>
                      <c:pt idx="3">
                        <c:v>374.5</c:v>
                      </c:pt>
                      <c:pt idx="4">
                        <c:v>402.91304347826087</c:v>
                      </c:pt>
                      <c:pt idx="5">
                        <c:v>444.68181818181819</c:v>
                      </c:pt>
                      <c:pt idx="6">
                        <c:v>419.95238095238096</c:v>
                      </c:pt>
                      <c:pt idx="7">
                        <c:v>405.6521739130435</c:v>
                      </c:pt>
                      <c:pt idx="8">
                        <c:v>413.14285714285717</c:v>
                      </c:pt>
                      <c:pt idx="9">
                        <c:v>407.22727272727275</c:v>
                      </c:pt>
                      <c:pt idx="10">
                        <c:v>404.04545454545456</c:v>
                      </c:pt>
                      <c:pt idx="11">
                        <c:v>407.95238095238096</c:v>
                      </c:pt>
                      <c:pt idx="12">
                        <c:v>422.30434782608694</c:v>
                      </c:pt>
                      <c:pt idx="13">
                        <c:v>417.85</c:v>
                      </c:pt>
                      <c:pt idx="14">
                        <c:v>409.77272727272725</c:v>
                      </c:pt>
                      <c:pt idx="15">
                        <c:v>432.38095238095241</c:v>
                      </c:pt>
                      <c:pt idx="16">
                        <c:v>433.21739130434781</c:v>
                      </c:pt>
                      <c:pt idx="17">
                        <c:v>413.14285714285717</c:v>
                      </c:pt>
                      <c:pt idx="18">
                        <c:v>378.68181818181819</c:v>
                      </c:pt>
                      <c:pt idx="19">
                        <c:v>383.43478260869563</c:v>
                      </c:pt>
                      <c:pt idx="20">
                        <c:v>383</c:v>
                      </c:pt>
                      <c:pt idx="21">
                        <c:v>392.04347826086956</c:v>
                      </c:pt>
                      <c:pt idx="22">
                        <c:v>390.81818181818181</c:v>
                      </c:pt>
                      <c:pt idx="23">
                        <c:v>380.33333333333331</c:v>
                      </c:pt>
                      <c:pt idx="24">
                        <c:v>383.73913043478262</c:v>
                      </c:pt>
                      <c:pt idx="25">
                        <c:v>390.55</c:v>
                      </c:pt>
                      <c:pt idx="26">
                        <c:v>383.14285714285717</c:v>
                      </c:pt>
                      <c:pt idx="27">
                        <c:v>397.40909090909093</c:v>
                      </c:pt>
                      <c:pt idx="28">
                        <c:v>390.30434782608694</c:v>
                      </c:pt>
                      <c:pt idx="29">
                        <c:v>396.25</c:v>
                      </c:pt>
                      <c:pt idx="30">
                        <c:v>395.95652173913044</c:v>
                      </c:pt>
                      <c:pt idx="31">
                        <c:v>414.68181818181819</c:v>
                      </c:pt>
                      <c:pt idx="32">
                        <c:v>415.42857142857144</c:v>
                      </c:pt>
                      <c:pt idx="33">
                        <c:v>399.13043478260869</c:v>
                      </c:pt>
                      <c:pt idx="34">
                        <c:v>394.57142857142856</c:v>
                      </c:pt>
                      <c:pt idx="35">
                        <c:v>397</c:v>
                      </c:pt>
                      <c:pt idx="36">
                        <c:v>428.52173913043481</c:v>
                      </c:pt>
                      <c:pt idx="37">
                        <c:v>430.25</c:v>
                      </c:pt>
                      <c:pt idx="38">
                        <c:v>471.68181818181819</c:v>
                      </c:pt>
                      <c:pt idx="39">
                        <c:v>542.81818181818187</c:v>
                      </c:pt>
                    </c:numCache>
                  </c:numRef>
                </c:val>
                <c:smooth val="0"/>
                <c:extLst xmlns:c15="http://schemas.microsoft.com/office/drawing/2012/chart">
                  <c:ext xmlns:c16="http://schemas.microsoft.com/office/drawing/2014/chart" uri="{C3380CC4-5D6E-409C-BE32-E72D297353CC}">
                    <c16:uniqueId val="{00000007-9E76-41D9-BAC6-1F568CD1B1C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Sheet3!$A$9</c15:sqref>
                        </c15:formulaRef>
                      </c:ext>
                    </c:extLst>
                    <c:strCache>
                      <c:ptCount val="1"/>
                      <c:pt idx="0">
                        <c:v>Tea, Mombasa, Kenya, Auction Price, USD</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Sheet3!$B$9:$AO$9</c15:sqref>
                        </c15:formulaRef>
                      </c:ext>
                    </c:extLst>
                    <c:numCache>
                      <c:formatCode>0.0</c:formatCode>
                      <c:ptCount val="40"/>
                      <c:pt idx="0">
                        <c:v>368.73466666666712</c:v>
                      </c:pt>
                      <c:pt idx="1">
                        <c:v>382.87480000000028</c:v>
                      </c:pt>
                      <c:pt idx="2">
                        <c:v>356.10284057971035</c:v>
                      </c:pt>
                      <c:pt idx="3">
                        <c:v>362.09653333333347</c:v>
                      </c:pt>
                      <c:pt idx="4">
                        <c:v>371.48243478260918</c:v>
                      </c:pt>
                      <c:pt idx="5">
                        <c:v>381.21733333333361</c:v>
                      </c:pt>
                      <c:pt idx="6">
                        <c:v>371.39771428571436</c:v>
                      </c:pt>
                      <c:pt idx="7">
                        <c:v>362.66585507246378</c:v>
                      </c:pt>
                      <c:pt idx="8">
                        <c:v>361.52495238095264</c:v>
                      </c:pt>
                      <c:pt idx="9">
                        <c:v>362.410666666667</c:v>
                      </c:pt>
                      <c:pt idx="10">
                        <c:v>344.9975757575761</c:v>
                      </c:pt>
                      <c:pt idx="11">
                        <c:v>320.91215777864295</c:v>
                      </c:pt>
                      <c:pt idx="12">
                        <c:v>326.44236464873831</c:v>
                      </c:pt>
                      <c:pt idx="13">
                        <c:v>346.51362397820179</c:v>
                      </c:pt>
                      <c:pt idx="14">
                        <c:v>331.26975476839266</c:v>
                      </c:pt>
                      <c:pt idx="15">
                        <c:v>312.41806150253024</c:v>
                      </c:pt>
                      <c:pt idx="16">
                        <c:v>293.283734154721</c:v>
                      </c:pt>
                      <c:pt idx="17">
                        <c:v>286.84909822239541</c:v>
                      </c:pt>
                      <c:pt idx="18">
                        <c:v>285.72430022293798</c:v>
                      </c:pt>
                      <c:pt idx="19">
                        <c:v>273.30150456107111</c:v>
                      </c:pt>
                      <c:pt idx="20">
                        <c:v>287.13079019073581</c:v>
                      </c:pt>
                      <c:pt idx="21">
                        <c:v>284.10377917308398</c:v>
                      </c:pt>
                      <c:pt idx="22">
                        <c:v>278.23680951201391</c:v>
                      </c:pt>
                      <c:pt idx="23">
                        <c:v>273.84793045283527</c:v>
                      </c:pt>
                      <c:pt idx="24">
                        <c:v>270.76910318682633</c:v>
                      </c:pt>
                      <c:pt idx="25">
                        <c:v>279.39509536784755</c:v>
                      </c:pt>
                      <c:pt idx="26">
                        <c:v>268.82081224860519</c:v>
                      </c:pt>
                      <c:pt idx="27">
                        <c:v>260.32474609858809</c:v>
                      </c:pt>
                      <c:pt idx="28">
                        <c:v>273.57848596137899</c:v>
                      </c:pt>
                      <c:pt idx="29">
                        <c:v>252.22915531335155</c:v>
                      </c:pt>
                      <c:pt idx="30">
                        <c:v>242.20045018362785</c:v>
                      </c:pt>
                      <c:pt idx="31">
                        <c:v>257.80133762695073</c:v>
                      </c:pt>
                      <c:pt idx="32">
                        <c:v>276.23147787725497</c:v>
                      </c:pt>
                      <c:pt idx="33">
                        <c:v>285.92394266082249</c:v>
                      </c:pt>
                      <c:pt idx="34">
                        <c:v>277.44492020241358</c:v>
                      </c:pt>
                      <c:pt idx="35">
                        <c:v>274.59648253653728</c:v>
                      </c:pt>
                      <c:pt idx="36">
                        <c:v>280.54258974055205</c:v>
                      </c:pt>
                      <c:pt idx="37">
                        <c:v>267.24550408719375</c:v>
                      </c:pt>
                      <c:pt idx="38">
                        <c:v>260.11790933861806</c:v>
                      </c:pt>
                      <c:pt idx="39">
                        <c:v>257.26356205102837</c:v>
                      </c:pt>
                    </c:numCache>
                  </c:numRef>
                </c:val>
                <c:smooth val="0"/>
                <c:extLst xmlns:c15="http://schemas.microsoft.com/office/drawing/2012/chart">
                  <c:ext xmlns:c16="http://schemas.microsoft.com/office/drawing/2014/chart" uri="{C3380CC4-5D6E-409C-BE32-E72D297353CC}">
                    <c16:uniqueId val="{00000008-9E76-41D9-BAC6-1F568CD1B1C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Sheet3!$A$10</c15:sqref>
                        </c15:formulaRef>
                      </c:ext>
                    </c:extLst>
                    <c:strCache>
                      <c:ptCount val="1"/>
                      <c:pt idx="0">
                        <c:v>Wheat,</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Sheet3!$B$10:$AO$10</c15:sqref>
                        </c15:formulaRef>
                      </c:ext>
                    </c:extLst>
                    <c:numCache>
                      <c:formatCode>0.0</c:formatCode>
                      <c:ptCount val="40"/>
                      <c:pt idx="0">
                        <c:v>137.14573583333336</c:v>
                      </c:pt>
                      <c:pt idx="1">
                        <c:v>147.36144210526314</c:v>
                      </c:pt>
                      <c:pt idx="2">
                        <c:v>146.43149942028987</c:v>
                      </c:pt>
                      <c:pt idx="3">
                        <c:v>138.40759070175434</c:v>
                      </c:pt>
                      <c:pt idx="4">
                        <c:v>146.44021333333328</c:v>
                      </c:pt>
                      <c:pt idx="5">
                        <c:v>157.24619166666668</c:v>
                      </c:pt>
                      <c:pt idx="6">
                        <c:v>174.53241666666668</c:v>
                      </c:pt>
                      <c:pt idx="7">
                        <c:v>139.05081507246373</c:v>
                      </c:pt>
                      <c:pt idx="8">
                        <c:v>138.41339233333332</c:v>
                      </c:pt>
                      <c:pt idx="9">
                        <c:v>133.34451603174602</c:v>
                      </c:pt>
                      <c:pt idx="10">
                        <c:v>138.04595566666663</c:v>
                      </c:pt>
                      <c:pt idx="11">
                        <c:v>147.10326949999998</c:v>
                      </c:pt>
                      <c:pt idx="12">
                        <c:v>156.38804412698411</c:v>
                      </c:pt>
                      <c:pt idx="13">
                        <c:v>172.28911912280699</c:v>
                      </c:pt>
                      <c:pt idx="14">
                        <c:v>180.91881587301583</c:v>
                      </c:pt>
                      <c:pt idx="15">
                        <c:v>180.37640936507935</c:v>
                      </c:pt>
                      <c:pt idx="16">
                        <c:v>192.70383000000001</c:v>
                      </c:pt>
                      <c:pt idx="17">
                        <c:v>193.07921984126983</c:v>
                      </c:pt>
                      <c:pt idx="18">
                        <c:v>196.80607746031745</c:v>
                      </c:pt>
                      <c:pt idx="19">
                        <c:v>211.29205884057973</c:v>
                      </c:pt>
                      <c:pt idx="20">
                        <c:v>191.14442175438595</c:v>
                      </c:pt>
                      <c:pt idx="21">
                        <c:v>188.46160666666665</c:v>
                      </c:pt>
                      <c:pt idx="22">
                        <c:v>181.55239087719298</c:v>
                      </c:pt>
                      <c:pt idx="23">
                        <c:v>188.53583629629628</c:v>
                      </c:pt>
                      <c:pt idx="24">
                        <c:v>188.84494968253969</c:v>
                      </c:pt>
                      <c:pt idx="25">
                        <c:v>177.91670175438594</c:v>
                      </c:pt>
                      <c:pt idx="26">
                        <c:v>164.50664476190474</c:v>
                      </c:pt>
                      <c:pt idx="27">
                        <c:v>159.03008873015872</c:v>
                      </c:pt>
                      <c:pt idx="28">
                        <c:v>158.28169500000001</c:v>
                      </c:pt>
                      <c:pt idx="29">
                        <c:v>174.69776316666665</c:v>
                      </c:pt>
                      <c:pt idx="30">
                        <c:v>163.87675333333334</c:v>
                      </c:pt>
                      <c:pt idx="31">
                        <c:v>149.36300500000002</c:v>
                      </c:pt>
                      <c:pt idx="32">
                        <c:v>146.57048633333335</c:v>
                      </c:pt>
                      <c:pt idx="33">
                        <c:v>153.22109</c:v>
                      </c:pt>
                      <c:pt idx="34">
                        <c:v>157.52826425925926</c:v>
                      </c:pt>
                      <c:pt idx="35">
                        <c:v>165.25464083333333</c:v>
                      </c:pt>
                      <c:pt idx="36">
                        <c:v>178.24177730158726</c:v>
                      </c:pt>
                      <c:pt idx="37">
                        <c:v>172.23110280701752</c:v>
                      </c:pt>
                      <c:pt idx="38">
                        <c:v>170.87475166666661</c:v>
                      </c:pt>
                      <c:pt idx="39">
                        <c:v>179.74651793650793</c:v>
                      </c:pt>
                    </c:numCache>
                  </c:numRef>
                </c:val>
                <c:smooth val="0"/>
                <c:extLst xmlns:c15="http://schemas.microsoft.com/office/drawing/2012/chart">
                  <c:ext xmlns:c16="http://schemas.microsoft.com/office/drawing/2014/chart" uri="{C3380CC4-5D6E-409C-BE32-E72D297353CC}">
                    <c16:uniqueId val="{00000009-9E76-41D9-BAC6-1F568CD1B1CF}"/>
                  </c:ext>
                </c:extLst>
              </c15:ser>
            </c15:filteredLineSeries>
          </c:ext>
        </c:extLst>
      </c:lineChart>
      <c:catAx>
        <c:axId val="83474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742576"/>
        <c:crosses val="autoZero"/>
        <c:auto val="1"/>
        <c:lblAlgn val="ctr"/>
        <c:lblOffset val="100"/>
        <c:noMultiLvlLbl val="0"/>
      </c:catAx>
      <c:valAx>
        <c:axId val="834742576"/>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744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sz="1400" dirty="0"/>
              <a:t>Base Metals, price index includes </a:t>
            </a:r>
            <a:r>
              <a:rPr lang="en-US" sz="1400" dirty="0" err="1"/>
              <a:t>Aluminium</a:t>
            </a:r>
            <a:r>
              <a:rPr lang="en-US" sz="1400" dirty="0"/>
              <a:t>, Cobalt, Tin</a:t>
            </a:r>
          </a:p>
        </c:rich>
      </c:tx>
      <c:layout>
        <c:manualLayout>
          <c:xMode val="edge"/>
          <c:yMode val="edge"/>
          <c:x val="0.1485820548582055"/>
          <c:y val="7.4511021421918663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63195657028226"/>
          <c:y val="0.29164855634895998"/>
          <c:w val="0.81622903831581717"/>
          <c:h val="0.44589712687652633"/>
        </c:manualLayout>
      </c:layout>
      <c:lineChart>
        <c:grouping val="standard"/>
        <c:varyColors val="0"/>
        <c:ser>
          <c:idx val="2"/>
          <c:order val="2"/>
          <c:tx>
            <c:strRef>
              <c:f>Sheet3!$A$4</c:f>
              <c:strCache>
                <c:ptCount val="1"/>
                <c:pt idx="0">
                  <c:v>Base Metals Price Index includes Aluminum, Cobalt,  Tin, </c:v>
                </c:pt>
              </c:strCache>
            </c:strRef>
          </c:tx>
          <c:spPr>
            <a:ln w="28575" cap="rnd">
              <a:solidFill>
                <a:schemeClr val="accent3"/>
              </a:solidFill>
              <a:round/>
            </a:ln>
            <a:effectLst/>
          </c:spPr>
          <c:marker>
            <c:symbol val="none"/>
          </c:marker>
          <c:cat>
            <c:strRef>
              <c:f>Sheet3!$B$1:$AO$1</c:f>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f>Sheet3!$B$4:$AO$4</c:f>
              <c:numCache>
                <c:formatCode>0.0</c:formatCode>
                <c:ptCount val="40"/>
                <c:pt idx="0">
                  <c:v>121.36834449701475</c:v>
                </c:pt>
                <c:pt idx="1">
                  <c:v>128.72324522746189</c:v>
                </c:pt>
                <c:pt idx="2">
                  <c:v>127.21434467125029</c:v>
                </c:pt>
                <c:pt idx="3">
                  <c:v>116.89217128901055</c:v>
                </c:pt>
                <c:pt idx="4">
                  <c:v>111.66543300852901</c:v>
                </c:pt>
                <c:pt idx="5">
                  <c:v>109.86004533234309</c:v>
                </c:pt>
                <c:pt idx="6">
                  <c:v>117.18691473769763</c:v>
                </c:pt>
                <c:pt idx="7">
                  <c:v>127.01562782119035</c:v>
                </c:pt>
                <c:pt idx="8">
                  <c:v>126.10273634640276</c:v>
                </c:pt>
                <c:pt idx="9">
                  <c:v>124.23350854481622</c:v>
                </c:pt>
                <c:pt idx="10">
                  <c:v>125.77287629150582</c:v>
                </c:pt>
                <c:pt idx="11">
                  <c:v>130.22904947273202</c:v>
                </c:pt>
                <c:pt idx="12">
                  <c:v>136.61150821375409</c:v>
                </c:pt>
                <c:pt idx="13">
                  <c:v>137.61906552022822</c:v>
                </c:pt>
                <c:pt idx="14">
                  <c:v>132.46644058924042</c:v>
                </c:pt>
                <c:pt idx="15">
                  <c:v>133.89184750268973</c:v>
                </c:pt>
                <c:pt idx="16">
                  <c:v>134.34934249560143</c:v>
                </c:pt>
                <c:pt idx="17">
                  <c:v>135.3144991089612</c:v>
                </c:pt>
                <c:pt idx="18">
                  <c:v>126.90834139620853</c:v>
                </c:pt>
                <c:pt idx="19">
                  <c:v>125.09954079090188</c:v>
                </c:pt>
                <c:pt idx="20">
                  <c:v>124.52451501606619</c:v>
                </c:pt>
                <c:pt idx="21">
                  <c:v>127.68475662017556</c:v>
                </c:pt>
                <c:pt idx="22">
                  <c:v>125.88849415410787</c:v>
                </c:pt>
                <c:pt idx="23">
                  <c:v>123.08952675923935</c:v>
                </c:pt>
                <c:pt idx="24">
                  <c:v>124.91861002901555</c:v>
                </c:pt>
                <c:pt idx="25">
                  <c:v>134.63246596083704</c:v>
                </c:pt>
                <c:pt idx="26">
                  <c:v>136.33539545234868</c:v>
                </c:pt>
                <c:pt idx="27">
                  <c:v>139.5837227549811</c:v>
                </c:pt>
                <c:pt idx="28">
                  <c:v>138.82798101391154</c:v>
                </c:pt>
                <c:pt idx="29">
                  <c:v>141.33562362654658</c:v>
                </c:pt>
                <c:pt idx="30">
                  <c:v>147.527668724086</c:v>
                </c:pt>
                <c:pt idx="31">
                  <c:v>133.36486957829743</c:v>
                </c:pt>
                <c:pt idx="32">
                  <c:v>134.73112056274007</c:v>
                </c:pt>
                <c:pt idx="33">
                  <c:v>131.99762358516924</c:v>
                </c:pt>
                <c:pt idx="34">
                  <c:v>126.88952281072542</c:v>
                </c:pt>
                <c:pt idx="35">
                  <c:v>131.21475254982565</c:v>
                </c:pt>
                <c:pt idx="36">
                  <c:v>133.35121804838161</c:v>
                </c:pt>
                <c:pt idx="37">
                  <c:v>126.00289384350455</c:v>
                </c:pt>
                <c:pt idx="38">
                  <c:v>120.11380246251721</c:v>
                </c:pt>
                <c:pt idx="39">
                  <c:v>115.19238153914417</c:v>
                </c:pt>
              </c:numCache>
            </c:numRef>
          </c:val>
          <c:smooth val="0"/>
          <c:extLst>
            <c:ext xmlns:c16="http://schemas.microsoft.com/office/drawing/2014/chart" uri="{C3380CC4-5D6E-409C-BE32-E72D297353CC}">
              <c16:uniqueId val="{00000000-1D65-45DA-B2C0-8A167AE9B296}"/>
            </c:ext>
          </c:extLst>
        </c:ser>
        <c:dLbls>
          <c:showLegendKey val="0"/>
          <c:showVal val="0"/>
          <c:showCatName val="0"/>
          <c:showSerName val="0"/>
          <c:showPercent val="0"/>
          <c:showBubbleSize val="0"/>
        </c:dLbls>
        <c:smooth val="0"/>
        <c:axId val="600196024"/>
        <c:axId val="600196352"/>
        <c:extLst>
          <c:ext xmlns:c15="http://schemas.microsoft.com/office/drawing/2012/chart" uri="{02D57815-91ED-43cb-92C2-25804820EDAC}">
            <c15:filteredLineSeries>
              <c15:ser>
                <c:idx val="0"/>
                <c:order val="0"/>
                <c:tx>
                  <c:strRef>
                    <c:extLst>
                      <c:ext uri="{02D57815-91ED-43cb-92C2-25804820EDAC}">
                        <c15:formulaRef>
                          <c15:sqref>Sheet3!$A$2</c15:sqref>
                        </c15:formulaRef>
                      </c:ext>
                    </c:extLst>
                    <c:strCache>
                      <c:ptCount val="1"/>
                      <c:pt idx="0">
                        <c:v>Food Price Index, Price Indices</c:v>
                      </c:pt>
                    </c:strCache>
                  </c:strRef>
                </c:tx>
                <c:spPr>
                  <a:ln w="28575" cap="rnd">
                    <a:solidFill>
                      <a:schemeClr val="accent1"/>
                    </a:solidFill>
                    <a:round/>
                  </a:ln>
                  <a:effectLst/>
                </c:spPr>
                <c:marker>
                  <c:symbol val="none"/>
                </c:marker>
                <c:cat>
                  <c:strRef>
                    <c:extLst>
                      <c:ex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c:ext uri="{02D57815-91ED-43cb-92C2-25804820EDAC}">
                        <c15:formulaRef>
                          <c15:sqref>Sheet3!$B$2:$AO$2</c15:sqref>
                        </c15:formulaRef>
                      </c:ext>
                    </c:extLst>
                    <c:numCache>
                      <c:formatCode>0.0</c:formatCode>
                      <c:ptCount val="40"/>
                      <c:pt idx="0">
                        <c:v>106.5366290159841</c:v>
                      </c:pt>
                      <c:pt idx="1">
                        <c:v>107.02278794316925</c:v>
                      </c:pt>
                      <c:pt idx="2">
                        <c:v>103.43533644775873</c:v>
                      </c:pt>
                      <c:pt idx="3">
                        <c:v>102.80470979601672</c:v>
                      </c:pt>
                      <c:pt idx="4">
                        <c:v>105.2184556262368</c:v>
                      </c:pt>
                      <c:pt idx="5">
                        <c:v>104.5174124848143</c:v>
                      </c:pt>
                      <c:pt idx="6">
                        <c:v>106.86400798733676</c:v>
                      </c:pt>
                      <c:pt idx="7">
                        <c:v>102.08084936005673</c:v>
                      </c:pt>
                      <c:pt idx="8">
                        <c:v>100.84922316811497</c:v>
                      </c:pt>
                      <c:pt idx="9">
                        <c:v>101.65215499046518</c:v>
                      </c:pt>
                      <c:pt idx="10">
                        <c:v>102.29060043898986</c:v>
                      </c:pt>
                      <c:pt idx="11">
                        <c:v>102.2817265025389</c:v>
                      </c:pt>
                      <c:pt idx="12">
                        <c:v>105.81764855552785</c:v>
                      </c:pt>
                      <c:pt idx="13">
                        <c:v>105.89334425494337</c:v>
                      </c:pt>
                      <c:pt idx="14">
                        <c:v>106.90542239454022</c:v>
                      </c:pt>
                      <c:pt idx="15">
                        <c:v>106.71889200595579</c:v>
                      </c:pt>
                      <c:pt idx="16">
                        <c:v>108.3625263785131</c:v>
                      </c:pt>
                      <c:pt idx="17">
                        <c:v>104.08010576570329</c:v>
                      </c:pt>
                      <c:pt idx="18">
                        <c:v>101.33013955678165</c:v>
                      </c:pt>
                      <c:pt idx="19">
                        <c:v>97.361344418990285</c:v>
                      </c:pt>
                      <c:pt idx="20">
                        <c:v>98.62668218060314</c:v>
                      </c:pt>
                      <c:pt idx="21">
                        <c:v>100.42137832663246</c:v>
                      </c:pt>
                      <c:pt idx="22">
                        <c:v>95.855224223726736</c:v>
                      </c:pt>
                      <c:pt idx="23">
                        <c:v>98.689926328298</c:v>
                      </c:pt>
                      <c:pt idx="24">
                        <c:v>100.46654163406639</c:v>
                      </c:pt>
                      <c:pt idx="25">
                        <c:v>98.772205073072286</c:v>
                      </c:pt>
                      <c:pt idx="26">
                        <c:v>98.063109720746482</c:v>
                      </c:pt>
                      <c:pt idx="27">
                        <c:v>101.56920127626263</c:v>
                      </c:pt>
                      <c:pt idx="28">
                        <c:v>98.094289080567989</c:v>
                      </c:pt>
                      <c:pt idx="29">
                        <c:v>100.21284140868016</c:v>
                      </c:pt>
                      <c:pt idx="30">
                        <c:v>100.2719739356133</c:v>
                      </c:pt>
                      <c:pt idx="31">
                        <c:v>98.260429796590472</c:v>
                      </c:pt>
                      <c:pt idx="32">
                        <c:v>96.053057750248115</c:v>
                      </c:pt>
                      <c:pt idx="33">
                        <c:v>96.42774735125127</c:v>
                      </c:pt>
                      <c:pt idx="34">
                        <c:v>100.01078203644526</c:v>
                      </c:pt>
                      <c:pt idx="35">
                        <c:v>103.73135981722206</c:v>
                      </c:pt>
                      <c:pt idx="36">
                        <c:v>105.36144797899708</c:v>
                      </c:pt>
                      <c:pt idx="37">
                        <c:v>101.40212315262171</c:v>
                      </c:pt>
                      <c:pt idx="38">
                        <c:v>97.709009687179673</c:v>
                      </c:pt>
                      <c:pt idx="39">
                        <c:v>93.519437814486935</c:v>
                      </c:pt>
                    </c:numCache>
                  </c:numRef>
                </c:val>
                <c:smooth val="0"/>
                <c:extLst>
                  <c:ext xmlns:c16="http://schemas.microsoft.com/office/drawing/2014/chart" uri="{C3380CC4-5D6E-409C-BE32-E72D297353CC}">
                    <c16:uniqueId val="{00000001-1D65-45DA-B2C0-8A167AE9B29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Industrial Inputs Price Index, Price Indices</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Sheet3!$B$3:$AO$3</c15:sqref>
                        </c15:formulaRef>
                      </c:ext>
                    </c:extLst>
                    <c:numCache>
                      <c:formatCode>0.0</c:formatCode>
                      <c:ptCount val="40"/>
                      <c:pt idx="0">
                        <c:v>118.06072966510102</c:v>
                      </c:pt>
                      <c:pt idx="1">
                        <c:v>123.83051975944116</c:v>
                      </c:pt>
                      <c:pt idx="2">
                        <c:v>121.68479854376208</c:v>
                      </c:pt>
                      <c:pt idx="3">
                        <c:v>114.31339641047516</c:v>
                      </c:pt>
                      <c:pt idx="4">
                        <c:v>110.60925846896204</c:v>
                      </c:pt>
                      <c:pt idx="5">
                        <c:v>107.97980016800391</c:v>
                      </c:pt>
                      <c:pt idx="6">
                        <c:v>113.03582871562114</c:v>
                      </c:pt>
                      <c:pt idx="7">
                        <c:v>120.11866352127102</c:v>
                      </c:pt>
                      <c:pt idx="8">
                        <c:v>119.49276202096084</c:v>
                      </c:pt>
                      <c:pt idx="9">
                        <c:v>117.53933462245531</c:v>
                      </c:pt>
                      <c:pt idx="10">
                        <c:v>118.9534539661977</c:v>
                      </c:pt>
                      <c:pt idx="11">
                        <c:v>122.81522013315816</c:v>
                      </c:pt>
                      <c:pt idx="12">
                        <c:v>128.97748197708367</c:v>
                      </c:pt>
                      <c:pt idx="13">
                        <c:v>129.86392990692178</c:v>
                      </c:pt>
                      <c:pt idx="14">
                        <c:v>126.24463422792495</c:v>
                      </c:pt>
                      <c:pt idx="15">
                        <c:v>127.00876328127715</c:v>
                      </c:pt>
                      <c:pt idx="16">
                        <c:v>127.44411317990601</c:v>
                      </c:pt>
                      <c:pt idx="17">
                        <c:v>128.27036185726092</c:v>
                      </c:pt>
                      <c:pt idx="18">
                        <c:v>121.70601885585492</c:v>
                      </c:pt>
                      <c:pt idx="19">
                        <c:v>119.661233705439</c:v>
                      </c:pt>
                      <c:pt idx="20">
                        <c:v>118.91353232116636</c:v>
                      </c:pt>
                      <c:pt idx="21">
                        <c:v>120.70553102108968</c:v>
                      </c:pt>
                      <c:pt idx="22">
                        <c:v>118.80931851964243</c:v>
                      </c:pt>
                      <c:pt idx="23">
                        <c:v>117.53462574348515</c:v>
                      </c:pt>
                      <c:pt idx="24">
                        <c:v>118.83690898584783</c:v>
                      </c:pt>
                      <c:pt idx="25">
                        <c:v>125.80856157913796</c:v>
                      </c:pt>
                      <c:pt idx="26">
                        <c:v>127.53917625223008</c:v>
                      </c:pt>
                      <c:pt idx="27">
                        <c:v>129.65652923376581</c:v>
                      </c:pt>
                      <c:pt idx="28">
                        <c:v>129.33057753090259</c:v>
                      </c:pt>
                      <c:pt idx="29">
                        <c:v>130.98909621167451</c:v>
                      </c:pt>
                      <c:pt idx="30">
                        <c:v>134.43355813701976</c:v>
                      </c:pt>
                      <c:pt idx="31">
                        <c:v>123.19844700911821</c:v>
                      </c:pt>
                      <c:pt idx="32">
                        <c:v>124.10168631010116</c:v>
                      </c:pt>
                      <c:pt idx="33">
                        <c:v>121.73630528340129</c:v>
                      </c:pt>
                      <c:pt idx="34">
                        <c:v>119.0099516444008</c:v>
                      </c:pt>
                      <c:pt idx="35">
                        <c:v>122.08637222366912</c:v>
                      </c:pt>
                      <c:pt idx="36">
                        <c:v>124.48797255807064</c:v>
                      </c:pt>
                      <c:pt idx="37">
                        <c:v>118.77416609097702</c:v>
                      </c:pt>
                      <c:pt idx="38">
                        <c:v>113.22847947759998</c:v>
                      </c:pt>
                      <c:pt idx="39">
                        <c:v>108.56862397197827</c:v>
                      </c:pt>
                    </c:numCache>
                  </c:numRef>
                </c:val>
                <c:smooth val="0"/>
                <c:extLst xmlns:c15="http://schemas.microsoft.com/office/drawing/2012/chart">
                  <c:ext xmlns:c16="http://schemas.microsoft.com/office/drawing/2014/chart" uri="{C3380CC4-5D6E-409C-BE32-E72D297353CC}">
                    <c16:uniqueId val="{00000002-1D65-45DA-B2C0-8A167AE9B29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Crude Oil (petroleum), Price index,</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Sheet3!$B$5:$AO$5</c15:sqref>
                        </c15:formulaRef>
                      </c:ext>
                    </c:extLst>
                    <c:numCache>
                      <c:formatCode>0.0</c:formatCode>
                      <c:ptCount val="40"/>
                      <c:pt idx="0">
                        <c:v>128.75250829014144</c:v>
                      </c:pt>
                      <c:pt idx="1">
                        <c:v>130.13372780786449</c:v>
                      </c:pt>
                      <c:pt idx="2">
                        <c:v>121.93844410981143</c:v>
                      </c:pt>
                      <c:pt idx="3">
                        <c:v>124.52005075640672</c:v>
                      </c:pt>
                      <c:pt idx="4">
                        <c:v>117.83550401067687</c:v>
                      </c:pt>
                      <c:pt idx="5">
                        <c:v>108.20895451019361</c:v>
                      </c:pt>
                      <c:pt idx="6">
                        <c:v>110.8338762981204</c:v>
                      </c:pt>
                      <c:pt idx="7">
                        <c:v>114.85279184808849</c:v>
                      </c:pt>
                      <c:pt idx="8">
                        <c:v>120.90013226054998</c:v>
                      </c:pt>
                      <c:pt idx="9">
                        <c:v>126.42578520801798</c:v>
                      </c:pt>
                      <c:pt idx="10">
                        <c:v>138.15443056847568</c:v>
                      </c:pt>
                      <c:pt idx="11">
                        <c:v>140.33619885701941</c:v>
                      </c:pt>
                      <c:pt idx="12">
                        <c:v>149.21765589818671</c:v>
                      </c:pt>
                      <c:pt idx="13">
                        <c:v>141.80523389164009</c:v>
                      </c:pt>
                      <c:pt idx="14">
                        <c:v>143.343643107487</c:v>
                      </c:pt>
                      <c:pt idx="15">
                        <c:v>153.86468410190969</c:v>
                      </c:pt>
                      <c:pt idx="16">
                        <c:v>167.07797555754371</c:v>
                      </c:pt>
                      <c:pt idx="17">
                        <c:v>165.23983489110779</c:v>
                      </c:pt>
                      <c:pt idx="18">
                        <c:v>167.91817919298322</c:v>
                      </c:pt>
                      <c:pt idx="19">
                        <c:v>165.28162835852461</c:v>
                      </c:pt>
                      <c:pt idx="20">
                        <c:v>174.66010102932151</c:v>
                      </c:pt>
                      <c:pt idx="21">
                        <c:v>179.05631258157891</c:v>
                      </c:pt>
                      <c:pt idx="22">
                        <c:v>146.29192816983564</c:v>
                      </c:pt>
                      <c:pt idx="23">
                        <c:v>126.07675794771711</c:v>
                      </c:pt>
                      <c:pt idx="24">
                        <c:v>131.42337710754234</c:v>
                      </c:pt>
                      <c:pt idx="25">
                        <c:v>142.52826157374665</c:v>
                      </c:pt>
                      <c:pt idx="26">
                        <c:v>148.86004533811609</c:v>
                      </c:pt>
                      <c:pt idx="27">
                        <c:v>160.45414525027914</c:v>
                      </c:pt>
                      <c:pt idx="28">
                        <c:v>157.12435658797332</c:v>
                      </c:pt>
                      <c:pt idx="29">
                        <c:v>139.91703988015234</c:v>
                      </c:pt>
                      <c:pt idx="30">
                        <c:v>144.44670037750404</c:v>
                      </c:pt>
                      <c:pt idx="31">
                        <c:v>136.17066557838777</c:v>
                      </c:pt>
                      <c:pt idx="32">
                        <c:v>142.32623254299719</c:v>
                      </c:pt>
                      <c:pt idx="33">
                        <c:v>135.54600065811735</c:v>
                      </c:pt>
                      <c:pt idx="34">
                        <c:v>142.59580836943252</c:v>
                      </c:pt>
                      <c:pt idx="35">
                        <c:v>149.21508218750705</c:v>
                      </c:pt>
                      <c:pt idx="36">
                        <c:v>145.13585605005483</c:v>
                      </c:pt>
                      <c:pt idx="37">
                        <c:v>126.52869516698097</c:v>
                      </c:pt>
                      <c:pt idx="38">
                        <c:v>76.219679667254709</c:v>
                      </c:pt>
                      <c:pt idx="39">
                        <c:v>50.446312272528921</c:v>
                      </c:pt>
                    </c:numCache>
                  </c:numRef>
                </c:val>
                <c:smooth val="0"/>
                <c:extLst xmlns:c15="http://schemas.microsoft.com/office/drawing/2012/chart">
                  <c:ext xmlns:c16="http://schemas.microsoft.com/office/drawing/2014/chart" uri="{C3380CC4-5D6E-409C-BE32-E72D297353CC}">
                    <c16:uniqueId val="{00000003-1D65-45DA-B2C0-8A167AE9B29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Sheet3!$A$6</c15:sqref>
                        </c15:formulaRef>
                      </c:ext>
                    </c:extLst>
                    <c:strCache>
                      <c:ptCount val="1"/>
                      <c:pt idx="0">
                        <c:v>Coffee, USD</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Sheet3!$B$6:$AO$6</c15:sqref>
                        </c15:formulaRef>
                      </c:ext>
                    </c:extLst>
                    <c:numCache>
                      <c:formatCode>0.0</c:formatCode>
                      <c:ptCount val="40"/>
                      <c:pt idx="0">
                        <c:v>111.25749999999998</c:v>
                      </c:pt>
                      <c:pt idx="1">
                        <c:v>110.13157894736842</c:v>
                      </c:pt>
                      <c:pt idx="2">
                        <c:v>110.01909090909091</c:v>
                      </c:pt>
                      <c:pt idx="3">
                        <c:v>106.24789473684213</c:v>
                      </c:pt>
                      <c:pt idx="4">
                        <c:v>101.4709090909091</c:v>
                      </c:pt>
                      <c:pt idx="5">
                        <c:v>104.82681818181817</c:v>
                      </c:pt>
                      <c:pt idx="6">
                        <c:v>107.62099999999998</c:v>
                      </c:pt>
                      <c:pt idx="7">
                        <c:v>106.35608695652174</c:v>
                      </c:pt>
                      <c:pt idx="8">
                        <c:v>101.32850000000001</c:v>
                      </c:pt>
                      <c:pt idx="9">
                        <c:v>102.54545454545455</c:v>
                      </c:pt>
                      <c:pt idx="10">
                        <c:v>95.111499999999978</c:v>
                      </c:pt>
                      <c:pt idx="11">
                        <c:v>92.092857142857142</c:v>
                      </c:pt>
                      <c:pt idx="12">
                        <c:v>93.029523809523781</c:v>
                      </c:pt>
                      <c:pt idx="13">
                        <c:v>92.881052631578939</c:v>
                      </c:pt>
                      <c:pt idx="14">
                        <c:v>92.077619047619081</c:v>
                      </c:pt>
                      <c:pt idx="15">
                        <c:v>91.878095238095227</c:v>
                      </c:pt>
                      <c:pt idx="16">
                        <c:v>92.393636363636347</c:v>
                      </c:pt>
                      <c:pt idx="17">
                        <c:v>89.381428571428557</c:v>
                      </c:pt>
                      <c:pt idx="18">
                        <c:v>87.761904761904759</c:v>
                      </c:pt>
                      <c:pt idx="19">
                        <c:v>83.688260869565184</c:v>
                      </c:pt>
                      <c:pt idx="20">
                        <c:v>80.40736842105261</c:v>
                      </c:pt>
                      <c:pt idx="21">
                        <c:v>88.329565217391291</c:v>
                      </c:pt>
                      <c:pt idx="22">
                        <c:v>86.744000000000028</c:v>
                      </c:pt>
                      <c:pt idx="23">
                        <c:v>81.1875</c:v>
                      </c:pt>
                      <c:pt idx="24">
                        <c:v>81.774285714285725</c:v>
                      </c:pt>
                      <c:pt idx="25">
                        <c:v>82.585263157894744</c:v>
                      </c:pt>
                      <c:pt idx="26">
                        <c:v>81.050952380952396</c:v>
                      </c:pt>
                      <c:pt idx="27">
                        <c:v>78.141499999999994</c:v>
                      </c:pt>
                      <c:pt idx="28">
                        <c:v>76.99045454545454</c:v>
                      </c:pt>
                      <c:pt idx="29">
                        <c:v>80.099999999999994</c:v>
                      </c:pt>
                      <c:pt idx="30">
                        <c:v>79.961904761904748</c:v>
                      </c:pt>
                      <c:pt idx="31">
                        <c:v>77.920909090909063</c:v>
                      </c:pt>
                      <c:pt idx="32">
                        <c:v>78.946999999999989</c:v>
                      </c:pt>
                      <c:pt idx="33">
                        <c:v>77.496086956521765</c:v>
                      </c:pt>
                      <c:pt idx="34">
                        <c:v>82.602105263157924</c:v>
                      </c:pt>
                      <c:pt idx="35">
                        <c:v>82.765882352941176</c:v>
                      </c:pt>
                      <c:pt idx="36">
                        <c:v>79.15428571428572</c:v>
                      </c:pt>
                      <c:pt idx="37">
                        <c:v>77.294736842105252</c:v>
                      </c:pt>
                      <c:pt idx="38">
                        <c:v>76.963181818181809</c:v>
                      </c:pt>
                      <c:pt idx="39">
                        <c:v>74.393809523809509</c:v>
                      </c:pt>
                    </c:numCache>
                  </c:numRef>
                </c:val>
                <c:smooth val="0"/>
                <c:extLst xmlns:c15="http://schemas.microsoft.com/office/drawing/2012/chart">
                  <c:ext xmlns:c16="http://schemas.microsoft.com/office/drawing/2014/chart" uri="{C3380CC4-5D6E-409C-BE32-E72D297353CC}">
                    <c16:uniqueId val="{00000004-1D65-45DA-B2C0-8A167AE9B29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Sheet3!$A$7</c15:sqref>
                        </c15:formulaRef>
                      </c:ext>
                    </c:extLst>
                    <c:strCache>
                      <c:ptCount val="1"/>
                      <c:pt idx="0">
                        <c:v>Crude Oil (petroleum), USD,</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Sheet3!$B$7:$AO$7</c15:sqref>
                        </c15:formulaRef>
                      </c:ext>
                    </c:extLst>
                    <c:numCache>
                      <c:formatCode>0.0</c:formatCode>
                      <c:ptCount val="40"/>
                      <c:pt idx="0">
                        <c:v>53.628939393939383</c:v>
                      </c:pt>
                      <c:pt idx="1">
                        <c:v>54.355333333333327</c:v>
                      </c:pt>
                      <c:pt idx="2">
                        <c:v>50.905797101449281</c:v>
                      </c:pt>
                      <c:pt idx="3">
                        <c:v>52.226333333333329</c:v>
                      </c:pt>
                      <c:pt idx="4">
                        <c:v>49.911594202898563</c:v>
                      </c:pt>
                      <c:pt idx="5">
                        <c:v>46.133030303030303</c:v>
                      </c:pt>
                      <c:pt idx="6">
                        <c:v>47.665079365079364</c:v>
                      </c:pt>
                      <c:pt idx="7">
                        <c:v>49.942608695652169</c:v>
                      </c:pt>
                      <c:pt idx="8">
                        <c:v>52.910317460317465</c:v>
                      </c:pt>
                      <c:pt idx="9">
                        <c:v>54.922121212121212</c:v>
                      </c:pt>
                      <c:pt idx="10">
                        <c:v>59.956212121212111</c:v>
                      </c:pt>
                      <c:pt idx="11">
                        <c:v>61.208730158730162</c:v>
                      </c:pt>
                      <c:pt idx="12">
                        <c:v>66.153768115942043</c:v>
                      </c:pt>
                      <c:pt idx="13">
                        <c:v>63.437999999999988</c:v>
                      </c:pt>
                      <c:pt idx="14">
                        <c:v>64.198030303030293</c:v>
                      </c:pt>
                      <c:pt idx="15">
                        <c:v>68.792380952380967</c:v>
                      </c:pt>
                      <c:pt idx="16">
                        <c:v>73.340724637681163</c:v>
                      </c:pt>
                      <c:pt idx="17">
                        <c:v>71.994285714285709</c:v>
                      </c:pt>
                      <c:pt idx="18">
                        <c:v>72.717575757575759</c:v>
                      </c:pt>
                      <c:pt idx="19">
                        <c:v>71.058550724637684</c:v>
                      </c:pt>
                      <c:pt idx="20">
                        <c:v>75.355000000000004</c:v>
                      </c:pt>
                      <c:pt idx="21">
                        <c:v>76.72608695652174</c:v>
                      </c:pt>
                      <c:pt idx="22">
                        <c:v>62.380000000000017</c:v>
                      </c:pt>
                      <c:pt idx="23">
                        <c:v>53.791587301587299</c:v>
                      </c:pt>
                      <c:pt idx="24">
                        <c:v>56.434492753623189</c:v>
                      </c:pt>
                      <c:pt idx="25">
                        <c:v>61.102000000000018</c:v>
                      </c:pt>
                      <c:pt idx="26">
                        <c:v>63.789841269841276</c:v>
                      </c:pt>
                      <c:pt idx="27">
                        <c:v>68.571666666666658</c:v>
                      </c:pt>
                      <c:pt idx="28">
                        <c:v>66.87695652173916</c:v>
                      </c:pt>
                      <c:pt idx="29">
                        <c:v>59.728999999999999</c:v>
                      </c:pt>
                      <c:pt idx="30">
                        <c:v>61.471884057971018</c:v>
                      </c:pt>
                      <c:pt idx="31">
                        <c:v>57.595303030303029</c:v>
                      </c:pt>
                      <c:pt idx="32">
                        <c:v>60.00952380952382</c:v>
                      </c:pt>
                      <c:pt idx="33">
                        <c:v>57.295217391304348</c:v>
                      </c:pt>
                      <c:pt idx="34">
                        <c:v>60.420793650793648</c:v>
                      </c:pt>
                      <c:pt idx="35">
                        <c:v>63.39651515151516</c:v>
                      </c:pt>
                      <c:pt idx="36">
                        <c:v>61.683043478260871</c:v>
                      </c:pt>
                      <c:pt idx="37">
                        <c:v>53.372500000000002</c:v>
                      </c:pt>
                      <c:pt idx="38">
                        <c:v>32.203030303030296</c:v>
                      </c:pt>
                      <c:pt idx="39">
                        <c:v>21.173787878787877</c:v>
                      </c:pt>
                    </c:numCache>
                  </c:numRef>
                </c:val>
                <c:smooth val="0"/>
                <c:extLst xmlns:c15="http://schemas.microsoft.com/office/drawing/2012/chart">
                  <c:ext xmlns:c16="http://schemas.microsoft.com/office/drawing/2014/chart" uri="{C3380CC4-5D6E-409C-BE32-E72D297353CC}">
                    <c16:uniqueId val="{00000005-1D65-45DA-B2C0-8A167AE9B29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Sheet3!$A$8</c15:sqref>
                        </c15:formulaRef>
                      </c:ext>
                    </c:extLst>
                    <c:strCache>
                      <c:ptCount val="1"/>
                      <c:pt idx="0">
                        <c:v>Rice, , USD</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Sheet3!$B$8:$AO$8</c15:sqref>
                        </c15:formulaRef>
                      </c:ext>
                    </c:extLst>
                    <c:numCache>
                      <c:formatCode>0.0</c:formatCode>
                      <c:ptCount val="40"/>
                      <c:pt idx="0">
                        <c:v>372.54545454545456</c:v>
                      </c:pt>
                      <c:pt idx="1">
                        <c:v>368.5</c:v>
                      </c:pt>
                      <c:pt idx="2">
                        <c:v>367.78260869565219</c:v>
                      </c:pt>
                      <c:pt idx="3">
                        <c:v>374.5</c:v>
                      </c:pt>
                      <c:pt idx="4">
                        <c:v>402.91304347826087</c:v>
                      </c:pt>
                      <c:pt idx="5">
                        <c:v>444.68181818181819</c:v>
                      </c:pt>
                      <c:pt idx="6">
                        <c:v>419.95238095238096</c:v>
                      </c:pt>
                      <c:pt idx="7">
                        <c:v>405.6521739130435</c:v>
                      </c:pt>
                      <c:pt idx="8">
                        <c:v>413.14285714285717</c:v>
                      </c:pt>
                      <c:pt idx="9">
                        <c:v>407.22727272727275</c:v>
                      </c:pt>
                      <c:pt idx="10">
                        <c:v>404.04545454545456</c:v>
                      </c:pt>
                      <c:pt idx="11">
                        <c:v>407.95238095238096</c:v>
                      </c:pt>
                      <c:pt idx="12">
                        <c:v>422.30434782608694</c:v>
                      </c:pt>
                      <c:pt idx="13">
                        <c:v>417.85</c:v>
                      </c:pt>
                      <c:pt idx="14">
                        <c:v>409.77272727272725</c:v>
                      </c:pt>
                      <c:pt idx="15">
                        <c:v>432.38095238095241</c:v>
                      </c:pt>
                      <c:pt idx="16">
                        <c:v>433.21739130434781</c:v>
                      </c:pt>
                      <c:pt idx="17">
                        <c:v>413.14285714285717</c:v>
                      </c:pt>
                      <c:pt idx="18">
                        <c:v>378.68181818181819</c:v>
                      </c:pt>
                      <c:pt idx="19">
                        <c:v>383.43478260869563</c:v>
                      </c:pt>
                      <c:pt idx="20">
                        <c:v>383</c:v>
                      </c:pt>
                      <c:pt idx="21">
                        <c:v>392.04347826086956</c:v>
                      </c:pt>
                      <c:pt idx="22">
                        <c:v>390.81818181818181</c:v>
                      </c:pt>
                      <c:pt idx="23">
                        <c:v>380.33333333333331</c:v>
                      </c:pt>
                      <c:pt idx="24">
                        <c:v>383.73913043478262</c:v>
                      </c:pt>
                      <c:pt idx="25">
                        <c:v>390.55</c:v>
                      </c:pt>
                      <c:pt idx="26">
                        <c:v>383.14285714285717</c:v>
                      </c:pt>
                      <c:pt idx="27">
                        <c:v>397.40909090909093</c:v>
                      </c:pt>
                      <c:pt idx="28">
                        <c:v>390.30434782608694</c:v>
                      </c:pt>
                      <c:pt idx="29">
                        <c:v>396.25</c:v>
                      </c:pt>
                      <c:pt idx="30">
                        <c:v>395.95652173913044</c:v>
                      </c:pt>
                      <c:pt idx="31">
                        <c:v>414.68181818181819</c:v>
                      </c:pt>
                      <c:pt idx="32">
                        <c:v>415.42857142857144</c:v>
                      </c:pt>
                      <c:pt idx="33">
                        <c:v>399.13043478260869</c:v>
                      </c:pt>
                      <c:pt idx="34">
                        <c:v>394.57142857142856</c:v>
                      </c:pt>
                      <c:pt idx="35">
                        <c:v>397</c:v>
                      </c:pt>
                      <c:pt idx="36">
                        <c:v>428.52173913043481</c:v>
                      </c:pt>
                      <c:pt idx="37">
                        <c:v>430.25</c:v>
                      </c:pt>
                      <c:pt idx="38">
                        <c:v>471.68181818181819</c:v>
                      </c:pt>
                      <c:pt idx="39">
                        <c:v>542.81818181818187</c:v>
                      </c:pt>
                    </c:numCache>
                  </c:numRef>
                </c:val>
                <c:smooth val="0"/>
                <c:extLst xmlns:c15="http://schemas.microsoft.com/office/drawing/2012/chart">
                  <c:ext xmlns:c16="http://schemas.microsoft.com/office/drawing/2014/chart" uri="{C3380CC4-5D6E-409C-BE32-E72D297353CC}">
                    <c16:uniqueId val="{00000006-1D65-45DA-B2C0-8A167AE9B29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Sheet3!$A$9</c15:sqref>
                        </c15:formulaRef>
                      </c:ext>
                    </c:extLst>
                    <c:strCache>
                      <c:ptCount val="1"/>
                      <c:pt idx="0">
                        <c:v>Tea, Mombasa, Kenya, Auction Price, USD</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Sheet3!$B$9:$AO$9</c15:sqref>
                        </c15:formulaRef>
                      </c:ext>
                    </c:extLst>
                    <c:numCache>
                      <c:formatCode>0.0</c:formatCode>
                      <c:ptCount val="40"/>
                      <c:pt idx="0">
                        <c:v>368.73466666666712</c:v>
                      </c:pt>
                      <c:pt idx="1">
                        <c:v>382.87480000000028</c:v>
                      </c:pt>
                      <c:pt idx="2">
                        <c:v>356.10284057971035</c:v>
                      </c:pt>
                      <c:pt idx="3">
                        <c:v>362.09653333333347</c:v>
                      </c:pt>
                      <c:pt idx="4">
                        <c:v>371.48243478260918</c:v>
                      </c:pt>
                      <c:pt idx="5">
                        <c:v>381.21733333333361</c:v>
                      </c:pt>
                      <c:pt idx="6">
                        <c:v>371.39771428571436</c:v>
                      </c:pt>
                      <c:pt idx="7">
                        <c:v>362.66585507246378</c:v>
                      </c:pt>
                      <c:pt idx="8">
                        <c:v>361.52495238095264</c:v>
                      </c:pt>
                      <c:pt idx="9">
                        <c:v>362.410666666667</c:v>
                      </c:pt>
                      <c:pt idx="10">
                        <c:v>344.9975757575761</c:v>
                      </c:pt>
                      <c:pt idx="11">
                        <c:v>320.91215777864295</c:v>
                      </c:pt>
                      <c:pt idx="12">
                        <c:v>326.44236464873831</c:v>
                      </c:pt>
                      <c:pt idx="13">
                        <c:v>346.51362397820179</c:v>
                      </c:pt>
                      <c:pt idx="14">
                        <c:v>331.26975476839266</c:v>
                      </c:pt>
                      <c:pt idx="15">
                        <c:v>312.41806150253024</c:v>
                      </c:pt>
                      <c:pt idx="16">
                        <c:v>293.283734154721</c:v>
                      </c:pt>
                      <c:pt idx="17">
                        <c:v>286.84909822239541</c:v>
                      </c:pt>
                      <c:pt idx="18">
                        <c:v>285.72430022293798</c:v>
                      </c:pt>
                      <c:pt idx="19">
                        <c:v>273.30150456107111</c:v>
                      </c:pt>
                      <c:pt idx="20">
                        <c:v>287.13079019073581</c:v>
                      </c:pt>
                      <c:pt idx="21">
                        <c:v>284.10377917308398</c:v>
                      </c:pt>
                      <c:pt idx="22">
                        <c:v>278.23680951201391</c:v>
                      </c:pt>
                      <c:pt idx="23">
                        <c:v>273.84793045283527</c:v>
                      </c:pt>
                      <c:pt idx="24">
                        <c:v>270.76910318682633</c:v>
                      </c:pt>
                      <c:pt idx="25">
                        <c:v>279.39509536784755</c:v>
                      </c:pt>
                      <c:pt idx="26">
                        <c:v>268.82081224860519</c:v>
                      </c:pt>
                      <c:pt idx="27">
                        <c:v>260.32474609858809</c:v>
                      </c:pt>
                      <c:pt idx="28">
                        <c:v>273.57848596137899</c:v>
                      </c:pt>
                      <c:pt idx="29">
                        <c:v>252.22915531335155</c:v>
                      </c:pt>
                      <c:pt idx="30">
                        <c:v>242.20045018362785</c:v>
                      </c:pt>
                      <c:pt idx="31">
                        <c:v>257.80133762695073</c:v>
                      </c:pt>
                      <c:pt idx="32">
                        <c:v>276.23147787725497</c:v>
                      </c:pt>
                      <c:pt idx="33">
                        <c:v>285.92394266082249</c:v>
                      </c:pt>
                      <c:pt idx="34">
                        <c:v>277.44492020241358</c:v>
                      </c:pt>
                      <c:pt idx="35">
                        <c:v>274.59648253653728</c:v>
                      </c:pt>
                      <c:pt idx="36">
                        <c:v>280.54258974055205</c:v>
                      </c:pt>
                      <c:pt idx="37">
                        <c:v>267.24550408719375</c:v>
                      </c:pt>
                      <c:pt idx="38">
                        <c:v>260.11790933861806</c:v>
                      </c:pt>
                      <c:pt idx="39">
                        <c:v>257.26356205102837</c:v>
                      </c:pt>
                    </c:numCache>
                  </c:numRef>
                </c:val>
                <c:smooth val="0"/>
                <c:extLst xmlns:c15="http://schemas.microsoft.com/office/drawing/2012/chart">
                  <c:ext xmlns:c16="http://schemas.microsoft.com/office/drawing/2014/chart" uri="{C3380CC4-5D6E-409C-BE32-E72D297353CC}">
                    <c16:uniqueId val="{00000007-1D65-45DA-B2C0-8A167AE9B29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Sheet3!$A$10</c15:sqref>
                        </c15:formulaRef>
                      </c:ext>
                    </c:extLst>
                    <c:strCache>
                      <c:ptCount val="1"/>
                      <c:pt idx="0">
                        <c:v>Wheat,</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Sheet3!$B$10:$AO$10</c15:sqref>
                        </c15:formulaRef>
                      </c:ext>
                    </c:extLst>
                    <c:numCache>
                      <c:formatCode>0.0</c:formatCode>
                      <c:ptCount val="40"/>
                      <c:pt idx="0">
                        <c:v>137.14573583333336</c:v>
                      </c:pt>
                      <c:pt idx="1">
                        <c:v>147.36144210526314</c:v>
                      </c:pt>
                      <c:pt idx="2">
                        <c:v>146.43149942028987</c:v>
                      </c:pt>
                      <c:pt idx="3">
                        <c:v>138.40759070175434</c:v>
                      </c:pt>
                      <c:pt idx="4">
                        <c:v>146.44021333333328</c:v>
                      </c:pt>
                      <c:pt idx="5">
                        <c:v>157.24619166666668</c:v>
                      </c:pt>
                      <c:pt idx="6">
                        <c:v>174.53241666666668</c:v>
                      </c:pt>
                      <c:pt idx="7">
                        <c:v>139.05081507246373</c:v>
                      </c:pt>
                      <c:pt idx="8">
                        <c:v>138.41339233333332</c:v>
                      </c:pt>
                      <c:pt idx="9">
                        <c:v>133.34451603174602</c:v>
                      </c:pt>
                      <c:pt idx="10">
                        <c:v>138.04595566666663</c:v>
                      </c:pt>
                      <c:pt idx="11">
                        <c:v>147.10326949999998</c:v>
                      </c:pt>
                      <c:pt idx="12">
                        <c:v>156.38804412698411</c:v>
                      </c:pt>
                      <c:pt idx="13">
                        <c:v>172.28911912280699</c:v>
                      </c:pt>
                      <c:pt idx="14">
                        <c:v>180.91881587301583</c:v>
                      </c:pt>
                      <c:pt idx="15">
                        <c:v>180.37640936507935</c:v>
                      </c:pt>
                      <c:pt idx="16">
                        <c:v>192.70383000000001</c:v>
                      </c:pt>
                      <c:pt idx="17">
                        <c:v>193.07921984126983</c:v>
                      </c:pt>
                      <c:pt idx="18">
                        <c:v>196.80607746031745</c:v>
                      </c:pt>
                      <c:pt idx="19">
                        <c:v>211.29205884057973</c:v>
                      </c:pt>
                      <c:pt idx="20">
                        <c:v>191.14442175438595</c:v>
                      </c:pt>
                      <c:pt idx="21">
                        <c:v>188.46160666666665</c:v>
                      </c:pt>
                      <c:pt idx="22">
                        <c:v>181.55239087719298</c:v>
                      </c:pt>
                      <c:pt idx="23">
                        <c:v>188.53583629629628</c:v>
                      </c:pt>
                      <c:pt idx="24">
                        <c:v>188.84494968253969</c:v>
                      </c:pt>
                      <c:pt idx="25">
                        <c:v>177.91670175438594</c:v>
                      </c:pt>
                      <c:pt idx="26">
                        <c:v>164.50664476190474</c:v>
                      </c:pt>
                      <c:pt idx="27">
                        <c:v>159.03008873015872</c:v>
                      </c:pt>
                      <c:pt idx="28">
                        <c:v>158.28169500000001</c:v>
                      </c:pt>
                      <c:pt idx="29">
                        <c:v>174.69776316666665</c:v>
                      </c:pt>
                      <c:pt idx="30">
                        <c:v>163.87675333333334</c:v>
                      </c:pt>
                      <c:pt idx="31">
                        <c:v>149.36300500000002</c:v>
                      </c:pt>
                      <c:pt idx="32">
                        <c:v>146.57048633333335</c:v>
                      </c:pt>
                      <c:pt idx="33">
                        <c:v>153.22109</c:v>
                      </c:pt>
                      <c:pt idx="34">
                        <c:v>157.52826425925926</c:v>
                      </c:pt>
                      <c:pt idx="35">
                        <c:v>165.25464083333333</c:v>
                      </c:pt>
                      <c:pt idx="36">
                        <c:v>178.24177730158726</c:v>
                      </c:pt>
                      <c:pt idx="37">
                        <c:v>172.23110280701752</c:v>
                      </c:pt>
                      <c:pt idx="38">
                        <c:v>170.87475166666661</c:v>
                      </c:pt>
                      <c:pt idx="39">
                        <c:v>179.74651793650793</c:v>
                      </c:pt>
                    </c:numCache>
                  </c:numRef>
                </c:val>
                <c:smooth val="0"/>
                <c:extLst xmlns:c15="http://schemas.microsoft.com/office/drawing/2012/chart">
                  <c:ext xmlns:c16="http://schemas.microsoft.com/office/drawing/2014/chart" uri="{C3380CC4-5D6E-409C-BE32-E72D297353CC}">
                    <c16:uniqueId val="{00000008-1D65-45DA-B2C0-8A167AE9B29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Sheet3!$A$11</c15:sqref>
                        </c15:formulaRef>
                      </c:ext>
                    </c:extLst>
                    <c:strCache>
                      <c:ptCount val="1"/>
                      <c:pt idx="0">
                        <c:v>Gold, USD</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Sheet3!$B$11:$AO$11</c15:sqref>
                        </c15:formulaRef>
                      </c:ext>
                    </c:extLst>
                    <c:numCache>
                      <c:formatCode>0.0</c:formatCode>
                      <c:ptCount val="40"/>
                      <c:pt idx="0">
                        <c:v>1192.6166666666663</c:v>
                      </c:pt>
                      <c:pt idx="1">
                        <c:v>1234.3575000000001</c:v>
                      </c:pt>
                      <c:pt idx="2">
                        <c:v>1231.0934782608692</c:v>
                      </c:pt>
                      <c:pt idx="3">
                        <c:v>1265.6277777777777</c:v>
                      </c:pt>
                      <c:pt idx="4">
                        <c:v>1245.0047619047618</c:v>
                      </c:pt>
                      <c:pt idx="5">
                        <c:v>1260.2568181818181</c:v>
                      </c:pt>
                      <c:pt idx="6">
                        <c:v>1236.2214285714283</c:v>
                      </c:pt>
                      <c:pt idx="7">
                        <c:v>1282.3159090909094</c:v>
                      </c:pt>
                      <c:pt idx="8">
                        <c:v>1314.9785714285711</c:v>
                      </c:pt>
                      <c:pt idx="9">
                        <c:v>1279.5136363636366</c:v>
                      </c:pt>
                      <c:pt idx="10">
                        <c:v>1282.284090909091</c:v>
                      </c:pt>
                      <c:pt idx="11">
                        <c:v>1261.2558823529414</c:v>
                      </c:pt>
                      <c:pt idx="12">
                        <c:v>1331.6659090909091</c:v>
                      </c:pt>
                      <c:pt idx="13">
                        <c:v>1331.5249999999999</c:v>
                      </c:pt>
                      <c:pt idx="14">
                        <c:v>1324.6571428571428</c:v>
                      </c:pt>
                      <c:pt idx="15">
                        <c:v>1334.7400000000002</c:v>
                      </c:pt>
                      <c:pt idx="16">
                        <c:v>1303.0261904761903</c:v>
                      </c:pt>
                      <c:pt idx="17">
                        <c:v>1281.5666666666668</c:v>
                      </c:pt>
                      <c:pt idx="18">
                        <c:v>1238.5250000000001</c:v>
                      </c:pt>
                      <c:pt idx="19">
                        <c:v>1201.2454545454545</c:v>
                      </c:pt>
                      <c:pt idx="20">
                        <c:v>1198.4725000000003</c:v>
                      </c:pt>
                      <c:pt idx="21">
                        <c:v>1215.3934782608694</c:v>
                      </c:pt>
                      <c:pt idx="22">
                        <c:v>1220.9454545454546</c:v>
                      </c:pt>
                      <c:pt idx="23">
                        <c:v>1247.9235294117648</c:v>
                      </c:pt>
                      <c:pt idx="24">
                        <c:v>1291.7454545454545</c:v>
                      </c:pt>
                      <c:pt idx="25">
                        <c:v>1320.0650000000001</c:v>
                      </c:pt>
                      <c:pt idx="26">
                        <c:v>1300.8976190476189</c:v>
                      </c:pt>
                      <c:pt idx="27">
                        <c:v>1286.4449999999999</c:v>
                      </c:pt>
                      <c:pt idx="28">
                        <c:v>1283.9476190476191</c:v>
                      </c:pt>
                      <c:pt idx="29">
                        <c:v>1359.0425</c:v>
                      </c:pt>
                      <c:pt idx="30">
                        <c:v>1412.978260869565</c:v>
                      </c:pt>
                      <c:pt idx="31">
                        <c:v>1498.7976190476193</c:v>
                      </c:pt>
                      <c:pt idx="32">
                        <c:v>1511.3142857142859</c:v>
                      </c:pt>
                      <c:pt idx="33">
                        <c:v>1494.8</c:v>
                      </c:pt>
                      <c:pt idx="34">
                        <c:v>1470.0166666666669</c:v>
                      </c:pt>
                      <c:pt idx="35">
                        <c:v>1476.0444444444445</c:v>
                      </c:pt>
                      <c:pt idx="36">
                        <c:v>1560.6727272727273</c:v>
                      </c:pt>
                      <c:pt idx="37">
                        <c:v>1597.1025</c:v>
                      </c:pt>
                      <c:pt idx="38">
                        <c:v>1591.9272727272728</c:v>
                      </c:pt>
                      <c:pt idx="39">
                        <c:v>1682.9299999999998</c:v>
                      </c:pt>
                    </c:numCache>
                  </c:numRef>
                </c:val>
                <c:smooth val="0"/>
                <c:extLst xmlns:c15="http://schemas.microsoft.com/office/drawing/2012/chart">
                  <c:ext xmlns:c16="http://schemas.microsoft.com/office/drawing/2014/chart" uri="{C3380CC4-5D6E-409C-BE32-E72D297353CC}">
                    <c16:uniqueId val="{00000009-1D65-45DA-B2C0-8A167AE9B296}"/>
                  </c:ext>
                </c:extLst>
              </c15:ser>
            </c15:filteredLineSeries>
          </c:ext>
        </c:extLst>
      </c:lineChart>
      <c:catAx>
        <c:axId val="600196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00196352"/>
        <c:crosses val="autoZero"/>
        <c:auto val="1"/>
        <c:lblAlgn val="ctr"/>
        <c:lblOffset val="100"/>
        <c:noMultiLvlLbl val="0"/>
      </c:catAx>
      <c:valAx>
        <c:axId val="600196352"/>
        <c:scaling>
          <c:orientation val="minMax"/>
          <c:min val="10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001960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b="1"/>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400" b="1" dirty="0"/>
              <a:t>Crude Oil</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Sheet3!$A$5</c:f>
              <c:strCache>
                <c:ptCount val="1"/>
                <c:pt idx="0">
                  <c:v>Crude Oil (petroleum), Price index,</c:v>
                </c:pt>
              </c:strCache>
            </c:strRef>
          </c:tx>
          <c:spPr>
            <a:ln w="28575" cap="rnd">
              <a:solidFill>
                <a:schemeClr val="accent4"/>
              </a:solidFill>
              <a:round/>
            </a:ln>
            <a:effectLst/>
          </c:spPr>
          <c:marker>
            <c:symbol val="none"/>
          </c:marker>
          <c:cat>
            <c:strRef>
              <c:f>Sheet3!$B$1:$AO$1</c:f>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f>Sheet3!$B$5:$AO$5</c:f>
              <c:numCache>
                <c:formatCode>0.0</c:formatCode>
                <c:ptCount val="40"/>
                <c:pt idx="0">
                  <c:v>128.75250829014144</c:v>
                </c:pt>
                <c:pt idx="1">
                  <c:v>130.13372780786449</c:v>
                </c:pt>
                <c:pt idx="2">
                  <c:v>121.93844410981143</c:v>
                </c:pt>
                <c:pt idx="3">
                  <c:v>124.52005075640672</c:v>
                </c:pt>
                <c:pt idx="4">
                  <c:v>117.83550401067687</c:v>
                </c:pt>
                <c:pt idx="5">
                  <c:v>108.20895451019361</c:v>
                </c:pt>
                <c:pt idx="6">
                  <c:v>110.8338762981204</c:v>
                </c:pt>
                <c:pt idx="7">
                  <c:v>114.85279184808849</c:v>
                </c:pt>
                <c:pt idx="8">
                  <c:v>120.90013226054998</c:v>
                </c:pt>
                <c:pt idx="9">
                  <c:v>126.42578520801798</c:v>
                </c:pt>
                <c:pt idx="10">
                  <c:v>138.15443056847568</c:v>
                </c:pt>
                <c:pt idx="11">
                  <c:v>140.33619885701941</c:v>
                </c:pt>
                <c:pt idx="12">
                  <c:v>149.21765589818671</c:v>
                </c:pt>
                <c:pt idx="13">
                  <c:v>141.80523389164009</c:v>
                </c:pt>
                <c:pt idx="14">
                  <c:v>143.343643107487</c:v>
                </c:pt>
                <c:pt idx="15">
                  <c:v>153.86468410190969</c:v>
                </c:pt>
                <c:pt idx="16">
                  <c:v>167.07797555754371</c:v>
                </c:pt>
                <c:pt idx="17">
                  <c:v>165.23983489110779</c:v>
                </c:pt>
                <c:pt idx="18">
                  <c:v>167.91817919298322</c:v>
                </c:pt>
                <c:pt idx="19">
                  <c:v>165.28162835852461</c:v>
                </c:pt>
                <c:pt idx="20">
                  <c:v>174.66010102932151</c:v>
                </c:pt>
                <c:pt idx="21">
                  <c:v>179.05631258157891</c:v>
                </c:pt>
                <c:pt idx="22">
                  <c:v>146.29192816983564</c:v>
                </c:pt>
                <c:pt idx="23">
                  <c:v>126.07675794771711</c:v>
                </c:pt>
                <c:pt idx="24">
                  <c:v>131.42337710754234</c:v>
                </c:pt>
                <c:pt idx="25">
                  <c:v>142.52826157374665</c:v>
                </c:pt>
                <c:pt idx="26">
                  <c:v>148.86004533811609</c:v>
                </c:pt>
                <c:pt idx="27">
                  <c:v>160.45414525027914</c:v>
                </c:pt>
                <c:pt idx="28">
                  <c:v>157.12435658797332</c:v>
                </c:pt>
                <c:pt idx="29">
                  <c:v>139.91703988015234</c:v>
                </c:pt>
                <c:pt idx="30">
                  <c:v>144.44670037750404</c:v>
                </c:pt>
                <c:pt idx="31">
                  <c:v>136.17066557838777</c:v>
                </c:pt>
                <c:pt idx="32">
                  <c:v>142.32623254299719</c:v>
                </c:pt>
                <c:pt idx="33">
                  <c:v>135.54600065811735</c:v>
                </c:pt>
                <c:pt idx="34">
                  <c:v>142.59580836943252</c:v>
                </c:pt>
                <c:pt idx="35">
                  <c:v>149.21508218750705</c:v>
                </c:pt>
                <c:pt idx="36">
                  <c:v>145.13585605005483</c:v>
                </c:pt>
                <c:pt idx="37">
                  <c:v>126.52869516698097</c:v>
                </c:pt>
                <c:pt idx="38">
                  <c:v>76.219679667254709</c:v>
                </c:pt>
                <c:pt idx="39">
                  <c:v>50.446312272528921</c:v>
                </c:pt>
              </c:numCache>
            </c:numRef>
          </c:val>
          <c:smooth val="0"/>
          <c:extLst>
            <c:ext xmlns:c16="http://schemas.microsoft.com/office/drawing/2014/chart" uri="{C3380CC4-5D6E-409C-BE32-E72D297353CC}">
              <c16:uniqueId val="{00000000-F5D0-423C-9EC1-3D13515C13CB}"/>
            </c:ext>
          </c:extLst>
        </c:ser>
        <c:dLbls>
          <c:showLegendKey val="0"/>
          <c:showVal val="0"/>
          <c:showCatName val="0"/>
          <c:showSerName val="0"/>
          <c:showPercent val="0"/>
          <c:showBubbleSize val="0"/>
        </c:dLbls>
        <c:smooth val="0"/>
        <c:axId val="749995536"/>
        <c:axId val="749999800"/>
        <c:extLst>
          <c:ext xmlns:c15="http://schemas.microsoft.com/office/drawing/2012/chart" uri="{02D57815-91ED-43cb-92C2-25804820EDAC}">
            <c15:filteredLineSeries>
              <c15:ser>
                <c:idx val="0"/>
                <c:order val="0"/>
                <c:tx>
                  <c:strRef>
                    <c:extLst>
                      <c:ext uri="{02D57815-91ED-43cb-92C2-25804820EDAC}">
                        <c15:formulaRef>
                          <c15:sqref>Sheet3!$A$2</c15:sqref>
                        </c15:formulaRef>
                      </c:ext>
                    </c:extLst>
                    <c:strCache>
                      <c:ptCount val="1"/>
                      <c:pt idx="0">
                        <c:v>Food Price Index, Price Indices</c:v>
                      </c:pt>
                    </c:strCache>
                  </c:strRef>
                </c:tx>
                <c:spPr>
                  <a:ln w="28575" cap="rnd">
                    <a:solidFill>
                      <a:schemeClr val="accent1"/>
                    </a:solidFill>
                    <a:round/>
                  </a:ln>
                  <a:effectLst/>
                </c:spPr>
                <c:marker>
                  <c:symbol val="none"/>
                </c:marker>
                <c:cat>
                  <c:strRef>
                    <c:extLst>
                      <c:ex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c:ext uri="{02D57815-91ED-43cb-92C2-25804820EDAC}">
                        <c15:formulaRef>
                          <c15:sqref>Sheet3!$B$2:$AO$2</c15:sqref>
                        </c15:formulaRef>
                      </c:ext>
                    </c:extLst>
                    <c:numCache>
                      <c:formatCode>0.0</c:formatCode>
                      <c:ptCount val="40"/>
                      <c:pt idx="0">
                        <c:v>106.5366290159841</c:v>
                      </c:pt>
                      <c:pt idx="1">
                        <c:v>107.02278794316925</c:v>
                      </c:pt>
                      <c:pt idx="2">
                        <c:v>103.43533644775873</c:v>
                      </c:pt>
                      <c:pt idx="3">
                        <c:v>102.80470979601672</c:v>
                      </c:pt>
                      <c:pt idx="4">
                        <c:v>105.2184556262368</c:v>
                      </c:pt>
                      <c:pt idx="5">
                        <c:v>104.5174124848143</c:v>
                      </c:pt>
                      <c:pt idx="6">
                        <c:v>106.86400798733676</c:v>
                      </c:pt>
                      <c:pt idx="7">
                        <c:v>102.08084936005673</c:v>
                      </c:pt>
                      <c:pt idx="8">
                        <c:v>100.84922316811497</c:v>
                      </c:pt>
                      <c:pt idx="9">
                        <c:v>101.65215499046518</c:v>
                      </c:pt>
                      <c:pt idx="10">
                        <c:v>102.29060043898986</c:v>
                      </c:pt>
                      <c:pt idx="11">
                        <c:v>102.2817265025389</c:v>
                      </c:pt>
                      <c:pt idx="12">
                        <c:v>105.81764855552785</c:v>
                      </c:pt>
                      <c:pt idx="13">
                        <c:v>105.89334425494337</c:v>
                      </c:pt>
                      <c:pt idx="14">
                        <c:v>106.90542239454022</c:v>
                      </c:pt>
                      <c:pt idx="15">
                        <c:v>106.71889200595579</c:v>
                      </c:pt>
                      <c:pt idx="16">
                        <c:v>108.3625263785131</c:v>
                      </c:pt>
                      <c:pt idx="17">
                        <c:v>104.08010576570329</c:v>
                      </c:pt>
                      <c:pt idx="18">
                        <c:v>101.33013955678165</c:v>
                      </c:pt>
                      <c:pt idx="19">
                        <c:v>97.361344418990285</c:v>
                      </c:pt>
                      <c:pt idx="20">
                        <c:v>98.62668218060314</c:v>
                      </c:pt>
                      <c:pt idx="21">
                        <c:v>100.42137832663246</c:v>
                      </c:pt>
                      <c:pt idx="22">
                        <c:v>95.855224223726736</c:v>
                      </c:pt>
                      <c:pt idx="23">
                        <c:v>98.689926328298</c:v>
                      </c:pt>
                      <c:pt idx="24">
                        <c:v>100.46654163406639</c:v>
                      </c:pt>
                      <c:pt idx="25">
                        <c:v>98.772205073072286</c:v>
                      </c:pt>
                      <c:pt idx="26">
                        <c:v>98.063109720746482</c:v>
                      </c:pt>
                      <c:pt idx="27">
                        <c:v>101.56920127626263</c:v>
                      </c:pt>
                      <c:pt idx="28">
                        <c:v>98.094289080567989</c:v>
                      </c:pt>
                      <c:pt idx="29">
                        <c:v>100.21284140868016</c:v>
                      </c:pt>
                      <c:pt idx="30">
                        <c:v>100.2719739356133</c:v>
                      </c:pt>
                      <c:pt idx="31">
                        <c:v>98.260429796590472</c:v>
                      </c:pt>
                      <c:pt idx="32">
                        <c:v>96.053057750248115</c:v>
                      </c:pt>
                      <c:pt idx="33">
                        <c:v>96.42774735125127</c:v>
                      </c:pt>
                      <c:pt idx="34">
                        <c:v>100.01078203644526</c:v>
                      </c:pt>
                      <c:pt idx="35">
                        <c:v>103.73135981722206</c:v>
                      </c:pt>
                      <c:pt idx="36">
                        <c:v>105.36144797899708</c:v>
                      </c:pt>
                      <c:pt idx="37">
                        <c:v>101.40212315262171</c:v>
                      </c:pt>
                      <c:pt idx="38">
                        <c:v>97.709009687179673</c:v>
                      </c:pt>
                      <c:pt idx="39">
                        <c:v>93.519437814486935</c:v>
                      </c:pt>
                    </c:numCache>
                  </c:numRef>
                </c:val>
                <c:smooth val="0"/>
                <c:extLst>
                  <c:ext xmlns:c16="http://schemas.microsoft.com/office/drawing/2014/chart" uri="{C3380CC4-5D6E-409C-BE32-E72D297353CC}">
                    <c16:uniqueId val="{00000001-F5D0-423C-9EC1-3D13515C13C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Industrial Inputs Price Index, Price Indices</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Sheet3!$B$3:$AO$3</c15:sqref>
                        </c15:formulaRef>
                      </c:ext>
                    </c:extLst>
                    <c:numCache>
                      <c:formatCode>0.0</c:formatCode>
                      <c:ptCount val="40"/>
                      <c:pt idx="0">
                        <c:v>118.06072966510102</c:v>
                      </c:pt>
                      <c:pt idx="1">
                        <c:v>123.83051975944116</c:v>
                      </c:pt>
                      <c:pt idx="2">
                        <c:v>121.68479854376208</c:v>
                      </c:pt>
                      <c:pt idx="3">
                        <c:v>114.31339641047516</c:v>
                      </c:pt>
                      <c:pt idx="4">
                        <c:v>110.60925846896204</c:v>
                      </c:pt>
                      <c:pt idx="5">
                        <c:v>107.97980016800391</c:v>
                      </c:pt>
                      <c:pt idx="6">
                        <c:v>113.03582871562114</c:v>
                      </c:pt>
                      <c:pt idx="7">
                        <c:v>120.11866352127102</c:v>
                      </c:pt>
                      <c:pt idx="8">
                        <c:v>119.49276202096084</c:v>
                      </c:pt>
                      <c:pt idx="9">
                        <c:v>117.53933462245531</c:v>
                      </c:pt>
                      <c:pt idx="10">
                        <c:v>118.9534539661977</c:v>
                      </c:pt>
                      <c:pt idx="11">
                        <c:v>122.81522013315816</c:v>
                      </c:pt>
                      <c:pt idx="12">
                        <c:v>128.97748197708367</c:v>
                      </c:pt>
                      <c:pt idx="13">
                        <c:v>129.86392990692178</c:v>
                      </c:pt>
                      <c:pt idx="14">
                        <c:v>126.24463422792495</c:v>
                      </c:pt>
                      <c:pt idx="15">
                        <c:v>127.00876328127715</c:v>
                      </c:pt>
                      <c:pt idx="16">
                        <c:v>127.44411317990601</c:v>
                      </c:pt>
                      <c:pt idx="17">
                        <c:v>128.27036185726092</c:v>
                      </c:pt>
                      <c:pt idx="18">
                        <c:v>121.70601885585492</c:v>
                      </c:pt>
                      <c:pt idx="19">
                        <c:v>119.661233705439</c:v>
                      </c:pt>
                      <c:pt idx="20">
                        <c:v>118.91353232116636</c:v>
                      </c:pt>
                      <c:pt idx="21">
                        <c:v>120.70553102108968</c:v>
                      </c:pt>
                      <c:pt idx="22">
                        <c:v>118.80931851964243</c:v>
                      </c:pt>
                      <c:pt idx="23">
                        <c:v>117.53462574348515</c:v>
                      </c:pt>
                      <c:pt idx="24">
                        <c:v>118.83690898584783</c:v>
                      </c:pt>
                      <c:pt idx="25">
                        <c:v>125.80856157913796</c:v>
                      </c:pt>
                      <c:pt idx="26">
                        <c:v>127.53917625223008</c:v>
                      </c:pt>
                      <c:pt idx="27">
                        <c:v>129.65652923376581</c:v>
                      </c:pt>
                      <c:pt idx="28">
                        <c:v>129.33057753090259</c:v>
                      </c:pt>
                      <c:pt idx="29">
                        <c:v>130.98909621167451</c:v>
                      </c:pt>
                      <c:pt idx="30">
                        <c:v>134.43355813701976</c:v>
                      </c:pt>
                      <c:pt idx="31">
                        <c:v>123.19844700911821</c:v>
                      </c:pt>
                      <c:pt idx="32">
                        <c:v>124.10168631010116</c:v>
                      </c:pt>
                      <c:pt idx="33">
                        <c:v>121.73630528340129</c:v>
                      </c:pt>
                      <c:pt idx="34">
                        <c:v>119.0099516444008</c:v>
                      </c:pt>
                      <c:pt idx="35">
                        <c:v>122.08637222366912</c:v>
                      </c:pt>
                      <c:pt idx="36">
                        <c:v>124.48797255807064</c:v>
                      </c:pt>
                      <c:pt idx="37">
                        <c:v>118.77416609097702</c:v>
                      </c:pt>
                      <c:pt idx="38">
                        <c:v>113.22847947759998</c:v>
                      </c:pt>
                      <c:pt idx="39">
                        <c:v>108.56862397197827</c:v>
                      </c:pt>
                    </c:numCache>
                  </c:numRef>
                </c:val>
                <c:smooth val="0"/>
                <c:extLst xmlns:c15="http://schemas.microsoft.com/office/drawing/2012/chart">
                  <c:ext xmlns:c16="http://schemas.microsoft.com/office/drawing/2014/chart" uri="{C3380CC4-5D6E-409C-BE32-E72D297353CC}">
                    <c16:uniqueId val="{00000002-F5D0-423C-9EC1-3D13515C13C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Base Metals Price Index includes Aluminum, Cobalt,  Tin, </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Sheet3!$B$4:$AO$4</c15:sqref>
                        </c15:formulaRef>
                      </c:ext>
                    </c:extLst>
                    <c:numCache>
                      <c:formatCode>0.0</c:formatCode>
                      <c:ptCount val="40"/>
                      <c:pt idx="0">
                        <c:v>121.36834449701475</c:v>
                      </c:pt>
                      <c:pt idx="1">
                        <c:v>128.72324522746189</c:v>
                      </c:pt>
                      <c:pt idx="2">
                        <c:v>127.21434467125029</c:v>
                      </c:pt>
                      <c:pt idx="3">
                        <c:v>116.89217128901055</c:v>
                      </c:pt>
                      <c:pt idx="4">
                        <c:v>111.66543300852901</c:v>
                      </c:pt>
                      <c:pt idx="5">
                        <c:v>109.86004533234309</c:v>
                      </c:pt>
                      <c:pt idx="6">
                        <c:v>117.18691473769763</c:v>
                      </c:pt>
                      <c:pt idx="7">
                        <c:v>127.01562782119035</c:v>
                      </c:pt>
                      <c:pt idx="8">
                        <c:v>126.10273634640276</c:v>
                      </c:pt>
                      <c:pt idx="9">
                        <c:v>124.23350854481622</c:v>
                      </c:pt>
                      <c:pt idx="10">
                        <c:v>125.77287629150582</c:v>
                      </c:pt>
                      <c:pt idx="11">
                        <c:v>130.22904947273202</c:v>
                      </c:pt>
                      <c:pt idx="12">
                        <c:v>136.61150821375409</c:v>
                      </c:pt>
                      <c:pt idx="13">
                        <c:v>137.61906552022822</c:v>
                      </c:pt>
                      <c:pt idx="14">
                        <c:v>132.46644058924042</c:v>
                      </c:pt>
                      <c:pt idx="15">
                        <c:v>133.89184750268973</c:v>
                      </c:pt>
                      <c:pt idx="16">
                        <c:v>134.34934249560143</c:v>
                      </c:pt>
                      <c:pt idx="17">
                        <c:v>135.3144991089612</c:v>
                      </c:pt>
                      <c:pt idx="18">
                        <c:v>126.90834139620853</c:v>
                      </c:pt>
                      <c:pt idx="19">
                        <c:v>125.09954079090188</c:v>
                      </c:pt>
                      <c:pt idx="20">
                        <c:v>124.52451501606619</c:v>
                      </c:pt>
                      <c:pt idx="21">
                        <c:v>127.68475662017556</c:v>
                      </c:pt>
                      <c:pt idx="22">
                        <c:v>125.88849415410787</c:v>
                      </c:pt>
                      <c:pt idx="23">
                        <c:v>123.08952675923935</c:v>
                      </c:pt>
                      <c:pt idx="24">
                        <c:v>124.91861002901555</c:v>
                      </c:pt>
                      <c:pt idx="25">
                        <c:v>134.63246596083704</c:v>
                      </c:pt>
                      <c:pt idx="26">
                        <c:v>136.33539545234868</c:v>
                      </c:pt>
                      <c:pt idx="27">
                        <c:v>139.5837227549811</c:v>
                      </c:pt>
                      <c:pt idx="28">
                        <c:v>138.82798101391154</c:v>
                      </c:pt>
                      <c:pt idx="29">
                        <c:v>141.33562362654658</c:v>
                      </c:pt>
                      <c:pt idx="30">
                        <c:v>147.527668724086</c:v>
                      </c:pt>
                      <c:pt idx="31">
                        <c:v>133.36486957829743</c:v>
                      </c:pt>
                      <c:pt idx="32">
                        <c:v>134.73112056274007</c:v>
                      </c:pt>
                      <c:pt idx="33">
                        <c:v>131.99762358516924</c:v>
                      </c:pt>
                      <c:pt idx="34">
                        <c:v>126.88952281072542</c:v>
                      </c:pt>
                      <c:pt idx="35">
                        <c:v>131.21475254982565</c:v>
                      </c:pt>
                      <c:pt idx="36">
                        <c:v>133.35121804838161</c:v>
                      </c:pt>
                      <c:pt idx="37">
                        <c:v>126.00289384350455</c:v>
                      </c:pt>
                      <c:pt idx="38">
                        <c:v>120.11380246251721</c:v>
                      </c:pt>
                      <c:pt idx="39">
                        <c:v>115.19238153914417</c:v>
                      </c:pt>
                    </c:numCache>
                  </c:numRef>
                </c:val>
                <c:smooth val="0"/>
                <c:extLst xmlns:c15="http://schemas.microsoft.com/office/drawing/2012/chart">
                  <c:ext xmlns:c16="http://schemas.microsoft.com/office/drawing/2014/chart" uri="{C3380CC4-5D6E-409C-BE32-E72D297353CC}">
                    <c16:uniqueId val="{00000003-F5D0-423C-9EC1-3D13515C13C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Sheet3!$A$6</c15:sqref>
                        </c15:formulaRef>
                      </c:ext>
                    </c:extLst>
                    <c:strCache>
                      <c:ptCount val="1"/>
                      <c:pt idx="0">
                        <c:v>Coffee, USD</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Sheet3!$B$6:$AO$6</c15:sqref>
                        </c15:formulaRef>
                      </c:ext>
                    </c:extLst>
                    <c:numCache>
                      <c:formatCode>0.0</c:formatCode>
                      <c:ptCount val="40"/>
                      <c:pt idx="0">
                        <c:v>111.25749999999998</c:v>
                      </c:pt>
                      <c:pt idx="1">
                        <c:v>110.13157894736842</c:v>
                      </c:pt>
                      <c:pt idx="2">
                        <c:v>110.01909090909091</c:v>
                      </c:pt>
                      <c:pt idx="3">
                        <c:v>106.24789473684213</c:v>
                      </c:pt>
                      <c:pt idx="4">
                        <c:v>101.4709090909091</c:v>
                      </c:pt>
                      <c:pt idx="5">
                        <c:v>104.82681818181817</c:v>
                      </c:pt>
                      <c:pt idx="6">
                        <c:v>107.62099999999998</c:v>
                      </c:pt>
                      <c:pt idx="7">
                        <c:v>106.35608695652174</c:v>
                      </c:pt>
                      <c:pt idx="8">
                        <c:v>101.32850000000001</c:v>
                      </c:pt>
                      <c:pt idx="9">
                        <c:v>102.54545454545455</c:v>
                      </c:pt>
                      <c:pt idx="10">
                        <c:v>95.111499999999978</c:v>
                      </c:pt>
                      <c:pt idx="11">
                        <c:v>92.092857142857142</c:v>
                      </c:pt>
                      <c:pt idx="12">
                        <c:v>93.029523809523781</c:v>
                      </c:pt>
                      <c:pt idx="13">
                        <c:v>92.881052631578939</c:v>
                      </c:pt>
                      <c:pt idx="14">
                        <c:v>92.077619047619081</c:v>
                      </c:pt>
                      <c:pt idx="15">
                        <c:v>91.878095238095227</c:v>
                      </c:pt>
                      <c:pt idx="16">
                        <c:v>92.393636363636347</c:v>
                      </c:pt>
                      <c:pt idx="17">
                        <c:v>89.381428571428557</c:v>
                      </c:pt>
                      <c:pt idx="18">
                        <c:v>87.761904761904759</c:v>
                      </c:pt>
                      <c:pt idx="19">
                        <c:v>83.688260869565184</c:v>
                      </c:pt>
                      <c:pt idx="20">
                        <c:v>80.40736842105261</c:v>
                      </c:pt>
                      <c:pt idx="21">
                        <c:v>88.329565217391291</c:v>
                      </c:pt>
                      <c:pt idx="22">
                        <c:v>86.744000000000028</c:v>
                      </c:pt>
                      <c:pt idx="23">
                        <c:v>81.1875</c:v>
                      </c:pt>
                      <c:pt idx="24">
                        <c:v>81.774285714285725</c:v>
                      </c:pt>
                      <c:pt idx="25">
                        <c:v>82.585263157894744</c:v>
                      </c:pt>
                      <c:pt idx="26">
                        <c:v>81.050952380952396</c:v>
                      </c:pt>
                      <c:pt idx="27">
                        <c:v>78.141499999999994</c:v>
                      </c:pt>
                      <c:pt idx="28">
                        <c:v>76.99045454545454</c:v>
                      </c:pt>
                      <c:pt idx="29">
                        <c:v>80.099999999999994</c:v>
                      </c:pt>
                      <c:pt idx="30">
                        <c:v>79.961904761904748</c:v>
                      </c:pt>
                      <c:pt idx="31">
                        <c:v>77.920909090909063</c:v>
                      </c:pt>
                      <c:pt idx="32">
                        <c:v>78.946999999999989</c:v>
                      </c:pt>
                      <c:pt idx="33">
                        <c:v>77.496086956521765</c:v>
                      </c:pt>
                      <c:pt idx="34">
                        <c:v>82.602105263157924</c:v>
                      </c:pt>
                      <c:pt idx="35">
                        <c:v>82.765882352941176</c:v>
                      </c:pt>
                      <c:pt idx="36">
                        <c:v>79.15428571428572</c:v>
                      </c:pt>
                      <c:pt idx="37">
                        <c:v>77.294736842105252</c:v>
                      </c:pt>
                      <c:pt idx="38">
                        <c:v>76.963181818181809</c:v>
                      </c:pt>
                      <c:pt idx="39">
                        <c:v>74.393809523809509</c:v>
                      </c:pt>
                    </c:numCache>
                  </c:numRef>
                </c:val>
                <c:smooth val="0"/>
                <c:extLst xmlns:c15="http://schemas.microsoft.com/office/drawing/2012/chart">
                  <c:ext xmlns:c16="http://schemas.microsoft.com/office/drawing/2014/chart" uri="{C3380CC4-5D6E-409C-BE32-E72D297353CC}">
                    <c16:uniqueId val="{00000004-F5D0-423C-9EC1-3D13515C13C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Sheet3!$A$7</c15:sqref>
                        </c15:formulaRef>
                      </c:ext>
                    </c:extLst>
                    <c:strCache>
                      <c:ptCount val="1"/>
                      <c:pt idx="0">
                        <c:v>Crude Oil (petroleum), USD,</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Sheet3!$B$7:$AO$7</c15:sqref>
                        </c15:formulaRef>
                      </c:ext>
                    </c:extLst>
                    <c:numCache>
                      <c:formatCode>0.0</c:formatCode>
                      <c:ptCount val="40"/>
                      <c:pt idx="0">
                        <c:v>53.628939393939383</c:v>
                      </c:pt>
                      <c:pt idx="1">
                        <c:v>54.355333333333327</c:v>
                      </c:pt>
                      <c:pt idx="2">
                        <c:v>50.905797101449281</c:v>
                      </c:pt>
                      <c:pt idx="3">
                        <c:v>52.226333333333329</c:v>
                      </c:pt>
                      <c:pt idx="4">
                        <c:v>49.911594202898563</c:v>
                      </c:pt>
                      <c:pt idx="5">
                        <c:v>46.133030303030303</c:v>
                      </c:pt>
                      <c:pt idx="6">
                        <c:v>47.665079365079364</c:v>
                      </c:pt>
                      <c:pt idx="7">
                        <c:v>49.942608695652169</c:v>
                      </c:pt>
                      <c:pt idx="8">
                        <c:v>52.910317460317465</c:v>
                      </c:pt>
                      <c:pt idx="9">
                        <c:v>54.922121212121212</c:v>
                      </c:pt>
                      <c:pt idx="10">
                        <c:v>59.956212121212111</c:v>
                      </c:pt>
                      <c:pt idx="11">
                        <c:v>61.208730158730162</c:v>
                      </c:pt>
                      <c:pt idx="12">
                        <c:v>66.153768115942043</c:v>
                      </c:pt>
                      <c:pt idx="13">
                        <c:v>63.437999999999988</c:v>
                      </c:pt>
                      <c:pt idx="14">
                        <c:v>64.198030303030293</c:v>
                      </c:pt>
                      <c:pt idx="15">
                        <c:v>68.792380952380967</c:v>
                      </c:pt>
                      <c:pt idx="16">
                        <c:v>73.340724637681163</c:v>
                      </c:pt>
                      <c:pt idx="17">
                        <c:v>71.994285714285709</c:v>
                      </c:pt>
                      <c:pt idx="18">
                        <c:v>72.717575757575759</c:v>
                      </c:pt>
                      <c:pt idx="19">
                        <c:v>71.058550724637684</c:v>
                      </c:pt>
                      <c:pt idx="20">
                        <c:v>75.355000000000004</c:v>
                      </c:pt>
                      <c:pt idx="21">
                        <c:v>76.72608695652174</c:v>
                      </c:pt>
                      <c:pt idx="22">
                        <c:v>62.380000000000017</c:v>
                      </c:pt>
                      <c:pt idx="23">
                        <c:v>53.791587301587299</c:v>
                      </c:pt>
                      <c:pt idx="24">
                        <c:v>56.434492753623189</c:v>
                      </c:pt>
                      <c:pt idx="25">
                        <c:v>61.102000000000018</c:v>
                      </c:pt>
                      <c:pt idx="26">
                        <c:v>63.789841269841276</c:v>
                      </c:pt>
                      <c:pt idx="27">
                        <c:v>68.571666666666658</c:v>
                      </c:pt>
                      <c:pt idx="28">
                        <c:v>66.87695652173916</c:v>
                      </c:pt>
                      <c:pt idx="29">
                        <c:v>59.728999999999999</c:v>
                      </c:pt>
                      <c:pt idx="30">
                        <c:v>61.471884057971018</c:v>
                      </c:pt>
                      <c:pt idx="31">
                        <c:v>57.595303030303029</c:v>
                      </c:pt>
                      <c:pt idx="32">
                        <c:v>60.00952380952382</c:v>
                      </c:pt>
                      <c:pt idx="33">
                        <c:v>57.295217391304348</c:v>
                      </c:pt>
                      <c:pt idx="34">
                        <c:v>60.420793650793648</c:v>
                      </c:pt>
                      <c:pt idx="35">
                        <c:v>63.39651515151516</c:v>
                      </c:pt>
                      <c:pt idx="36">
                        <c:v>61.683043478260871</c:v>
                      </c:pt>
                      <c:pt idx="37">
                        <c:v>53.372500000000002</c:v>
                      </c:pt>
                      <c:pt idx="38">
                        <c:v>32.203030303030296</c:v>
                      </c:pt>
                      <c:pt idx="39">
                        <c:v>21.173787878787877</c:v>
                      </c:pt>
                    </c:numCache>
                  </c:numRef>
                </c:val>
                <c:smooth val="0"/>
                <c:extLst xmlns:c15="http://schemas.microsoft.com/office/drawing/2012/chart">
                  <c:ext xmlns:c16="http://schemas.microsoft.com/office/drawing/2014/chart" uri="{C3380CC4-5D6E-409C-BE32-E72D297353CC}">
                    <c16:uniqueId val="{00000005-F5D0-423C-9EC1-3D13515C13C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Sheet3!$A$8</c15:sqref>
                        </c15:formulaRef>
                      </c:ext>
                    </c:extLst>
                    <c:strCache>
                      <c:ptCount val="1"/>
                      <c:pt idx="0">
                        <c:v>Rice, , USD</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Sheet3!$B$8:$AO$8</c15:sqref>
                        </c15:formulaRef>
                      </c:ext>
                    </c:extLst>
                    <c:numCache>
                      <c:formatCode>0.0</c:formatCode>
                      <c:ptCount val="40"/>
                      <c:pt idx="0">
                        <c:v>372.54545454545456</c:v>
                      </c:pt>
                      <c:pt idx="1">
                        <c:v>368.5</c:v>
                      </c:pt>
                      <c:pt idx="2">
                        <c:v>367.78260869565219</c:v>
                      </c:pt>
                      <c:pt idx="3">
                        <c:v>374.5</c:v>
                      </c:pt>
                      <c:pt idx="4">
                        <c:v>402.91304347826087</c:v>
                      </c:pt>
                      <c:pt idx="5">
                        <c:v>444.68181818181819</c:v>
                      </c:pt>
                      <c:pt idx="6">
                        <c:v>419.95238095238096</c:v>
                      </c:pt>
                      <c:pt idx="7">
                        <c:v>405.6521739130435</c:v>
                      </c:pt>
                      <c:pt idx="8">
                        <c:v>413.14285714285717</c:v>
                      </c:pt>
                      <c:pt idx="9">
                        <c:v>407.22727272727275</c:v>
                      </c:pt>
                      <c:pt idx="10">
                        <c:v>404.04545454545456</c:v>
                      </c:pt>
                      <c:pt idx="11">
                        <c:v>407.95238095238096</c:v>
                      </c:pt>
                      <c:pt idx="12">
                        <c:v>422.30434782608694</c:v>
                      </c:pt>
                      <c:pt idx="13">
                        <c:v>417.85</c:v>
                      </c:pt>
                      <c:pt idx="14">
                        <c:v>409.77272727272725</c:v>
                      </c:pt>
                      <c:pt idx="15">
                        <c:v>432.38095238095241</c:v>
                      </c:pt>
                      <c:pt idx="16">
                        <c:v>433.21739130434781</c:v>
                      </c:pt>
                      <c:pt idx="17">
                        <c:v>413.14285714285717</c:v>
                      </c:pt>
                      <c:pt idx="18">
                        <c:v>378.68181818181819</c:v>
                      </c:pt>
                      <c:pt idx="19">
                        <c:v>383.43478260869563</c:v>
                      </c:pt>
                      <c:pt idx="20">
                        <c:v>383</c:v>
                      </c:pt>
                      <c:pt idx="21">
                        <c:v>392.04347826086956</c:v>
                      </c:pt>
                      <c:pt idx="22">
                        <c:v>390.81818181818181</c:v>
                      </c:pt>
                      <c:pt idx="23">
                        <c:v>380.33333333333331</c:v>
                      </c:pt>
                      <c:pt idx="24">
                        <c:v>383.73913043478262</c:v>
                      </c:pt>
                      <c:pt idx="25">
                        <c:v>390.55</c:v>
                      </c:pt>
                      <c:pt idx="26">
                        <c:v>383.14285714285717</c:v>
                      </c:pt>
                      <c:pt idx="27">
                        <c:v>397.40909090909093</c:v>
                      </c:pt>
                      <c:pt idx="28">
                        <c:v>390.30434782608694</c:v>
                      </c:pt>
                      <c:pt idx="29">
                        <c:v>396.25</c:v>
                      </c:pt>
                      <c:pt idx="30">
                        <c:v>395.95652173913044</c:v>
                      </c:pt>
                      <c:pt idx="31">
                        <c:v>414.68181818181819</c:v>
                      </c:pt>
                      <c:pt idx="32">
                        <c:v>415.42857142857144</c:v>
                      </c:pt>
                      <c:pt idx="33">
                        <c:v>399.13043478260869</c:v>
                      </c:pt>
                      <c:pt idx="34">
                        <c:v>394.57142857142856</c:v>
                      </c:pt>
                      <c:pt idx="35">
                        <c:v>397</c:v>
                      </c:pt>
                      <c:pt idx="36">
                        <c:v>428.52173913043481</c:v>
                      </c:pt>
                      <c:pt idx="37">
                        <c:v>430.25</c:v>
                      </c:pt>
                      <c:pt idx="38">
                        <c:v>471.68181818181819</c:v>
                      </c:pt>
                      <c:pt idx="39">
                        <c:v>542.81818181818187</c:v>
                      </c:pt>
                    </c:numCache>
                  </c:numRef>
                </c:val>
                <c:smooth val="0"/>
                <c:extLst xmlns:c15="http://schemas.microsoft.com/office/drawing/2012/chart">
                  <c:ext xmlns:c16="http://schemas.microsoft.com/office/drawing/2014/chart" uri="{C3380CC4-5D6E-409C-BE32-E72D297353CC}">
                    <c16:uniqueId val="{00000006-F5D0-423C-9EC1-3D13515C13CB}"/>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Sheet3!$A$9</c15:sqref>
                        </c15:formulaRef>
                      </c:ext>
                    </c:extLst>
                    <c:strCache>
                      <c:ptCount val="1"/>
                      <c:pt idx="0">
                        <c:v>Tea, Mombasa, Kenya, Auction Price, USD</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Sheet3!$B$9:$AO$9</c15:sqref>
                        </c15:formulaRef>
                      </c:ext>
                    </c:extLst>
                    <c:numCache>
                      <c:formatCode>0.0</c:formatCode>
                      <c:ptCount val="40"/>
                      <c:pt idx="0">
                        <c:v>368.73466666666712</c:v>
                      </c:pt>
                      <c:pt idx="1">
                        <c:v>382.87480000000028</c:v>
                      </c:pt>
                      <c:pt idx="2">
                        <c:v>356.10284057971035</c:v>
                      </c:pt>
                      <c:pt idx="3">
                        <c:v>362.09653333333347</c:v>
                      </c:pt>
                      <c:pt idx="4">
                        <c:v>371.48243478260918</c:v>
                      </c:pt>
                      <c:pt idx="5">
                        <c:v>381.21733333333361</c:v>
                      </c:pt>
                      <c:pt idx="6">
                        <c:v>371.39771428571436</c:v>
                      </c:pt>
                      <c:pt idx="7">
                        <c:v>362.66585507246378</c:v>
                      </c:pt>
                      <c:pt idx="8">
                        <c:v>361.52495238095264</c:v>
                      </c:pt>
                      <c:pt idx="9">
                        <c:v>362.410666666667</c:v>
                      </c:pt>
                      <c:pt idx="10">
                        <c:v>344.9975757575761</c:v>
                      </c:pt>
                      <c:pt idx="11">
                        <c:v>320.91215777864295</c:v>
                      </c:pt>
                      <c:pt idx="12">
                        <c:v>326.44236464873831</c:v>
                      </c:pt>
                      <c:pt idx="13">
                        <c:v>346.51362397820179</c:v>
                      </c:pt>
                      <c:pt idx="14">
                        <c:v>331.26975476839266</c:v>
                      </c:pt>
                      <c:pt idx="15">
                        <c:v>312.41806150253024</c:v>
                      </c:pt>
                      <c:pt idx="16">
                        <c:v>293.283734154721</c:v>
                      </c:pt>
                      <c:pt idx="17">
                        <c:v>286.84909822239541</c:v>
                      </c:pt>
                      <c:pt idx="18">
                        <c:v>285.72430022293798</c:v>
                      </c:pt>
                      <c:pt idx="19">
                        <c:v>273.30150456107111</c:v>
                      </c:pt>
                      <c:pt idx="20">
                        <c:v>287.13079019073581</c:v>
                      </c:pt>
                      <c:pt idx="21">
                        <c:v>284.10377917308398</c:v>
                      </c:pt>
                      <c:pt idx="22">
                        <c:v>278.23680951201391</c:v>
                      </c:pt>
                      <c:pt idx="23">
                        <c:v>273.84793045283527</c:v>
                      </c:pt>
                      <c:pt idx="24">
                        <c:v>270.76910318682633</c:v>
                      </c:pt>
                      <c:pt idx="25">
                        <c:v>279.39509536784755</c:v>
                      </c:pt>
                      <c:pt idx="26">
                        <c:v>268.82081224860519</c:v>
                      </c:pt>
                      <c:pt idx="27">
                        <c:v>260.32474609858809</c:v>
                      </c:pt>
                      <c:pt idx="28">
                        <c:v>273.57848596137899</c:v>
                      </c:pt>
                      <c:pt idx="29">
                        <c:v>252.22915531335155</c:v>
                      </c:pt>
                      <c:pt idx="30">
                        <c:v>242.20045018362785</c:v>
                      </c:pt>
                      <c:pt idx="31">
                        <c:v>257.80133762695073</c:v>
                      </c:pt>
                      <c:pt idx="32">
                        <c:v>276.23147787725497</c:v>
                      </c:pt>
                      <c:pt idx="33">
                        <c:v>285.92394266082249</c:v>
                      </c:pt>
                      <c:pt idx="34">
                        <c:v>277.44492020241358</c:v>
                      </c:pt>
                      <c:pt idx="35">
                        <c:v>274.59648253653728</c:v>
                      </c:pt>
                      <c:pt idx="36">
                        <c:v>280.54258974055205</c:v>
                      </c:pt>
                      <c:pt idx="37">
                        <c:v>267.24550408719375</c:v>
                      </c:pt>
                      <c:pt idx="38">
                        <c:v>260.11790933861806</c:v>
                      </c:pt>
                      <c:pt idx="39">
                        <c:v>257.26356205102837</c:v>
                      </c:pt>
                    </c:numCache>
                  </c:numRef>
                </c:val>
                <c:smooth val="0"/>
                <c:extLst xmlns:c15="http://schemas.microsoft.com/office/drawing/2012/chart">
                  <c:ext xmlns:c16="http://schemas.microsoft.com/office/drawing/2014/chart" uri="{C3380CC4-5D6E-409C-BE32-E72D297353CC}">
                    <c16:uniqueId val="{00000007-F5D0-423C-9EC1-3D13515C13C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Sheet3!$A$10</c15:sqref>
                        </c15:formulaRef>
                      </c:ext>
                    </c:extLst>
                    <c:strCache>
                      <c:ptCount val="1"/>
                      <c:pt idx="0">
                        <c:v>Wheat,</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Sheet3!$B$10:$AO$10</c15:sqref>
                        </c15:formulaRef>
                      </c:ext>
                    </c:extLst>
                    <c:numCache>
                      <c:formatCode>0.0</c:formatCode>
                      <c:ptCount val="40"/>
                      <c:pt idx="0">
                        <c:v>137.14573583333336</c:v>
                      </c:pt>
                      <c:pt idx="1">
                        <c:v>147.36144210526314</c:v>
                      </c:pt>
                      <c:pt idx="2">
                        <c:v>146.43149942028987</c:v>
                      </c:pt>
                      <c:pt idx="3">
                        <c:v>138.40759070175434</c:v>
                      </c:pt>
                      <c:pt idx="4">
                        <c:v>146.44021333333328</c:v>
                      </c:pt>
                      <c:pt idx="5">
                        <c:v>157.24619166666668</c:v>
                      </c:pt>
                      <c:pt idx="6">
                        <c:v>174.53241666666668</c:v>
                      </c:pt>
                      <c:pt idx="7">
                        <c:v>139.05081507246373</c:v>
                      </c:pt>
                      <c:pt idx="8">
                        <c:v>138.41339233333332</c:v>
                      </c:pt>
                      <c:pt idx="9">
                        <c:v>133.34451603174602</c:v>
                      </c:pt>
                      <c:pt idx="10">
                        <c:v>138.04595566666663</c:v>
                      </c:pt>
                      <c:pt idx="11">
                        <c:v>147.10326949999998</c:v>
                      </c:pt>
                      <c:pt idx="12">
                        <c:v>156.38804412698411</c:v>
                      </c:pt>
                      <c:pt idx="13">
                        <c:v>172.28911912280699</c:v>
                      </c:pt>
                      <c:pt idx="14">
                        <c:v>180.91881587301583</c:v>
                      </c:pt>
                      <c:pt idx="15">
                        <c:v>180.37640936507935</c:v>
                      </c:pt>
                      <c:pt idx="16">
                        <c:v>192.70383000000001</c:v>
                      </c:pt>
                      <c:pt idx="17">
                        <c:v>193.07921984126983</c:v>
                      </c:pt>
                      <c:pt idx="18">
                        <c:v>196.80607746031745</c:v>
                      </c:pt>
                      <c:pt idx="19">
                        <c:v>211.29205884057973</c:v>
                      </c:pt>
                      <c:pt idx="20">
                        <c:v>191.14442175438595</c:v>
                      </c:pt>
                      <c:pt idx="21">
                        <c:v>188.46160666666665</c:v>
                      </c:pt>
                      <c:pt idx="22">
                        <c:v>181.55239087719298</c:v>
                      </c:pt>
                      <c:pt idx="23">
                        <c:v>188.53583629629628</c:v>
                      </c:pt>
                      <c:pt idx="24">
                        <c:v>188.84494968253969</c:v>
                      </c:pt>
                      <c:pt idx="25">
                        <c:v>177.91670175438594</c:v>
                      </c:pt>
                      <c:pt idx="26">
                        <c:v>164.50664476190474</c:v>
                      </c:pt>
                      <c:pt idx="27">
                        <c:v>159.03008873015872</c:v>
                      </c:pt>
                      <c:pt idx="28">
                        <c:v>158.28169500000001</c:v>
                      </c:pt>
                      <c:pt idx="29">
                        <c:v>174.69776316666665</c:v>
                      </c:pt>
                      <c:pt idx="30">
                        <c:v>163.87675333333334</c:v>
                      </c:pt>
                      <c:pt idx="31">
                        <c:v>149.36300500000002</c:v>
                      </c:pt>
                      <c:pt idx="32">
                        <c:v>146.57048633333335</c:v>
                      </c:pt>
                      <c:pt idx="33">
                        <c:v>153.22109</c:v>
                      </c:pt>
                      <c:pt idx="34">
                        <c:v>157.52826425925926</c:v>
                      </c:pt>
                      <c:pt idx="35">
                        <c:v>165.25464083333333</c:v>
                      </c:pt>
                      <c:pt idx="36">
                        <c:v>178.24177730158726</c:v>
                      </c:pt>
                      <c:pt idx="37">
                        <c:v>172.23110280701752</c:v>
                      </c:pt>
                      <c:pt idx="38">
                        <c:v>170.87475166666661</c:v>
                      </c:pt>
                      <c:pt idx="39">
                        <c:v>179.74651793650793</c:v>
                      </c:pt>
                    </c:numCache>
                  </c:numRef>
                </c:val>
                <c:smooth val="0"/>
                <c:extLst xmlns:c15="http://schemas.microsoft.com/office/drawing/2012/chart">
                  <c:ext xmlns:c16="http://schemas.microsoft.com/office/drawing/2014/chart" uri="{C3380CC4-5D6E-409C-BE32-E72D297353CC}">
                    <c16:uniqueId val="{00000008-F5D0-423C-9EC1-3D13515C13CB}"/>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Sheet3!$A$11</c15:sqref>
                        </c15:formulaRef>
                      </c:ext>
                    </c:extLst>
                    <c:strCache>
                      <c:ptCount val="1"/>
                      <c:pt idx="0">
                        <c:v>Gold, USD</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Sheet3!$B$11:$AO$11</c15:sqref>
                        </c15:formulaRef>
                      </c:ext>
                    </c:extLst>
                    <c:numCache>
                      <c:formatCode>0.0</c:formatCode>
                      <c:ptCount val="40"/>
                      <c:pt idx="0">
                        <c:v>1192.6166666666663</c:v>
                      </c:pt>
                      <c:pt idx="1">
                        <c:v>1234.3575000000001</c:v>
                      </c:pt>
                      <c:pt idx="2">
                        <c:v>1231.0934782608692</c:v>
                      </c:pt>
                      <c:pt idx="3">
                        <c:v>1265.6277777777777</c:v>
                      </c:pt>
                      <c:pt idx="4">
                        <c:v>1245.0047619047618</c:v>
                      </c:pt>
                      <c:pt idx="5">
                        <c:v>1260.2568181818181</c:v>
                      </c:pt>
                      <c:pt idx="6">
                        <c:v>1236.2214285714283</c:v>
                      </c:pt>
                      <c:pt idx="7">
                        <c:v>1282.3159090909094</c:v>
                      </c:pt>
                      <c:pt idx="8">
                        <c:v>1314.9785714285711</c:v>
                      </c:pt>
                      <c:pt idx="9">
                        <c:v>1279.5136363636366</c:v>
                      </c:pt>
                      <c:pt idx="10">
                        <c:v>1282.284090909091</c:v>
                      </c:pt>
                      <c:pt idx="11">
                        <c:v>1261.2558823529414</c:v>
                      </c:pt>
                      <c:pt idx="12">
                        <c:v>1331.6659090909091</c:v>
                      </c:pt>
                      <c:pt idx="13">
                        <c:v>1331.5249999999999</c:v>
                      </c:pt>
                      <c:pt idx="14">
                        <c:v>1324.6571428571428</c:v>
                      </c:pt>
                      <c:pt idx="15">
                        <c:v>1334.7400000000002</c:v>
                      </c:pt>
                      <c:pt idx="16">
                        <c:v>1303.0261904761903</c:v>
                      </c:pt>
                      <c:pt idx="17">
                        <c:v>1281.5666666666668</c:v>
                      </c:pt>
                      <c:pt idx="18">
                        <c:v>1238.5250000000001</c:v>
                      </c:pt>
                      <c:pt idx="19">
                        <c:v>1201.2454545454545</c:v>
                      </c:pt>
                      <c:pt idx="20">
                        <c:v>1198.4725000000003</c:v>
                      </c:pt>
                      <c:pt idx="21">
                        <c:v>1215.3934782608694</c:v>
                      </c:pt>
                      <c:pt idx="22">
                        <c:v>1220.9454545454546</c:v>
                      </c:pt>
                      <c:pt idx="23">
                        <c:v>1247.9235294117648</c:v>
                      </c:pt>
                      <c:pt idx="24">
                        <c:v>1291.7454545454545</c:v>
                      </c:pt>
                      <c:pt idx="25">
                        <c:v>1320.0650000000001</c:v>
                      </c:pt>
                      <c:pt idx="26">
                        <c:v>1300.8976190476189</c:v>
                      </c:pt>
                      <c:pt idx="27">
                        <c:v>1286.4449999999999</c:v>
                      </c:pt>
                      <c:pt idx="28">
                        <c:v>1283.9476190476191</c:v>
                      </c:pt>
                      <c:pt idx="29">
                        <c:v>1359.0425</c:v>
                      </c:pt>
                      <c:pt idx="30">
                        <c:v>1412.978260869565</c:v>
                      </c:pt>
                      <c:pt idx="31">
                        <c:v>1498.7976190476193</c:v>
                      </c:pt>
                      <c:pt idx="32">
                        <c:v>1511.3142857142859</c:v>
                      </c:pt>
                      <c:pt idx="33">
                        <c:v>1494.8</c:v>
                      </c:pt>
                      <c:pt idx="34">
                        <c:v>1470.0166666666669</c:v>
                      </c:pt>
                      <c:pt idx="35">
                        <c:v>1476.0444444444445</c:v>
                      </c:pt>
                      <c:pt idx="36">
                        <c:v>1560.6727272727273</c:v>
                      </c:pt>
                      <c:pt idx="37">
                        <c:v>1597.1025</c:v>
                      </c:pt>
                      <c:pt idx="38">
                        <c:v>1591.9272727272728</c:v>
                      </c:pt>
                      <c:pt idx="39">
                        <c:v>1682.9299999999998</c:v>
                      </c:pt>
                    </c:numCache>
                  </c:numRef>
                </c:val>
                <c:smooth val="0"/>
                <c:extLst xmlns:c15="http://schemas.microsoft.com/office/drawing/2012/chart">
                  <c:ext xmlns:c16="http://schemas.microsoft.com/office/drawing/2014/chart" uri="{C3380CC4-5D6E-409C-BE32-E72D297353CC}">
                    <c16:uniqueId val="{00000009-F5D0-423C-9EC1-3D13515C13CB}"/>
                  </c:ext>
                </c:extLst>
              </c15:ser>
            </c15:filteredLineSeries>
          </c:ext>
        </c:extLst>
      </c:lineChart>
      <c:catAx>
        <c:axId val="74999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9999800"/>
        <c:crosses val="autoZero"/>
        <c:auto val="1"/>
        <c:lblAlgn val="ctr"/>
        <c:lblOffset val="100"/>
        <c:noMultiLvlLbl val="0"/>
      </c:catAx>
      <c:valAx>
        <c:axId val="749999800"/>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99955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400" b="1" dirty="0"/>
              <a:t>Wheat USD per ton</a:t>
            </a:r>
          </a:p>
        </c:rich>
      </c:tx>
      <c:layout>
        <c:manualLayout>
          <c:xMode val="edge"/>
          <c:yMode val="edge"/>
          <c:x val="0.35217897725011099"/>
          <c:y val="7.2092978370971172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8"/>
          <c:order val="8"/>
          <c:tx>
            <c:strRef>
              <c:f>Sheet3!$A$10</c:f>
              <c:strCache>
                <c:ptCount val="1"/>
                <c:pt idx="0">
                  <c:v>Wheat,</c:v>
                </c:pt>
              </c:strCache>
            </c:strRef>
          </c:tx>
          <c:spPr>
            <a:ln w="28575" cap="rnd">
              <a:solidFill>
                <a:schemeClr val="accent3">
                  <a:lumMod val="60000"/>
                </a:schemeClr>
              </a:solidFill>
              <a:round/>
            </a:ln>
            <a:effectLst/>
          </c:spPr>
          <c:marker>
            <c:symbol val="none"/>
          </c:marker>
          <c:cat>
            <c:strRef>
              <c:f>Sheet3!$B$1:$AO$1</c:f>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f>Sheet3!$B$10:$AO$10</c:f>
              <c:numCache>
                <c:formatCode>0.0</c:formatCode>
                <c:ptCount val="40"/>
                <c:pt idx="0">
                  <c:v>137.14573583333336</c:v>
                </c:pt>
                <c:pt idx="1">
                  <c:v>147.36144210526314</c:v>
                </c:pt>
                <c:pt idx="2">
                  <c:v>146.43149942028987</c:v>
                </c:pt>
                <c:pt idx="3">
                  <c:v>138.40759070175434</c:v>
                </c:pt>
                <c:pt idx="4">
                  <c:v>146.44021333333328</c:v>
                </c:pt>
                <c:pt idx="5">
                  <c:v>157.24619166666668</c:v>
                </c:pt>
                <c:pt idx="6">
                  <c:v>174.53241666666668</c:v>
                </c:pt>
                <c:pt idx="7">
                  <c:v>139.05081507246373</c:v>
                </c:pt>
                <c:pt idx="8">
                  <c:v>138.41339233333332</c:v>
                </c:pt>
                <c:pt idx="9">
                  <c:v>133.34451603174602</c:v>
                </c:pt>
                <c:pt idx="10">
                  <c:v>138.04595566666663</c:v>
                </c:pt>
                <c:pt idx="11">
                  <c:v>147.10326949999998</c:v>
                </c:pt>
                <c:pt idx="12">
                  <c:v>156.38804412698411</c:v>
                </c:pt>
                <c:pt idx="13">
                  <c:v>172.28911912280699</c:v>
                </c:pt>
                <c:pt idx="14">
                  <c:v>180.91881587301583</c:v>
                </c:pt>
                <c:pt idx="15">
                  <c:v>180.37640936507935</c:v>
                </c:pt>
                <c:pt idx="16">
                  <c:v>192.70383000000001</c:v>
                </c:pt>
                <c:pt idx="17">
                  <c:v>193.07921984126983</c:v>
                </c:pt>
                <c:pt idx="18">
                  <c:v>196.80607746031745</c:v>
                </c:pt>
                <c:pt idx="19">
                  <c:v>211.29205884057973</c:v>
                </c:pt>
                <c:pt idx="20">
                  <c:v>191.14442175438595</c:v>
                </c:pt>
                <c:pt idx="21">
                  <c:v>188.46160666666665</c:v>
                </c:pt>
                <c:pt idx="22">
                  <c:v>181.55239087719298</c:v>
                </c:pt>
                <c:pt idx="23">
                  <c:v>188.53583629629628</c:v>
                </c:pt>
                <c:pt idx="24">
                  <c:v>188.84494968253969</c:v>
                </c:pt>
                <c:pt idx="25">
                  <c:v>177.91670175438594</c:v>
                </c:pt>
                <c:pt idx="26">
                  <c:v>164.50664476190474</c:v>
                </c:pt>
                <c:pt idx="27">
                  <c:v>159.03008873015872</c:v>
                </c:pt>
                <c:pt idx="28">
                  <c:v>158.28169500000001</c:v>
                </c:pt>
                <c:pt idx="29">
                  <c:v>174.69776316666665</c:v>
                </c:pt>
                <c:pt idx="30">
                  <c:v>163.87675333333334</c:v>
                </c:pt>
                <c:pt idx="31">
                  <c:v>149.36300500000002</c:v>
                </c:pt>
                <c:pt idx="32">
                  <c:v>146.57048633333335</c:v>
                </c:pt>
                <c:pt idx="33">
                  <c:v>153.22109</c:v>
                </c:pt>
                <c:pt idx="34">
                  <c:v>157.52826425925926</c:v>
                </c:pt>
                <c:pt idx="35">
                  <c:v>165.25464083333333</c:v>
                </c:pt>
                <c:pt idx="36">
                  <c:v>178.24177730158726</c:v>
                </c:pt>
                <c:pt idx="37">
                  <c:v>172.23110280701752</c:v>
                </c:pt>
                <c:pt idx="38">
                  <c:v>170.87475166666661</c:v>
                </c:pt>
                <c:pt idx="39">
                  <c:v>179.74651793650793</c:v>
                </c:pt>
              </c:numCache>
            </c:numRef>
          </c:val>
          <c:smooth val="0"/>
          <c:extLst>
            <c:ext xmlns:c16="http://schemas.microsoft.com/office/drawing/2014/chart" uri="{C3380CC4-5D6E-409C-BE32-E72D297353CC}">
              <c16:uniqueId val="{00000000-12A0-45BD-9ACD-3A43C69CA93B}"/>
            </c:ext>
          </c:extLst>
        </c:ser>
        <c:dLbls>
          <c:showLegendKey val="0"/>
          <c:showVal val="0"/>
          <c:showCatName val="0"/>
          <c:showSerName val="0"/>
          <c:showPercent val="0"/>
          <c:showBubbleSize val="0"/>
        </c:dLbls>
        <c:smooth val="0"/>
        <c:axId val="833678848"/>
        <c:axId val="833682128"/>
        <c:extLst>
          <c:ext xmlns:c15="http://schemas.microsoft.com/office/drawing/2012/chart" uri="{02D57815-91ED-43cb-92C2-25804820EDAC}">
            <c15:filteredLineSeries>
              <c15:ser>
                <c:idx val="0"/>
                <c:order val="0"/>
                <c:tx>
                  <c:strRef>
                    <c:extLst>
                      <c:ext uri="{02D57815-91ED-43cb-92C2-25804820EDAC}">
                        <c15:formulaRef>
                          <c15:sqref>Sheet3!$A$2</c15:sqref>
                        </c15:formulaRef>
                      </c:ext>
                    </c:extLst>
                    <c:strCache>
                      <c:ptCount val="1"/>
                      <c:pt idx="0">
                        <c:v>Food Price Index, Price Indices</c:v>
                      </c:pt>
                    </c:strCache>
                  </c:strRef>
                </c:tx>
                <c:spPr>
                  <a:ln w="28575" cap="rnd">
                    <a:solidFill>
                      <a:schemeClr val="accent1"/>
                    </a:solidFill>
                    <a:round/>
                  </a:ln>
                  <a:effectLst/>
                </c:spPr>
                <c:marker>
                  <c:symbol val="none"/>
                </c:marker>
                <c:cat>
                  <c:strRef>
                    <c:extLst>
                      <c:ex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c:ext uri="{02D57815-91ED-43cb-92C2-25804820EDAC}">
                        <c15:formulaRef>
                          <c15:sqref>Sheet3!$B$2:$AO$2</c15:sqref>
                        </c15:formulaRef>
                      </c:ext>
                    </c:extLst>
                    <c:numCache>
                      <c:formatCode>0.0</c:formatCode>
                      <c:ptCount val="40"/>
                      <c:pt idx="0">
                        <c:v>106.5366290159841</c:v>
                      </c:pt>
                      <c:pt idx="1">
                        <c:v>107.02278794316925</c:v>
                      </c:pt>
                      <c:pt idx="2">
                        <c:v>103.43533644775873</c:v>
                      </c:pt>
                      <c:pt idx="3">
                        <c:v>102.80470979601672</c:v>
                      </c:pt>
                      <c:pt idx="4">
                        <c:v>105.2184556262368</c:v>
                      </c:pt>
                      <c:pt idx="5">
                        <c:v>104.5174124848143</c:v>
                      </c:pt>
                      <c:pt idx="6">
                        <c:v>106.86400798733676</c:v>
                      </c:pt>
                      <c:pt idx="7">
                        <c:v>102.08084936005673</c:v>
                      </c:pt>
                      <c:pt idx="8">
                        <c:v>100.84922316811497</c:v>
                      </c:pt>
                      <c:pt idx="9">
                        <c:v>101.65215499046518</c:v>
                      </c:pt>
                      <c:pt idx="10">
                        <c:v>102.29060043898986</c:v>
                      </c:pt>
                      <c:pt idx="11">
                        <c:v>102.2817265025389</c:v>
                      </c:pt>
                      <c:pt idx="12">
                        <c:v>105.81764855552785</c:v>
                      </c:pt>
                      <c:pt idx="13">
                        <c:v>105.89334425494337</c:v>
                      </c:pt>
                      <c:pt idx="14">
                        <c:v>106.90542239454022</c:v>
                      </c:pt>
                      <c:pt idx="15">
                        <c:v>106.71889200595579</c:v>
                      </c:pt>
                      <c:pt idx="16">
                        <c:v>108.3625263785131</c:v>
                      </c:pt>
                      <c:pt idx="17">
                        <c:v>104.08010576570329</c:v>
                      </c:pt>
                      <c:pt idx="18">
                        <c:v>101.33013955678165</c:v>
                      </c:pt>
                      <c:pt idx="19">
                        <c:v>97.361344418990285</c:v>
                      </c:pt>
                      <c:pt idx="20">
                        <c:v>98.62668218060314</c:v>
                      </c:pt>
                      <c:pt idx="21">
                        <c:v>100.42137832663246</c:v>
                      </c:pt>
                      <c:pt idx="22">
                        <c:v>95.855224223726736</c:v>
                      </c:pt>
                      <c:pt idx="23">
                        <c:v>98.689926328298</c:v>
                      </c:pt>
                      <c:pt idx="24">
                        <c:v>100.46654163406639</c:v>
                      </c:pt>
                      <c:pt idx="25">
                        <c:v>98.772205073072286</c:v>
                      </c:pt>
                      <c:pt idx="26">
                        <c:v>98.063109720746482</c:v>
                      </c:pt>
                      <c:pt idx="27">
                        <c:v>101.56920127626263</c:v>
                      </c:pt>
                      <c:pt idx="28">
                        <c:v>98.094289080567989</c:v>
                      </c:pt>
                      <c:pt idx="29">
                        <c:v>100.21284140868016</c:v>
                      </c:pt>
                      <c:pt idx="30">
                        <c:v>100.2719739356133</c:v>
                      </c:pt>
                      <c:pt idx="31">
                        <c:v>98.260429796590472</c:v>
                      </c:pt>
                      <c:pt idx="32">
                        <c:v>96.053057750248115</c:v>
                      </c:pt>
                      <c:pt idx="33">
                        <c:v>96.42774735125127</c:v>
                      </c:pt>
                      <c:pt idx="34">
                        <c:v>100.01078203644526</c:v>
                      </c:pt>
                      <c:pt idx="35">
                        <c:v>103.73135981722206</c:v>
                      </c:pt>
                      <c:pt idx="36">
                        <c:v>105.36144797899708</c:v>
                      </c:pt>
                      <c:pt idx="37">
                        <c:v>101.40212315262171</c:v>
                      </c:pt>
                      <c:pt idx="38">
                        <c:v>97.709009687179673</c:v>
                      </c:pt>
                      <c:pt idx="39">
                        <c:v>93.519437814486935</c:v>
                      </c:pt>
                    </c:numCache>
                  </c:numRef>
                </c:val>
                <c:smooth val="0"/>
                <c:extLst>
                  <c:ext xmlns:c16="http://schemas.microsoft.com/office/drawing/2014/chart" uri="{C3380CC4-5D6E-409C-BE32-E72D297353CC}">
                    <c16:uniqueId val="{00000001-12A0-45BD-9ACD-3A43C69CA93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Industrial Inputs Price Index, Price Indices</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Sheet3!$B$3:$AO$3</c15:sqref>
                        </c15:formulaRef>
                      </c:ext>
                    </c:extLst>
                    <c:numCache>
                      <c:formatCode>0.0</c:formatCode>
                      <c:ptCount val="40"/>
                      <c:pt idx="0">
                        <c:v>118.06072966510102</c:v>
                      </c:pt>
                      <c:pt idx="1">
                        <c:v>123.83051975944116</c:v>
                      </c:pt>
                      <c:pt idx="2">
                        <c:v>121.68479854376208</c:v>
                      </c:pt>
                      <c:pt idx="3">
                        <c:v>114.31339641047516</c:v>
                      </c:pt>
                      <c:pt idx="4">
                        <c:v>110.60925846896204</c:v>
                      </c:pt>
                      <c:pt idx="5">
                        <c:v>107.97980016800391</c:v>
                      </c:pt>
                      <c:pt idx="6">
                        <c:v>113.03582871562114</c:v>
                      </c:pt>
                      <c:pt idx="7">
                        <c:v>120.11866352127102</c:v>
                      </c:pt>
                      <c:pt idx="8">
                        <c:v>119.49276202096084</c:v>
                      </c:pt>
                      <c:pt idx="9">
                        <c:v>117.53933462245531</c:v>
                      </c:pt>
                      <c:pt idx="10">
                        <c:v>118.9534539661977</c:v>
                      </c:pt>
                      <c:pt idx="11">
                        <c:v>122.81522013315816</c:v>
                      </c:pt>
                      <c:pt idx="12">
                        <c:v>128.97748197708367</c:v>
                      </c:pt>
                      <c:pt idx="13">
                        <c:v>129.86392990692178</c:v>
                      </c:pt>
                      <c:pt idx="14">
                        <c:v>126.24463422792495</c:v>
                      </c:pt>
                      <c:pt idx="15">
                        <c:v>127.00876328127715</c:v>
                      </c:pt>
                      <c:pt idx="16">
                        <c:v>127.44411317990601</c:v>
                      </c:pt>
                      <c:pt idx="17">
                        <c:v>128.27036185726092</c:v>
                      </c:pt>
                      <c:pt idx="18">
                        <c:v>121.70601885585492</c:v>
                      </c:pt>
                      <c:pt idx="19">
                        <c:v>119.661233705439</c:v>
                      </c:pt>
                      <c:pt idx="20">
                        <c:v>118.91353232116636</c:v>
                      </c:pt>
                      <c:pt idx="21">
                        <c:v>120.70553102108968</c:v>
                      </c:pt>
                      <c:pt idx="22">
                        <c:v>118.80931851964243</c:v>
                      </c:pt>
                      <c:pt idx="23">
                        <c:v>117.53462574348515</c:v>
                      </c:pt>
                      <c:pt idx="24">
                        <c:v>118.83690898584783</c:v>
                      </c:pt>
                      <c:pt idx="25">
                        <c:v>125.80856157913796</c:v>
                      </c:pt>
                      <c:pt idx="26">
                        <c:v>127.53917625223008</c:v>
                      </c:pt>
                      <c:pt idx="27">
                        <c:v>129.65652923376581</c:v>
                      </c:pt>
                      <c:pt idx="28">
                        <c:v>129.33057753090259</c:v>
                      </c:pt>
                      <c:pt idx="29">
                        <c:v>130.98909621167451</c:v>
                      </c:pt>
                      <c:pt idx="30">
                        <c:v>134.43355813701976</c:v>
                      </c:pt>
                      <c:pt idx="31">
                        <c:v>123.19844700911821</c:v>
                      </c:pt>
                      <c:pt idx="32">
                        <c:v>124.10168631010116</c:v>
                      </c:pt>
                      <c:pt idx="33">
                        <c:v>121.73630528340129</c:v>
                      </c:pt>
                      <c:pt idx="34">
                        <c:v>119.0099516444008</c:v>
                      </c:pt>
                      <c:pt idx="35">
                        <c:v>122.08637222366912</c:v>
                      </c:pt>
                      <c:pt idx="36">
                        <c:v>124.48797255807064</c:v>
                      </c:pt>
                      <c:pt idx="37">
                        <c:v>118.77416609097702</c:v>
                      </c:pt>
                      <c:pt idx="38">
                        <c:v>113.22847947759998</c:v>
                      </c:pt>
                      <c:pt idx="39">
                        <c:v>108.56862397197827</c:v>
                      </c:pt>
                    </c:numCache>
                  </c:numRef>
                </c:val>
                <c:smooth val="0"/>
                <c:extLst xmlns:c15="http://schemas.microsoft.com/office/drawing/2012/chart">
                  <c:ext xmlns:c16="http://schemas.microsoft.com/office/drawing/2014/chart" uri="{C3380CC4-5D6E-409C-BE32-E72D297353CC}">
                    <c16:uniqueId val="{00000002-12A0-45BD-9ACD-3A43C69CA93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Base Metals Price Index includes Aluminum, Cobalt,  Tin, </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Sheet3!$B$4:$AO$4</c15:sqref>
                        </c15:formulaRef>
                      </c:ext>
                    </c:extLst>
                    <c:numCache>
                      <c:formatCode>0.0</c:formatCode>
                      <c:ptCount val="40"/>
                      <c:pt idx="0">
                        <c:v>121.36834449701475</c:v>
                      </c:pt>
                      <c:pt idx="1">
                        <c:v>128.72324522746189</c:v>
                      </c:pt>
                      <c:pt idx="2">
                        <c:v>127.21434467125029</c:v>
                      </c:pt>
                      <c:pt idx="3">
                        <c:v>116.89217128901055</c:v>
                      </c:pt>
                      <c:pt idx="4">
                        <c:v>111.66543300852901</c:v>
                      </c:pt>
                      <c:pt idx="5">
                        <c:v>109.86004533234309</c:v>
                      </c:pt>
                      <c:pt idx="6">
                        <c:v>117.18691473769763</c:v>
                      </c:pt>
                      <c:pt idx="7">
                        <c:v>127.01562782119035</c:v>
                      </c:pt>
                      <c:pt idx="8">
                        <c:v>126.10273634640276</c:v>
                      </c:pt>
                      <c:pt idx="9">
                        <c:v>124.23350854481622</c:v>
                      </c:pt>
                      <c:pt idx="10">
                        <c:v>125.77287629150582</c:v>
                      </c:pt>
                      <c:pt idx="11">
                        <c:v>130.22904947273202</c:v>
                      </c:pt>
                      <c:pt idx="12">
                        <c:v>136.61150821375409</c:v>
                      </c:pt>
                      <c:pt idx="13">
                        <c:v>137.61906552022822</c:v>
                      </c:pt>
                      <c:pt idx="14">
                        <c:v>132.46644058924042</c:v>
                      </c:pt>
                      <c:pt idx="15">
                        <c:v>133.89184750268973</c:v>
                      </c:pt>
                      <c:pt idx="16">
                        <c:v>134.34934249560143</c:v>
                      </c:pt>
                      <c:pt idx="17">
                        <c:v>135.3144991089612</c:v>
                      </c:pt>
                      <c:pt idx="18">
                        <c:v>126.90834139620853</c:v>
                      </c:pt>
                      <c:pt idx="19">
                        <c:v>125.09954079090188</c:v>
                      </c:pt>
                      <c:pt idx="20">
                        <c:v>124.52451501606619</c:v>
                      </c:pt>
                      <c:pt idx="21">
                        <c:v>127.68475662017556</c:v>
                      </c:pt>
                      <c:pt idx="22">
                        <c:v>125.88849415410787</c:v>
                      </c:pt>
                      <c:pt idx="23">
                        <c:v>123.08952675923935</c:v>
                      </c:pt>
                      <c:pt idx="24">
                        <c:v>124.91861002901555</c:v>
                      </c:pt>
                      <c:pt idx="25">
                        <c:v>134.63246596083704</c:v>
                      </c:pt>
                      <c:pt idx="26">
                        <c:v>136.33539545234868</c:v>
                      </c:pt>
                      <c:pt idx="27">
                        <c:v>139.5837227549811</c:v>
                      </c:pt>
                      <c:pt idx="28">
                        <c:v>138.82798101391154</c:v>
                      </c:pt>
                      <c:pt idx="29">
                        <c:v>141.33562362654658</c:v>
                      </c:pt>
                      <c:pt idx="30">
                        <c:v>147.527668724086</c:v>
                      </c:pt>
                      <c:pt idx="31">
                        <c:v>133.36486957829743</c:v>
                      </c:pt>
                      <c:pt idx="32">
                        <c:v>134.73112056274007</c:v>
                      </c:pt>
                      <c:pt idx="33">
                        <c:v>131.99762358516924</c:v>
                      </c:pt>
                      <c:pt idx="34">
                        <c:v>126.88952281072542</c:v>
                      </c:pt>
                      <c:pt idx="35">
                        <c:v>131.21475254982565</c:v>
                      </c:pt>
                      <c:pt idx="36">
                        <c:v>133.35121804838161</c:v>
                      </c:pt>
                      <c:pt idx="37">
                        <c:v>126.00289384350455</c:v>
                      </c:pt>
                      <c:pt idx="38">
                        <c:v>120.11380246251721</c:v>
                      </c:pt>
                      <c:pt idx="39">
                        <c:v>115.19238153914417</c:v>
                      </c:pt>
                    </c:numCache>
                  </c:numRef>
                </c:val>
                <c:smooth val="0"/>
                <c:extLst xmlns:c15="http://schemas.microsoft.com/office/drawing/2012/chart">
                  <c:ext xmlns:c16="http://schemas.microsoft.com/office/drawing/2014/chart" uri="{C3380CC4-5D6E-409C-BE32-E72D297353CC}">
                    <c16:uniqueId val="{00000003-12A0-45BD-9ACD-3A43C69CA93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Crude Oil (petroleum), Price index,</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Sheet3!$B$5:$AO$5</c15:sqref>
                        </c15:formulaRef>
                      </c:ext>
                    </c:extLst>
                    <c:numCache>
                      <c:formatCode>0.0</c:formatCode>
                      <c:ptCount val="40"/>
                      <c:pt idx="0">
                        <c:v>128.75250829014144</c:v>
                      </c:pt>
                      <c:pt idx="1">
                        <c:v>130.13372780786449</c:v>
                      </c:pt>
                      <c:pt idx="2">
                        <c:v>121.93844410981143</c:v>
                      </c:pt>
                      <c:pt idx="3">
                        <c:v>124.52005075640672</c:v>
                      </c:pt>
                      <c:pt idx="4">
                        <c:v>117.83550401067687</c:v>
                      </c:pt>
                      <c:pt idx="5">
                        <c:v>108.20895451019361</c:v>
                      </c:pt>
                      <c:pt idx="6">
                        <c:v>110.8338762981204</c:v>
                      </c:pt>
                      <c:pt idx="7">
                        <c:v>114.85279184808849</c:v>
                      </c:pt>
                      <c:pt idx="8">
                        <c:v>120.90013226054998</c:v>
                      </c:pt>
                      <c:pt idx="9">
                        <c:v>126.42578520801798</c:v>
                      </c:pt>
                      <c:pt idx="10">
                        <c:v>138.15443056847568</c:v>
                      </c:pt>
                      <c:pt idx="11">
                        <c:v>140.33619885701941</c:v>
                      </c:pt>
                      <c:pt idx="12">
                        <c:v>149.21765589818671</c:v>
                      </c:pt>
                      <c:pt idx="13">
                        <c:v>141.80523389164009</c:v>
                      </c:pt>
                      <c:pt idx="14">
                        <c:v>143.343643107487</c:v>
                      </c:pt>
                      <c:pt idx="15">
                        <c:v>153.86468410190969</c:v>
                      </c:pt>
                      <c:pt idx="16">
                        <c:v>167.07797555754371</c:v>
                      </c:pt>
                      <c:pt idx="17">
                        <c:v>165.23983489110779</c:v>
                      </c:pt>
                      <c:pt idx="18">
                        <c:v>167.91817919298322</c:v>
                      </c:pt>
                      <c:pt idx="19">
                        <c:v>165.28162835852461</c:v>
                      </c:pt>
                      <c:pt idx="20">
                        <c:v>174.66010102932151</c:v>
                      </c:pt>
                      <c:pt idx="21">
                        <c:v>179.05631258157891</c:v>
                      </c:pt>
                      <c:pt idx="22">
                        <c:v>146.29192816983564</c:v>
                      </c:pt>
                      <c:pt idx="23">
                        <c:v>126.07675794771711</c:v>
                      </c:pt>
                      <c:pt idx="24">
                        <c:v>131.42337710754234</c:v>
                      </c:pt>
                      <c:pt idx="25">
                        <c:v>142.52826157374665</c:v>
                      </c:pt>
                      <c:pt idx="26">
                        <c:v>148.86004533811609</c:v>
                      </c:pt>
                      <c:pt idx="27">
                        <c:v>160.45414525027914</c:v>
                      </c:pt>
                      <c:pt idx="28">
                        <c:v>157.12435658797332</c:v>
                      </c:pt>
                      <c:pt idx="29">
                        <c:v>139.91703988015234</c:v>
                      </c:pt>
                      <c:pt idx="30">
                        <c:v>144.44670037750404</c:v>
                      </c:pt>
                      <c:pt idx="31">
                        <c:v>136.17066557838777</c:v>
                      </c:pt>
                      <c:pt idx="32">
                        <c:v>142.32623254299719</c:v>
                      </c:pt>
                      <c:pt idx="33">
                        <c:v>135.54600065811735</c:v>
                      </c:pt>
                      <c:pt idx="34">
                        <c:v>142.59580836943252</c:v>
                      </c:pt>
                      <c:pt idx="35">
                        <c:v>149.21508218750705</c:v>
                      </c:pt>
                      <c:pt idx="36">
                        <c:v>145.13585605005483</c:v>
                      </c:pt>
                      <c:pt idx="37">
                        <c:v>126.52869516698097</c:v>
                      </c:pt>
                      <c:pt idx="38">
                        <c:v>76.219679667254709</c:v>
                      </c:pt>
                      <c:pt idx="39">
                        <c:v>50.446312272528921</c:v>
                      </c:pt>
                    </c:numCache>
                  </c:numRef>
                </c:val>
                <c:smooth val="0"/>
                <c:extLst xmlns:c15="http://schemas.microsoft.com/office/drawing/2012/chart">
                  <c:ext xmlns:c16="http://schemas.microsoft.com/office/drawing/2014/chart" uri="{C3380CC4-5D6E-409C-BE32-E72D297353CC}">
                    <c16:uniqueId val="{00000004-12A0-45BD-9ACD-3A43C69CA93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Sheet3!$A$6</c15:sqref>
                        </c15:formulaRef>
                      </c:ext>
                    </c:extLst>
                    <c:strCache>
                      <c:ptCount val="1"/>
                      <c:pt idx="0">
                        <c:v>Coffee, USD</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Sheet3!$B$6:$AO$6</c15:sqref>
                        </c15:formulaRef>
                      </c:ext>
                    </c:extLst>
                    <c:numCache>
                      <c:formatCode>0.0</c:formatCode>
                      <c:ptCount val="40"/>
                      <c:pt idx="0">
                        <c:v>111.25749999999998</c:v>
                      </c:pt>
                      <c:pt idx="1">
                        <c:v>110.13157894736842</c:v>
                      </c:pt>
                      <c:pt idx="2">
                        <c:v>110.01909090909091</c:v>
                      </c:pt>
                      <c:pt idx="3">
                        <c:v>106.24789473684213</c:v>
                      </c:pt>
                      <c:pt idx="4">
                        <c:v>101.4709090909091</c:v>
                      </c:pt>
                      <c:pt idx="5">
                        <c:v>104.82681818181817</c:v>
                      </c:pt>
                      <c:pt idx="6">
                        <c:v>107.62099999999998</c:v>
                      </c:pt>
                      <c:pt idx="7">
                        <c:v>106.35608695652174</c:v>
                      </c:pt>
                      <c:pt idx="8">
                        <c:v>101.32850000000001</c:v>
                      </c:pt>
                      <c:pt idx="9">
                        <c:v>102.54545454545455</c:v>
                      </c:pt>
                      <c:pt idx="10">
                        <c:v>95.111499999999978</c:v>
                      </c:pt>
                      <c:pt idx="11">
                        <c:v>92.092857142857142</c:v>
                      </c:pt>
                      <c:pt idx="12">
                        <c:v>93.029523809523781</c:v>
                      </c:pt>
                      <c:pt idx="13">
                        <c:v>92.881052631578939</c:v>
                      </c:pt>
                      <c:pt idx="14">
                        <c:v>92.077619047619081</c:v>
                      </c:pt>
                      <c:pt idx="15">
                        <c:v>91.878095238095227</c:v>
                      </c:pt>
                      <c:pt idx="16">
                        <c:v>92.393636363636347</c:v>
                      </c:pt>
                      <c:pt idx="17">
                        <c:v>89.381428571428557</c:v>
                      </c:pt>
                      <c:pt idx="18">
                        <c:v>87.761904761904759</c:v>
                      </c:pt>
                      <c:pt idx="19">
                        <c:v>83.688260869565184</c:v>
                      </c:pt>
                      <c:pt idx="20">
                        <c:v>80.40736842105261</c:v>
                      </c:pt>
                      <c:pt idx="21">
                        <c:v>88.329565217391291</c:v>
                      </c:pt>
                      <c:pt idx="22">
                        <c:v>86.744000000000028</c:v>
                      </c:pt>
                      <c:pt idx="23">
                        <c:v>81.1875</c:v>
                      </c:pt>
                      <c:pt idx="24">
                        <c:v>81.774285714285725</c:v>
                      </c:pt>
                      <c:pt idx="25">
                        <c:v>82.585263157894744</c:v>
                      </c:pt>
                      <c:pt idx="26">
                        <c:v>81.050952380952396</c:v>
                      </c:pt>
                      <c:pt idx="27">
                        <c:v>78.141499999999994</c:v>
                      </c:pt>
                      <c:pt idx="28">
                        <c:v>76.99045454545454</c:v>
                      </c:pt>
                      <c:pt idx="29">
                        <c:v>80.099999999999994</c:v>
                      </c:pt>
                      <c:pt idx="30">
                        <c:v>79.961904761904748</c:v>
                      </c:pt>
                      <c:pt idx="31">
                        <c:v>77.920909090909063</c:v>
                      </c:pt>
                      <c:pt idx="32">
                        <c:v>78.946999999999989</c:v>
                      </c:pt>
                      <c:pt idx="33">
                        <c:v>77.496086956521765</c:v>
                      </c:pt>
                      <c:pt idx="34">
                        <c:v>82.602105263157924</c:v>
                      </c:pt>
                      <c:pt idx="35">
                        <c:v>82.765882352941176</c:v>
                      </c:pt>
                      <c:pt idx="36">
                        <c:v>79.15428571428572</c:v>
                      </c:pt>
                      <c:pt idx="37">
                        <c:v>77.294736842105252</c:v>
                      </c:pt>
                      <c:pt idx="38">
                        <c:v>76.963181818181809</c:v>
                      </c:pt>
                      <c:pt idx="39">
                        <c:v>74.393809523809509</c:v>
                      </c:pt>
                    </c:numCache>
                  </c:numRef>
                </c:val>
                <c:smooth val="0"/>
                <c:extLst xmlns:c15="http://schemas.microsoft.com/office/drawing/2012/chart">
                  <c:ext xmlns:c16="http://schemas.microsoft.com/office/drawing/2014/chart" uri="{C3380CC4-5D6E-409C-BE32-E72D297353CC}">
                    <c16:uniqueId val="{00000005-12A0-45BD-9ACD-3A43C69CA93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Sheet3!$A$7</c15:sqref>
                        </c15:formulaRef>
                      </c:ext>
                    </c:extLst>
                    <c:strCache>
                      <c:ptCount val="1"/>
                      <c:pt idx="0">
                        <c:v>Crude Oil (petroleum), USD,</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Sheet3!$B$7:$AO$7</c15:sqref>
                        </c15:formulaRef>
                      </c:ext>
                    </c:extLst>
                    <c:numCache>
                      <c:formatCode>0.0</c:formatCode>
                      <c:ptCount val="40"/>
                      <c:pt idx="0">
                        <c:v>53.628939393939383</c:v>
                      </c:pt>
                      <c:pt idx="1">
                        <c:v>54.355333333333327</c:v>
                      </c:pt>
                      <c:pt idx="2">
                        <c:v>50.905797101449281</c:v>
                      </c:pt>
                      <c:pt idx="3">
                        <c:v>52.226333333333329</c:v>
                      </c:pt>
                      <c:pt idx="4">
                        <c:v>49.911594202898563</c:v>
                      </c:pt>
                      <c:pt idx="5">
                        <c:v>46.133030303030303</c:v>
                      </c:pt>
                      <c:pt idx="6">
                        <c:v>47.665079365079364</c:v>
                      </c:pt>
                      <c:pt idx="7">
                        <c:v>49.942608695652169</c:v>
                      </c:pt>
                      <c:pt idx="8">
                        <c:v>52.910317460317465</c:v>
                      </c:pt>
                      <c:pt idx="9">
                        <c:v>54.922121212121212</c:v>
                      </c:pt>
                      <c:pt idx="10">
                        <c:v>59.956212121212111</c:v>
                      </c:pt>
                      <c:pt idx="11">
                        <c:v>61.208730158730162</c:v>
                      </c:pt>
                      <c:pt idx="12">
                        <c:v>66.153768115942043</c:v>
                      </c:pt>
                      <c:pt idx="13">
                        <c:v>63.437999999999988</c:v>
                      </c:pt>
                      <c:pt idx="14">
                        <c:v>64.198030303030293</c:v>
                      </c:pt>
                      <c:pt idx="15">
                        <c:v>68.792380952380967</c:v>
                      </c:pt>
                      <c:pt idx="16">
                        <c:v>73.340724637681163</c:v>
                      </c:pt>
                      <c:pt idx="17">
                        <c:v>71.994285714285709</c:v>
                      </c:pt>
                      <c:pt idx="18">
                        <c:v>72.717575757575759</c:v>
                      </c:pt>
                      <c:pt idx="19">
                        <c:v>71.058550724637684</c:v>
                      </c:pt>
                      <c:pt idx="20">
                        <c:v>75.355000000000004</c:v>
                      </c:pt>
                      <c:pt idx="21">
                        <c:v>76.72608695652174</c:v>
                      </c:pt>
                      <c:pt idx="22">
                        <c:v>62.380000000000017</c:v>
                      </c:pt>
                      <c:pt idx="23">
                        <c:v>53.791587301587299</c:v>
                      </c:pt>
                      <c:pt idx="24">
                        <c:v>56.434492753623189</c:v>
                      </c:pt>
                      <c:pt idx="25">
                        <c:v>61.102000000000018</c:v>
                      </c:pt>
                      <c:pt idx="26">
                        <c:v>63.789841269841276</c:v>
                      </c:pt>
                      <c:pt idx="27">
                        <c:v>68.571666666666658</c:v>
                      </c:pt>
                      <c:pt idx="28">
                        <c:v>66.87695652173916</c:v>
                      </c:pt>
                      <c:pt idx="29">
                        <c:v>59.728999999999999</c:v>
                      </c:pt>
                      <c:pt idx="30">
                        <c:v>61.471884057971018</c:v>
                      </c:pt>
                      <c:pt idx="31">
                        <c:v>57.595303030303029</c:v>
                      </c:pt>
                      <c:pt idx="32">
                        <c:v>60.00952380952382</c:v>
                      </c:pt>
                      <c:pt idx="33">
                        <c:v>57.295217391304348</c:v>
                      </c:pt>
                      <c:pt idx="34">
                        <c:v>60.420793650793648</c:v>
                      </c:pt>
                      <c:pt idx="35">
                        <c:v>63.39651515151516</c:v>
                      </c:pt>
                      <c:pt idx="36">
                        <c:v>61.683043478260871</c:v>
                      </c:pt>
                      <c:pt idx="37">
                        <c:v>53.372500000000002</c:v>
                      </c:pt>
                      <c:pt idx="38">
                        <c:v>32.203030303030296</c:v>
                      </c:pt>
                      <c:pt idx="39">
                        <c:v>21.173787878787877</c:v>
                      </c:pt>
                    </c:numCache>
                  </c:numRef>
                </c:val>
                <c:smooth val="0"/>
                <c:extLst xmlns:c15="http://schemas.microsoft.com/office/drawing/2012/chart">
                  <c:ext xmlns:c16="http://schemas.microsoft.com/office/drawing/2014/chart" uri="{C3380CC4-5D6E-409C-BE32-E72D297353CC}">
                    <c16:uniqueId val="{00000006-12A0-45BD-9ACD-3A43C69CA93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Sheet3!$A$8</c15:sqref>
                        </c15:formulaRef>
                      </c:ext>
                    </c:extLst>
                    <c:strCache>
                      <c:ptCount val="1"/>
                      <c:pt idx="0">
                        <c:v>Rice, , USD</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Sheet3!$B$8:$AO$8</c15:sqref>
                        </c15:formulaRef>
                      </c:ext>
                    </c:extLst>
                    <c:numCache>
                      <c:formatCode>0.0</c:formatCode>
                      <c:ptCount val="40"/>
                      <c:pt idx="0">
                        <c:v>372.54545454545456</c:v>
                      </c:pt>
                      <c:pt idx="1">
                        <c:v>368.5</c:v>
                      </c:pt>
                      <c:pt idx="2">
                        <c:v>367.78260869565219</c:v>
                      </c:pt>
                      <c:pt idx="3">
                        <c:v>374.5</c:v>
                      </c:pt>
                      <c:pt idx="4">
                        <c:v>402.91304347826087</c:v>
                      </c:pt>
                      <c:pt idx="5">
                        <c:v>444.68181818181819</c:v>
                      </c:pt>
                      <c:pt idx="6">
                        <c:v>419.95238095238096</c:v>
                      </c:pt>
                      <c:pt idx="7">
                        <c:v>405.6521739130435</c:v>
                      </c:pt>
                      <c:pt idx="8">
                        <c:v>413.14285714285717</c:v>
                      </c:pt>
                      <c:pt idx="9">
                        <c:v>407.22727272727275</c:v>
                      </c:pt>
                      <c:pt idx="10">
                        <c:v>404.04545454545456</c:v>
                      </c:pt>
                      <c:pt idx="11">
                        <c:v>407.95238095238096</c:v>
                      </c:pt>
                      <c:pt idx="12">
                        <c:v>422.30434782608694</c:v>
                      </c:pt>
                      <c:pt idx="13">
                        <c:v>417.85</c:v>
                      </c:pt>
                      <c:pt idx="14">
                        <c:v>409.77272727272725</c:v>
                      </c:pt>
                      <c:pt idx="15">
                        <c:v>432.38095238095241</c:v>
                      </c:pt>
                      <c:pt idx="16">
                        <c:v>433.21739130434781</c:v>
                      </c:pt>
                      <c:pt idx="17">
                        <c:v>413.14285714285717</c:v>
                      </c:pt>
                      <c:pt idx="18">
                        <c:v>378.68181818181819</c:v>
                      </c:pt>
                      <c:pt idx="19">
                        <c:v>383.43478260869563</c:v>
                      </c:pt>
                      <c:pt idx="20">
                        <c:v>383</c:v>
                      </c:pt>
                      <c:pt idx="21">
                        <c:v>392.04347826086956</c:v>
                      </c:pt>
                      <c:pt idx="22">
                        <c:v>390.81818181818181</c:v>
                      </c:pt>
                      <c:pt idx="23">
                        <c:v>380.33333333333331</c:v>
                      </c:pt>
                      <c:pt idx="24">
                        <c:v>383.73913043478262</c:v>
                      </c:pt>
                      <c:pt idx="25">
                        <c:v>390.55</c:v>
                      </c:pt>
                      <c:pt idx="26">
                        <c:v>383.14285714285717</c:v>
                      </c:pt>
                      <c:pt idx="27">
                        <c:v>397.40909090909093</c:v>
                      </c:pt>
                      <c:pt idx="28">
                        <c:v>390.30434782608694</c:v>
                      </c:pt>
                      <c:pt idx="29">
                        <c:v>396.25</c:v>
                      </c:pt>
                      <c:pt idx="30">
                        <c:v>395.95652173913044</c:v>
                      </c:pt>
                      <c:pt idx="31">
                        <c:v>414.68181818181819</c:v>
                      </c:pt>
                      <c:pt idx="32">
                        <c:v>415.42857142857144</c:v>
                      </c:pt>
                      <c:pt idx="33">
                        <c:v>399.13043478260869</c:v>
                      </c:pt>
                      <c:pt idx="34">
                        <c:v>394.57142857142856</c:v>
                      </c:pt>
                      <c:pt idx="35">
                        <c:v>397</c:v>
                      </c:pt>
                      <c:pt idx="36">
                        <c:v>428.52173913043481</c:v>
                      </c:pt>
                      <c:pt idx="37">
                        <c:v>430.25</c:v>
                      </c:pt>
                      <c:pt idx="38">
                        <c:v>471.68181818181819</c:v>
                      </c:pt>
                      <c:pt idx="39">
                        <c:v>542.81818181818187</c:v>
                      </c:pt>
                    </c:numCache>
                  </c:numRef>
                </c:val>
                <c:smooth val="0"/>
                <c:extLst xmlns:c15="http://schemas.microsoft.com/office/drawing/2012/chart">
                  <c:ext xmlns:c16="http://schemas.microsoft.com/office/drawing/2014/chart" uri="{C3380CC4-5D6E-409C-BE32-E72D297353CC}">
                    <c16:uniqueId val="{00000007-12A0-45BD-9ACD-3A43C69CA93B}"/>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Sheet3!$A$9</c15:sqref>
                        </c15:formulaRef>
                      </c:ext>
                    </c:extLst>
                    <c:strCache>
                      <c:ptCount val="1"/>
                      <c:pt idx="0">
                        <c:v>Tea, Mombasa, Kenya, Auction Price, USD</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Sheet3!$B$9:$AO$9</c15:sqref>
                        </c15:formulaRef>
                      </c:ext>
                    </c:extLst>
                    <c:numCache>
                      <c:formatCode>0.0</c:formatCode>
                      <c:ptCount val="40"/>
                      <c:pt idx="0">
                        <c:v>368.73466666666712</c:v>
                      </c:pt>
                      <c:pt idx="1">
                        <c:v>382.87480000000028</c:v>
                      </c:pt>
                      <c:pt idx="2">
                        <c:v>356.10284057971035</c:v>
                      </c:pt>
                      <c:pt idx="3">
                        <c:v>362.09653333333347</c:v>
                      </c:pt>
                      <c:pt idx="4">
                        <c:v>371.48243478260918</c:v>
                      </c:pt>
                      <c:pt idx="5">
                        <c:v>381.21733333333361</c:v>
                      </c:pt>
                      <c:pt idx="6">
                        <c:v>371.39771428571436</c:v>
                      </c:pt>
                      <c:pt idx="7">
                        <c:v>362.66585507246378</c:v>
                      </c:pt>
                      <c:pt idx="8">
                        <c:v>361.52495238095264</c:v>
                      </c:pt>
                      <c:pt idx="9">
                        <c:v>362.410666666667</c:v>
                      </c:pt>
                      <c:pt idx="10">
                        <c:v>344.9975757575761</c:v>
                      </c:pt>
                      <c:pt idx="11">
                        <c:v>320.91215777864295</c:v>
                      </c:pt>
                      <c:pt idx="12">
                        <c:v>326.44236464873831</c:v>
                      </c:pt>
                      <c:pt idx="13">
                        <c:v>346.51362397820179</c:v>
                      </c:pt>
                      <c:pt idx="14">
                        <c:v>331.26975476839266</c:v>
                      </c:pt>
                      <c:pt idx="15">
                        <c:v>312.41806150253024</c:v>
                      </c:pt>
                      <c:pt idx="16">
                        <c:v>293.283734154721</c:v>
                      </c:pt>
                      <c:pt idx="17">
                        <c:v>286.84909822239541</c:v>
                      </c:pt>
                      <c:pt idx="18">
                        <c:v>285.72430022293798</c:v>
                      </c:pt>
                      <c:pt idx="19">
                        <c:v>273.30150456107111</c:v>
                      </c:pt>
                      <c:pt idx="20">
                        <c:v>287.13079019073581</c:v>
                      </c:pt>
                      <c:pt idx="21">
                        <c:v>284.10377917308398</c:v>
                      </c:pt>
                      <c:pt idx="22">
                        <c:v>278.23680951201391</c:v>
                      </c:pt>
                      <c:pt idx="23">
                        <c:v>273.84793045283527</c:v>
                      </c:pt>
                      <c:pt idx="24">
                        <c:v>270.76910318682633</c:v>
                      </c:pt>
                      <c:pt idx="25">
                        <c:v>279.39509536784755</c:v>
                      </c:pt>
                      <c:pt idx="26">
                        <c:v>268.82081224860519</c:v>
                      </c:pt>
                      <c:pt idx="27">
                        <c:v>260.32474609858809</c:v>
                      </c:pt>
                      <c:pt idx="28">
                        <c:v>273.57848596137899</c:v>
                      </c:pt>
                      <c:pt idx="29">
                        <c:v>252.22915531335155</c:v>
                      </c:pt>
                      <c:pt idx="30">
                        <c:v>242.20045018362785</c:v>
                      </c:pt>
                      <c:pt idx="31">
                        <c:v>257.80133762695073</c:v>
                      </c:pt>
                      <c:pt idx="32">
                        <c:v>276.23147787725497</c:v>
                      </c:pt>
                      <c:pt idx="33">
                        <c:v>285.92394266082249</c:v>
                      </c:pt>
                      <c:pt idx="34">
                        <c:v>277.44492020241358</c:v>
                      </c:pt>
                      <c:pt idx="35">
                        <c:v>274.59648253653728</c:v>
                      </c:pt>
                      <c:pt idx="36">
                        <c:v>280.54258974055205</c:v>
                      </c:pt>
                      <c:pt idx="37">
                        <c:v>267.24550408719375</c:v>
                      </c:pt>
                      <c:pt idx="38">
                        <c:v>260.11790933861806</c:v>
                      </c:pt>
                      <c:pt idx="39">
                        <c:v>257.26356205102837</c:v>
                      </c:pt>
                    </c:numCache>
                  </c:numRef>
                </c:val>
                <c:smooth val="0"/>
                <c:extLst xmlns:c15="http://schemas.microsoft.com/office/drawing/2012/chart">
                  <c:ext xmlns:c16="http://schemas.microsoft.com/office/drawing/2014/chart" uri="{C3380CC4-5D6E-409C-BE32-E72D297353CC}">
                    <c16:uniqueId val="{00000008-12A0-45BD-9ACD-3A43C69CA93B}"/>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Sheet3!$A$11</c15:sqref>
                        </c15:formulaRef>
                      </c:ext>
                    </c:extLst>
                    <c:strCache>
                      <c:ptCount val="1"/>
                      <c:pt idx="0">
                        <c:v>Gold, USD</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Sheet3!$B$11:$AO$11</c15:sqref>
                        </c15:formulaRef>
                      </c:ext>
                    </c:extLst>
                    <c:numCache>
                      <c:formatCode>0.0</c:formatCode>
                      <c:ptCount val="40"/>
                      <c:pt idx="0">
                        <c:v>1192.6166666666663</c:v>
                      </c:pt>
                      <c:pt idx="1">
                        <c:v>1234.3575000000001</c:v>
                      </c:pt>
                      <c:pt idx="2">
                        <c:v>1231.0934782608692</c:v>
                      </c:pt>
                      <c:pt idx="3">
                        <c:v>1265.6277777777777</c:v>
                      </c:pt>
                      <c:pt idx="4">
                        <c:v>1245.0047619047618</c:v>
                      </c:pt>
                      <c:pt idx="5">
                        <c:v>1260.2568181818181</c:v>
                      </c:pt>
                      <c:pt idx="6">
                        <c:v>1236.2214285714283</c:v>
                      </c:pt>
                      <c:pt idx="7">
                        <c:v>1282.3159090909094</c:v>
                      </c:pt>
                      <c:pt idx="8">
                        <c:v>1314.9785714285711</c:v>
                      </c:pt>
                      <c:pt idx="9">
                        <c:v>1279.5136363636366</c:v>
                      </c:pt>
                      <c:pt idx="10">
                        <c:v>1282.284090909091</c:v>
                      </c:pt>
                      <c:pt idx="11">
                        <c:v>1261.2558823529414</c:v>
                      </c:pt>
                      <c:pt idx="12">
                        <c:v>1331.6659090909091</c:v>
                      </c:pt>
                      <c:pt idx="13">
                        <c:v>1331.5249999999999</c:v>
                      </c:pt>
                      <c:pt idx="14">
                        <c:v>1324.6571428571428</c:v>
                      </c:pt>
                      <c:pt idx="15">
                        <c:v>1334.7400000000002</c:v>
                      </c:pt>
                      <c:pt idx="16">
                        <c:v>1303.0261904761903</c:v>
                      </c:pt>
                      <c:pt idx="17">
                        <c:v>1281.5666666666668</c:v>
                      </c:pt>
                      <c:pt idx="18">
                        <c:v>1238.5250000000001</c:v>
                      </c:pt>
                      <c:pt idx="19">
                        <c:v>1201.2454545454545</c:v>
                      </c:pt>
                      <c:pt idx="20">
                        <c:v>1198.4725000000003</c:v>
                      </c:pt>
                      <c:pt idx="21">
                        <c:v>1215.3934782608694</c:v>
                      </c:pt>
                      <c:pt idx="22">
                        <c:v>1220.9454545454546</c:v>
                      </c:pt>
                      <c:pt idx="23">
                        <c:v>1247.9235294117648</c:v>
                      </c:pt>
                      <c:pt idx="24">
                        <c:v>1291.7454545454545</c:v>
                      </c:pt>
                      <c:pt idx="25">
                        <c:v>1320.0650000000001</c:v>
                      </c:pt>
                      <c:pt idx="26">
                        <c:v>1300.8976190476189</c:v>
                      </c:pt>
                      <c:pt idx="27">
                        <c:v>1286.4449999999999</c:v>
                      </c:pt>
                      <c:pt idx="28">
                        <c:v>1283.9476190476191</c:v>
                      </c:pt>
                      <c:pt idx="29">
                        <c:v>1359.0425</c:v>
                      </c:pt>
                      <c:pt idx="30">
                        <c:v>1412.978260869565</c:v>
                      </c:pt>
                      <c:pt idx="31">
                        <c:v>1498.7976190476193</c:v>
                      </c:pt>
                      <c:pt idx="32">
                        <c:v>1511.3142857142859</c:v>
                      </c:pt>
                      <c:pt idx="33">
                        <c:v>1494.8</c:v>
                      </c:pt>
                      <c:pt idx="34">
                        <c:v>1470.0166666666669</c:v>
                      </c:pt>
                      <c:pt idx="35">
                        <c:v>1476.0444444444445</c:v>
                      </c:pt>
                      <c:pt idx="36">
                        <c:v>1560.6727272727273</c:v>
                      </c:pt>
                      <c:pt idx="37">
                        <c:v>1597.1025</c:v>
                      </c:pt>
                      <c:pt idx="38">
                        <c:v>1591.9272727272728</c:v>
                      </c:pt>
                      <c:pt idx="39">
                        <c:v>1682.9299999999998</c:v>
                      </c:pt>
                    </c:numCache>
                  </c:numRef>
                </c:val>
                <c:smooth val="0"/>
                <c:extLst xmlns:c15="http://schemas.microsoft.com/office/drawing/2012/chart">
                  <c:ext xmlns:c16="http://schemas.microsoft.com/office/drawing/2014/chart" uri="{C3380CC4-5D6E-409C-BE32-E72D297353CC}">
                    <c16:uniqueId val="{00000009-12A0-45BD-9ACD-3A43C69CA93B}"/>
                  </c:ext>
                </c:extLst>
              </c15:ser>
            </c15:filteredLineSeries>
          </c:ext>
        </c:extLst>
      </c:lineChart>
      <c:catAx>
        <c:axId val="83367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682128"/>
        <c:crosses val="autoZero"/>
        <c:auto val="1"/>
        <c:lblAlgn val="ctr"/>
        <c:lblOffset val="100"/>
        <c:noMultiLvlLbl val="0"/>
      </c:catAx>
      <c:valAx>
        <c:axId val="833682128"/>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3678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r>
              <a:rPr lang="en-GB" sz="1700" b="1" baseline="0" dirty="0"/>
              <a:t>Tourism contribution to total employment and GDP (%), 2019.</a:t>
            </a:r>
          </a:p>
          <a:p>
            <a:pPr>
              <a:defRPr sz="1700"/>
            </a:pPr>
            <a:r>
              <a:rPr lang="en-GB" sz="1700" b="1" baseline="0" dirty="0">
                <a:solidFill>
                  <a:srgbClr val="00B0F0"/>
                </a:solidFill>
              </a:rPr>
              <a:t>Most of these jobs are at risk due to COVID</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Sheet4!$E$25</c:f>
              <c:strCache>
                <c:ptCount val="1"/>
                <c:pt idx="0">
                  <c:v>% share of employment</c:v>
                </c:pt>
              </c:strCache>
            </c:strRef>
          </c:tx>
          <c:spPr>
            <a:solidFill>
              <a:schemeClr val="accent1"/>
            </a:solidFill>
            <a:ln>
              <a:noFill/>
            </a:ln>
            <a:effectLst/>
          </c:spPr>
          <c:invertIfNegative val="0"/>
          <c:cat>
            <c:strRef>
              <c:f>Sheet4!$F$24:$O$24</c:f>
              <c:strCache>
                <c:ptCount val="10"/>
                <c:pt idx="0">
                  <c:v>An</c:v>
                </c:pt>
                <c:pt idx="1">
                  <c:v>Bu</c:v>
                </c:pt>
                <c:pt idx="2">
                  <c:v>DRC</c:v>
                </c:pt>
                <c:pt idx="3">
                  <c:v>RC</c:v>
                </c:pt>
                <c:pt idx="4">
                  <c:v>Ke</c:v>
                </c:pt>
                <c:pt idx="5">
                  <c:v>Rw</c:v>
                </c:pt>
                <c:pt idx="6">
                  <c:v>Su</c:v>
                </c:pt>
                <c:pt idx="7">
                  <c:v>Tz</c:v>
                </c:pt>
                <c:pt idx="8">
                  <c:v>Ug</c:v>
                </c:pt>
                <c:pt idx="9">
                  <c:v>Za</c:v>
                </c:pt>
              </c:strCache>
            </c:strRef>
          </c:cat>
          <c:val>
            <c:numRef>
              <c:f>Sheet4!$F$25:$O$25</c:f>
              <c:numCache>
                <c:formatCode>General</c:formatCode>
                <c:ptCount val="10"/>
                <c:pt idx="0">
                  <c:v>3.2</c:v>
                </c:pt>
                <c:pt idx="1">
                  <c:v>3.5</c:v>
                </c:pt>
                <c:pt idx="2">
                  <c:v>1.5</c:v>
                </c:pt>
                <c:pt idx="3">
                  <c:v>4.9000000000000004</c:v>
                </c:pt>
                <c:pt idx="4">
                  <c:v>8.3000000000000007</c:v>
                </c:pt>
                <c:pt idx="5">
                  <c:v>13.2</c:v>
                </c:pt>
                <c:pt idx="6">
                  <c:v>3.7</c:v>
                </c:pt>
                <c:pt idx="7">
                  <c:v>3.7</c:v>
                </c:pt>
                <c:pt idx="8">
                  <c:v>6.9</c:v>
                </c:pt>
                <c:pt idx="9">
                  <c:v>5.2</c:v>
                </c:pt>
              </c:numCache>
            </c:numRef>
          </c:val>
          <c:extLst>
            <c:ext xmlns:c16="http://schemas.microsoft.com/office/drawing/2014/chart" uri="{C3380CC4-5D6E-409C-BE32-E72D297353CC}">
              <c16:uniqueId val="{00000000-5BE1-4BE9-BD07-432A808B2F91}"/>
            </c:ext>
          </c:extLst>
        </c:ser>
        <c:ser>
          <c:idx val="1"/>
          <c:order val="1"/>
          <c:tx>
            <c:strRef>
              <c:f>Sheet4!$E$26</c:f>
              <c:strCache>
                <c:ptCount val="1"/>
                <c:pt idx="0">
                  <c:v>% share of GDP</c:v>
                </c:pt>
              </c:strCache>
            </c:strRef>
          </c:tx>
          <c:spPr>
            <a:solidFill>
              <a:schemeClr val="accent2"/>
            </a:solidFill>
            <a:ln>
              <a:noFill/>
            </a:ln>
            <a:effectLst/>
          </c:spPr>
          <c:invertIfNegative val="0"/>
          <c:cat>
            <c:strRef>
              <c:f>Sheet4!$F$24:$O$24</c:f>
              <c:strCache>
                <c:ptCount val="10"/>
                <c:pt idx="0">
                  <c:v>An</c:v>
                </c:pt>
                <c:pt idx="1">
                  <c:v>Bu</c:v>
                </c:pt>
                <c:pt idx="2">
                  <c:v>DRC</c:v>
                </c:pt>
                <c:pt idx="3">
                  <c:v>RC</c:v>
                </c:pt>
                <c:pt idx="4">
                  <c:v>Ke</c:v>
                </c:pt>
                <c:pt idx="5">
                  <c:v>Rw</c:v>
                </c:pt>
                <c:pt idx="6">
                  <c:v>Su</c:v>
                </c:pt>
                <c:pt idx="7">
                  <c:v>Tz</c:v>
                </c:pt>
                <c:pt idx="8">
                  <c:v>Ug</c:v>
                </c:pt>
                <c:pt idx="9">
                  <c:v>Za</c:v>
                </c:pt>
              </c:strCache>
            </c:strRef>
          </c:cat>
          <c:val>
            <c:numRef>
              <c:f>Sheet4!$F$26:$O$26</c:f>
              <c:numCache>
                <c:formatCode>General</c:formatCode>
                <c:ptCount val="10"/>
                <c:pt idx="0">
                  <c:v>3.1</c:v>
                </c:pt>
                <c:pt idx="1">
                  <c:v>3.5</c:v>
                </c:pt>
                <c:pt idx="2">
                  <c:v>1.8</c:v>
                </c:pt>
                <c:pt idx="3">
                  <c:v>5.4</c:v>
                </c:pt>
                <c:pt idx="4">
                  <c:v>8.8000000000000007</c:v>
                </c:pt>
                <c:pt idx="5">
                  <c:v>15.1</c:v>
                </c:pt>
                <c:pt idx="6">
                  <c:v>4.5999999999999996</c:v>
                </c:pt>
                <c:pt idx="7">
                  <c:v>11.7</c:v>
                </c:pt>
                <c:pt idx="8">
                  <c:v>7.9</c:v>
                </c:pt>
                <c:pt idx="9">
                  <c:v>7.3</c:v>
                </c:pt>
              </c:numCache>
            </c:numRef>
          </c:val>
          <c:extLst>
            <c:ext xmlns:c16="http://schemas.microsoft.com/office/drawing/2014/chart" uri="{C3380CC4-5D6E-409C-BE32-E72D297353CC}">
              <c16:uniqueId val="{00000001-5BE1-4BE9-BD07-432A808B2F91}"/>
            </c:ext>
          </c:extLst>
        </c:ser>
        <c:dLbls>
          <c:showLegendKey val="0"/>
          <c:showVal val="0"/>
          <c:showCatName val="0"/>
          <c:showSerName val="0"/>
          <c:showPercent val="0"/>
          <c:showBubbleSize val="0"/>
        </c:dLbls>
        <c:gapWidth val="219"/>
        <c:overlap val="-27"/>
        <c:axId val="434887184"/>
        <c:axId val="434886528"/>
      </c:barChart>
      <c:catAx>
        <c:axId val="43488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4886528"/>
        <c:crosses val="autoZero"/>
        <c:auto val="1"/>
        <c:lblAlgn val="ctr"/>
        <c:lblOffset val="100"/>
        <c:noMultiLvlLbl val="0"/>
      </c:catAx>
      <c:valAx>
        <c:axId val="43488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488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b="1" dirty="0"/>
              <a:t>Actual or intended layoffs due to COVID, per activit</a:t>
            </a:r>
            <a:r>
              <a:rPr lang="en-US" b="1" baseline="0" dirty="0"/>
              <a:t>y (%)</a:t>
            </a:r>
          </a:p>
          <a:p>
            <a:pPr>
              <a:defRPr/>
            </a:pPr>
            <a:r>
              <a:rPr lang="en-US" b="1" baseline="0" dirty="0"/>
              <a:t>A survey from Uganda, 2020</a:t>
            </a:r>
            <a:endParaRPr lang="en-US" sz="1400" b="0" i="1"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5576412220532225"/>
          <c:y val="0.19515528740534202"/>
          <c:w val="0.54423587779467775"/>
          <c:h val="0.7719319269185144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Sheet1!$B$4:$B$8</c:f>
              <c:strCache>
                <c:ptCount val="5"/>
                <c:pt idx="0">
                  <c:v>Accommodation and catering</c:v>
                </c:pt>
                <c:pt idx="1">
                  <c:v>Mining and quarrying</c:v>
                </c:pt>
                <c:pt idx="2">
                  <c:v>Manufacturing</c:v>
                </c:pt>
                <c:pt idx="3">
                  <c:v>Culture, sports and entertainment</c:v>
                </c:pt>
                <c:pt idx="4">
                  <c:v>Wholesale and retail trade</c:v>
                </c:pt>
              </c:strCache>
            </c:strRef>
          </c:cat>
          <c:val>
            <c:numRef>
              <c:f>Sheet1!$C$4:$C$8</c:f>
              <c:numCache>
                <c:formatCode>0.0</c:formatCode>
                <c:ptCount val="5"/>
                <c:pt idx="0">
                  <c:v>78</c:v>
                </c:pt>
                <c:pt idx="1">
                  <c:v>75</c:v>
                </c:pt>
                <c:pt idx="2">
                  <c:v>52.9</c:v>
                </c:pt>
                <c:pt idx="3">
                  <c:v>50</c:v>
                </c:pt>
                <c:pt idx="4">
                  <c:v>43.7</c:v>
                </c:pt>
              </c:numCache>
            </c:numRef>
          </c:val>
          <c:extLst>
            <c:ext xmlns:c16="http://schemas.microsoft.com/office/drawing/2014/chart" uri="{C3380CC4-5D6E-409C-BE32-E72D297353CC}">
              <c16:uniqueId val="{00000000-10F2-4691-A14C-194E91BCD5F2}"/>
            </c:ext>
          </c:extLst>
        </c:ser>
        <c:dLbls>
          <c:showLegendKey val="0"/>
          <c:showVal val="0"/>
          <c:showCatName val="0"/>
          <c:showSerName val="0"/>
          <c:showPercent val="0"/>
          <c:showBubbleSize val="0"/>
        </c:dLbls>
        <c:gapWidth val="182"/>
        <c:axId val="871667416"/>
        <c:axId val="871675944"/>
      </c:barChart>
      <c:catAx>
        <c:axId val="871667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871675944"/>
        <c:crosses val="autoZero"/>
        <c:auto val="1"/>
        <c:lblAlgn val="ctr"/>
        <c:lblOffset val="100"/>
        <c:noMultiLvlLbl val="0"/>
      </c:catAx>
      <c:valAx>
        <c:axId val="871675944"/>
        <c:scaling>
          <c:orientation val="minMax"/>
        </c:scaling>
        <c:delete val="1"/>
        <c:axPos val="b"/>
        <c:numFmt formatCode="0.0" sourceLinked="1"/>
        <c:majorTickMark val="none"/>
        <c:minorTickMark val="none"/>
        <c:tickLblPos val="nextTo"/>
        <c:crossAx val="8716674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'EABC survey cashflows'!$B$2</c:f>
              <c:strCache>
                <c:ptCount val="1"/>
                <c:pt idx="0">
                  <c:v>Reduction in Cash Flows (Average)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'EABC survey cashflows'!$A$3:$A$12</c:f>
              <c:strCache>
                <c:ptCount val="10"/>
                <c:pt idx="0">
                  <c:v>Pharmaceuticals</c:v>
                </c:pt>
                <c:pt idx="1">
                  <c:v>Consultancy</c:v>
                </c:pt>
                <c:pt idx="2">
                  <c:v>Manufacturing</c:v>
                </c:pt>
                <c:pt idx="3">
                  <c:v>Construction</c:v>
                </c:pt>
                <c:pt idx="4">
                  <c:v>ICT &amp; Events Management</c:v>
                </c:pt>
                <c:pt idx="5">
                  <c:v>Financial</c:v>
                </c:pt>
                <c:pt idx="6">
                  <c:v>Real Estate</c:v>
                </c:pt>
                <c:pt idx="7">
                  <c:v>Retail</c:v>
                </c:pt>
                <c:pt idx="8">
                  <c:v>Logistics</c:v>
                </c:pt>
                <c:pt idx="9">
                  <c:v>Tourism &amp; Hospitality</c:v>
                </c:pt>
              </c:strCache>
            </c:strRef>
          </c:cat>
          <c:val>
            <c:numRef>
              <c:f>'EABC survey cashflows'!$B$3:$B$12</c:f>
              <c:numCache>
                <c:formatCode>0%</c:formatCode>
                <c:ptCount val="10"/>
                <c:pt idx="0">
                  <c:v>0</c:v>
                </c:pt>
                <c:pt idx="1">
                  <c:v>0.24</c:v>
                </c:pt>
                <c:pt idx="2">
                  <c:v>0.36</c:v>
                </c:pt>
                <c:pt idx="3">
                  <c:v>0.4</c:v>
                </c:pt>
                <c:pt idx="4">
                  <c:v>0.4</c:v>
                </c:pt>
                <c:pt idx="5">
                  <c:v>0.5</c:v>
                </c:pt>
                <c:pt idx="6">
                  <c:v>0.6</c:v>
                </c:pt>
                <c:pt idx="7">
                  <c:v>0.63</c:v>
                </c:pt>
                <c:pt idx="8">
                  <c:v>0.75</c:v>
                </c:pt>
                <c:pt idx="9">
                  <c:v>0.92</c:v>
                </c:pt>
              </c:numCache>
            </c:numRef>
          </c:val>
          <c:extLst>
            <c:ext xmlns:c16="http://schemas.microsoft.com/office/drawing/2014/chart" uri="{C3380CC4-5D6E-409C-BE32-E72D297353CC}">
              <c16:uniqueId val="{00000000-4AE1-4574-A80C-0FA8EBBF393A}"/>
            </c:ext>
          </c:extLst>
        </c:ser>
        <c:dLbls>
          <c:showLegendKey val="0"/>
          <c:showVal val="0"/>
          <c:showCatName val="0"/>
          <c:showSerName val="0"/>
          <c:showPercent val="0"/>
          <c:showBubbleSize val="0"/>
        </c:dLbls>
        <c:gapWidth val="86"/>
        <c:overlap val="-45"/>
        <c:axId val="1952293648"/>
        <c:axId val="1952295968"/>
      </c:barChart>
      <c:catAx>
        <c:axId val="195229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2295968"/>
        <c:crosses val="autoZero"/>
        <c:auto val="1"/>
        <c:lblAlgn val="ctr"/>
        <c:lblOffset val="100"/>
        <c:noMultiLvlLbl val="0"/>
      </c:catAx>
      <c:valAx>
        <c:axId val="1952295968"/>
        <c:scaling>
          <c:orientation val="minMax"/>
        </c:scaling>
        <c:delete val="1"/>
        <c:axPos val="b"/>
        <c:numFmt formatCode="0%" sourceLinked="1"/>
        <c:majorTickMark val="none"/>
        <c:minorTickMark val="none"/>
        <c:tickLblPos val="nextTo"/>
        <c:crossAx val="19522936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b="1" dirty="0"/>
              <a:t>challenges faced by companies (A survey in Uganda)</a:t>
            </a:r>
          </a:p>
          <a:p>
            <a:pPr>
              <a:defRPr/>
            </a:pPr>
            <a:r>
              <a:rPr lang="en-US" sz="1400" b="0" i="1" dirty="0"/>
              <a:t>(in percentage)</a:t>
            </a:r>
          </a:p>
        </c:rich>
      </c:tx>
      <c:layout>
        <c:manualLayout>
          <c:xMode val="edge"/>
          <c:yMode val="edge"/>
          <c:x val="9.5097331583552047E-2"/>
          <c:y val="3.6980658063082594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4095997375328083"/>
          <c:y val="0.25912062638201494"/>
          <c:w val="0.52643022747156609"/>
          <c:h val="0.70958804756460736"/>
        </c:manualLayout>
      </c:layout>
      <c:barChart>
        <c:barDir val="bar"/>
        <c:grouping val="clustered"/>
        <c:varyColors val="0"/>
        <c:ser>
          <c:idx val="0"/>
          <c:order val="0"/>
          <c:spPr>
            <a:solidFill>
              <a:srgbClr val="FFC000"/>
            </a:solidFill>
            <a:ln>
              <a:solidFill>
                <a:srgbClr val="92D05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Sheet1!$B$13:$B$19</c:f>
              <c:strCache>
                <c:ptCount val="7"/>
                <c:pt idx="0">
                  <c:v>Reduction of orders</c:v>
                </c:pt>
                <c:pt idx="1">
                  <c:v>Increased difficulty of financing</c:v>
                </c:pt>
                <c:pt idx="2">
                  <c:v>Inability to deliver existing orders</c:v>
                </c:pt>
                <c:pt idx="3">
                  <c:v>Disruption of logistics</c:v>
                </c:pt>
                <c:pt idx="4">
                  <c:v>Upstream and downstream chain disruptions</c:v>
                </c:pt>
                <c:pt idx="5">
                  <c:v>Existing loans cannot be extended</c:v>
                </c:pt>
                <c:pt idx="6">
                  <c:v>Insufficient proective equipment</c:v>
                </c:pt>
              </c:strCache>
            </c:strRef>
          </c:cat>
          <c:val>
            <c:numRef>
              <c:f>Sheet1!$C$13:$C$19</c:f>
              <c:numCache>
                <c:formatCode>0.0</c:formatCode>
                <c:ptCount val="7"/>
                <c:pt idx="0" formatCode="General">
                  <c:v>51.3</c:v>
                </c:pt>
                <c:pt idx="1">
                  <c:v>37.9</c:v>
                </c:pt>
                <c:pt idx="2" formatCode="General">
                  <c:v>25.8</c:v>
                </c:pt>
                <c:pt idx="3" formatCode="General">
                  <c:v>24.9</c:v>
                </c:pt>
                <c:pt idx="4" formatCode="General">
                  <c:v>12.5</c:v>
                </c:pt>
                <c:pt idx="5" formatCode="General">
                  <c:v>9.8000000000000007</c:v>
                </c:pt>
                <c:pt idx="6" formatCode="General">
                  <c:v>7.2</c:v>
                </c:pt>
              </c:numCache>
            </c:numRef>
          </c:val>
          <c:extLst>
            <c:ext xmlns:c16="http://schemas.microsoft.com/office/drawing/2014/chart" uri="{C3380CC4-5D6E-409C-BE32-E72D297353CC}">
              <c16:uniqueId val="{00000000-96C6-4BE8-9D1D-08CF926DD74F}"/>
            </c:ext>
          </c:extLst>
        </c:ser>
        <c:dLbls>
          <c:showLegendKey val="0"/>
          <c:showVal val="0"/>
          <c:showCatName val="0"/>
          <c:showSerName val="0"/>
          <c:showPercent val="0"/>
          <c:showBubbleSize val="0"/>
        </c:dLbls>
        <c:gapWidth val="182"/>
        <c:axId val="766510664"/>
        <c:axId val="553098960"/>
      </c:barChart>
      <c:catAx>
        <c:axId val="766510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553098960"/>
        <c:crosses val="autoZero"/>
        <c:auto val="1"/>
        <c:lblAlgn val="ctr"/>
        <c:lblOffset val="100"/>
        <c:noMultiLvlLbl val="0"/>
      </c:catAx>
      <c:valAx>
        <c:axId val="553098960"/>
        <c:scaling>
          <c:orientation val="minMax"/>
        </c:scaling>
        <c:delete val="1"/>
        <c:axPos val="b"/>
        <c:numFmt formatCode="General" sourceLinked="1"/>
        <c:majorTickMark val="none"/>
        <c:minorTickMark val="none"/>
        <c:tickLblPos val="nextTo"/>
        <c:crossAx val="766510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178394220157116E-2"/>
          <c:y val="0"/>
          <c:w val="0.93826178088163026"/>
          <c:h val="1"/>
        </c:manualLayout>
      </c:layout>
      <c:doughnutChart>
        <c:varyColors val="1"/>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Sheet2!$A$16</c:f>
              <c:strCache>
                <c:ptCount val="1"/>
                <c:pt idx="0">
                  <c:v>ICGLR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Sheet2!$B$3:$F$3</c:f>
              <c:strCache>
                <c:ptCount val="5"/>
                <c:pt idx="0">
                  <c:v>2016</c:v>
                </c:pt>
                <c:pt idx="1">
                  <c:v>2017</c:v>
                </c:pt>
                <c:pt idx="2">
                  <c:v>2018e</c:v>
                </c:pt>
                <c:pt idx="3">
                  <c:v>2019f</c:v>
                </c:pt>
                <c:pt idx="4">
                  <c:v>2020f</c:v>
                </c:pt>
              </c:strCache>
            </c:strRef>
          </c:cat>
          <c:val>
            <c:numRef>
              <c:f>Sheet2!$B$16:$F$16</c:f>
              <c:numCache>
                <c:formatCode>0.0</c:formatCode>
                <c:ptCount val="5"/>
                <c:pt idx="0">
                  <c:v>2.1229557299860002</c:v>
                </c:pt>
                <c:pt idx="1">
                  <c:v>2.8506126761539994</c:v>
                </c:pt>
                <c:pt idx="2">
                  <c:v>2.9159560240010003</c:v>
                </c:pt>
                <c:pt idx="3">
                  <c:v>2.8928839694399997</c:v>
                </c:pt>
                <c:pt idx="4">
                  <c:v>3.4708690084330001</c:v>
                </c:pt>
              </c:numCache>
            </c:numRef>
          </c:val>
          <c:smooth val="1"/>
          <c:extLst>
            <c:ext xmlns:c16="http://schemas.microsoft.com/office/drawing/2014/chart" uri="{C3380CC4-5D6E-409C-BE32-E72D297353CC}">
              <c16:uniqueId val="{00000000-D1ED-4E4C-92B6-D4CE34D7794B}"/>
            </c:ext>
          </c:extLst>
        </c:ser>
        <c:ser>
          <c:idx val="1"/>
          <c:order val="1"/>
          <c:tx>
            <c:strRef>
              <c:f>Sheet2!$A$17</c:f>
              <c:strCache>
                <c:ptCount val="1"/>
                <c:pt idx="0">
                  <c:v>East Africa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Sheet2!$B$3:$F$3</c:f>
              <c:strCache>
                <c:ptCount val="5"/>
                <c:pt idx="0">
                  <c:v>2016</c:v>
                </c:pt>
                <c:pt idx="1">
                  <c:v>2017</c:v>
                </c:pt>
                <c:pt idx="2">
                  <c:v>2018e</c:v>
                </c:pt>
                <c:pt idx="3">
                  <c:v>2019f</c:v>
                </c:pt>
                <c:pt idx="4">
                  <c:v>2020f</c:v>
                </c:pt>
              </c:strCache>
            </c:strRef>
          </c:cat>
          <c:val>
            <c:numRef>
              <c:f>Sheet2!$B$17:$F$17</c:f>
              <c:numCache>
                <c:formatCode>General</c:formatCode>
                <c:ptCount val="5"/>
                <c:pt idx="0">
                  <c:v>5.5</c:v>
                </c:pt>
                <c:pt idx="1">
                  <c:v>6.1</c:v>
                </c:pt>
                <c:pt idx="2">
                  <c:v>6.2</c:v>
                </c:pt>
                <c:pt idx="3">
                  <c:v>6.4</c:v>
                </c:pt>
                <c:pt idx="4">
                  <c:v>6.5</c:v>
                </c:pt>
              </c:numCache>
            </c:numRef>
          </c:val>
          <c:smooth val="1"/>
          <c:extLst>
            <c:ext xmlns:c16="http://schemas.microsoft.com/office/drawing/2014/chart" uri="{C3380CC4-5D6E-409C-BE32-E72D297353CC}">
              <c16:uniqueId val="{00000001-D1ED-4E4C-92B6-D4CE34D7794B}"/>
            </c:ext>
          </c:extLst>
        </c:ser>
        <c:ser>
          <c:idx val="2"/>
          <c:order val="2"/>
          <c:tx>
            <c:strRef>
              <c:f>Sheet2!$A$18</c:f>
              <c:strCache>
                <c:ptCount val="1"/>
                <c:pt idx="0">
                  <c:v>Africa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Sheet2!$B$3:$F$3</c:f>
              <c:strCache>
                <c:ptCount val="5"/>
                <c:pt idx="0">
                  <c:v>2016</c:v>
                </c:pt>
                <c:pt idx="1">
                  <c:v>2017</c:v>
                </c:pt>
                <c:pt idx="2">
                  <c:v>2018e</c:v>
                </c:pt>
                <c:pt idx="3">
                  <c:v>2019f</c:v>
                </c:pt>
                <c:pt idx="4">
                  <c:v>2020f</c:v>
                </c:pt>
              </c:strCache>
            </c:strRef>
          </c:cat>
          <c:val>
            <c:numRef>
              <c:f>Sheet2!$B$18:$F$18</c:f>
              <c:numCache>
                <c:formatCode>General</c:formatCode>
                <c:ptCount val="5"/>
                <c:pt idx="0">
                  <c:v>1.6</c:v>
                </c:pt>
                <c:pt idx="1">
                  <c:v>3.4</c:v>
                </c:pt>
                <c:pt idx="2">
                  <c:v>3.2</c:v>
                </c:pt>
                <c:pt idx="3">
                  <c:v>3.4</c:v>
                </c:pt>
                <c:pt idx="4">
                  <c:v>3.7</c:v>
                </c:pt>
              </c:numCache>
            </c:numRef>
          </c:val>
          <c:smooth val="1"/>
          <c:extLst>
            <c:ext xmlns:c16="http://schemas.microsoft.com/office/drawing/2014/chart" uri="{C3380CC4-5D6E-409C-BE32-E72D297353CC}">
              <c16:uniqueId val="{00000002-D1ED-4E4C-92B6-D4CE34D7794B}"/>
            </c:ext>
          </c:extLst>
        </c:ser>
        <c:dLbls>
          <c:showLegendKey val="0"/>
          <c:showVal val="0"/>
          <c:showCatName val="0"/>
          <c:showSerName val="0"/>
          <c:showPercent val="0"/>
          <c:showBubbleSize val="0"/>
        </c:dLbls>
        <c:marker val="1"/>
        <c:smooth val="0"/>
        <c:axId val="736495640"/>
        <c:axId val="736492688"/>
      </c:lineChart>
      <c:catAx>
        <c:axId val="73649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736492688"/>
        <c:crosses val="autoZero"/>
        <c:auto val="1"/>
        <c:lblAlgn val="ctr"/>
        <c:lblOffset val="100"/>
        <c:noMultiLvlLbl val="0"/>
      </c:catAx>
      <c:valAx>
        <c:axId val="736492688"/>
        <c:scaling>
          <c:orientation val="minMax"/>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a:t>Real GDP growth (%)</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736495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Cumulative deaths as of June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'Great Lakes'!$B$24</c:f>
              <c:strCache>
                <c:ptCount val="1"/>
                <c:pt idx="0">
                  <c:v>Cumulative deaths</c:v>
                </c:pt>
              </c:strCache>
            </c:strRef>
          </c:tx>
          <c:spPr>
            <a:solidFill>
              <a:schemeClr val="accent2"/>
            </a:solidFill>
            <a:ln>
              <a:noFill/>
            </a:ln>
            <a:effectLst/>
          </c:spPr>
          <c:invertIfNegative val="0"/>
          <c:cat>
            <c:strRef>
              <c:f>'Great Lakes'!$C$23:$N$23</c:f>
              <c:strCache>
                <c:ptCount val="12"/>
                <c:pt idx="0">
                  <c:v>An</c:v>
                </c:pt>
                <c:pt idx="1">
                  <c:v>Bu</c:v>
                </c:pt>
                <c:pt idx="2">
                  <c:v>CAR</c:v>
                </c:pt>
                <c:pt idx="3">
                  <c:v>RC</c:v>
                </c:pt>
                <c:pt idx="4">
                  <c:v>DRC</c:v>
                </c:pt>
                <c:pt idx="5">
                  <c:v>Ke</c:v>
                </c:pt>
                <c:pt idx="6">
                  <c:v>Rw</c:v>
                </c:pt>
                <c:pt idx="7">
                  <c:v>SS</c:v>
                </c:pt>
                <c:pt idx="8">
                  <c:v>Su</c:v>
                </c:pt>
                <c:pt idx="9">
                  <c:v>Tz</c:v>
                </c:pt>
                <c:pt idx="10">
                  <c:v>Ug</c:v>
                </c:pt>
                <c:pt idx="11">
                  <c:v>Za</c:v>
                </c:pt>
              </c:strCache>
            </c:strRef>
          </c:cat>
          <c:val>
            <c:numRef>
              <c:f>'Great Lakes'!$C$24:$N$24</c:f>
              <c:numCache>
                <c:formatCode>General</c:formatCode>
                <c:ptCount val="12"/>
                <c:pt idx="0">
                  <c:v>6</c:v>
                </c:pt>
                <c:pt idx="1">
                  <c:v>1</c:v>
                </c:pt>
                <c:pt idx="2">
                  <c:v>7</c:v>
                </c:pt>
                <c:pt idx="3">
                  <c:v>27</c:v>
                </c:pt>
                <c:pt idx="4">
                  <c:v>106</c:v>
                </c:pt>
                <c:pt idx="5">
                  <c:v>104</c:v>
                </c:pt>
                <c:pt idx="6">
                  <c:v>2</c:v>
                </c:pt>
                <c:pt idx="7">
                  <c:v>30</c:v>
                </c:pt>
                <c:pt idx="8">
                  <c:v>459</c:v>
                </c:pt>
                <c:pt idx="9">
                  <c:v>21</c:v>
                </c:pt>
                <c:pt idx="10">
                  <c:v>0</c:v>
                </c:pt>
                <c:pt idx="11">
                  <c:v>11</c:v>
                </c:pt>
              </c:numCache>
            </c:numRef>
          </c:val>
          <c:extLst>
            <c:ext xmlns:c16="http://schemas.microsoft.com/office/drawing/2014/chart" uri="{C3380CC4-5D6E-409C-BE32-E72D297353CC}">
              <c16:uniqueId val="{00000000-CDC4-421A-BB90-43110300FCC9}"/>
            </c:ext>
          </c:extLst>
        </c:ser>
        <c:dLbls>
          <c:showLegendKey val="0"/>
          <c:showVal val="0"/>
          <c:showCatName val="0"/>
          <c:showSerName val="0"/>
          <c:showPercent val="0"/>
          <c:showBubbleSize val="0"/>
        </c:dLbls>
        <c:gapWidth val="219"/>
        <c:overlap val="-27"/>
        <c:axId val="353485016"/>
        <c:axId val="353484360"/>
      </c:barChart>
      <c:catAx>
        <c:axId val="35348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3484360"/>
        <c:crosses val="autoZero"/>
        <c:auto val="1"/>
        <c:lblAlgn val="ctr"/>
        <c:lblOffset val="100"/>
        <c:noMultiLvlLbl val="0"/>
      </c:catAx>
      <c:valAx>
        <c:axId val="353484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3485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'Tax to GDP OECD'!$J$1722</c:f>
              <c:strCache>
                <c:ptCount val="1"/>
                <c:pt idx="0">
                  <c:v>OECD</c:v>
                </c:pt>
              </c:strCache>
            </c:strRef>
          </c:tx>
          <c:spPr>
            <a:solidFill>
              <a:schemeClr val="accent1">
                <a:alpha val="70000"/>
              </a:schemeClr>
            </a:solidFill>
            <a:ln>
              <a:noFill/>
            </a:ln>
            <a:effectLst/>
          </c:spPr>
          <c:invertIfNegative val="0"/>
          <c:val>
            <c:numRef>
              <c:f>'Tax to GDP OECD'!$K$1722:$L$1722</c:f>
              <c:numCache>
                <c:formatCode>General</c:formatCode>
                <c:ptCount val="2"/>
                <c:pt idx="0">
                  <c:v>34</c:v>
                </c:pt>
              </c:numCache>
            </c:numRef>
          </c:val>
          <c:extLst>
            <c:ext xmlns:c16="http://schemas.microsoft.com/office/drawing/2014/chart" uri="{C3380CC4-5D6E-409C-BE32-E72D297353CC}">
              <c16:uniqueId val="{00000000-3BC2-4111-B32C-14EAC7766D74}"/>
            </c:ext>
          </c:extLst>
        </c:ser>
        <c:ser>
          <c:idx val="1"/>
          <c:order val="1"/>
          <c:tx>
            <c:strRef>
              <c:f>'Tax to GDP OECD'!$J$1723</c:f>
              <c:strCache>
                <c:ptCount val="1"/>
                <c:pt idx="0">
                  <c:v>Africa</c:v>
                </c:pt>
              </c:strCache>
            </c:strRef>
          </c:tx>
          <c:spPr>
            <a:solidFill>
              <a:schemeClr val="accent2">
                <a:alpha val="70000"/>
              </a:schemeClr>
            </a:solidFill>
            <a:ln>
              <a:noFill/>
            </a:ln>
            <a:effectLst/>
          </c:spPr>
          <c:invertIfNegative val="0"/>
          <c:val>
            <c:numRef>
              <c:f>'Tax to GDP OECD'!$K$1723:$L$1723</c:f>
              <c:numCache>
                <c:formatCode>General</c:formatCode>
                <c:ptCount val="2"/>
                <c:pt idx="0">
                  <c:v>14.6</c:v>
                </c:pt>
              </c:numCache>
            </c:numRef>
          </c:val>
          <c:extLst>
            <c:ext xmlns:c16="http://schemas.microsoft.com/office/drawing/2014/chart" uri="{C3380CC4-5D6E-409C-BE32-E72D297353CC}">
              <c16:uniqueId val="{00000001-3BC2-4111-B32C-14EAC7766D74}"/>
            </c:ext>
          </c:extLst>
        </c:ser>
        <c:ser>
          <c:idx val="2"/>
          <c:order val="2"/>
          <c:tx>
            <c:strRef>
              <c:f>'Tax to GDP OECD'!$J$1724</c:f>
              <c:strCache>
                <c:ptCount val="1"/>
                <c:pt idx="0">
                  <c:v>Latin America and Carribean</c:v>
                </c:pt>
              </c:strCache>
            </c:strRef>
          </c:tx>
          <c:spPr>
            <a:solidFill>
              <a:schemeClr val="accent3">
                <a:alpha val="70000"/>
              </a:schemeClr>
            </a:solidFill>
            <a:ln>
              <a:noFill/>
            </a:ln>
            <a:effectLst/>
          </c:spPr>
          <c:invertIfNegative val="0"/>
          <c:val>
            <c:numRef>
              <c:f>'Tax to GDP OECD'!$K$1724:$L$1724</c:f>
              <c:numCache>
                <c:formatCode>General</c:formatCode>
                <c:ptCount val="2"/>
                <c:pt idx="0">
                  <c:v>22.7</c:v>
                </c:pt>
              </c:numCache>
            </c:numRef>
          </c:val>
          <c:extLst>
            <c:ext xmlns:c16="http://schemas.microsoft.com/office/drawing/2014/chart" uri="{C3380CC4-5D6E-409C-BE32-E72D297353CC}">
              <c16:uniqueId val="{00000002-3BC2-4111-B32C-14EAC7766D74}"/>
            </c:ext>
          </c:extLst>
        </c:ser>
        <c:ser>
          <c:idx val="3"/>
          <c:order val="3"/>
          <c:tx>
            <c:strRef>
              <c:f>'Tax to GDP OECD'!$J$1725</c:f>
              <c:strCache>
                <c:ptCount val="1"/>
                <c:pt idx="0">
                  <c:v>Asia and Pacific</c:v>
                </c:pt>
              </c:strCache>
            </c:strRef>
          </c:tx>
          <c:spPr>
            <a:solidFill>
              <a:schemeClr val="accent4">
                <a:alpha val="70000"/>
              </a:schemeClr>
            </a:solidFill>
            <a:ln>
              <a:noFill/>
            </a:ln>
            <a:effectLst/>
          </c:spPr>
          <c:invertIfNegative val="0"/>
          <c:val>
            <c:numRef>
              <c:f>'Tax to GDP OECD'!$K$1725:$L$1725</c:f>
              <c:numCache>
                <c:formatCode>General</c:formatCode>
                <c:ptCount val="2"/>
                <c:pt idx="0">
                  <c:v>21.6</c:v>
                </c:pt>
              </c:numCache>
            </c:numRef>
          </c:val>
          <c:extLst>
            <c:ext xmlns:c16="http://schemas.microsoft.com/office/drawing/2014/chart" uri="{C3380CC4-5D6E-409C-BE32-E72D297353CC}">
              <c16:uniqueId val="{00000003-3BC2-4111-B32C-14EAC7766D74}"/>
            </c:ext>
          </c:extLst>
        </c:ser>
        <c:dLbls>
          <c:showLegendKey val="0"/>
          <c:showVal val="0"/>
          <c:showCatName val="0"/>
          <c:showSerName val="0"/>
          <c:showPercent val="0"/>
          <c:showBubbleSize val="0"/>
        </c:dLbls>
        <c:gapWidth val="80"/>
        <c:overlap val="25"/>
        <c:axId val="408013832"/>
        <c:axId val="408007272"/>
      </c:barChart>
      <c:catAx>
        <c:axId val="408013832"/>
        <c:scaling>
          <c:orientation val="minMax"/>
        </c:scaling>
        <c:delete val="1"/>
        <c:axPos val="b"/>
        <c:numFmt formatCode="General" sourceLinked="1"/>
        <c:majorTickMark val="none"/>
        <c:minorTickMark val="none"/>
        <c:tickLblPos val="nextTo"/>
        <c:crossAx val="408007272"/>
        <c:crosses val="autoZero"/>
        <c:auto val="1"/>
        <c:lblAlgn val="ctr"/>
        <c:lblOffset val="100"/>
        <c:noMultiLvlLbl val="0"/>
      </c:catAx>
      <c:valAx>
        <c:axId val="4080072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40801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9006665641734"/>
          <c:y val="7.8711985688729877E-2"/>
          <c:w val="0.56930827932045114"/>
          <c:h val="0.59643345118532798"/>
        </c:manualLayout>
      </c:layout>
      <c:barChart>
        <c:barDir val="bar"/>
        <c:grouping val="clustered"/>
        <c:varyColors val="0"/>
        <c:ser>
          <c:idx val="0"/>
          <c:order val="0"/>
          <c:tx>
            <c:strRef>
              <c:f>'Intra  and Extra trade'!$N$7</c:f>
              <c:strCache>
                <c:ptCount val="1"/>
                <c:pt idx="0">
                  <c:v>Intra-group</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cat>
            <c:strRef>
              <c:f>'Intra  and Extra trade'!$M$8:$M$11</c:f>
              <c:strCache>
                <c:ptCount val="4"/>
                <c:pt idx="0">
                  <c:v>Association of Southeast Asian Nations</c:v>
                </c:pt>
                <c:pt idx="1">
                  <c:v>European Union (EU28)</c:v>
                </c:pt>
                <c:pt idx="2">
                  <c:v>North American Free Trade Agreement</c:v>
                </c:pt>
                <c:pt idx="3">
                  <c:v>Africa</c:v>
                </c:pt>
              </c:strCache>
            </c:strRef>
          </c:cat>
          <c:val>
            <c:numRef>
              <c:f>'Intra  and Extra trade'!$N$8:$N$11</c:f>
              <c:numCache>
                <c:formatCode>0.00</c:formatCode>
                <c:ptCount val="4"/>
                <c:pt idx="0">
                  <c:v>25.184238012239998</c:v>
                </c:pt>
                <c:pt idx="1">
                  <c:v>62.434857082739995</c:v>
                </c:pt>
                <c:pt idx="2">
                  <c:v>49.729212001820002</c:v>
                </c:pt>
                <c:pt idx="3">
                  <c:v>15.69671737122</c:v>
                </c:pt>
              </c:numCache>
            </c:numRef>
          </c:val>
          <c:extLst>
            <c:ext xmlns:c16="http://schemas.microsoft.com/office/drawing/2014/chart" uri="{C3380CC4-5D6E-409C-BE32-E72D297353CC}">
              <c16:uniqueId val="{00000000-41F4-4152-9958-480F8684561C}"/>
            </c:ext>
          </c:extLst>
        </c:ser>
        <c:ser>
          <c:idx val="1"/>
          <c:order val="1"/>
          <c:tx>
            <c:strRef>
              <c:f>'Intra  and Extra trade'!$O$7</c:f>
              <c:strCache>
                <c:ptCount val="1"/>
                <c:pt idx="0">
                  <c:v>Rest of the world</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cat>
            <c:strRef>
              <c:f>'Intra  and Extra trade'!$M$8:$M$11</c:f>
              <c:strCache>
                <c:ptCount val="4"/>
                <c:pt idx="0">
                  <c:v>Association of Southeast Asian Nations</c:v>
                </c:pt>
                <c:pt idx="1">
                  <c:v>European Union (EU28)</c:v>
                </c:pt>
                <c:pt idx="2">
                  <c:v>North American Free Trade Agreement</c:v>
                </c:pt>
                <c:pt idx="3">
                  <c:v>Africa</c:v>
                </c:pt>
              </c:strCache>
            </c:strRef>
          </c:cat>
          <c:val>
            <c:numRef>
              <c:f>'Intra  and Extra trade'!$O$8:$O$11</c:f>
              <c:numCache>
                <c:formatCode>0.00</c:formatCode>
                <c:ptCount val="4"/>
                <c:pt idx="0">
                  <c:v>74.815761987759998</c:v>
                </c:pt>
                <c:pt idx="1">
                  <c:v>37.565142917259998</c:v>
                </c:pt>
                <c:pt idx="2">
                  <c:v>50.270787998179998</c:v>
                </c:pt>
                <c:pt idx="3">
                  <c:v>84.303282628780011</c:v>
                </c:pt>
              </c:numCache>
            </c:numRef>
          </c:val>
          <c:extLst>
            <c:ext xmlns:c16="http://schemas.microsoft.com/office/drawing/2014/chart" uri="{C3380CC4-5D6E-409C-BE32-E72D297353CC}">
              <c16:uniqueId val="{00000001-41F4-4152-9958-480F8684561C}"/>
            </c:ext>
          </c:extLst>
        </c:ser>
        <c:dLbls>
          <c:showLegendKey val="0"/>
          <c:showVal val="0"/>
          <c:showCatName val="0"/>
          <c:showSerName val="0"/>
          <c:showPercent val="0"/>
          <c:showBubbleSize val="0"/>
        </c:dLbls>
        <c:gapWidth val="227"/>
        <c:overlap val="-48"/>
        <c:axId val="440719296"/>
        <c:axId val="440718640"/>
      </c:barChart>
      <c:catAx>
        <c:axId val="44071929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718640"/>
        <c:crosses val="autoZero"/>
        <c:auto val="1"/>
        <c:lblAlgn val="ctr"/>
        <c:lblOffset val="100"/>
        <c:noMultiLvlLbl val="0"/>
      </c:catAx>
      <c:valAx>
        <c:axId val="44071864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Percentage</a:t>
                </a:r>
              </a:p>
            </c:rich>
          </c:tx>
          <c:layout>
            <c:manualLayout>
              <c:xMode val="edge"/>
              <c:yMode val="edge"/>
              <c:x val="0.89858177627062896"/>
              <c:y val="0.805365599425295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719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 of Urban population</a:t>
            </a:r>
            <a:r>
              <a:rPr lang="en-GB" baseline="0" dirty="0"/>
              <a:t> in slums</a:t>
            </a:r>
            <a:endParaRPr lang="en-GB" dirty="0"/>
          </a:p>
        </c:rich>
      </c:tx>
      <c:layout>
        <c:manualLayout>
          <c:xMode val="edge"/>
          <c:yMode val="edge"/>
          <c:x val="0.34005048566688184"/>
          <c:y val="1.65346211532051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[API_EN.POP.SLUM.UR.ZS_DS2_en_excel_v2_1121775.xls]Sheet1!$A$4:$A$15</c:f>
              <c:strCache>
                <c:ptCount val="12"/>
                <c:pt idx="0">
                  <c:v>South Sudan</c:v>
                </c:pt>
                <c:pt idx="1">
                  <c:v>Central African Republic</c:v>
                </c:pt>
                <c:pt idx="2">
                  <c:v>Sudan</c:v>
                </c:pt>
                <c:pt idx="3">
                  <c:v>Congo, Dem. Rep.</c:v>
                </c:pt>
                <c:pt idx="4">
                  <c:v>Burundi</c:v>
                </c:pt>
                <c:pt idx="5">
                  <c:v>Kenya</c:v>
                </c:pt>
                <c:pt idx="6">
                  <c:v>Angola</c:v>
                </c:pt>
                <c:pt idx="7">
                  <c:v>Zambia</c:v>
                </c:pt>
                <c:pt idx="8">
                  <c:v>Uganda</c:v>
                </c:pt>
                <c:pt idx="9">
                  <c:v>Rwanda</c:v>
                </c:pt>
                <c:pt idx="10">
                  <c:v>Tanzania</c:v>
                </c:pt>
                <c:pt idx="11">
                  <c:v>Congo, Rep.</c:v>
                </c:pt>
              </c:strCache>
            </c:strRef>
          </c:cat>
          <c:val>
            <c:numRef>
              <c:f>[API_EN.POP.SLUM.UR.ZS_DS2_en_excel_v2_1121775.xls]Sheet1!$B$4:$B$15</c:f>
              <c:numCache>
                <c:formatCode>General</c:formatCode>
                <c:ptCount val="12"/>
                <c:pt idx="0">
                  <c:v>95.6</c:v>
                </c:pt>
                <c:pt idx="1">
                  <c:v>93.3</c:v>
                </c:pt>
                <c:pt idx="2">
                  <c:v>91.6</c:v>
                </c:pt>
                <c:pt idx="3">
                  <c:v>74.8</c:v>
                </c:pt>
                <c:pt idx="4">
                  <c:v>57.9</c:v>
                </c:pt>
                <c:pt idx="5">
                  <c:v>56</c:v>
                </c:pt>
                <c:pt idx="6">
                  <c:v>55.5</c:v>
                </c:pt>
                <c:pt idx="7">
                  <c:v>54</c:v>
                </c:pt>
                <c:pt idx="8">
                  <c:v>53.6</c:v>
                </c:pt>
                <c:pt idx="9">
                  <c:v>53.2</c:v>
                </c:pt>
                <c:pt idx="10">
                  <c:v>50.7</c:v>
                </c:pt>
                <c:pt idx="11">
                  <c:v>46.9</c:v>
                </c:pt>
              </c:numCache>
            </c:numRef>
          </c:val>
          <c:extLst>
            <c:ext xmlns:c16="http://schemas.microsoft.com/office/drawing/2014/chart" uri="{C3380CC4-5D6E-409C-BE32-E72D297353CC}">
              <c16:uniqueId val="{00000000-1A6B-4B36-89F4-5ADAB7C19622}"/>
            </c:ext>
          </c:extLst>
        </c:ser>
        <c:dLbls>
          <c:showLegendKey val="0"/>
          <c:showVal val="0"/>
          <c:showCatName val="0"/>
          <c:showSerName val="0"/>
          <c:showPercent val="0"/>
          <c:showBubbleSize val="0"/>
        </c:dLbls>
        <c:gapWidth val="182"/>
        <c:axId val="301587456"/>
        <c:axId val="301585816"/>
      </c:barChart>
      <c:catAx>
        <c:axId val="301587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85816"/>
        <c:crosses val="autoZero"/>
        <c:auto val="1"/>
        <c:lblAlgn val="ctr"/>
        <c:lblOffset val="100"/>
        <c:noMultiLvlLbl val="0"/>
      </c:catAx>
      <c:valAx>
        <c:axId val="301585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8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37474950955452E-2"/>
          <c:y val="8.1655664802676248E-2"/>
          <c:w val="0.96933755510789799"/>
          <c:h val="0.91834433519732372"/>
        </c:manualLayout>
      </c:layout>
      <c:barChart>
        <c:barDir val="col"/>
        <c:grouping val="clustered"/>
        <c:varyColors val="0"/>
        <c:ser>
          <c:idx val="0"/>
          <c:order val="0"/>
          <c:tx>
            <c:strRef>
              <c:f>IGAD!$C$92</c:f>
              <c:strCache>
                <c:ptCount val="1"/>
                <c:pt idx="0">
                  <c:v>Pre-COVID estimates</c:v>
                </c:pt>
              </c:strCache>
            </c:strRef>
          </c:tx>
          <c:spPr>
            <a:solidFill>
              <a:schemeClr val="accent1"/>
            </a:solidFill>
            <a:ln>
              <a:noFill/>
              <a:prstDash val="sysDash"/>
            </a:ln>
            <a:effectLst/>
          </c:spPr>
          <c:invertIfNegative val="0"/>
          <c:dPt>
            <c:idx val="5"/>
            <c:invertIfNegative val="0"/>
            <c:bubble3D val="0"/>
            <c:spPr>
              <a:solidFill>
                <a:schemeClr val="accent1"/>
              </a:solidFill>
              <a:ln w="12700">
                <a:solidFill>
                  <a:schemeClr val="tx1"/>
                </a:solidFill>
                <a:prstDash val="sysDash"/>
              </a:ln>
              <a:effectLst/>
            </c:spPr>
            <c:extLst>
              <c:ext xmlns:c16="http://schemas.microsoft.com/office/drawing/2014/chart" uri="{C3380CC4-5D6E-409C-BE32-E72D297353CC}">
                <c16:uniqueId val="{0000000E-2564-4E4C-B84E-D6783742EDCE}"/>
              </c:ext>
            </c:extLst>
          </c:dPt>
          <c:dLbls>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IGAD!$D$91:$L$91</c:f>
              <c:strCache>
                <c:ptCount val="9"/>
                <c:pt idx="0">
                  <c:v>EAC</c:v>
                </c:pt>
                <c:pt idx="1">
                  <c:v>COMESA</c:v>
                </c:pt>
                <c:pt idx="2">
                  <c:v>IGAD</c:v>
                </c:pt>
                <c:pt idx="3">
                  <c:v>CEN-SAD</c:v>
                </c:pt>
                <c:pt idx="4">
                  <c:v>ECOWAS</c:v>
                </c:pt>
                <c:pt idx="5">
                  <c:v>ICGLR</c:v>
                </c:pt>
                <c:pt idx="6">
                  <c:v>UMA</c:v>
                </c:pt>
                <c:pt idx="7">
                  <c:v>ECCAS</c:v>
                </c:pt>
                <c:pt idx="8">
                  <c:v>SADC</c:v>
                </c:pt>
              </c:strCache>
            </c:strRef>
          </c:cat>
          <c:val>
            <c:numRef>
              <c:f>IGAD!$D$92:$L$92</c:f>
              <c:numCache>
                <c:formatCode>0.0</c:formatCode>
                <c:ptCount val="9"/>
                <c:pt idx="0">
                  <c:v>6.0813724684195778</c:v>
                </c:pt>
                <c:pt idx="1">
                  <c:v>4.9537239934984205</c:v>
                </c:pt>
                <c:pt idx="2">
                  <c:v>4.7909415433388149</c:v>
                </c:pt>
                <c:pt idx="3">
                  <c:v>4.1851143387082521</c:v>
                </c:pt>
                <c:pt idx="4">
                  <c:v>3.7558305928648146</c:v>
                </c:pt>
                <c:pt idx="5">
                  <c:v>3.5211804518892009</c:v>
                </c:pt>
                <c:pt idx="6">
                  <c:v>2.6908025936499604</c:v>
                </c:pt>
                <c:pt idx="7">
                  <c:v>2.7351328712040179</c:v>
                </c:pt>
                <c:pt idx="8">
                  <c:v>2.3205591814649482</c:v>
                </c:pt>
              </c:numCache>
            </c:numRef>
          </c:val>
          <c:extLst>
            <c:ext xmlns:c16="http://schemas.microsoft.com/office/drawing/2014/chart" uri="{C3380CC4-5D6E-409C-BE32-E72D297353CC}">
              <c16:uniqueId val="{00000000-6141-4374-AE3A-3994F152301C}"/>
            </c:ext>
          </c:extLst>
        </c:ser>
        <c:ser>
          <c:idx val="1"/>
          <c:order val="1"/>
          <c:tx>
            <c:strRef>
              <c:f>IGAD!$C$93</c:f>
              <c:strCache>
                <c:ptCount val="1"/>
                <c:pt idx="0">
                  <c:v>New estimates</c:v>
                </c:pt>
              </c:strCache>
            </c:strRef>
          </c:tx>
          <c:spPr>
            <a:solidFill>
              <a:schemeClr val="accent2"/>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6141-4374-AE3A-3994F152301C}"/>
              </c:ext>
            </c:extLst>
          </c:dPt>
          <c:dPt>
            <c:idx val="3"/>
            <c:invertIfNegative val="0"/>
            <c:bubble3D val="0"/>
            <c:spPr>
              <a:solidFill>
                <a:srgbClr val="FF0000"/>
              </a:solidFill>
              <a:ln>
                <a:noFill/>
              </a:ln>
              <a:effectLst/>
            </c:spPr>
            <c:extLst>
              <c:ext xmlns:c16="http://schemas.microsoft.com/office/drawing/2014/chart" uri="{C3380CC4-5D6E-409C-BE32-E72D297353CC}">
                <c16:uniqueId val="{00000008-6141-4374-AE3A-3994F152301C}"/>
              </c:ext>
            </c:extLst>
          </c:dPt>
          <c:dPt>
            <c:idx val="4"/>
            <c:invertIfNegative val="0"/>
            <c:bubble3D val="0"/>
            <c:spPr>
              <a:solidFill>
                <a:srgbClr val="FF0000"/>
              </a:solidFill>
              <a:ln>
                <a:noFill/>
              </a:ln>
              <a:effectLst/>
            </c:spPr>
            <c:extLst>
              <c:ext xmlns:c16="http://schemas.microsoft.com/office/drawing/2014/chart" uri="{C3380CC4-5D6E-409C-BE32-E72D297353CC}">
                <c16:uniqueId val="{00000007-6141-4374-AE3A-3994F152301C}"/>
              </c:ext>
            </c:extLst>
          </c:dPt>
          <c:dPt>
            <c:idx val="5"/>
            <c:invertIfNegative val="0"/>
            <c:bubble3D val="0"/>
            <c:spPr>
              <a:solidFill>
                <a:srgbClr val="FF0000"/>
              </a:solidFill>
              <a:ln>
                <a:noFill/>
              </a:ln>
              <a:effectLst/>
            </c:spPr>
            <c:extLst>
              <c:ext xmlns:c16="http://schemas.microsoft.com/office/drawing/2014/chart" uri="{C3380CC4-5D6E-409C-BE32-E72D297353CC}">
                <c16:uniqueId val="{00000006-6141-4374-AE3A-3994F152301C}"/>
              </c:ext>
            </c:extLst>
          </c:dPt>
          <c:dPt>
            <c:idx val="6"/>
            <c:invertIfNegative val="0"/>
            <c:bubble3D val="0"/>
            <c:spPr>
              <a:solidFill>
                <a:srgbClr val="FF0000"/>
              </a:solidFill>
              <a:ln>
                <a:noFill/>
              </a:ln>
              <a:effectLst/>
            </c:spPr>
            <c:extLst>
              <c:ext xmlns:c16="http://schemas.microsoft.com/office/drawing/2014/chart" uri="{C3380CC4-5D6E-409C-BE32-E72D297353CC}">
                <c16:uniqueId val="{00000004-6141-4374-AE3A-3994F152301C}"/>
              </c:ext>
            </c:extLst>
          </c:dPt>
          <c:dPt>
            <c:idx val="7"/>
            <c:invertIfNegative val="0"/>
            <c:bubble3D val="0"/>
            <c:spPr>
              <a:solidFill>
                <a:srgbClr val="FF0000"/>
              </a:solidFill>
              <a:ln>
                <a:noFill/>
              </a:ln>
              <a:effectLst/>
            </c:spPr>
            <c:extLst>
              <c:ext xmlns:c16="http://schemas.microsoft.com/office/drawing/2014/chart" uri="{C3380CC4-5D6E-409C-BE32-E72D297353CC}">
                <c16:uniqueId val="{00000005-6141-4374-AE3A-3994F152301C}"/>
              </c:ext>
            </c:extLst>
          </c:dPt>
          <c:dPt>
            <c:idx val="8"/>
            <c:invertIfNegative val="0"/>
            <c:bubble3D val="0"/>
            <c:spPr>
              <a:solidFill>
                <a:srgbClr val="FF0000"/>
              </a:solidFill>
              <a:ln>
                <a:noFill/>
              </a:ln>
              <a:effectLst/>
            </c:spPr>
            <c:extLst>
              <c:ext xmlns:c16="http://schemas.microsoft.com/office/drawing/2014/chart" uri="{C3380CC4-5D6E-409C-BE32-E72D297353CC}">
                <c16:uniqueId val="{00000003-6141-4374-AE3A-3994F152301C}"/>
              </c:ext>
            </c:extLst>
          </c:dPt>
          <c:dLbls>
            <c:dLbl>
              <c:idx val="0"/>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141-4374-AE3A-3994F152301C}"/>
                </c:ext>
              </c:extLst>
            </c:dLbl>
            <c:dLbl>
              <c:idx val="1"/>
              <c:layout>
                <c:manualLayout>
                  <c:x val="-5.0925337632079971E-17"/>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41-4374-AE3A-3994F152301C}"/>
                </c:ext>
              </c:extLst>
            </c:dLbl>
            <c:dLbl>
              <c:idx val="2"/>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6141-4374-AE3A-3994F152301C}"/>
                </c:ext>
              </c:extLst>
            </c:dLbl>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IGAD!$D$91:$L$91</c:f>
              <c:strCache>
                <c:ptCount val="9"/>
                <c:pt idx="0">
                  <c:v>EAC</c:v>
                </c:pt>
                <c:pt idx="1">
                  <c:v>COMESA</c:v>
                </c:pt>
                <c:pt idx="2">
                  <c:v>IGAD</c:v>
                </c:pt>
                <c:pt idx="3">
                  <c:v>CEN-SAD</c:v>
                </c:pt>
                <c:pt idx="4">
                  <c:v>ECOWAS</c:v>
                </c:pt>
                <c:pt idx="5">
                  <c:v>ICGLR</c:v>
                </c:pt>
                <c:pt idx="6">
                  <c:v>UMA</c:v>
                </c:pt>
                <c:pt idx="7">
                  <c:v>ECCAS</c:v>
                </c:pt>
                <c:pt idx="8">
                  <c:v>SADC</c:v>
                </c:pt>
              </c:strCache>
            </c:strRef>
          </c:cat>
          <c:val>
            <c:numRef>
              <c:f>IGAD!$D$93:$L$93</c:f>
              <c:numCache>
                <c:formatCode>0.0</c:formatCode>
                <c:ptCount val="9"/>
                <c:pt idx="0">
                  <c:v>2.0886627750553339</c:v>
                </c:pt>
                <c:pt idx="1">
                  <c:v>-0.17129996961340763</c:v>
                </c:pt>
                <c:pt idx="2">
                  <c:v>0.45881272902012893</c:v>
                </c:pt>
                <c:pt idx="3">
                  <c:v>-1.245408000680412</c:v>
                </c:pt>
                <c:pt idx="4">
                  <c:v>-1.3912909874456323</c:v>
                </c:pt>
                <c:pt idx="5">
                  <c:v>-0.66121921442051612</c:v>
                </c:pt>
                <c:pt idx="6">
                  <c:v>-6.1978016323394849</c:v>
                </c:pt>
                <c:pt idx="7">
                  <c:v>-1.4050357224458072</c:v>
                </c:pt>
                <c:pt idx="8">
                  <c:v>-3.3975496470144182</c:v>
                </c:pt>
              </c:numCache>
            </c:numRef>
          </c:val>
          <c:extLst>
            <c:ext xmlns:c16="http://schemas.microsoft.com/office/drawing/2014/chart" uri="{C3380CC4-5D6E-409C-BE32-E72D297353CC}">
              <c16:uniqueId val="{00000002-6141-4374-AE3A-3994F152301C}"/>
            </c:ext>
          </c:extLst>
        </c:ser>
        <c:dLbls>
          <c:showLegendKey val="0"/>
          <c:showVal val="0"/>
          <c:showCatName val="0"/>
          <c:showSerName val="0"/>
          <c:showPercent val="0"/>
          <c:showBubbleSize val="0"/>
        </c:dLbls>
        <c:gapWidth val="219"/>
        <c:overlap val="-27"/>
        <c:axId val="815236256"/>
        <c:axId val="815236584"/>
      </c:barChart>
      <c:catAx>
        <c:axId val="81523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15236584"/>
        <c:crosses val="autoZero"/>
        <c:auto val="1"/>
        <c:lblAlgn val="ctr"/>
        <c:lblOffset val="100"/>
        <c:noMultiLvlLbl val="0"/>
      </c:catAx>
      <c:valAx>
        <c:axId val="815236584"/>
        <c:scaling>
          <c:orientation val="minMax"/>
        </c:scaling>
        <c:delete val="1"/>
        <c:axPos val="l"/>
        <c:numFmt formatCode="0.0" sourceLinked="1"/>
        <c:majorTickMark val="none"/>
        <c:minorTickMark val="none"/>
        <c:tickLblPos val="nextTo"/>
        <c:crossAx val="81523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Sheet4!$A$2</c:f>
              <c:strCache>
                <c:ptCount val="1"/>
                <c:pt idx="0">
                  <c:v>          Kenya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Sheet4!$B$1:$H$1</c:f>
              <c:numCache>
                <c:formatCode>0</c:formatCode>
                <c:ptCount val="7"/>
                <c:pt idx="0">
                  <c:v>2012</c:v>
                </c:pt>
                <c:pt idx="1">
                  <c:v>2013</c:v>
                </c:pt>
                <c:pt idx="2">
                  <c:v>2014</c:v>
                </c:pt>
                <c:pt idx="3">
                  <c:v>2015</c:v>
                </c:pt>
                <c:pt idx="4">
                  <c:v>2016</c:v>
                </c:pt>
                <c:pt idx="5">
                  <c:v>2017</c:v>
                </c:pt>
                <c:pt idx="6">
                  <c:v>2018</c:v>
                </c:pt>
              </c:numCache>
            </c:numRef>
          </c:cat>
          <c:val>
            <c:numRef>
              <c:f>Sheet4!$B$2:$H$2</c:f>
              <c:numCache>
                <c:formatCode>0</c:formatCode>
                <c:ptCount val="7"/>
                <c:pt idx="0">
                  <c:v>1200</c:v>
                </c:pt>
                <c:pt idx="1">
                  <c:v>1300</c:v>
                </c:pt>
                <c:pt idx="2">
                  <c:v>1300</c:v>
                </c:pt>
                <c:pt idx="3">
                  <c:v>1600</c:v>
                </c:pt>
                <c:pt idx="4">
                  <c:v>1700</c:v>
                </c:pt>
                <c:pt idx="5">
                  <c:v>2000</c:v>
                </c:pt>
                <c:pt idx="6">
                  <c:v>2700</c:v>
                </c:pt>
              </c:numCache>
            </c:numRef>
          </c:val>
          <c:extLst>
            <c:ext xmlns:c16="http://schemas.microsoft.com/office/drawing/2014/chart" uri="{C3380CC4-5D6E-409C-BE32-E72D297353CC}">
              <c16:uniqueId val="{00000000-010C-4616-800F-90F8C1D25A26}"/>
            </c:ext>
          </c:extLst>
        </c:ser>
        <c:ser>
          <c:idx val="1"/>
          <c:order val="1"/>
          <c:tx>
            <c:strRef>
              <c:f>Sheet4!$A$3</c:f>
              <c:strCache>
                <c:ptCount val="1"/>
                <c:pt idx="0">
                  <c:v>Congo, Dem. Rep.</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Sheet4!$B$1:$H$1</c:f>
              <c:numCache>
                <c:formatCode>0</c:formatCode>
                <c:ptCount val="7"/>
                <c:pt idx="0">
                  <c:v>2012</c:v>
                </c:pt>
                <c:pt idx="1">
                  <c:v>2013</c:v>
                </c:pt>
                <c:pt idx="2">
                  <c:v>2014</c:v>
                </c:pt>
                <c:pt idx="3">
                  <c:v>2015</c:v>
                </c:pt>
                <c:pt idx="4">
                  <c:v>2016</c:v>
                </c:pt>
                <c:pt idx="5">
                  <c:v>2017</c:v>
                </c:pt>
                <c:pt idx="6">
                  <c:v>2018</c:v>
                </c:pt>
              </c:numCache>
            </c:numRef>
          </c:cat>
          <c:val>
            <c:numRef>
              <c:f>Sheet4!$B$3:$H$3</c:f>
              <c:numCache>
                <c:formatCode>0</c:formatCode>
                <c:ptCount val="7"/>
                <c:pt idx="0">
                  <c:v>860</c:v>
                </c:pt>
                <c:pt idx="1">
                  <c:v>1000</c:v>
                </c:pt>
                <c:pt idx="2">
                  <c:v>1000</c:v>
                </c:pt>
                <c:pt idx="3">
                  <c:v>1200</c:v>
                </c:pt>
                <c:pt idx="4">
                  <c:v>590</c:v>
                </c:pt>
                <c:pt idx="5">
                  <c:v>1100</c:v>
                </c:pt>
                <c:pt idx="6">
                  <c:v>1800</c:v>
                </c:pt>
              </c:numCache>
            </c:numRef>
          </c:val>
          <c:extLst>
            <c:ext xmlns:c16="http://schemas.microsoft.com/office/drawing/2014/chart" uri="{C3380CC4-5D6E-409C-BE32-E72D297353CC}">
              <c16:uniqueId val="{00000001-010C-4616-800F-90F8C1D25A26}"/>
            </c:ext>
          </c:extLst>
        </c:ser>
        <c:ser>
          <c:idx val="2"/>
          <c:order val="2"/>
          <c:tx>
            <c:strRef>
              <c:f>Sheet4!$A$4</c:f>
              <c:strCache>
                <c:ptCount val="1"/>
                <c:pt idx="0">
                  <c:v>          South Sudan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Sheet4!$B$1:$H$1</c:f>
              <c:numCache>
                <c:formatCode>0</c:formatCode>
                <c:ptCount val="7"/>
                <c:pt idx="0">
                  <c:v>2012</c:v>
                </c:pt>
                <c:pt idx="1">
                  <c:v>2013</c:v>
                </c:pt>
                <c:pt idx="2">
                  <c:v>2014</c:v>
                </c:pt>
                <c:pt idx="3">
                  <c:v>2015</c:v>
                </c:pt>
                <c:pt idx="4">
                  <c:v>2016</c:v>
                </c:pt>
                <c:pt idx="5">
                  <c:v>2017</c:v>
                </c:pt>
                <c:pt idx="6">
                  <c:v>2018</c:v>
                </c:pt>
              </c:numCache>
            </c:numRef>
          </c:cat>
          <c:val>
            <c:numRef>
              <c:f>Sheet4!$B$4:$H$4</c:f>
              <c:numCache>
                <c:formatCode>0</c:formatCode>
                <c:ptCount val="7"/>
                <c:pt idx="0">
                  <c:v>0</c:v>
                </c:pt>
                <c:pt idx="1">
                  <c:v>0</c:v>
                </c:pt>
                <c:pt idx="2">
                  <c:v>0</c:v>
                </c:pt>
                <c:pt idx="3">
                  <c:v>1100</c:v>
                </c:pt>
                <c:pt idx="4">
                  <c:v>1100</c:v>
                </c:pt>
                <c:pt idx="5">
                  <c:v>630</c:v>
                </c:pt>
                <c:pt idx="6">
                  <c:v>1300</c:v>
                </c:pt>
              </c:numCache>
            </c:numRef>
          </c:val>
          <c:extLst>
            <c:ext xmlns:c16="http://schemas.microsoft.com/office/drawing/2014/chart" uri="{C3380CC4-5D6E-409C-BE32-E72D297353CC}">
              <c16:uniqueId val="{00000002-010C-4616-800F-90F8C1D25A26}"/>
            </c:ext>
          </c:extLst>
        </c:ser>
        <c:ser>
          <c:idx val="3"/>
          <c:order val="3"/>
          <c:tx>
            <c:strRef>
              <c:f>Sheet4!$A$5</c:f>
              <c:strCache>
                <c:ptCount val="1"/>
                <c:pt idx="0">
                  <c:v>          Uganda</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Sheet4!$B$1:$H$1</c:f>
              <c:numCache>
                <c:formatCode>0</c:formatCode>
                <c:ptCount val="7"/>
                <c:pt idx="0">
                  <c:v>2012</c:v>
                </c:pt>
                <c:pt idx="1">
                  <c:v>2013</c:v>
                </c:pt>
                <c:pt idx="2">
                  <c:v>2014</c:v>
                </c:pt>
                <c:pt idx="3">
                  <c:v>2015</c:v>
                </c:pt>
                <c:pt idx="4">
                  <c:v>2016</c:v>
                </c:pt>
                <c:pt idx="5">
                  <c:v>2017</c:v>
                </c:pt>
                <c:pt idx="6">
                  <c:v>2018</c:v>
                </c:pt>
              </c:numCache>
            </c:numRef>
          </c:cat>
          <c:val>
            <c:numRef>
              <c:f>Sheet4!$B$5:$H$5</c:f>
              <c:numCache>
                <c:formatCode>0</c:formatCode>
                <c:ptCount val="7"/>
                <c:pt idx="0">
                  <c:v>910</c:v>
                </c:pt>
                <c:pt idx="1">
                  <c:v>940</c:v>
                </c:pt>
                <c:pt idx="2">
                  <c:v>940</c:v>
                </c:pt>
                <c:pt idx="3">
                  <c:v>900</c:v>
                </c:pt>
                <c:pt idx="4">
                  <c:v>1100</c:v>
                </c:pt>
                <c:pt idx="5">
                  <c:v>1200</c:v>
                </c:pt>
                <c:pt idx="6">
                  <c:v>1200</c:v>
                </c:pt>
              </c:numCache>
            </c:numRef>
          </c:val>
          <c:extLst>
            <c:ext xmlns:c16="http://schemas.microsoft.com/office/drawing/2014/chart" uri="{C3380CC4-5D6E-409C-BE32-E72D297353CC}">
              <c16:uniqueId val="{00000003-010C-4616-800F-90F8C1D25A26}"/>
            </c:ext>
          </c:extLst>
        </c:ser>
        <c:ser>
          <c:idx val="4"/>
          <c:order val="4"/>
          <c:tx>
            <c:strRef>
              <c:f>Sheet4!$A$6</c:f>
              <c:strCache>
                <c:ptCount val="1"/>
                <c:pt idx="0">
                  <c:v>          Sudan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Sheet4!$B$1:$H$1</c:f>
              <c:numCache>
                <c:formatCode>0</c:formatCode>
                <c:ptCount val="7"/>
                <c:pt idx="0">
                  <c:v>2012</c:v>
                </c:pt>
                <c:pt idx="1">
                  <c:v>2013</c:v>
                </c:pt>
                <c:pt idx="2">
                  <c:v>2014</c:v>
                </c:pt>
                <c:pt idx="3">
                  <c:v>2015</c:v>
                </c:pt>
                <c:pt idx="4">
                  <c:v>2016</c:v>
                </c:pt>
                <c:pt idx="5">
                  <c:v>2017</c:v>
                </c:pt>
                <c:pt idx="6">
                  <c:v>2018</c:v>
                </c:pt>
              </c:numCache>
            </c:numRef>
          </c:cat>
          <c:val>
            <c:numRef>
              <c:f>Sheet4!$B$6:$H$6</c:f>
              <c:numCache>
                <c:formatCode>0</c:formatCode>
                <c:ptCount val="7"/>
                <c:pt idx="0">
                  <c:v>600</c:v>
                </c:pt>
                <c:pt idx="1">
                  <c:v>620</c:v>
                </c:pt>
                <c:pt idx="2">
                  <c:v>620</c:v>
                </c:pt>
                <c:pt idx="3">
                  <c:v>150</c:v>
                </c:pt>
                <c:pt idx="4">
                  <c:v>150</c:v>
                </c:pt>
                <c:pt idx="5">
                  <c:v>210</c:v>
                </c:pt>
                <c:pt idx="6">
                  <c:v>430</c:v>
                </c:pt>
              </c:numCache>
            </c:numRef>
          </c:val>
          <c:extLst>
            <c:ext xmlns:c16="http://schemas.microsoft.com/office/drawing/2014/chart" uri="{C3380CC4-5D6E-409C-BE32-E72D297353CC}">
              <c16:uniqueId val="{00000004-010C-4616-800F-90F8C1D25A26}"/>
            </c:ext>
          </c:extLst>
        </c:ser>
        <c:ser>
          <c:idx val="5"/>
          <c:order val="5"/>
          <c:tx>
            <c:strRef>
              <c:f>Sheet4!$A$7</c:f>
              <c:strCache>
                <c:ptCount val="1"/>
                <c:pt idx="0">
                  <c:v> Tanzania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Sheet4!$B$1:$H$1</c:f>
              <c:numCache>
                <c:formatCode>0</c:formatCode>
                <c:ptCount val="7"/>
                <c:pt idx="0">
                  <c:v>2012</c:v>
                </c:pt>
                <c:pt idx="1">
                  <c:v>2013</c:v>
                </c:pt>
                <c:pt idx="2">
                  <c:v>2014</c:v>
                </c:pt>
                <c:pt idx="3">
                  <c:v>2015</c:v>
                </c:pt>
                <c:pt idx="4">
                  <c:v>2016</c:v>
                </c:pt>
                <c:pt idx="5">
                  <c:v>2017</c:v>
                </c:pt>
                <c:pt idx="6">
                  <c:v>2018</c:v>
                </c:pt>
              </c:numCache>
            </c:numRef>
          </c:cat>
          <c:val>
            <c:numRef>
              <c:f>Sheet4!$B$7:$H$7</c:f>
              <c:numCache>
                <c:formatCode>0</c:formatCode>
                <c:ptCount val="7"/>
                <c:pt idx="0">
                  <c:v>390</c:v>
                </c:pt>
                <c:pt idx="1">
                  <c:v>380</c:v>
                </c:pt>
                <c:pt idx="2">
                  <c:v>380</c:v>
                </c:pt>
                <c:pt idx="3">
                  <c:v>390</c:v>
                </c:pt>
                <c:pt idx="4">
                  <c:v>400</c:v>
                </c:pt>
                <c:pt idx="5">
                  <c:v>400</c:v>
                </c:pt>
                <c:pt idx="6">
                  <c:v>410</c:v>
                </c:pt>
              </c:numCache>
            </c:numRef>
          </c:val>
          <c:extLst>
            <c:ext xmlns:c16="http://schemas.microsoft.com/office/drawing/2014/chart" uri="{C3380CC4-5D6E-409C-BE32-E72D297353CC}">
              <c16:uniqueId val="{00000005-010C-4616-800F-90F8C1D25A26}"/>
            </c:ext>
          </c:extLst>
        </c:ser>
        <c:ser>
          <c:idx val="6"/>
          <c:order val="6"/>
          <c:tx>
            <c:strRef>
              <c:f>Sheet4!$A$8</c:f>
              <c:strCache>
                <c:ptCount val="1"/>
                <c:pt idx="0">
                  <c:v>others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Sheet4!$B$1:$H$1</c:f>
              <c:numCache>
                <c:formatCode>0</c:formatCode>
                <c:ptCount val="7"/>
                <c:pt idx="0">
                  <c:v>2012</c:v>
                </c:pt>
                <c:pt idx="1">
                  <c:v>2013</c:v>
                </c:pt>
                <c:pt idx="2">
                  <c:v>2014</c:v>
                </c:pt>
                <c:pt idx="3">
                  <c:v>2015</c:v>
                </c:pt>
                <c:pt idx="4">
                  <c:v>2016</c:v>
                </c:pt>
                <c:pt idx="5">
                  <c:v>2017</c:v>
                </c:pt>
                <c:pt idx="6">
                  <c:v>2018</c:v>
                </c:pt>
              </c:numCache>
            </c:numRef>
          </c:cat>
          <c:val>
            <c:numRef>
              <c:f>Sheet4!$B$8:$H$8</c:f>
              <c:numCache>
                <c:formatCode>0</c:formatCode>
                <c:ptCount val="7"/>
                <c:pt idx="0">
                  <c:v>407</c:v>
                </c:pt>
                <c:pt idx="1">
                  <c:v>382</c:v>
                </c:pt>
                <c:pt idx="2">
                  <c:v>382</c:v>
                </c:pt>
                <c:pt idx="3">
                  <c:v>299</c:v>
                </c:pt>
                <c:pt idx="4">
                  <c:v>250.69999999999982</c:v>
                </c:pt>
                <c:pt idx="5">
                  <c:v>349.39999999999964</c:v>
                </c:pt>
                <c:pt idx="6">
                  <c:v>419.60000000000036</c:v>
                </c:pt>
              </c:numCache>
            </c:numRef>
          </c:val>
          <c:extLst>
            <c:ext xmlns:c16="http://schemas.microsoft.com/office/drawing/2014/chart" uri="{C3380CC4-5D6E-409C-BE32-E72D297353CC}">
              <c16:uniqueId val="{00000006-010C-4616-800F-90F8C1D25A26}"/>
            </c:ext>
          </c:extLst>
        </c:ser>
        <c:dLbls>
          <c:showLegendKey val="0"/>
          <c:showVal val="0"/>
          <c:showCatName val="0"/>
          <c:showSerName val="0"/>
          <c:showPercent val="0"/>
          <c:showBubbleSize val="0"/>
        </c:dLbls>
        <c:gapWidth val="150"/>
        <c:overlap val="100"/>
        <c:axId val="588529520"/>
        <c:axId val="588529848"/>
      </c:barChart>
      <c:catAx>
        <c:axId val="588529520"/>
        <c:scaling>
          <c:orientation val="minMax"/>
        </c:scaling>
        <c:delete val="0"/>
        <c:axPos val="b"/>
        <c:numFmt formatCode="0"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88529848"/>
        <c:crosses val="autoZero"/>
        <c:auto val="1"/>
        <c:lblAlgn val="ctr"/>
        <c:lblOffset val="100"/>
        <c:noMultiLvlLbl val="0"/>
      </c:catAx>
      <c:valAx>
        <c:axId val="58852984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8852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Sheet2!$A$34</c:f>
              <c:strCache>
                <c:ptCount val="1"/>
                <c:pt idx="0">
                  <c:v>Congo, Dem. Rep.</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Sheet2!$B$33:$T$33</c:f>
              <c:numCache>
                <c:formatCode>General</c:formatCode>
                <c:ptCount val="9"/>
                <c:pt idx="0">
                  <c:v>2010</c:v>
                </c:pt>
                <c:pt idx="1">
                  <c:v>2011</c:v>
                </c:pt>
                <c:pt idx="2">
                  <c:v>2012</c:v>
                </c:pt>
                <c:pt idx="3">
                  <c:v>2013</c:v>
                </c:pt>
                <c:pt idx="4">
                  <c:v>2014</c:v>
                </c:pt>
                <c:pt idx="5">
                  <c:v>2015</c:v>
                </c:pt>
                <c:pt idx="6">
                  <c:v>2016</c:v>
                </c:pt>
                <c:pt idx="7">
                  <c:v>2017</c:v>
                </c:pt>
                <c:pt idx="8">
                  <c:v>2018</c:v>
                </c:pt>
              </c:numCache>
              <c:extLst/>
            </c:numRef>
          </c:cat>
          <c:val>
            <c:numRef>
              <c:f>Sheet2!$B$34:$T$34</c:f>
              <c:numCache>
                <c:formatCode>0</c:formatCode>
                <c:ptCount val="9"/>
                <c:pt idx="0">
                  <c:v>3483.64990234375</c:v>
                </c:pt>
                <c:pt idx="1">
                  <c:v>5526.4599609375</c:v>
                </c:pt>
                <c:pt idx="2">
                  <c:v>2846.169921875</c:v>
                </c:pt>
                <c:pt idx="3">
                  <c:v>2584.0100097656295</c:v>
                </c:pt>
                <c:pt idx="4">
                  <c:v>2400.02001953125</c:v>
                </c:pt>
                <c:pt idx="5">
                  <c:v>2599.0400390625</c:v>
                </c:pt>
                <c:pt idx="6">
                  <c:v>2102.2099609375</c:v>
                </c:pt>
                <c:pt idx="7">
                  <c:v>2292.6398925781295</c:v>
                </c:pt>
                <c:pt idx="8">
                  <c:v>2509.7800292968795</c:v>
                </c:pt>
              </c:numCache>
              <c:extLst/>
            </c:numRef>
          </c:val>
          <c:extLst>
            <c:ext xmlns:c16="http://schemas.microsoft.com/office/drawing/2014/chart" uri="{C3380CC4-5D6E-409C-BE32-E72D297353CC}">
              <c16:uniqueId val="{00000000-A033-4939-ABE3-9166C2549073}"/>
            </c:ext>
          </c:extLst>
        </c:ser>
        <c:ser>
          <c:idx val="1"/>
          <c:order val="1"/>
          <c:tx>
            <c:strRef>
              <c:f>Sheet2!$A$35</c:f>
              <c:strCache>
                <c:ptCount val="1"/>
                <c:pt idx="0">
                  <c:v>Kenya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Sheet2!$B$33:$T$33</c:f>
              <c:numCache>
                <c:formatCode>General</c:formatCode>
                <c:ptCount val="9"/>
                <c:pt idx="0">
                  <c:v>2010</c:v>
                </c:pt>
                <c:pt idx="1">
                  <c:v>2011</c:v>
                </c:pt>
                <c:pt idx="2">
                  <c:v>2012</c:v>
                </c:pt>
                <c:pt idx="3">
                  <c:v>2013</c:v>
                </c:pt>
                <c:pt idx="4">
                  <c:v>2014</c:v>
                </c:pt>
                <c:pt idx="5">
                  <c:v>2015</c:v>
                </c:pt>
                <c:pt idx="6">
                  <c:v>2016</c:v>
                </c:pt>
                <c:pt idx="7">
                  <c:v>2017</c:v>
                </c:pt>
                <c:pt idx="8">
                  <c:v>2018</c:v>
                </c:pt>
              </c:numCache>
              <c:extLst/>
            </c:numRef>
          </c:cat>
          <c:val>
            <c:numRef>
              <c:f>Sheet2!$B$35:$T$35</c:f>
              <c:numCache>
                <c:formatCode>0</c:formatCode>
                <c:ptCount val="9"/>
                <c:pt idx="0">
                  <c:v>1631.26000976563</c:v>
                </c:pt>
                <c:pt idx="1">
                  <c:v>2478.8200683593795</c:v>
                </c:pt>
                <c:pt idx="2">
                  <c:v>2653.6599121093795</c:v>
                </c:pt>
                <c:pt idx="3">
                  <c:v>3306.8400878906295</c:v>
                </c:pt>
                <c:pt idx="4">
                  <c:v>2661.0300292968795</c:v>
                </c:pt>
                <c:pt idx="5">
                  <c:v>2463.52001953125</c:v>
                </c:pt>
                <c:pt idx="6">
                  <c:v>2188.3898925781295</c:v>
                </c:pt>
                <c:pt idx="7">
                  <c:v>2480.2199707031295</c:v>
                </c:pt>
                <c:pt idx="8">
                  <c:v>2488.3898925781295</c:v>
                </c:pt>
              </c:numCache>
              <c:extLst/>
            </c:numRef>
          </c:val>
          <c:extLst>
            <c:ext xmlns:c16="http://schemas.microsoft.com/office/drawing/2014/chart" uri="{C3380CC4-5D6E-409C-BE32-E72D297353CC}">
              <c16:uniqueId val="{00000001-A033-4939-ABE3-9166C2549073}"/>
            </c:ext>
          </c:extLst>
        </c:ser>
        <c:ser>
          <c:idx val="2"/>
          <c:order val="2"/>
          <c:tx>
            <c:strRef>
              <c:f>Sheet2!$A$36</c:f>
              <c:strCache>
                <c:ptCount val="1"/>
                <c:pt idx="0">
                  <c:v>Tanzania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Sheet2!$B$33:$T$33</c:f>
              <c:numCache>
                <c:formatCode>General</c:formatCode>
                <c:ptCount val="9"/>
                <c:pt idx="0">
                  <c:v>2010</c:v>
                </c:pt>
                <c:pt idx="1">
                  <c:v>2011</c:v>
                </c:pt>
                <c:pt idx="2">
                  <c:v>2012</c:v>
                </c:pt>
                <c:pt idx="3">
                  <c:v>2013</c:v>
                </c:pt>
                <c:pt idx="4">
                  <c:v>2014</c:v>
                </c:pt>
                <c:pt idx="5">
                  <c:v>2015</c:v>
                </c:pt>
                <c:pt idx="6">
                  <c:v>2016</c:v>
                </c:pt>
                <c:pt idx="7">
                  <c:v>2017</c:v>
                </c:pt>
                <c:pt idx="8">
                  <c:v>2018</c:v>
                </c:pt>
              </c:numCache>
              <c:extLst/>
            </c:numRef>
          </c:cat>
          <c:val>
            <c:numRef>
              <c:f>Sheet2!$B$36:$T$36</c:f>
              <c:numCache>
                <c:formatCode>0</c:formatCode>
                <c:ptCount val="9"/>
                <c:pt idx="0">
                  <c:v>2960.31005859375</c:v>
                </c:pt>
                <c:pt idx="1">
                  <c:v>2441.830078125</c:v>
                </c:pt>
                <c:pt idx="2">
                  <c:v>2822.22998046875</c:v>
                </c:pt>
                <c:pt idx="3">
                  <c:v>3433.2399902343795</c:v>
                </c:pt>
                <c:pt idx="4">
                  <c:v>2650.52001953125</c:v>
                </c:pt>
                <c:pt idx="5">
                  <c:v>2584.7099609375</c:v>
                </c:pt>
                <c:pt idx="6">
                  <c:v>2317.8898925781295</c:v>
                </c:pt>
                <c:pt idx="7">
                  <c:v>2585.43994140625</c:v>
                </c:pt>
                <c:pt idx="8">
                  <c:v>2453.2600097656295</c:v>
                </c:pt>
              </c:numCache>
              <c:extLst/>
            </c:numRef>
          </c:val>
          <c:extLst>
            <c:ext xmlns:c16="http://schemas.microsoft.com/office/drawing/2014/chart" uri="{C3380CC4-5D6E-409C-BE32-E72D297353CC}">
              <c16:uniqueId val="{00000002-A033-4939-ABE3-9166C2549073}"/>
            </c:ext>
          </c:extLst>
        </c:ser>
        <c:ser>
          <c:idx val="3"/>
          <c:order val="3"/>
          <c:tx>
            <c:strRef>
              <c:f>Sheet2!$A$37</c:f>
              <c:strCache>
                <c:ptCount val="1"/>
                <c:pt idx="0">
                  <c:v>Uganda</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Sheet2!$B$33:$T$33</c:f>
              <c:numCache>
                <c:formatCode>General</c:formatCode>
                <c:ptCount val="9"/>
                <c:pt idx="0">
                  <c:v>2010</c:v>
                </c:pt>
                <c:pt idx="1">
                  <c:v>2011</c:v>
                </c:pt>
                <c:pt idx="2">
                  <c:v>2012</c:v>
                </c:pt>
                <c:pt idx="3">
                  <c:v>2013</c:v>
                </c:pt>
                <c:pt idx="4">
                  <c:v>2014</c:v>
                </c:pt>
                <c:pt idx="5">
                  <c:v>2015</c:v>
                </c:pt>
                <c:pt idx="6">
                  <c:v>2016</c:v>
                </c:pt>
                <c:pt idx="7">
                  <c:v>2017</c:v>
                </c:pt>
                <c:pt idx="8">
                  <c:v>2018</c:v>
                </c:pt>
              </c:numCache>
              <c:extLst/>
            </c:numRef>
          </c:cat>
          <c:val>
            <c:numRef>
              <c:f>Sheet2!$B$37:$T$37</c:f>
              <c:numCache>
                <c:formatCode>0</c:formatCode>
                <c:ptCount val="9"/>
                <c:pt idx="0">
                  <c:v>1690.1400146484398</c:v>
                </c:pt>
                <c:pt idx="1">
                  <c:v>1572.9200439453102</c:v>
                </c:pt>
                <c:pt idx="2">
                  <c:v>1642.5</c:v>
                </c:pt>
                <c:pt idx="3">
                  <c:v>1697.0899658203102</c:v>
                </c:pt>
                <c:pt idx="4">
                  <c:v>1633.6800537109398</c:v>
                </c:pt>
                <c:pt idx="5">
                  <c:v>1638.1600341796898</c:v>
                </c:pt>
                <c:pt idx="6">
                  <c:v>1762.5999755859398</c:v>
                </c:pt>
                <c:pt idx="7">
                  <c:v>2009.19995117188</c:v>
                </c:pt>
                <c:pt idx="8">
                  <c:v>1940.80004882813</c:v>
                </c:pt>
              </c:numCache>
              <c:extLst/>
            </c:numRef>
          </c:val>
          <c:extLst>
            <c:ext xmlns:c16="http://schemas.microsoft.com/office/drawing/2014/chart" uri="{C3380CC4-5D6E-409C-BE32-E72D297353CC}">
              <c16:uniqueId val="{00000003-A033-4939-ABE3-9166C2549073}"/>
            </c:ext>
          </c:extLst>
        </c:ser>
        <c:ser>
          <c:idx val="4"/>
          <c:order val="4"/>
          <c:tx>
            <c:strRef>
              <c:f>Sheet2!$A$38</c:f>
              <c:strCache>
                <c:ptCount val="1"/>
                <c:pt idx="0">
                  <c:v>South Sudan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Sheet2!$B$33:$T$33</c:f>
              <c:numCache>
                <c:formatCode>General</c:formatCode>
                <c:ptCount val="9"/>
                <c:pt idx="0">
                  <c:v>2010</c:v>
                </c:pt>
                <c:pt idx="1">
                  <c:v>2011</c:v>
                </c:pt>
                <c:pt idx="2">
                  <c:v>2012</c:v>
                </c:pt>
                <c:pt idx="3">
                  <c:v>2013</c:v>
                </c:pt>
                <c:pt idx="4">
                  <c:v>2014</c:v>
                </c:pt>
                <c:pt idx="5">
                  <c:v>2015</c:v>
                </c:pt>
                <c:pt idx="6">
                  <c:v>2016</c:v>
                </c:pt>
                <c:pt idx="7">
                  <c:v>2017</c:v>
                </c:pt>
                <c:pt idx="8">
                  <c:v>2018</c:v>
                </c:pt>
              </c:numCache>
              <c:extLst/>
            </c:numRef>
          </c:cat>
          <c:val>
            <c:numRef>
              <c:f>Sheet2!$B$38:$T$38</c:f>
              <c:numCache>
                <c:formatCode>0</c:formatCode>
                <c:ptCount val="9"/>
                <c:pt idx="0">
                  <c:v>0</c:v>
                </c:pt>
                <c:pt idx="1">
                  <c:v>435.82998657226597</c:v>
                </c:pt>
                <c:pt idx="2">
                  <c:v>1186.26000976563</c:v>
                </c:pt>
                <c:pt idx="3">
                  <c:v>1399.30004882813</c:v>
                </c:pt>
                <c:pt idx="4">
                  <c:v>1964.1199951171898</c:v>
                </c:pt>
                <c:pt idx="5">
                  <c:v>1674.8299560546898</c:v>
                </c:pt>
                <c:pt idx="6">
                  <c:v>1587.03002929688</c:v>
                </c:pt>
                <c:pt idx="7">
                  <c:v>2183.2399902343795</c:v>
                </c:pt>
                <c:pt idx="8">
                  <c:v>1577.30004882813</c:v>
                </c:pt>
              </c:numCache>
              <c:extLst/>
            </c:numRef>
          </c:val>
          <c:extLst>
            <c:ext xmlns:c16="http://schemas.microsoft.com/office/drawing/2014/chart" uri="{C3380CC4-5D6E-409C-BE32-E72D297353CC}">
              <c16:uniqueId val="{00000004-A033-4939-ABE3-9166C2549073}"/>
            </c:ext>
          </c:extLst>
        </c:ser>
        <c:ser>
          <c:idx val="5"/>
          <c:order val="5"/>
          <c:tx>
            <c:strRef>
              <c:f>Sheet2!$A$39</c:f>
              <c:strCache>
                <c:ptCount val="1"/>
                <c:pt idx="0">
                  <c:v>Rwanda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Sheet2!$B$33:$T$33</c:f>
              <c:numCache>
                <c:formatCode>General</c:formatCode>
                <c:ptCount val="9"/>
                <c:pt idx="0">
                  <c:v>2010</c:v>
                </c:pt>
                <c:pt idx="1">
                  <c:v>2011</c:v>
                </c:pt>
                <c:pt idx="2">
                  <c:v>2012</c:v>
                </c:pt>
                <c:pt idx="3">
                  <c:v>2013</c:v>
                </c:pt>
                <c:pt idx="4">
                  <c:v>2014</c:v>
                </c:pt>
                <c:pt idx="5">
                  <c:v>2015</c:v>
                </c:pt>
                <c:pt idx="6">
                  <c:v>2016</c:v>
                </c:pt>
                <c:pt idx="7">
                  <c:v>2017</c:v>
                </c:pt>
                <c:pt idx="8">
                  <c:v>2018</c:v>
                </c:pt>
              </c:numCache>
              <c:extLst/>
            </c:numRef>
          </c:cat>
          <c:val>
            <c:numRef>
              <c:f>Sheet2!$B$39:$T$39</c:f>
              <c:numCache>
                <c:formatCode>0</c:formatCode>
                <c:ptCount val="9"/>
                <c:pt idx="0">
                  <c:v>1033.08996582031</c:v>
                </c:pt>
                <c:pt idx="1">
                  <c:v>1263.2099609375</c:v>
                </c:pt>
                <c:pt idx="2">
                  <c:v>878.64001464843795</c:v>
                </c:pt>
                <c:pt idx="3">
                  <c:v>1086.2900390625</c:v>
                </c:pt>
                <c:pt idx="4">
                  <c:v>1035.03002929688</c:v>
                </c:pt>
                <c:pt idx="5">
                  <c:v>1088.3199462890602</c:v>
                </c:pt>
                <c:pt idx="6">
                  <c:v>1150.46997070313</c:v>
                </c:pt>
                <c:pt idx="7">
                  <c:v>1231.19995117188</c:v>
                </c:pt>
                <c:pt idx="8">
                  <c:v>1119.27001953125</c:v>
                </c:pt>
              </c:numCache>
              <c:extLst/>
            </c:numRef>
          </c:val>
          <c:extLst>
            <c:ext xmlns:c16="http://schemas.microsoft.com/office/drawing/2014/chart" uri="{C3380CC4-5D6E-409C-BE32-E72D297353CC}">
              <c16:uniqueId val="{00000005-A033-4939-ABE3-9166C2549073}"/>
            </c:ext>
          </c:extLst>
        </c:ser>
        <c:ser>
          <c:idx val="6"/>
          <c:order val="6"/>
          <c:tx>
            <c:strRef>
              <c:f>Sheet2!$A$40</c:f>
              <c:strCache>
                <c:ptCount val="1"/>
                <c:pt idx="0">
                  <c:v>Others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Sheet2!$B$33:$T$33</c:f>
              <c:numCache>
                <c:formatCode>General</c:formatCode>
                <c:ptCount val="9"/>
                <c:pt idx="0">
                  <c:v>2010</c:v>
                </c:pt>
                <c:pt idx="1">
                  <c:v>2011</c:v>
                </c:pt>
                <c:pt idx="2">
                  <c:v>2012</c:v>
                </c:pt>
                <c:pt idx="3">
                  <c:v>2013</c:v>
                </c:pt>
                <c:pt idx="4">
                  <c:v>2014</c:v>
                </c:pt>
                <c:pt idx="5">
                  <c:v>2015</c:v>
                </c:pt>
                <c:pt idx="6">
                  <c:v>2016</c:v>
                </c:pt>
                <c:pt idx="7">
                  <c:v>2017</c:v>
                </c:pt>
                <c:pt idx="8">
                  <c:v>2018</c:v>
                </c:pt>
              </c:numCache>
              <c:extLst/>
            </c:numRef>
          </c:cat>
          <c:val>
            <c:numRef>
              <c:f>Sheet2!$B$40:$T$40</c:f>
              <c:numCache>
                <c:formatCode>0</c:formatCode>
                <c:ptCount val="9"/>
                <c:pt idx="0">
                  <c:v>5384.0199432373047</c:v>
                </c:pt>
                <c:pt idx="1">
                  <c:v>4071.0599670410156</c:v>
                </c:pt>
                <c:pt idx="2">
                  <c:v>3462.2000122070303</c:v>
                </c:pt>
                <c:pt idx="3">
                  <c:v>3850.7599945068414</c:v>
                </c:pt>
                <c:pt idx="4">
                  <c:v>3340.3799972534171</c:v>
                </c:pt>
                <c:pt idx="5">
                  <c:v>3088.9900360107422</c:v>
                </c:pt>
                <c:pt idx="6">
                  <c:v>3318.1700515747089</c:v>
                </c:pt>
                <c:pt idx="7">
                  <c:v>3179.8900375366247</c:v>
                </c:pt>
                <c:pt idx="8">
                  <c:v>3364.7499237060529</c:v>
                </c:pt>
              </c:numCache>
              <c:extLst/>
            </c:numRef>
          </c:val>
          <c:extLst>
            <c:ext xmlns:c16="http://schemas.microsoft.com/office/drawing/2014/chart" uri="{C3380CC4-5D6E-409C-BE32-E72D297353CC}">
              <c16:uniqueId val="{00000006-A033-4939-ABE3-9166C2549073}"/>
            </c:ext>
          </c:extLst>
        </c:ser>
        <c:dLbls>
          <c:showLegendKey val="0"/>
          <c:showVal val="0"/>
          <c:showCatName val="0"/>
          <c:showSerName val="0"/>
          <c:showPercent val="0"/>
          <c:showBubbleSize val="0"/>
        </c:dLbls>
        <c:gapWidth val="150"/>
        <c:overlap val="100"/>
        <c:axId val="719620448"/>
        <c:axId val="586471944"/>
      </c:barChart>
      <c:catAx>
        <c:axId val="7196204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86471944"/>
        <c:crosses val="autoZero"/>
        <c:auto val="1"/>
        <c:lblAlgn val="ctr"/>
        <c:lblOffset val="100"/>
        <c:noMultiLvlLbl val="0"/>
      </c:catAx>
      <c:valAx>
        <c:axId val="58647194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962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baseline="0" dirty="0"/>
              <a:t>Coffee, USD per kg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4"/>
          <c:tx>
            <c:strRef>
              <c:f>Sheet3!$A$6</c:f>
              <c:strCache>
                <c:ptCount val="1"/>
                <c:pt idx="0">
                  <c:v>Coffee, USD</c:v>
                </c:pt>
              </c:strCache>
            </c:strRef>
          </c:tx>
          <c:spPr>
            <a:ln w="28575" cap="rnd">
              <a:solidFill>
                <a:schemeClr val="accent5"/>
              </a:solidFill>
              <a:round/>
            </a:ln>
            <a:effectLst/>
          </c:spPr>
          <c:marker>
            <c:symbol val="none"/>
          </c:marker>
          <c:cat>
            <c:strRef>
              <c:f>Sheet3!$B$1:$AO$1</c:f>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f>Sheet3!$B$6:$AO$6</c:f>
              <c:numCache>
                <c:formatCode>0.0</c:formatCode>
                <c:ptCount val="40"/>
                <c:pt idx="0">
                  <c:v>111.25749999999998</c:v>
                </c:pt>
                <c:pt idx="1">
                  <c:v>110.13157894736842</c:v>
                </c:pt>
                <c:pt idx="2">
                  <c:v>110.01909090909091</c:v>
                </c:pt>
                <c:pt idx="3">
                  <c:v>106.24789473684213</c:v>
                </c:pt>
                <c:pt idx="4">
                  <c:v>101.4709090909091</c:v>
                </c:pt>
                <c:pt idx="5">
                  <c:v>104.82681818181817</c:v>
                </c:pt>
                <c:pt idx="6">
                  <c:v>107.62099999999998</c:v>
                </c:pt>
                <c:pt idx="7">
                  <c:v>106.35608695652174</c:v>
                </c:pt>
                <c:pt idx="8">
                  <c:v>101.32850000000001</c:v>
                </c:pt>
                <c:pt idx="9">
                  <c:v>102.54545454545455</c:v>
                </c:pt>
                <c:pt idx="10">
                  <c:v>95.111499999999978</c:v>
                </c:pt>
                <c:pt idx="11">
                  <c:v>92.092857142857142</c:v>
                </c:pt>
                <c:pt idx="12">
                  <c:v>93.029523809523781</c:v>
                </c:pt>
                <c:pt idx="13">
                  <c:v>92.881052631578939</c:v>
                </c:pt>
                <c:pt idx="14">
                  <c:v>92.077619047619081</c:v>
                </c:pt>
                <c:pt idx="15">
                  <c:v>91.878095238095227</c:v>
                </c:pt>
                <c:pt idx="16">
                  <c:v>92.393636363636347</c:v>
                </c:pt>
                <c:pt idx="17">
                  <c:v>89.381428571428557</c:v>
                </c:pt>
                <c:pt idx="18">
                  <c:v>87.761904761904759</c:v>
                </c:pt>
                <c:pt idx="19">
                  <c:v>83.688260869565184</c:v>
                </c:pt>
                <c:pt idx="20">
                  <c:v>80.40736842105261</c:v>
                </c:pt>
                <c:pt idx="21">
                  <c:v>88.329565217391291</c:v>
                </c:pt>
                <c:pt idx="22">
                  <c:v>86.744000000000028</c:v>
                </c:pt>
                <c:pt idx="23">
                  <c:v>81.1875</c:v>
                </c:pt>
                <c:pt idx="24">
                  <c:v>81.774285714285725</c:v>
                </c:pt>
                <c:pt idx="25">
                  <c:v>82.585263157894744</c:v>
                </c:pt>
                <c:pt idx="26">
                  <c:v>81.050952380952396</c:v>
                </c:pt>
                <c:pt idx="27">
                  <c:v>78.141499999999994</c:v>
                </c:pt>
                <c:pt idx="28">
                  <c:v>76.99045454545454</c:v>
                </c:pt>
                <c:pt idx="29">
                  <c:v>80.099999999999994</c:v>
                </c:pt>
                <c:pt idx="30">
                  <c:v>79.961904761904748</c:v>
                </c:pt>
                <c:pt idx="31">
                  <c:v>77.920909090909063</c:v>
                </c:pt>
                <c:pt idx="32">
                  <c:v>78.946999999999989</c:v>
                </c:pt>
                <c:pt idx="33">
                  <c:v>77.496086956521765</c:v>
                </c:pt>
                <c:pt idx="34">
                  <c:v>82.602105263157924</c:v>
                </c:pt>
                <c:pt idx="35">
                  <c:v>82.765882352941176</c:v>
                </c:pt>
                <c:pt idx="36">
                  <c:v>79.15428571428572</c:v>
                </c:pt>
                <c:pt idx="37">
                  <c:v>77.294736842105252</c:v>
                </c:pt>
                <c:pt idx="38">
                  <c:v>76.963181818181809</c:v>
                </c:pt>
                <c:pt idx="39">
                  <c:v>74.393809523809509</c:v>
                </c:pt>
              </c:numCache>
            </c:numRef>
          </c:val>
          <c:smooth val="0"/>
          <c:extLst>
            <c:ext xmlns:c16="http://schemas.microsoft.com/office/drawing/2014/chart" uri="{C3380CC4-5D6E-409C-BE32-E72D297353CC}">
              <c16:uniqueId val="{00000000-F6B5-4C27-A472-943B4A35535C}"/>
            </c:ext>
          </c:extLst>
        </c:ser>
        <c:dLbls>
          <c:showLegendKey val="0"/>
          <c:showVal val="0"/>
          <c:showCatName val="0"/>
          <c:showSerName val="0"/>
          <c:showPercent val="0"/>
          <c:showBubbleSize val="0"/>
        </c:dLbls>
        <c:smooth val="0"/>
        <c:axId val="754877184"/>
        <c:axId val="754877512"/>
        <c:extLst>
          <c:ext xmlns:c15="http://schemas.microsoft.com/office/drawing/2012/chart" uri="{02D57815-91ED-43cb-92C2-25804820EDAC}">
            <c15:filteredLineSeries>
              <c15:ser>
                <c:idx val="0"/>
                <c:order val="0"/>
                <c:tx>
                  <c:strRef>
                    <c:extLst>
                      <c:ext uri="{02D57815-91ED-43cb-92C2-25804820EDAC}">
                        <c15:formulaRef>
                          <c15:sqref>Sheet3!$A$2</c15:sqref>
                        </c15:formulaRef>
                      </c:ext>
                    </c:extLst>
                    <c:strCache>
                      <c:ptCount val="1"/>
                      <c:pt idx="0">
                        <c:v>Food Price Index, Price Indices</c:v>
                      </c:pt>
                    </c:strCache>
                  </c:strRef>
                </c:tx>
                <c:spPr>
                  <a:ln w="28575" cap="rnd">
                    <a:solidFill>
                      <a:schemeClr val="accent1"/>
                    </a:solidFill>
                    <a:round/>
                  </a:ln>
                  <a:effectLst/>
                </c:spPr>
                <c:marker>
                  <c:symbol val="none"/>
                </c:marker>
                <c:cat>
                  <c:strRef>
                    <c:extLst>
                      <c:ex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c:ext uri="{02D57815-91ED-43cb-92C2-25804820EDAC}">
                        <c15:formulaRef>
                          <c15:sqref>Sheet3!$B$2:$AO$2</c15:sqref>
                        </c15:formulaRef>
                      </c:ext>
                    </c:extLst>
                    <c:numCache>
                      <c:formatCode>0.0</c:formatCode>
                      <c:ptCount val="40"/>
                      <c:pt idx="0">
                        <c:v>106.5366290159841</c:v>
                      </c:pt>
                      <c:pt idx="1">
                        <c:v>107.02278794316925</c:v>
                      </c:pt>
                      <c:pt idx="2">
                        <c:v>103.43533644775873</c:v>
                      </c:pt>
                      <c:pt idx="3">
                        <c:v>102.80470979601672</c:v>
                      </c:pt>
                      <c:pt idx="4">
                        <c:v>105.2184556262368</c:v>
                      </c:pt>
                      <c:pt idx="5">
                        <c:v>104.5174124848143</c:v>
                      </c:pt>
                      <c:pt idx="6">
                        <c:v>106.86400798733676</c:v>
                      </c:pt>
                      <c:pt idx="7">
                        <c:v>102.08084936005673</c:v>
                      </c:pt>
                      <c:pt idx="8">
                        <c:v>100.84922316811497</c:v>
                      </c:pt>
                      <c:pt idx="9">
                        <c:v>101.65215499046518</c:v>
                      </c:pt>
                      <c:pt idx="10">
                        <c:v>102.29060043898986</c:v>
                      </c:pt>
                      <c:pt idx="11">
                        <c:v>102.2817265025389</c:v>
                      </c:pt>
                      <c:pt idx="12">
                        <c:v>105.81764855552785</c:v>
                      </c:pt>
                      <c:pt idx="13">
                        <c:v>105.89334425494337</c:v>
                      </c:pt>
                      <c:pt idx="14">
                        <c:v>106.90542239454022</c:v>
                      </c:pt>
                      <c:pt idx="15">
                        <c:v>106.71889200595579</c:v>
                      </c:pt>
                      <c:pt idx="16">
                        <c:v>108.3625263785131</c:v>
                      </c:pt>
                      <c:pt idx="17">
                        <c:v>104.08010576570329</c:v>
                      </c:pt>
                      <c:pt idx="18">
                        <c:v>101.33013955678165</c:v>
                      </c:pt>
                      <c:pt idx="19">
                        <c:v>97.361344418990285</c:v>
                      </c:pt>
                      <c:pt idx="20">
                        <c:v>98.62668218060314</c:v>
                      </c:pt>
                      <c:pt idx="21">
                        <c:v>100.42137832663246</c:v>
                      </c:pt>
                      <c:pt idx="22">
                        <c:v>95.855224223726736</c:v>
                      </c:pt>
                      <c:pt idx="23">
                        <c:v>98.689926328298</c:v>
                      </c:pt>
                      <c:pt idx="24">
                        <c:v>100.46654163406639</c:v>
                      </c:pt>
                      <c:pt idx="25">
                        <c:v>98.772205073072286</c:v>
                      </c:pt>
                      <c:pt idx="26">
                        <c:v>98.063109720746482</c:v>
                      </c:pt>
                      <c:pt idx="27">
                        <c:v>101.56920127626263</c:v>
                      </c:pt>
                      <c:pt idx="28">
                        <c:v>98.094289080567989</c:v>
                      </c:pt>
                      <c:pt idx="29">
                        <c:v>100.21284140868016</c:v>
                      </c:pt>
                      <c:pt idx="30">
                        <c:v>100.2719739356133</c:v>
                      </c:pt>
                      <c:pt idx="31">
                        <c:v>98.260429796590472</c:v>
                      </c:pt>
                      <c:pt idx="32">
                        <c:v>96.053057750248115</c:v>
                      </c:pt>
                      <c:pt idx="33">
                        <c:v>96.42774735125127</c:v>
                      </c:pt>
                      <c:pt idx="34">
                        <c:v>100.01078203644526</c:v>
                      </c:pt>
                      <c:pt idx="35">
                        <c:v>103.73135981722206</c:v>
                      </c:pt>
                      <c:pt idx="36">
                        <c:v>105.36144797899708</c:v>
                      </c:pt>
                      <c:pt idx="37">
                        <c:v>101.40212315262171</c:v>
                      </c:pt>
                      <c:pt idx="38">
                        <c:v>97.709009687179673</c:v>
                      </c:pt>
                      <c:pt idx="39">
                        <c:v>93.519437814486935</c:v>
                      </c:pt>
                    </c:numCache>
                  </c:numRef>
                </c:val>
                <c:smooth val="0"/>
                <c:extLst>
                  <c:ext xmlns:c16="http://schemas.microsoft.com/office/drawing/2014/chart" uri="{C3380CC4-5D6E-409C-BE32-E72D297353CC}">
                    <c16:uniqueId val="{00000001-F6B5-4C27-A472-943B4A35535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Industrial Inputs Price Index, Price Indices</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Sheet3!$B$3:$AO$3</c15:sqref>
                        </c15:formulaRef>
                      </c:ext>
                    </c:extLst>
                    <c:numCache>
                      <c:formatCode>0.0</c:formatCode>
                      <c:ptCount val="40"/>
                      <c:pt idx="0">
                        <c:v>118.06072966510102</c:v>
                      </c:pt>
                      <c:pt idx="1">
                        <c:v>123.83051975944116</c:v>
                      </c:pt>
                      <c:pt idx="2">
                        <c:v>121.68479854376208</c:v>
                      </c:pt>
                      <c:pt idx="3">
                        <c:v>114.31339641047516</c:v>
                      </c:pt>
                      <c:pt idx="4">
                        <c:v>110.60925846896204</c:v>
                      </c:pt>
                      <c:pt idx="5">
                        <c:v>107.97980016800391</c:v>
                      </c:pt>
                      <c:pt idx="6">
                        <c:v>113.03582871562114</c:v>
                      </c:pt>
                      <c:pt idx="7">
                        <c:v>120.11866352127102</c:v>
                      </c:pt>
                      <c:pt idx="8">
                        <c:v>119.49276202096084</c:v>
                      </c:pt>
                      <c:pt idx="9">
                        <c:v>117.53933462245531</c:v>
                      </c:pt>
                      <c:pt idx="10">
                        <c:v>118.9534539661977</c:v>
                      </c:pt>
                      <c:pt idx="11">
                        <c:v>122.81522013315816</c:v>
                      </c:pt>
                      <c:pt idx="12">
                        <c:v>128.97748197708367</c:v>
                      </c:pt>
                      <c:pt idx="13">
                        <c:v>129.86392990692178</c:v>
                      </c:pt>
                      <c:pt idx="14">
                        <c:v>126.24463422792495</c:v>
                      </c:pt>
                      <c:pt idx="15">
                        <c:v>127.00876328127715</c:v>
                      </c:pt>
                      <c:pt idx="16">
                        <c:v>127.44411317990601</c:v>
                      </c:pt>
                      <c:pt idx="17">
                        <c:v>128.27036185726092</c:v>
                      </c:pt>
                      <c:pt idx="18">
                        <c:v>121.70601885585492</c:v>
                      </c:pt>
                      <c:pt idx="19">
                        <c:v>119.661233705439</c:v>
                      </c:pt>
                      <c:pt idx="20">
                        <c:v>118.91353232116636</c:v>
                      </c:pt>
                      <c:pt idx="21">
                        <c:v>120.70553102108968</c:v>
                      </c:pt>
                      <c:pt idx="22">
                        <c:v>118.80931851964243</c:v>
                      </c:pt>
                      <c:pt idx="23">
                        <c:v>117.53462574348515</c:v>
                      </c:pt>
                      <c:pt idx="24">
                        <c:v>118.83690898584783</c:v>
                      </c:pt>
                      <c:pt idx="25">
                        <c:v>125.80856157913796</c:v>
                      </c:pt>
                      <c:pt idx="26">
                        <c:v>127.53917625223008</c:v>
                      </c:pt>
                      <c:pt idx="27">
                        <c:v>129.65652923376581</c:v>
                      </c:pt>
                      <c:pt idx="28">
                        <c:v>129.33057753090259</c:v>
                      </c:pt>
                      <c:pt idx="29">
                        <c:v>130.98909621167451</c:v>
                      </c:pt>
                      <c:pt idx="30">
                        <c:v>134.43355813701976</c:v>
                      </c:pt>
                      <c:pt idx="31">
                        <c:v>123.19844700911821</c:v>
                      </c:pt>
                      <c:pt idx="32">
                        <c:v>124.10168631010116</c:v>
                      </c:pt>
                      <c:pt idx="33">
                        <c:v>121.73630528340129</c:v>
                      </c:pt>
                      <c:pt idx="34">
                        <c:v>119.0099516444008</c:v>
                      </c:pt>
                      <c:pt idx="35">
                        <c:v>122.08637222366912</c:v>
                      </c:pt>
                      <c:pt idx="36">
                        <c:v>124.48797255807064</c:v>
                      </c:pt>
                      <c:pt idx="37">
                        <c:v>118.77416609097702</c:v>
                      </c:pt>
                      <c:pt idx="38">
                        <c:v>113.22847947759998</c:v>
                      </c:pt>
                      <c:pt idx="39">
                        <c:v>108.56862397197827</c:v>
                      </c:pt>
                    </c:numCache>
                  </c:numRef>
                </c:val>
                <c:smooth val="0"/>
                <c:extLst xmlns:c15="http://schemas.microsoft.com/office/drawing/2012/chart">
                  <c:ext xmlns:c16="http://schemas.microsoft.com/office/drawing/2014/chart" uri="{C3380CC4-5D6E-409C-BE32-E72D297353CC}">
                    <c16:uniqueId val="{00000002-F6B5-4C27-A472-943B4A35535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Base Metals Price Index includes Aluminum, Cobalt,  Tin, </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Sheet3!$B$4:$AO$4</c15:sqref>
                        </c15:formulaRef>
                      </c:ext>
                    </c:extLst>
                    <c:numCache>
                      <c:formatCode>0.0</c:formatCode>
                      <c:ptCount val="40"/>
                      <c:pt idx="0">
                        <c:v>121.36834449701475</c:v>
                      </c:pt>
                      <c:pt idx="1">
                        <c:v>128.72324522746189</c:v>
                      </c:pt>
                      <c:pt idx="2">
                        <c:v>127.21434467125029</c:v>
                      </c:pt>
                      <c:pt idx="3">
                        <c:v>116.89217128901055</c:v>
                      </c:pt>
                      <c:pt idx="4">
                        <c:v>111.66543300852901</c:v>
                      </c:pt>
                      <c:pt idx="5">
                        <c:v>109.86004533234309</c:v>
                      </c:pt>
                      <c:pt idx="6">
                        <c:v>117.18691473769763</c:v>
                      </c:pt>
                      <c:pt idx="7">
                        <c:v>127.01562782119035</c:v>
                      </c:pt>
                      <c:pt idx="8">
                        <c:v>126.10273634640276</c:v>
                      </c:pt>
                      <c:pt idx="9">
                        <c:v>124.23350854481622</c:v>
                      </c:pt>
                      <c:pt idx="10">
                        <c:v>125.77287629150582</c:v>
                      </c:pt>
                      <c:pt idx="11">
                        <c:v>130.22904947273202</c:v>
                      </c:pt>
                      <c:pt idx="12">
                        <c:v>136.61150821375409</c:v>
                      </c:pt>
                      <c:pt idx="13">
                        <c:v>137.61906552022822</c:v>
                      </c:pt>
                      <c:pt idx="14">
                        <c:v>132.46644058924042</c:v>
                      </c:pt>
                      <c:pt idx="15">
                        <c:v>133.89184750268973</c:v>
                      </c:pt>
                      <c:pt idx="16">
                        <c:v>134.34934249560143</c:v>
                      </c:pt>
                      <c:pt idx="17">
                        <c:v>135.3144991089612</c:v>
                      </c:pt>
                      <c:pt idx="18">
                        <c:v>126.90834139620853</c:v>
                      </c:pt>
                      <c:pt idx="19">
                        <c:v>125.09954079090188</c:v>
                      </c:pt>
                      <c:pt idx="20">
                        <c:v>124.52451501606619</c:v>
                      </c:pt>
                      <c:pt idx="21">
                        <c:v>127.68475662017556</c:v>
                      </c:pt>
                      <c:pt idx="22">
                        <c:v>125.88849415410787</c:v>
                      </c:pt>
                      <c:pt idx="23">
                        <c:v>123.08952675923935</c:v>
                      </c:pt>
                      <c:pt idx="24">
                        <c:v>124.91861002901555</c:v>
                      </c:pt>
                      <c:pt idx="25">
                        <c:v>134.63246596083704</c:v>
                      </c:pt>
                      <c:pt idx="26">
                        <c:v>136.33539545234868</c:v>
                      </c:pt>
                      <c:pt idx="27">
                        <c:v>139.5837227549811</c:v>
                      </c:pt>
                      <c:pt idx="28">
                        <c:v>138.82798101391154</c:v>
                      </c:pt>
                      <c:pt idx="29">
                        <c:v>141.33562362654658</c:v>
                      </c:pt>
                      <c:pt idx="30">
                        <c:v>147.527668724086</c:v>
                      </c:pt>
                      <c:pt idx="31">
                        <c:v>133.36486957829743</c:v>
                      </c:pt>
                      <c:pt idx="32">
                        <c:v>134.73112056274007</c:v>
                      </c:pt>
                      <c:pt idx="33">
                        <c:v>131.99762358516924</c:v>
                      </c:pt>
                      <c:pt idx="34">
                        <c:v>126.88952281072542</c:v>
                      </c:pt>
                      <c:pt idx="35">
                        <c:v>131.21475254982565</c:v>
                      </c:pt>
                      <c:pt idx="36">
                        <c:v>133.35121804838161</c:v>
                      </c:pt>
                      <c:pt idx="37">
                        <c:v>126.00289384350455</c:v>
                      </c:pt>
                      <c:pt idx="38">
                        <c:v>120.11380246251721</c:v>
                      </c:pt>
                      <c:pt idx="39">
                        <c:v>115.19238153914417</c:v>
                      </c:pt>
                    </c:numCache>
                  </c:numRef>
                </c:val>
                <c:smooth val="0"/>
                <c:extLst xmlns:c15="http://schemas.microsoft.com/office/drawing/2012/chart">
                  <c:ext xmlns:c16="http://schemas.microsoft.com/office/drawing/2014/chart" uri="{C3380CC4-5D6E-409C-BE32-E72D297353CC}">
                    <c16:uniqueId val="{00000003-F6B5-4C27-A472-943B4A35535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Crude Oil (petroleum), Price index,</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Sheet3!$B$5:$AO$5</c15:sqref>
                        </c15:formulaRef>
                      </c:ext>
                    </c:extLst>
                    <c:numCache>
                      <c:formatCode>0.0</c:formatCode>
                      <c:ptCount val="40"/>
                      <c:pt idx="0">
                        <c:v>128.75250829014144</c:v>
                      </c:pt>
                      <c:pt idx="1">
                        <c:v>130.13372780786449</c:v>
                      </c:pt>
                      <c:pt idx="2">
                        <c:v>121.93844410981143</c:v>
                      </c:pt>
                      <c:pt idx="3">
                        <c:v>124.52005075640672</c:v>
                      </c:pt>
                      <c:pt idx="4">
                        <c:v>117.83550401067687</c:v>
                      </c:pt>
                      <c:pt idx="5">
                        <c:v>108.20895451019361</c:v>
                      </c:pt>
                      <c:pt idx="6">
                        <c:v>110.8338762981204</c:v>
                      </c:pt>
                      <c:pt idx="7">
                        <c:v>114.85279184808849</c:v>
                      </c:pt>
                      <c:pt idx="8">
                        <c:v>120.90013226054998</c:v>
                      </c:pt>
                      <c:pt idx="9">
                        <c:v>126.42578520801798</c:v>
                      </c:pt>
                      <c:pt idx="10">
                        <c:v>138.15443056847568</c:v>
                      </c:pt>
                      <c:pt idx="11">
                        <c:v>140.33619885701941</c:v>
                      </c:pt>
                      <c:pt idx="12">
                        <c:v>149.21765589818671</c:v>
                      </c:pt>
                      <c:pt idx="13">
                        <c:v>141.80523389164009</c:v>
                      </c:pt>
                      <c:pt idx="14">
                        <c:v>143.343643107487</c:v>
                      </c:pt>
                      <c:pt idx="15">
                        <c:v>153.86468410190969</c:v>
                      </c:pt>
                      <c:pt idx="16">
                        <c:v>167.07797555754371</c:v>
                      </c:pt>
                      <c:pt idx="17">
                        <c:v>165.23983489110779</c:v>
                      </c:pt>
                      <c:pt idx="18">
                        <c:v>167.91817919298322</c:v>
                      </c:pt>
                      <c:pt idx="19">
                        <c:v>165.28162835852461</c:v>
                      </c:pt>
                      <c:pt idx="20">
                        <c:v>174.66010102932151</c:v>
                      </c:pt>
                      <c:pt idx="21">
                        <c:v>179.05631258157891</c:v>
                      </c:pt>
                      <c:pt idx="22">
                        <c:v>146.29192816983564</c:v>
                      </c:pt>
                      <c:pt idx="23">
                        <c:v>126.07675794771711</c:v>
                      </c:pt>
                      <c:pt idx="24">
                        <c:v>131.42337710754234</c:v>
                      </c:pt>
                      <c:pt idx="25">
                        <c:v>142.52826157374665</c:v>
                      </c:pt>
                      <c:pt idx="26">
                        <c:v>148.86004533811609</c:v>
                      </c:pt>
                      <c:pt idx="27">
                        <c:v>160.45414525027914</c:v>
                      </c:pt>
                      <c:pt idx="28">
                        <c:v>157.12435658797332</c:v>
                      </c:pt>
                      <c:pt idx="29">
                        <c:v>139.91703988015234</c:v>
                      </c:pt>
                      <c:pt idx="30">
                        <c:v>144.44670037750404</c:v>
                      </c:pt>
                      <c:pt idx="31">
                        <c:v>136.17066557838777</c:v>
                      </c:pt>
                      <c:pt idx="32">
                        <c:v>142.32623254299719</c:v>
                      </c:pt>
                      <c:pt idx="33">
                        <c:v>135.54600065811735</c:v>
                      </c:pt>
                      <c:pt idx="34">
                        <c:v>142.59580836943252</c:v>
                      </c:pt>
                      <c:pt idx="35">
                        <c:v>149.21508218750705</c:v>
                      </c:pt>
                      <c:pt idx="36">
                        <c:v>145.13585605005483</c:v>
                      </c:pt>
                      <c:pt idx="37">
                        <c:v>126.52869516698097</c:v>
                      </c:pt>
                      <c:pt idx="38">
                        <c:v>76.219679667254709</c:v>
                      </c:pt>
                      <c:pt idx="39">
                        <c:v>50.446312272528921</c:v>
                      </c:pt>
                    </c:numCache>
                  </c:numRef>
                </c:val>
                <c:smooth val="0"/>
                <c:extLst xmlns:c15="http://schemas.microsoft.com/office/drawing/2012/chart">
                  <c:ext xmlns:c16="http://schemas.microsoft.com/office/drawing/2014/chart" uri="{C3380CC4-5D6E-409C-BE32-E72D297353CC}">
                    <c16:uniqueId val="{00000004-F6B5-4C27-A472-943B4A35535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Sheet3!$A$7</c15:sqref>
                        </c15:formulaRef>
                      </c:ext>
                    </c:extLst>
                    <c:strCache>
                      <c:ptCount val="1"/>
                      <c:pt idx="0">
                        <c:v>Crude Oil (petroleum), USD,</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Sheet3!$B$7:$AO$7</c15:sqref>
                        </c15:formulaRef>
                      </c:ext>
                    </c:extLst>
                    <c:numCache>
                      <c:formatCode>0.0</c:formatCode>
                      <c:ptCount val="40"/>
                      <c:pt idx="0">
                        <c:v>53.628939393939383</c:v>
                      </c:pt>
                      <c:pt idx="1">
                        <c:v>54.355333333333327</c:v>
                      </c:pt>
                      <c:pt idx="2">
                        <c:v>50.905797101449281</c:v>
                      </c:pt>
                      <c:pt idx="3">
                        <c:v>52.226333333333329</c:v>
                      </c:pt>
                      <c:pt idx="4">
                        <c:v>49.911594202898563</c:v>
                      </c:pt>
                      <c:pt idx="5">
                        <c:v>46.133030303030303</c:v>
                      </c:pt>
                      <c:pt idx="6">
                        <c:v>47.665079365079364</c:v>
                      </c:pt>
                      <c:pt idx="7">
                        <c:v>49.942608695652169</c:v>
                      </c:pt>
                      <c:pt idx="8">
                        <c:v>52.910317460317465</c:v>
                      </c:pt>
                      <c:pt idx="9">
                        <c:v>54.922121212121212</c:v>
                      </c:pt>
                      <c:pt idx="10">
                        <c:v>59.956212121212111</c:v>
                      </c:pt>
                      <c:pt idx="11">
                        <c:v>61.208730158730162</c:v>
                      </c:pt>
                      <c:pt idx="12">
                        <c:v>66.153768115942043</c:v>
                      </c:pt>
                      <c:pt idx="13">
                        <c:v>63.437999999999988</c:v>
                      </c:pt>
                      <c:pt idx="14">
                        <c:v>64.198030303030293</c:v>
                      </c:pt>
                      <c:pt idx="15">
                        <c:v>68.792380952380967</c:v>
                      </c:pt>
                      <c:pt idx="16">
                        <c:v>73.340724637681163</c:v>
                      </c:pt>
                      <c:pt idx="17">
                        <c:v>71.994285714285709</c:v>
                      </c:pt>
                      <c:pt idx="18">
                        <c:v>72.717575757575759</c:v>
                      </c:pt>
                      <c:pt idx="19">
                        <c:v>71.058550724637684</c:v>
                      </c:pt>
                      <c:pt idx="20">
                        <c:v>75.355000000000004</c:v>
                      </c:pt>
                      <c:pt idx="21">
                        <c:v>76.72608695652174</c:v>
                      </c:pt>
                      <c:pt idx="22">
                        <c:v>62.380000000000017</c:v>
                      </c:pt>
                      <c:pt idx="23">
                        <c:v>53.791587301587299</c:v>
                      </c:pt>
                      <c:pt idx="24">
                        <c:v>56.434492753623189</c:v>
                      </c:pt>
                      <c:pt idx="25">
                        <c:v>61.102000000000018</c:v>
                      </c:pt>
                      <c:pt idx="26">
                        <c:v>63.789841269841276</c:v>
                      </c:pt>
                      <c:pt idx="27">
                        <c:v>68.571666666666658</c:v>
                      </c:pt>
                      <c:pt idx="28">
                        <c:v>66.87695652173916</c:v>
                      </c:pt>
                      <c:pt idx="29">
                        <c:v>59.728999999999999</c:v>
                      </c:pt>
                      <c:pt idx="30">
                        <c:v>61.471884057971018</c:v>
                      </c:pt>
                      <c:pt idx="31">
                        <c:v>57.595303030303029</c:v>
                      </c:pt>
                      <c:pt idx="32">
                        <c:v>60.00952380952382</c:v>
                      </c:pt>
                      <c:pt idx="33">
                        <c:v>57.295217391304348</c:v>
                      </c:pt>
                      <c:pt idx="34">
                        <c:v>60.420793650793648</c:v>
                      </c:pt>
                      <c:pt idx="35">
                        <c:v>63.39651515151516</c:v>
                      </c:pt>
                      <c:pt idx="36">
                        <c:v>61.683043478260871</c:v>
                      </c:pt>
                      <c:pt idx="37">
                        <c:v>53.372500000000002</c:v>
                      </c:pt>
                      <c:pt idx="38">
                        <c:v>32.203030303030296</c:v>
                      </c:pt>
                      <c:pt idx="39">
                        <c:v>21.173787878787877</c:v>
                      </c:pt>
                    </c:numCache>
                  </c:numRef>
                </c:val>
                <c:smooth val="0"/>
                <c:extLst xmlns:c15="http://schemas.microsoft.com/office/drawing/2012/chart">
                  <c:ext xmlns:c16="http://schemas.microsoft.com/office/drawing/2014/chart" uri="{C3380CC4-5D6E-409C-BE32-E72D297353CC}">
                    <c16:uniqueId val="{00000005-F6B5-4C27-A472-943B4A35535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Sheet3!$A$8</c15:sqref>
                        </c15:formulaRef>
                      </c:ext>
                    </c:extLst>
                    <c:strCache>
                      <c:ptCount val="1"/>
                      <c:pt idx="0">
                        <c:v>Rice, , USD</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Sheet3!$B$8:$AO$8</c15:sqref>
                        </c15:formulaRef>
                      </c:ext>
                    </c:extLst>
                    <c:numCache>
                      <c:formatCode>0.0</c:formatCode>
                      <c:ptCount val="40"/>
                      <c:pt idx="0">
                        <c:v>372.54545454545456</c:v>
                      </c:pt>
                      <c:pt idx="1">
                        <c:v>368.5</c:v>
                      </c:pt>
                      <c:pt idx="2">
                        <c:v>367.78260869565219</c:v>
                      </c:pt>
                      <c:pt idx="3">
                        <c:v>374.5</c:v>
                      </c:pt>
                      <c:pt idx="4">
                        <c:v>402.91304347826087</c:v>
                      </c:pt>
                      <c:pt idx="5">
                        <c:v>444.68181818181819</c:v>
                      </c:pt>
                      <c:pt idx="6">
                        <c:v>419.95238095238096</c:v>
                      </c:pt>
                      <c:pt idx="7">
                        <c:v>405.6521739130435</c:v>
                      </c:pt>
                      <c:pt idx="8">
                        <c:v>413.14285714285717</c:v>
                      </c:pt>
                      <c:pt idx="9">
                        <c:v>407.22727272727275</c:v>
                      </c:pt>
                      <c:pt idx="10">
                        <c:v>404.04545454545456</c:v>
                      </c:pt>
                      <c:pt idx="11">
                        <c:v>407.95238095238096</c:v>
                      </c:pt>
                      <c:pt idx="12">
                        <c:v>422.30434782608694</c:v>
                      </c:pt>
                      <c:pt idx="13">
                        <c:v>417.85</c:v>
                      </c:pt>
                      <c:pt idx="14">
                        <c:v>409.77272727272725</c:v>
                      </c:pt>
                      <c:pt idx="15">
                        <c:v>432.38095238095241</c:v>
                      </c:pt>
                      <c:pt idx="16">
                        <c:v>433.21739130434781</c:v>
                      </c:pt>
                      <c:pt idx="17">
                        <c:v>413.14285714285717</c:v>
                      </c:pt>
                      <c:pt idx="18">
                        <c:v>378.68181818181819</c:v>
                      </c:pt>
                      <c:pt idx="19">
                        <c:v>383.43478260869563</c:v>
                      </c:pt>
                      <c:pt idx="20">
                        <c:v>383</c:v>
                      </c:pt>
                      <c:pt idx="21">
                        <c:v>392.04347826086956</c:v>
                      </c:pt>
                      <c:pt idx="22">
                        <c:v>390.81818181818181</c:v>
                      </c:pt>
                      <c:pt idx="23">
                        <c:v>380.33333333333331</c:v>
                      </c:pt>
                      <c:pt idx="24">
                        <c:v>383.73913043478262</c:v>
                      </c:pt>
                      <c:pt idx="25">
                        <c:v>390.55</c:v>
                      </c:pt>
                      <c:pt idx="26">
                        <c:v>383.14285714285717</c:v>
                      </c:pt>
                      <c:pt idx="27">
                        <c:v>397.40909090909093</c:v>
                      </c:pt>
                      <c:pt idx="28">
                        <c:v>390.30434782608694</c:v>
                      </c:pt>
                      <c:pt idx="29">
                        <c:v>396.25</c:v>
                      </c:pt>
                      <c:pt idx="30">
                        <c:v>395.95652173913044</c:v>
                      </c:pt>
                      <c:pt idx="31">
                        <c:v>414.68181818181819</c:v>
                      </c:pt>
                      <c:pt idx="32">
                        <c:v>415.42857142857144</c:v>
                      </c:pt>
                      <c:pt idx="33">
                        <c:v>399.13043478260869</c:v>
                      </c:pt>
                      <c:pt idx="34">
                        <c:v>394.57142857142856</c:v>
                      </c:pt>
                      <c:pt idx="35">
                        <c:v>397</c:v>
                      </c:pt>
                      <c:pt idx="36">
                        <c:v>428.52173913043481</c:v>
                      </c:pt>
                      <c:pt idx="37">
                        <c:v>430.25</c:v>
                      </c:pt>
                      <c:pt idx="38">
                        <c:v>471.68181818181819</c:v>
                      </c:pt>
                      <c:pt idx="39">
                        <c:v>542.81818181818187</c:v>
                      </c:pt>
                    </c:numCache>
                  </c:numRef>
                </c:val>
                <c:smooth val="0"/>
                <c:extLst xmlns:c15="http://schemas.microsoft.com/office/drawing/2012/chart">
                  <c:ext xmlns:c16="http://schemas.microsoft.com/office/drawing/2014/chart" uri="{C3380CC4-5D6E-409C-BE32-E72D297353CC}">
                    <c16:uniqueId val="{00000006-F6B5-4C27-A472-943B4A35535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Sheet3!$A$9</c15:sqref>
                        </c15:formulaRef>
                      </c:ext>
                    </c:extLst>
                    <c:strCache>
                      <c:ptCount val="1"/>
                      <c:pt idx="0">
                        <c:v>Tea, Mombasa, Kenya, Auction Price, USD</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Sheet3!$B$9:$AO$9</c15:sqref>
                        </c15:formulaRef>
                      </c:ext>
                    </c:extLst>
                    <c:numCache>
                      <c:formatCode>0.0</c:formatCode>
                      <c:ptCount val="40"/>
                      <c:pt idx="0">
                        <c:v>368.73466666666712</c:v>
                      </c:pt>
                      <c:pt idx="1">
                        <c:v>382.87480000000028</c:v>
                      </c:pt>
                      <c:pt idx="2">
                        <c:v>356.10284057971035</c:v>
                      </c:pt>
                      <c:pt idx="3">
                        <c:v>362.09653333333347</c:v>
                      </c:pt>
                      <c:pt idx="4">
                        <c:v>371.48243478260918</c:v>
                      </c:pt>
                      <c:pt idx="5">
                        <c:v>381.21733333333361</c:v>
                      </c:pt>
                      <c:pt idx="6">
                        <c:v>371.39771428571436</c:v>
                      </c:pt>
                      <c:pt idx="7">
                        <c:v>362.66585507246378</c:v>
                      </c:pt>
                      <c:pt idx="8">
                        <c:v>361.52495238095264</c:v>
                      </c:pt>
                      <c:pt idx="9">
                        <c:v>362.410666666667</c:v>
                      </c:pt>
                      <c:pt idx="10">
                        <c:v>344.9975757575761</c:v>
                      </c:pt>
                      <c:pt idx="11">
                        <c:v>320.91215777864295</c:v>
                      </c:pt>
                      <c:pt idx="12">
                        <c:v>326.44236464873831</c:v>
                      </c:pt>
                      <c:pt idx="13">
                        <c:v>346.51362397820179</c:v>
                      </c:pt>
                      <c:pt idx="14">
                        <c:v>331.26975476839266</c:v>
                      </c:pt>
                      <c:pt idx="15">
                        <c:v>312.41806150253024</c:v>
                      </c:pt>
                      <c:pt idx="16">
                        <c:v>293.283734154721</c:v>
                      </c:pt>
                      <c:pt idx="17">
                        <c:v>286.84909822239541</c:v>
                      </c:pt>
                      <c:pt idx="18">
                        <c:v>285.72430022293798</c:v>
                      </c:pt>
                      <c:pt idx="19">
                        <c:v>273.30150456107111</c:v>
                      </c:pt>
                      <c:pt idx="20">
                        <c:v>287.13079019073581</c:v>
                      </c:pt>
                      <c:pt idx="21">
                        <c:v>284.10377917308398</c:v>
                      </c:pt>
                      <c:pt idx="22">
                        <c:v>278.23680951201391</c:v>
                      </c:pt>
                      <c:pt idx="23">
                        <c:v>273.84793045283527</c:v>
                      </c:pt>
                      <c:pt idx="24">
                        <c:v>270.76910318682633</c:v>
                      </c:pt>
                      <c:pt idx="25">
                        <c:v>279.39509536784755</c:v>
                      </c:pt>
                      <c:pt idx="26">
                        <c:v>268.82081224860519</c:v>
                      </c:pt>
                      <c:pt idx="27">
                        <c:v>260.32474609858809</c:v>
                      </c:pt>
                      <c:pt idx="28">
                        <c:v>273.57848596137899</c:v>
                      </c:pt>
                      <c:pt idx="29">
                        <c:v>252.22915531335155</c:v>
                      </c:pt>
                      <c:pt idx="30">
                        <c:v>242.20045018362785</c:v>
                      </c:pt>
                      <c:pt idx="31">
                        <c:v>257.80133762695073</c:v>
                      </c:pt>
                      <c:pt idx="32">
                        <c:v>276.23147787725497</c:v>
                      </c:pt>
                      <c:pt idx="33">
                        <c:v>285.92394266082249</c:v>
                      </c:pt>
                      <c:pt idx="34">
                        <c:v>277.44492020241358</c:v>
                      </c:pt>
                      <c:pt idx="35">
                        <c:v>274.59648253653728</c:v>
                      </c:pt>
                      <c:pt idx="36">
                        <c:v>280.54258974055205</c:v>
                      </c:pt>
                      <c:pt idx="37">
                        <c:v>267.24550408719375</c:v>
                      </c:pt>
                      <c:pt idx="38">
                        <c:v>260.11790933861806</c:v>
                      </c:pt>
                      <c:pt idx="39">
                        <c:v>257.26356205102837</c:v>
                      </c:pt>
                    </c:numCache>
                  </c:numRef>
                </c:val>
                <c:smooth val="0"/>
                <c:extLst xmlns:c15="http://schemas.microsoft.com/office/drawing/2012/chart">
                  <c:ext xmlns:c16="http://schemas.microsoft.com/office/drawing/2014/chart" uri="{C3380CC4-5D6E-409C-BE32-E72D297353CC}">
                    <c16:uniqueId val="{00000007-F6B5-4C27-A472-943B4A35535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Sheet3!$A$10</c15:sqref>
                        </c15:formulaRef>
                      </c:ext>
                    </c:extLst>
                    <c:strCache>
                      <c:ptCount val="1"/>
                      <c:pt idx="0">
                        <c:v>Wheat,</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Sheet3!$B$10:$AO$10</c15:sqref>
                        </c15:formulaRef>
                      </c:ext>
                    </c:extLst>
                    <c:numCache>
                      <c:formatCode>0.0</c:formatCode>
                      <c:ptCount val="40"/>
                      <c:pt idx="0">
                        <c:v>137.14573583333336</c:v>
                      </c:pt>
                      <c:pt idx="1">
                        <c:v>147.36144210526314</c:v>
                      </c:pt>
                      <c:pt idx="2">
                        <c:v>146.43149942028987</c:v>
                      </c:pt>
                      <c:pt idx="3">
                        <c:v>138.40759070175434</c:v>
                      </c:pt>
                      <c:pt idx="4">
                        <c:v>146.44021333333328</c:v>
                      </c:pt>
                      <c:pt idx="5">
                        <c:v>157.24619166666668</c:v>
                      </c:pt>
                      <c:pt idx="6">
                        <c:v>174.53241666666668</c:v>
                      </c:pt>
                      <c:pt idx="7">
                        <c:v>139.05081507246373</c:v>
                      </c:pt>
                      <c:pt idx="8">
                        <c:v>138.41339233333332</c:v>
                      </c:pt>
                      <c:pt idx="9">
                        <c:v>133.34451603174602</c:v>
                      </c:pt>
                      <c:pt idx="10">
                        <c:v>138.04595566666663</c:v>
                      </c:pt>
                      <c:pt idx="11">
                        <c:v>147.10326949999998</c:v>
                      </c:pt>
                      <c:pt idx="12">
                        <c:v>156.38804412698411</c:v>
                      </c:pt>
                      <c:pt idx="13">
                        <c:v>172.28911912280699</c:v>
                      </c:pt>
                      <c:pt idx="14">
                        <c:v>180.91881587301583</c:v>
                      </c:pt>
                      <c:pt idx="15">
                        <c:v>180.37640936507935</c:v>
                      </c:pt>
                      <c:pt idx="16">
                        <c:v>192.70383000000001</c:v>
                      </c:pt>
                      <c:pt idx="17">
                        <c:v>193.07921984126983</c:v>
                      </c:pt>
                      <c:pt idx="18">
                        <c:v>196.80607746031745</c:v>
                      </c:pt>
                      <c:pt idx="19">
                        <c:v>211.29205884057973</c:v>
                      </c:pt>
                      <c:pt idx="20">
                        <c:v>191.14442175438595</c:v>
                      </c:pt>
                      <c:pt idx="21">
                        <c:v>188.46160666666665</c:v>
                      </c:pt>
                      <c:pt idx="22">
                        <c:v>181.55239087719298</c:v>
                      </c:pt>
                      <c:pt idx="23">
                        <c:v>188.53583629629628</c:v>
                      </c:pt>
                      <c:pt idx="24">
                        <c:v>188.84494968253969</c:v>
                      </c:pt>
                      <c:pt idx="25">
                        <c:v>177.91670175438594</c:v>
                      </c:pt>
                      <c:pt idx="26">
                        <c:v>164.50664476190474</c:v>
                      </c:pt>
                      <c:pt idx="27">
                        <c:v>159.03008873015872</c:v>
                      </c:pt>
                      <c:pt idx="28">
                        <c:v>158.28169500000001</c:v>
                      </c:pt>
                      <c:pt idx="29">
                        <c:v>174.69776316666665</c:v>
                      </c:pt>
                      <c:pt idx="30">
                        <c:v>163.87675333333334</c:v>
                      </c:pt>
                      <c:pt idx="31">
                        <c:v>149.36300500000002</c:v>
                      </c:pt>
                      <c:pt idx="32">
                        <c:v>146.57048633333335</c:v>
                      </c:pt>
                      <c:pt idx="33">
                        <c:v>153.22109</c:v>
                      </c:pt>
                      <c:pt idx="34">
                        <c:v>157.52826425925926</c:v>
                      </c:pt>
                      <c:pt idx="35">
                        <c:v>165.25464083333333</c:v>
                      </c:pt>
                      <c:pt idx="36">
                        <c:v>178.24177730158726</c:v>
                      </c:pt>
                      <c:pt idx="37">
                        <c:v>172.23110280701752</c:v>
                      </c:pt>
                      <c:pt idx="38">
                        <c:v>170.87475166666661</c:v>
                      </c:pt>
                      <c:pt idx="39">
                        <c:v>179.74651793650793</c:v>
                      </c:pt>
                    </c:numCache>
                  </c:numRef>
                </c:val>
                <c:smooth val="0"/>
                <c:extLst xmlns:c15="http://schemas.microsoft.com/office/drawing/2012/chart">
                  <c:ext xmlns:c16="http://schemas.microsoft.com/office/drawing/2014/chart" uri="{C3380CC4-5D6E-409C-BE32-E72D297353CC}">
                    <c16:uniqueId val="{00000008-F6B5-4C27-A472-943B4A35535C}"/>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Sheet3!$A$11</c15:sqref>
                        </c15:formulaRef>
                      </c:ext>
                    </c:extLst>
                    <c:strCache>
                      <c:ptCount val="1"/>
                      <c:pt idx="0">
                        <c:v>Gold, USD</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Sheet3!$B$11:$AO$11</c15:sqref>
                        </c15:formulaRef>
                      </c:ext>
                    </c:extLst>
                    <c:numCache>
                      <c:formatCode>0.0</c:formatCode>
                      <c:ptCount val="40"/>
                      <c:pt idx="0">
                        <c:v>1192.6166666666663</c:v>
                      </c:pt>
                      <c:pt idx="1">
                        <c:v>1234.3575000000001</c:v>
                      </c:pt>
                      <c:pt idx="2">
                        <c:v>1231.0934782608692</c:v>
                      </c:pt>
                      <c:pt idx="3">
                        <c:v>1265.6277777777777</c:v>
                      </c:pt>
                      <c:pt idx="4">
                        <c:v>1245.0047619047618</c:v>
                      </c:pt>
                      <c:pt idx="5">
                        <c:v>1260.2568181818181</c:v>
                      </c:pt>
                      <c:pt idx="6">
                        <c:v>1236.2214285714283</c:v>
                      </c:pt>
                      <c:pt idx="7">
                        <c:v>1282.3159090909094</c:v>
                      </c:pt>
                      <c:pt idx="8">
                        <c:v>1314.9785714285711</c:v>
                      </c:pt>
                      <c:pt idx="9">
                        <c:v>1279.5136363636366</c:v>
                      </c:pt>
                      <c:pt idx="10">
                        <c:v>1282.284090909091</c:v>
                      </c:pt>
                      <c:pt idx="11">
                        <c:v>1261.2558823529414</c:v>
                      </c:pt>
                      <c:pt idx="12">
                        <c:v>1331.6659090909091</c:v>
                      </c:pt>
                      <c:pt idx="13">
                        <c:v>1331.5249999999999</c:v>
                      </c:pt>
                      <c:pt idx="14">
                        <c:v>1324.6571428571428</c:v>
                      </c:pt>
                      <c:pt idx="15">
                        <c:v>1334.7400000000002</c:v>
                      </c:pt>
                      <c:pt idx="16">
                        <c:v>1303.0261904761903</c:v>
                      </c:pt>
                      <c:pt idx="17">
                        <c:v>1281.5666666666668</c:v>
                      </c:pt>
                      <c:pt idx="18">
                        <c:v>1238.5250000000001</c:v>
                      </c:pt>
                      <c:pt idx="19">
                        <c:v>1201.2454545454545</c:v>
                      </c:pt>
                      <c:pt idx="20">
                        <c:v>1198.4725000000003</c:v>
                      </c:pt>
                      <c:pt idx="21">
                        <c:v>1215.3934782608694</c:v>
                      </c:pt>
                      <c:pt idx="22">
                        <c:v>1220.9454545454546</c:v>
                      </c:pt>
                      <c:pt idx="23">
                        <c:v>1247.9235294117648</c:v>
                      </c:pt>
                      <c:pt idx="24">
                        <c:v>1291.7454545454545</c:v>
                      </c:pt>
                      <c:pt idx="25">
                        <c:v>1320.0650000000001</c:v>
                      </c:pt>
                      <c:pt idx="26">
                        <c:v>1300.8976190476189</c:v>
                      </c:pt>
                      <c:pt idx="27">
                        <c:v>1286.4449999999999</c:v>
                      </c:pt>
                      <c:pt idx="28">
                        <c:v>1283.9476190476191</c:v>
                      </c:pt>
                      <c:pt idx="29">
                        <c:v>1359.0425</c:v>
                      </c:pt>
                      <c:pt idx="30">
                        <c:v>1412.978260869565</c:v>
                      </c:pt>
                      <c:pt idx="31">
                        <c:v>1498.7976190476193</c:v>
                      </c:pt>
                      <c:pt idx="32">
                        <c:v>1511.3142857142859</c:v>
                      </c:pt>
                      <c:pt idx="33">
                        <c:v>1494.8</c:v>
                      </c:pt>
                      <c:pt idx="34">
                        <c:v>1470.0166666666669</c:v>
                      </c:pt>
                      <c:pt idx="35">
                        <c:v>1476.0444444444445</c:v>
                      </c:pt>
                      <c:pt idx="36">
                        <c:v>1560.6727272727273</c:v>
                      </c:pt>
                      <c:pt idx="37">
                        <c:v>1597.1025</c:v>
                      </c:pt>
                      <c:pt idx="38">
                        <c:v>1591.9272727272728</c:v>
                      </c:pt>
                      <c:pt idx="39">
                        <c:v>1682.9299999999998</c:v>
                      </c:pt>
                    </c:numCache>
                  </c:numRef>
                </c:val>
                <c:smooth val="0"/>
                <c:extLst xmlns:c15="http://schemas.microsoft.com/office/drawing/2012/chart">
                  <c:ext xmlns:c16="http://schemas.microsoft.com/office/drawing/2014/chart" uri="{C3380CC4-5D6E-409C-BE32-E72D297353CC}">
                    <c16:uniqueId val="{00000009-F6B5-4C27-A472-943B4A35535C}"/>
                  </c:ext>
                </c:extLst>
              </c15:ser>
            </c15:filteredLineSeries>
          </c:ext>
        </c:extLst>
      </c:lineChart>
      <c:catAx>
        <c:axId val="75487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877512"/>
        <c:crosses val="autoZero"/>
        <c:auto val="1"/>
        <c:lblAlgn val="ctr"/>
        <c:lblOffset val="100"/>
        <c:noMultiLvlLbl val="0"/>
      </c:catAx>
      <c:valAx>
        <c:axId val="754877512"/>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4877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1400" b="1" dirty="0"/>
              <a:t>Tea, USD per kg</a:t>
            </a:r>
          </a:p>
        </c:rich>
      </c:tx>
      <c:layout>
        <c:manualLayout>
          <c:xMode val="edge"/>
          <c:yMode val="edge"/>
          <c:x val="0.1041098387823078"/>
          <c:y val="4.3557168784029036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7"/>
          <c:tx>
            <c:strRef>
              <c:f>Sheet3!$A$9</c:f>
              <c:strCache>
                <c:ptCount val="1"/>
                <c:pt idx="0">
                  <c:v>Tea, Mombasa, Kenya, Auction Price, USD</c:v>
                </c:pt>
              </c:strCache>
            </c:strRef>
          </c:tx>
          <c:spPr>
            <a:ln w="28575" cap="rnd">
              <a:solidFill>
                <a:schemeClr val="accent2">
                  <a:lumMod val="60000"/>
                </a:schemeClr>
              </a:solidFill>
              <a:round/>
            </a:ln>
            <a:effectLst/>
          </c:spPr>
          <c:marker>
            <c:symbol val="none"/>
          </c:marker>
          <c:cat>
            <c:strRef>
              <c:f>Sheet3!$B$1:$AO$1</c:f>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f>Sheet3!$B$9:$AO$9</c:f>
              <c:numCache>
                <c:formatCode>0.0</c:formatCode>
                <c:ptCount val="40"/>
                <c:pt idx="0">
                  <c:v>368.73466666666712</c:v>
                </c:pt>
                <c:pt idx="1">
                  <c:v>382.87480000000028</c:v>
                </c:pt>
                <c:pt idx="2">
                  <c:v>356.10284057971035</c:v>
                </c:pt>
                <c:pt idx="3">
                  <c:v>362.09653333333347</c:v>
                </c:pt>
                <c:pt idx="4">
                  <c:v>371.48243478260918</c:v>
                </c:pt>
                <c:pt idx="5">
                  <c:v>381.21733333333361</c:v>
                </c:pt>
                <c:pt idx="6">
                  <c:v>371.39771428571436</c:v>
                </c:pt>
                <c:pt idx="7">
                  <c:v>362.66585507246378</c:v>
                </c:pt>
                <c:pt idx="8">
                  <c:v>361.52495238095264</c:v>
                </c:pt>
                <c:pt idx="9">
                  <c:v>362.410666666667</c:v>
                </c:pt>
                <c:pt idx="10">
                  <c:v>344.9975757575761</c:v>
                </c:pt>
                <c:pt idx="11">
                  <c:v>320.91215777864295</c:v>
                </c:pt>
                <c:pt idx="12">
                  <c:v>326.44236464873831</c:v>
                </c:pt>
                <c:pt idx="13">
                  <c:v>346.51362397820179</c:v>
                </c:pt>
                <c:pt idx="14">
                  <c:v>331.26975476839266</c:v>
                </c:pt>
                <c:pt idx="15">
                  <c:v>312.41806150253024</c:v>
                </c:pt>
                <c:pt idx="16">
                  <c:v>293.283734154721</c:v>
                </c:pt>
                <c:pt idx="17">
                  <c:v>286.84909822239541</c:v>
                </c:pt>
                <c:pt idx="18">
                  <c:v>285.72430022293798</c:v>
                </c:pt>
                <c:pt idx="19">
                  <c:v>273.30150456107111</c:v>
                </c:pt>
                <c:pt idx="20">
                  <c:v>287.13079019073581</c:v>
                </c:pt>
                <c:pt idx="21">
                  <c:v>284.10377917308398</c:v>
                </c:pt>
                <c:pt idx="22">
                  <c:v>278.23680951201391</c:v>
                </c:pt>
                <c:pt idx="23">
                  <c:v>273.84793045283527</c:v>
                </c:pt>
                <c:pt idx="24">
                  <c:v>270.76910318682633</c:v>
                </c:pt>
                <c:pt idx="25">
                  <c:v>279.39509536784755</c:v>
                </c:pt>
                <c:pt idx="26">
                  <c:v>268.82081224860519</c:v>
                </c:pt>
                <c:pt idx="27">
                  <c:v>260.32474609858809</c:v>
                </c:pt>
                <c:pt idx="28">
                  <c:v>273.57848596137899</c:v>
                </c:pt>
                <c:pt idx="29">
                  <c:v>252.22915531335155</c:v>
                </c:pt>
                <c:pt idx="30">
                  <c:v>242.20045018362785</c:v>
                </c:pt>
                <c:pt idx="31">
                  <c:v>257.80133762695073</c:v>
                </c:pt>
                <c:pt idx="32">
                  <c:v>276.23147787725497</c:v>
                </c:pt>
                <c:pt idx="33">
                  <c:v>285.92394266082249</c:v>
                </c:pt>
                <c:pt idx="34">
                  <c:v>277.44492020241358</c:v>
                </c:pt>
                <c:pt idx="35">
                  <c:v>274.59648253653728</c:v>
                </c:pt>
                <c:pt idx="36">
                  <c:v>280.54258974055205</c:v>
                </c:pt>
                <c:pt idx="37">
                  <c:v>267.24550408719375</c:v>
                </c:pt>
                <c:pt idx="38">
                  <c:v>260.11790933861806</c:v>
                </c:pt>
                <c:pt idx="39">
                  <c:v>257.26356205102837</c:v>
                </c:pt>
              </c:numCache>
            </c:numRef>
          </c:val>
          <c:smooth val="0"/>
          <c:extLst>
            <c:ext xmlns:c16="http://schemas.microsoft.com/office/drawing/2014/chart" uri="{C3380CC4-5D6E-409C-BE32-E72D297353CC}">
              <c16:uniqueId val="{00000000-626D-4764-98B9-4D02859AD9EE}"/>
            </c:ext>
          </c:extLst>
        </c:ser>
        <c:dLbls>
          <c:showLegendKey val="0"/>
          <c:showVal val="0"/>
          <c:showCatName val="0"/>
          <c:showSerName val="0"/>
          <c:showPercent val="0"/>
          <c:showBubbleSize val="0"/>
        </c:dLbls>
        <c:smooth val="0"/>
        <c:axId val="740501240"/>
        <c:axId val="740499600"/>
        <c:extLst>
          <c:ext xmlns:c15="http://schemas.microsoft.com/office/drawing/2012/chart" uri="{02D57815-91ED-43cb-92C2-25804820EDAC}">
            <c15:filteredLineSeries>
              <c15:ser>
                <c:idx val="0"/>
                <c:order val="0"/>
                <c:tx>
                  <c:strRef>
                    <c:extLst>
                      <c:ext uri="{02D57815-91ED-43cb-92C2-25804820EDAC}">
                        <c15:formulaRef>
                          <c15:sqref>Sheet3!$A$2</c15:sqref>
                        </c15:formulaRef>
                      </c:ext>
                    </c:extLst>
                    <c:strCache>
                      <c:ptCount val="1"/>
                      <c:pt idx="0">
                        <c:v>Food Price Index, Price Indices</c:v>
                      </c:pt>
                    </c:strCache>
                  </c:strRef>
                </c:tx>
                <c:spPr>
                  <a:ln w="28575" cap="rnd">
                    <a:solidFill>
                      <a:schemeClr val="accent1"/>
                    </a:solidFill>
                    <a:round/>
                  </a:ln>
                  <a:effectLst/>
                </c:spPr>
                <c:marker>
                  <c:symbol val="none"/>
                </c:marker>
                <c:cat>
                  <c:strRef>
                    <c:extLst>
                      <c:ex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c:ext uri="{02D57815-91ED-43cb-92C2-25804820EDAC}">
                        <c15:formulaRef>
                          <c15:sqref>Sheet3!$B$2:$AO$2</c15:sqref>
                        </c15:formulaRef>
                      </c:ext>
                    </c:extLst>
                    <c:numCache>
                      <c:formatCode>0.0</c:formatCode>
                      <c:ptCount val="40"/>
                      <c:pt idx="0">
                        <c:v>106.5366290159841</c:v>
                      </c:pt>
                      <c:pt idx="1">
                        <c:v>107.02278794316925</c:v>
                      </c:pt>
                      <c:pt idx="2">
                        <c:v>103.43533644775873</c:v>
                      </c:pt>
                      <c:pt idx="3">
                        <c:v>102.80470979601672</c:v>
                      </c:pt>
                      <c:pt idx="4">
                        <c:v>105.2184556262368</c:v>
                      </c:pt>
                      <c:pt idx="5">
                        <c:v>104.5174124848143</c:v>
                      </c:pt>
                      <c:pt idx="6">
                        <c:v>106.86400798733676</c:v>
                      </c:pt>
                      <c:pt idx="7">
                        <c:v>102.08084936005673</c:v>
                      </c:pt>
                      <c:pt idx="8">
                        <c:v>100.84922316811497</c:v>
                      </c:pt>
                      <c:pt idx="9">
                        <c:v>101.65215499046518</c:v>
                      </c:pt>
                      <c:pt idx="10">
                        <c:v>102.29060043898986</c:v>
                      </c:pt>
                      <c:pt idx="11">
                        <c:v>102.2817265025389</c:v>
                      </c:pt>
                      <c:pt idx="12">
                        <c:v>105.81764855552785</c:v>
                      </c:pt>
                      <c:pt idx="13">
                        <c:v>105.89334425494337</c:v>
                      </c:pt>
                      <c:pt idx="14">
                        <c:v>106.90542239454022</c:v>
                      </c:pt>
                      <c:pt idx="15">
                        <c:v>106.71889200595579</c:v>
                      </c:pt>
                      <c:pt idx="16">
                        <c:v>108.3625263785131</c:v>
                      </c:pt>
                      <c:pt idx="17">
                        <c:v>104.08010576570329</c:v>
                      </c:pt>
                      <c:pt idx="18">
                        <c:v>101.33013955678165</c:v>
                      </c:pt>
                      <c:pt idx="19">
                        <c:v>97.361344418990285</c:v>
                      </c:pt>
                      <c:pt idx="20">
                        <c:v>98.62668218060314</c:v>
                      </c:pt>
                      <c:pt idx="21">
                        <c:v>100.42137832663246</c:v>
                      </c:pt>
                      <c:pt idx="22">
                        <c:v>95.855224223726736</c:v>
                      </c:pt>
                      <c:pt idx="23">
                        <c:v>98.689926328298</c:v>
                      </c:pt>
                      <c:pt idx="24">
                        <c:v>100.46654163406639</c:v>
                      </c:pt>
                      <c:pt idx="25">
                        <c:v>98.772205073072286</c:v>
                      </c:pt>
                      <c:pt idx="26">
                        <c:v>98.063109720746482</c:v>
                      </c:pt>
                      <c:pt idx="27">
                        <c:v>101.56920127626263</c:v>
                      </c:pt>
                      <c:pt idx="28">
                        <c:v>98.094289080567989</c:v>
                      </c:pt>
                      <c:pt idx="29">
                        <c:v>100.21284140868016</c:v>
                      </c:pt>
                      <c:pt idx="30">
                        <c:v>100.2719739356133</c:v>
                      </c:pt>
                      <c:pt idx="31">
                        <c:v>98.260429796590472</c:v>
                      </c:pt>
                      <c:pt idx="32">
                        <c:v>96.053057750248115</c:v>
                      </c:pt>
                      <c:pt idx="33">
                        <c:v>96.42774735125127</c:v>
                      </c:pt>
                      <c:pt idx="34">
                        <c:v>100.01078203644526</c:v>
                      </c:pt>
                      <c:pt idx="35">
                        <c:v>103.73135981722206</c:v>
                      </c:pt>
                      <c:pt idx="36">
                        <c:v>105.36144797899708</c:v>
                      </c:pt>
                      <c:pt idx="37">
                        <c:v>101.40212315262171</c:v>
                      </c:pt>
                      <c:pt idx="38">
                        <c:v>97.709009687179673</c:v>
                      </c:pt>
                      <c:pt idx="39">
                        <c:v>93.519437814486935</c:v>
                      </c:pt>
                    </c:numCache>
                  </c:numRef>
                </c:val>
                <c:smooth val="0"/>
                <c:extLst>
                  <c:ext xmlns:c16="http://schemas.microsoft.com/office/drawing/2014/chart" uri="{C3380CC4-5D6E-409C-BE32-E72D297353CC}">
                    <c16:uniqueId val="{00000001-626D-4764-98B9-4D02859AD9E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Sheet3!$A$3</c15:sqref>
                        </c15:formulaRef>
                      </c:ext>
                    </c:extLst>
                    <c:strCache>
                      <c:ptCount val="1"/>
                      <c:pt idx="0">
                        <c:v>Industrial Inputs Price Index, Price Indices</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Sheet3!$B$3:$AO$3</c15:sqref>
                        </c15:formulaRef>
                      </c:ext>
                    </c:extLst>
                    <c:numCache>
                      <c:formatCode>0.0</c:formatCode>
                      <c:ptCount val="40"/>
                      <c:pt idx="0">
                        <c:v>118.06072966510102</c:v>
                      </c:pt>
                      <c:pt idx="1">
                        <c:v>123.83051975944116</c:v>
                      </c:pt>
                      <c:pt idx="2">
                        <c:v>121.68479854376208</c:v>
                      </c:pt>
                      <c:pt idx="3">
                        <c:v>114.31339641047516</c:v>
                      </c:pt>
                      <c:pt idx="4">
                        <c:v>110.60925846896204</c:v>
                      </c:pt>
                      <c:pt idx="5">
                        <c:v>107.97980016800391</c:v>
                      </c:pt>
                      <c:pt idx="6">
                        <c:v>113.03582871562114</c:v>
                      </c:pt>
                      <c:pt idx="7">
                        <c:v>120.11866352127102</c:v>
                      </c:pt>
                      <c:pt idx="8">
                        <c:v>119.49276202096084</c:v>
                      </c:pt>
                      <c:pt idx="9">
                        <c:v>117.53933462245531</c:v>
                      </c:pt>
                      <c:pt idx="10">
                        <c:v>118.9534539661977</c:v>
                      </c:pt>
                      <c:pt idx="11">
                        <c:v>122.81522013315816</c:v>
                      </c:pt>
                      <c:pt idx="12">
                        <c:v>128.97748197708367</c:v>
                      </c:pt>
                      <c:pt idx="13">
                        <c:v>129.86392990692178</c:v>
                      </c:pt>
                      <c:pt idx="14">
                        <c:v>126.24463422792495</c:v>
                      </c:pt>
                      <c:pt idx="15">
                        <c:v>127.00876328127715</c:v>
                      </c:pt>
                      <c:pt idx="16">
                        <c:v>127.44411317990601</c:v>
                      </c:pt>
                      <c:pt idx="17">
                        <c:v>128.27036185726092</c:v>
                      </c:pt>
                      <c:pt idx="18">
                        <c:v>121.70601885585492</c:v>
                      </c:pt>
                      <c:pt idx="19">
                        <c:v>119.661233705439</c:v>
                      </c:pt>
                      <c:pt idx="20">
                        <c:v>118.91353232116636</c:v>
                      </c:pt>
                      <c:pt idx="21">
                        <c:v>120.70553102108968</c:v>
                      </c:pt>
                      <c:pt idx="22">
                        <c:v>118.80931851964243</c:v>
                      </c:pt>
                      <c:pt idx="23">
                        <c:v>117.53462574348515</c:v>
                      </c:pt>
                      <c:pt idx="24">
                        <c:v>118.83690898584783</c:v>
                      </c:pt>
                      <c:pt idx="25">
                        <c:v>125.80856157913796</c:v>
                      </c:pt>
                      <c:pt idx="26">
                        <c:v>127.53917625223008</c:v>
                      </c:pt>
                      <c:pt idx="27">
                        <c:v>129.65652923376581</c:v>
                      </c:pt>
                      <c:pt idx="28">
                        <c:v>129.33057753090259</c:v>
                      </c:pt>
                      <c:pt idx="29">
                        <c:v>130.98909621167451</c:v>
                      </c:pt>
                      <c:pt idx="30">
                        <c:v>134.43355813701976</c:v>
                      </c:pt>
                      <c:pt idx="31">
                        <c:v>123.19844700911821</c:v>
                      </c:pt>
                      <c:pt idx="32">
                        <c:v>124.10168631010116</c:v>
                      </c:pt>
                      <c:pt idx="33">
                        <c:v>121.73630528340129</c:v>
                      </c:pt>
                      <c:pt idx="34">
                        <c:v>119.0099516444008</c:v>
                      </c:pt>
                      <c:pt idx="35">
                        <c:v>122.08637222366912</c:v>
                      </c:pt>
                      <c:pt idx="36">
                        <c:v>124.48797255807064</c:v>
                      </c:pt>
                      <c:pt idx="37">
                        <c:v>118.77416609097702</c:v>
                      </c:pt>
                      <c:pt idx="38">
                        <c:v>113.22847947759998</c:v>
                      </c:pt>
                      <c:pt idx="39">
                        <c:v>108.56862397197827</c:v>
                      </c:pt>
                    </c:numCache>
                  </c:numRef>
                </c:val>
                <c:smooth val="0"/>
                <c:extLst xmlns:c15="http://schemas.microsoft.com/office/drawing/2012/chart">
                  <c:ext xmlns:c16="http://schemas.microsoft.com/office/drawing/2014/chart" uri="{C3380CC4-5D6E-409C-BE32-E72D297353CC}">
                    <c16:uniqueId val="{00000002-626D-4764-98B9-4D02859AD9E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Sheet3!$A$4</c15:sqref>
                        </c15:formulaRef>
                      </c:ext>
                    </c:extLst>
                    <c:strCache>
                      <c:ptCount val="1"/>
                      <c:pt idx="0">
                        <c:v>Base Metals Price Index includes Aluminum, Cobalt,  Tin, </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Sheet3!$B$4:$AO$4</c15:sqref>
                        </c15:formulaRef>
                      </c:ext>
                    </c:extLst>
                    <c:numCache>
                      <c:formatCode>0.0</c:formatCode>
                      <c:ptCount val="40"/>
                      <c:pt idx="0">
                        <c:v>121.36834449701475</c:v>
                      </c:pt>
                      <c:pt idx="1">
                        <c:v>128.72324522746189</c:v>
                      </c:pt>
                      <c:pt idx="2">
                        <c:v>127.21434467125029</c:v>
                      </c:pt>
                      <c:pt idx="3">
                        <c:v>116.89217128901055</c:v>
                      </c:pt>
                      <c:pt idx="4">
                        <c:v>111.66543300852901</c:v>
                      </c:pt>
                      <c:pt idx="5">
                        <c:v>109.86004533234309</c:v>
                      </c:pt>
                      <c:pt idx="6">
                        <c:v>117.18691473769763</c:v>
                      </c:pt>
                      <c:pt idx="7">
                        <c:v>127.01562782119035</c:v>
                      </c:pt>
                      <c:pt idx="8">
                        <c:v>126.10273634640276</c:v>
                      </c:pt>
                      <c:pt idx="9">
                        <c:v>124.23350854481622</c:v>
                      </c:pt>
                      <c:pt idx="10">
                        <c:v>125.77287629150582</c:v>
                      </c:pt>
                      <c:pt idx="11">
                        <c:v>130.22904947273202</c:v>
                      </c:pt>
                      <c:pt idx="12">
                        <c:v>136.61150821375409</c:v>
                      </c:pt>
                      <c:pt idx="13">
                        <c:v>137.61906552022822</c:v>
                      </c:pt>
                      <c:pt idx="14">
                        <c:v>132.46644058924042</c:v>
                      </c:pt>
                      <c:pt idx="15">
                        <c:v>133.89184750268973</c:v>
                      </c:pt>
                      <c:pt idx="16">
                        <c:v>134.34934249560143</c:v>
                      </c:pt>
                      <c:pt idx="17">
                        <c:v>135.3144991089612</c:v>
                      </c:pt>
                      <c:pt idx="18">
                        <c:v>126.90834139620853</c:v>
                      </c:pt>
                      <c:pt idx="19">
                        <c:v>125.09954079090188</c:v>
                      </c:pt>
                      <c:pt idx="20">
                        <c:v>124.52451501606619</c:v>
                      </c:pt>
                      <c:pt idx="21">
                        <c:v>127.68475662017556</c:v>
                      </c:pt>
                      <c:pt idx="22">
                        <c:v>125.88849415410787</c:v>
                      </c:pt>
                      <c:pt idx="23">
                        <c:v>123.08952675923935</c:v>
                      </c:pt>
                      <c:pt idx="24">
                        <c:v>124.91861002901555</c:v>
                      </c:pt>
                      <c:pt idx="25">
                        <c:v>134.63246596083704</c:v>
                      </c:pt>
                      <c:pt idx="26">
                        <c:v>136.33539545234868</c:v>
                      </c:pt>
                      <c:pt idx="27">
                        <c:v>139.5837227549811</c:v>
                      </c:pt>
                      <c:pt idx="28">
                        <c:v>138.82798101391154</c:v>
                      </c:pt>
                      <c:pt idx="29">
                        <c:v>141.33562362654658</c:v>
                      </c:pt>
                      <c:pt idx="30">
                        <c:v>147.527668724086</c:v>
                      </c:pt>
                      <c:pt idx="31">
                        <c:v>133.36486957829743</c:v>
                      </c:pt>
                      <c:pt idx="32">
                        <c:v>134.73112056274007</c:v>
                      </c:pt>
                      <c:pt idx="33">
                        <c:v>131.99762358516924</c:v>
                      </c:pt>
                      <c:pt idx="34">
                        <c:v>126.88952281072542</c:v>
                      </c:pt>
                      <c:pt idx="35">
                        <c:v>131.21475254982565</c:v>
                      </c:pt>
                      <c:pt idx="36">
                        <c:v>133.35121804838161</c:v>
                      </c:pt>
                      <c:pt idx="37">
                        <c:v>126.00289384350455</c:v>
                      </c:pt>
                      <c:pt idx="38">
                        <c:v>120.11380246251721</c:v>
                      </c:pt>
                      <c:pt idx="39">
                        <c:v>115.19238153914417</c:v>
                      </c:pt>
                    </c:numCache>
                  </c:numRef>
                </c:val>
                <c:smooth val="0"/>
                <c:extLst xmlns:c15="http://schemas.microsoft.com/office/drawing/2012/chart">
                  <c:ext xmlns:c16="http://schemas.microsoft.com/office/drawing/2014/chart" uri="{C3380CC4-5D6E-409C-BE32-E72D297353CC}">
                    <c16:uniqueId val="{00000003-626D-4764-98B9-4D02859AD9E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Sheet3!$A$5</c15:sqref>
                        </c15:formulaRef>
                      </c:ext>
                    </c:extLst>
                    <c:strCache>
                      <c:ptCount val="1"/>
                      <c:pt idx="0">
                        <c:v>Crude Oil (petroleum), Price index,</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Sheet3!$B$5:$AO$5</c15:sqref>
                        </c15:formulaRef>
                      </c:ext>
                    </c:extLst>
                    <c:numCache>
                      <c:formatCode>0.0</c:formatCode>
                      <c:ptCount val="40"/>
                      <c:pt idx="0">
                        <c:v>128.75250829014144</c:v>
                      </c:pt>
                      <c:pt idx="1">
                        <c:v>130.13372780786449</c:v>
                      </c:pt>
                      <c:pt idx="2">
                        <c:v>121.93844410981143</c:v>
                      </c:pt>
                      <c:pt idx="3">
                        <c:v>124.52005075640672</c:v>
                      </c:pt>
                      <c:pt idx="4">
                        <c:v>117.83550401067687</c:v>
                      </c:pt>
                      <c:pt idx="5">
                        <c:v>108.20895451019361</c:v>
                      </c:pt>
                      <c:pt idx="6">
                        <c:v>110.8338762981204</c:v>
                      </c:pt>
                      <c:pt idx="7">
                        <c:v>114.85279184808849</c:v>
                      </c:pt>
                      <c:pt idx="8">
                        <c:v>120.90013226054998</c:v>
                      </c:pt>
                      <c:pt idx="9">
                        <c:v>126.42578520801798</c:v>
                      </c:pt>
                      <c:pt idx="10">
                        <c:v>138.15443056847568</c:v>
                      </c:pt>
                      <c:pt idx="11">
                        <c:v>140.33619885701941</c:v>
                      </c:pt>
                      <c:pt idx="12">
                        <c:v>149.21765589818671</c:v>
                      </c:pt>
                      <c:pt idx="13">
                        <c:v>141.80523389164009</c:v>
                      </c:pt>
                      <c:pt idx="14">
                        <c:v>143.343643107487</c:v>
                      </c:pt>
                      <c:pt idx="15">
                        <c:v>153.86468410190969</c:v>
                      </c:pt>
                      <c:pt idx="16">
                        <c:v>167.07797555754371</c:v>
                      </c:pt>
                      <c:pt idx="17">
                        <c:v>165.23983489110779</c:v>
                      </c:pt>
                      <c:pt idx="18">
                        <c:v>167.91817919298322</c:v>
                      </c:pt>
                      <c:pt idx="19">
                        <c:v>165.28162835852461</c:v>
                      </c:pt>
                      <c:pt idx="20">
                        <c:v>174.66010102932151</c:v>
                      </c:pt>
                      <c:pt idx="21">
                        <c:v>179.05631258157891</c:v>
                      </c:pt>
                      <c:pt idx="22">
                        <c:v>146.29192816983564</c:v>
                      </c:pt>
                      <c:pt idx="23">
                        <c:v>126.07675794771711</c:v>
                      </c:pt>
                      <c:pt idx="24">
                        <c:v>131.42337710754234</c:v>
                      </c:pt>
                      <c:pt idx="25">
                        <c:v>142.52826157374665</c:v>
                      </c:pt>
                      <c:pt idx="26">
                        <c:v>148.86004533811609</c:v>
                      </c:pt>
                      <c:pt idx="27">
                        <c:v>160.45414525027914</c:v>
                      </c:pt>
                      <c:pt idx="28">
                        <c:v>157.12435658797332</c:v>
                      </c:pt>
                      <c:pt idx="29">
                        <c:v>139.91703988015234</c:v>
                      </c:pt>
                      <c:pt idx="30">
                        <c:v>144.44670037750404</c:v>
                      </c:pt>
                      <c:pt idx="31">
                        <c:v>136.17066557838777</c:v>
                      </c:pt>
                      <c:pt idx="32">
                        <c:v>142.32623254299719</c:v>
                      </c:pt>
                      <c:pt idx="33">
                        <c:v>135.54600065811735</c:v>
                      </c:pt>
                      <c:pt idx="34">
                        <c:v>142.59580836943252</c:v>
                      </c:pt>
                      <c:pt idx="35">
                        <c:v>149.21508218750705</c:v>
                      </c:pt>
                      <c:pt idx="36">
                        <c:v>145.13585605005483</c:v>
                      </c:pt>
                      <c:pt idx="37">
                        <c:v>126.52869516698097</c:v>
                      </c:pt>
                      <c:pt idx="38">
                        <c:v>76.219679667254709</c:v>
                      </c:pt>
                      <c:pt idx="39">
                        <c:v>50.446312272528921</c:v>
                      </c:pt>
                    </c:numCache>
                  </c:numRef>
                </c:val>
                <c:smooth val="0"/>
                <c:extLst xmlns:c15="http://schemas.microsoft.com/office/drawing/2012/chart">
                  <c:ext xmlns:c16="http://schemas.microsoft.com/office/drawing/2014/chart" uri="{C3380CC4-5D6E-409C-BE32-E72D297353CC}">
                    <c16:uniqueId val="{00000004-626D-4764-98B9-4D02859AD9E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Sheet3!$A$6</c15:sqref>
                        </c15:formulaRef>
                      </c:ext>
                    </c:extLst>
                    <c:strCache>
                      <c:ptCount val="1"/>
                      <c:pt idx="0">
                        <c:v>Coffee, USD</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Sheet3!$B$6:$AO$6</c15:sqref>
                        </c15:formulaRef>
                      </c:ext>
                    </c:extLst>
                    <c:numCache>
                      <c:formatCode>0.0</c:formatCode>
                      <c:ptCount val="40"/>
                      <c:pt idx="0">
                        <c:v>111.25749999999998</c:v>
                      </c:pt>
                      <c:pt idx="1">
                        <c:v>110.13157894736842</c:v>
                      </c:pt>
                      <c:pt idx="2">
                        <c:v>110.01909090909091</c:v>
                      </c:pt>
                      <c:pt idx="3">
                        <c:v>106.24789473684213</c:v>
                      </c:pt>
                      <c:pt idx="4">
                        <c:v>101.4709090909091</c:v>
                      </c:pt>
                      <c:pt idx="5">
                        <c:v>104.82681818181817</c:v>
                      </c:pt>
                      <c:pt idx="6">
                        <c:v>107.62099999999998</c:v>
                      </c:pt>
                      <c:pt idx="7">
                        <c:v>106.35608695652174</c:v>
                      </c:pt>
                      <c:pt idx="8">
                        <c:v>101.32850000000001</c:v>
                      </c:pt>
                      <c:pt idx="9">
                        <c:v>102.54545454545455</c:v>
                      </c:pt>
                      <c:pt idx="10">
                        <c:v>95.111499999999978</c:v>
                      </c:pt>
                      <c:pt idx="11">
                        <c:v>92.092857142857142</c:v>
                      </c:pt>
                      <c:pt idx="12">
                        <c:v>93.029523809523781</c:v>
                      </c:pt>
                      <c:pt idx="13">
                        <c:v>92.881052631578939</c:v>
                      </c:pt>
                      <c:pt idx="14">
                        <c:v>92.077619047619081</c:v>
                      </c:pt>
                      <c:pt idx="15">
                        <c:v>91.878095238095227</c:v>
                      </c:pt>
                      <c:pt idx="16">
                        <c:v>92.393636363636347</c:v>
                      </c:pt>
                      <c:pt idx="17">
                        <c:v>89.381428571428557</c:v>
                      </c:pt>
                      <c:pt idx="18">
                        <c:v>87.761904761904759</c:v>
                      </c:pt>
                      <c:pt idx="19">
                        <c:v>83.688260869565184</c:v>
                      </c:pt>
                      <c:pt idx="20">
                        <c:v>80.40736842105261</c:v>
                      </c:pt>
                      <c:pt idx="21">
                        <c:v>88.329565217391291</c:v>
                      </c:pt>
                      <c:pt idx="22">
                        <c:v>86.744000000000028</c:v>
                      </c:pt>
                      <c:pt idx="23">
                        <c:v>81.1875</c:v>
                      </c:pt>
                      <c:pt idx="24">
                        <c:v>81.774285714285725</c:v>
                      </c:pt>
                      <c:pt idx="25">
                        <c:v>82.585263157894744</c:v>
                      </c:pt>
                      <c:pt idx="26">
                        <c:v>81.050952380952396</c:v>
                      </c:pt>
                      <c:pt idx="27">
                        <c:v>78.141499999999994</c:v>
                      </c:pt>
                      <c:pt idx="28">
                        <c:v>76.99045454545454</c:v>
                      </c:pt>
                      <c:pt idx="29">
                        <c:v>80.099999999999994</c:v>
                      </c:pt>
                      <c:pt idx="30">
                        <c:v>79.961904761904748</c:v>
                      </c:pt>
                      <c:pt idx="31">
                        <c:v>77.920909090909063</c:v>
                      </c:pt>
                      <c:pt idx="32">
                        <c:v>78.946999999999989</c:v>
                      </c:pt>
                      <c:pt idx="33">
                        <c:v>77.496086956521765</c:v>
                      </c:pt>
                      <c:pt idx="34">
                        <c:v>82.602105263157924</c:v>
                      </c:pt>
                      <c:pt idx="35">
                        <c:v>82.765882352941176</c:v>
                      </c:pt>
                      <c:pt idx="36">
                        <c:v>79.15428571428572</c:v>
                      </c:pt>
                      <c:pt idx="37">
                        <c:v>77.294736842105252</c:v>
                      </c:pt>
                      <c:pt idx="38">
                        <c:v>76.963181818181809</c:v>
                      </c:pt>
                      <c:pt idx="39">
                        <c:v>74.393809523809509</c:v>
                      </c:pt>
                    </c:numCache>
                  </c:numRef>
                </c:val>
                <c:smooth val="0"/>
                <c:extLst xmlns:c15="http://schemas.microsoft.com/office/drawing/2012/chart">
                  <c:ext xmlns:c16="http://schemas.microsoft.com/office/drawing/2014/chart" uri="{C3380CC4-5D6E-409C-BE32-E72D297353CC}">
                    <c16:uniqueId val="{00000005-626D-4764-98B9-4D02859AD9E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Sheet3!$A$7</c15:sqref>
                        </c15:formulaRef>
                      </c:ext>
                    </c:extLst>
                    <c:strCache>
                      <c:ptCount val="1"/>
                      <c:pt idx="0">
                        <c:v>Crude Oil (petroleum), USD,</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Sheet3!$B$7:$AO$7</c15:sqref>
                        </c15:formulaRef>
                      </c:ext>
                    </c:extLst>
                    <c:numCache>
                      <c:formatCode>0.0</c:formatCode>
                      <c:ptCount val="40"/>
                      <c:pt idx="0">
                        <c:v>53.628939393939383</c:v>
                      </c:pt>
                      <c:pt idx="1">
                        <c:v>54.355333333333327</c:v>
                      </c:pt>
                      <c:pt idx="2">
                        <c:v>50.905797101449281</c:v>
                      </c:pt>
                      <c:pt idx="3">
                        <c:v>52.226333333333329</c:v>
                      </c:pt>
                      <c:pt idx="4">
                        <c:v>49.911594202898563</c:v>
                      </c:pt>
                      <c:pt idx="5">
                        <c:v>46.133030303030303</c:v>
                      </c:pt>
                      <c:pt idx="6">
                        <c:v>47.665079365079364</c:v>
                      </c:pt>
                      <c:pt idx="7">
                        <c:v>49.942608695652169</c:v>
                      </c:pt>
                      <c:pt idx="8">
                        <c:v>52.910317460317465</c:v>
                      </c:pt>
                      <c:pt idx="9">
                        <c:v>54.922121212121212</c:v>
                      </c:pt>
                      <c:pt idx="10">
                        <c:v>59.956212121212111</c:v>
                      </c:pt>
                      <c:pt idx="11">
                        <c:v>61.208730158730162</c:v>
                      </c:pt>
                      <c:pt idx="12">
                        <c:v>66.153768115942043</c:v>
                      </c:pt>
                      <c:pt idx="13">
                        <c:v>63.437999999999988</c:v>
                      </c:pt>
                      <c:pt idx="14">
                        <c:v>64.198030303030293</c:v>
                      </c:pt>
                      <c:pt idx="15">
                        <c:v>68.792380952380967</c:v>
                      </c:pt>
                      <c:pt idx="16">
                        <c:v>73.340724637681163</c:v>
                      </c:pt>
                      <c:pt idx="17">
                        <c:v>71.994285714285709</c:v>
                      </c:pt>
                      <c:pt idx="18">
                        <c:v>72.717575757575759</c:v>
                      </c:pt>
                      <c:pt idx="19">
                        <c:v>71.058550724637684</c:v>
                      </c:pt>
                      <c:pt idx="20">
                        <c:v>75.355000000000004</c:v>
                      </c:pt>
                      <c:pt idx="21">
                        <c:v>76.72608695652174</c:v>
                      </c:pt>
                      <c:pt idx="22">
                        <c:v>62.380000000000017</c:v>
                      </c:pt>
                      <c:pt idx="23">
                        <c:v>53.791587301587299</c:v>
                      </c:pt>
                      <c:pt idx="24">
                        <c:v>56.434492753623189</c:v>
                      </c:pt>
                      <c:pt idx="25">
                        <c:v>61.102000000000018</c:v>
                      </c:pt>
                      <c:pt idx="26">
                        <c:v>63.789841269841276</c:v>
                      </c:pt>
                      <c:pt idx="27">
                        <c:v>68.571666666666658</c:v>
                      </c:pt>
                      <c:pt idx="28">
                        <c:v>66.87695652173916</c:v>
                      </c:pt>
                      <c:pt idx="29">
                        <c:v>59.728999999999999</c:v>
                      </c:pt>
                      <c:pt idx="30">
                        <c:v>61.471884057971018</c:v>
                      </c:pt>
                      <c:pt idx="31">
                        <c:v>57.595303030303029</c:v>
                      </c:pt>
                      <c:pt idx="32">
                        <c:v>60.00952380952382</c:v>
                      </c:pt>
                      <c:pt idx="33">
                        <c:v>57.295217391304348</c:v>
                      </c:pt>
                      <c:pt idx="34">
                        <c:v>60.420793650793648</c:v>
                      </c:pt>
                      <c:pt idx="35">
                        <c:v>63.39651515151516</c:v>
                      </c:pt>
                      <c:pt idx="36">
                        <c:v>61.683043478260871</c:v>
                      </c:pt>
                      <c:pt idx="37">
                        <c:v>53.372500000000002</c:v>
                      </c:pt>
                      <c:pt idx="38">
                        <c:v>32.203030303030296</c:v>
                      </c:pt>
                      <c:pt idx="39">
                        <c:v>21.173787878787877</c:v>
                      </c:pt>
                    </c:numCache>
                  </c:numRef>
                </c:val>
                <c:smooth val="0"/>
                <c:extLst xmlns:c15="http://schemas.microsoft.com/office/drawing/2012/chart">
                  <c:ext xmlns:c16="http://schemas.microsoft.com/office/drawing/2014/chart" uri="{C3380CC4-5D6E-409C-BE32-E72D297353CC}">
                    <c16:uniqueId val="{00000006-626D-4764-98B9-4D02859AD9E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Sheet3!$A$8</c15:sqref>
                        </c15:formulaRef>
                      </c:ext>
                    </c:extLst>
                    <c:strCache>
                      <c:ptCount val="1"/>
                      <c:pt idx="0">
                        <c:v>Rice, , USD</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Sheet3!$B$8:$AO$8</c15:sqref>
                        </c15:formulaRef>
                      </c:ext>
                    </c:extLst>
                    <c:numCache>
                      <c:formatCode>0.0</c:formatCode>
                      <c:ptCount val="40"/>
                      <c:pt idx="0">
                        <c:v>372.54545454545456</c:v>
                      </c:pt>
                      <c:pt idx="1">
                        <c:v>368.5</c:v>
                      </c:pt>
                      <c:pt idx="2">
                        <c:v>367.78260869565219</c:v>
                      </c:pt>
                      <c:pt idx="3">
                        <c:v>374.5</c:v>
                      </c:pt>
                      <c:pt idx="4">
                        <c:v>402.91304347826087</c:v>
                      </c:pt>
                      <c:pt idx="5">
                        <c:v>444.68181818181819</c:v>
                      </c:pt>
                      <c:pt idx="6">
                        <c:v>419.95238095238096</c:v>
                      </c:pt>
                      <c:pt idx="7">
                        <c:v>405.6521739130435</c:v>
                      </c:pt>
                      <c:pt idx="8">
                        <c:v>413.14285714285717</c:v>
                      </c:pt>
                      <c:pt idx="9">
                        <c:v>407.22727272727275</c:v>
                      </c:pt>
                      <c:pt idx="10">
                        <c:v>404.04545454545456</c:v>
                      </c:pt>
                      <c:pt idx="11">
                        <c:v>407.95238095238096</c:v>
                      </c:pt>
                      <c:pt idx="12">
                        <c:v>422.30434782608694</c:v>
                      </c:pt>
                      <c:pt idx="13">
                        <c:v>417.85</c:v>
                      </c:pt>
                      <c:pt idx="14">
                        <c:v>409.77272727272725</c:v>
                      </c:pt>
                      <c:pt idx="15">
                        <c:v>432.38095238095241</c:v>
                      </c:pt>
                      <c:pt idx="16">
                        <c:v>433.21739130434781</c:v>
                      </c:pt>
                      <c:pt idx="17">
                        <c:v>413.14285714285717</c:v>
                      </c:pt>
                      <c:pt idx="18">
                        <c:v>378.68181818181819</c:v>
                      </c:pt>
                      <c:pt idx="19">
                        <c:v>383.43478260869563</c:v>
                      </c:pt>
                      <c:pt idx="20">
                        <c:v>383</c:v>
                      </c:pt>
                      <c:pt idx="21">
                        <c:v>392.04347826086956</c:v>
                      </c:pt>
                      <c:pt idx="22">
                        <c:v>390.81818181818181</c:v>
                      </c:pt>
                      <c:pt idx="23">
                        <c:v>380.33333333333331</c:v>
                      </c:pt>
                      <c:pt idx="24">
                        <c:v>383.73913043478262</c:v>
                      </c:pt>
                      <c:pt idx="25">
                        <c:v>390.55</c:v>
                      </c:pt>
                      <c:pt idx="26">
                        <c:v>383.14285714285717</c:v>
                      </c:pt>
                      <c:pt idx="27">
                        <c:v>397.40909090909093</c:v>
                      </c:pt>
                      <c:pt idx="28">
                        <c:v>390.30434782608694</c:v>
                      </c:pt>
                      <c:pt idx="29">
                        <c:v>396.25</c:v>
                      </c:pt>
                      <c:pt idx="30">
                        <c:v>395.95652173913044</c:v>
                      </c:pt>
                      <c:pt idx="31">
                        <c:v>414.68181818181819</c:v>
                      </c:pt>
                      <c:pt idx="32">
                        <c:v>415.42857142857144</c:v>
                      </c:pt>
                      <c:pt idx="33">
                        <c:v>399.13043478260869</c:v>
                      </c:pt>
                      <c:pt idx="34">
                        <c:v>394.57142857142856</c:v>
                      </c:pt>
                      <c:pt idx="35">
                        <c:v>397</c:v>
                      </c:pt>
                      <c:pt idx="36">
                        <c:v>428.52173913043481</c:v>
                      </c:pt>
                      <c:pt idx="37">
                        <c:v>430.25</c:v>
                      </c:pt>
                      <c:pt idx="38">
                        <c:v>471.68181818181819</c:v>
                      </c:pt>
                      <c:pt idx="39">
                        <c:v>542.81818181818187</c:v>
                      </c:pt>
                    </c:numCache>
                  </c:numRef>
                </c:val>
                <c:smooth val="0"/>
                <c:extLst xmlns:c15="http://schemas.microsoft.com/office/drawing/2012/chart">
                  <c:ext xmlns:c16="http://schemas.microsoft.com/office/drawing/2014/chart" uri="{C3380CC4-5D6E-409C-BE32-E72D297353CC}">
                    <c16:uniqueId val="{00000007-626D-4764-98B9-4D02859AD9E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Sheet3!$A$10</c15:sqref>
                        </c15:formulaRef>
                      </c:ext>
                    </c:extLst>
                    <c:strCache>
                      <c:ptCount val="1"/>
                      <c:pt idx="0">
                        <c:v>Wheat,</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Sheet3!$B$10:$AO$10</c15:sqref>
                        </c15:formulaRef>
                      </c:ext>
                    </c:extLst>
                    <c:numCache>
                      <c:formatCode>0.0</c:formatCode>
                      <c:ptCount val="40"/>
                      <c:pt idx="0">
                        <c:v>137.14573583333336</c:v>
                      </c:pt>
                      <c:pt idx="1">
                        <c:v>147.36144210526314</c:v>
                      </c:pt>
                      <c:pt idx="2">
                        <c:v>146.43149942028987</c:v>
                      </c:pt>
                      <c:pt idx="3">
                        <c:v>138.40759070175434</c:v>
                      </c:pt>
                      <c:pt idx="4">
                        <c:v>146.44021333333328</c:v>
                      </c:pt>
                      <c:pt idx="5">
                        <c:v>157.24619166666668</c:v>
                      </c:pt>
                      <c:pt idx="6">
                        <c:v>174.53241666666668</c:v>
                      </c:pt>
                      <c:pt idx="7">
                        <c:v>139.05081507246373</c:v>
                      </c:pt>
                      <c:pt idx="8">
                        <c:v>138.41339233333332</c:v>
                      </c:pt>
                      <c:pt idx="9">
                        <c:v>133.34451603174602</c:v>
                      </c:pt>
                      <c:pt idx="10">
                        <c:v>138.04595566666663</c:v>
                      </c:pt>
                      <c:pt idx="11">
                        <c:v>147.10326949999998</c:v>
                      </c:pt>
                      <c:pt idx="12">
                        <c:v>156.38804412698411</c:v>
                      </c:pt>
                      <c:pt idx="13">
                        <c:v>172.28911912280699</c:v>
                      </c:pt>
                      <c:pt idx="14">
                        <c:v>180.91881587301583</c:v>
                      </c:pt>
                      <c:pt idx="15">
                        <c:v>180.37640936507935</c:v>
                      </c:pt>
                      <c:pt idx="16">
                        <c:v>192.70383000000001</c:v>
                      </c:pt>
                      <c:pt idx="17">
                        <c:v>193.07921984126983</c:v>
                      </c:pt>
                      <c:pt idx="18">
                        <c:v>196.80607746031745</c:v>
                      </c:pt>
                      <c:pt idx="19">
                        <c:v>211.29205884057973</c:v>
                      </c:pt>
                      <c:pt idx="20">
                        <c:v>191.14442175438595</c:v>
                      </c:pt>
                      <c:pt idx="21">
                        <c:v>188.46160666666665</c:v>
                      </c:pt>
                      <c:pt idx="22">
                        <c:v>181.55239087719298</c:v>
                      </c:pt>
                      <c:pt idx="23">
                        <c:v>188.53583629629628</c:v>
                      </c:pt>
                      <c:pt idx="24">
                        <c:v>188.84494968253969</c:v>
                      </c:pt>
                      <c:pt idx="25">
                        <c:v>177.91670175438594</c:v>
                      </c:pt>
                      <c:pt idx="26">
                        <c:v>164.50664476190474</c:v>
                      </c:pt>
                      <c:pt idx="27">
                        <c:v>159.03008873015872</c:v>
                      </c:pt>
                      <c:pt idx="28">
                        <c:v>158.28169500000001</c:v>
                      </c:pt>
                      <c:pt idx="29">
                        <c:v>174.69776316666665</c:v>
                      </c:pt>
                      <c:pt idx="30">
                        <c:v>163.87675333333334</c:v>
                      </c:pt>
                      <c:pt idx="31">
                        <c:v>149.36300500000002</c:v>
                      </c:pt>
                      <c:pt idx="32">
                        <c:v>146.57048633333335</c:v>
                      </c:pt>
                      <c:pt idx="33">
                        <c:v>153.22109</c:v>
                      </c:pt>
                      <c:pt idx="34">
                        <c:v>157.52826425925926</c:v>
                      </c:pt>
                      <c:pt idx="35">
                        <c:v>165.25464083333333</c:v>
                      </c:pt>
                      <c:pt idx="36">
                        <c:v>178.24177730158726</c:v>
                      </c:pt>
                      <c:pt idx="37">
                        <c:v>172.23110280701752</c:v>
                      </c:pt>
                      <c:pt idx="38">
                        <c:v>170.87475166666661</c:v>
                      </c:pt>
                      <c:pt idx="39">
                        <c:v>179.74651793650793</c:v>
                      </c:pt>
                    </c:numCache>
                  </c:numRef>
                </c:val>
                <c:smooth val="0"/>
                <c:extLst xmlns:c15="http://schemas.microsoft.com/office/drawing/2012/chart">
                  <c:ext xmlns:c16="http://schemas.microsoft.com/office/drawing/2014/chart" uri="{C3380CC4-5D6E-409C-BE32-E72D297353CC}">
                    <c16:uniqueId val="{00000008-626D-4764-98B9-4D02859AD9E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Sheet3!$A$11</c15:sqref>
                        </c15:formulaRef>
                      </c:ext>
                    </c:extLst>
                    <c:strCache>
                      <c:ptCount val="1"/>
                      <c:pt idx="0">
                        <c:v>Gold, USD</c:v>
                      </c:pt>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Sheet3!$B$1:$AO$1</c15:sqref>
                        </c15:formulaRef>
                      </c:ext>
                    </c:extLst>
                    <c:strCache>
                      <c:ptCount val="40"/>
                      <c:pt idx="0">
                        <c:v>2017M1</c:v>
                      </c:pt>
                      <c:pt idx="1">
                        <c:v>2017M2</c:v>
                      </c:pt>
                      <c:pt idx="2">
                        <c:v>2017M3</c:v>
                      </c:pt>
                      <c:pt idx="3">
                        <c:v>2017M4</c:v>
                      </c:pt>
                      <c:pt idx="4">
                        <c:v>2017M5</c:v>
                      </c:pt>
                      <c:pt idx="5">
                        <c:v>2017M6</c:v>
                      </c:pt>
                      <c:pt idx="6">
                        <c:v>2017M7</c:v>
                      </c:pt>
                      <c:pt idx="7">
                        <c:v>2017M8</c:v>
                      </c:pt>
                      <c:pt idx="8">
                        <c:v>2017M9</c:v>
                      </c:pt>
                      <c:pt idx="9">
                        <c:v>2017M10</c:v>
                      </c:pt>
                      <c:pt idx="10">
                        <c:v>2017M11</c:v>
                      </c:pt>
                      <c:pt idx="11">
                        <c:v>2017M12</c:v>
                      </c:pt>
                      <c:pt idx="12">
                        <c:v>2018M1</c:v>
                      </c:pt>
                      <c:pt idx="13">
                        <c:v>2018M2</c:v>
                      </c:pt>
                      <c:pt idx="14">
                        <c:v>2018M3</c:v>
                      </c:pt>
                      <c:pt idx="15">
                        <c:v>2018M4</c:v>
                      </c:pt>
                      <c:pt idx="16">
                        <c:v>2018M5</c:v>
                      </c:pt>
                      <c:pt idx="17">
                        <c:v>2018M6</c:v>
                      </c:pt>
                      <c:pt idx="18">
                        <c:v>2018M7</c:v>
                      </c:pt>
                      <c:pt idx="19">
                        <c:v>2018M8</c:v>
                      </c:pt>
                      <c:pt idx="20">
                        <c:v>2018M9</c:v>
                      </c:pt>
                      <c:pt idx="21">
                        <c:v>2018M10</c:v>
                      </c:pt>
                      <c:pt idx="22">
                        <c:v>2018M11</c:v>
                      </c:pt>
                      <c:pt idx="23">
                        <c:v>2018M12</c:v>
                      </c:pt>
                      <c:pt idx="24">
                        <c:v>2019M1</c:v>
                      </c:pt>
                      <c:pt idx="25">
                        <c:v>2019M2</c:v>
                      </c:pt>
                      <c:pt idx="26">
                        <c:v>2019M3</c:v>
                      </c:pt>
                      <c:pt idx="27">
                        <c:v>2019M4</c:v>
                      </c:pt>
                      <c:pt idx="28">
                        <c:v>2019M5</c:v>
                      </c:pt>
                      <c:pt idx="29">
                        <c:v>2019M6</c:v>
                      </c:pt>
                      <c:pt idx="30">
                        <c:v>2019M7</c:v>
                      </c:pt>
                      <c:pt idx="31">
                        <c:v>2019M8</c:v>
                      </c:pt>
                      <c:pt idx="32">
                        <c:v>2019M9</c:v>
                      </c:pt>
                      <c:pt idx="33">
                        <c:v>2019M10</c:v>
                      </c:pt>
                      <c:pt idx="34">
                        <c:v>2019M11</c:v>
                      </c:pt>
                      <c:pt idx="35">
                        <c:v>2019M12</c:v>
                      </c:pt>
                      <c:pt idx="36">
                        <c:v>2020M1</c:v>
                      </c:pt>
                      <c:pt idx="37">
                        <c:v>2020M2</c:v>
                      </c:pt>
                      <c:pt idx="38">
                        <c:v>2020M3</c:v>
                      </c:pt>
                      <c:pt idx="39">
                        <c:v>2020M4</c:v>
                      </c:pt>
                    </c:strCache>
                  </c:strRef>
                </c:cat>
                <c:val>
                  <c:numRef>
                    <c:extLst xmlns:c15="http://schemas.microsoft.com/office/drawing/2012/chart">
                      <c:ext xmlns:c15="http://schemas.microsoft.com/office/drawing/2012/chart" uri="{02D57815-91ED-43cb-92C2-25804820EDAC}">
                        <c15:formulaRef>
                          <c15:sqref>Sheet3!$B$11:$AO$11</c15:sqref>
                        </c15:formulaRef>
                      </c:ext>
                    </c:extLst>
                    <c:numCache>
                      <c:formatCode>0.0</c:formatCode>
                      <c:ptCount val="40"/>
                      <c:pt idx="0">
                        <c:v>1192.6166666666663</c:v>
                      </c:pt>
                      <c:pt idx="1">
                        <c:v>1234.3575000000001</c:v>
                      </c:pt>
                      <c:pt idx="2">
                        <c:v>1231.0934782608692</c:v>
                      </c:pt>
                      <c:pt idx="3">
                        <c:v>1265.6277777777777</c:v>
                      </c:pt>
                      <c:pt idx="4">
                        <c:v>1245.0047619047618</c:v>
                      </c:pt>
                      <c:pt idx="5">
                        <c:v>1260.2568181818181</c:v>
                      </c:pt>
                      <c:pt idx="6">
                        <c:v>1236.2214285714283</c:v>
                      </c:pt>
                      <c:pt idx="7">
                        <c:v>1282.3159090909094</c:v>
                      </c:pt>
                      <c:pt idx="8">
                        <c:v>1314.9785714285711</c:v>
                      </c:pt>
                      <c:pt idx="9">
                        <c:v>1279.5136363636366</c:v>
                      </c:pt>
                      <c:pt idx="10">
                        <c:v>1282.284090909091</c:v>
                      </c:pt>
                      <c:pt idx="11">
                        <c:v>1261.2558823529414</c:v>
                      </c:pt>
                      <c:pt idx="12">
                        <c:v>1331.6659090909091</c:v>
                      </c:pt>
                      <c:pt idx="13">
                        <c:v>1331.5249999999999</c:v>
                      </c:pt>
                      <c:pt idx="14">
                        <c:v>1324.6571428571428</c:v>
                      </c:pt>
                      <c:pt idx="15">
                        <c:v>1334.7400000000002</c:v>
                      </c:pt>
                      <c:pt idx="16">
                        <c:v>1303.0261904761903</c:v>
                      </c:pt>
                      <c:pt idx="17">
                        <c:v>1281.5666666666668</c:v>
                      </c:pt>
                      <c:pt idx="18">
                        <c:v>1238.5250000000001</c:v>
                      </c:pt>
                      <c:pt idx="19">
                        <c:v>1201.2454545454545</c:v>
                      </c:pt>
                      <c:pt idx="20">
                        <c:v>1198.4725000000003</c:v>
                      </c:pt>
                      <c:pt idx="21">
                        <c:v>1215.3934782608694</c:v>
                      </c:pt>
                      <c:pt idx="22">
                        <c:v>1220.9454545454546</c:v>
                      </c:pt>
                      <c:pt idx="23">
                        <c:v>1247.9235294117648</c:v>
                      </c:pt>
                      <c:pt idx="24">
                        <c:v>1291.7454545454545</c:v>
                      </c:pt>
                      <c:pt idx="25">
                        <c:v>1320.0650000000001</c:v>
                      </c:pt>
                      <c:pt idx="26">
                        <c:v>1300.8976190476189</c:v>
                      </c:pt>
                      <c:pt idx="27">
                        <c:v>1286.4449999999999</c:v>
                      </c:pt>
                      <c:pt idx="28">
                        <c:v>1283.9476190476191</c:v>
                      </c:pt>
                      <c:pt idx="29">
                        <c:v>1359.0425</c:v>
                      </c:pt>
                      <c:pt idx="30">
                        <c:v>1412.978260869565</c:v>
                      </c:pt>
                      <c:pt idx="31">
                        <c:v>1498.7976190476193</c:v>
                      </c:pt>
                      <c:pt idx="32">
                        <c:v>1511.3142857142859</c:v>
                      </c:pt>
                      <c:pt idx="33">
                        <c:v>1494.8</c:v>
                      </c:pt>
                      <c:pt idx="34">
                        <c:v>1470.0166666666669</c:v>
                      </c:pt>
                      <c:pt idx="35">
                        <c:v>1476.0444444444445</c:v>
                      </c:pt>
                      <c:pt idx="36">
                        <c:v>1560.6727272727273</c:v>
                      </c:pt>
                      <c:pt idx="37">
                        <c:v>1597.1025</c:v>
                      </c:pt>
                      <c:pt idx="38">
                        <c:v>1591.9272727272728</c:v>
                      </c:pt>
                      <c:pt idx="39">
                        <c:v>1682.9299999999998</c:v>
                      </c:pt>
                    </c:numCache>
                  </c:numRef>
                </c:val>
                <c:smooth val="0"/>
                <c:extLst xmlns:c15="http://schemas.microsoft.com/office/drawing/2012/chart">
                  <c:ext xmlns:c16="http://schemas.microsoft.com/office/drawing/2014/chart" uri="{C3380CC4-5D6E-409C-BE32-E72D297353CC}">
                    <c16:uniqueId val="{00000009-626D-4764-98B9-4D02859AD9EE}"/>
                  </c:ext>
                </c:extLst>
              </c15:ser>
            </c15:filteredLineSeries>
          </c:ext>
        </c:extLst>
      </c:lineChart>
      <c:catAx>
        <c:axId val="74050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499600"/>
        <c:crosses val="autoZero"/>
        <c:auto val="1"/>
        <c:lblAlgn val="ctr"/>
        <c:lblOffset val="100"/>
        <c:noMultiLvlLbl val="0"/>
      </c:catAx>
      <c:valAx>
        <c:axId val="740499600"/>
        <c:scaling>
          <c:orientation val="minMax"/>
          <c:min val="15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501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0.55357</cdr:x>
      <cdr:y>0.26389</cdr:y>
    </cdr:from>
    <cdr:to>
      <cdr:x>0.6484</cdr:x>
      <cdr:y>0.73611</cdr:y>
    </cdr:to>
    <cdr:sp macro="" textlink="">
      <cdr:nvSpPr>
        <cdr:cNvPr id="3" name="Rounded Rectangle 1">
          <a:extLst xmlns:a="http://schemas.openxmlformats.org/drawingml/2006/main">
            <a:ext uri="{FF2B5EF4-FFF2-40B4-BE49-F238E27FC236}">
              <a16:creationId xmlns:a16="http://schemas.microsoft.com/office/drawing/2014/main" id="{D643ADE6-F1D9-4A95-9BDC-11D98EE77DB3}"/>
            </a:ext>
          </a:extLst>
        </cdr:cNvPr>
        <cdr:cNvSpPr/>
      </cdr:nvSpPr>
      <cdr:spPr>
        <a:xfrm xmlns:a="http://schemas.openxmlformats.org/drawingml/2006/main">
          <a:off x="5044180" y="1368153"/>
          <a:ext cx="864096" cy="2448272"/>
        </a:xfrm>
        <a:prstGeom xmlns:a="http://schemas.openxmlformats.org/drawingml/2006/main" prst="round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2" tIns="46586" rIns="93172" bIns="46586" numCol="1" anchor="t" anchorCtr="0" compatLnSpc="1">
            <a:prstTxWarp prst="textNoShape">
              <a:avLst/>
            </a:prstTxWarp>
          </a:bodyPr>
          <a:lstStyle>
            <a:lvl1pPr>
              <a:defRPr sz="1200">
                <a:cs typeface="Calibri" panose="020F0502020204030204" pitchFamily="34" charset="0"/>
              </a:defRPr>
            </a:lvl1pPr>
          </a:lstStyle>
          <a:p>
            <a:pPr>
              <a:defRPr/>
            </a:pPr>
            <a:endParaRPr lang="en-US"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2" tIns="46586" rIns="93172" bIns="46586" numCol="1" anchor="t" anchorCtr="0" compatLnSpc="1">
            <a:prstTxWarp prst="textNoShape">
              <a:avLst/>
            </a:prstTxWarp>
          </a:bodyPr>
          <a:lstStyle>
            <a:lvl1pPr algn="r">
              <a:defRPr sz="1200"/>
            </a:lvl1pPr>
          </a:lstStyle>
          <a:p>
            <a:pPr>
              <a:defRPr/>
            </a:pPr>
            <a:fld id="{DED635ED-C59C-4CE9-84E3-36DADAD8FA40}" type="datetimeFigureOut">
              <a:rPr lang="en-US"/>
              <a:pPr>
                <a:defRPr/>
              </a:pPr>
              <a:t>6/17/2020</a:t>
            </a:fld>
            <a:endParaRPr lang="en-US" dirty="0"/>
          </a:p>
        </p:txBody>
      </p:sp>
      <p:sp>
        <p:nvSpPr>
          <p:cNvPr id="4" name="Footer Placeholder 3"/>
          <p:cNvSpPr>
            <a:spLocks noGrp="1"/>
          </p:cNvSpPr>
          <p:nvPr>
            <p:ph type="ftr" sz="quarter" idx="2"/>
          </p:nvPr>
        </p:nvSpPr>
        <p:spPr>
          <a:xfrm>
            <a:off x="0" y="8831263"/>
            <a:ext cx="3038475" cy="465137"/>
          </a:xfrm>
          <a:prstGeom prst="rect">
            <a:avLst/>
          </a:prstGeom>
        </p:spPr>
        <p:txBody>
          <a:bodyPr vert="horz" wrap="square" lIns="93172" tIns="46586" rIns="93172" bIns="46586" numCol="1" anchor="b" anchorCtr="0" compatLnSpc="1">
            <a:prstTxWarp prst="textNoShape">
              <a:avLst/>
            </a:prstTxWarp>
          </a:bodyPr>
          <a:lstStyle>
            <a:lvl1pPr>
              <a:defRPr sz="1200">
                <a:cs typeface="Calibri" panose="020F0502020204030204" pitchFamily="34" charset="0"/>
              </a:defRPr>
            </a:lvl1pPr>
          </a:lstStyle>
          <a:p>
            <a:pPr>
              <a:defRPr/>
            </a:pPr>
            <a:endParaRPr lang="en-US" altLang="en-US"/>
          </a:p>
        </p:txBody>
      </p:sp>
      <p:sp>
        <p:nvSpPr>
          <p:cNvPr id="5" name="Slide Number Placeholder 4"/>
          <p:cNvSpPr>
            <a:spLocks noGrp="1"/>
          </p:cNvSpPr>
          <p:nvPr>
            <p:ph type="sldNum" sz="quarter" idx="3"/>
          </p:nvPr>
        </p:nvSpPr>
        <p:spPr>
          <a:xfrm>
            <a:off x="3970338" y="8831263"/>
            <a:ext cx="3038475" cy="465137"/>
          </a:xfrm>
          <a:prstGeom prst="rect">
            <a:avLst/>
          </a:prstGeom>
        </p:spPr>
        <p:txBody>
          <a:bodyPr vert="horz" wrap="square" lIns="93172" tIns="46586" rIns="93172" bIns="46586" numCol="1" anchor="b" anchorCtr="0" compatLnSpc="1">
            <a:prstTxWarp prst="textNoShape">
              <a:avLst/>
            </a:prstTxWarp>
          </a:bodyPr>
          <a:lstStyle>
            <a:lvl1pPr algn="r">
              <a:defRPr sz="1200"/>
            </a:lvl1pPr>
          </a:lstStyle>
          <a:p>
            <a:pPr>
              <a:defRPr/>
            </a:pPr>
            <a:fld id="{E2BD3BAB-CA50-45AC-AF63-84676ED7AF9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1181100" y="6985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p:cNvSpPr>
          <p:nvPr>
            <p:ph type="body" sz="quarter" idx="1"/>
          </p:nvPr>
        </p:nvSpPr>
        <p:spPr bwMode="auto">
          <a:xfrm>
            <a:off x="935038" y="4416425"/>
            <a:ext cx="5140325" cy="4181475"/>
          </a:xfrm>
          <a:prstGeom prst="rect">
            <a:avLst/>
          </a:prstGeom>
          <a:noFill/>
          <a:ln w="9525" cap="flat" cmpd="sng">
            <a:noFill/>
            <a:prstDash val="solid"/>
            <a:round/>
            <a:headEnd type="none" w="med" len="med"/>
            <a:tailEnd type="none" w="med" len="med"/>
          </a:ln>
          <a:effectLst/>
        </p:spPr>
        <p:txBody>
          <a:bodyPr vert="horz" wrap="square" lIns="93172" tIns="46586" rIns="93172" bIns="46586" numCol="1" anchor="t" anchorCtr="0" compatLnSpc="1">
            <a:prstTxWarp prst="textNoShape">
              <a:avLst/>
            </a:prstTxWarp>
          </a:bodyPr>
          <a:lstStyle/>
          <a:p>
            <a:pPr lvl="0"/>
            <a:r>
              <a:rPr lang="en-US" noProof="0">
                <a:sym typeface="Helvetica Neue" pitchFamily="2"/>
              </a:rPr>
              <a:t>Click to edit Master text styles</a:t>
            </a:r>
          </a:p>
          <a:p>
            <a:pPr lvl="1"/>
            <a:r>
              <a:rPr lang="en-US" noProof="0">
                <a:sym typeface="Helvetica Neue" pitchFamily="2"/>
              </a:rPr>
              <a:t>Second level</a:t>
            </a:r>
          </a:p>
          <a:p>
            <a:pPr lvl="2"/>
            <a:r>
              <a:rPr lang="en-US" noProof="0">
                <a:sym typeface="Helvetica Neue" pitchFamily="2"/>
              </a:rPr>
              <a:t>Third level</a:t>
            </a:r>
          </a:p>
          <a:p>
            <a:pPr lvl="3"/>
            <a:r>
              <a:rPr lang="en-US" noProof="0">
                <a:sym typeface="Helvetica Neue" pitchFamily="2"/>
              </a:rPr>
              <a:t>Fourth level</a:t>
            </a:r>
          </a:p>
          <a:p>
            <a:pPr lvl="4"/>
            <a:r>
              <a:rPr lang="en-US" noProof="0">
                <a:sym typeface="Helvetica Neue" pitchFamily="2"/>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Helvetica Neue" pitchFamily="2"/>
        <a:ea typeface="MS PGothic" panose="020B0600070205080204" pitchFamily="34" charset="-128"/>
        <a:cs typeface="Helvetica Neue" pitchFamily="2"/>
        <a:sym typeface="Helvetica Neue" charset="0"/>
      </a:defRPr>
    </a:lvl1pPr>
    <a:lvl2pPr indent="2286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2pPr>
    <a:lvl3pPr indent="4572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3pPr>
    <a:lvl4pPr indent="6858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4pPr>
    <a:lvl5pPr indent="9144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949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pPr>
              <a:defRPr/>
            </a:pPr>
            <a:fld id="{54A044DB-1C9A-478B-AA8F-1D3FE7D063E3}" type="slidenum">
              <a:rPr lang="en-US"/>
              <a:pPr>
                <a:defRPr/>
              </a:pPr>
              <a:t>‹#›</a:t>
            </a:fld>
            <a:endParaRPr lang="en-US" dirty="0"/>
          </a:p>
        </p:txBody>
      </p:sp>
    </p:spTree>
    <p:extLst>
      <p:ext uri="{BB962C8B-B14F-4D97-AF65-F5344CB8AC3E}">
        <p14:creationId xmlns:p14="http://schemas.microsoft.com/office/powerpoint/2010/main" val="122965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1BC70C47-831F-48D2-90DC-81A145A53879}" type="slidenum">
              <a:rPr lang="en-US"/>
              <a:pPr>
                <a:defRPr/>
              </a:pPr>
              <a:t>‹#›</a:t>
            </a:fld>
            <a:endParaRPr lang="en-US" dirty="0"/>
          </a:p>
        </p:txBody>
      </p:sp>
    </p:spTree>
    <p:extLst>
      <p:ext uri="{BB962C8B-B14F-4D97-AF65-F5344CB8AC3E}">
        <p14:creationId xmlns:p14="http://schemas.microsoft.com/office/powerpoint/2010/main" val="40765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4563E201-1F83-4BC4-99C3-56835B35C025}" type="slidenum">
              <a:rPr lang="en-US"/>
              <a:pPr>
                <a:defRPr/>
              </a:pPr>
              <a:t>‹#›</a:t>
            </a:fld>
            <a:endParaRPr lang="en-US" dirty="0"/>
          </a:p>
        </p:txBody>
      </p:sp>
    </p:spTree>
    <p:extLst>
      <p:ext uri="{BB962C8B-B14F-4D97-AF65-F5344CB8AC3E}">
        <p14:creationId xmlns:p14="http://schemas.microsoft.com/office/powerpoint/2010/main" val="314501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296638"/>
            <a:ext cx="84672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0"/>
            <a:ext cx="9144000" cy="98072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
        <p:nvSpPr>
          <p:cNvPr id="5" name="Title 1">
            <a:extLst>
              <a:ext uri="{FF2B5EF4-FFF2-40B4-BE49-F238E27FC236}">
                <a16:creationId xmlns:a16="http://schemas.microsoft.com/office/drawing/2014/main" id="{318300B4-AC5F-4145-8F59-D7BAE630E7C1}"/>
              </a:ext>
            </a:extLst>
          </p:cNvPr>
          <p:cNvSpPr>
            <a:spLocks noGrp="1"/>
          </p:cNvSpPr>
          <p:nvPr>
            <p:ph type="title"/>
          </p:nvPr>
        </p:nvSpPr>
        <p:spPr>
          <a:xfrm>
            <a:off x="179512" y="191550"/>
            <a:ext cx="8856984" cy="615603"/>
          </a:xfrm>
        </p:spPr>
        <p:txBody>
          <a:bodyPr anchor="ctr" anchorCtr="0"/>
          <a:lstStyle>
            <a:lvl1pPr>
              <a:defRPr sz="2600">
                <a:latin typeface="+mn-lt"/>
              </a:defRPr>
            </a:lvl1pPr>
          </a:lstStyle>
          <a:p>
            <a:r>
              <a:rPr lang="en-US" dirty="0"/>
              <a:t>Click to edit Master title style</a:t>
            </a:r>
          </a:p>
        </p:txBody>
      </p:sp>
    </p:spTree>
    <p:extLst>
      <p:ext uri="{BB962C8B-B14F-4D97-AF65-F5344CB8AC3E}">
        <p14:creationId xmlns:p14="http://schemas.microsoft.com/office/powerpoint/2010/main" val="146169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
            <a:ext cx="9144000" cy="6492873"/>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1840585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5"/>
            <a:ext cx="9144000" cy="365127"/>
          </a:xfrm>
          <a:prstGeom prst="rect">
            <a:avLst/>
          </a:prstGeom>
        </p:spPr>
      </p:pic>
    </p:spTree>
    <p:extLst>
      <p:ext uri="{BB962C8B-B14F-4D97-AF65-F5344CB8AC3E}">
        <p14:creationId xmlns:p14="http://schemas.microsoft.com/office/powerpoint/2010/main" val="32013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637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pPr>
              <a:defRPr/>
            </a:pPr>
            <a:fld id="{54A044DB-1C9A-478B-AA8F-1D3FE7D063E3}" type="slidenum">
              <a:rPr lang="en-US"/>
              <a:pPr>
                <a:defRPr/>
              </a:pPr>
              <a:t>‹#›</a:t>
            </a:fld>
            <a:endParaRPr lang="en-US" dirty="0"/>
          </a:p>
        </p:txBody>
      </p:sp>
    </p:spTree>
    <p:extLst>
      <p:ext uri="{BB962C8B-B14F-4D97-AF65-F5344CB8AC3E}">
        <p14:creationId xmlns:p14="http://schemas.microsoft.com/office/powerpoint/2010/main" val="3125928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6C16AEDE-7669-4DFB-9AEC-9FCBA194745F}" type="slidenum">
              <a:rPr lang="en-US"/>
              <a:pPr>
                <a:defRPr/>
              </a:pPr>
              <a:t>‹#›</a:t>
            </a:fld>
            <a:endParaRPr lang="en-US" dirty="0"/>
          </a:p>
        </p:txBody>
      </p:sp>
    </p:spTree>
    <p:extLst>
      <p:ext uri="{BB962C8B-B14F-4D97-AF65-F5344CB8AC3E}">
        <p14:creationId xmlns:p14="http://schemas.microsoft.com/office/powerpoint/2010/main" val="295912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pPr>
              <a:defRPr/>
            </a:pPr>
            <a:fld id="{6D0B108D-415C-4793-8A62-49AA98488A54}" type="slidenum">
              <a:rPr lang="en-US"/>
              <a:pPr>
                <a:defRPr/>
              </a:pPr>
              <a:t>‹#›</a:t>
            </a:fld>
            <a:endParaRPr lang="en-US" dirty="0"/>
          </a:p>
        </p:txBody>
      </p:sp>
    </p:spTree>
    <p:extLst>
      <p:ext uri="{BB962C8B-B14F-4D97-AF65-F5344CB8AC3E}">
        <p14:creationId xmlns:p14="http://schemas.microsoft.com/office/powerpoint/2010/main" val="479653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p:cNvSpPr>
            <a:spLocks noGrp="1"/>
          </p:cNvSpPr>
          <p:nvPr>
            <p:ph type="sldNum" sz="quarter" idx="10"/>
          </p:nvPr>
        </p:nvSpPr>
        <p:spPr/>
        <p:txBody>
          <a:bodyPr/>
          <a:lstStyle>
            <a:lvl1pPr>
              <a:defRPr/>
            </a:lvl1pPr>
          </a:lstStyle>
          <a:p>
            <a:pPr>
              <a:defRPr/>
            </a:pPr>
            <a:fld id="{34DA6FB5-2EF3-4857-B9A1-9D33C91777DE}" type="slidenum">
              <a:rPr lang="en-US"/>
              <a:pPr>
                <a:defRPr/>
              </a:pPr>
              <a:t>‹#›</a:t>
            </a:fld>
            <a:endParaRPr lang="en-US" dirty="0"/>
          </a:p>
        </p:txBody>
      </p:sp>
    </p:spTree>
    <p:extLst>
      <p:ext uri="{BB962C8B-B14F-4D97-AF65-F5344CB8AC3E}">
        <p14:creationId xmlns:p14="http://schemas.microsoft.com/office/powerpoint/2010/main" val="120309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6C16AEDE-7669-4DFB-9AEC-9FCBA194745F}" type="slidenum">
              <a:rPr lang="en-US"/>
              <a:pPr>
                <a:defRPr/>
              </a:pPr>
              <a:t>‹#›</a:t>
            </a:fld>
            <a:endParaRPr lang="en-US" dirty="0"/>
          </a:p>
        </p:txBody>
      </p:sp>
    </p:spTree>
    <p:extLst>
      <p:ext uri="{BB962C8B-B14F-4D97-AF65-F5344CB8AC3E}">
        <p14:creationId xmlns:p14="http://schemas.microsoft.com/office/powerpoint/2010/main" val="3673369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pPr>
              <a:defRPr/>
            </a:pPr>
            <a:fld id="{DBA45866-F6EF-4E43-9728-134FF8E2E337}" type="slidenum">
              <a:rPr lang="en-US"/>
              <a:pPr>
                <a:defRPr/>
              </a:pPr>
              <a:t>‹#›</a:t>
            </a:fld>
            <a:endParaRPr lang="en-US" dirty="0"/>
          </a:p>
        </p:txBody>
      </p:sp>
    </p:spTree>
    <p:extLst>
      <p:ext uri="{BB962C8B-B14F-4D97-AF65-F5344CB8AC3E}">
        <p14:creationId xmlns:p14="http://schemas.microsoft.com/office/powerpoint/2010/main" val="1640285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pPr>
              <a:defRPr/>
            </a:pPr>
            <a:fld id="{F6C4D615-A595-4F8C-B915-F22E3FF88781}" type="slidenum">
              <a:rPr lang="en-US"/>
              <a:pPr>
                <a:defRPr/>
              </a:pPr>
              <a:t>‹#›</a:t>
            </a:fld>
            <a:endParaRPr lang="en-US" dirty="0"/>
          </a:p>
        </p:txBody>
      </p:sp>
    </p:spTree>
    <p:extLst>
      <p:ext uri="{BB962C8B-B14F-4D97-AF65-F5344CB8AC3E}">
        <p14:creationId xmlns:p14="http://schemas.microsoft.com/office/powerpoint/2010/main" val="2360537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pPr>
              <a:defRPr/>
            </a:pPr>
            <a:fld id="{32B8BDA4-F0B6-4F7A-A091-BE01F09E6D3C}" type="slidenum">
              <a:rPr lang="en-US"/>
              <a:pPr>
                <a:defRPr/>
              </a:pPr>
              <a:t>‹#›</a:t>
            </a:fld>
            <a:endParaRPr lang="en-US" dirty="0"/>
          </a:p>
        </p:txBody>
      </p:sp>
    </p:spTree>
    <p:extLst>
      <p:ext uri="{BB962C8B-B14F-4D97-AF65-F5344CB8AC3E}">
        <p14:creationId xmlns:p14="http://schemas.microsoft.com/office/powerpoint/2010/main" val="1225846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05D71DA9-A6B9-4B3D-B544-CF26C6928829}" type="slidenum">
              <a:rPr lang="en-US"/>
              <a:pPr>
                <a:defRPr/>
              </a:pPr>
              <a:t>‹#›</a:t>
            </a:fld>
            <a:endParaRPr lang="en-US" dirty="0"/>
          </a:p>
        </p:txBody>
      </p:sp>
    </p:spTree>
    <p:extLst>
      <p:ext uri="{BB962C8B-B14F-4D97-AF65-F5344CB8AC3E}">
        <p14:creationId xmlns:p14="http://schemas.microsoft.com/office/powerpoint/2010/main" val="3015792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AF02FE6F-2273-44F9-9B31-15B4F527355C}" type="slidenum">
              <a:rPr lang="en-US"/>
              <a:pPr>
                <a:defRPr/>
              </a:pPr>
              <a:t>‹#›</a:t>
            </a:fld>
            <a:endParaRPr lang="en-US" dirty="0"/>
          </a:p>
        </p:txBody>
      </p:sp>
    </p:spTree>
    <p:extLst>
      <p:ext uri="{BB962C8B-B14F-4D97-AF65-F5344CB8AC3E}">
        <p14:creationId xmlns:p14="http://schemas.microsoft.com/office/powerpoint/2010/main" val="2156234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1BC70C47-831F-48D2-90DC-81A145A53879}" type="slidenum">
              <a:rPr lang="en-US"/>
              <a:pPr>
                <a:defRPr/>
              </a:pPr>
              <a:t>‹#›</a:t>
            </a:fld>
            <a:endParaRPr lang="en-US" dirty="0"/>
          </a:p>
        </p:txBody>
      </p:sp>
    </p:spTree>
    <p:extLst>
      <p:ext uri="{BB962C8B-B14F-4D97-AF65-F5344CB8AC3E}">
        <p14:creationId xmlns:p14="http://schemas.microsoft.com/office/powerpoint/2010/main" val="142930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4563E201-1F83-4BC4-99C3-56835B35C025}" type="slidenum">
              <a:rPr lang="en-US"/>
              <a:pPr>
                <a:defRPr/>
              </a:pPr>
              <a:t>‹#›</a:t>
            </a:fld>
            <a:endParaRPr lang="en-US" dirty="0"/>
          </a:p>
        </p:txBody>
      </p:sp>
    </p:spTree>
    <p:extLst>
      <p:ext uri="{BB962C8B-B14F-4D97-AF65-F5344CB8AC3E}">
        <p14:creationId xmlns:p14="http://schemas.microsoft.com/office/powerpoint/2010/main" val="137163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33925" y="5222367"/>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2927710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402590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296638"/>
            <a:ext cx="84672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7976"/>
            <a:ext cx="9144000" cy="9627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418888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pPr>
              <a:defRPr/>
            </a:pPr>
            <a:fld id="{6D0B108D-415C-4793-8A62-49AA98488A54}" type="slidenum">
              <a:rPr lang="en-US"/>
              <a:pPr>
                <a:defRPr/>
              </a:pPr>
              <a:t>‹#›</a:t>
            </a:fld>
            <a:endParaRPr lang="en-US" dirty="0"/>
          </a:p>
        </p:txBody>
      </p:sp>
    </p:spTree>
    <p:extLst>
      <p:ext uri="{BB962C8B-B14F-4D97-AF65-F5344CB8AC3E}">
        <p14:creationId xmlns:p14="http://schemas.microsoft.com/office/powerpoint/2010/main" val="1879562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
            <a:ext cx="9144000" cy="6492873"/>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2781671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296638"/>
            <a:ext cx="84672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0"/>
            <a:ext cx="9144000" cy="98072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
        <p:nvSpPr>
          <p:cNvPr id="5" name="Title 1">
            <a:extLst>
              <a:ext uri="{FF2B5EF4-FFF2-40B4-BE49-F238E27FC236}">
                <a16:creationId xmlns:a16="http://schemas.microsoft.com/office/drawing/2014/main" id="{318300B4-AC5F-4145-8F59-D7BAE630E7C1}"/>
              </a:ext>
            </a:extLst>
          </p:cNvPr>
          <p:cNvSpPr>
            <a:spLocks noGrp="1"/>
          </p:cNvSpPr>
          <p:nvPr>
            <p:ph type="title"/>
          </p:nvPr>
        </p:nvSpPr>
        <p:spPr>
          <a:xfrm>
            <a:off x="179512" y="191550"/>
            <a:ext cx="8856984" cy="615603"/>
          </a:xfrm>
        </p:spPr>
        <p:txBody>
          <a:bodyPr anchor="ctr" anchorCtr="0"/>
          <a:lstStyle>
            <a:lvl1pPr>
              <a:defRPr sz="2600">
                <a:latin typeface="+mn-lt"/>
              </a:defRPr>
            </a:lvl1pPr>
          </a:lstStyle>
          <a:p>
            <a:r>
              <a:rPr lang="en-US" dirty="0"/>
              <a:t>Click to edit Master title style</a:t>
            </a:r>
          </a:p>
        </p:txBody>
      </p:sp>
    </p:spTree>
    <p:extLst>
      <p:ext uri="{BB962C8B-B14F-4D97-AF65-F5344CB8AC3E}">
        <p14:creationId xmlns:p14="http://schemas.microsoft.com/office/powerpoint/2010/main" val="278151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pPr>
              <a:defRPr/>
            </a:pPr>
            <a:fld id="{54A044DB-1C9A-478B-AA8F-1D3FE7D063E3}" type="slidenum">
              <a:rPr lang="en-US"/>
              <a:pPr>
                <a:defRPr/>
              </a:pPr>
              <a:t>‹#›</a:t>
            </a:fld>
            <a:endParaRPr lang="en-US" dirty="0"/>
          </a:p>
        </p:txBody>
      </p:sp>
    </p:spTree>
    <p:extLst>
      <p:ext uri="{BB962C8B-B14F-4D97-AF65-F5344CB8AC3E}">
        <p14:creationId xmlns:p14="http://schemas.microsoft.com/office/powerpoint/2010/main" val="3493724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6C16AEDE-7669-4DFB-9AEC-9FCBA194745F}" type="slidenum">
              <a:rPr lang="en-US"/>
              <a:pPr>
                <a:defRPr/>
              </a:pPr>
              <a:t>‹#›</a:t>
            </a:fld>
            <a:endParaRPr lang="en-US" dirty="0"/>
          </a:p>
        </p:txBody>
      </p:sp>
    </p:spTree>
    <p:extLst>
      <p:ext uri="{BB962C8B-B14F-4D97-AF65-F5344CB8AC3E}">
        <p14:creationId xmlns:p14="http://schemas.microsoft.com/office/powerpoint/2010/main" val="3636946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pPr>
              <a:defRPr/>
            </a:pPr>
            <a:fld id="{6D0B108D-415C-4793-8A62-49AA98488A54}" type="slidenum">
              <a:rPr lang="en-US"/>
              <a:pPr>
                <a:defRPr/>
              </a:pPr>
              <a:t>‹#›</a:t>
            </a:fld>
            <a:endParaRPr lang="en-US" dirty="0"/>
          </a:p>
        </p:txBody>
      </p:sp>
    </p:spTree>
    <p:extLst>
      <p:ext uri="{BB962C8B-B14F-4D97-AF65-F5344CB8AC3E}">
        <p14:creationId xmlns:p14="http://schemas.microsoft.com/office/powerpoint/2010/main" val="2428927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p:cNvSpPr>
            <a:spLocks noGrp="1"/>
          </p:cNvSpPr>
          <p:nvPr>
            <p:ph type="sldNum" sz="quarter" idx="10"/>
          </p:nvPr>
        </p:nvSpPr>
        <p:spPr/>
        <p:txBody>
          <a:bodyPr/>
          <a:lstStyle>
            <a:lvl1pPr>
              <a:defRPr/>
            </a:lvl1pPr>
          </a:lstStyle>
          <a:p>
            <a:pPr>
              <a:defRPr/>
            </a:pPr>
            <a:fld id="{34DA6FB5-2EF3-4857-B9A1-9D33C91777DE}" type="slidenum">
              <a:rPr lang="en-US"/>
              <a:pPr>
                <a:defRPr/>
              </a:pPr>
              <a:t>‹#›</a:t>
            </a:fld>
            <a:endParaRPr lang="en-US" dirty="0"/>
          </a:p>
        </p:txBody>
      </p:sp>
    </p:spTree>
    <p:extLst>
      <p:ext uri="{BB962C8B-B14F-4D97-AF65-F5344CB8AC3E}">
        <p14:creationId xmlns:p14="http://schemas.microsoft.com/office/powerpoint/2010/main" val="2281843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pPr>
              <a:defRPr/>
            </a:pPr>
            <a:fld id="{DBA45866-F6EF-4E43-9728-134FF8E2E337}" type="slidenum">
              <a:rPr lang="en-US"/>
              <a:pPr>
                <a:defRPr/>
              </a:pPr>
              <a:t>‹#›</a:t>
            </a:fld>
            <a:endParaRPr lang="en-US" dirty="0"/>
          </a:p>
        </p:txBody>
      </p:sp>
    </p:spTree>
    <p:extLst>
      <p:ext uri="{BB962C8B-B14F-4D97-AF65-F5344CB8AC3E}">
        <p14:creationId xmlns:p14="http://schemas.microsoft.com/office/powerpoint/2010/main" val="3875097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pPr>
              <a:defRPr/>
            </a:pPr>
            <a:fld id="{F6C4D615-A595-4F8C-B915-F22E3FF88781}" type="slidenum">
              <a:rPr lang="en-US"/>
              <a:pPr>
                <a:defRPr/>
              </a:pPr>
              <a:t>‹#›</a:t>
            </a:fld>
            <a:endParaRPr lang="en-US" dirty="0"/>
          </a:p>
        </p:txBody>
      </p:sp>
    </p:spTree>
    <p:extLst>
      <p:ext uri="{BB962C8B-B14F-4D97-AF65-F5344CB8AC3E}">
        <p14:creationId xmlns:p14="http://schemas.microsoft.com/office/powerpoint/2010/main" val="2566156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pPr>
              <a:defRPr/>
            </a:pPr>
            <a:fld id="{32B8BDA4-F0B6-4F7A-A091-BE01F09E6D3C}" type="slidenum">
              <a:rPr lang="en-US"/>
              <a:pPr>
                <a:defRPr/>
              </a:pPr>
              <a:t>‹#›</a:t>
            </a:fld>
            <a:endParaRPr lang="en-US" dirty="0"/>
          </a:p>
        </p:txBody>
      </p:sp>
    </p:spTree>
    <p:extLst>
      <p:ext uri="{BB962C8B-B14F-4D97-AF65-F5344CB8AC3E}">
        <p14:creationId xmlns:p14="http://schemas.microsoft.com/office/powerpoint/2010/main" val="3111460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05D71DA9-A6B9-4B3D-B544-CF26C6928829}" type="slidenum">
              <a:rPr lang="en-US"/>
              <a:pPr>
                <a:defRPr/>
              </a:pPr>
              <a:t>‹#›</a:t>
            </a:fld>
            <a:endParaRPr lang="en-US" dirty="0"/>
          </a:p>
        </p:txBody>
      </p:sp>
      <p:sp>
        <p:nvSpPr>
          <p:cNvPr id="6" name="Rectangle 5">
            <a:extLst>
              <a:ext uri="{FF2B5EF4-FFF2-40B4-BE49-F238E27FC236}">
                <a16:creationId xmlns:a16="http://schemas.microsoft.com/office/drawing/2014/main" id="{EB87DC88-9948-432E-BCC8-EC38ABB80AE1}"/>
              </a:ext>
            </a:extLst>
          </p:cNvPr>
          <p:cNvSpPr/>
          <p:nvPr userDrawn="1"/>
        </p:nvSpPr>
        <p:spPr bwMode="auto">
          <a:xfrm>
            <a:off x="0" y="0"/>
            <a:ext cx="9144000" cy="980728"/>
          </a:xfrm>
          <a:prstGeom prst="rect">
            <a:avLst/>
          </a:prstGeom>
          <a:solidFill>
            <a:srgbClr val="002060"/>
          </a:solidFill>
          <a:ln>
            <a:noFill/>
          </a:ln>
          <a:extLs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endParaRPr lang="en-US" sz="2400" b="1" kern="0" dirty="0">
              <a:solidFill>
                <a:schemeClr val="bg1"/>
              </a:solidFill>
              <a:latin typeface="+mj-lt"/>
              <a:ea typeface="MS PGothic" panose="020B0600070205080204" pitchFamily="34" charset="-128"/>
              <a:cs typeface="+mj-cs"/>
              <a:sym typeface="Calibri" pitchFamily="34" charset="0"/>
            </a:endParaRPr>
          </a:p>
        </p:txBody>
      </p:sp>
    </p:spTree>
    <p:extLst>
      <p:ext uri="{BB962C8B-B14F-4D97-AF65-F5344CB8AC3E}">
        <p14:creationId xmlns:p14="http://schemas.microsoft.com/office/powerpoint/2010/main" val="252078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
        <p:nvSpPr>
          <p:cNvPr id="5" name="Rectangle 6"/>
          <p:cNvSpPr>
            <a:spLocks noGrp="1"/>
          </p:cNvSpPr>
          <p:nvPr>
            <p:ph type="sldNum" sz="quarter" idx="10"/>
          </p:nvPr>
        </p:nvSpPr>
        <p:spPr/>
        <p:txBody>
          <a:bodyPr/>
          <a:lstStyle>
            <a:lvl1pPr>
              <a:defRPr/>
            </a:lvl1pPr>
          </a:lstStyle>
          <a:p>
            <a:pPr>
              <a:defRPr/>
            </a:pPr>
            <a:fld id="{34DA6FB5-2EF3-4857-B9A1-9D33C91777DE}" type="slidenum">
              <a:rPr lang="en-US"/>
              <a:pPr>
                <a:defRPr/>
              </a:pPr>
              <a:t>‹#›</a:t>
            </a:fld>
            <a:endParaRPr lang="en-US" dirty="0"/>
          </a:p>
        </p:txBody>
      </p:sp>
      <p:pic>
        <p:nvPicPr>
          <p:cNvPr id="6" name="Picture 5">
            <a:extLst>
              <a:ext uri="{FF2B5EF4-FFF2-40B4-BE49-F238E27FC236}">
                <a16:creationId xmlns:a16="http://schemas.microsoft.com/office/drawing/2014/main" id="{DCCECA87-E825-4190-A966-7449FCF58CBF}"/>
              </a:ext>
            </a:extLst>
          </p:cNvPr>
          <p:cNvPicPr>
            <a:picLocks noChangeAspect="1"/>
          </p:cNvPicPr>
          <p:nvPr userDrawn="1"/>
        </p:nvPicPr>
        <p:blipFill rotWithShape="1">
          <a:blip r:embed="rId2"/>
          <a:srcRect l="12837" t="6473" r="16402" b="11091"/>
          <a:stretch/>
        </p:blipFill>
        <p:spPr>
          <a:xfrm>
            <a:off x="-1328257" y="-4553"/>
            <a:ext cx="10472257" cy="6862554"/>
          </a:xfrm>
          <a:prstGeom prst="rect">
            <a:avLst/>
          </a:prstGeom>
        </p:spPr>
      </p:pic>
      <p:sp>
        <p:nvSpPr>
          <p:cNvPr id="7" name="Rectangle 6">
            <a:extLst>
              <a:ext uri="{FF2B5EF4-FFF2-40B4-BE49-F238E27FC236}">
                <a16:creationId xmlns:a16="http://schemas.microsoft.com/office/drawing/2014/main" id="{E2AEB29B-E4B0-4BBF-A3A5-BFAB1B0A9900}"/>
              </a:ext>
            </a:extLst>
          </p:cNvPr>
          <p:cNvSpPr/>
          <p:nvPr userDrawn="1"/>
        </p:nvSpPr>
        <p:spPr>
          <a:xfrm>
            <a:off x="-1328257" y="0"/>
            <a:ext cx="10470939" cy="6858000"/>
          </a:xfrm>
          <a:prstGeom prst="rect">
            <a:avLst/>
          </a:prstGeom>
          <a:gradFill flip="none" rotWithShape="1">
            <a:gsLst>
              <a:gs pos="68176">
                <a:srgbClr val="032C6A">
                  <a:alpha val="80000"/>
                </a:srgbClr>
              </a:gs>
              <a:gs pos="28000">
                <a:srgbClr val="063C77"/>
              </a:gs>
              <a:gs pos="100000">
                <a:srgbClr val="00206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807554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AF02FE6F-2273-44F9-9B31-15B4F527355C}" type="slidenum">
              <a:rPr lang="en-US"/>
              <a:pPr>
                <a:defRPr/>
              </a:pPr>
              <a:t>‹#›</a:t>
            </a:fld>
            <a:endParaRPr lang="en-US" dirty="0"/>
          </a:p>
        </p:txBody>
      </p:sp>
    </p:spTree>
    <p:extLst>
      <p:ext uri="{BB962C8B-B14F-4D97-AF65-F5344CB8AC3E}">
        <p14:creationId xmlns:p14="http://schemas.microsoft.com/office/powerpoint/2010/main" val="311612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1BC70C47-831F-48D2-90DC-81A145A53879}" type="slidenum">
              <a:rPr lang="en-US"/>
              <a:pPr>
                <a:defRPr/>
              </a:pPr>
              <a:t>‹#›</a:t>
            </a:fld>
            <a:endParaRPr lang="en-US" dirty="0"/>
          </a:p>
        </p:txBody>
      </p:sp>
    </p:spTree>
    <p:extLst>
      <p:ext uri="{BB962C8B-B14F-4D97-AF65-F5344CB8AC3E}">
        <p14:creationId xmlns:p14="http://schemas.microsoft.com/office/powerpoint/2010/main" val="3005253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pPr>
              <a:defRPr/>
            </a:pPr>
            <a:fld id="{4563E201-1F83-4BC4-99C3-56835B35C025}" type="slidenum">
              <a:rPr lang="en-US"/>
              <a:pPr>
                <a:defRPr/>
              </a:pPr>
              <a:t>‹#›</a:t>
            </a:fld>
            <a:endParaRPr lang="en-US" dirty="0"/>
          </a:p>
        </p:txBody>
      </p:sp>
    </p:spTree>
    <p:extLst>
      <p:ext uri="{BB962C8B-B14F-4D97-AF65-F5344CB8AC3E}">
        <p14:creationId xmlns:p14="http://schemas.microsoft.com/office/powerpoint/2010/main" val="1078234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296638"/>
            <a:ext cx="84672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7976"/>
            <a:ext cx="9144000" cy="9627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3810336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296638"/>
            <a:ext cx="84672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0"/>
            <a:ext cx="9144000" cy="98072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
        <p:nvSpPr>
          <p:cNvPr id="5" name="Title 1">
            <a:extLst>
              <a:ext uri="{FF2B5EF4-FFF2-40B4-BE49-F238E27FC236}">
                <a16:creationId xmlns:a16="http://schemas.microsoft.com/office/drawing/2014/main" id="{318300B4-AC5F-4145-8F59-D7BAE630E7C1}"/>
              </a:ext>
            </a:extLst>
          </p:cNvPr>
          <p:cNvSpPr>
            <a:spLocks noGrp="1"/>
          </p:cNvSpPr>
          <p:nvPr>
            <p:ph type="title"/>
          </p:nvPr>
        </p:nvSpPr>
        <p:spPr>
          <a:xfrm>
            <a:off x="179512" y="191550"/>
            <a:ext cx="8856984" cy="615603"/>
          </a:xfrm>
        </p:spPr>
        <p:txBody>
          <a:bodyPr anchor="ctr" anchorCtr="0"/>
          <a:lstStyle>
            <a:lvl1pPr>
              <a:defRPr sz="2600">
                <a:latin typeface="+mn-lt"/>
              </a:defRPr>
            </a:lvl1pPr>
          </a:lstStyle>
          <a:p>
            <a:r>
              <a:rPr lang="en-US" dirty="0"/>
              <a:t>Click to edit Master title style</a:t>
            </a:r>
          </a:p>
        </p:txBody>
      </p:sp>
    </p:spTree>
    <p:extLst>
      <p:ext uri="{BB962C8B-B14F-4D97-AF65-F5344CB8AC3E}">
        <p14:creationId xmlns:p14="http://schemas.microsoft.com/office/powerpoint/2010/main" val="4160243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
            <a:ext cx="9144000" cy="6492873"/>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3880810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8931-BC20-415C-A985-81CF145A27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5A3C837-D9C8-4560-8FDB-6B5DE600E68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DB7670-DD57-4A2B-98B1-8720BAA205AD}"/>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5" name="Footer Placeholder 4">
            <a:extLst>
              <a:ext uri="{FF2B5EF4-FFF2-40B4-BE49-F238E27FC236}">
                <a16:creationId xmlns:a16="http://schemas.microsoft.com/office/drawing/2014/main" id="{AD549710-D41D-401F-AC68-8BEFFA77F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86182-E18F-4575-86DB-E2EC46135369}"/>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1566450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4732-C745-4D48-8385-15EA2C825B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76BF6-6EA2-48C0-9324-201241915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623F6-EEA6-4213-84D6-5C9AE381A149}"/>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5" name="Footer Placeholder 4">
            <a:extLst>
              <a:ext uri="{FF2B5EF4-FFF2-40B4-BE49-F238E27FC236}">
                <a16:creationId xmlns:a16="http://schemas.microsoft.com/office/drawing/2014/main" id="{91D81C8C-315F-428F-AE56-C74D9E764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05C95-B98A-48E0-9BE6-6E4124F06EB1}"/>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2879355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83AA-BC81-4715-BD02-BE974740134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60AE50-EA56-4458-8452-4A80D2E83C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56588-4DDA-4455-AC86-41D7E11398EA}"/>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5" name="Footer Placeholder 4">
            <a:extLst>
              <a:ext uri="{FF2B5EF4-FFF2-40B4-BE49-F238E27FC236}">
                <a16:creationId xmlns:a16="http://schemas.microsoft.com/office/drawing/2014/main" id="{228EA0BB-3C20-4860-BD2C-9FDFFE3D5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513E4-B7DF-43F6-BDDF-BE5F9A8DE570}"/>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3811719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CF31-85E8-4F85-A20C-F002ED255A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0B19E-BAC7-4ADC-8192-0730F2BC1CA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AE1C9-AC61-4B66-98F6-55ADF8FFB89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AA12D2-15AA-4B83-96F1-914F116B4836}"/>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6" name="Footer Placeholder 5">
            <a:extLst>
              <a:ext uri="{FF2B5EF4-FFF2-40B4-BE49-F238E27FC236}">
                <a16:creationId xmlns:a16="http://schemas.microsoft.com/office/drawing/2014/main" id="{4B9BC4B3-76E6-44FA-B323-030460202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8EE9-5956-4E48-B756-2873B7B5D710}"/>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273133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pPr>
              <a:defRPr/>
            </a:pPr>
            <a:fld id="{DBA45866-F6EF-4E43-9728-134FF8E2E337}" type="slidenum">
              <a:rPr lang="en-US"/>
              <a:pPr>
                <a:defRPr/>
              </a:pPr>
              <a:t>‹#›</a:t>
            </a:fld>
            <a:endParaRPr lang="en-US" dirty="0"/>
          </a:p>
        </p:txBody>
      </p:sp>
    </p:spTree>
    <p:extLst>
      <p:ext uri="{BB962C8B-B14F-4D97-AF65-F5344CB8AC3E}">
        <p14:creationId xmlns:p14="http://schemas.microsoft.com/office/powerpoint/2010/main" val="20832286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F1AC-E9D1-478D-A3F4-0879756049A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1F56B3-2118-4F9E-B649-A3D34AB0250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0B12C-FD61-4BA0-BC56-74821707EFD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E5190-700A-4533-9ADC-0AC8FB1463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0D16D74-50F8-4EB4-91D0-DD589652BE1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B5860D-BCB0-4534-B8AE-CEFFF94B1B8A}"/>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8" name="Footer Placeholder 7">
            <a:extLst>
              <a:ext uri="{FF2B5EF4-FFF2-40B4-BE49-F238E27FC236}">
                <a16:creationId xmlns:a16="http://schemas.microsoft.com/office/drawing/2014/main" id="{ECD92C12-E9C4-4829-911D-FB81B17C2F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7DBE87-7304-4C42-AB52-5DDE9F9746DB}"/>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341889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E2C5-A4C6-4AD7-9E6F-417E658A0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4C373-C2D0-4A01-9631-5744548BD5A1}"/>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4" name="Footer Placeholder 3">
            <a:extLst>
              <a:ext uri="{FF2B5EF4-FFF2-40B4-BE49-F238E27FC236}">
                <a16:creationId xmlns:a16="http://schemas.microsoft.com/office/drawing/2014/main" id="{A6EB0352-84C7-4C4E-96D3-883A670D56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2BBD2B-28E7-4CAF-9286-1360DF90A985}"/>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4046574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A3A08-A420-4E0C-9FA4-5A5BFBB6574C}"/>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3" name="Footer Placeholder 2">
            <a:extLst>
              <a:ext uri="{FF2B5EF4-FFF2-40B4-BE49-F238E27FC236}">
                <a16:creationId xmlns:a16="http://schemas.microsoft.com/office/drawing/2014/main" id="{864C9C0F-DCC4-41C0-B947-951FFCFCED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D24F0E-7156-4ACA-BB49-6DF5DD92C6F2}"/>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1584587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8235-83D5-40F0-BFEF-1096A44718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B4CCD85-2CAD-415C-B826-0E602B2783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423F18-501F-4B87-BFDC-78FACBBFA6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B71BD9-FB62-4C6C-89D7-142543CF6BFD}"/>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6" name="Footer Placeholder 5">
            <a:extLst>
              <a:ext uri="{FF2B5EF4-FFF2-40B4-BE49-F238E27FC236}">
                <a16:creationId xmlns:a16="http://schemas.microsoft.com/office/drawing/2014/main" id="{EE077878-0995-4137-A929-1262C462E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C11D2-C850-4D65-A702-6B453B6173D5}"/>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3869008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BA7D-118C-4A94-A866-9B8D789E31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1C5CD60-22C7-41E1-9ED5-A820B94F6D6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148E039-35F5-4E71-94C6-C38BD0EC005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C0E7584-AAB2-4196-9596-FF9D90F5EC28}"/>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6" name="Footer Placeholder 5">
            <a:extLst>
              <a:ext uri="{FF2B5EF4-FFF2-40B4-BE49-F238E27FC236}">
                <a16:creationId xmlns:a16="http://schemas.microsoft.com/office/drawing/2014/main" id="{90A57158-EB3A-4A78-94D4-57A3B395E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F51EC-F069-467F-A802-158C2EB64098}"/>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2050379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8362-B687-42A8-BA85-A716BAE4AE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FB8895-5957-47AA-A1FE-CAF67C39C9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89EC5-8C0B-4588-8C3D-6B7D2CA2D7B4}"/>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5" name="Footer Placeholder 4">
            <a:extLst>
              <a:ext uri="{FF2B5EF4-FFF2-40B4-BE49-F238E27FC236}">
                <a16:creationId xmlns:a16="http://schemas.microsoft.com/office/drawing/2014/main" id="{34EBC7C2-4E36-4B43-93F4-98F4187A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0DD03-7363-4E54-9028-BC8047175BB4}"/>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2287307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1F7B89-7BCF-48F0-8137-269266C2477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BACA51-57E4-430D-A5AA-4EA070AB8F9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A1AE6-012E-4488-9C0D-04F60CD6FAE2}"/>
              </a:ext>
            </a:extLst>
          </p:cNvPr>
          <p:cNvSpPr>
            <a:spLocks noGrp="1"/>
          </p:cNvSpPr>
          <p:nvPr>
            <p:ph type="dt" sz="half" idx="10"/>
          </p:nvPr>
        </p:nvSpPr>
        <p:spPr/>
        <p:txBody>
          <a:bodyPr/>
          <a:lstStyle/>
          <a:p>
            <a:fld id="{C00A86CC-0719-4229-B9F1-687C58F8C350}" type="datetimeFigureOut">
              <a:rPr lang="en-US" smtClean="0"/>
              <a:t>6/17/2020</a:t>
            </a:fld>
            <a:endParaRPr lang="en-US"/>
          </a:p>
        </p:txBody>
      </p:sp>
      <p:sp>
        <p:nvSpPr>
          <p:cNvPr id="5" name="Footer Placeholder 4">
            <a:extLst>
              <a:ext uri="{FF2B5EF4-FFF2-40B4-BE49-F238E27FC236}">
                <a16:creationId xmlns:a16="http://schemas.microsoft.com/office/drawing/2014/main" id="{8B1FEE78-4E4E-47EB-A399-9B36FDF8B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1DF51-4F0B-4416-90D7-3A1E0541FC0E}"/>
              </a:ext>
            </a:extLst>
          </p:cNvPr>
          <p:cNvSpPr>
            <a:spLocks noGrp="1"/>
          </p:cNvSpPr>
          <p:nvPr>
            <p:ph type="sldNum" sz="quarter" idx="12"/>
          </p:nvPr>
        </p:nvSpPr>
        <p:spPr/>
        <p:txBody>
          <a:bodyPr/>
          <a:lstStyle/>
          <a:p>
            <a:fld id="{D9563B1F-5019-4EC0-B9AD-935EFA86C721}" type="slidenum">
              <a:rPr lang="en-US" smtClean="0"/>
              <a:t>‹#›</a:t>
            </a:fld>
            <a:endParaRPr lang="en-US"/>
          </a:p>
        </p:txBody>
      </p:sp>
    </p:spTree>
    <p:extLst>
      <p:ext uri="{BB962C8B-B14F-4D97-AF65-F5344CB8AC3E}">
        <p14:creationId xmlns:p14="http://schemas.microsoft.com/office/powerpoint/2010/main" val="2743590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24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33926" y="5222369"/>
            <a:ext cx="1979213"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6" y="433952"/>
            <a:ext cx="3282075" cy="378701"/>
          </a:xfrm>
          <a:prstGeom prst="rect">
            <a:avLst/>
          </a:prstGeom>
        </p:spPr>
      </p:pic>
    </p:spTree>
    <p:extLst>
      <p:ext uri="{BB962C8B-B14F-4D97-AF65-F5344CB8AC3E}">
        <p14:creationId xmlns:p14="http://schemas.microsoft.com/office/powerpoint/2010/main" val="4288213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296638"/>
            <a:ext cx="8467200" cy="4880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0"/>
            <a:ext cx="9144000" cy="98072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
        <p:nvSpPr>
          <p:cNvPr id="5" name="Title 1">
            <a:extLst>
              <a:ext uri="{FF2B5EF4-FFF2-40B4-BE49-F238E27FC236}">
                <a16:creationId xmlns:a16="http://schemas.microsoft.com/office/drawing/2014/main" id="{318300B4-AC5F-4145-8F59-D7BAE630E7C1}"/>
              </a:ext>
            </a:extLst>
          </p:cNvPr>
          <p:cNvSpPr>
            <a:spLocks noGrp="1"/>
          </p:cNvSpPr>
          <p:nvPr>
            <p:ph type="title"/>
          </p:nvPr>
        </p:nvSpPr>
        <p:spPr>
          <a:xfrm>
            <a:off x="179512" y="191550"/>
            <a:ext cx="8856984" cy="615603"/>
          </a:xfrm>
        </p:spPr>
        <p:txBody>
          <a:bodyPr anchor="ctr" anchorCtr="0"/>
          <a:lstStyle>
            <a:lvl1pPr>
              <a:defRPr sz="2600">
                <a:latin typeface="+mn-lt"/>
              </a:defRPr>
            </a:lvl1pPr>
          </a:lstStyle>
          <a:p>
            <a:r>
              <a:rPr lang="en-US" dirty="0"/>
              <a:t>Click to edit Master title style</a:t>
            </a:r>
          </a:p>
        </p:txBody>
      </p:sp>
    </p:spTree>
    <p:extLst>
      <p:ext uri="{BB962C8B-B14F-4D97-AF65-F5344CB8AC3E}">
        <p14:creationId xmlns:p14="http://schemas.microsoft.com/office/powerpoint/2010/main" val="298288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
            <a:ext cx="9144000" cy="6492873"/>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392104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pPr>
              <a:defRPr/>
            </a:pPr>
            <a:fld id="{F6C4D615-A595-4F8C-B915-F22E3FF88781}" type="slidenum">
              <a:rPr lang="en-US"/>
              <a:pPr>
                <a:defRPr/>
              </a:pPr>
              <a:t>‹#›</a:t>
            </a:fld>
            <a:endParaRPr lang="en-US" dirty="0"/>
          </a:p>
        </p:txBody>
      </p:sp>
    </p:spTree>
    <p:extLst>
      <p:ext uri="{BB962C8B-B14F-4D97-AF65-F5344CB8AC3E}">
        <p14:creationId xmlns:p14="http://schemas.microsoft.com/office/powerpoint/2010/main" val="1825829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E5FA-DE67-4551-B1F3-346035143B5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78F418-C20D-4A1D-9575-EEA1D7741C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28F9B06-7393-4BBF-8A3C-9983FDCCDD24}"/>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5" name="Footer Placeholder 4">
            <a:extLst>
              <a:ext uri="{FF2B5EF4-FFF2-40B4-BE49-F238E27FC236}">
                <a16:creationId xmlns:a16="http://schemas.microsoft.com/office/drawing/2014/main" id="{68EEAAC3-E0C4-48DC-9CD8-EB1B3AB9D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614F5-D9B4-45EE-BC06-221F32D602D9}"/>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274344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68E4-822F-4AEE-9512-6AA814D72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D59D2-8763-40EC-B845-DE0C22B635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744C7-F068-4C6B-A1FB-B4A8A1515AF5}"/>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5" name="Footer Placeholder 4">
            <a:extLst>
              <a:ext uri="{FF2B5EF4-FFF2-40B4-BE49-F238E27FC236}">
                <a16:creationId xmlns:a16="http://schemas.microsoft.com/office/drawing/2014/main" id="{7B165225-0C4F-4F7F-B292-A8CD564BF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1BEDD-65B7-44AD-A852-C55F02F43D9D}"/>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41686855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0C1B-2855-49BD-BAB4-7224F180A12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4FA3B93-589E-4B1E-9885-C8B3B85651F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293D-D0A6-4BB4-86A1-1C9234C3FA83}"/>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5" name="Footer Placeholder 4">
            <a:extLst>
              <a:ext uri="{FF2B5EF4-FFF2-40B4-BE49-F238E27FC236}">
                <a16:creationId xmlns:a16="http://schemas.microsoft.com/office/drawing/2014/main" id="{BDE7C330-D656-4070-A413-42447D4E8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E6892-050F-4D94-B35B-3610F82CFA99}"/>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4122772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83A9-874B-4A31-B285-064FBC077C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EDBC5-4130-47BC-95F7-8CDB3B0747C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43B0F5-CB27-4058-B634-4F01F5E9042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1B26D-3F35-4405-9FDA-D2F55443A457}"/>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6" name="Footer Placeholder 5">
            <a:extLst>
              <a:ext uri="{FF2B5EF4-FFF2-40B4-BE49-F238E27FC236}">
                <a16:creationId xmlns:a16="http://schemas.microsoft.com/office/drawing/2014/main" id="{F7D2A930-423B-41B3-A36C-67897E123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D2B2F-E21C-454F-8BF5-8E5BC2D4A000}"/>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326762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1D22-3499-409B-8E15-7FC0A8FAFD7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EE1EC-8B23-481A-B34B-ACAE40B2CB0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7B5A9F5-4F1B-4493-962D-C78F86D9187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F56CDB-653A-40B3-8914-871B912CEE5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91C9686-14A9-4267-A066-AD82EB71DA0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3AC8E7-1496-4359-861B-300CE0DC52A9}"/>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8" name="Footer Placeholder 7">
            <a:extLst>
              <a:ext uri="{FF2B5EF4-FFF2-40B4-BE49-F238E27FC236}">
                <a16:creationId xmlns:a16="http://schemas.microsoft.com/office/drawing/2014/main" id="{6B9362CF-9B13-4A0A-8D46-23161E2DC2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5F542C-BD02-4011-9CC7-EE0963572835}"/>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3788670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1EBD-D299-448A-B3EF-36222EC5BE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19408B-DDBD-4D71-BE51-99F075A5AEC0}"/>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4" name="Footer Placeholder 3">
            <a:extLst>
              <a:ext uri="{FF2B5EF4-FFF2-40B4-BE49-F238E27FC236}">
                <a16:creationId xmlns:a16="http://schemas.microsoft.com/office/drawing/2014/main" id="{B5D1C0D7-F30F-4F1C-81C2-84ADABE6A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C362E-C2D4-4548-B337-FB93504C5930}"/>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1295057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CCEF84-EF92-4C3A-8F08-383B48B06662}"/>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3" name="Footer Placeholder 2">
            <a:extLst>
              <a:ext uri="{FF2B5EF4-FFF2-40B4-BE49-F238E27FC236}">
                <a16:creationId xmlns:a16="http://schemas.microsoft.com/office/drawing/2014/main" id="{75503BB5-E4A0-45B3-B17C-A5E0E6A541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28C64F-0756-43AD-A992-66866795ABC0}"/>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577610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7E55-DDFC-476F-B182-05AED4EFE0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DAE6CEA-6309-4731-88B4-E44AC7DCCF2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E64F8-A1ED-49EC-AD10-CD6B68142A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A64D293-8FE6-4A3E-ADC7-779F9A074892}"/>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6" name="Footer Placeholder 5">
            <a:extLst>
              <a:ext uri="{FF2B5EF4-FFF2-40B4-BE49-F238E27FC236}">
                <a16:creationId xmlns:a16="http://schemas.microsoft.com/office/drawing/2014/main" id="{833ACD84-FCD8-42DC-A2A3-6D88A585F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38E76-AF44-4451-9819-1354C3DFE749}"/>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16444683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B272-E04A-42EA-B58F-617005A1100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2F8C82-E8E8-47E8-AB52-EAB9DF3B1B1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41014AB-EC33-4FF5-AB9D-EADFFB1AD7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D8F9E00-190E-45CC-ADBA-01B3E9253F46}"/>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6" name="Footer Placeholder 5">
            <a:extLst>
              <a:ext uri="{FF2B5EF4-FFF2-40B4-BE49-F238E27FC236}">
                <a16:creationId xmlns:a16="http://schemas.microsoft.com/office/drawing/2014/main" id="{1CA945B5-CC45-446D-8108-74BD29A28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D3386-D6E8-4E15-A8F8-F3A8951DFF1B}"/>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270631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C050-2B02-4373-98C2-80C1D609FB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247721-2DC9-4724-BB49-112EF72EED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AD9EF-3E61-4E47-ACF9-3E5D631E8AD4}"/>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5" name="Footer Placeholder 4">
            <a:extLst>
              <a:ext uri="{FF2B5EF4-FFF2-40B4-BE49-F238E27FC236}">
                <a16:creationId xmlns:a16="http://schemas.microsoft.com/office/drawing/2014/main" id="{85D99D06-69D7-4F48-8D81-EF5148758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99DB9-5832-47A4-80D6-40D672B99BB0}"/>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20226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pPr>
              <a:defRPr/>
            </a:pPr>
            <a:fld id="{32B8BDA4-F0B6-4F7A-A091-BE01F09E6D3C}" type="slidenum">
              <a:rPr lang="en-US"/>
              <a:pPr>
                <a:defRPr/>
              </a:pPr>
              <a:t>‹#›</a:t>
            </a:fld>
            <a:endParaRPr lang="en-US" dirty="0"/>
          </a:p>
        </p:txBody>
      </p:sp>
    </p:spTree>
    <p:extLst>
      <p:ext uri="{BB962C8B-B14F-4D97-AF65-F5344CB8AC3E}">
        <p14:creationId xmlns:p14="http://schemas.microsoft.com/office/powerpoint/2010/main" val="23181485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E96E8-FC0D-43A4-9D65-E3AB839F2C3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8F1B1-085B-4487-A4CA-3132854C1FA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AB4E4-BF84-430D-9D80-3C75C131637E}"/>
              </a:ext>
            </a:extLst>
          </p:cNvPr>
          <p:cNvSpPr>
            <a:spLocks noGrp="1"/>
          </p:cNvSpPr>
          <p:nvPr>
            <p:ph type="dt" sz="half" idx="10"/>
          </p:nvPr>
        </p:nvSpPr>
        <p:spPr/>
        <p:txBody>
          <a:bodyPr/>
          <a:lstStyle/>
          <a:p>
            <a:fld id="{9C0018F5-2AB1-4FA7-A498-A20362CCC2FE}" type="datetimeFigureOut">
              <a:rPr lang="en-US" smtClean="0"/>
              <a:t>6/17/2020</a:t>
            </a:fld>
            <a:endParaRPr lang="en-US"/>
          </a:p>
        </p:txBody>
      </p:sp>
      <p:sp>
        <p:nvSpPr>
          <p:cNvPr id="5" name="Footer Placeholder 4">
            <a:extLst>
              <a:ext uri="{FF2B5EF4-FFF2-40B4-BE49-F238E27FC236}">
                <a16:creationId xmlns:a16="http://schemas.microsoft.com/office/drawing/2014/main" id="{0D8AC369-27E9-48EB-A2EB-0CB0ECD9D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FB46-F150-4943-83F4-CF8EC15028A7}"/>
              </a:ext>
            </a:extLst>
          </p:cNvPr>
          <p:cNvSpPr>
            <a:spLocks noGrp="1"/>
          </p:cNvSpPr>
          <p:nvPr>
            <p:ph type="sldNum" sz="quarter" idx="12"/>
          </p:nvPr>
        </p:nvSpPr>
        <p:spPr/>
        <p:txBody>
          <a:bodyPr/>
          <a:lstStyle/>
          <a:p>
            <a:fld id="{55EBCFEF-F858-498D-80CE-442402AAFD91}" type="slidenum">
              <a:rPr lang="en-US" smtClean="0"/>
              <a:t>‹#›</a:t>
            </a:fld>
            <a:endParaRPr lang="en-US"/>
          </a:p>
        </p:txBody>
      </p:sp>
    </p:spTree>
    <p:extLst>
      <p:ext uri="{BB962C8B-B14F-4D97-AF65-F5344CB8AC3E}">
        <p14:creationId xmlns:p14="http://schemas.microsoft.com/office/powerpoint/2010/main" val="7187196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5"/>
            <a:ext cx="9144000" cy="365127"/>
          </a:xfrm>
          <a:prstGeom prst="rect">
            <a:avLst/>
          </a:prstGeom>
        </p:spPr>
      </p:pic>
    </p:spTree>
    <p:extLst>
      <p:ext uri="{BB962C8B-B14F-4D97-AF65-F5344CB8AC3E}">
        <p14:creationId xmlns:p14="http://schemas.microsoft.com/office/powerpoint/2010/main" val="20754287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5"/>
            <a:ext cx="9144000" cy="365127"/>
          </a:xfrm>
          <a:prstGeom prst="rect">
            <a:avLst/>
          </a:prstGeom>
        </p:spPr>
      </p:pic>
    </p:spTree>
    <p:extLst>
      <p:ext uri="{BB962C8B-B14F-4D97-AF65-F5344CB8AC3E}">
        <p14:creationId xmlns:p14="http://schemas.microsoft.com/office/powerpoint/2010/main" val="1559862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5"/>
            <a:ext cx="9144000" cy="36512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388" y="800102"/>
            <a:ext cx="2563813" cy="1025525"/>
          </a:xfrm>
          <a:prstGeom prst="rect">
            <a:avLst/>
          </a:prstGeom>
        </p:spPr>
      </p:pic>
    </p:spTree>
    <p:extLst>
      <p:ext uri="{BB962C8B-B14F-4D97-AF65-F5344CB8AC3E}">
        <p14:creationId xmlns:p14="http://schemas.microsoft.com/office/powerpoint/2010/main" val="13087784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
        <p:nvSpPr>
          <p:cNvPr id="2" name="Rectangle 1">
            <a:extLst>
              <a:ext uri="{FF2B5EF4-FFF2-40B4-BE49-F238E27FC236}">
                <a16:creationId xmlns:a16="http://schemas.microsoft.com/office/drawing/2014/main" id="{6BAFBF76-8CF1-468A-9EE3-D8340D8AD8AC}"/>
              </a:ext>
            </a:extLst>
          </p:cNvPr>
          <p:cNvSpPr/>
          <p:nvPr userDrawn="1"/>
        </p:nvSpPr>
        <p:spPr bwMode="auto">
          <a:xfrm>
            <a:off x="0" y="-1"/>
            <a:ext cx="9144000" cy="6492873"/>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88" lvl="0"/>
            <a:endParaRPr lang="en-US" sz="3200" dirty="0">
              <a:solidFill>
                <a:srgbClr val="FFFFFF"/>
              </a:solidFill>
              <a:latin typeface="Arial" panose="020B0604020202020204" pitchFamily="34" charset="0"/>
              <a:ea typeface="+mn-ea"/>
              <a:cs typeface="Arial" panose="020B0604020202020204" pitchFamily="34" charset="0"/>
              <a:sym typeface="Calibri" pitchFamily="34" charset="0"/>
            </a:endParaRPr>
          </a:p>
        </p:txBody>
      </p:sp>
    </p:spTree>
    <p:extLst>
      <p:ext uri="{BB962C8B-B14F-4D97-AF65-F5344CB8AC3E}">
        <p14:creationId xmlns:p14="http://schemas.microsoft.com/office/powerpoint/2010/main" val="415325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05D71DA9-A6B9-4B3D-B544-CF26C6928829}" type="slidenum">
              <a:rPr lang="en-US"/>
              <a:pPr>
                <a:defRPr/>
              </a:pPr>
              <a:t>‹#›</a:t>
            </a:fld>
            <a:endParaRPr lang="en-US" dirty="0"/>
          </a:p>
        </p:txBody>
      </p:sp>
    </p:spTree>
    <p:extLst>
      <p:ext uri="{BB962C8B-B14F-4D97-AF65-F5344CB8AC3E}">
        <p14:creationId xmlns:p14="http://schemas.microsoft.com/office/powerpoint/2010/main" val="379475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pPr>
              <a:defRPr/>
            </a:pPr>
            <a:fld id="{AF02FE6F-2273-44F9-9B31-15B4F527355C}" type="slidenum">
              <a:rPr lang="en-US"/>
              <a:pPr>
                <a:defRPr/>
              </a:pPr>
              <a:t>‹#›</a:t>
            </a:fld>
            <a:endParaRPr lang="en-US" dirty="0"/>
          </a:p>
        </p:txBody>
      </p:sp>
    </p:spTree>
    <p:extLst>
      <p:ext uri="{BB962C8B-B14F-4D97-AF65-F5344CB8AC3E}">
        <p14:creationId xmlns:p14="http://schemas.microsoft.com/office/powerpoint/2010/main" val="378907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457200" y="1576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p:cNvSpPr>
            <a:spLocks noGrp="1"/>
          </p:cNvSpPr>
          <p:nvPr>
            <p:ph type="title"/>
          </p:nvPr>
        </p:nvSpPr>
        <p:spPr bwMode="auto">
          <a:xfrm>
            <a:off x="430213" y="341313"/>
            <a:ext cx="8281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40502020204" pitchFamily="34" charset="0"/>
              </a:rPr>
              <a:t>Click to edit Master title style</a:t>
            </a:r>
          </a:p>
        </p:txBody>
      </p:sp>
      <p:sp>
        <p:nvSpPr>
          <p:cNvPr id="1030" name="Rectangle 6"/>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sym typeface="Helvetica" panose="020B0604020202020204" pitchFamily="34" charset="0"/>
              </a:defRPr>
            </a:lvl1pPr>
          </a:lstStyle>
          <a:p>
            <a:pPr>
              <a:defRPr/>
            </a:pPr>
            <a:fld id="{7377FABE-4B21-4525-A92A-87DB55290F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726" r:id="rId14"/>
    <p:sldLayoutId id="2147483730" r:id="rId15"/>
  </p:sldLayoutIdLst>
  <p:hf hdr="0" ftr="0" dt="0"/>
  <p:txStyles>
    <p:title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457200" y="1576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p:cNvSpPr>
            <a:spLocks noGrp="1"/>
          </p:cNvSpPr>
          <p:nvPr>
            <p:ph type="title"/>
          </p:nvPr>
        </p:nvSpPr>
        <p:spPr bwMode="auto">
          <a:xfrm>
            <a:off x="430213" y="341313"/>
            <a:ext cx="8281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40502020204" pitchFamily="34" charset="0"/>
              </a:rPr>
              <a:t>Click to edit Master title style</a:t>
            </a:r>
          </a:p>
        </p:txBody>
      </p:sp>
      <p:sp>
        <p:nvSpPr>
          <p:cNvPr id="1030" name="Rectangle 6"/>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sym typeface="Helvetica" panose="020B0604020202020204" pitchFamily="34" charset="0"/>
              </a:defRPr>
            </a:lvl1pPr>
          </a:lstStyle>
          <a:p>
            <a:pPr>
              <a:defRPr/>
            </a:pPr>
            <a:fld id="{7377FABE-4B21-4525-A92A-87DB55290FF1}" type="slidenum">
              <a:rPr lang="en-US"/>
              <a:pPr>
                <a:defRPr/>
              </a:pPr>
              <a:t>‹#›</a:t>
            </a:fld>
            <a:endParaRPr lang="en-US" dirty="0"/>
          </a:p>
        </p:txBody>
      </p:sp>
    </p:spTree>
    <p:extLst>
      <p:ext uri="{BB962C8B-B14F-4D97-AF65-F5344CB8AC3E}">
        <p14:creationId xmlns:p14="http://schemas.microsoft.com/office/powerpoint/2010/main" val="28054736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732" r:id="rId15"/>
    <p:sldLayoutId id="2147483733" r:id="rId16"/>
  </p:sldLayoutIdLst>
  <p:hf hdr="0" ftr="0" dt="0"/>
  <p:txStyles>
    <p:title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457200" y="1576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p:cNvSpPr>
            <a:spLocks noGrp="1"/>
          </p:cNvSpPr>
          <p:nvPr>
            <p:ph type="title"/>
          </p:nvPr>
        </p:nvSpPr>
        <p:spPr bwMode="auto">
          <a:xfrm>
            <a:off x="430213" y="341313"/>
            <a:ext cx="8281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40502020204" pitchFamily="34" charset="0"/>
              </a:rPr>
              <a:t>Click to edit Master title style</a:t>
            </a:r>
          </a:p>
        </p:txBody>
      </p:sp>
      <p:sp>
        <p:nvSpPr>
          <p:cNvPr id="1030" name="Rectangle 6"/>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sym typeface="Helvetica" panose="020B0604020202020204" pitchFamily="34" charset="0"/>
              </a:defRPr>
            </a:lvl1pPr>
          </a:lstStyle>
          <a:p>
            <a:pPr>
              <a:defRPr/>
            </a:pPr>
            <a:fld id="{7377FABE-4B21-4525-A92A-87DB55290FF1}" type="slidenum">
              <a:rPr lang="en-US"/>
              <a:pPr>
                <a:defRPr/>
              </a:pPr>
              <a:t>‹#›</a:t>
            </a:fld>
            <a:endParaRPr lang="en-US" dirty="0"/>
          </a:p>
        </p:txBody>
      </p:sp>
    </p:spTree>
    <p:extLst>
      <p:ext uri="{BB962C8B-B14F-4D97-AF65-F5344CB8AC3E}">
        <p14:creationId xmlns:p14="http://schemas.microsoft.com/office/powerpoint/2010/main" val="20189475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731" r:id="rId13"/>
    <p:sldLayoutId id="2147483734" r:id="rId14"/>
  </p:sldLayoutIdLst>
  <p:hf hdr="0" ftr="0" dt="0"/>
  <p:txStyles>
    <p:title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marL="342900" indent="-342900" algn="l" rtl="0" eaLnBrk="0" fontAlgn="base" hangingPunct="0">
        <a:spcBef>
          <a:spcPct val="0"/>
        </a:spcBef>
        <a:spcAft>
          <a:spcPct val="0"/>
        </a:spcAft>
        <a:buChar char="•"/>
        <a:defRPr sz="3200">
          <a:solidFill>
            <a:srgbClr val="000000"/>
          </a:solidFill>
          <a:latin typeface="+mn-lt"/>
          <a:ea typeface="MS PGothic" panose="020B0600070205080204" pitchFamily="34" charset="-128"/>
          <a:cs typeface="+mn-cs"/>
          <a:sym typeface="Calibri" panose="020F0502020204030204" pitchFamily="34" charset="0"/>
        </a:defRPr>
      </a:lvl1pPr>
      <a:lvl2pPr marL="742950" indent="-285750" algn="l" rtl="0" eaLnBrk="0" fontAlgn="base" hangingPunct="0">
        <a:spcBef>
          <a:spcPct val="0"/>
        </a:spcBef>
        <a:spcAft>
          <a:spcPct val="0"/>
        </a:spcAft>
        <a:buChar char="–"/>
        <a:defRPr sz="2800">
          <a:solidFill>
            <a:srgbClr val="000000"/>
          </a:solidFill>
          <a:latin typeface="+mn-lt"/>
          <a:ea typeface="+mn-ea"/>
          <a:cs typeface="+mn-cs"/>
          <a:sym typeface="Calibri" panose="020F0502020204030204" pitchFamily="34" charset="0"/>
        </a:defRPr>
      </a:lvl2pPr>
      <a:lvl3pPr marL="1143000" indent="-228600" algn="l" rtl="0" eaLnBrk="0" fontAlgn="base" hangingPunct="0">
        <a:spcBef>
          <a:spcPct val="0"/>
        </a:spcBef>
        <a:spcAft>
          <a:spcPct val="0"/>
        </a:spcAft>
        <a:buChar char="•"/>
        <a:defRPr sz="2400">
          <a:solidFill>
            <a:srgbClr val="000000"/>
          </a:solidFill>
          <a:latin typeface="+mn-lt"/>
          <a:ea typeface="+mn-ea"/>
          <a:cs typeface="+mn-cs"/>
          <a:sym typeface="Calibri" panose="020F0502020204030204" pitchFamily="34" charset="0"/>
        </a:defRPr>
      </a:lvl3pPr>
      <a:lvl4pPr marL="16002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4pPr>
      <a:lvl5pPr marL="2057400" indent="-228600" algn="l" rtl="0" eaLnBrk="0" fontAlgn="base" hangingPunct="0">
        <a:spcBef>
          <a:spcPct val="0"/>
        </a:spcBef>
        <a:spcAft>
          <a:spcPct val="0"/>
        </a:spcAft>
        <a:buChar char="»"/>
        <a:defRPr sz="2000">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018EE-3D17-4FF8-A87B-213BA9608AC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909F62-DA09-4E4C-8A23-642CEE712A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E04C-6CC9-4182-8704-A143F4E25B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0A86CC-0719-4229-B9F1-687C58F8C350}" type="datetimeFigureOut">
              <a:rPr lang="en-US" smtClean="0"/>
              <a:t>6/17/2020</a:t>
            </a:fld>
            <a:endParaRPr lang="en-US"/>
          </a:p>
        </p:txBody>
      </p:sp>
      <p:sp>
        <p:nvSpPr>
          <p:cNvPr id="5" name="Footer Placeholder 4">
            <a:extLst>
              <a:ext uri="{FF2B5EF4-FFF2-40B4-BE49-F238E27FC236}">
                <a16:creationId xmlns:a16="http://schemas.microsoft.com/office/drawing/2014/main" id="{83506F95-01D5-4E98-AA24-61DF09B6A4C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492148-3CFE-466C-8536-52330E5D7A9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563B1F-5019-4EC0-B9AD-935EFA86C721}" type="slidenum">
              <a:rPr lang="en-US" smtClean="0"/>
              <a:t>‹#›</a:t>
            </a:fld>
            <a:endParaRPr lang="en-US"/>
          </a:p>
        </p:txBody>
      </p:sp>
    </p:spTree>
    <p:extLst>
      <p:ext uri="{BB962C8B-B14F-4D97-AF65-F5344CB8AC3E}">
        <p14:creationId xmlns:p14="http://schemas.microsoft.com/office/powerpoint/2010/main" val="302788084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7" r:id="rId12"/>
    <p:sldLayoutId id="2147483708" r:id="rId13"/>
    <p:sldLayoutId id="214748372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9E9289-006D-4097-8C3F-B1A533644E5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A6101D-664A-4534-82D5-9FDCD31E89B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E05EA-9B81-4D89-8736-B8F4C1A44F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0018F5-2AB1-4FA7-A498-A20362CCC2FE}" type="datetimeFigureOut">
              <a:rPr lang="en-US" smtClean="0"/>
              <a:t>6/17/2020</a:t>
            </a:fld>
            <a:endParaRPr lang="en-US"/>
          </a:p>
        </p:txBody>
      </p:sp>
      <p:sp>
        <p:nvSpPr>
          <p:cNvPr id="5" name="Footer Placeholder 4">
            <a:extLst>
              <a:ext uri="{FF2B5EF4-FFF2-40B4-BE49-F238E27FC236}">
                <a16:creationId xmlns:a16="http://schemas.microsoft.com/office/drawing/2014/main" id="{08F75938-A2CD-4F8E-8453-C79B564CAD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24F869-1175-4C19-9093-A07943CB5F1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EBCFEF-F858-498D-80CE-442402AAFD91}" type="slidenum">
              <a:rPr lang="en-US" smtClean="0"/>
              <a:t>‹#›</a:t>
            </a:fld>
            <a:endParaRPr lang="en-US"/>
          </a:p>
        </p:txBody>
      </p:sp>
    </p:spTree>
    <p:extLst>
      <p:ext uri="{BB962C8B-B14F-4D97-AF65-F5344CB8AC3E}">
        <p14:creationId xmlns:p14="http://schemas.microsoft.com/office/powerpoint/2010/main" val="21274963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8"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9.xml"/><Relationship Id="rId7" Type="http://schemas.openxmlformats.org/officeDocument/2006/relationships/image" Target="../media/image10.emf"/><Relationship Id="rId2" Type="http://schemas.openxmlformats.org/officeDocument/2006/relationships/chart" Target="../charts/chart8.xml"/><Relationship Id="rId1" Type="http://schemas.openxmlformats.org/officeDocument/2006/relationships/slideLayout" Target="../slideLayouts/slideLayout58.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8.xml"/><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11560" y="4725144"/>
            <a:ext cx="837855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normAutofit fontScale="97500"/>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Lucida Sans" panose="020B0602030504020204" pitchFamily="34" charset="77"/>
                <a:sym typeface="Lucida Sans" panose="020B0602030504020204" pitchFamily="34" charset="0"/>
              </a:rPr>
              <a:t>June 2020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Lucida Sans" panose="020B0602030504020204" pitchFamily="34" charset="77"/>
              <a:sym typeface="Lucida Sans" panose="020B0602030504020204" pitchFamily="34" charset="0"/>
            </a:endParaRPr>
          </a:p>
        </p:txBody>
      </p:sp>
      <p:sp>
        <p:nvSpPr>
          <p:cNvPr id="6" name="Title 1"/>
          <p:cNvSpPr txBox="1">
            <a:spLocks/>
          </p:cNvSpPr>
          <p:nvPr/>
        </p:nvSpPr>
        <p:spPr bwMode="auto">
          <a:xfrm>
            <a:off x="598587" y="2420888"/>
            <a:ext cx="774656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Lucida Sans" panose="020B0602030504020204" pitchFamily="34" charset="77"/>
                <a:sym typeface="Lucida Sans" panose="020B0602030504020204" pitchFamily="34" charset="0"/>
              </a:rPr>
              <a:t>Socioeconomic Effects of the COVID-19 in the Great Lakes Region </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400" kern="0" dirty="0">
              <a:solidFill>
                <a:srgbClr val="000000"/>
              </a:solidFill>
            </a:endParaRPr>
          </a:p>
          <a:p>
            <a:pPr>
              <a:defRPr/>
            </a:pPr>
            <a:r>
              <a:rPr lang="en-US" sz="2000" kern="0" dirty="0">
                <a:solidFill>
                  <a:srgbClr val="D77902"/>
                </a:solidFill>
              </a:rPr>
              <a:t>Prepared by ECA Sub-regional Office for Eastern Africa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Lucida Sans" panose="020B0602030504020204" pitchFamily="34" charset="77"/>
              <a:sym typeface="Lucida Sans"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400" kern="0" dirty="0">
              <a:solidFill>
                <a:srgbClr val="00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Lucida Sans" panose="020B0602030504020204" pitchFamily="34" charset="77"/>
              <a:sym typeface="Lucida Sans" panose="020B0602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D9D24"/>
              </a:solidFill>
              <a:effectLst/>
              <a:uLnTx/>
              <a:uFillTx/>
              <a:latin typeface="Lucida Sans" panose="020B0602030504020204" pitchFamily="34" charset="77"/>
              <a:sym typeface="Lucida Sans" panose="020B0602030504020204" pitchFamily="34" charset="0"/>
            </a:endParaRPr>
          </a:p>
        </p:txBody>
      </p:sp>
    </p:spTree>
    <p:extLst>
      <p:ext uri="{BB962C8B-B14F-4D97-AF65-F5344CB8AC3E}">
        <p14:creationId xmlns:p14="http://schemas.microsoft.com/office/powerpoint/2010/main" val="138832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5005-3F1E-48E6-A636-E3AE0C4B7CF7}"/>
              </a:ext>
            </a:extLst>
          </p:cNvPr>
          <p:cNvSpPr>
            <a:spLocks noGrp="1"/>
          </p:cNvSpPr>
          <p:nvPr>
            <p:ph type="title"/>
          </p:nvPr>
        </p:nvSpPr>
        <p:spPr>
          <a:xfrm>
            <a:off x="179512" y="191550"/>
            <a:ext cx="8784976" cy="615603"/>
          </a:xfrm>
        </p:spPr>
        <p:txBody>
          <a:bodyPr/>
          <a:lstStyle/>
          <a:p>
            <a:r>
              <a:rPr lang="en-GB" sz="2400" dirty="0">
                <a:solidFill>
                  <a:schemeClr val="bg1"/>
                </a:solidFill>
                <a:latin typeface="Calibri" panose="020F0502020204030204" pitchFamily="34" charset="0"/>
                <a:cs typeface="Calibri" panose="020F0502020204030204" pitchFamily="34" charset="0"/>
              </a:rPr>
              <a:t>Most governments will see a decrease of revenue-to-GDP ratio this year</a:t>
            </a:r>
          </a:p>
        </p:txBody>
      </p:sp>
      <p:sp>
        <p:nvSpPr>
          <p:cNvPr id="81" name="TextBox 80">
            <a:extLst>
              <a:ext uri="{FF2B5EF4-FFF2-40B4-BE49-F238E27FC236}">
                <a16:creationId xmlns:a16="http://schemas.microsoft.com/office/drawing/2014/main" id="{5CEA384F-382A-41B2-A015-BC25E0EB03CC}"/>
              </a:ext>
            </a:extLst>
          </p:cNvPr>
          <p:cNvSpPr txBox="1"/>
          <p:nvPr/>
        </p:nvSpPr>
        <p:spPr>
          <a:xfrm>
            <a:off x="250610" y="6186450"/>
            <a:ext cx="8368721" cy="600164"/>
          </a:xfrm>
          <a:prstGeom prst="rect">
            <a:avLst/>
          </a:prstGeom>
          <a:noFill/>
        </p:spPr>
        <p:txBody>
          <a:bodyPr wrap="square" rtlCol="0" anchor="b" anchorCtr="0">
            <a:spAutoFit/>
          </a:bodyPr>
          <a:lstStyle/>
          <a:p>
            <a:r>
              <a:rPr lang="en-US" sz="1100" dirty="0"/>
              <a:t>Source: IMF Fiscal Monitor April 2020</a:t>
            </a:r>
          </a:p>
          <a:p>
            <a:r>
              <a:rPr lang="en-US" sz="1100" dirty="0"/>
              <a:t>Note: 2020 and 2021 are projections. East Africa average includes Ethiopia, Kenya, Madagascar, Rwanda, Tanzania, Uganda.</a:t>
            </a:r>
          </a:p>
          <a:p>
            <a:r>
              <a:rPr lang="en-US" sz="1100" dirty="0"/>
              <a:t> </a:t>
            </a:r>
          </a:p>
        </p:txBody>
      </p:sp>
      <p:sp>
        <p:nvSpPr>
          <p:cNvPr id="12" name="Rectangle 11">
            <a:extLst>
              <a:ext uri="{FF2B5EF4-FFF2-40B4-BE49-F238E27FC236}">
                <a16:creationId xmlns:a16="http://schemas.microsoft.com/office/drawing/2014/main" id="{30F7BEA4-87DA-414B-B9B2-369CB6A497E0}"/>
              </a:ext>
            </a:extLst>
          </p:cNvPr>
          <p:cNvSpPr/>
          <p:nvPr/>
        </p:nvSpPr>
        <p:spPr bwMode="auto">
          <a:xfrm>
            <a:off x="940189" y="1030784"/>
            <a:ext cx="7128679" cy="646331"/>
          </a:xfrm>
          <a:prstGeom prst="rect">
            <a:avLst/>
          </a:prstGeom>
          <a:noFill/>
          <a:ln w="25400" cap="flat" cmpd="sng" algn="ctr">
            <a:noFill/>
            <a:prstDash val="solid"/>
            <a:roun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Government revenue </a:t>
            </a:r>
          </a:p>
          <a:p>
            <a:pPr marL="0" marR="0" indent="0" algn="ctr" defTabSz="914400" rtl="0" eaLnBrk="1" fontAlgn="base" latinLnBrk="0" hangingPunct="0">
              <a:lnSpc>
                <a:spcPct val="100000"/>
              </a:lnSpc>
              <a:spcBef>
                <a:spcPct val="0"/>
              </a:spcBef>
              <a:spcAft>
                <a:spcPct val="0"/>
              </a:spcAft>
              <a:buClrTx/>
              <a:buSzTx/>
              <a:buFontTx/>
              <a:buNone/>
              <a:tabLst/>
            </a:pPr>
            <a:r>
              <a:rPr lang="en-US" sz="1600" i="1" dirty="0">
                <a:solidFill>
                  <a:schemeClr val="tx1"/>
                </a:solidFill>
                <a:ea typeface="Calibri" pitchFamily="34" charset="0"/>
                <a:cs typeface="Calibri" pitchFamily="34" charset="0"/>
              </a:rPr>
              <a:t>(as percentage</a:t>
            </a:r>
            <a:r>
              <a:rPr kumimoji="0" lang="en-US" sz="1600" i="1"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 of GDP)</a:t>
            </a:r>
          </a:p>
        </p:txBody>
      </p:sp>
      <p:graphicFrame>
        <p:nvGraphicFramePr>
          <p:cNvPr id="5" name="Table 4">
            <a:extLst>
              <a:ext uri="{FF2B5EF4-FFF2-40B4-BE49-F238E27FC236}">
                <a16:creationId xmlns:a16="http://schemas.microsoft.com/office/drawing/2014/main" id="{48824A24-DE55-4DB9-B8F2-262896DFEBC4}"/>
              </a:ext>
            </a:extLst>
          </p:cNvPr>
          <p:cNvGraphicFramePr>
            <a:graphicFrameLocks noGrp="1"/>
          </p:cNvGraphicFramePr>
          <p:nvPr>
            <p:extLst>
              <p:ext uri="{D42A27DB-BD31-4B8C-83A1-F6EECF244321}">
                <p14:modId xmlns:p14="http://schemas.microsoft.com/office/powerpoint/2010/main" val="3579001177"/>
              </p:ext>
            </p:extLst>
          </p:nvPr>
        </p:nvGraphicFramePr>
        <p:xfrm>
          <a:off x="235727" y="1772816"/>
          <a:ext cx="8584746" cy="4398828"/>
        </p:xfrm>
        <a:graphic>
          <a:graphicData uri="http://schemas.openxmlformats.org/drawingml/2006/table">
            <a:tbl>
              <a:tblPr/>
              <a:tblGrid>
                <a:gridCol w="2527919">
                  <a:extLst>
                    <a:ext uri="{9D8B030D-6E8A-4147-A177-3AD203B41FA5}">
                      <a16:colId xmlns:a16="http://schemas.microsoft.com/office/drawing/2014/main" val="1355707006"/>
                    </a:ext>
                  </a:extLst>
                </a:gridCol>
                <a:gridCol w="865261">
                  <a:extLst>
                    <a:ext uri="{9D8B030D-6E8A-4147-A177-3AD203B41FA5}">
                      <a16:colId xmlns:a16="http://schemas.microsoft.com/office/drawing/2014/main" val="3033002165"/>
                    </a:ext>
                  </a:extLst>
                </a:gridCol>
                <a:gridCol w="865261">
                  <a:extLst>
                    <a:ext uri="{9D8B030D-6E8A-4147-A177-3AD203B41FA5}">
                      <a16:colId xmlns:a16="http://schemas.microsoft.com/office/drawing/2014/main" val="344930463"/>
                    </a:ext>
                  </a:extLst>
                </a:gridCol>
                <a:gridCol w="865261">
                  <a:extLst>
                    <a:ext uri="{9D8B030D-6E8A-4147-A177-3AD203B41FA5}">
                      <a16:colId xmlns:a16="http://schemas.microsoft.com/office/drawing/2014/main" val="638029566"/>
                    </a:ext>
                  </a:extLst>
                </a:gridCol>
                <a:gridCol w="865261">
                  <a:extLst>
                    <a:ext uri="{9D8B030D-6E8A-4147-A177-3AD203B41FA5}">
                      <a16:colId xmlns:a16="http://schemas.microsoft.com/office/drawing/2014/main" val="3094848167"/>
                    </a:ext>
                  </a:extLst>
                </a:gridCol>
                <a:gridCol w="865261">
                  <a:extLst>
                    <a:ext uri="{9D8B030D-6E8A-4147-A177-3AD203B41FA5}">
                      <a16:colId xmlns:a16="http://schemas.microsoft.com/office/drawing/2014/main" val="2908805424"/>
                    </a:ext>
                  </a:extLst>
                </a:gridCol>
                <a:gridCol w="865261">
                  <a:extLst>
                    <a:ext uri="{9D8B030D-6E8A-4147-A177-3AD203B41FA5}">
                      <a16:colId xmlns:a16="http://schemas.microsoft.com/office/drawing/2014/main" val="858484228"/>
                    </a:ext>
                  </a:extLst>
                </a:gridCol>
                <a:gridCol w="865261">
                  <a:extLst>
                    <a:ext uri="{9D8B030D-6E8A-4147-A177-3AD203B41FA5}">
                      <a16:colId xmlns:a16="http://schemas.microsoft.com/office/drawing/2014/main" val="2731944911"/>
                    </a:ext>
                  </a:extLst>
                </a:gridCol>
              </a:tblGrid>
              <a:tr h="366569">
                <a:tc>
                  <a:txBody>
                    <a:bodyPr/>
                    <a:lstStyle/>
                    <a:p>
                      <a:pPr algn="l" fontAlgn="b"/>
                      <a:endParaRPr lang="en-US" sz="16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Calibri" panose="020F0502020204030204" pitchFamily="34" charset="0"/>
                        </a:rPr>
                        <a:t>2015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a:solidFill>
                            <a:srgbClr val="FFFFFF"/>
                          </a:solidFill>
                          <a:effectLst/>
                          <a:latin typeface="Calibri" panose="020F0502020204030204" pitchFamily="34" charset="0"/>
                        </a:rPr>
                        <a:t>2016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a:solidFill>
                            <a:srgbClr val="FFFFFF"/>
                          </a:solidFill>
                          <a:effectLst/>
                          <a:latin typeface="Calibri" panose="020F0502020204030204" pitchFamily="34" charset="0"/>
                        </a:rPr>
                        <a:t>2017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a:solidFill>
                            <a:srgbClr val="FFFFFF"/>
                          </a:solidFill>
                          <a:effectLst/>
                          <a:latin typeface="Calibri" panose="020F0502020204030204" pitchFamily="34" charset="0"/>
                        </a:rPr>
                        <a:t>2018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a:solidFill>
                            <a:srgbClr val="FFFFFF"/>
                          </a:solidFill>
                          <a:effectLst/>
                          <a:latin typeface="Calibri" panose="020F0502020204030204" pitchFamily="34" charset="0"/>
                        </a:rPr>
                        <a:t>2019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a:solidFill>
                            <a:srgbClr val="FFFFFF"/>
                          </a:solidFill>
                          <a:effectLst/>
                          <a:latin typeface="Calibri" panose="020F0502020204030204" pitchFamily="34" charset="0"/>
                        </a:rPr>
                        <a:t>2020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600" b="1" i="0" u="none" strike="noStrike">
                          <a:solidFill>
                            <a:srgbClr val="FFFFFF"/>
                          </a:solidFill>
                          <a:effectLst/>
                          <a:latin typeface="Calibri" panose="020F0502020204030204" pitchFamily="34" charset="0"/>
                        </a:rPr>
                        <a:t>2021</a:t>
                      </a:r>
                    </a:p>
                  </a:txBody>
                  <a:tcPr marL="6350" marR="6350" marT="635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695474610"/>
                  </a:ext>
                </a:extLst>
              </a:tr>
              <a:tr h="366569">
                <a:tc>
                  <a:txBody>
                    <a:bodyPr/>
                    <a:lstStyle/>
                    <a:p>
                      <a:pPr algn="l" fontAlgn="b"/>
                      <a:r>
                        <a:rPr lang="en-US" sz="1600" b="1" i="0" u="none" strike="noStrike" dirty="0">
                          <a:solidFill>
                            <a:srgbClr val="000000"/>
                          </a:solidFill>
                          <a:effectLst/>
                          <a:latin typeface="Calibri" panose="020F0502020204030204" pitchFamily="34" charset="0"/>
                        </a:rPr>
                        <a:t>Angola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24.1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17.5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17.5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21.9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20.2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17.5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19.4</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4066071100"/>
                  </a:ext>
                </a:extLst>
              </a:tr>
              <a:tr h="366569">
                <a:tc>
                  <a:txBody>
                    <a:bodyPr/>
                    <a:lstStyle/>
                    <a:p>
                      <a:pPr algn="l" fontAlgn="b"/>
                      <a:r>
                        <a:rPr lang="en-US" sz="1600" b="1" i="0" u="none" strike="noStrike" dirty="0">
                          <a:solidFill>
                            <a:srgbClr val="000000"/>
                          </a:solidFill>
                          <a:effectLst/>
                          <a:latin typeface="Calibri" panose="020F0502020204030204" pitchFamily="34" charset="0"/>
                        </a:rPr>
                        <a:t>Congo, Dem. Rep. of the</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16.8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14.0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11.7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11.1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10.9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11.2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13.4</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428295951"/>
                  </a:ext>
                </a:extLst>
              </a:tr>
              <a:tr h="366569">
                <a:tc>
                  <a:txBody>
                    <a:bodyPr/>
                    <a:lstStyle/>
                    <a:p>
                      <a:pPr algn="l" fontAlgn="b"/>
                      <a:r>
                        <a:rPr lang="en-US" sz="1600" b="1" i="0" u="none" strike="noStrike" dirty="0">
                          <a:solidFill>
                            <a:srgbClr val="000000"/>
                          </a:solidFill>
                          <a:effectLst/>
                          <a:latin typeface="Calibri" panose="020F0502020204030204" pitchFamily="34" charset="0"/>
                        </a:rPr>
                        <a:t>Congo, Republic of </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32.6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34.1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27.9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29.2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31.6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dirty="0">
                          <a:solidFill>
                            <a:srgbClr val="000000"/>
                          </a:solidFill>
                          <a:effectLst/>
                          <a:latin typeface="Calibri" panose="020F0502020204030204" pitchFamily="34" charset="0"/>
                        </a:rPr>
                        <a:t>29.5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dirty="0">
                          <a:solidFill>
                            <a:srgbClr val="000000"/>
                          </a:solidFill>
                          <a:effectLst/>
                          <a:latin typeface="Calibri" panose="020F0502020204030204" pitchFamily="34" charset="0"/>
                        </a:rPr>
                        <a:t>30.3</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3273215715"/>
                  </a:ext>
                </a:extLst>
              </a:tr>
              <a:tr h="366569">
                <a:tc>
                  <a:txBody>
                    <a:bodyPr/>
                    <a:lstStyle/>
                    <a:p>
                      <a:pPr algn="l" fontAlgn="b"/>
                      <a:r>
                        <a:rPr lang="en-US" sz="1600" b="1" i="0" u="none" strike="noStrike" dirty="0">
                          <a:solidFill>
                            <a:srgbClr val="000000"/>
                          </a:solidFill>
                          <a:effectLst/>
                          <a:latin typeface="Calibri" panose="020F0502020204030204" pitchFamily="34" charset="0"/>
                        </a:rPr>
                        <a:t>Kenya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19.1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19.2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18.3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18.2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18.1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17.9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17.5</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800783207"/>
                  </a:ext>
                </a:extLst>
              </a:tr>
              <a:tr h="366569">
                <a:tc>
                  <a:txBody>
                    <a:bodyPr/>
                    <a:lstStyle/>
                    <a:p>
                      <a:pPr algn="l" fontAlgn="b"/>
                      <a:r>
                        <a:rPr lang="en-US" sz="1600" b="1" i="0" u="none" strike="noStrike" dirty="0">
                          <a:solidFill>
                            <a:srgbClr val="000000"/>
                          </a:solidFill>
                          <a:effectLst/>
                          <a:latin typeface="Calibri" panose="020F0502020204030204" pitchFamily="34" charset="0"/>
                        </a:rPr>
                        <a:t>Rwanda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24.6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23.5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22.9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24.1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23.6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21.4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23.6</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345551003"/>
                  </a:ext>
                </a:extLst>
              </a:tr>
              <a:tr h="366569">
                <a:tc>
                  <a:txBody>
                    <a:bodyPr/>
                    <a:lstStyle/>
                    <a:p>
                      <a:pPr algn="l" fontAlgn="b"/>
                      <a:r>
                        <a:rPr lang="en-US" sz="1600" b="1" i="0" u="none" strike="noStrike" dirty="0">
                          <a:solidFill>
                            <a:srgbClr val="000000"/>
                          </a:solidFill>
                          <a:effectLst/>
                          <a:latin typeface="Calibri" panose="020F0502020204030204" pitchFamily="34" charset="0"/>
                        </a:rPr>
                        <a:t>Sudan</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7.0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7.2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8.9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7.8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6.9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5.9</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283921375"/>
                  </a:ext>
                </a:extLst>
              </a:tr>
              <a:tr h="366569">
                <a:tc>
                  <a:txBody>
                    <a:bodyPr/>
                    <a:lstStyle/>
                    <a:p>
                      <a:pPr algn="l" fontAlgn="b"/>
                      <a:r>
                        <a:rPr lang="en-US" sz="1600" b="1" i="0" u="none" strike="noStrike">
                          <a:solidFill>
                            <a:srgbClr val="000000"/>
                          </a:solidFill>
                          <a:effectLst/>
                          <a:latin typeface="Calibri" panose="020F0502020204030204" pitchFamily="34" charset="0"/>
                        </a:rPr>
                        <a:t>Tanzania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14.0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14.8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15.4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14.6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13.7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14.0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14.2</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750945830"/>
                  </a:ext>
                </a:extLst>
              </a:tr>
              <a:tr h="366569">
                <a:tc>
                  <a:txBody>
                    <a:bodyPr/>
                    <a:lstStyle/>
                    <a:p>
                      <a:pPr algn="l" fontAlgn="b"/>
                      <a:r>
                        <a:rPr lang="en-US" sz="1600" b="1" i="0" u="none" strike="noStrike">
                          <a:solidFill>
                            <a:srgbClr val="000000"/>
                          </a:solidFill>
                          <a:effectLst/>
                          <a:latin typeface="Calibri" panose="020F0502020204030204" pitchFamily="34" charset="0"/>
                        </a:rPr>
                        <a:t>Uganda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12.9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12.6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12.8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13.6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15.1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a:solidFill>
                            <a:srgbClr val="000000"/>
                          </a:solidFill>
                          <a:effectLst/>
                          <a:latin typeface="Calibri" panose="020F0502020204030204" pitchFamily="34" charset="0"/>
                        </a:rPr>
                        <a:t>15.5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0" i="0" u="none" strike="noStrike" dirty="0">
                          <a:solidFill>
                            <a:srgbClr val="000000"/>
                          </a:solidFill>
                          <a:effectLst/>
                          <a:latin typeface="Calibri" panose="020F0502020204030204" pitchFamily="34" charset="0"/>
                        </a:rPr>
                        <a:t>16.0</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380823584"/>
                  </a:ext>
                </a:extLst>
              </a:tr>
              <a:tr h="366569">
                <a:tc>
                  <a:txBody>
                    <a:bodyPr/>
                    <a:lstStyle/>
                    <a:p>
                      <a:pPr algn="l" fontAlgn="b"/>
                      <a:r>
                        <a:rPr lang="en-US" sz="1600" b="1" i="0" u="none" strike="noStrike" dirty="0">
                          <a:solidFill>
                            <a:srgbClr val="000000"/>
                          </a:solidFill>
                          <a:effectLst/>
                          <a:latin typeface="Calibri" panose="020F0502020204030204" pitchFamily="34" charset="0"/>
                        </a:rPr>
                        <a:t>Zambia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18.8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18.2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17.5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18.9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19.4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a:solidFill>
                            <a:srgbClr val="000000"/>
                          </a:solidFill>
                          <a:effectLst/>
                          <a:latin typeface="Calibri" panose="020F0502020204030204" pitchFamily="34" charset="0"/>
                        </a:rPr>
                        <a:t>17.2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600" b="0" i="0" u="none" strike="noStrike" dirty="0">
                          <a:solidFill>
                            <a:srgbClr val="000000"/>
                          </a:solidFill>
                          <a:effectLst/>
                          <a:latin typeface="Calibri" panose="020F0502020204030204" pitchFamily="34" charset="0"/>
                        </a:rPr>
                        <a:t>16.5</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11300672"/>
                  </a:ext>
                </a:extLst>
              </a:tr>
              <a:tr h="366569">
                <a:tc>
                  <a:txBody>
                    <a:bodyPr/>
                    <a:lstStyle/>
                    <a:p>
                      <a:pPr algn="l" fontAlgn="b"/>
                      <a:r>
                        <a:rPr lang="en-US" sz="1600" b="1" i="1" u="none" strike="noStrike" dirty="0">
                          <a:solidFill>
                            <a:srgbClr val="000000"/>
                          </a:solidFill>
                          <a:effectLst/>
                          <a:latin typeface="Calibri" panose="020F0502020204030204" pitchFamily="34" charset="0"/>
                        </a:rPr>
                        <a:t>Great Lakes region average</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1" i="1" u="none" strike="noStrike">
                          <a:solidFill>
                            <a:srgbClr val="000000"/>
                          </a:solidFill>
                          <a:effectLst/>
                          <a:latin typeface="Calibri" panose="020F0502020204030204" pitchFamily="34" charset="0"/>
                        </a:rPr>
                        <a:t>19.0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1" i="1" u="none" strike="noStrike">
                          <a:solidFill>
                            <a:srgbClr val="000000"/>
                          </a:solidFill>
                          <a:effectLst/>
                          <a:latin typeface="Calibri" panose="020F0502020204030204" pitchFamily="34" charset="0"/>
                        </a:rPr>
                        <a:t>17.9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1" i="1" u="none" strike="noStrike">
                          <a:solidFill>
                            <a:srgbClr val="000000"/>
                          </a:solidFill>
                          <a:effectLst/>
                          <a:latin typeface="Calibri" panose="020F0502020204030204" pitchFamily="34" charset="0"/>
                        </a:rPr>
                        <a:t>16.8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1" i="1" u="none" strike="noStrike">
                          <a:solidFill>
                            <a:srgbClr val="000000"/>
                          </a:solidFill>
                          <a:effectLst/>
                          <a:latin typeface="Calibri" panose="020F0502020204030204" pitchFamily="34" charset="0"/>
                        </a:rPr>
                        <a:t>17.8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1" i="1" u="none" strike="noStrike">
                          <a:solidFill>
                            <a:srgbClr val="000000"/>
                          </a:solidFill>
                          <a:effectLst/>
                          <a:latin typeface="Calibri" panose="020F0502020204030204" pitchFamily="34" charset="0"/>
                        </a:rPr>
                        <a:t>17.8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1" i="1" u="none" strike="noStrike">
                          <a:solidFill>
                            <a:srgbClr val="000000"/>
                          </a:solidFill>
                          <a:effectLst/>
                          <a:latin typeface="Calibri" panose="020F0502020204030204" pitchFamily="34" charset="0"/>
                        </a:rPr>
                        <a:t>16.8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600" b="1" i="1" u="none" strike="noStrike" dirty="0">
                          <a:solidFill>
                            <a:srgbClr val="000000"/>
                          </a:solidFill>
                          <a:effectLst/>
                          <a:latin typeface="Calibri" panose="020F0502020204030204" pitchFamily="34" charset="0"/>
                        </a:rPr>
                        <a:t>17.4</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938308825"/>
                  </a:ext>
                </a:extLst>
              </a:tr>
              <a:tr h="366569">
                <a:tc>
                  <a:txBody>
                    <a:bodyPr/>
                    <a:lstStyle/>
                    <a:p>
                      <a:pPr algn="l" fontAlgn="b"/>
                      <a:r>
                        <a:rPr lang="en-US" sz="1600" b="1" i="1" u="none" strike="noStrike" dirty="0">
                          <a:solidFill>
                            <a:srgbClr val="000000"/>
                          </a:solidFill>
                          <a:effectLst/>
                          <a:latin typeface="Calibri" panose="020F0502020204030204" pitchFamily="34" charset="0"/>
                        </a:rPr>
                        <a:t>East Africa average*</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b"/>
                      <a:r>
                        <a:rPr lang="en-US" sz="1600" b="1" i="1" u="none" strike="noStrike">
                          <a:solidFill>
                            <a:srgbClr val="000000"/>
                          </a:solidFill>
                          <a:effectLst/>
                          <a:latin typeface="Calibri" panose="020F0502020204030204" pitchFamily="34" charset="0"/>
                        </a:rPr>
                        <a:t>16.0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b"/>
                      <a:r>
                        <a:rPr lang="en-US" sz="1600" b="1" i="1" u="none" strike="noStrike" dirty="0">
                          <a:solidFill>
                            <a:srgbClr val="000000"/>
                          </a:solidFill>
                          <a:effectLst/>
                          <a:latin typeface="Calibri" panose="020F0502020204030204" pitchFamily="34" charset="0"/>
                        </a:rPr>
                        <a:t>16.4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b"/>
                      <a:r>
                        <a:rPr lang="en-US" sz="1600" b="1" i="1" u="none" strike="noStrike">
                          <a:solidFill>
                            <a:srgbClr val="000000"/>
                          </a:solidFill>
                          <a:effectLst/>
                          <a:latin typeface="Calibri" panose="020F0502020204030204" pitchFamily="34" charset="0"/>
                        </a:rPr>
                        <a:t>16.1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b"/>
                      <a:r>
                        <a:rPr lang="en-US" sz="1600" b="1" i="1" u="none" strike="noStrike">
                          <a:solidFill>
                            <a:srgbClr val="000000"/>
                          </a:solidFill>
                          <a:effectLst/>
                          <a:latin typeface="Calibri" panose="020F0502020204030204" pitchFamily="34" charset="0"/>
                        </a:rPr>
                        <a:t>16.1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b"/>
                      <a:r>
                        <a:rPr lang="en-US" sz="1600" b="1" i="1" u="none" strike="noStrike">
                          <a:solidFill>
                            <a:srgbClr val="000000"/>
                          </a:solidFill>
                          <a:effectLst/>
                          <a:latin typeface="Calibri" panose="020F0502020204030204" pitchFamily="34" charset="0"/>
                        </a:rPr>
                        <a:t>16.2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b"/>
                      <a:r>
                        <a:rPr lang="en-US" sz="1600" b="1" i="1" u="none" strike="noStrike">
                          <a:solidFill>
                            <a:srgbClr val="000000"/>
                          </a:solidFill>
                          <a:effectLst/>
                          <a:latin typeface="Calibri" panose="020F0502020204030204" pitchFamily="34" charset="0"/>
                        </a:rPr>
                        <a:t>15.7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DD7EE"/>
                    </a:solidFill>
                  </a:tcPr>
                </a:tc>
                <a:tc>
                  <a:txBody>
                    <a:bodyPr/>
                    <a:lstStyle/>
                    <a:p>
                      <a:pPr algn="ctr" fontAlgn="b"/>
                      <a:r>
                        <a:rPr lang="en-US" sz="1600" b="1" i="1" u="none" strike="noStrike" dirty="0">
                          <a:solidFill>
                            <a:srgbClr val="000000"/>
                          </a:solidFill>
                          <a:effectLst/>
                          <a:latin typeface="Calibri" panose="020F0502020204030204" pitchFamily="34" charset="0"/>
                        </a:rPr>
                        <a:t>16.2</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889877482"/>
                  </a:ext>
                </a:extLst>
              </a:tr>
            </a:tbl>
          </a:graphicData>
        </a:graphic>
      </p:graphicFrame>
      <p:sp>
        <p:nvSpPr>
          <p:cNvPr id="13" name="Rectangle 12">
            <a:extLst>
              <a:ext uri="{FF2B5EF4-FFF2-40B4-BE49-F238E27FC236}">
                <a16:creationId xmlns:a16="http://schemas.microsoft.com/office/drawing/2014/main" id="{38D7F53A-A700-4B69-B272-8198EC03762A}"/>
              </a:ext>
            </a:extLst>
          </p:cNvPr>
          <p:cNvSpPr/>
          <p:nvPr/>
        </p:nvSpPr>
        <p:spPr bwMode="auto">
          <a:xfrm>
            <a:off x="7031476" y="1556792"/>
            <a:ext cx="1788997" cy="4751617"/>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25443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EDF42-EBEC-4BCC-B06F-E6FD302D9712}"/>
              </a:ext>
            </a:extLst>
          </p:cNvPr>
          <p:cNvSpPr>
            <a:spLocks noGrp="1"/>
          </p:cNvSpPr>
          <p:nvPr>
            <p:ph idx="4294967295"/>
          </p:nvPr>
        </p:nvSpPr>
        <p:spPr>
          <a:xfrm>
            <a:off x="352747" y="765175"/>
            <a:ext cx="8467725" cy="4879975"/>
          </a:xfrm>
        </p:spPr>
        <p:txBody>
          <a:bodyPr>
            <a:normAutofit/>
          </a:bodyPr>
          <a:lstStyle/>
          <a:p>
            <a:endParaRPr lang="en-US" dirty="0">
              <a:solidFill>
                <a:schemeClr val="bg1"/>
              </a:solidFill>
            </a:endParaRPr>
          </a:p>
          <a:p>
            <a:pPr marL="0" indent="0" algn="ctr">
              <a:buNone/>
            </a:pPr>
            <a:r>
              <a:rPr lang="en-US" sz="4000" b="1" dirty="0">
                <a:solidFill>
                  <a:schemeClr val="bg1"/>
                </a:solidFill>
              </a:rPr>
              <a:t>FDI, Remittances and ODA Trends</a:t>
            </a:r>
          </a:p>
          <a:p>
            <a:pPr marL="0" indent="0" algn="ctr">
              <a:buNone/>
            </a:pPr>
            <a:endParaRPr lang="en-US" sz="4000" b="1" dirty="0">
              <a:solidFill>
                <a:schemeClr val="bg1"/>
              </a:solidFill>
            </a:endParaRPr>
          </a:p>
          <a:p>
            <a:pPr>
              <a:spcAft>
                <a:spcPts val="600"/>
              </a:spcAft>
            </a:pPr>
            <a:r>
              <a:rPr lang="en-US" sz="2800" b="1" dirty="0">
                <a:solidFill>
                  <a:schemeClr val="bg1"/>
                </a:solidFill>
              </a:rPr>
              <a:t>The flows of FDI and Remittances </a:t>
            </a:r>
            <a:r>
              <a:rPr lang="en-US" sz="2800" b="1" dirty="0">
                <a:solidFill>
                  <a:srgbClr val="FF0000"/>
                </a:solidFill>
              </a:rPr>
              <a:t>were showing upward trends</a:t>
            </a:r>
            <a:r>
              <a:rPr lang="en-US" sz="2800" b="1" dirty="0">
                <a:solidFill>
                  <a:schemeClr val="bg1"/>
                </a:solidFill>
              </a:rPr>
              <a:t> before 2020. With the COVID crisis, they will be </a:t>
            </a:r>
            <a:r>
              <a:rPr lang="en-US" sz="2800" b="1" dirty="0">
                <a:solidFill>
                  <a:srgbClr val="FF0000"/>
                </a:solidFill>
              </a:rPr>
              <a:t>affected adversely</a:t>
            </a:r>
            <a:r>
              <a:rPr lang="en-US" sz="2800" b="1" dirty="0">
                <a:solidFill>
                  <a:schemeClr val="bg1"/>
                </a:solidFill>
              </a:rPr>
              <a:t>.</a:t>
            </a:r>
          </a:p>
          <a:p>
            <a:pPr>
              <a:spcAft>
                <a:spcPts val="600"/>
              </a:spcAft>
            </a:pPr>
            <a:endParaRPr lang="en-US" sz="2800" b="1" dirty="0">
              <a:solidFill>
                <a:schemeClr val="bg1"/>
              </a:solidFill>
            </a:endParaRPr>
          </a:p>
          <a:p>
            <a:pPr>
              <a:spcAft>
                <a:spcPts val="600"/>
              </a:spcAft>
            </a:pPr>
            <a:r>
              <a:rPr lang="en-US" sz="2800" b="1" dirty="0">
                <a:solidFill>
                  <a:schemeClr val="bg1"/>
                </a:solidFill>
              </a:rPr>
              <a:t>In contrary before 2020, the level of ODAs </a:t>
            </a:r>
            <a:r>
              <a:rPr lang="en-US" sz="2800" b="1" dirty="0">
                <a:solidFill>
                  <a:srgbClr val="FF0000"/>
                </a:solidFill>
              </a:rPr>
              <a:t>was going down</a:t>
            </a:r>
            <a:r>
              <a:rPr lang="en-US" sz="2800" b="1" dirty="0">
                <a:solidFill>
                  <a:schemeClr val="bg1"/>
                </a:solidFill>
              </a:rPr>
              <a:t>, this could be exacerbated with in the crisis.</a:t>
            </a:r>
          </a:p>
          <a:p>
            <a:pPr marL="0" indent="0">
              <a:spcAft>
                <a:spcPts val="600"/>
              </a:spcAft>
              <a:buNone/>
            </a:pPr>
            <a:endParaRPr lang="en-US" sz="2800" dirty="0">
              <a:solidFill>
                <a:schemeClr val="bg1"/>
              </a:solidFill>
            </a:endParaRPr>
          </a:p>
        </p:txBody>
      </p:sp>
    </p:spTree>
    <p:extLst>
      <p:ext uri="{BB962C8B-B14F-4D97-AF65-F5344CB8AC3E}">
        <p14:creationId xmlns:p14="http://schemas.microsoft.com/office/powerpoint/2010/main" val="24463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5005-3F1E-48E6-A636-E3AE0C4B7CF7}"/>
              </a:ext>
            </a:extLst>
          </p:cNvPr>
          <p:cNvSpPr>
            <a:spLocks noGrp="1"/>
          </p:cNvSpPr>
          <p:nvPr>
            <p:ph type="title"/>
          </p:nvPr>
        </p:nvSpPr>
        <p:spPr>
          <a:xfrm>
            <a:off x="179512" y="153450"/>
            <a:ext cx="8784976" cy="615603"/>
          </a:xfrm>
        </p:spPr>
        <p:txBody>
          <a:bodyPr>
            <a:normAutofit fontScale="90000"/>
          </a:bodyPr>
          <a:lstStyle/>
          <a:p>
            <a:pPr>
              <a:spcAft>
                <a:spcPts val="600"/>
              </a:spcAft>
            </a:pPr>
            <a:r>
              <a:rPr lang="en-US" sz="2400" dirty="0"/>
              <a:t>In 2019, FDI flows to the great lakes region increased by 10 percent to $6.5 billion. The level for 2020 is likely to be affected by the COVID crisis</a:t>
            </a:r>
            <a:endParaRPr lang="en-US" sz="2400" dirty="0">
              <a:solidFill>
                <a:schemeClr val="bg1"/>
              </a:solidFill>
            </a:endParaRPr>
          </a:p>
        </p:txBody>
      </p:sp>
      <p:sp>
        <p:nvSpPr>
          <p:cNvPr id="81" name="TextBox 80">
            <a:extLst>
              <a:ext uri="{FF2B5EF4-FFF2-40B4-BE49-F238E27FC236}">
                <a16:creationId xmlns:a16="http://schemas.microsoft.com/office/drawing/2014/main" id="{5CEA384F-382A-41B2-A015-BC25E0EB03CC}"/>
              </a:ext>
            </a:extLst>
          </p:cNvPr>
          <p:cNvSpPr txBox="1"/>
          <p:nvPr/>
        </p:nvSpPr>
        <p:spPr>
          <a:xfrm>
            <a:off x="235727" y="6056642"/>
            <a:ext cx="8368721" cy="430887"/>
          </a:xfrm>
          <a:prstGeom prst="rect">
            <a:avLst/>
          </a:prstGeom>
          <a:noFill/>
        </p:spPr>
        <p:txBody>
          <a:bodyPr wrap="square" rtlCol="0" anchor="b" anchorCtr="0">
            <a:spAutoFit/>
          </a:bodyPr>
          <a:lstStyle/>
          <a:p>
            <a:r>
              <a:rPr lang="en-US" sz="1100" dirty="0"/>
              <a:t>Source: </a:t>
            </a:r>
            <a:r>
              <a:rPr lang="en-US" sz="1100" dirty="0" err="1"/>
              <a:t>UNCTADstat</a:t>
            </a:r>
            <a:r>
              <a:rPr lang="en-US" sz="1100" dirty="0"/>
              <a:t> 2020</a:t>
            </a:r>
          </a:p>
          <a:p>
            <a:endParaRPr lang="en-US" sz="1100" dirty="0"/>
          </a:p>
        </p:txBody>
      </p:sp>
      <p:sp>
        <p:nvSpPr>
          <p:cNvPr id="13" name="Rectangle 12">
            <a:extLst>
              <a:ext uri="{FF2B5EF4-FFF2-40B4-BE49-F238E27FC236}">
                <a16:creationId xmlns:a16="http://schemas.microsoft.com/office/drawing/2014/main" id="{02D1880D-CFFC-48F1-8569-7BD848BC956A}"/>
              </a:ext>
            </a:extLst>
          </p:cNvPr>
          <p:cNvSpPr/>
          <p:nvPr/>
        </p:nvSpPr>
        <p:spPr bwMode="auto">
          <a:xfrm>
            <a:off x="855747" y="1073716"/>
            <a:ext cx="7128679" cy="646331"/>
          </a:xfrm>
          <a:prstGeom prst="rect">
            <a:avLst/>
          </a:prstGeom>
          <a:noFill/>
          <a:ln w="25400" cap="flat" cmpd="sng" algn="ctr">
            <a:noFill/>
            <a:prstDash val="solid"/>
            <a:roun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FDI</a:t>
            </a:r>
          </a:p>
          <a:p>
            <a:pPr marL="0" marR="0" indent="0" algn="ctr" defTabSz="914400" rtl="0" eaLnBrk="1" fontAlgn="base" latinLnBrk="0" hangingPunct="0">
              <a:lnSpc>
                <a:spcPct val="100000"/>
              </a:lnSpc>
              <a:spcBef>
                <a:spcPct val="0"/>
              </a:spcBef>
              <a:spcAft>
                <a:spcPct val="0"/>
              </a:spcAft>
              <a:buClrTx/>
              <a:buSzTx/>
              <a:buFontTx/>
              <a:buNone/>
              <a:tabLst/>
            </a:pPr>
            <a:r>
              <a:rPr lang="en-US" sz="1600" i="1" dirty="0">
                <a:solidFill>
                  <a:schemeClr val="tx1"/>
                </a:solidFill>
                <a:ea typeface="Calibri" pitchFamily="34" charset="0"/>
                <a:cs typeface="Calibri" pitchFamily="34" charset="0"/>
              </a:rPr>
              <a:t>(USD, Millions)</a:t>
            </a:r>
            <a:r>
              <a:rPr kumimoji="0" lang="en-US" sz="16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 </a:t>
            </a:r>
          </a:p>
        </p:txBody>
      </p:sp>
      <p:graphicFrame>
        <p:nvGraphicFramePr>
          <p:cNvPr id="3" name="Table 2">
            <a:extLst>
              <a:ext uri="{FF2B5EF4-FFF2-40B4-BE49-F238E27FC236}">
                <a16:creationId xmlns:a16="http://schemas.microsoft.com/office/drawing/2014/main" id="{FCC57127-7F19-43B6-8F3D-565C9FC90B5D}"/>
              </a:ext>
            </a:extLst>
          </p:cNvPr>
          <p:cNvGraphicFramePr>
            <a:graphicFrameLocks noGrp="1"/>
          </p:cNvGraphicFramePr>
          <p:nvPr>
            <p:extLst>
              <p:ext uri="{D42A27DB-BD31-4B8C-83A1-F6EECF244321}">
                <p14:modId xmlns:p14="http://schemas.microsoft.com/office/powerpoint/2010/main" val="3654319309"/>
              </p:ext>
            </p:extLst>
          </p:nvPr>
        </p:nvGraphicFramePr>
        <p:xfrm>
          <a:off x="395536" y="1720046"/>
          <a:ext cx="8064897" cy="4157230"/>
        </p:xfrm>
        <a:graphic>
          <a:graphicData uri="http://schemas.openxmlformats.org/drawingml/2006/table">
            <a:tbl>
              <a:tblPr>
                <a:tableStyleId>{D113A9D2-9D6B-4929-AA2D-F23B5EE8CBE7}</a:tableStyleId>
              </a:tblPr>
              <a:tblGrid>
                <a:gridCol w="3061793">
                  <a:extLst>
                    <a:ext uri="{9D8B030D-6E8A-4147-A177-3AD203B41FA5}">
                      <a16:colId xmlns:a16="http://schemas.microsoft.com/office/drawing/2014/main" val="1872724157"/>
                    </a:ext>
                  </a:extLst>
                </a:gridCol>
                <a:gridCol w="625388">
                  <a:extLst>
                    <a:ext uri="{9D8B030D-6E8A-4147-A177-3AD203B41FA5}">
                      <a16:colId xmlns:a16="http://schemas.microsoft.com/office/drawing/2014/main" val="4134771822"/>
                    </a:ext>
                  </a:extLst>
                </a:gridCol>
                <a:gridCol w="625388">
                  <a:extLst>
                    <a:ext uri="{9D8B030D-6E8A-4147-A177-3AD203B41FA5}">
                      <a16:colId xmlns:a16="http://schemas.microsoft.com/office/drawing/2014/main" val="3797763583"/>
                    </a:ext>
                  </a:extLst>
                </a:gridCol>
                <a:gridCol w="625388">
                  <a:extLst>
                    <a:ext uri="{9D8B030D-6E8A-4147-A177-3AD203B41FA5}">
                      <a16:colId xmlns:a16="http://schemas.microsoft.com/office/drawing/2014/main" val="1588022195"/>
                    </a:ext>
                  </a:extLst>
                </a:gridCol>
                <a:gridCol w="625388">
                  <a:extLst>
                    <a:ext uri="{9D8B030D-6E8A-4147-A177-3AD203B41FA5}">
                      <a16:colId xmlns:a16="http://schemas.microsoft.com/office/drawing/2014/main" val="2493735374"/>
                    </a:ext>
                  </a:extLst>
                </a:gridCol>
                <a:gridCol w="625388">
                  <a:extLst>
                    <a:ext uri="{9D8B030D-6E8A-4147-A177-3AD203B41FA5}">
                      <a16:colId xmlns:a16="http://schemas.microsoft.com/office/drawing/2014/main" val="215440244"/>
                    </a:ext>
                  </a:extLst>
                </a:gridCol>
                <a:gridCol w="625388">
                  <a:extLst>
                    <a:ext uri="{9D8B030D-6E8A-4147-A177-3AD203B41FA5}">
                      <a16:colId xmlns:a16="http://schemas.microsoft.com/office/drawing/2014/main" val="150787739"/>
                    </a:ext>
                  </a:extLst>
                </a:gridCol>
                <a:gridCol w="625388">
                  <a:extLst>
                    <a:ext uri="{9D8B030D-6E8A-4147-A177-3AD203B41FA5}">
                      <a16:colId xmlns:a16="http://schemas.microsoft.com/office/drawing/2014/main" val="1051514193"/>
                    </a:ext>
                  </a:extLst>
                </a:gridCol>
                <a:gridCol w="625388">
                  <a:extLst>
                    <a:ext uri="{9D8B030D-6E8A-4147-A177-3AD203B41FA5}">
                      <a16:colId xmlns:a16="http://schemas.microsoft.com/office/drawing/2014/main" val="3584082145"/>
                    </a:ext>
                  </a:extLst>
                </a:gridCol>
              </a:tblGrid>
              <a:tr h="296945">
                <a:tc>
                  <a:txBody>
                    <a:bodyPr/>
                    <a:lstStyle/>
                    <a:p>
                      <a:pPr algn="l" fontAlgn="b"/>
                      <a:r>
                        <a:rPr lang="en-US" sz="1400" u="none" strike="noStrike" dirty="0">
                          <a:effectLst/>
                        </a:rPr>
                        <a:t>Country</a:t>
                      </a:r>
                      <a:endParaRPr lang="en-US" sz="1400" b="1" i="0" u="none" strike="noStrike" dirty="0">
                        <a:solidFill>
                          <a:srgbClr val="548235"/>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2012</a:t>
                      </a:r>
                      <a:endParaRPr lang="en-US" sz="1400" b="1" i="0" u="none" strike="noStrike" dirty="0">
                        <a:solidFill>
                          <a:srgbClr val="548235"/>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2013</a:t>
                      </a:r>
                      <a:endParaRPr lang="en-US" sz="1400" b="1" i="0" u="none" strike="noStrike" dirty="0">
                        <a:solidFill>
                          <a:srgbClr val="548235"/>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2014</a:t>
                      </a:r>
                      <a:endParaRPr lang="en-US" sz="1400" b="1" i="0" u="none" strike="noStrike" dirty="0">
                        <a:solidFill>
                          <a:srgbClr val="548235"/>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2015</a:t>
                      </a:r>
                      <a:endParaRPr lang="en-US" sz="1400" b="1" i="0" u="none" strike="noStrike" dirty="0">
                        <a:solidFill>
                          <a:srgbClr val="548235"/>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2016</a:t>
                      </a:r>
                      <a:endParaRPr lang="en-US" sz="1400" b="1" i="0" u="none" strike="noStrike" dirty="0">
                        <a:solidFill>
                          <a:srgbClr val="548235"/>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2017</a:t>
                      </a:r>
                      <a:endParaRPr lang="en-US" sz="1400" b="1" i="0" u="none" strike="noStrike" dirty="0">
                        <a:solidFill>
                          <a:srgbClr val="548235"/>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2018</a:t>
                      </a:r>
                      <a:endParaRPr lang="en-US" sz="1400" b="1" i="0" u="none" strike="noStrike" dirty="0">
                        <a:solidFill>
                          <a:srgbClr val="548235"/>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2019</a:t>
                      </a:r>
                      <a:endParaRPr lang="en-US" sz="1400" b="1" i="0" u="none" strike="noStrike" dirty="0">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94816689"/>
                  </a:ext>
                </a:extLst>
              </a:tr>
              <a:tr h="296945">
                <a:tc>
                  <a:txBody>
                    <a:bodyPr/>
                    <a:lstStyle/>
                    <a:p>
                      <a:pPr algn="l" fontAlgn="b"/>
                      <a:r>
                        <a:rPr lang="en-US" sz="1400" u="none" strike="noStrike" dirty="0">
                          <a:effectLst/>
                        </a:rPr>
                        <a:t>          Congo</a:t>
                      </a:r>
                      <a:endParaRPr lang="en-US" sz="1400" b="0" i="0" u="none" strike="noStrike" dirty="0">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-283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609</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1659</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3803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1611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4406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4313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3366</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34591139"/>
                  </a:ext>
                </a:extLst>
              </a:tr>
              <a:tr h="296945">
                <a:tc>
                  <a:txBody>
                    <a:bodyPr/>
                    <a:lstStyle/>
                    <a:p>
                      <a:pPr algn="l" fontAlgn="b"/>
                      <a:r>
                        <a:rPr lang="en-US" sz="1400" u="none" strike="noStrike">
                          <a:effectLst/>
                        </a:rPr>
                        <a:t>          Dem. Rep. of the Congo</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3312</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2098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1843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1674</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1205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1340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1494</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1478</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7319930"/>
                  </a:ext>
                </a:extLst>
              </a:tr>
              <a:tr h="296945">
                <a:tc>
                  <a:txBody>
                    <a:bodyPr/>
                    <a:lstStyle/>
                    <a:p>
                      <a:pPr algn="l" fontAlgn="b"/>
                      <a:r>
                        <a:rPr lang="en-US" sz="1400" u="none" strike="noStrike">
                          <a:effectLst/>
                        </a:rPr>
                        <a:t>          Kenya</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1380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1119</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821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620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681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1275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1626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1332</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73717352"/>
                  </a:ext>
                </a:extLst>
              </a:tr>
              <a:tr h="296945">
                <a:tc>
                  <a:txBody>
                    <a:bodyPr/>
                    <a:lstStyle/>
                    <a:p>
                      <a:pPr algn="l" fontAlgn="b"/>
                      <a:r>
                        <a:rPr lang="en-US" sz="1400" u="none" strike="noStrike">
                          <a:effectLst/>
                        </a:rPr>
                        <a:t>          Uganda</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1205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1096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1059</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738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626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803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1055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1266</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4394292"/>
                  </a:ext>
                </a:extLst>
              </a:tr>
              <a:tr h="296945">
                <a:tc>
                  <a:txBody>
                    <a:bodyPr/>
                    <a:lstStyle/>
                    <a:p>
                      <a:pPr algn="l" fontAlgn="b"/>
                      <a:r>
                        <a:rPr lang="en-US" sz="1400" u="none" strike="noStrike">
                          <a:effectLst/>
                        </a:rPr>
                        <a:t>          United Republic of Tanzania</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1800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2087</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1416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1561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864</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938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1105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1112</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13387888"/>
                  </a:ext>
                </a:extLst>
              </a:tr>
              <a:tr h="296945">
                <a:tc>
                  <a:txBody>
                    <a:bodyPr/>
                    <a:lstStyle/>
                    <a:p>
                      <a:pPr algn="l" fontAlgn="b"/>
                      <a:r>
                        <a:rPr lang="en-US" sz="1400" u="none" strike="noStrike">
                          <a:effectLst/>
                        </a:rPr>
                        <a:t>          Sudan</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2311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1688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1251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1728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1064</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1065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1136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825</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92545696"/>
                  </a:ext>
                </a:extLst>
              </a:tr>
              <a:tr h="296945">
                <a:tc>
                  <a:txBody>
                    <a:bodyPr/>
                    <a:lstStyle/>
                    <a:p>
                      <a:pPr algn="l" fontAlgn="b"/>
                      <a:r>
                        <a:rPr lang="en-US" sz="1400" u="none" strike="noStrike">
                          <a:effectLst/>
                        </a:rPr>
                        <a:t>          Zambia</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1732</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2100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1489</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1305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663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1108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408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753</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5786429"/>
                  </a:ext>
                </a:extLst>
              </a:tr>
              <a:tr h="296945">
                <a:tc>
                  <a:txBody>
                    <a:bodyPr/>
                    <a:lstStyle/>
                    <a:p>
                      <a:pPr algn="l" fontAlgn="b"/>
                      <a:r>
                        <a:rPr lang="en-US" sz="1400" u="none" strike="noStrike">
                          <a:effectLst/>
                        </a:rPr>
                        <a:t>          Rwanda</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255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258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459</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380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342</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356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398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420</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17039813"/>
                  </a:ext>
                </a:extLst>
              </a:tr>
              <a:tr h="296945">
                <a:tc>
                  <a:txBody>
                    <a:bodyPr/>
                    <a:lstStyle/>
                    <a:p>
                      <a:pPr algn="l" fontAlgn="b"/>
                      <a:r>
                        <a:rPr lang="en-US" sz="1400" u="none" strike="noStrike" dirty="0">
                          <a:effectLst/>
                        </a:rPr>
                        <a:t>          Central African Republic</a:t>
                      </a:r>
                      <a:endParaRPr lang="en-US" sz="1400" b="0" i="0" u="none" strike="noStrike" dirty="0">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26</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94669589"/>
                  </a:ext>
                </a:extLst>
              </a:tr>
              <a:tr h="296945">
                <a:tc>
                  <a:txBody>
                    <a:bodyPr/>
                    <a:lstStyle/>
                    <a:p>
                      <a:pPr algn="l" fontAlgn="b"/>
                      <a:r>
                        <a:rPr lang="en-US" sz="1400" u="none" strike="noStrike">
                          <a:effectLst/>
                        </a:rPr>
                        <a:t>          South Sudan</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161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-793</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44</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-17</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60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18</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43126442"/>
                  </a:ext>
                </a:extLst>
              </a:tr>
              <a:tr h="296945">
                <a:tc>
                  <a:txBody>
                    <a:bodyPr/>
                    <a:lstStyle/>
                    <a:p>
                      <a:pPr algn="l" fontAlgn="b"/>
                      <a:r>
                        <a:rPr lang="en-US" sz="1400" u="none" strike="noStrike">
                          <a:effectLst/>
                        </a:rPr>
                        <a:t>          Burundi</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47</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91895777"/>
                  </a:ext>
                </a:extLst>
              </a:tr>
              <a:tr h="296945">
                <a:tc>
                  <a:txBody>
                    <a:bodyPr/>
                    <a:lstStyle/>
                    <a:p>
                      <a:pPr algn="l" fontAlgn="b"/>
                      <a:r>
                        <a:rPr lang="en-US" sz="1400" u="none" strike="noStrike">
                          <a:effectLst/>
                        </a:rPr>
                        <a:t>          Angola</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-1465</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-7120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3658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10028</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-180</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-7397</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-5732</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-4098</a:t>
                      </a:r>
                      <a:endParaRPr lang="en-US" sz="1400" b="0" i="0" u="none" strike="noStrike">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7029794"/>
                  </a:ext>
                </a:extLst>
              </a:tr>
              <a:tr h="296945">
                <a:tc>
                  <a:txBody>
                    <a:bodyPr/>
                    <a:lstStyle/>
                    <a:p>
                      <a:pPr algn="l" fontAlgn="b"/>
                      <a:r>
                        <a:rPr lang="en-US" sz="1400" u="none" strike="noStrike" dirty="0">
                          <a:effectLst/>
                        </a:rPr>
                        <a:t>Total</a:t>
                      </a:r>
                      <a:endParaRPr lang="en-US" sz="1400" b="0" i="0" u="none" strike="noStrike" dirty="0">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10479</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3151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13749</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21776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6866</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3902</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5881</a:t>
                      </a:r>
                      <a:endParaRPr lang="en-US" sz="1400" b="0" i="0" u="none" strike="noStrike">
                        <a:solidFill>
                          <a:srgbClr val="548235"/>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6499</a:t>
                      </a:r>
                      <a:endParaRPr lang="en-US" sz="1400" b="0" i="0" u="none" strike="noStrike" dirty="0">
                        <a:solidFill>
                          <a:srgbClr val="548235"/>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43195132"/>
                  </a:ext>
                </a:extLst>
              </a:tr>
            </a:tbl>
          </a:graphicData>
        </a:graphic>
      </p:graphicFrame>
    </p:spTree>
    <p:extLst>
      <p:ext uri="{BB962C8B-B14F-4D97-AF65-F5344CB8AC3E}">
        <p14:creationId xmlns:p14="http://schemas.microsoft.com/office/powerpoint/2010/main" val="194526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5005-3F1E-48E6-A636-E3AE0C4B7CF7}"/>
              </a:ext>
            </a:extLst>
          </p:cNvPr>
          <p:cNvSpPr>
            <a:spLocks noGrp="1"/>
          </p:cNvSpPr>
          <p:nvPr>
            <p:ph type="title"/>
          </p:nvPr>
        </p:nvSpPr>
        <p:spPr>
          <a:xfrm>
            <a:off x="179512" y="153450"/>
            <a:ext cx="8784976" cy="615603"/>
          </a:xfrm>
        </p:spPr>
        <p:txBody>
          <a:bodyPr>
            <a:normAutofit fontScale="90000"/>
          </a:bodyPr>
          <a:lstStyle/>
          <a:p>
            <a:pPr>
              <a:spcAft>
                <a:spcPts val="600"/>
              </a:spcAft>
            </a:pPr>
            <a:r>
              <a:rPr lang="en-US" sz="2400" dirty="0"/>
              <a:t>In 2018, Remittances to the great lakes region increased by 40 percent to $8.5 billion.</a:t>
            </a:r>
            <a:endParaRPr lang="en-US" sz="2400" dirty="0">
              <a:solidFill>
                <a:schemeClr val="bg1"/>
              </a:solidFill>
            </a:endParaRPr>
          </a:p>
        </p:txBody>
      </p:sp>
      <p:sp>
        <p:nvSpPr>
          <p:cNvPr id="81" name="TextBox 80">
            <a:extLst>
              <a:ext uri="{FF2B5EF4-FFF2-40B4-BE49-F238E27FC236}">
                <a16:creationId xmlns:a16="http://schemas.microsoft.com/office/drawing/2014/main" id="{5CEA384F-382A-41B2-A015-BC25E0EB03CC}"/>
              </a:ext>
            </a:extLst>
          </p:cNvPr>
          <p:cNvSpPr txBox="1"/>
          <p:nvPr/>
        </p:nvSpPr>
        <p:spPr>
          <a:xfrm>
            <a:off x="235727" y="6056642"/>
            <a:ext cx="8368721" cy="430887"/>
          </a:xfrm>
          <a:prstGeom prst="rect">
            <a:avLst/>
          </a:prstGeom>
          <a:noFill/>
        </p:spPr>
        <p:txBody>
          <a:bodyPr wrap="square" rtlCol="0" anchor="b" anchorCtr="0">
            <a:spAutoFit/>
          </a:bodyPr>
          <a:lstStyle/>
          <a:p>
            <a:r>
              <a:rPr lang="en-US" sz="1100" dirty="0"/>
              <a:t>Source: WDI 2020</a:t>
            </a:r>
          </a:p>
          <a:p>
            <a:endParaRPr lang="en-US" sz="1100" dirty="0"/>
          </a:p>
        </p:txBody>
      </p:sp>
      <p:sp>
        <p:nvSpPr>
          <p:cNvPr id="13" name="Rectangle 12">
            <a:extLst>
              <a:ext uri="{FF2B5EF4-FFF2-40B4-BE49-F238E27FC236}">
                <a16:creationId xmlns:a16="http://schemas.microsoft.com/office/drawing/2014/main" id="{02D1880D-CFFC-48F1-8569-7BD848BC956A}"/>
              </a:ext>
            </a:extLst>
          </p:cNvPr>
          <p:cNvSpPr/>
          <p:nvPr/>
        </p:nvSpPr>
        <p:spPr bwMode="auto">
          <a:xfrm>
            <a:off x="855747" y="1227604"/>
            <a:ext cx="7128679" cy="338554"/>
          </a:xfrm>
          <a:prstGeom prst="rect">
            <a:avLst/>
          </a:prstGeom>
          <a:noFill/>
          <a:ln w="25400" cap="flat" cmpd="sng" algn="ctr">
            <a:noFill/>
            <a:prstDash val="solid"/>
            <a:roun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eaLnBrk="1"/>
            <a:r>
              <a:rPr lang="en-US" sz="1600" i="1" dirty="0">
                <a:solidFill>
                  <a:schemeClr val="tx1"/>
                </a:solidFill>
                <a:ea typeface="Calibri" pitchFamily="34" charset="0"/>
                <a:cs typeface="Calibri" pitchFamily="34" charset="0"/>
              </a:rPr>
              <a:t>Shares of Remittances in the great lakes region(USD millions)</a:t>
            </a:r>
            <a:r>
              <a:rPr kumimoji="0" lang="en-US" sz="16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 </a:t>
            </a:r>
          </a:p>
        </p:txBody>
      </p:sp>
      <p:graphicFrame>
        <p:nvGraphicFramePr>
          <p:cNvPr id="6" name="Chart 5">
            <a:extLst>
              <a:ext uri="{FF2B5EF4-FFF2-40B4-BE49-F238E27FC236}">
                <a16:creationId xmlns:a16="http://schemas.microsoft.com/office/drawing/2014/main" id="{D2C0B8FB-539A-4FE7-BCFC-083B573296F8}"/>
              </a:ext>
            </a:extLst>
          </p:cNvPr>
          <p:cNvGraphicFramePr>
            <a:graphicFrameLocks/>
          </p:cNvGraphicFramePr>
          <p:nvPr>
            <p:extLst>
              <p:ext uri="{D42A27DB-BD31-4B8C-83A1-F6EECF244321}">
                <p14:modId xmlns:p14="http://schemas.microsoft.com/office/powerpoint/2010/main" val="1536233010"/>
              </p:ext>
            </p:extLst>
          </p:nvPr>
        </p:nvGraphicFramePr>
        <p:xfrm>
          <a:off x="323529" y="1700808"/>
          <a:ext cx="8496944"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957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5005-3F1E-48E6-A636-E3AE0C4B7CF7}"/>
              </a:ext>
            </a:extLst>
          </p:cNvPr>
          <p:cNvSpPr>
            <a:spLocks noGrp="1"/>
          </p:cNvSpPr>
          <p:nvPr>
            <p:ph type="title"/>
          </p:nvPr>
        </p:nvSpPr>
        <p:spPr>
          <a:xfrm>
            <a:off x="179512" y="153450"/>
            <a:ext cx="8784976" cy="615603"/>
          </a:xfrm>
        </p:spPr>
        <p:txBody>
          <a:bodyPr>
            <a:normAutofit fontScale="90000"/>
          </a:bodyPr>
          <a:lstStyle/>
          <a:p>
            <a:pPr>
              <a:spcAft>
                <a:spcPts val="600"/>
              </a:spcAft>
            </a:pPr>
            <a:r>
              <a:rPr lang="en-US" sz="2400" dirty="0"/>
              <a:t>In 2018, ODA to the great lakes region declined by 3 percent to $15.5 billion.</a:t>
            </a:r>
            <a:endParaRPr lang="en-US" sz="2400" dirty="0">
              <a:solidFill>
                <a:schemeClr val="bg1"/>
              </a:solidFill>
            </a:endParaRPr>
          </a:p>
        </p:txBody>
      </p:sp>
      <p:sp>
        <p:nvSpPr>
          <p:cNvPr id="81" name="TextBox 80">
            <a:extLst>
              <a:ext uri="{FF2B5EF4-FFF2-40B4-BE49-F238E27FC236}">
                <a16:creationId xmlns:a16="http://schemas.microsoft.com/office/drawing/2014/main" id="{5CEA384F-382A-41B2-A015-BC25E0EB03CC}"/>
              </a:ext>
            </a:extLst>
          </p:cNvPr>
          <p:cNvSpPr txBox="1"/>
          <p:nvPr/>
        </p:nvSpPr>
        <p:spPr>
          <a:xfrm>
            <a:off x="235727" y="6056642"/>
            <a:ext cx="8368721" cy="430887"/>
          </a:xfrm>
          <a:prstGeom prst="rect">
            <a:avLst/>
          </a:prstGeom>
          <a:noFill/>
        </p:spPr>
        <p:txBody>
          <a:bodyPr wrap="square" rtlCol="0" anchor="b" anchorCtr="0">
            <a:spAutoFit/>
          </a:bodyPr>
          <a:lstStyle/>
          <a:p>
            <a:r>
              <a:rPr lang="en-US" sz="1100" dirty="0"/>
              <a:t>Source: WDI 2020</a:t>
            </a:r>
          </a:p>
          <a:p>
            <a:endParaRPr lang="en-US" sz="1100" dirty="0"/>
          </a:p>
        </p:txBody>
      </p:sp>
      <p:sp>
        <p:nvSpPr>
          <p:cNvPr id="13" name="Rectangle 12">
            <a:extLst>
              <a:ext uri="{FF2B5EF4-FFF2-40B4-BE49-F238E27FC236}">
                <a16:creationId xmlns:a16="http://schemas.microsoft.com/office/drawing/2014/main" id="{02D1880D-CFFC-48F1-8569-7BD848BC956A}"/>
              </a:ext>
            </a:extLst>
          </p:cNvPr>
          <p:cNvSpPr/>
          <p:nvPr/>
        </p:nvSpPr>
        <p:spPr bwMode="auto">
          <a:xfrm>
            <a:off x="855747" y="1227604"/>
            <a:ext cx="7128679" cy="338554"/>
          </a:xfrm>
          <a:prstGeom prst="rect">
            <a:avLst/>
          </a:prstGeom>
          <a:noFill/>
          <a:ln w="25400" cap="flat" cmpd="sng" algn="ctr">
            <a:noFill/>
            <a:prstDash val="solid"/>
            <a:roun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eaLnBrk="1"/>
            <a:r>
              <a:rPr lang="en-US" sz="1600" i="1" dirty="0">
                <a:solidFill>
                  <a:schemeClr val="tx1"/>
                </a:solidFill>
                <a:ea typeface="Calibri" pitchFamily="34" charset="0"/>
                <a:cs typeface="Calibri" pitchFamily="34" charset="0"/>
              </a:rPr>
              <a:t>ODA flows to the great lakes region(USD millions)</a:t>
            </a:r>
            <a:r>
              <a:rPr kumimoji="0" lang="en-US" sz="16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 </a:t>
            </a:r>
          </a:p>
        </p:txBody>
      </p:sp>
      <p:graphicFrame>
        <p:nvGraphicFramePr>
          <p:cNvPr id="7" name="Chart 6">
            <a:extLst>
              <a:ext uri="{FF2B5EF4-FFF2-40B4-BE49-F238E27FC236}">
                <a16:creationId xmlns:a16="http://schemas.microsoft.com/office/drawing/2014/main" id="{E74040D3-6FB7-4EB3-8D33-C242F712A266}"/>
              </a:ext>
            </a:extLst>
          </p:cNvPr>
          <p:cNvGraphicFramePr>
            <a:graphicFrameLocks/>
          </p:cNvGraphicFramePr>
          <p:nvPr>
            <p:extLst/>
          </p:nvPr>
        </p:nvGraphicFramePr>
        <p:xfrm>
          <a:off x="467544" y="1700808"/>
          <a:ext cx="806489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144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EDF42-EBEC-4BCC-B06F-E6FD302D9712}"/>
              </a:ext>
            </a:extLst>
          </p:cNvPr>
          <p:cNvSpPr>
            <a:spLocks noGrp="1"/>
          </p:cNvSpPr>
          <p:nvPr>
            <p:ph idx="4294967295"/>
          </p:nvPr>
        </p:nvSpPr>
        <p:spPr>
          <a:xfrm>
            <a:off x="251520" y="764704"/>
            <a:ext cx="8467725" cy="4879975"/>
          </a:xfrm>
        </p:spPr>
        <p:txBody>
          <a:bodyPr>
            <a:normAutofit fontScale="92500" lnSpcReduction="10000"/>
          </a:bodyPr>
          <a:lstStyle/>
          <a:p>
            <a:endParaRPr lang="en-US" dirty="0">
              <a:solidFill>
                <a:schemeClr val="bg1"/>
              </a:solidFill>
            </a:endParaRPr>
          </a:p>
          <a:p>
            <a:pPr marL="0" indent="0" algn="ctr">
              <a:buNone/>
            </a:pPr>
            <a:r>
              <a:rPr lang="en-US" sz="4000" b="1" dirty="0">
                <a:solidFill>
                  <a:schemeClr val="bg1"/>
                </a:solidFill>
              </a:rPr>
              <a:t>Price Trends</a:t>
            </a:r>
          </a:p>
          <a:p>
            <a:pPr marL="0" indent="0" algn="ctr">
              <a:buNone/>
            </a:pPr>
            <a:endParaRPr lang="en-US" sz="4000" b="1" dirty="0">
              <a:solidFill>
                <a:schemeClr val="bg1"/>
              </a:solidFill>
            </a:endParaRPr>
          </a:p>
          <a:p>
            <a:pPr>
              <a:spcAft>
                <a:spcPts val="600"/>
              </a:spcAft>
            </a:pPr>
            <a:r>
              <a:rPr lang="en-GB" sz="2800" b="1" dirty="0">
                <a:solidFill>
                  <a:srgbClr val="FF0000"/>
                </a:solidFill>
                <a:latin typeface="Calibri" panose="020F0502020204030204" pitchFamily="34" charset="0"/>
                <a:cs typeface="Calibri" panose="020F0502020204030204" pitchFamily="34" charset="0"/>
              </a:rPr>
              <a:t>Prices have fallen</a:t>
            </a:r>
            <a:r>
              <a:rPr lang="en-GB" sz="2800" b="1" dirty="0">
                <a:solidFill>
                  <a:schemeClr val="accent2">
                    <a:lumMod val="60000"/>
                    <a:lumOff val="40000"/>
                  </a:schemeClr>
                </a:solidFill>
                <a:latin typeface="Calibri" panose="020F0502020204030204" pitchFamily="34" charset="0"/>
                <a:cs typeface="Calibri" panose="020F0502020204030204" pitchFamily="34" charset="0"/>
              </a:rPr>
              <a:t> </a:t>
            </a:r>
            <a:r>
              <a:rPr lang="en-GB" sz="2800" b="1" dirty="0">
                <a:solidFill>
                  <a:schemeClr val="bg1"/>
                </a:solidFill>
                <a:latin typeface="Calibri" panose="020F0502020204030204" pitchFamily="34" charset="0"/>
                <a:cs typeface="Calibri" panose="020F0502020204030204" pitchFamily="34" charset="0"/>
              </a:rPr>
              <a:t>for several export commodities, including tea, coffee, cocoa</a:t>
            </a:r>
          </a:p>
          <a:p>
            <a:pPr>
              <a:spcAft>
                <a:spcPts val="600"/>
              </a:spcAft>
            </a:pPr>
            <a:r>
              <a:rPr lang="en-GB" sz="2800" b="1" dirty="0">
                <a:solidFill>
                  <a:schemeClr val="bg1"/>
                </a:solidFill>
                <a:latin typeface="Calibri" panose="020F0502020204030204" pitchFamily="34" charset="0"/>
                <a:cs typeface="Calibri" panose="020F0502020204030204" pitchFamily="34" charset="0"/>
              </a:rPr>
              <a:t>…and going upward for critical imports goods such as </a:t>
            </a:r>
            <a:r>
              <a:rPr lang="en-GB" sz="2800" b="1" dirty="0">
                <a:solidFill>
                  <a:srgbClr val="FF0000"/>
                </a:solidFill>
                <a:latin typeface="Calibri" panose="020F0502020204030204" pitchFamily="34" charset="0"/>
                <a:cs typeface="Calibri" panose="020F0502020204030204" pitchFamily="34" charset="0"/>
              </a:rPr>
              <a:t>wheat</a:t>
            </a:r>
          </a:p>
          <a:p>
            <a:pPr>
              <a:spcAft>
                <a:spcPts val="600"/>
              </a:spcAft>
            </a:pPr>
            <a:r>
              <a:rPr lang="en-GB" sz="2800" b="1" dirty="0">
                <a:solidFill>
                  <a:schemeClr val="bg1"/>
                </a:solidFill>
                <a:latin typeface="Calibri" panose="020F0502020204030204" pitchFamily="34" charset="0"/>
                <a:cs typeface="Calibri" panose="020F0502020204030204" pitchFamily="34" charset="0"/>
              </a:rPr>
              <a:t>A sharp decline in oil price: favourable for African oil importers but devastating for </a:t>
            </a:r>
            <a:r>
              <a:rPr lang="en-GB" sz="2800" b="1" dirty="0">
                <a:solidFill>
                  <a:srgbClr val="FF0000"/>
                </a:solidFill>
                <a:latin typeface="Calibri" panose="020F0502020204030204" pitchFamily="34" charset="0"/>
                <a:cs typeface="Calibri" panose="020F0502020204030204" pitchFamily="34" charset="0"/>
              </a:rPr>
              <a:t>oil exporting countries </a:t>
            </a:r>
            <a:r>
              <a:rPr lang="en-GB" sz="2800" b="1" dirty="0">
                <a:solidFill>
                  <a:schemeClr val="bg1"/>
                </a:solidFill>
                <a:latin typeface="Calibri" panose="020F0502020204030204" pitchFamily="34" charset="0"/>
                <a:cs typeface="Calibri" panose="020F0502020204030204" pitchFamily="34" charset="0"/>
              </a:rPr>
              <a:t>such as Angola and Sudan</a:t>
            </a:r>
          </a:p>
          <a:p>
            <a:pPr>
              <a:spcAft>
                <a:spcPts val="600"/>
              </a:spcAft>
            </a:pPr>
            <a:r>
              <a:rPr lang="en-GB" sz="2800" b="1" dirty="0">
                <a:solidFill>
                  <a:schemeClr val="bg1"/>
                </a:solidFill>
                <a:latin typeface="Calibri" panose="020F0502020204030204" pitchFamily="34" charset="0"/>
                <a:cs typeface="Calibri" panose="020F0502020204030204" pitchFamily="34" charset="0"/>
              </a:rPr>
              <a:t>Price of Gold going up, a </a:t>
            </a:r>
            <a:r>
              <a:rPr lang="en-GB" sz="2800" b="1" dirty="0">
                <a:solidFill>
                  <a:srgbClr val="FF0000"/>
                </a:solidFill>
                <a:latin typeface="Calibri" panose="020F0502020204030204" pitchFamily="34" charset="0"/>
                <a:cs typeface="Calibri" panose="020F0502020204030204" pitchFamily="34" charset="0"/>
              </a:rPr>
              <a:t>safe heaven</a:t>
            </a:r>
            <a:endParaRPr lang="en-US" sz="2800" dirty="0">
              <a:solidFill>
                <a:srgbClr val="FF0000"/>
              </a:solidFill>
            </a:endParaRPr>
          </a:p>
        </p:txBody>
      </p:sp>
    </p:spTree>
    <p:extLst>
      <p:ext uri="{BB962C8B-B14F-4D97-AF65-F5344CB8AC3E}">
        <p14:creationId xmlns:p14="http://schemas.microsoft.com/office/powerpoint/2010/main" val="247940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5005-3F1E-48E6-A636-E3AE0C4B7CF7}"/>
              </a:ext>
            </a:extLst>
          </p:cNvPr>
          <p:cNvSpPr>
            <a:spLocks noGrp="1"/>
          </p:cNvSpPr>
          <p:nvPr>
            <p:ph type="title"/>
          </p:nvPr>
        </p:nvSpPr>
        <p:spPr>
          <a:xfrm>
            <a:off x="179512" y="191550"/>
            <a:ext cx="8784976" cy="615603"/>
          </a:xfrm>
        </p:spPr>
        <p:txBody>
          <a:bodyPr>
            <a:noAutofit/>
          </a:bodyPr>
          <a:lstStyle/>
          <a:p>
            <a:r>
              <a:rPr lang="en-GB" sz="2800" b="1" dirty="0">
                <a:solidFill>
                  <a:schemeClr val="bg1"/>
                </a:solidFill>
                <a:latin typeface="Calibri" panose="020F0502020204030204" pitchFamily="34" charset="0"/>
                <a:cs typeface="Calibri" panose="020F0502020204030204" pitchFamily="34" charset="0"/>
              </a:rPr>
              <a:t>Prices of some major commodities exported or imported by African countries</a:t>
            </a:r>
          </a:p>
        </p:txBody>
      </p:sp>
      <p:sp>
        <p:nvSpPr>
          <p:cNvPr id="13" name="Rectangle 12">
            <a:extLst>
              <a:ext uri="{FF2B5EF4-FFF2-40B4-BE49-F238E27FC236}">
                <a16:creationId xmlns:a16="http://schemas.microsoft.com/office/drawing/2014/main" id="{02D1880D-CFFC-48F1-8569-7BD848BC956A}"/>
              </a:ext>
            </a:extLst>
          </p:cNvPr>
          <p:cNvSpPr/>
          <p:nvPr/>
        </p:nvSpPr>
        <p:spPr bwMode="auto">
          <a:xfrm>
            <a:off x="899592" y="1239103"/>
            <a:ext cx="7128679" cy="430887"/>
          </a:xfrm>
          <a:prstGeom prst="rect">
            <a:avLst/>
          </a:prstGeom>
          <a:noFill/>
          <a:ln w="25400" cap="flat" cmpd="sng" algn="ctr">
            <a:noFill/>
            <a:prstDash val="solid"/>
            <a:roun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base" latinLnBrk="0" hangingPunct="0">
              <a:lnSpc>
                <a:spcPct val="100000"/>
              </a:lnSpc>
              <a:spcBef>
                <a:spcPct val="0"/>
              </a:spcBef>
              <a:spcAft>
                <a:spcPct val="0"/>
              </a:spcAft>
              <a:buClrTx/>
              <a:buSzTx/>
              <a:buFontTx/>
              <a:buNone/>
              <a:tabLst/>
              <a:defRPr/>
            </a:pPr>
            <a:endParaRPr kumimoji="0" lang="en-US" sz="2200" b="0" i="1" u="none" strike="noStrike" kern="1200" cap="none" spc="0" normalizeH="0" baseline="0" noProof="0" dirty="0">
              <a:ln>
                <a:noFill/>
              </a:ln>
              <a:solidFill>
                <a:prstClr val="black"/>
              </a:solidFill>
              <a:effectLst/>
              <a:uLnTx/>
              <a:uFillTx/>
              <a:latin typeface="Calibri" pitchFamily="34" charset="0"/>
              <a:ea typeface="Calibri" pitchFamily="34" charset="0"/>
              <a:cs typeface="Calibri" pitchFamily="34" charset="0"/>
              <a:sym typeface="Calibri" pitchFamily="34" charset="0"/>
            </a:endParaRPr>
          </a:p>
        </p:txBody>
      </p:sp>
      <p:graphicFrame>
        <p:nvGraphicFramePr>
          <p:cNvPr id="14" name="Chart 13">
            <a:extLst>
              <a:ext uri="{FF2B5EF4-FFF2-40B4-BE49-F238E27FC236}">
                <a16:creationId xmlns:a16="http://schemas.microsoft.com/office/drawing/2014/main" id="{C8CA7037-A5F8-4010-A500-4B6CD3F496CF}"/>
              </a:ext>
            </a:extLst>
          </p:cNvPr>
          <p:cNvGraphicFramePr/>
          <p:nvPr>
            <p:extLst>
              <p:ext uri="{D42A27DB-BD31-4B8C-83A1-F6EECF244321}">
                <p14:modId xmlns:p14="http://schemas.microsoft.com/office/powerpoint/2010/main" val="1793860913"/>
              </p:ext>
            </p:extLst>
          </p:nvPr>
        </p:nvGraphicFramePr>
        <p:xfrm>
          <a:off x="68848" y="1263004"/>
          <a:ext cx="2996565" cy="1749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86346E35-FDF7-4A3F-ABE3-0A44A715A10E}"/>
              </a:ext>
            </a:extLst>
          </p:cNvPr>
          <p:cNvGraphicFramePr/>
          <p:nvPr>
            <p:extLst>
              <p:ext uri="{D42A27DB-BD31-4B8C-83A1-F6EECF244321}">
                <p14:modId xmlns:p14="http://schemas.microsoft.com/office/powerpoint/2010/main" val="3809368233"/>
              </p:ext>
            </p:extLst>
          </p:nvPr>
        </p:nvGraphicFramePr>
        <p:xfrm>
          <a:off x="3219206" y="1351386"/>
          <a:ext cx="2742565" cy="1749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44A07B9B-B8DB-43EF-B7F6-5981B7719B20}"/>
              </a:ext>
            </a:extLst>
          </p:cNvPr>
          <p:cNvGraphicFramePr/>
          <p:nvPr>
            <p:extLst>
              <p:ext uri="{D42A27DB-BD31-4B8C-83A1-F6EECF244321}">
                <p14:modId xmlns:p14="http://schemas.microsoft.com/office/powerpoint/2010/main" val="4217028732"/>
              </p:ext>
            </p:extLst>
          </p:nvPr>
        </p:nvGraphicFramePr>
        <p:xfrm>
          <a:off x="5961771" y="3568538"/>
          <a:ext cx="2996565" cy="14461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89B27862-1028-4FFB-888B-85D2317C93CE}"/>
              </a:ext>
            </a:extLst>
          </p:cNvPr>
          <p:cNvGraphicFramePr/>
          <p:nvPr>
            <p:extLst>
              <p:ext uri="{D42A27DB-BD31-4B8C-83A1-F6EECF244321}">
                <p14:modId xmlns:p14="http://schemas.microsoft.com/office/powerpoint/2010/main" val="1081790365"/>
              </p:ext>
            </p:extLst>
          </p:nvPr>
        </p:nvGraphicFramePr>
        <p:xfrm>
          <a:off x="68847" y="2969322"/>
          <a:ext cx="2915315" cy="20453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3DD729A3-982F-4082-8773-DC3FB74C08AC}"/>
              </a:ext>
            </a:extLst>
          </p:cNvPr>
          <p:cNvGraphicFramePr/>
          <p:nvPr>
            <p:extLst>
              <p:ext uri="{D42A27DB-BD31-4B8C-83A1-F6EECF244321}">
                <p14:modId xmlns:p14="http://schemas.microsoft.com/office/powerpoint/2010/main" val="686272321"/>
              </p:ext>
            </p:extLst>
          </p:nvPr>
        </p:nvGraphicFramePr>
        <p:xfrm>
          <a:off x="3027537" y="3235455"/>
          <a:ext cx="2876550" cy="1713266"/>
        </p:xfrm>
        <a:graphic>
          <a:graphicData uri="http://schemas.openxmlformats.org/drawingml/2006/chart">
            <c:chart xmlns:c="http://schemas.openxmlformats.org/drawingml/2006/chart" xmlns:r="http://schemas.openxmlformats.org/officeDocument/2006/relationships" r:id="rId6"/>
          </a:graphicData>
        </a:graphic>
      </p:graphicFrame>
      <p:pic>
        <p:nvPicPr>
          <p:cNvPr id="21" name="Picture 20">
            <a:extLst>
              <a:ext uri="{FF2B5EF4-FFF2-40B4-BE49-F238E27FC236}">
                <a16:creationId xmlns:a16="http://schemas.microsoft.com/office/drawing/2014/main" id="{B623C25F-CAF2-4545-88AA-1EC63DFE31E0}"/>
              </a:ext>
            </a:extLst>
          </p:cNvPr>
          <p:cNvPicPr>
            <a:picLocks noChangeAspect="1"/>
          </p:cNvPicPr>
          <p:nvPr/>
        </p:nvPicPr>
        <p:blipFill>
          <a:blip r:embed="rId7"/>
          <a:stretch>
            <a:fillRect/>
          </a:stretch>
        </p:blipFill>
        <p:spPr>
          <a:xfrm>
            <a:off x="6112661" y="1110192"/>
            <a:ext cx="2909395" cy="1761613"/>
          </a:xfrm>
          <a:prstGeom prst="rect">
            <a:avLst/>
          </a:prstGeom>
        </p:spPr>
      </p:pic>
      <p:graphicFrame>
        <p:nvGraphicFramePr>
          <p:cNvPr id="12" name="Chart 11">
            <a:extLst>
              <a:ext uri="{FF2B5EF4-FFF2-40B4-BE49-F238E27FC236}">
                <a16:creationId xmlns:a16="http://schemas.microsoft.com/office/drawing/2014/main" id="{0120FD65-5CD5-413E-B8F8-EC7B3E5FC70D}"/>
              </a:ext>
            </a:extLst>
          </p:cNvPr>
          <p:cNvGraphicFramePr/>
          <p:nvPr>
            <p:extLst>
              <p:ext uri="{D42A27DB-BD31-4B8C-83A1-F6EECF244321}">
                <p14:modId xmlns:p14="http://schemas.microsoft.com/office/powerpoint/2010/main" val="2160044368"/>
              </p:ext>
            </p:extLst>
          </p:nvPr>
        </p:nvGraphicFramePr>
        <p:xfrm>
          <a:off x="2661051" y="5025044"/>
          <a:ext cx="3642787" cy="176161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2059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EDF42-EBEC-4BCC-B06F-E6FD302D9712}"/>
              </a:ext>
            </a:extLst>
          </p:cNvPr>
          <p:cNvSpPr>
            <a:spLocks noGrp="1"/>
          </p:cNvSpPr>
          <p:nvPr>
            <p:ph idx="4294967295"/>
          </p:nvPr>
        </p:nvSpPr>
        <p:spPr>
          <a:xfrm>
            <a:off x="251520" y="764704"/>
            <a:ext cx="8467725" cy="4879975"/>
          </a:xfrm>
        </p:spPr>
        <p:txBody>
          <a:bodyPr/>
          <a:lstStyle/>
          <a:p>
            <a:endParaRPr lang="en-US" dirty="0">
              <a:solidFill>
                <a:schemeClr val="bg1"/>
              </a:solidFill>
            </a:endParaRPr>
          </a:p>
          <a:p>
            <a:pPr marL="0" indent="0" algn="ctr">
              <a:buNone/>
            </a:pPr>
            <a:r>
              <a:rPr lang="en-US" sz="4000" b="1" dirty="0">
                <a:solidFill>
                  <a:schemeClr val="bg1"/>
                </a:solidFill>
              </a:rPr>
              <a:t>Impacts on sectors, enterprises and Jobs</a:t>
            </a:r>
          </a:p>
          <a:p>
            <a:pPr marL="0" indent="0" algn="ctr">
              <a:buNone/>
            </a:pPr>
            <a:endParaRPr lang="en-US" sz="4000" b="1" dirty="0">
              <a:solidFill>
                <a:schemeClr val="bg1"/>
              </a:solidFill>
            </a:endParaRPr>
          </a:p>
          <a:p>
            <a:pPr>
              <a:spcAft>
                <a:spcPts val="600"/>
              </a:spcAft>
            </a:pPr>
            <a:r>
              <a:rPr lang="en-US" sz="2800" b="1" dirty="0">
                <a:solidFill>
                  <a:srgbClr val="FF0000"/>
                </a:solidFill>
              </a:rPr>
              <a:t>Tourism</a:t>
            </a:r>
            <a:r>
              <a:rPr lang="en-US" sz="2800" dirty="0">
                <a:solidFill>
                  <a:schemeClr val="bg1"/>
                </a:solidFill>
              </a:rPr>
              <a:t> and </a:t>
            </a:r>
            <a:r>
              <a:rPr lang="en-US" sz="2800" b="1" dirty="0">
                <a:solidFill>
                  <a:srgbClr val="FF0000"/>
                </a:solidFill>
              </a:rPr>
              <a:t>hospitality</a:t>
            </a:r>
            <a:r>
              <a:rPr lang="en-US" sz="2800" dirty="0">
                <a:solidFill>
                  <a:schemeClr val="bg1"/>
                </a:solidFill>
              </a:rPr>
              <a:t>, </a:t>
            </a:r>
            <a:r>
              <a:rPr lang="en-US" sz="2800" b="1" dirty="0">
                <a:solidFill>
                  <a:srgbClr val="FF0000"/>
                </a:solidFill>
              </a:rPr>
              <a:t>aviation</a:t>
            </a:r>
            <a:r>
              <a:rPr lang="en-US" sz="2800" dirty="0">
                <a:solidFill>
                  <a:schemeClr val="bg1"/>
                </a:solidFill>
              </a:rPr>
              <a:t>,  and </a:t>
            </a:r>
            <a:r>
              <a:rPr lang="en-US" sz="2800" b="1" dirty="0">
                <a:solidFill>
                  <a:srgbClr val="FF0000"/>
                </a:solidFill>
              </a:rPr>
              <a:t>logistics</a:t>
            </a:r>
            <a:r>
              <a:rPr lang="en-US" sz="2800" dirty="0">
                <a:solidFill>
                  <a:schemeClr val="bg1"/>
                </a:solidFill>
              </a:rPr>
              <a:t> are among the most affected activities</a:t>
            </a:r>
          </a:p>
          <a:p>
            <a:pPr>
              <a:spcAft>
                <a:spcPts val="600"/>
              </a:spcAft>
            </a:pPr>
            <a:r>
              <a:rPr lang="en-US" sz="2800" dirty="0">
                <a:solidFill>
                  <a:schemeClr val="bg1"/>
                </a:solidFill>
              </a:rPr>
              <a:t>Impacts varies with the </a:t>
            </a:r>
            <a:r>
              <a:rPr lang="en-US" sz="2800" dirty="0">
                <a:solidFill>
                  <a:srgbClr val="FF0000"/>
                </a:solidFill>
              </a:rPr>
              <a:t>size</a:t>
            </a:r>
            <a:r>
              <a:rPr lang="en-US" sz="2800" dirty="0">
                <a:solidFill>
                  <a:schemeClr val="bg1"/>
                </a:solidFill>
              </a:rPr>
              <a:t> and </a:t>
            </a:r>
            <a:r>
              <a:rPr lang="en-US" sz="2800" dirty="0">
                <a:solidFill>
                  <a:srgbClr val="FF0000"/>
                </a:solidFill>
              </a:rPr>
              <a:t>type</a:t>
            </a:r>
            <a:r>
              <a:rPr lang="en-US" sz="2800" dirty="0">
                <a:solidFill>
                  <a:schemeClr val="bg1"/>
                </a:solidFill>
              </a:rPr>
              <a:t> of Business</a:t>
            </a:r>
          </a:p>
          <a:p>
            <a:pPr>
              <a:spcAft>
                <a:spcPts val="600"/>
              </a:spcAft>
            </a:pPr>
            <a:r>
              <a:rPr lang="en-US" sz="2800" dirty="0">
                <a:solidFill>
                  <a:schemeClr val="bg1"/>
                </a:solidFill>
              </a:rPr>
              <a:t>Reduction of </a:t>
            </a:r>
            <a:r>
              <a:rPr lang="en-US" sz="2800" b="1" dirty="0">
                <a:solidFill>
                  <a:srgbClr val="FF0000"/>
                </a:solidFill>
              </a:rPr>
              <a:t>domestic demand</a:t>
            </a:r>
            <a:r>
              <a:rPr lang="en-US" sz="2800" b="1" dirty="0">
                <a:solidFill>
                  <a:schemeClr val="accent4">
                    <a:lumMod val="40000"/>
                    <a:lumOff val="60000"/>
                  </a:schemeClr>
                </a:solidFill>
              </a:rPr>
              <a:t> </a:t>
            </a:r>
            <a:r>
              <a:rPr lang="en-US" sz="2800" dirty="0">
                <a:solidFill>
                  <a:schemeClr val="bg1"/>
                </a:solidFill>
              </a:rPr>
              <a:t>is a major challenge for businesses </a:t>
            </a:r>
          </a:p>
          <a:p>
            <a:pPr>
              <a:spcAft>
                <a:spcPts val="600"/>
              </a:spcAft>
            </a:pPr>
            <a:endParaRPr lang="en-US" sz="2800" dirty="0">
              <a:solidFill>
                <a:schemeClr val="bg1"/>
              </a:solidFill>
            </a:endParaRPr>
          </a:p>
          <a:p>
            <a:pPr>
              <a:spcAft>
                <a:spcPts val="600"/>
              </a:spcAft>
            </a:pPr>
            <a:endParaRPr lang="en-US" sz="2800" dirty="0">
              <a:solidFill>
                <a:schemeClr val="bg1"/>
              </a:solidFill>
            </a:endParaRPr>
          </a:p>
        </p:txBody>
      </p:sp>
    </p:spTree>
    <p:extLst>
      <p:ext uri="{BB962C8B-B14F-4D97-AF65-F5344CB8AC3E}">
        <p14:creationId xmlns:p14="http://schemas.microsoft.com/office/powerpoint/2010/main" val="348383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610E3B-FBCA-40AB-A5C5-94CDBE03DEB0}"/>
              </a:ext>
            </a:extLst>
          </p:cNvPr>
          <p:cNvSpPr txBox="1">
            <a:spLocks/>
          </p:cNvSpPr>
          <p:nvPr/>
        </p:nvSpPr>
        <p:spPr bwMode="auto">
          <a:xfrm>
            <a:off x="179512" y="253731"/>
            <a:ext cx="8784976" cy="79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r>
              <a:rPr lang="en-GB" sz="2400" kern="0" dirty="0">
                <a:solidFill>
                  <a:schemeClr val="bg1"/>
                </a:solidFill>
                <a:latin typeface="Calibri" panose="020F0502020204030204" pitchFamily="34" charset="0"/>
                <a:cs typeface="Calibri" panose="020F0502020204030204" pitchFamily="34" charset="0"/>
              </a:rPr>
              <a:t>Risks of Job losses per activity</a:t>
            </a:r>
            <a:endParaRPr lang="en-GB" sz="2800" kern="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30FF27D-B749-AF4D-B9C7-5DC9FF522E20}"/>
              </a:ext>
            </a:extLst>
          </p:cNvPr>
          <p:cNvSpPr txBox="1"/>
          <p:nvPr/>
        </p:nvSpPr>
        <p:spPr>
          <a:xfrm>
            <a:off x="235727" y="6225919"/>
            <a:ext cx="5169967" cy="273473"/>
          </a:xfrm>
          <a:prstGeom prst="rect">
            <a:avLst/>
          </a:prstGeom>
          <a:noFill/>
        </p:spPr>
        <p:txBody>
          <a:bodyPr wrap="square" rtlCol="0">
            <a:spAutoFit/>
          </a:bodyPr>
          <a:lstStyle/>
          <a:p>
            <a:pPr algn="just">
              <a:lnSpc>
                <a:spcPct val="107000"/>
              </a:lnSpc>
            </a:pPr>
            <a:r>
              <a:rPr lang="en-US" sz="1100" b="1" dirty="0">
                <a:latin typeface="Lato" panose="020F0502020204030203"/>
                <a:ea typeface="DengXian" panose="02010600030101010101" pitchFamily="2" charset="-122"/>
                <a:cs typeface="Times New Roman" panose="02020603050405020304" pitchFamily="18" charset="0"/>
              </a:rPr>
              <a:t>ECA based on WTTC, 2020</a:t>
            </a:r>
            <a:endParaRPr lang="en-US" sz="1100" b="1" dirty="0">
              <a:ea typeface="DengXian" panose="02010600030101010101" pitchFamily="2" charset="-122"/>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893758988"/>
              </p:ext>
            </p:extLst>
          </p:nvPr>
        </p:nvGraphicFramePr>
        <p:xfrm>
          <a:off x="179512" y="1340768"/>
          <a:ext cx="4536504" cy="4752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E8B547C-6104-4F6F-8F69-6C850B76A0BC}"/>
              </a:ext>
            </a:extLst>
          </p:cNvPr>
          <p:cNvGraphicFramePr>
            <a:graphicFrameLocks/>
          </p:cNvGraphicFramePr>
          <p:nvPr>
            <p:extLst>
              <p:ext uri="{D42A27DB-BD31-4B8C-83A1-F6EECF244321}">
                <p14:modId xmlns:p14="http://schemas.microsoft.com/office/powerpoint/2010/main" val="3896096504"/>
              </p:ext>
            </p:extLst>
          </p:nvPr>
        </p:nvGraphicFramePr>
        <p:xfrm>
          <a:off x="4572000" y="1341934"/>
          <a:ext cx="4392488"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842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610E3B-FBCA-40AB-A5C5-94CDBE03DEB0}"/>
              </a:ext>
            </a:extLst>
          </p:cNvPr>
          <p:cNvSpPr txBox="1">
            <a:spLocks/>
          </p:cNvSpPr>
          <p:nvPr/>
        </p:nvSpPr>
        <p:spPr bwMode="auto">
          <a:xfrm>
            <a:off x="179512" y="94754"/>
            <a:ext cx="8784976" cy="79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r>
              <a:rPr lang="en-GB" sz="2700" kern="0" dirty="0">
                <a:solidFill>
                  <a:schemeClr val="bg1"/>
                </a:solidFill>
                <a:latin typeface="Calibri" panose="020F0502020204030204" pitchFamily="34" charset="0"/>
                <a:cs typeface="Calibri" panose="020F0502020204030204" pitchFamily="34" charset="0"/>
              </a:rPr>
              <a:t>Magnitude of COVID Impact on businesses in select Great Lakes Countries (A survey conducted in EAC countries)</a:t>
            </a:r>
          </a:p>
        </p:txBody>
      </p:sp>
      <p:graphicFrame>
        <p:nvGraphicFramePr>
          <p:cNvPr id="6" name="Chart 5">
            <a:extLst>
              <a:ext uri="{FF2B5EF4-FFF2-40B4-BE49-F238E27FC236}">
                <a16:creationId xmlns:a16="http://schemas.microsoft.com/office/drawing/2014/main" id="{05BA0D86-15C3-491E-8D6C-3C7D96F4BBBE}"/>
              </a:ext>
            </a:extLst>
          </p:cNvPr>
          <p:cNvGraphicFramePr/>
          <p:nvPr>
            <p:extLst>
              <p:ext uri="{D42A27DB-BD31-4B8C-83A1-F6EECF244321}">
                <p14:modId xmlns:p14="http://schemas.microsoft.com/office/powerpoint/2010/main" val="2763446091"/>
              </p:ext>
            </p:extLst>
          </p:nvPr>
        </p:nvGraphicFramePr>
        <p:xfrm>
          <a:off x="227728" y="2181063"/>
          <a:ext cx="7872664" cy="397043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9E732281-B7A4-4B12-974F-0B59AA0A0471}"/>
              </a:ext>
            </a:extLst>
          </p:cNvPr>
          <p:cNvSpPr/>
          <p:nvPr/>
        </p:nvSpPr>
        <p:spPr>
          <a:xfrm>
            <a:off x="85556" y="1124744"/>
            <a:ext cx="8302868" cy="707886"/>
          </a:xfrm>
          <a:prstGeom prst="rect">
            <a:avLst/>
          </a:prstGeom>
        </p:spPr>
        <p:txBody>
          <a:bodyPr wrap="square">
            <a:spAutoFit/>
          </a:bodyPr>
          <a:lstStyle/>
          <a:p>
            <a:r>
              <a:rPr lang="en-US" sz="2000" b="1" dirty="0">
                <a:ea typeface="DengXian" panose="02010600030101010101" pitchFamily="2" charset="-122"/>
                <a:cs typeface="Arial" panose="020B0604020202020204" pitchFamily="34" charset="0"/>
              </a:rPr>
              <a:t>Average reduction in cash flows due to COVID 19, by sector (2020, %) in</a:t>
            </a:r>
          </a:p>
          <a:p>
            <a:r>
              <a:rPr lang="en-US" sz="2000" b="1" dirty="0">
                <a:ea typeface="DengXian" panose="02010600030101010101" pitchFamily="2" charset="-122"/>
                <a:cs typeface="Arial" panose="020B0604020202020204" pitchFamily="34" charset="0"/>
              </a:rPr>
              <a:t>Eastern Africa</a:t>
            </a:r>
            <a:endParaRPr lang="en-US" sz="2000" b="1" dirty="0"/>
          </a:p>
        </p:txBody>
      </p:sp>
      <p:sp>
        <p:nvSpPr>
          <p:cNvPr id="5" name="Rectangle 4">
            <a:extLst>
              <a:ext uri="{FF2B5EF4-FFF2-40B4-BE49-F238E27FC236}">
                <a16:creationId xmlns:a16="http://schemas.microsoft.com/office/drawing/2014/main" id="{8959D911-BF26-4D2E-9455-3DBEA9F7D01D}"/>
              </a:ext>
            </a:extLst>
          </p:cNvPr>
          <p:cNvSpPr/>
          <p:nvPr/>
        </p:nvSpPr>
        <p:spPr>
          <a:xfrm>
            <a:off x="683568" y="6043389"/>
            <a:ext cx="1483611" cy="369332"/>
          </a:xfrm>
          <a:prstGeom prst="rect">
            <a:avLst/>
          </a:prstGeom>
        </p:spPr>
        <p:txBody>
          <a:bodyPr wrap="none">
            <a:spAutoFit/>
          </a:bodyPr>
          <a:lstStyle/>
          <a:p>
            <a:r>
              <a:rPr lang="en-US" dirty="0">
                <a:ea typeface="DengXian" panose="02010600030101010101" pitchFamily="2" charset="-122"/>
              </a:rPr>
              <a:t>Source: EABC </a:t>
            </a:r>
            <a:endParaRPr lang="en-US" dirty="0"/>
          </a:p>
        </p:txBody>
      </p:sp>
      <p:sp>
        <p:nvSpPr>
          <p:cNvPr id="7" name="Rectangle 6">
            <a:extLst>
              <a:ext uri="{FF2B5EF4-FFF2-40B4-BE49-F238E27FC236}">
                <a16:creationId xmlns:a16="http://schemas.microsoft.com/office/drawing/2014/main" id="{F547BFDF-537C-442B-BD1A-B8F3758904E3}"/>
              </a:ext>
            </a:extLst>
          </p:cNvPr>
          <p:cNvSpPr/>
          <p:nvPr/>
        </p:nvSpPr>
        <p:spPr>
          <a:xfrm>
            <a:off x="3923928" y="5966445"/>
            <a:ext cx="4047262" cy="523220"/>
          </a:xfrm>
          <a:prstGeom prst="rect">
            <a:avLst/>
          </a:prstGeom>
        </p:spPr>
        <p:txBody>
          <a:bodyPr wrap="none">
            <a:spAutoFit/>
          </a:bodyPr>
          <a:lstStyle/>
          <a:p>
            <a:r>
              <a:rPr lang="en-US" dirty="0">
                <a:ea typeface="DengXian" panose="02010600030101010101" pitchFamily="2" charset="-122"/>
              </a:rPr>
              <a:t>Source:</a:t>
            </a:r>
            <a:r>
              <a:rPr lang="en-US" sz="2800" dirty="0">
                <a:ea typeface="DengXian" panose="02010600030101010101" pitchFamily="2" charset="-122"/>
                <a:cs typeface="Arial" panose="020B0604020202020204" pitchFamily="34" charset="0"/>
              </a:rPr>
              <a:t> </a:t>
            </a:r>
            <a:r>
              <a:rPr lang="en-US" dirty="0">
                <a:ea typeface="DengXian" panose="02010600030101010101" pitchFamily="2" charset="-122"/>
                <a:cs typeface="Arial" panose="020B0604020202020204" pitchFamily="34" charset="0"/>
              </a:rPr>
              <a:t>UNCDF and Makerere University </a:t>
            </a:r>
            <a:endParaRPr lang="en-US" dirty="0"/>
          </a:p>
        </p:txBody>
      </p:sp>
    </p:spTree>
    <p:extLst>
      <p:ext uri="{BB962C8B-B14F-4D97-AF65-F5344CB8AC3E}">
        <p14:creationId xmlns:p14="http://schemas.microsoft.com/office/powerpoint/2010/main" val="220785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EDF42-EBEC-4BCC-B06F-E6FD302D9712}"/>
              </a:ext>
            </a:extLst>
          </p:cNvPr>
          <p:cNvSpPr>
            <a:spLocks noGrp="1"/>
          </p:cNvSpPr>
          <p:nvPr>
            <p:ph idx="4294967295"/>
          </p:nvPr>
        </p:nvSpPr>
        <p:spPr>
          <a:xfrm>
            <a:off x="251520" y="764704"/>
            <a:ext cx="8467725" cy="4879975"/>
          </a:xfrm>
        </p:spPr>
        <p:txBody>
          <a:bodyPr/>
          <a:lstStyle/>
          <a:p>
            <a:endParaRPr lang="en-US" dirty="0">
              <a:solidFill>
                <a:schemeClr val="bg1"/>
              </a:solidFill>
            </a:endParaRPr>
          </a:p>
          <a:p>
            <a:pPr marL="0" indent="0" algn="ctr">
              <a:buNone/>
            </a:pPr>
            <a:r>
              <a:rPr lang="en-US" sz="4000" b="1" dirty="0">
                <a:solidFill>
                  <a:schemeClr val="bg1"/>
                </a:solidFill>
              </a:rPr>
              <a:t>HEALTH IMPACTS</a:t>
            </a:r>
          </a:p>
          <a:p>
            <a:pPr marL="0" indent="0" algn="ctr">
              <a:buNone/>
            </a:pPr>
            <a:endParaRPr lang="en-US" sz="4000" b="1" dirty="0">
              <a:solidFill>
                <a:schemeClr val="bg1"/>
              </a:solidFill>
            </a:endParaRPr>
          </a:p>
          <a:p>
            <a:pPr>
              <a:spcAft>
                <a:spcPts val="600"/>
              </a:spcAft>
            </a:pPr>
            <a:r>
              <a:rPr lang="en-US" sz="2800" b="1" dirty="0">
                <a:solidFill>
                  <a:schemeClr val="bg1"/>
                </a:solidFill>
              </a:rPr>
              <a:t>The number of COVID-19 confirmed cases </a:t>
            </a:r>
            <a:r>
              <a:rPr lang="en-US" sz="2800" b="1" dirty="0">
                <a:solidFill>
                  <a:schemeClr val="accent3">
                    <a:lumMod val="60000"/>
                    <a:lumOff val="40000"/>
                  </a:schemeClr>
                </a:solidFill>
              </a:rPr>
              <a:t>is spreading still in </a:t>
            </a:r>
            <a:r>
              <a:rPr lang="en-US" sz="2800" b="1" dirty="0">
                <a:solidFill>
                  <a:schemeClr val="bg1"/>
                </a:solidFill>
              </a:rPr>
              <a:t>Great Lakes region,</a:t>
            </a:r>
            <a:r>
              <a:rPr lang="en-US" sz="2800" b="1" dirty="0">
                <a:solidFill>
                  <a:schemeClr val="accent3">
                    <a:lumMod val="60000"/>
                    <a:lumOff val="40000"/>
                  </a:schemeClr>
                </a:solidFill>
              </a:rPr>
              <a:t> with over </a:t>
            </a:r>
            <a:r>
              <a:rPr lang="en-US" sz="2800" b="1" dirty="0">
                <a:solidFill>
                  <a:srgbClr val="FF0000"/>
                </a:solidFill>
              </a:rPr>
              <a:t>24,156</a:t>
            </a:r>
            <a:r>
              <a:rPr lang="en-US" sz="2800" b="1" dirty="0">
                <a:solidFill>
                  <a:schemeClr val="accent3">
                    <a:lumMod val="60000"/>
                    <a:lumOff val="40000"/>
                  </a:schemeClr>
                </a:solidFill>
              </a:rPr>
              <a:t> cases having been confirmed;</a:t>
            </a:r>
          </a:p>
          <a:p>
            <a:pPr>
              <a:spcAft>
                <a:spcPts val="600"/>
              </a:spcAft>
            </a:pPr>
            <a:r>
              <a:rPr lang="en-US" sz="2800" b="1" dirty="0">
                <a:solidFill>
                  <a:schemeClr val="bg1"/>
                </a:solidFill>
              </a:rPr>
              <a:t>Total number of deaths is currently </a:t>
            </a:r>
            <a:r>
              <a:rPr lang="en-US" sz="2800" b="1" dirty="0">
                <a:solidFill>
                  <a:srgbClr val="FF0000"/>
                </a:solidFill>
              </a:rPr>
              <a:t>774</a:t>
            </a:r>
          </a:p>
          <a:p>
            <a:pPr>
              <a:spcAft>
                <a:spcPts val="600"/>
              </a:spcAft>
            </a:pPr>
            <a:r>
              <a:rPr lang="en-US" sz="2800" b="1" dirty="0">
                <a:solidFill>
                  <a:schemeClr val="bg1"/>
                </a:solidFill>
              </a:rPr>
              <a:t>On average </a:t>
            </a:r>
            <a:r>
              <a:rPr lang="en-US" sz="2800" b="1" dirty="0">
                <a:solidFill>
                  <a:srgbClr val="FF0000"/>
                </a:solidFill>
              </a:rPr>
              <a:t>65%</a:t>
            </a:r>
            <a:r>
              <a:rPr lang="en-US" sz="2800" b="1" dirty="0">
                <a:solidFill>
                  <a:schemeClr val="bg1"/>
                </a:solidFill>
              </a:rPr>
              <a:t> of urban population live in slums</a:t>
            </a:r>
          </a:p>
          <a:p>
            <a:pPr>
              <a:spcAft>
                <a:spcPts val="600"/>
              </a:spcAft>
            </a:pPr>
            <a:r>
              <a:rPr lang="en-US" sz="2800" b="1" dirty="0">
                <a:solidFill>
                  <a:schemeClr val="bg1"/>
                </a:solidFill>
              </a:rPr>
              <a:t>Distribution of cases by sex and by age groups </a:t>
            </a:r>
            <a:r>
              <a:rPr lang="en-US" sz="2800" b="1" dirty="0">
                <a:solidFill>
                  <a:schemeClr val="accent3">
                    <a:lumMod val="40000"/>
                    <a:lumOff val="60000"/>
                  </a:schemeClr>
                </a:solidFill>
              </a:rPr>
              <a:t>varies</a:t>
            </a:r>
            <a:r>
              <a:rPr lang="en-US" sz="2800" b="1" dirty="0">
                <a:solidFill>
                  <a:schemeClr val="bg1"/>
                </a:solidFill>
              </a:rPr>
              <a:t> from country to country.</a:t>
            </a:r>
          </a:p>
        </p:txBody>
      </p:sp>
    </p:spTree>
    <p:extLst>
      <p:ext uri="{BB962C8B-B14F-4D97-AF65-F5344CB8AC3E}">
        <p14:creationId xmlns:p14="http://schemas.microsoft.com/office/powerpoint/2010/main" val="409188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610E3B-FBCA-40AB-A5C5-94CDBE03DEB0}"/>
              </a:ext>
            </a:extLst>
          </p:cNvPr>
          <p:cNvSpPr txBox="1">
            <a:spLocks/>
          </p:cNvSpPr>
          <p:nvPr/>
        </p:nvSpPr>
        <p:spPr bwMode="auto">
          <a:xfrm>
            <a:off x="179512" y="253731"/>
            <a:ext cx="8784976" cy="79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000" b="1">
                <a:solidFill>
                  <a:srgbClr val="FFFFFF"/>
                </a:solidFill>
                <a:latin typeface="+mj-lt"/>
                <a:ea typeface="MS PGothic" panose="020B0600070205080204" pitchFamily="34" charset="-128"/>
                <a:cs typeface="+mj-cs"/>
                <a:sym typeface="Lucida Sans" panose="020B0602040502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MS PGothic" panose="020B0600070205080204" pitchFamily="34" charset="-128"/>
                <a:cs typeface="Lucida Sans" pitchFamily="34" charset="0"/>
                <a:sym typeface="Lucida Sans" panose="020B0602040502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r>
              <a:rPr lang="en-GB" sz="2400" kern="0" dirty="0">
                <a:solidFill>
                  <a:schemeClr val="bg1"/>
                </a:solidFill>
                <a:latin typeface="Calibri" panose="020F0502020204030204" pitchFamily="34" charset="0"/>
                <a:cs typeface="Calibri" panose="020F0502020204030204" pitchFamily="34" charset="0"/>
              </a:rPr>
              <a:t>Transmission channels of COVID impacts on businesses : </a:t>
            </a:r>
            <a:endParaRPr lang="en-GB" sz="2800" kern="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30FF27D-B749-AF4D-B9C7-5DC9FF522E20}"/>
              </a:ext>
            </a:extLst>
          </p:cNvPr>
          <p:cNvSpPr txBox="1"/>
          <p:nvPr/>
        </p:nvSpPr>
        <p:spPr>
          <a:xfrm>
            <a:off x="235727" y="6225919"/>
            <a:ext cx="5169967" cy="261610"/>
          </a:xfrm>
          <a:prstGeom prst="rect">
            <a:avLst/>
          </a:prstGeom>
          <a:noFill/>
        </p:spPr>
        <p:txBody>
          <a:bodyPr wrap="square" rtlCol="0">
            <a:spAutoFit/>
          </a:bodyPr>
          <a:lstStyle/>
          <a:p>
            <a:r>
              <a:rPr lang="en-US" sz="1100" dirty="0"/>
              <a:t>Source: Uganda Business Impact Survey 2020</a:t>
            </a:r>
          </a:p>
        </p:txBody>
      </p:sp>
      <p:graphicFrame>
        <p:nvGraphicFramePr>
          <p:cNvPr id="8" name="Chart 7">
            <a:extLst>
              <a:ext uri="{FF2B5EF4-FFF2-40B4-BE49-F238E27FC236}">
                <a16:creationId xmlns:a16="http://schemas.microsoft.com/office/drawing/2014/main" id="{7B47375D-BC53-4517-B9D8-B797FD1DB840}"/>
              </a:ext>
            </a:extLst>
          </p:cNvPr>
          <p:cNvGraphicFramePr>
            <a:graphicFrameLocks/>
          </p:cNvGraphicFramePr>
          <p:nvPr>
            <p:extLst>
              <p:ext uri="{D42A27DB-BD31-4B8C-83A1-F6EECF244321}">
                <p14:modId xmlns:p14="http://schemas.microsoft.com/office/powerpoint/2010/main" val="412750792"/>
              </p:ext>
            </p:extLst>
          </p:nvPr>
        </p:nvGraphicFramePr>
        <p:xfrm>
          <a:off x="755576" y="1292268"/>
          <a:ext cx="7632848"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849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EDF42-EBEC-4BCC-B06F-E6FD302D9712}"/>
              </a:ext>
            </a:extLst>
          </p:cNvPr>
          <p:cNvSpPr>
            <a:spLocks noGrp="1"/>
          </p:cNvSpPr>
          <p:nvPr>
            <p:ph idx="4294967295"/>
          </p:nvPr>
        </p:nvSpPr>
        <p:spPr>
          <a:xfrm>
            <a:off x="251520" y="764704"/>
            <a:ext cx="8467725" cy="4879975"/>
          </a:xfrm>
        </p:spPr>
        <p:txBody>
          <a:bodyPr/>
          <a:lstStyle/>
          <a:p>
            <a:endParaRPr lang="en-US" dirty="0">
              <a:solidFill>
                <a:schemeClr val="bg1"/>
              </a:solidFill>
            </a:endParaRPr>
          </a:p>
          <a:p>
            <a:pPr marL="0" indent="0" algn="ctr">
              <a:buNone/>
            </a:pPr>
            <a:r>
              <a:rPr lang="en-US" sz="4000" b="1" dirty="0">
                <a:solidFill>
                  <a:schemeClr val="bg1"/>
                </a:solidFill>
              </a:rPr>
              <a:t>Pre-COVID situation</a:t>
            </a:r>
          </a:p>
          <a:p>
            <a:pPr algn="just">
              <a:buFont typeface="Wingdings" panose="05000000000000000000" pitchFamily="2" charset="2"/>
              <a:buChar char="§"/>
            </a:pPr>
            <a:endParaRPr lang="en-US" sz="2800" b="1" dirty="0">
              <a:solidFill>
                <a:schemeClr val="bg1"/>
              </a:solidFill>
            </a:endParaRPr>
          </a:p>
          <a:p>
            <a:pPr algn="just">
              <a:buFont typeface="Wingdings" panose="05000000000000000000" pitchFamily="2" charset="2"/>
              <a:buChar char="§"/>
            </a:pPr>
            <a:r>
              <a:rPr lang="en-US" sz="2800" dirty="0">
                <a:solidFill>
                  <a:schemeClr val="bg1"/>
                </a:solidFill>
              </a:rPr>
              <a:t>growth trends were </a:t>
            </a:r>
            <a:r>
              <a:rPr lang="en-US" sz="2800" b="1" dirty="0">
                <a:solidFill>
                  <a:srgbClr val="FF0000"/>
                </a:solidFill>
              </a:rPr>
              <a:t>positive</a:t>
            </a:r>
            <a:r>
              <a:rPr lang="en-US" sz="2800" dirty="0">
                <a:solidFill>
                  <a:schemeClr val="bg1"/>
                </a:solidFill>
              </a:rPr>
              <a:t> for the ICGLR;</a:t>
            </a:r>
          </a:p>
          <a:p>
            <a:pPr algn="just">
              <a:buFont typeface="Wingdings" panose="05000000000000000000" pitchFamily="2" charset="2"/>
              <a:buChar char="§"/>
            </a:pPr>
            <a:r>
              <a:rPr lang="en-US" sz="2800" dirty="0">
                <a:solidFill>
                  <a:schemeClr val="bg1"/>
                </a:solidFill>
              </a:rPr>
              <a:t>however number of macroeconomic and social challenges pre-existed which could</a:t>
            </a:r>
            <a:r>
              <a:rPr lang="en-US" sz="2800" dirty="0">
                <a:solidFill>
                  <a:prstClr val="white"/>
                </a:solidFill>
              </a:rPr>
              <a:t> be </a:t>
            </a:r>
            <a:r>
              <a:rPr lang="en-US" sz="2800" b="1" dirty="0">
                <a:solidFill>
                  <a:srgbClr val="FF0000"/>
                </a:solidFill>
              </a:rPr>
              <a:t>exacerbated</a:t>
            </a:r>
            <a:r>
              <a:rPr lang="en-US" sz="2800" dirty="0">
                <a:solidFill>
                  <a:prstClr val="white"/>
                </a:solidFill>
              </a:rPr>
              <a:t> with COVID;</a:t>
            </a:r>
          </a:p>
          <a:p>
            <a:pPr lvl="0">
              <a:spcAft>
                <a:spcPts val="600"/>
              </a:spcAft>
            </a:pPr>
            <a:r>
              <a:rPr lang="en-US" sz="2800" dirty="0">
                <a:solidFill>
                  <a:prstClr val="white"/>
                </a:solidFill>
              </a:rPr>
              <a:t>COVID-19 crisis will also negatively impact progress towards the SDGs</a:t>
            </a:r>
          </a:p>
          <a:p>
            <a:pPr algn="just">
              <a:buFont typeface="Wingdings" panose="05000000000000000000" pitchFamily="2" charset="2"/>
              <a:buChar char="§"/>
            </a:pPr>
            <a:endParaRPr lang="en-US" sz="2800" dirty="0">
              <a:solidFill>
                <a:schemeClr val="bg1"/>
              </a:solidFill>
            </a:endParaRPr>
          </a:p>
          <a:p>
            <a:pPr marL="0" indent="0" algn="ctr">
              <a:buNone/>
            </a:pPr>
            <a:endParaRPr lang="en-US" sz="4000" b="1" dirty="0">
              <a:solidFill>
                <a:schemeClr val="bg1"/>
              </a:solidFill>
            </a:endParaRPr>
          </a:p>
        </p:txBody>
      </p:sp>
    </p:spTree>
    <p:extLst>
      <p:ext uri="{BB962C8B-B14F-4D97-AF65-F5344CB8AC3E}">
        <p14:creationId xmlns:p14="http://schemas.microsoft.com/office/powerpoint/2010/main" val="236902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467544" y="171383"/>
            <a:ext cx="7551893" cy="117479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algn="ctr" defTabSz="685800" eaLnBrk="1" fontAlgn="auto" hangingPunct="1">
              <a:spcBef>
                <a:spcPts val="0"/>
              </a:spcBef>
              <a:spcAft>
                <a:spcPts val="0"/>
              </a:spcAft>
              <a:defRPr sz="1600" b="1" i="0" u="none" strike="noStrike" kern="1200" cap="none" spc="0" normalizeH="0" baseline="0">
                <a:solidFill>
                  <a:sysClr val="windowText" lastClr="000000">
                    <a:lumMod val="50000"/>
                    <a:lumOff val="50000"/>
                  </a:sysClr>
                </a:solidFill>
                <a:latin typeface="+mj-lt"/>
                <a:ea typeface="+mj-ea"/>
                <a:cs typeface="+mj-cs"/>
              </a:defRPr>
            </a:pPr>
            <a:r>
              <a:rPr lang="en-US" sz="3000" b="1" dirty="0">
                <a:solidFill>
                  <a:prstClr val="white"/>
                </a:solidFill>
                <a:latin typeface="Arial" panose="020B0604020202020204" pitchFamily="34" charset="0"/>
                <a:cs typeface="Arial" panose="020B0604020202020204" pitchFamily="34" charset="0"/>
              </a:rPr>
              <a:t>Before COVID GDP was showing positive trends for the sub-region….</a:t>
            </a:r>
          </a:p>
        </p:txBody>
      </p:sp>
      <p:sp>
        <p:nvSpPr>
          <p:cNvPr id="1048611" name="TextBox 9"/>
          <p:cNvSpPr txBox="1"/>
          <p:nvPr/>
        </p:nvSpPr>
        <p:spPr>
          <a:xfrm>
            <a:off x="1448168" y="1346173"/>
            <a:ext cx="7551893" cy="461665"/>
          </a:xfrm>
          <a:prstGeom prst="rect">
            <a:avLst/>
          </a:prstGeom>
          <a:noFill/>
        </p:spPr>
        <p:txBody>
          <a:bodyPr wrap="square" rtlCol="0">
            <a:spAutoFit/>
          </a:bodyPr>
          <a:lstStyle/>
          <a:p>
            <a:pPr defTabSz="685800" eaLnBrk="1" fontAlgn="auto" hangingPunct="1">
              <a:spcBef>
                <a:spcPts val="0"/>
              </a:spcBef>
              <a:spcAft>
                <a:spcPts val="0"/>
              </a:spcAft>
            </a:pPr>
            <a:r>
              <a:rPr lang="en-US" sz="2400" b="1" dirty="0">
                <a:solidFill>
                  <a:prstClr val="black"/>
                </a:solidFill>
                <a:latin typeface="Calibri" panose="020F0502020204030204"/>
                <a:ea typeface="+mn-ea"/>
              </a:rPr>
              <a:t>GDP growth before COVID: Growth Outlooks</a:t>
            </a:r>
            <a:endParaRPr lang="en-GB" sz="2400" b="1" dirty="0">
              <a:solidFill>
                <a:prstClr val="black"/>
              </a:solidFill>
              <a:latin typeface="Calibri" panose="020F0502020204030204"/>
              <a:ea typeface="+mn-ea"/>
            </a:endParaRPr>
          </a:p>
        </p:txBody>
      </p:sp>
      <p:sp>
        <p:nvSpPr>
          <p:cNvPr id="1048613" name="TextBox 2"/>
          <p:cNvSpPr txBox="1"/>
          <p:nvPr/>
        </p:nvSpPr>
        <p:spPr>
          <a:xfrm>
            <a:off x="261633" y="6093296"/>
            <a:ext cx="2430270" cy="400110"/>
          </a:xfrm>
          <a:prstGeom prst="rect">
            <a:avLst/>
          </a:prstGeom>
          <a:noFill/>
        </p:spPr>
        <p:txBody>
          <a:bodyPr wrap="square" rtlCol="0">
            <a:spAutoFit/>
          </a:bodyPr>
          <a:lstStyle/>
          <a:p>
            <a:pPr defTabSz="685800" eaLnBrk="1" fontAlgn="auto" hangingPunct="1">
              <a:spcBef>
                <a:spcPts val="0"/>
              </a:spcBef>
              <a:spcAft>
                <a:spcPts val="0"/>
              </a:spcAft>
            </a:pPr>
            <a:r>
              <a:rPr lang="en-US" sz="1000" i="1" dirty="0">
                <a:solidFill>
                  <a:prstClr val="black"/>
                </a:solidFill>
                <a:latin typeface="Calibri" panose="020F0502020204030204"/>
                <a:ea typeface="+mn-ea"/>
              </a:rPr>
              <a:t>Source</a:t>
            </a:r>
            <a:r>
              <a:rPr lang="en-US" sz="1000" dirty="0">
                <a:solidFill>
                  <a:prstClr val="black"/>
                </a:solidFill>
                <a:latin typeface="Calibri" panose="020F0502020204030204"/>
                <a:ea typeface="+mn-ea"/>
              </a:rPr>
              <a:t>: Index Mundi, 2020 (www.indexmundi.com</a:t>
            </a:r>
            <a:r>
              <a:rPr lang="en-US" sz="600" dirty="0">
                <a:solidFill>
                  <a:prstClr val="black"/>
                </a:solidFill>
                <a:latin typeface="Calibri" panose="020F0502020204030204"/>
                <a:ea typeface="+mn-ea"/>
              </a:rPr>
              <a:t>)</a:t>
            </a:r>
            <a:endParaRPr lang="en-GB" sz="600" dirty="0">
              <a:solidFill>
                <a:prstClr val="black"/>
              </a:solidFill>
              <a:latin typeface="Calibri" panose="020F0502020204030204"/>
              <a:ea typeface="+mn-ea"/>
            </a:endParaRPr>
          </a:p>
        </p:txBody>
      </p:sp>
      <p:graphicFrame>
        <p:nvGraphicFramePr>
          <p:cNvPr id="17" name="Chart 16"/>
          <p:cNvGraphicFramePr/>
          <p:nvPr>
            <p:extLst/>
          </p:nvPr>
        </p:nvGraphicFramePr>
        <p:xfrm>
          <a:off x="4596629" y="2106151"/>
          <a:ext cx="2837690" cy="2517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A56B6A7-FD2B-48E8-9B57-8B4BE973BFEC}"/>
              </a:ext>
            </a:extLst>
          </p:cNvPr>
          <p:cNvGraphicFramePr>
            <a:graphicFrameLocks/>
          </p:cNvGraphicFramePr>
          <p:nvPr>
            <p:extLst>
              <p:ext uri="{D42A27DB-BD31-4B8C-83A1-F6EECF244321}">
                <p14:modId xmlns:p14="http://schemas.microsoft.com/office/powerpoint/2010/main" val="1133682564"/>
              </p:ext>
            </p:extLst>
          </p:nvPr>
        </p:nvGraphicFramePr>
        <p:xfrm>
          <a:off x="395536" y="1700808"/>
          <a:ext cx="8496944"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839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fontScale="90000"/>
          </a:bodyPr>
          <a:lstStyle/>
          <a:p>
            <a:pPr marL="267891">
              <a:spcBef>
                <a:spcPts val="0"/>
              </a:spcBef>
            </a:pPr>
            <a:r>
              <a:rPr lang="en-US" sz="2800" b="1" dirty="0">
                <a:solidFill>
                  <a:prstClr val="white"/>
                </a:solidFill>
                <a:latin typeface="Century Gothic" panose="020B0502020202020204" pitchFamily="34" charset="0"/>
              </a:rPr>
              <a:t>But there were Several preexisting macroeconomic and social challenges that will be exacerbated with COVID</a:t>
            </a: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95536" y="1124744"/>
            <a:ext cx="8640960" cy="5052219"/>
          </a:xfrm>
        </p:spPr>
        <p:txBody>
          <a:bodyPr/>
          <a:lstStyle/>
          <a:p>
            <a:pPr marL="382588" eaLnBrk="1">
              <a:spcBef>
                <a:spcPts val="1200"/>
              </a:spcBef>
              <a:buFont typeface="Wingdings" panose="05000000000000000000" pitchFamily="2" charset="2"/>
              <a:buChar char="§"/>
            </a:pPr>
            <a:r>
              <a:rPr lang="en-US" altLang="en-US" sz="2400" i="1" dirty="0">
                <a:cs typeface="Arial" panose="020B0604020202020204" pitchFamily="34" charset="0"/>
                <a:sym typeface="Lato" pitchFamily="34" charset="0"/>
              </a:rPr>
              <a:t>Low public revenues collection ; </a:t>
            </a:r>
          </a:p>
          <a:p>
            <a:pPr marL="382588" eaLnBrk="1">
              <a:spcBef>
                <a:spcPts val="1200"/>
              </a:spcBef>
              <a:buFont typeface="Wingdings" panose="05000000000000000000" pitchFamily="2" charset="2"/>
              <a:buChar char="§"/>
            </a:pPr>
            <a:r>
              <a:rPr lang="en-US" altLang="en-US" sz="2400" i="1" dirty="0">
                <a:cs typeface="Arial" panose="020B0604020202020204" pitchFamily="34" charset="0"/>
                <a:sym typeface="Lato" pitchFamily="34" charset="0"/>
              </a:rPr>
              <a:t>Increasing debt burden</a:t>
            </a:r>
          </a:p>
          <a:p>
            <a:pPr marL="382588" eaLnBrk="1">
              <a:spcBef>
                <a:spcPts val="1200"/>
              </a:spcBef>
              <a:buFont typeface="Wingdings" panose="05000000000000000000" pitchFamily="2" charset="2"/>
              <a:buChar char="§"/>
            </a:pPr>
            <a:r>
              <a:rPr lang="en-US" sz="2400" dirty="0"/>
              <a:t>Being Net importers: with falling in Exports, </a:t>
            </a:r>
          </a:p>
          <a:p>
            <a:pPr marL="382588">
              <a:spcBef>
                <a:spcPts val="1200"/>
              </a:spcBef>
              <a:buFont typeface="Wingdings" panose="05000000000000000000" pitchFamily="2" charset="2"/>
              <a:buChar char="§"/>
            </a:pPr>
            <a:r>
              <a:rPr lang="en-US" altLang="en-US" sz="2400" i="1" dirty="0">
                <a:cs typeface="Arial" panose="020B0604020202020204" pitchFamily="34" charset="0"/>
                <a:sym typeface="Lato" pitchFamily="34" charset="0"/>
              </a:rPr>
              <a:t>Low reserves of foreign currencies for some countries…..</a:t>
            </a:r>
          </a:p>
          <a:p>
            <a:pPr marL="382588">
              <a:spcBef>
                <a:spcPts val="1200"/>
              </a:spcBef>
              <a:buFont typeface="Wingdings" panose="05000000000000000000" pitchFamily="2" charset="2"/>
              <a:buChar char="§"/>
            </a:pPr>
            <a:r>
              <a:rPr lang="en-US" sz="2400" dirty="0"/>
              <a:t>……vs reduced FDIs, remittances &amp; Rising Debt levels, ….</a:t>
            </a:r>
          </a:p>
          <a:p>
            <a:pPr marL="382588">
              <a:spcBef>
                <a:spcPts val="1200"/>
              </a:spcBef>
              <a:buFont typeface="Wingdings" panose="05000000000000000000" pitchFamily="2" charset="2"/>
              <a:buChar char="§"/>
            </a:pPr>
            <a:r>
              <a:rPr lang="en-US" altLang="en-US" sz="2400" i="1" dirty="0">
                <a:cs typeface="Arial" panose="020B0604020202020204" pitchFamily="34" charset="0"/>
                <a:sym typeface="Lato" pitchFamily="34" charset="0"/>
              </a:rPr>
              <a:t>Low regional integration and intra-regional trade</a:t>
            </a:r>
          </a:p>
          <a:p>
            <a:pPr marL="382588">
              <a:spcBef>
                <a:spcPts val="1200"/>
              </a:spcBef>
              <a:buFont typeface="Wingdings" panose="05000000000000000000" pitchFamily="2" charset="2"/>
              <a:buChar char="§"/>
            </a:pPr>
            <a:r>
              <a:rPr lang="en-US" altLang="en-US" sz="2400" i="1" dirty="0">
                <a:cs typeface="Arial" panose="020B0604020202020204" pitchFamily="34" charset="0"/>
                <a:sym typeface="Lato" pitchFamily="34" charset="0"/>
              </a:rPr>
              <a:t>Lack of economic diversification and industrialization</a:t>
            </a:r>
          </a:p>
          <a:p>
            <a:pPr marL="382588">
              <a:spcBef>
                <a:spcPts val="1200"/>
              </a:spcBef>
              <a:buFont typeface="Wingdings" panose="05000000000000000000" pitchFamily="2" charset="2"/>
              <a:buChar char="§"/>
            </a:pPr>
            <a:r>
              <a:rPr lang="en-US" sz="2400" dirty="0"/>
              <a:t>Unemployment and under employment;</a:t>
            </a:r>
            <a:endParaRPr lang="en-US" altLang="en-US" sz="2400" i="1" dirty="0">
              <a:cs typeface="Arial" panose="020B0604020202020204" pitchFamily="34" charset="0"/>
              <a:sym typeface="Lato" pitchFamily="34" charset="0"/>
            </a:endParaRPr>
          </a:p>
          <a:p>
            <a:pPr marL="382588">
              <a:spcBef>
                <a:spcPts val="1200"/>
              </a:spcBef>
              <a:buFont typeface="Wingdings" panose="05000000000000000000" pitchFamily="2" charset="2"/>
              <a:buChar char="§"/>
            </a:pPr>
            <a:r>
              <a:rPr lang="en-US" sz="2400" dirty="0"/>
              <a:t>Limited nature of social protection and VERY high levels of informal employment (&gt; 90 percent) (ILO). </a:t>
            </a:r>
          </a:p>
          <a:p>
            <a:pPr marL="382588">
              <a:spcBef>
                <a:spcPts val="1200"/>
              </a:spcBef>
              <a:buFont typeface="Wingdings" panose="05000000000000000000" pitchFamily="2" charset="2"/>
              <a:buChar char="§"/>
            </a:pPr>
            <a:endParaRPr lang="en-US" altLang="en-US" sz="2400" i="1" dirty="0">
              <a:cs typeface="Arial" panose="020B0604020202020204" pitchFamily="34" charset="0"/>
              <a:sym typeface="Lato" pitchFamily="34" charset="0"/>
            </a:endParaRPr>
          </a:p>
          <a:p>
            <a:pPr marL="211138" indent="0">
              <a:spcBef>
                <a:spcPts val="1200"/>
              </a:spcBef>
              <a:buNone/>
            </a:pPr>
            <a:endParaRPr lang="en-US" sz="2400" dirty="0"/>
          </a:p>
          <a:p>
            <a:pPr marL="382588" eaLnBrk="1">
              <a:spcBef>
                <a:spcPts val="1200"/>
              </a:spcBef>
              <a:buFont typeface="Wingdings" panose="05000000000000000000" pitchFamily="2" charset="2"/>
              <a:buChar char="§"/>
            </a:pPr>
            <a:endParaRPr lang="en-US" altLang="en-US" sz="2400" b="1" i="1" dirty="0">
              <a:solidFill>
                <a:srgbClr val="002060"/>
              </a:solidFill>
              <a:cs typeface="Arial" panose="020B0604020202020204" pitchFamily="34" charset="0"/>
              <a:sym typeface="Lato" pitchFamily="34" charset="0"/>
            </a:endParaRPr>
          </a:p>
        </p:txBody>
      </p:sp>
    </p:spTree>
    <p:extLst>
      <p:ext uri="{BB962C8B-B14F-4D97-AF65-F5344CB8AC3E}">
        <p14:creationId xmlns:p14="http://schemas.microsoft.com/office/powerpoint/2010/main" val="3094968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normAutofit/>
          </a:bodyPr>
          <a:lstStyle/>
          <a:p>
            <a:pPr marL="267891">
              <a:spcBef>
                <a:spcPts val="0"/>
              </a:spcBef>
            </a:pPr>
            <a:r>
              <a:rPr lang="en-US" sz="2800" b="1" dirty="0">
                <a:solidFill>
                  <a:prstClr val="white"/>
                </a:solidFill>
                <a:latin typeface="Century Gothic" panose="020B0502020202020204" pitchFamily="34" charset="0"/>
              </a:rPr>
              <a:t>Illustration of some preexisting challenges</a:t>
            </a:r>
          </a:p>
        </p:txBody>
      </p:sp>
      <p:graphicFrame>
        <p:nvGraphicFramePr>
          <p:cNvPr id="4" name="Chart 3">
            <a:extLst>
              <a:ext uri="{FF2B5EF4-FFF2-40B4-BE49-F238E27FC236}">
                <a16:creationId xmlns:a16="http://schemas.microsoft.com/office/drawing/2014/main" id="{94067FFF-3C33-47AF-8EE5-28FC72E64885}"/>
              </a:ext>
            </a:extLst>
          </p:cNvPr>
          <p:cNvGraphicFramePr>
            <a:graphicFrameLocks/>
          </p:cNvGraphicFramePr>
          <p:nvPr>
            <p:extLst/>
          </p:nvPr>
        </p:nvGraphicFramePr>
        <p:xfrm>
          <a:off x="5020293" y="2348879"/>
          <a:ext cx="3884010" cy="42775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54D824D-8307-4ED1-8012-0831D7E42D52}"/>
              </a:ext>
            </a:extLst>
          </p:cNvPr>
          <p:cNvGraphicFramePr/>
          <p:nvPr>
            <p:extLst/>
          </p:nvPr>
        </p:nvGraphicFramePr>
        <p:xfrm>
          <a:off x="0" y="2348879"/>
          <a:ext cx="4250622" cy="48691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D34B7E1-EE2B-4000-828A-F0092779EA77}"/>
              </a:ext>
            </a:extLst>
          </p:cNvPr>
          <p:cNvSpPr/>
          <p:nvPr/>
        </p:nvSpPr>
        <p:spPr>
          <a:xfrm>
            <a:off x="4868210" y="1274896"/>
            <a:ext cx="3880254" cy="769441"/>
          </a:xfrm>
          <a:prstGeom prst="rect">
            <a:avLst/>
          </a:prstGeom>
        </p:spPr>
        <p:txBody>
          <a:bodyPr wrap="square">
            <a:spAutoFit/>
          </a:bodyPr>
          <a:lstStyle/>
          <a:p>
            <a:pPr defTabSz="685800" eaLnBrk="1" fontAlgn="auto" hangingPunct="1">
              <a:spcBef>
                <a:spcPts val="0"/>
              </a:spcBef>
              <a:spcAft>
                <a:spcPts val="0"/>
              </a:spcAft>
            </a:pPr>
            <a:r>
              <a:rPr lang="en-US" sz="2200" b="1" dirty="0">
                <a:solidFill>
                  <a:srgbClr val="0070C0"/>
                </a:solidFill>
                <a:latin typeface="Calibri" panose="020F0502020204030204"/>
              </a:rPr>
              <a:t>Tax-to-GDP ratios across Regions</a:t>
            </a:r>
            <a:endParaRPr lang="en-GB" sz="2200" b="1" dirty="0">
              <a:solidFill>
                <a:srgbClr val="0070C0"/>
              </a:solidFill>
              <a:latin typeface="Calibri" panose="020F0502020204030204"/>
            </a:endParaRPr>
          </a:p>
        </p:txBody>
      </p:sp>
      <p:sp>
        <p:nvSpPr>
          <p:cNvPr id="7" name="Rectangle 6">
            <a:extLst>
              <a:ext uri="{FF2B5EF4-FFF2-40B4-BE49-F238E27FC236}">
                <a16:creationId xmlns:a16="http://schemas.microsoft.com/office/drawing/2014/main" id="{1CE48955-C2F0-429E-B1F7-06666F16B307}"/>
              </a:ext>
            </a:extLst>
          </p:cNvPr>
          <p:cNvSpPr/>
          <p:nvPr/>
        </p:nvSpPr>
        <p:spPr>
          <a:xfrm>
            <a:off x="545985" y="1274896"/>
            <a:ext cx="4124457" cy="1107996"/>
          </a:xfrm>
          <a:prstGeom prst="rect">
            <a:avLst/>
          </a:prstGeom>
        </p:spPr>
        <p:txBody>
          <a:bodyPr wrap="square">
            <a:spAutoFit/>
          </a:bodyPr>
          <a:lstStyle/>
          <a:p>
            <a:r>
              <a:rPr lang="en-GB" altLang="en-US" sz="2200" b="1" dirty="0">
                <a:solidFill>
                  <a:srgbClr val="0070C0"/>
                </a:solidFill>
                <a:latin typeface="Calibri" panose="020F0502020204030204"/>
              </a:rPr>
              <a:t>Trade: Intra- and extra-group merchandise (%, average 2012-2016</a:t>
            </a:r>
            <a:endParaRPr lang="en-US" sz="2200" b="1" dirty="0">
              <a:solidFill>
                <a:srgbClr val="0070C0"/>
              </a:solidFill>
            </a:endParaRPr>
          </a:p>
        </p:txBody>
      </p:sp>
    </p:spTree>
    <p:extLst>
      <p:ext uri="{BB962C8B-B14F-4D97-AF65-F5344CB8AC3E}">
        <p14:creationId xmlns:p14="http://schemas.microsoft.com/office/powerpoint/2010/main" val="217204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46482">
            <a:extLst>
              <a:ext uri="{FF2B5EF4-FFF2-40B4-BE49-F238E27FC236}">
                <a16:creationId xmlns:a16="http://schemas.microsoft.com/office/drawing/2014/main" id="{FABA1F3D-C54A-AD46-B81D-413C65176292}"/>
              </a:ext>
            </a:extLst>
          </p:cNvPr>
          <p:cNvSpPr/>
          <p:nvPr/>
        </p:nvSpPr>
        <p:spPr>
          <a:xfrm>
            <a:off x="912600" y="4171909"/>
            <a:ext cx="635988" cy="1828829"/>
          </a:xfrm>
          <a:custGeom>
            <a:avLst/>
            <a:gdLst/>
            <a:ahLst/>
            <a:cxnLst>
              <a:cxn ang="0">
                <a:pos x="wd2" y="hd2"/>
              </a:cxn>
              <a:cxn ang="5400000">
                <a:pos x="wd2" y="hd2"/>
              </a:cxn>
              <a:cxn ang="10800000">
                <a:pos x="wd2" y="hd2"/>
              </a:cxn>
              <a:cxn ang="16200000">
                <a:pos x="wd2" y="hd2"/>
              </a:cxn>
            </a:cxnLst>
            <a:rect l="0" t="0" r="r" b="b"/>
            <a:pathLst>
              <a:path w="21439" h="21600" extrusionOk="0">
                <a:moveTo>
                  <a:pt x="4374" y="0"/>
                </a:moveTo>
                <a:cubicBezTo>
                  <a:pt x="3813" y="0"/>
                  <a:pt x="3308" y="81"/>
                  <a:pt x="2940" y="210"/>
                </a:cubicBezTo>
                <a:cubicBezTo>
                  <a:pt x="2573" y="338"/>
                  <a:pt x="2342" y="515"/>
                  <a:pt x="2342" y="712"/>
                </a:cubicBezTo>
                <a:lnTo>
                  <a:pt x="2342" y="4349"/>
                </a:lnTo>
                <a:lnTo>
                  <a:pt x="2342" y="4805"/>
                </a:lnTo>
                <a:lnTo>
                  <a:pt x="2342" y="6642"/>
                </a:lnTo>
                <a:cubicBezTo>
                  <a:pt x="2216" y="6639"/>
                  <a:pt x="2090" y="6640"/>
                  <a:pt x="1965" y="6645"/>
                </a:cubicBezTo>
                <a:cubicBezTo>
                  <a:pt x="1216" y="6673"/>
                  <a:pt x="548" y="6826"/>
                  <a:pt x="212" y="7061"/>
                </a:cubicBezTo>
                <a:cubicBezTo>
                  <a:pt x="-22" y="7225"/>
                  <a:pt x="-74" y="7421"/>
                  <a:pt x="114" y="7607"/>
                </a:cubicBezTo>
                <a:cubicBezTo>
                  <a:pt x="628" y="8461"/>
                  <a:pt x="1448" y="9291"/>
                  <a:pt x="2563" y="10072"/>
                </a:cubicBezTo>
                <a:cubicBezTo>
                  <a:pt x="3170" y="10498"/>
                  <a:pt x="3866" y="10907"/>
                  <a:pt x="4456" y="11335"/>
                </a:cubicBezTo>
                <a:cubicBezTo>
                  <a:pt x="4970" y="11709"/>
                  <a:pt x="5440" y="12112"/>
                  <a:pt x="5811" y="12517"/>
                </a:cubicBezTo>
                <a:lnTo>
                  <a:pt x="5136" y="21600"/>
                </a:lnTo>
                <a:lnTo>
                  <a:pt x="18342" y="21600"/>
                </a:lnTo>
                <a:lnTo>
                  <a:pt x="17644" y="12280"/>
                </a:lnTo>
                <a:cubicBezTo>
                  <a:pt x="17875" y="12024"/>
                  <a:pt x="18142" y="11774"/>
                  <a:pt x="18424" y="11525"/>
                </a:cubicBezTo>
                <a:cubicBezTo>
                  <a:pt x="19452" y="10614"/>
                  <a:pt x="20903" y="9745"/>
                  <a:pt x="21300" y="8772"/>
                </a:cubicBezTo>
                <a:cubicBezTo>
                  <a:pt x="21526" y="8217"/>
                  <a:pt x="21419" y="7653"/>
                  <a:pt x="21374" y="7093"/>
                </a:cubicBezTo>
                <a:cubicBezTo>
                  <a:pt x="21323" y="6473"/>
                  <a:pt x="21360" y="5853"/>
                  <a:pt x="21365" y="5233"/>
                </a:cubicBezTo>
                <a:cubicBezTo>
                  <a:pt x="21367" y="5036"/>
                  <a:pt x="21143" y="4859"/>
                  <a:pt x="20775" y="4730"/>
                </a:cubicBezTo>
                <a:cubicBezTo>
                  <a:pt x="20408" y="4602"/>
                  <a:pt x="19894" y="4521"/>
                  <a:pt x="19334" y="4521"/>
                </a:cubicBezTo>
                <a:lnTo>
                  <a:pt x="19112" y="4521"/>
                </a:lnTo>
                <a:cubicBezTo>
                  <a:pt x="18551" y="4521"/>
                  <a:pt x="18046" y="4602"/>
                  <a:pt x="17679" y="4730"/>
                </a:cubicBezTo>
                <a:cubicBezTo>
                  <a:pt x="17332" y="4852"/>
                  <a:pt x="17121" y="5018"/>
                  <a:pt x="17097" y="5201"/>
                </a:cubicBezTo>
                <a:lnTo>
                  <a:pt x="16458" y="5164"/>
                </a:lnTo>
                <a:lnTo>
                  <a:pt x="16458" y="4865"/>
                </a:lnTo>
                <a:cubicBezTo>
                  <a:pt x="16458" y="4669"/>
                  <a:pt x="16228" y="4489"/>
                  <a:pt x="15860" y="4360"/>
                </a:cubicBezTo>
                <a:cubicBezTo>
                  <a:pt x="15492" y="4231"/>
                  <a:pt x="14987" y="4154"/>
                  <a:pt x="14426" y="4154"/>
                </a:cubicBezTo>
                <a:lnTo>
                  <a:pt x="14197" y="4154"/>
                </a:lnTo>
                <a:cubicBezTo>
                  <a:pt x="13636" y="4154"/>
                  <a:pt x="13129" y="4231"/>
                  <a:pt x="12763" y="4360"/>
                </a:cubicBezTo>
                <a:cubicBezTo>
                  <a:pt x="12397" y="4489"/>
                  <a:pt x="12173" y="4669"/>
                  <a:pt x="12173" y="4865"/>
                </a:cubicBezTo>
                <a:lnTo>
                  <a:pt x="12173" y="4914"/>
                </a:lnTo>
                <a:lnTo>
                  <a:pt x="11542" y="4880"/>
                </a:lnTo>
                <a:lnTo>
                  <a:pt x="11542" y="4400"/>
                </a:lnTo>
                <a:cubicBezTo>
                  <a:pt x="11542" y="4204"/>
                  <a:pt x="11312" y="4024"/>
                  <a:pt x="10944" y="3895"/>
                </a:cubicBezTo>
                <a:cubicBezTo>
                  <a:pt x="10577" y="3766"/>
                  <a:pt x="10072" y="3689"/>
                  <a:pt x="9511" y="3689"/>
                </a:cubicBezTo>
                <a:lnTo>
                  <a:pt x="9289" y="3689"/>
                </a:lnTo>
                <a:cubicBezTo>
                  <a:pt x="8728" y="3689"/>
                  <a:pt x="8223" y="3766"/>
                  <a:pt x="7856" y="3895"/>
                </a:cubicBezTo>
                <a:cubicBezTo>
                  <a:pt x="7488" y="4024"/>
                  <a:pt x="7258" y="4204"/>
                  <a:pt x="7258" y="4400"/>
                </a:cubicBezTo>
                <a:lnTo>
                  <a:pt x="7258" y="4630"/>
                </a:lnTo>
                <a:lnTo>
                  <a:pt x="6627" y="4593"/>
                </a:lnTo>
                <a:lnTo>
                  <a:pt x="6627" y="712"/>
                </a:lnTo>
                <a:cubicBezTo>
                  <a:pt x="6627" y="515"/>
                  <a:pt x="6405" y="338"/>
                  <a:pt x="6037" y="210"/>
                </a:cubicBezTo>
                <a:cubicBezTo>
                  <a:pt x="5669" y="81"/>
                  <a:pt x="5156" y="0"/>
                  <a:pt x="4595" y="0"/>
                </a:cubicBezTo>
                <a:lnTo>
                  <a:pt x="4374" y="0"/>
                </a:lnTo>
                <a:close/>
              </a:path>
            </a:pathLst>
          </a:custGeom>
          <a:solidFill>
            <a:schemeClr val="bg1">
              <a:lumMod val="85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34" name="Shape 46483">
            <a:extLst>
              <a:ext uri="{FF2B5EF4-FFF2-40B4-BE49-F238E27FC236}">
                <a16:creationId xmlns:a16="http://schemas.microsoft.com/office/drawing/2014/main" id="{39C3B67B-EA26-6D46-875A-D76553C36628}"/>
              </a:ext>
            </a:extLst>
          </p:cNvPr>
          <p:cNvSpPr/>
          <p:nvPr/>
        </p:nvSpPr>
        <p:spPr>
          <a:xfrm>
            <a:off x="2521350" y="4171909"/>
            <a:ext cx="604147" cy="1828829"/>
          </a:xfrm>
          <a:custGeom>
            <a:avLst/>
            <a:gdLst/>
            <a:ahLst/>
            <a:cxnLst>
              <a:cxn ang="0">
                <a:pos x="wd2" y="hd2"/>
              </a:cxn>
              <a:cxn ang="5400000">
                <a:pos x="wd2" y="hd2"/>
              </a:cxn>
              <a:cxn ang="10800000">
                <a:pos x="wd2" y="hd2"/>
              </a:cxn>
              <a:cxn ang="16200000">
                <a:pos x="wd2" y="hd2"/>
              </a:cxn>
            </a:cxnLst>
            <a:rect l="0" t="0" r="r" b="b"/>
            <a:pathLst>
              <a:path w="21523" h="21584" extrusionOk="0">
                <a:moveTo>
                  <a:pt x="10411" y="3"/>
                </a:moveTo>
                <a:cubicBezTo>
                  <a:pt x="9856" y="-16"/>
                  <a:pt x="9330" y="39"/>
                  <a:pt x="8926" y="147"/>
                </a:cubicBezTo>
                <a:cubicBezTo>
                  <a:pt x="8523" y="254"/>
                  <a:pt x="8242" y="414"/>
                  <a:pt x="8184" y="598"/>
                </a:cubicBezTo>
                <a:lnTo>
                  <a:pt x="7376" y="5631"/>
                </a:lnTo>
                <a:lnTo>
                  <a:pt x="6568" y="5599"/>
                </a:lnTo>
                <a:lnTo>
                  <a:pt x="4757" y="1849"/>
                </a:lnTo>
                <a:cubicBezTo>
                  <a:pt x="4699" y="1665"/>
                  <a:pt x="4425" y="1506"/>
                  <a:pt x="4023" y="1398"/>
                </a:cubicBezTo>
                <a:cubicBezTo>
                  <a:pt x="3621" y="1290"/>
                  <a:pt x="3094" y="1233"/>
                  <a:pt x="2538" y="1252"/>
                </a:cubicBezTo>
                <a:lnTo>
                  <a:pt x="2318" y="1260"/>
                </a:lnTo>
                <a:cubicBezTo>
                  <a:pt x="1762" y="1280"/>
                  <a:pt x="1281" y="1373"/>
                  <a:pt x="955" y="1506"/>
                </a:cubicBezTo>
                <a:cubicBezTo>
                  <a:pt x="629" y="1639"/>
                  <a:pt x="456" y="1811"/>
                  <a:pt x="515" y="1995"/>
                </a:cubicBezTo>
                <a:lnTo>
                  <a:pt x="2832" y="7412"/>
                </a:lnTo>
                <a:cubicBezTo>
                  <a:pt x="1722" y="7352"/>
                  <a:pt x="631" y="7551"/>
                  <a:pt x="188" y="7893"/>
                </a:cubicBezTo>
                <a:cubicBezTo>
                  <a:pt x="-17" y="8052"/>
                  <a:pt x="-61" y="8233"/>
                  <a:pt x="90" y="8407"/>
                </a:cubicBezTo>
                <a:cubicBezTo>
                  <a:pt x="754" y="9197"/>
                  <a:pt x="1577" y="9972"/>
                  <a:pt x="2538" y="10729"/>
                </a:cubicBezTo>
                <a:cubicBezTo>
                  <a:pt x="3071" y="11149"/>
                  <a:pt x="3655" y="11561"/>
                  <a:pt x="4252" y="11972"/>
                </a:cubicBezTo>
                <a:cubicBezTo>
                  <a:pt x="4762" y="12323"/>
                  <a:pt x="5338" y="12691"/>
                  <a:pt x="5912" y="13045"/>
                </a:cubicBezTo>
                <a:lnTo>
                  <a:pt x="5239" y="21584"/>
                </a:lnTo>
                <a:lnTo>
                  <a:pt x="18399" y="21584"/>
                </a:lnTo>
                <a:lnTo>
                  <a:pt x="17723" y="13048"/>
                </a:lnTo>
                <a:cubicBezTo>
                  <a:pt x="18349" y="12671"/>
                  <a:pt x="18949" y="12295"/>
                  <a:pt x="19539" y="11916"/>
                </a:cubicBezTo>
                <a:cubicBezTo>
                  <a:pt x="20041" y="11594"/>
                  <a:pt x="20543" y="11266"/>
                  <a:pt x="20871" y="10910"/>
                </a:cubicBezTo>
                <a:cubicBezTo>
                  <a:pt x="21286" y="10459"/>
                  <a:pt x="21353" y="9980"/>
                  <a:pt x="21401" y="9507"/>
                </a:cubicBezTo>
                <a:cubicBezTo>
                  <a:pt x="21510" y="8453"/>
                  <a:pt x="21539" y="7399"/>
                  <a:pt x="21516" y="6345"/>
                </a:cubicBezTo>
                <a:cubicBezTo>
                  <a:pt x="21512" y="6160"/>
                  <a:pt x="21294" y="5993"/>
                  <a:pt x="20928" y="5872"/>
                </a:cubicBezTo>
                <a:cubicBezTo>
                  <a:pt x="20562" y="5750"/>
                  <a:pt x="20051" y="5674"/>
                  <a:pt x="19492" y="5674"/>
                </a:cubicBezTo>
                <a:lnTo>
                  <a:pt x="19272" y="5674"/>
                </a:lnTo>
                <a:cubicBezTo>
                  <a:pt x="18712" y="5671"/>
                  <a:pt x="18203" y="5747"/>
                  <a:pt x="17844" y="5872"/>
                </a:cubicBezTo>
                <a:cubicBezTo>
                  <a:pt x="17633" y="5945"/>
                  <a:pt x="17486" y="6033"/>
                  <a:pt x="17395" y="6131"/>
                </a:cubicBezTo>
                <a:lnTo>
                  <a:pt x="16628" y="6085"/>
                </a:lnTo>
                <a:lnTo>
                  <a:pt x="16628" y="5826"/>
                </a:lnTo>
                <a:cubicBezTo>
                  <a:pt x="16628" y="5640"/>
                  <a:pt x="16399" y="5471"/>
                  <a:pt x="16033" y="5350"/>
                </a:cubicBezTo>
                <a:cubicBezTo>
                  <a:pt x="15667" y="5229"/>
                  <a:pt x="15164" y="5155"/>
                  <a:pt x="14605" y="5155"/>
                </a:cubicBezTo>
                <a:lnTo>
                  <a:pt x="14385" y="5155"/>
                </a:lnTo>
                <a:cubicBezTo>
                  <a:pt x="13826" y="5156"/>
                  <a:pt x="13324" y="5229"/>
                  <a:pt x="12957" y="5350"/>
                </a:cubicBezTo>
                <a:cubicBezTo>
                  <a:pt x="12542" y="5487"/>
                  <a:pt x="12306" y="5683"/>
                  <a:pt x="12361" y="5890"/>
                </a:cubicBezTo>
                <a:lnTo>
                  <a:pt x="11594" y="5858"/>
                </a:lnTo>
                <a:lnTo>
                  <a:pt x="12435" y="747"/>
                </a:lnTo>
                <a:cubicBezTo>
                  <a:pt x="12493" y="563"/>
                  <a:pt x="12321" y="388"/>
                  <a:pt x="11994" y="255"/>
                </a:cubicBezTo>
                <a:cubicBezTo>
                  <a:pt x="11668" y="121"/>
                  <a:pt x="11187" y="28"/>
                  <a:pt x="10632" y="9"/>
                </a:cubicBezTo>
                <a:lnTo>
                  <a:pt x="10411" y="3"/>
                </a:lnTo>
                <a:close/>
              </a:path>
            </a:pathLst>
          </a:custGeom>
          <a:solidFill>
            <a:schemeClr val="bg1">
              <a:lumMod val="85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35" name="Shape 46484">
            <a:extLst>
              <a:ext uri="{FF2B5EF4-FFF2-40B4-BE49-F238E27FC236}">
                <a16:creationId xmlns:a16="http://schemas.microsoft.com/office/drawing/2014/main" id="{E836C05A-B6A7-4540-80E2-F50AF38F7CA0}"/>
              </a:ext>
            </a:extLst>
          </p:cNvPr>
          <p:cNvSpPr/>
          <p:nvPr/>
        </p:nvSpPr>
        <p:spPr>
          <a:xfrm>
            <a:off x="4149723" y="4171909"/>
            <a:ext cx="619362" cy="1828829"/>
          </a:xfrm>
          <a:custGeom>
            <a:avLst/>
            <a:gdLst/>
            <a:ahLst/>
            <a:cxnLst>
              <a:cxn ang="0">
                <a:pos x="wd2" y="hd2"/>
              </a:cxn>
              <a:cxn ang="5400000">
                <a:pos x="wd2" y="hd2"/>
              </a:cxn>
              <a:cxn ang="10800000">
                <a:pos x="wd2" y="hd2"/>
              </a:cxn>
              <a:cxn ang="16200000">
                <a:pos x="wd2" y="hd2"/>
              </a:cxn>
            </a:cxnLst>
            <a:rect l="0" t="0" r="r" b="b"/>
            <a:pathLst>
              <a:path w="21489" h="21585" extrusionOk="0">
                <a:moveTo>
                  <a:pt x="9556" y="3"/>
                </a:moveTo>
                <a:cubicBezTo>
                  <a:pt x="9046" y="-15"/>
                  <a:pt x="8562" y="37"/>
                  <a:pt x="8191" y="138"/>
                </a:cubicBezTo>
                <a:cubicBezTo>
                  <a:pt x="7821" y="240"/>
                  <a:pt x="7563" y="388"/>
                  <a:pt x="7509" y="562"/>
                </a:cubicBezTo>
                <a:lnTo>
                  <a:pt x="6766" y="5345"/>
                </a:lnTo>
                <a:lnTo>
                  <a:pt x="6023" y="5316"/>
                </a:lnTo>
                <a:lnTo>
                  <a:pt x="4365" y="1743"/>
                </a:lnTo>
                <a:cubicBezTo>
                  <a:pt x="4311" y="1569"/>
                  <a:pt x="4060" y="1418"/>
                  <a:pt x="3691" y="1317"/>
                </a:cubicBezTo>
                <a:cubicBezTo>
                  <a:pt x="3322" y="1215"/>
                  <a:pt x="2836" y="1160"/>
                  <a:pt x="2327" y="1179"/>
                </a:cubicBezTo>
                <a:lnTo>
                  <a:pt x="2128" y="1187"/>
                </a:lnTo>
                <a:cubicBezTo>
                  <a:pt x="1618" y="1206"/>
                  <a:pt x="1174" y="1294"/>
                  <a:pt x="875" y="1419"/>
                </a:cubicBezTo>
                <a:cubicBezTo>
                  <a:pt x="577" y="1545"/>
                  <a:pt x="416" y="1704"/>
                  <a:pt x="470" y="1878"/>
                </a:cubicBezTo>
                <a:lnTo>
                  <a:pt x="2594" y="6982"/>
                </a:lnTo>
                <a:cubicBezTo>
                  <a:pt x="1576" y="6925"/>
                  <a:pt x="582" y="7112"/>
                  <a:pt x="176" y="7434"/>
                </a:cubicBezTo>
                <a:cubicBezTo>
                  <a:pt x="-12" y="7583"/>
                  <a:pt x="-58" y="7755"/>
                  <a:pt x="81" y="7919"/>
                </a:cubicBezTo>
                <a:cubicBezTo>
                  <a:pt x="549" y="8678"/>
                  <a:pt x="1306" y="9415"/>
                  <a:pt x="2327" y="10108"/>
                </a:cubicBezTo>
                <a:cubicBezTo>
                  <a:pt x="2979" y="10551"/>
                  <a:pt x="3698" y="10988"/>
                  <a:pt x="4127" y="11463"/>
                </a:cubicBezTo>
                <a:cubicBezTo>
                  <a:pt x="4236" y="11583"/>
                  <a:pt x="4324" y="11705"/>
                  <a:pt x="4391" y="11828"/>
                </a:cubicBezTo>
                <a:cubicBezTo>
                  <a:pt x="4446" y="12001"/>
                  <a:pt x="4494" y="12173"/>
                  <a:pt x="4534" y="12345"/>
                </a:cubicBezTo>
                <a:cubicBezTo>
                  <a:pt x="4895" y="13874"/>
                  <a:pt x="4697" y="15410"/>
                  <a:pt x="4488" y="16942"/>
                </a:cubicBezTo>
                <a:cubicBezTo>
                  <a:pt x="4277" y="18490"/>
                  <a:pt x="4054" y="20037"/>
                  <a:pt x="3821" y="21585"/>
                </a:cubicBezTo>
                <a:lnTo>
                  <a:pt x="17745" y="21585"/>
                </a:lnTo>
                <a:cubicBezTo>
                  <a:pt x="17559" y="18474"/>
                  <a:pt x="17374" y="15363"/>
                  <a:pt x="17188" y="12252"/>
                </a:cubicBezTo>
                <a:cubicBezTo>
                  <a:pt x="17180" y="12109"/>
                  <a:pt x="17171" y="11966"/>
                  <a:pt x="17163" y="11824"/>
                </a:cubicBezTo>
                <a:cubicBezTo>
                  <a:pt x="17322" y="11658"/>
                  <a:pt x="17497" y="11493"/>
                  <a:pt x="17689" y="11331"/>
                </a:cubicBezTo>
                <a:cubicBezTo>
                  <a:pt x="18073" y="11007"/>
                  <a:pt x="18523" y="10692"/>
                  <a:pt x="18859" y="10355"/>
                </a:cubicBezTo>
                <a:cubicBezTo>
                  <a:pt x="19475" y="9738"/>
                  <a:pt x="19658" y="9079"/>
                  <a:pt x="19861" y="8427"/>
                </a:cubicBezTo>
                <a:cubicBezTo>
                  <a:pt x="20119" y="7599"/>
                  <a:pt x="20433" y="6772"/>
                  <a:pt x="20716" y="5944"/>
                </a:cubicBezTo>
                <a:cubicBezTo>
                  <a:pt x="20992" y="5135"/>
                  <a:pt x="21243" y="4325"/>
                  <a:pt x="21467" y="3514"/>
                </a:cubicBezTo>
                <a:cubicBezTo>
                  <a:pt x="21542" y="3343"/>
                  <a:pt x="21426" y="3176"/>
                  <a:pt x="21165" y="3041"/>
                </a:cubicBezTo>
                <a:cubicBezTo>
                  <a:pt x="20941" y="2926"/>
                  <a:pt x="20612" y="2834"/>
                  <a:pt x="20206" y="2783"/>
                </a:cubicBezTo>
                <a:lnTo>
                  <a:pt x="20241" y="2771"/>
                </a:lnTo>
                <a:cubicBezTo>
                  <a:pt x="19736" y="2741"/>
                  <a:pt x="19241" y="2781"/>
                  <a:pt x="18850" y="2874"/>
                </a:cubicBezTo>
                <a:cubicBezTo>
                  <a:pt x="18460" y="2967"/>
                  <a:pt x="18179" y="3111"/>
                  <a:pt x="18090" y="3282"/>
                </a:cubicBezTo>
                <a:lnTo>
                  <a:pt x="16060" y="5809"/>
                </a:lnTo>
                <a:lnTo>
                  <a:pt x="15430" y="5777"/>
                </a:lnTo>
                <a:lnTo>
                  <a:pt x="15438" y="5774"/>
                </a:lnTo>
                <a:lnTo>
                  <a:pt x="15274" y="5768"/>
                </a:lnTo>
                <a:lnTo>
                  <a:pt x="17373" y="1684"/>
                </a:lnTo>
                <a:cubicBezTo>
                  <a:pt x="17462" y="1512"/>
                  <a:pt x="17343" y="1343"/>
                  <a:pt x="17071" y="1211"/>
                </a:cubicBezTo>
                <a:cubicBezTo>
                  <a:pt x="16799" y="1079"/>
                  <a:pt x="16375" y="983"/>
                  <a:pt x="15870" y="952"/>
                </a:cubicBezTo>
                <a:lnTo>
                  <a:pt x="15672" y="941"/>
                </a:lnTo>
                <a:cubicBezTo>
                  <a:pt x="15167" y="910"/>
                  <a:pt x="14680" y="953"/>
                  <a:pt x="14290" y="1046"/>
                </a:cubicBezTo>
                <a:cubicBezTo>
                  <a:pt x="13899" y="1140"/>
                  <a:pt x="13610" y="1283"/>
                  <a:pt x="13521" y="1455"/>
                </a:cubicBezTo>
                <a:lnTo>
                  <a:pt x="11405" y="5571"/>
                </a:lnTo>
                <a:lnTo>
                  <a:pt x="10636" y="5539"/>
                </a:lnTo>
                <a:lnTo>
                  <a:pt x="11405" y="703"/>
                </a:lnTo>
                <a:cubicBezTo>
                  <a:pt x="11458" y="529"/>
                  <a:pt x="11307" y="364"/>
                  <a:pt x="11007" y="238"/>
                </a:cubicBezTo>
                <a:cubicBezTo>
                  <a:pt x="10708" y="112"/>
                  <a:pt x="10265" y="24"/>
                  <a:pt x="9755" y="6"/>
                </a:cubicBezTo>
                <a:lnTo>
                  <a:pt x="9556" y="3"/>
                </a:lnTo>
                <a:close/>
              </a:path>
            </a:pathLst>
          </a:custGeom>
          <a:solidFill>
            <a:schemeClr val="bg1">
              <a:lumMod val="85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36" name="Shape 46485">
            <a:extLst>
              <a:ext uri="{FF2B5EF4-FFF2-40B4-BE49-F238E27FC236}">
                <a16:creationId xmlns:a16="http://schemas.microsoft.com/office/drawing/2014/main" id="{1E872245-D301-6943-953D-61DF5A1D0FB7}"/>
              </a:ext>
            </a:extLst>
          </p:cNvPr>
          <p:cNvSpPr/>
          <p:nvPr/>
        </p:nvSpPr>
        <p:spPr>
          <a:xfrm>
            <a:off x="7177915" y="4171899"/>
            <a:ext cx="787827" cy="1828852"/>
          </a:xfrm>
          <a:custGeom>
            <a:avLst/>
            <a:gdLst/>
            <a:ahLst/>
            <a:cxnLst>
              <a:cxn ang="0">
                <a:pos x="wd2" y="hd2"/>
              </a:cxn>
              <a:cxn ang="5400000">
                <a:pos x="wd2" y="hd2"/>
              </a:cxn>
              <a:cxn ang="10800000">
                <a:pos x="wd2" y="hd2"/>
              </a:cxn>
              <a:cxn ang="16200000">
                <a:pos x="wd2" y="hd2"/>
              </a:cxn>
            </a:cxnLst>
            <a:rect l="0" t="0" r="r" b="b"/>
            <a:pathLst>
              <a:path w="21522" h="21585" extrusionOk="0">
                <a:moveTo>
                  <a:pt x="12120" y="3"/>
                </a:moveTo>
                <a:cubicBezTo>
                  <a:pt x="11719" y="-15"/>
                  <a:pt x="11337" y="40"/>
                  <a:pt x="11046" y="141"/>
                </a:cubicBezTo>
                <a:cubicBezTo>
                  <a:pt x="10754" y="243"/>
                  <a:pt x="10557" y="391"/>
                  <a:pt x="10515" y="564"/>
                </a:cubicBezTo>
                <a:lnTo>
                  <a:pt x="9930" y="5345"/>
                </a:lnTo>
                <a:lnTo>
                  <a:pt x="9345" y="5316"/>
                </a:lnTo>
                <a:lnTo>
                  <a:pt x="8040" y="1743"/>
                </a:lnTo>
                <a:cubicBezTo>
                  <a:pt x="7998" y="1569"/>
                  <a:pt x="7800" y="1418"/>
                  <a:pt x="7509" y="1317"/>
                </a:cubicBezTo>
                <a:cubicBezTo>
                  <a:pt x="7219" y="1215"/>
                  <a:pt x="6836" y="1160"/>
                  <a:pt x="6435" y="1179"/>
                </a:cubicBezTo>
                <a:lnTo>
                  <a:pt x="6272" y="1187"/>
                </a:lnTo>
                <a:cubicBezTo>
                  <a:pt x="5870" y="1206"/>
                  <a:pt x="5528" y="1294"/>
                  <a:pt x="5292" y="1419"/>
                </a:cubicBezTo>
                <a:cubicBezTo>
                  <a:pt x="5057" y="1545"/>
                  <a:pt x="4930" y="1707"/>
                  <a:pt x="4973" y="1881"/>
                </a:cubicBezTo>
                <a:cubicBezTo>
                  <a:pt x="5170" y="2880"/>
                  <a:pt x="5458" y="3876"/>
                  <a:pt x="5836" y="4866"/>
                </a:cubicBezTo>
                <a:cubicBezTo>
                  <a:pt x="6102" y="5562"/>
                  <a:pt x="6417" y="6255"/>
                  <a:pt x="6700" y="6949"/>
                </a:cubicBezTo>
                <a:cubicBezTo>
                  <a:pt x="6771" y="7124"/>
                  <a:pt x="6841" y="7300"/>
                  <a:pt x="6727" y="7469"/>
                </a:cubicBezTo>
                <a:cubicBezTo>
                  <a:pt x="6670" y="7555"/>
                  <a:pt x="6567" y="7632"/>
                  <a:pt x="6401" y="7687"/>
                </a:cubicBezTo>
                <a:cubicBezTo>
                  <a:pt x="5957" y="7832"/>
                  <a:pt x="5433" y="7764"/>
                  <a:pt x="4993" y="7613"/>
                </a:cubicBezTo>
                <a:cubicBezTo>
                  <a:pt x="4584" y="7473"/>
                  <a:pt x="4220" y="7272"/>
                  <a:pt x="3864" y="7087"/>
                </a:cubicBezTo>
                <a:cubicBezTo>
                  <a:pt x="3502" y="6900"/>
                  <a:pt x="3056" y="6746"/>
                  <a:pt x="2592" y="6606"/>
                </a:cubicBezTo>
                <a:cubicBezTo>
                  <a:pt x="2269" y="6508"/>
                  <a:pt x="1934" y="6418"/>
                  <a:pt x="1552" y="6400"/>
                </a:cubicBezTo>
                <a:cubicBezTo>
                  <a:pt x="1149" y="6381"/>
                  <a:pt x="733" y="6448"/>
                  <a:pt x="436" y="6573"/>
                </a:cubicBezTo>
                <a:cubicBezTo>
                  <a:pt x="114" y="6710"/>
                  <a:pt x="-36" y="6896"/>
                  <a:pt x="8" y="7079"/>
                </a:cubicBezTo>
                <a:cubicBezTo>
                  <a:pt x="49" y="7247"/>
                  <a:pt x="260" y="7398"/>
                  <a:pt x="484" y="7549"/>
                </a:cubicBezTo>
                <a:cubicBezTo>
                  <a:pt x="2483" y="8895"/>
                  <a:pt x="4829" y="10135"/>
                  <a:pt x="7232" y="11350"/>
                </a:cubicBezTo>
                <a:cubicBezTo>
                  <a:pt x="7497" y="11485"/>
                  <a:pt x="7768" y="11618"/>
                  <a:pt x="7978" y="11770"/>
                </a:cubicBezTo>
                <a:cubicBezTo>
                  <a:pt x="8261" y="11974"/>
                  <a:pt x="8428" y="12204"/>
                  <a:pt x="8467" y="12442"/>
                </a:cubicBezTo>
                <a:lnTo>
                  <a:pt x="7917" y="21585"/>
                </a:lnTo>
                <a:lnTo>
                  <a:pt x="18880" y="21585"/>
                </a:lnTo>
                <a:lnTo>
                  <a:pt x="18282" y="11742"/>
                </a:lnTo>
                <a:cubicBezTo>
                  <a:pt x="18531" y="11452"/>
                  <a:pt x="18784" y="11162"/>
                  <a:pt x="19043" y="10872"/>
                </a:cubicBezTo>
                <a:cubicBezTo>
                  <a:pt x="19269" y="10621"/>
                  <a:pt x="19501" y="10368"/>
                  <a:pt x="19669" y="10105"/>
                </a:cubicBezTo>
                <a:cubicBezTo>
                  <a:pt x="19956" y="9656"/>
                  <a:pt x="20056" y="9187"/>
                  <a:pt x="20159" y="8721"/>
                </a:cubicBezTo>
                <a:cubicBezTo>
                  <a:pt x="20351" y="7851"/>
                  <a:pt x="20565" y="6981"/>
                  <a:pt x="20791" y="6112"/>
                </a:cubicBezTo>
                <a:cubicBezTo>
                  <a:pt x="21017" y="5246"/>
                  <a:pt x="21255" y="4380"/>
                  <a:pt x="21505" y="3514"/>
                </a:cubicBezTo>
                <a:cubicBezTo>
                  <a:pt x="21564" y="3343"/>
                  <a:pt x="21466" y="3179"/>
                  <a:pt x="21260" y="3044"/>
                </a:cubicBezTo>
                <a:cubicBezTo>
                  <a:pt x="21084" y="2929"/>
                  <a:pt x="20825" y="2834"/>
                  <a:pt x="20506" y="2783"/>
                </a:cubicBezTo>
                <a:lnTo>
                  <a:pt x="20540" y="2771"/>
                </a:lnTo>
                <a:cubicBezTo>
                  <a:pt x="20142" y="2741"/>
                  <a:pt x="19752" y="2781"/>
                  <a:pt x="19445" y="2874"/>
                </a:cubicBezTo>
                <a:cubicBezTo>
                  <a:pt x="19137" y="2967"/>
                  <a:pt x="18909" y="3111"/>
                  <a:pt x="18839" y="3282"/>
                </a:cubicBezTo>
                <a:lnTo>
                  <a:pt x="17241" y="5809"/>
                </a:lnTo>
                <a:lnTo>
                  <a:pt x="16752" y="5777"/>
                </a:lnTo>
                <a:lnTo>
                  <a:pt x="16622" y="5768"/>
                </a:lnTo>
                <a:lnTo>
                  <a:pt x="18282" y="1684"/>
                </a:lnTo>
                <a:cubicBezTo>
                  <a:pt x="18352" y="1512"/>
                  <a:pt x="18251" y="1346"/>
                  <a:pt x="18037" y="1214"/>
                </a:cubicBezTo>
                <a:cubicBezTo>
                  <a:pt x="17823" y="1082"/>
                  <a:pt x="17496" y="983"/>
                  <a:pt x="17098" y="952"/>
                </a:cubicBezTo>
                <a:lnTo>
                  <a:pt x="16942" y="941"/>
                </a:lnTo>
                <a:cubicBezTo>
                  <a:pt x="16544" y="910"/>
                  <a:pt x="16161" y="953"/>
                  <a:pt x="15854" y="1046"/>
                </a:cubicBezTo>
                <a:cubicBezTo>
                  <a:pt x="15546" y="1140"/>
                  <a:pt x="15319" y="1283"/>
                  <a:pt x="15249" y="1455"/>
                </a:cubicBezTo>
                <a:lnTo>
                  <a:pt x="13582" y="5571"/>
                </a:lnTo>
                <a:lnTo>
                  <a:pt x="12977" y="5539"/>
                </a:lnTo>
                <a:lnTo>
                  <a:pt x="13582" y="703"/>
                </a:lnTo>
                <a:cubicBezTo>
                  <a:pt x="13625" y="529"/>
                  <a:pt x="13499" y="364"/>
                  <a:pt x="13263" y="238"/>
                </a:cubicBezTo>
                <a:cubicBezTo>
                  <a:pt x="13027" y="112"/>
                  <a:pt x="12685" y="27"/>
                  <a:pt x="12283" y="9"/>
                </a:cubicBezTo>
                <a:lnTo>
                  <a:pt x="12120" y="3"/>
                </a:lnTo>
                <a:close/>
              </a:path>
            </a:pathLst>
          </a:custGeom>
          <a:solidFill>
            <a:schemeClr val="bg1">
              <a:lumMod val="85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37" name="Shape 46486">
            <a:extLst>
              <a:ext uri="{FF2B5EF4-FFF2-40B4-BE49-F238E27FC236}">
                <a16:creationId xmlns:a16="http://schemas.microsoft.com/office/drawing/2014/main" id="{92809B15-444A-1C46-AD65-DCBA4FC18D57}"/>
              </a:ext>
            </a:extLst>
          </p:cNvPr>
          <p:cNvSpPr/>
          <p:nvPr/>
        </p:nvSpPr>
        <p:spPr>
          <a:xfrm>
            <a:off x="5750584" y="4171909"/>
            <a:ext cx="605429" cy="1828829"/>
          </a:xfrm>
          <a:custGeom>
            <a:avLst/>
            <a:gdLst/>
            <a:ahLst/>
            <a:cxnLst>
              <a:cxn ang="0">
                <a:pos x="wd2" y="hd2"/>
              </a:cxn>
              <a:cxn ang="5400000">
                <a:pos x="wd2" y="hd2"/>
              </a:cxn>
              <a:cxn ang="10800000">
                <a:pos x="wd2" y="hd2"/>
              </a:cxn>
              <a:cxn ang="16200000">
                <a:pos x="wd2" y="hd2"/>
              </a:cxn>
            </a:cxnLst>
            <a:rect l="0" t="0" r="r" b="b"/>
            <a:pathLst>
              <a:path w="21502" h="21584" extrusionOk="0">
                <a:moveTo>
                  <a:pt x="10379" y="3"/>
                </a:moveTo>
                <a:cubicBezTo>
                  <a:pt x="9825" y="-16"/>
                  <a:pt x="9301" y="42"/>
                  <a:pt x="8899" y="149"/>
                </a:cubicBezTo>
                <a:cubicBezTo>
                  <a:pt x="8497" y="257"/>
                  <a:pt x="8217" y="414"/>
                  <a:pt x="8158" y="598"/>
                </a:cubicBezTo>
                <a:lnTo>
                  <a:pt x="7353" y="5674"/>
                </a:lnTo>
                <a:lnTo>
                  <a:pt x="6548" y="5642"/>
                </a:lnTo>
                <a:lnTo>
                  <a:pt x="4742" y="1849"/>
                </a:lnTo>
                <a:cubicBezTo>
                  <a:pt x="4684" y="1665"/>
                  <a:pt x="4411" y="1506"/>
                  <a:pt x="4010" y="1398"/>
                </a:cubicBezTo>
                <a:cubicBezTo>
                  <a:pt x="3609" y="1290"/>
                  <a:pt x="3084" y="1233"/>
                  <a:pt x="2530" y="1252"/>
                </a:cubicBezTo>
                <a:lnTo>
                  <a:pt x="2310" y="1260"/>
                </a:lnTo>
                <a:cubicBezTo>
                  <a:pt x="1756" y="1280"/>
                  <a:pt x="1277" y="1373"/>
                  <a:pt x="952" y="1506"/>
                </a:cubicBezTo>
                <a:cubicBezTo>
                  <a:pt x="627" y="1639"/>
                  <a:pt x="455" y="1811"/>
                  <a:pt x="513" y="1995"/>
                </a:cubicBezTo>
                <a:lnTo>
                  <a:pt x="2823" y="7412"/>
                </a:lnTo>
                <a:cubicBezTo>
                  <a:pt x="1716" y="7352"/>
                  <a:pt x="629" y="7551"/>
                  <a:pt x="187" y="7893"/>
                </a:cubicBezTo>
                <a:cubicBezTo>
                  <a:pt x="-17" y="8052"/>
                  <a:pt x="-61" y="8233"/>
                  <a:pt x="90" y="8407"/>
                </a:cubicBezTo>
                <a:cubicBezTo>
                  <a:pt x="749" y="9197"/>
                  <a:pt x="1568" y="9973"/>
                  <a:pt x="2530" y="10729"/>
                </a:cubicBezTo>
                <a:cubicBezTo>
                  <a:pt x="3056" y="11142"/>
                  <a:pt x="3627" y="11550"/>
                  <a:pt x="4401" y="11918"/>
                </a:cubicBezTo>
                <a:cubicBezTo>
                  <a:pt x="4783" y="12100"/>
                  <a:pt x="5214" y="12271"/>
                  <a:pt x="5533" y="12466"/>
                </a:cubicBezTo>
                <a:cubicBezTo>
                  <a:pt x="5966" y="12731"/>
                  <a:pt x="6178" y="13030"/>
                  <a:pt x="6147" y="13331"/>
                </a:cubicBezTo>
                <a:lnTo>
                  <a:pt x="5222" y="21584"/>
                </a:lnTo>
                <a:lnTo>
                  <a:pt x="18342" y="21584"/>
                </a:lnTo>
                <a:lnTo>
                  <a:pt x="17691" y="13333"/>
                </a:lnTo>
                <a:cubicBezTo>
                  <a:pt x="17751" y="13178"/>
                  <a:pt x="17865" y="13026"/>
                  <a:pt x="18033" y="12880"/>
                </a:cubicBezTo>
                <a:cubicBezTo>
                  <a:pt x="18165" y="12765"/>
                  <a:pt x="18329" y="12655"/>
                  <a:pt x="18496" y="12546"/>
                </a:cubicBezTo>
                <a:cubicBezTo>
                  <a:pt x="19413" y="11948"/>
                  <a:pt x="20442" y="11366"/>
                  <a:pt x="20945" y="10696"/>
                </a:cubicBezTo>
                <a:cubicBezTo>
                  <a:pt x="21238" y="10306"/>
                  <a:pt x="21322" y="9898"/>
                  <a:pt x="21376" y="9494"/>
                </a:cubicBezTo>
                <a:cubicBezTo>
                  <a:pt x="21514" y="8444"/>
                  <a:pt x="21539" y="7395"/>
                  <a:pt x="21449" y="6345"/>
                </a:cubicBezTo>
                <a:cubicBezTo>
                  <a:pt x="21449" y="6159"/>
                  <a:pt x="21228" y="5993"/>
                  <a:pt x="20863" y="5872"/>
                </a:cubicBezTo>
                <a:cubicBezTo>
                  <a:pt x="20498" y="5750"/>
                  <a:pt x="19989" y="5674"/>
                  <a:pt x="19432" y="5674"/>
                </a:cubicBezTo>
                <a:lnTo>
                  <a:pt x="19212" y="5674"/>
                </a:lnTo>
                <a:cubicBezTo>
                  <a:pt x="18933" y="5673"/>
                  <a:pt x="18665" y="5691"/>
                  <a:pt x="18423" y="5726"/>
                </a:cubicBezTo>
                <a:cubicBezTo>
                  <a:pt x="18184" y="5759"/>
                  <a:pt x="17968" y="5809"/>
                  <a:pt x="17789" y="5872"/>
                </a:cubicBezTo>
                <a:cubicBezTo>
                  <a:pt x="17563" y="5950"/>
                  <a:pt x="17404" y="6047"/>
                  <a:pt x="17325" y="6153"/>
                </a:cubicBezTo>
                <a:lnTo>
                  <a:pt x="16593" y="6123"/>
                </a:lnTo>
                <a:lnTo>
                  <a:pt x="18879" y="1787"/>
                </a:lnTo>
                <a:cubicBezTo>
                  <a:pt x="18975" y="1605"/>
                  <a:pt x="18841" y="1428"/>
                  <a:pt x="18545" y="1287"/>
                </a:cubicBezTo>
                <a:cubicBezTo>
                  <a:pt x="18250" y="1147"/>
                  <a:pt x="17792" y="1044"/>
                  <a:pt x="17244" y="1012"/>
                </a:cubicBezTo>
                <a:lnTo>
                  <a:pt x="17032" y="998"/>
                </a:lnTo>
                <a:cubicBezTo>
                  <a:pt x="16484" y="966"/>
                  <a:pt x="15944" y="1010"/>
                  <a:pt x="15520" y="1109"/>
                </a:cubicBezTo>
                <a:cubicBezTo>
                  <a:pt x="15095" y="1208"/>
                  <a:pt x="14787" y="1362"/>
                  <a:pt x="14690" y="1544"/>
                </a:cubicBezTo>
                <a:lnTo>
                  <a:pt x="12396" y="5915"/>
                </a:lnTo>
                <a:lnTo>
                  <a:pt x="11558" y="5880"/>
                </a:lnTo>
                <a:lnTo>
                  <a:pt x="12396" y="747"/>
                </a:lnTo>
                <a:cubicBezTo>
                  <a:pt x="12454" y="563"/>
                  <a:pt x="12282" y="388"/>
                  <a:pt x="11957" y="255"/>
                </a:cubicBezTo>
                <a:cubicBezTo>
                  <a:pt x="11631" y="121"/>
                  <a:pt x="11153" y="28"/>
                  <a:pt x="10599" y="9"/>
                </a:cubicBezTo>
                <a:lnTo>
                  <a:pt x="10379" y="3"/>
                </a:lnTo>
                <a:close/>
              </a:path>
            </a:pathLst>
          </a:custGeom>
          <a:solidFill>
            <a:schemeClr val="bg1">
              <a:lumMod val="85000"/>
            </a:schemeClr>
          </a:solidFill>
          <a:ln w="12700" cap="flat">
            <a:noFill/>
            <a:miter lim="400000"/>
          </a:ln>
          <a:effectLst/>
        </p:spPr>
        <p:txBody>
          <a:bodyPr wrap="square" lIns="20092" tIns="20092" rIns="20092" bIns="20092" numCol="1" anchor="ctr">
            <a:noAutofit/>
          </a:bodyPr>
          <a:lstStyle/>
          <a:p>
            <a:endParaRPr sz="1899" dirty="0">
              <a:latin typeface="Lato Light" panose="020F0502020204030203" pitchFamily="34" charset="0"/>
            </a:endParaRPr>
          </a:p>
        </p:txBody>
      </p:sp>
      <p:sp>
        <p:nvSpPr>
          <p:cNvPr id="29" name="Shape 46488">
            <a:extLst>
              <a:ext uri="{FF2B5EF4-FFF2-40B4-BE49-F238E27FC236}">
                <a16:creationId xmlns:a16="http://schemas.microsoft.com/office/drawing/2014/main" id="{10812663-49DB-8544-A992-5B1029F73BD4}"/>
              </a:ext>
            </a:extLst>
          </p:cNvPr>
          <p:cNvSpPr/>
          <p:nvPr/>
        </p:nvSpPr>
        <p:spPr>
          <a:xfrm rot="5400000" flipH="1">
            <a:off x="89156" y="2229628"/>
            <a:ext cx="2303806" cy="1399151"/>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5" name="Shape 46493">
            <a:extLst>
              <a:ext uri="{FF2B5EF4-FFF2-40B4-BE49-F238E27FC236}">
                <a16:creationId xmlns:a16="http://schemas.microsoft.com/office/drawing/2014/main" id="{FEE676C4-64DA-8045-83AB-D66EA1A9D4AC}"/>
              </a:ext>
            </a:extLst>
          </p:cNvPr>
          <p:cNvSpPr/>
          <p:nvPr/>
        </p:nvSpPr>
        <p:spPr>
          <a:xfrm rot="5400000" flipH="1">
            <a:off x="1692986" y="2186178"/>
            <a:ext cx="2374416" cy="1597023"/>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2"/>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1" name="Shape 46498">
            <a:extLst>
              <a:ext uri="{FF2B5EF4-FFF2-40B4-BE49-F238E27FC236}">
                <a16:creationId xmlns:a16="http://schemas.microsoft.com/office/drawing/2014/main" id="{53AAEBB2-B12E-A84F-8523-B894E8AC61DC}"/>
              </a:ext>
            </a:extLst>
          </p:cNvPr>
          <p:cNvSpPr/>
          <p:nvPr/>
        </p:nvSpPr>
        <p:spPr>
          <a:xfrm rot="5400000" flipH="1">
            <a:off x="3312264" y="2245051"/>
            <a:ext cx="2294285" cy="1399151"/>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7" name="Shape 46503">
            <a:extLst>
              <a:ext uri="{FF2B5EF4-FFF2-40B4-BE49-F238E27FC236}">
                <a16:creationId xmlns:a16="http://schemas.microsoft.com/office/drawing/2014/main" id="{1FD76EB9-0674-F740-8D52-332D4F62C2D2}"/>
              </a:ext>
            </a:extLst>
          </p:cNvPr>
          <p:cNvSpPr/>
          <p:nvPr/>
        </p:nvSpPr>
        <p:spPr>
          <a:xfrm rot="5400000" flipH="1">
            <a:off x="4852790" y="2130856"/>
            <a:ext cx="2325129" cy="1596695"/>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4"/>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3" name="Shape 46508">
            <a:extLst>
              <a:ext uri="{FF2B5EF4-FFF2-40B4-BE49-F238E27FC236}">
                <a16:creationId xmlns:a16="http://schemas.microsoft.com/office/drawing/2014/main" id="{08326090-AF98-7C47-9618-41CF0438136C}"/>
              </a:ext>
            </a:extLst>
          </p:cNvPr>
          <p:cNvSpPr/>
          <p:nvPr/>
        </p:nvSpPr>
        <p:spPr>
          <a:xfrm rot="5400000" flipH="1">
            <a:off x="6481687" y="2219553"/>
            <a:ext cx="2345279" cy="1399151"/>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5"/>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2" name="TextBox 41">
            <a:extLst>
              <a:ext uri="{FF2B5EF4-FFF2-40B4-BE49-F238E27FC236}">
                <a16:creationId xmlns:a16="http://schemas.microsoft.com/office/drawing/2014/main" id="{BF9C1183-9A21-7640-8E50-2EB1BBECCD4D}"/>
              </a:ext>
            </a:extLst>
          </p:cNvPr>
          <p:cNvSpPr txBox="1"/>
          <p:nvPr/>
        </p:nvSpPr>
        <p:spPr>
          <a:xfrm>
            <a:off x="890310" y="1796829"/>
            <a:ext cx="736741" cy="369332"/>
          </a:xfrm>
          <a:prstGeom prst="rect">
            <a:avLst/>
          </a:prstGeom>
          <a:noFill/>
        </p:spPr>
        <p:txBody>
          <a:bodyPr wrap="none" rtlCol="0" anchor="ctr" anchorCtr="0">
            <a:spAutoFit/>
          </a:bodyPr>
          <a:lstStyle/>
          <a:p>
            <a:pPr algn="ctr"/>
            <a:r>
              <a:rPr lang="en-US" b="1" dirty="0">
                <a:solidFill>
                  <a:schemeClr val="bg1"/>
                </a:solidFill>
                <a:latin typeface="Poppins" pitchFamily="2" charset="77"/>
                <a:ea typeface="League Spartan" charset="0"/>
                <a:cs typeface="Poppins" pitchFamily="2" charset="77"/>
              </a:rPr>
              <a:t>Youth</a:t>
            </a:r>
          </a:p>
        </p:txBody>
      </p:sp>
      <p:sp>
        <p:nvSpPr>
          <p:cNvPr id="43" name="Subtitle 2">
            <a:extLst>
              <a:ext uri="{FF2B5EF4-FFF2-40B4-BE49-F238E27FC236}">
                <a16:creationId xmlns:a16="http://schemas.microsoft.com/office/drawing/2014/main" id="{9E04BE31-E134-F741-8D6A-829FEAE78D89}"/>
              </a:ext>
            </a:extLst>
          </p:cNvPr>
          <p:cNvSpPr txBox="1">
            <a:spLocks/>
          </p:cNvSpPr>
          <p:nvPr/>
        </p:nvSpPr>
        <p:spPr>
          <a:xfrm>
            <a:off x="558107" y="2185689"/>
            <a:ext cx="1344973" cy="103489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3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Young people are particularly affected by the pandemic as they are those with fragile jobs</a:t>
            </a:r>
          </a:p>
        </p:txBody>
      </p:sp>
      <p:sp>
        <p:nvSpPr>
          <p:cNvPr id="44" name="TextBox 43">
            <a:extLst>
              <a:ext uri="{FF2B5EF4-FFF2-40B4-BE49-F238E27FC236}">
                <a16:creationId xmlns:a16="http://schemas.microsoft.com/office/drawing/2014/main" id="{6F1AE85B-0655-1242-B733-FECDCB3D4CAB}"/>
              </a:ext>
            </a:extLst>
          </p:cNvPr>
          <p:cNvSpPr txBox="1"/>
          <p:nvPr/>
        </p:nvSpPr>
        <p:spPr>
          <a:xfrm>
            <a:off x="2060354" y="1878526"/>
            <a:ext cx="1639680" cy="369332"/>
          </a:xfrm>
          <a:prstGeom prst="rect">
            <a:avLst/>
          </a:prstGeom>
          <a:noFill/>
        </p:spPr>
        <p:txBody>
          <a:bodyPr wrap="none" rtlCol="0" anchor="ctr" anchorCtr="0">
            <a:spAutoFit/>
          </a:bodyPr>
          <a:lstStyle/>
          <a:p>
            <a:pPr algn="ctr"/>
            <a:r>
              <a:rPr lang="en-US" b="1" dirty="0">
                <a:solidFill>
                  <a:schemeClr val="bg1"/>
                </a:solidFill>
                <a:latin typeface="Poppins" pitchFamily="2" charset="77"/>
                <a:ea typeface="League Spartan" charset="0"/>
                <a:cs typeface="Poppins" pitchFamily="2" charset="77"/>
              </a:rPr>
              <a:t>Informal sector</a:t>
            </a:r>
          </a:p>
        </p:txBody>
      </p:sp>
      <p:sp>
        <p:nvSpPr>
          <p:cNvPr id="45" name="Subtitle 2">
            <a:extLst>
              <a:ext uri="{FF2B5EF4-FFF2-40B4-BE49-F238E27FC236}">
                <a16:creationId xmlns:a16="http://schemas.microsoft.com/office/drawing/2014/main" id="{E6185969-8D61-7B44-81BA-1A39E409BD7F}"/>
              </a:ext>
            </a:extLst>
          </p:cNvPr>
          <p:cNvSpPr txBox="1">
            <a:spLocks/>
          </p:cNvSpPr>
          <p:nvPr/>
        </p:nvSpPr>
        <p:spPr>
          <a:xfrm>
            <a:off x="2257506" y="2344271"/>
            <a:ext cx="1180222" cy="1535036"/>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3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Informal production units have no social protection (over 50% of jobs are in informal sector)</a:t>
            </a:r>
          </a:p>
        </p:txBody>
      </p:sp>
      <p:sp>
        <p:nvSpPr>
          <p:cNvPr id="46" name="TextBox 45">
            <a:extLst>
              <a:ext uri="{FF2B5EF4-FFF2-40B4-BE49-F238E27FC236}">
                <a16:creationId xmlns:a16="http://schemas.microsoft.com/office/drawing/2014/main" id="{18E7B676-4447-9140-B76F-274D79DA6A9B}"/>
              </a:ext>
            </a:extLst>
          </p:cNvPr>
          <p:cNvSpPr txBox="1"/>
          <p:nvPr/>
        </p:nvSpPr>
        <p:spPr>
          <a:xfrm>
            <a:off x="3894409" y="1871858"/>
            <a:ext cx="1129989" cy="369332"/>
          </a:xfrm>
          <a:prstGeom prst="rect">
            <a:avLst/>
          </a:prstGeom>
          <a:noFill/>
        </p:spPr>
        <p:txBody>
          <a:bodyPr wrap="none" rtlCol="0" anchor="ctr" anchorCtr="0">
            <a:spAutoFit/>
          </a:bodyPr>
          <a:lstStyle/>
          <a:p>
            <a:pPr algn="ctr"/>
            <a:r>
              <a:rPr lang="en-US" b="1" dirty="0">
                <a:solidFill>
                  <a:schemeClr val="bg1"/>
                </a:solidFill>
                <a:latin typeface="Poppins" pitchFamily="2" charset="77"/>
                <a:ea typeface="League Spartan" charset="0"/>
                <a:cs typeface="Poppins" pitchFamily="2" charset="77"/>
              </a:rPr>
              <a:t>Education</a:t>
            </a:r>
          </a:p>
        </p:txBody>
      </p:sp>
      <p:sp>
        <p:nvSpPr>
          <p:cNvPr id="47" name="Subtitle 2">
            <a:extLst>
              <a:ext uri="{FF2B5EF4-FFF2-40B4-BE49-F238E27FC236}">
                <a16:creationId xmlns:a16="http://schemas.microsoft.com/office/drawing/2014/main" id="{A857EB06-8F3C-874F-B20D-34455A301A59}"/>
              </a:ext>
            </a:extLst>
          </p:cNvPr>
          <p:cNvSpPr txBox="1">
            <a:spLocks/>
          </p:cNvSpPr>
          <p:nvPr/>
        </p:nvSpPr>
        <p:spPr>
          <a:xfrm>
            <a:off x="3838604" y="2341502"/>
            <a:ext cx="1180222" cy="1368323"/>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3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Lockdowns have seriously disturbed education: Poor internet infrastructure aggravates the problem</a:t>
            </a:r>
          </a:p>
        </p:txBody>
      </p:sp>
      <p:sp>
        <p:nvSpPr>
          <p:cNvPr id="48" name="TextBox 47">
            <a:extLst>
              <a:ext uri="{FF2B5EF4-FFF2-40B4-BE49-F238E27FC236}">
                <a16:creationId xmlns:a16="http://schemas.microsoft.com/office/drawing/2014/main" id="{B780429E-E885-3348-A2FA-5A16F0DD50CD}"/>
              </a:ext>
            </a:extLst>
          </p:cNvPr>
          <p:cNvSpPr txBox="1"/>
          <p:nvPr/>
        </p:nvSpPr>
        <p:spPr>
          <a:xfrm>
            <a:off x="5296933" y="1930824"/>
            <a:ext cx="1587294" cy="369332"/>
          </a:xfrm>
          <a:prstGeom prst="rect">
            <a:avLst/>
          </a:prstGeom>
          <a:noFill/>
        </p:spPr>
        <p:txBody>
          <a:bodyPr wrap="square" rtlCol="0" anchor="ctr" anchorCtr="0">
            <a:spAutoFit/>
          </a:bodyPr>
          <a:lstStyle/>
          <a:p>
            <a:pPr algn="ctr"/>
            <a:r>
              <a:rPr lang="en-US" b="1" dirty="0">
                <a:solidFill>
                  <a:schemeClr val="bg1"/>
                </a:solidFill>
                <a:latin typeface="Poppins" pitchFamily="2" charset="77"/>
                <a:ea typeface="League Spartan" charset="0"/>
                <a:cs typeface="Poppins" pitchFamily="2" charset="77"/>
              </a:rPr>
              <a:t>Food security</a:t>
            </a:r>
          </a:p>
        </p:txBody>
      </p:sp>
      <p:sp>
        <p:nvSpPr>
          <p:cNvPr id="49" name="Subtitle 2">
            <a:extLst>
              <a:ext uri="{FF2B5EF4-FFF2-40B4-BE49-F238E27FC236}">
                <a16:creationId xmlns:a16="http://schemas.microsoft.com/office/drawing/2014/main" id="{2326BED3-4FEE-D64F-BCC2-EE6BB09EAAE1}"/>
              </a:ext>
            </a:extLst>
          </p:cNvPr>
          <p:cNvSpPr txBox="1">
            <a:spLocks/>
          </p:cNvSpPr>
          <p:nvPr/>
        </p:nvSpPr>
        <p:spPr>
          <a:xfrm>
            <a:off x="5321661" y="2382149"/>
            <a:ext cx="1387385" cy="1534523"/>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3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COVID+</a:t>
            </a:r>
          </a:p>
          <a:p>
            <a:pPr>
              <a:lnSpc>
                <a:spcPts val="1313"/>
              </a:lnSpc>
            </a:pPr>
            <a:r>
              <a:rPr lang="en-US" sz="13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Locust+</a:t>
            </a:r>
          </a:p>
          <a:p>
            <a:pPr>
              <a:lnSpc>
                <a:spcPts val="1313"/>
              </a:lnSpc>
            </a:pPr>
            <a:r>
              <a:rPr lang="en-US" sz="13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Flood</a:t>
            </a:r>
          </a:p>
          <a:p>
            <a:pPr>
              <a:lnSpc>
                <a:spcPts val="1313"/>
              </a:lnSpc>
            </a:pPr>
            <a:r>
              <a:rPr lang="en-US" sz="13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Are worsening food security threat in the Horn of Africa</a:t>
            </a:r>
          </a:p>
          <a:p>
            <a:pPr>
              <a:lnSpc>
                <a:spcPts val="1313"/>
              </a:lnSpc>
            </a:pPr>
            <a:endParaRPr lang="en-US" sz="13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0" name="TextBox 49">
            <a:extLst>
              <a:ext uri="{FF2B5EF4-FFF2-40B4-BE49-F238E27FC236}">
                <a16:creationId xmlns:a16="http://schemas.microsoft.com/office/drawing/2014/main" id="{C65CD946-27A8-FB46-BC7A-297E4AC7472D}"/>
              </a:ext>
            </a:extLst>
          </p:cNvPr>
          <p:cNvSpPr txBox="1"/>
          <p:nvPr/>
        </p:nvSpPr>
        <p:spPr>
          <a:xfrm>
            <a:off x="7054531" y="1860615"/>
            <a:ext cx="1215590" cy="369332"/>
          </a:xfrm>
          <a:prstGeom prst="rect">
            <a:avLst/>
          </a:prstGeom>
          <a:noFill/>
        </p:spPr>
        <p:txBody>
          <a:bodyPr wrap="none" rtlCol="0" anchor="ctr" anchorCtr="0">
            <a:spAutoFit/>
          </a:bodyPr>
          <a:lstStyle/>
          <a:p>
            <a:pPr algn="ctr"/>
            <a:r>
              <a:rPr lang="en-US" b="1" dirty="0">
                <a:solidFill>
                  <a:schemeClr val="bg1"/>
                </a:solidFill>
                <a:latin typeface="Poppins" pitchFamily="2" charset="77"/>
                <a:ea typeface="League Spartan" charset="0"/>
                <a:cs typeface="Poppins" pitchFamily="2" charset="77"/>
              </a:rPr>
              <a:t>Innovation</a:t>
            </a:r>
          </a:p>
        </p:txBody>
      </p:sp>
      <p:sp>
        <p:nvSpPr>
          <p:cNvPr id="51" name="Subtitle 2">
            <a:extLst>
              <a:ext uri="{FF2B5EF4-FFF2-40B4-BE49-F238E27FC236}">
                <a16:creationId xmlns:a16="http://schemas.microsoft.com/office/drawing/2014/main" id="{F366B8C0-D7AF-D648-97E6-7D59E0356E12}"/>
              </a:ext>
            </a:extLst>
          </p:cNvPr>
          <p:cNvSpPr txBox="1">
            <a:spLocks/>
          </p:cNvSpPr>
          <p:nvPr/>
        </p:nvSpPr>
        <p:spPr>
          <a:xfrm>
            <a:off x="7063452" y="2298536"/>
            <a:ext cx="1180222" cy="1535036"/>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The pandemic has boosted innovation particularly from youth: How to harness it for transformational change remains a challenge</a:t>
            </a:r>
          </a:p>
        </p:txBody>
      </p:sp>
      <p:sp>
        <p:nvSpPr>
          <p:cNvPr id="26" name="Rectângulo arredondado 8">
            <a:extLst>
              <a:ext uri="{FF2B5EF4-FFF2-40B4-BE49-F238E27FC236}">
                <a16:creationId xmlns:a16="http://schemas.microsoft.com/office/drawing/2014/main" id="{0EB159E7-0B85-46CC-94D4-F506E562F659}"/>
              </a:ext>
            </a:extLst>
          </p:cNvPr>
          <p:cNvSpPr/>
          <p:nvPr/>
        </p:nvSpPr>
        <p:spPr>
          <a:xfrm>
            <a:off x="0" y="857250"/>
            <a:ext cx="9144000" cy="40862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1500" b="1" dirty="0">
                <a:latin typeface="Century Gothic" panose="020B0502020202020204" pitchFamily="34" charset="0"/>
              </a:rPr>
              <a:t>Some social challenges</a:t>
            </a:r>
          </a:p>
        </p:txBody>
      </p:sp>
    </p:spTree>
    <p:extLst>
      <p:ext uri="{BB962C8B-B14F-4D97-AF65-F5344CB8AC3E}">
        <p14:creationId xmlns:p14="http://schemas.microsoft.com/office/powerpoint/2010/main" val="271548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EDF42-EBEC-4BCC-B06F-E6FD302D9712}"/>
              </a:ext>
            </a:extLst>
          </p:cNvPr>
          <p:cNvSpPr>
            <a:spLocks noGrp="1"/>
          </p:cNvSpPr>
          <p:nvPr>
            <p:ph idx="4294967295"/>
          </p:nvPr>
        </p:nvSpPr>
        <p:spPr>
          <a:xfrm>
            <a:off x="251520" y="332656"/>
            <a:ext cx="8467725" cy="5760640"/>
          </a:xfrm>
        </p:spPr>
        <p:txBody>
          <a:bodyPr/>
          <a:lstStyle/>
          <a:p>
            <a:endParaRPr lang="en-US" dirty="0">
              <a:solidFill>
                <a:schemeClr val="bg1"/>
              </a:solidFill>
            </a:endParaRPr>
          </a:p>
          <a:p>
            <a:pPr marL="0" indent="0" algn="ctr">
              <a:buNone/>
            </a:pPr>
            <a:r>
              <a:rPr lang="en-US" sz="4000" b="1" dirty="0">
                <a:solidFill>
                  <a:schemeClr val="bg1"/>
                </a:solidFill>
              </a:rPr>
              <a:t>National and Regional responses</a:t>
            </a:r>
          </a:p>
          <a:p>
            <a:pPr marL="0" indent="0" algn="ctr">
              <a:buNone/>
            </a:pPr>
            <a:endParaRPr lang="en-US" sz="4000" b="1" dirty="0">
              <a:solidFill>
                <a:schemeClr val="bg1"/>
              </a:solidFill>
            </a:endParaRPr>
          </a:p>
          <a:p>
            <a:pPr marL="382588" algn="just" eaLnBrk="1">
              <a:spcBef>
                <a:spcPts val="1200"/>
              </a:spcBef>
              <a:buFont typeface="Wingdings" panose="05000000000000000000" pitchFamily="2" charset="2"/>
              <a:buChar char="§"/>
            </a:pPr>
            <a:r>
              <a:rPr lang="en-US" altLang="en-US" sz="2600" b="1" i="1" dirty="0">
                <a:solidFill>
                  <a:srgbClr val="FF0000"/>
                </a:solidFill>
                <a:cs typeface="Arial" panose="020B0604020202020204" pitchFamily="34" charset="0"/>
                <a:sym typeface="Lato" pitchFamily="34" charset="0"/>
              </a:rPr>
              <a:t>Response plans</a:t>
            </a:r>
            <a:r>
              <a:rPr lang="en-US" altLang="en-US" sz="2600" b="1" i="1" dirty="0">
                <a:solidFill>
                  <a:schemeClr val="accent3">
                    <a:lumMod val="40000"/>
                    <a:lumOff val="60000"/>
                  </a:schemeClr>
                </a:solidFill>
                <a:cs typeface="Arial" panose="020B0604020202020204" pitchFamily="34" charset="0"/>
                <a:sym typeface="Lato" pitchFamily="34" charset="0"/>
              </a:rPr>
              <a:t> </a:t>
            </a:r>
            <a:r>
              <a:rPr lang="en-US" altLang="en-US" sz="2600" b="1" i="1" dirty="0">
                <a:solidFill>
                  <a:schemeClr val="bg1"/>
                </a:solidFill>
                <a:cs typeface="Arial" panose="020B0604020202020204" pitchFamily="34" charset="0"/>
                <a:sym typeface="Lato" pitchFamily="34" charset="0"/>
              </a:rPr>
              <a:t>have been adopted at RECs and country levels;</a:t>
            </a:r>
          </a:p>
          <a:p>
            <a:pPr marL="382588" algn="just" eaLnBrk="1">
              <a:spcBef>
                <a:spcPts val="1200"/>
              </a:spcBef>
              <a:buFont typeface="Wingdings" panose="05000000000000000000" pitchFamily="2" charset="2"/>
              <a:buChar char="§"/>
            </a:pPr>
            <a:r>
              <a:rPr lang="en-US" altLang="en-US" sz="2600" b="1" dirty="0">
                <a:solidFill>
                  <a:schemeClr val="bg1"/>
                </a:solidFill>
                <a:cs typeface="Arial" panose="020B0604020202020204" pitchFamily="34" charset="0"/>
                <a:sym typeface="Lato" pitchFamily="34" charset="0"/>
              </a:rPr>
              <a:t>They include </a:t>
            </a:r>
            <a:r>
              <a:rPr lang="en-US" altLang="en-US" sz="2600" b="1" dirty="0">
                <a:solidFill>
                  <a:srgbClr val="FF0000"/>
                </a:solidFill>
                <a:cs typeface="Arial" panose="020B0604020202020204" pitchFamily="34" charset="0"/>
                <a:sym typeface="Lato" pitchFamily="34" charset="0"/>
              </a:rPr>
              <a:t>health</a:t>
            </a:r>
            <a:r>
              <a:rPr lang="en-US" altLang="en-US" sz="2600" b="1" dirty="0">
                <a:solidFill>
                  <a:schemeClr val="bg1"/>
                </a:solidFill>
                <a:cs typeface="Arial" panose="020B0604020202020204" pitchFamily="34" charset="0"/>
                <a:sym typeface="Lato" pitchFamily="34" charset="0"/>
              </a:rPr>
              <a:t> security measures; coping measures for </a:t>
            </a:r>
            <a:r>
              <a:rPr lang="en-US" altLang="en-US" sz="2600" b="1" dirty="0">
                <a:solidFill>
                  <a:srgbClr val="FF0000"/>
                </a:solidFill>
                <a:cs typeface="Arial" panose="020B0604020202020204" pitchFamily="34" charset="0"/>
                <a:sym typeface="Lato" pitchFamily="34" charset="0"/>
              </a:rPr>
              <a:t>businesses</a:t>
            </a:r>
            <a:r>
              <a:rPr lang="en-US" altLang="en-US" sz="2600" b="1" dirty="0">
                <a:solidFill>
                  <a:schemeClr val="bg1"/>
                </a:solidFill>
                <a:cs typeface="Arial" panose="020B0604020202020204" pitchFamily="34" charset="0"/>
                <a:sym typeface="Lato" pitchFamily="34" charset="0"/>
              </a:rPr>
              <a:t>, </a:t>
            </a:r>
            <a:r>
              <a:rPr lang="en-US" altLang="en-US" sz="2600" b="1" dirty="0">
                <a:solidFill>
                  <a:srgbClr val="FF0000"/>
                </a:solidFill>
                <a:cs typeface="Arial" panose="020B0604020202020204" pitchFamily="34" charset="0"/>
                <a:sym typeface="Lato" pitchFamily="34" charset="0"/>
              </a:rPr>
              <a:t>households</a:t>
            </a:r>
            <a:r>
              <a:rPr lang="en-US" altLang="en-US" sz="2600" b="1" dirty="0">
                <a:solidFill>
                  <a:srgbClr val="FD9D24"/>
                </a:solidFill>
                <a:cs typeface="Arial" panose="020B0604020202020204" pitchFamily="34" charset="0"/>
                <a:sym typeface="Lato" pitchFamily="34" charset="0"/>
              </a:rPr>
              <a:t> </a:t>
            </a:r>
            <a:r>
              <a:rPr lang="en-US" altLang="en-US" sz="2600" b="1" dirty="0">
                <a:solidFill>
                  <a:schemeClr val="bg1"/>
                </a:solidFill>
                <a:cs typeface="Arial" panose="020B0604020202020204" pitchFamily="34" charset="0"/>
                <a:sym typeface="Lato" pitchFamily="34" charset="0"/>
              </a:rPr>
              <a:t>and </a:t>
            </a:r>
            <a:r>
              <a:rPr lang="en-US" altLang="en-US" sz="2600" b="1" dirty="0">
                <a:solidFill>
                  <a:srgbClr val="FF0000"/>
                </a:solidFill>
                <a:cs typeface="Arial" panose="020B0604020202020204" pitchFamily="34" charset="0"/>
                <a:sym typeface="Lato" pitchFamily="34" charset="0"/>
              </a:rPr>
              <a:t>governments</a:t>
            </a:r>
            <a:r>
              <a:rPr lang="en-US" altLang="en-US" sz="2600" b="1" dirty="0">
                <a:solidFill>
                  <a:schemeClr val="bg1"/>
                </a:solidFill>
                <a:cs typeface="Arial" panose="020B0604020202020204" pitchFamily="34" charset="0"/>
                <a:sym typeface="Lato" pitchFamily="34" charset="0"/>
              </a:rPr>
              <a:t>;</a:t>
            </a:r>
          </a:p>
          <a:p>
            <a:pPr marL="382588" algn="just" eaLnBrk="1">
              <a:spcBef>
                <a:spcPts val="1200"/>
              </a:spcBef>
              <a:buFont typeface="Wingdings" panose="05000000000000000000" pitchFamily="2" charset="2"/>
              <a:buChar char="§"/>
            </a:pPr>
            <a:r>
              <a:rPr lang="en-US" altLang="en-US" sz="2600" b="1" dirty="0">
                <a:solidFill>
                  <a:schemeClr val="bg1"/>
                </a:solidFill>
                <a:cs typeface="Arial" panose="020B0604020202020204" pitchFamily="34" charset="0"/>
                <a:sym typeface="Lato" pitchFamily="34" charset="0"/>
              </a:rPr>
              <a:t>The objectives include:</a:t>
            </a:r>
          </a:p>
          <a:p>
            <a:pPr marL="382588" algn="just" eaLnBrk="1">
              <a:spcBef>
                <a:spcPts val="1200"/>
              </a:spcBef>
              <a:buFont typeface="Wingdings" panose="05000000000000000000" pitchFamily="2" charset="2"/>
              <a:buChar char="§"/>
            </a:pPr>
            <a:r>
              <a:rPr lang="en-US" altLang="en-US" sz="2600" b="1" dirty="0">
                <a:solidFill>
                  <a:schemeClr val="bg1"/>
                </a:solidFill>
                <a:cs typeface="Arial" panose="020B0604020202020204" pitchFamily="34" charset="0"/>
                <a:sym typeface="Lato" pitchFamily="34" charset="0"/>
              </a:rPr>
              <a:t> to save</a:t>
            </a:r>
            <a:r>
              <a:rPr lang="en-US" altLang="en-US" sz="2600" b="1" dirty="0">
                <a:solidFill>
                  <a:srgbClr val="FD9D24"/>
                </a:solidFill>
                <a:cs typeface="Arial" panose="020B0604020202020204" pitchFamily="34" charset="0"/>
                <a:sym typeface="Lato" pitchFamily="34" charset="0"/>
              </a:rPr>
              <a:t> </a:t>
            </a:r>
            <a:r>
              <a:rPr lang="en-US" altLang="en-US" sz="2600" b="1" dirty="0">
                <a:solidFill>
                  <a:srgbClr val="FF0000"/>
                </a:solidFill>
                <a:cs typeface="Arial" panose="020B0604020202020204" pitchFamily="34" charset="0"/>
                <a:sym typeface="Lato" pitchFamily="34" charset="0"/>
              </a:rPr>
              <a:t>lives</a:t>
            </a:r>
            <a:r>
              <a:rPr lang="en-US" altLang="en-US" sz="2600" b="1" dirty="0">
                <a:solidFill>
                  <a:schemeClr val="bg1"/>
                </a:solidFill>
                <a:cs typeface="Arial" panose="020B0604020202020204" pitchFamily="34" charset="0"/>
                <a:sym typeface="Lato" pitchFamily="34" charset="0"/>
              </a:rPr>
              <a:t>,</a:t>
            </a:r>
            <a:r>
              <a:rPr lang="en-US" altLang="en-US" sz="2600" b="1" dirty="0">
                <a:solidFill>
                  <a:srgbClr val="FF0000"/>
                </a:solidFill>
                <a:cs typeface="Arial" panose="020B0604020202020204" pitchFamily="34" charset="0"/>
                <a:sym typeface="Lato" pitchFamily="34" charset="0"/>
              </a:rPr>
              <a:t>  livelihoods</a:t>
            </a:r>
            <a:r>
              <a:rPr lang="en-US" altLang="en-US" sz="2600" b="1" dirty="0">
                <a:solidFill>
                  <a:schemeClr val="accent3">
                    <a:lumMod val="40000"/>
                    <a:lumOff val="60000"/>
                  </a:schemeClr>
                </a:solidFill>
                <a:cs typeface="Arial" panose="020B0604020202020204" pitchFamily="34" charset="0"/>
                <a:sym typeface="Lato" pitchFamily="34" charset="0"/>
              </a:rPr>
              <a:t> </a:t>
            </a:r>
            <a:r>
              <a:rPr lang="en-US" altLang="en-US" sz="2600" b="1" dirty="0">
                <a:solidFill>
                  <a:schemeClr val="bg1"/>
                </a:solidFill>
                <a:cs typeface="Arial" panose="020B0604020202020204" pitchFamily="34" charset="0"/>
                <a:sym typeface="Lato" pitchFamily="34" charset="0"/>
              </a:rPr>
              <a:t>and </a:t>
            </a:r>
            <a:r>
              <a:rPr lang="en-US" altLang="en-US" sz="2600" b="1" dirty="0">
                <a:solidFill>
                  <a:srgbClr val="FF0000"/>
                </a:solidFill>
                <a:cs typeface="Arial" panose="020B0604020202020204" pitchFamily="34" charset="0"/>
                <a:sym typeface="Lato" pitchFamily="34" charset="0"/>
              </a:rPr>
              <a:t>jobs</a:t>
            </a:r>
            <a:r>
              <a:rPr lang="en-US" altLang="en-US" sz="2600" b="1" dirty="0">
                <a:solidFill>
                  <a:schemeClr val="bg1"/>
                </a:solidFill>
                <a:cs typeface="Arial" panose="020B0604020202020204" pitchFamily="34" charset="0"/>
                <a:sym typeface="Lato" pitchFamily="34" charset="0"/>
              </a:rPr>
              <a:t>; </a:t>
            </a:r>
          </a:p>
          <a:p>
            <a:pPr marL="382588" algn="just" eaLnBrk="1">
              <a:spcBef>
                <a:spcPts val="1200"/>
              </a:spcBef>
              <a:buFont typeface="Wingdings" panose="05000000000000000000" pitchFamily="2" charset="2"/>
              <a:buChar char="§"/>
            </a:pPr>
            <a:r>
              <a:rPr lang="en-US" altLang="en-US" sz="2600" b="1" dirty="0">
                <a:solidFill>
                  <a:schemeClr val="bg1"/>
                </a:solidFill>
                <a:cs typeface="Arial" panose="020B0604020202020204" pitchFamily="34" charset="0"/>
                <a:sym typeface="Lato" pitchFamily="34" charset="0"/>
              </a:rPr>
              <a:t>To Support </a:t>
            </a:r>
            <a:r>
              <a:rPr lang="en-US" altLang="en-US" sz="2600" b="1" dirty="0">
                <a:solidFill>
                  <a:srgbClr val="FF0000"/>
                </a:solidFill>
                <a:cs typeface="Arial" panose="020B0604020202020204" pitchFamily="34" charset="0"/>
                <a:sym typeface="Lato" pitchFamily="34" charset="0"/>
              </a:rPr>
              <a:t>supply</a:t>
            </a:r>
            <a:r>
              <a:rPr lang="en-US" altLang="en-US" sz="2600" b="1" dirty="0">
                <a:solidFill>
                  <a:schemeClr val="bg1"/>
                </a:solidFill>
                <a:cs typeface="Arial" panose="020B0604020202020204" pitchFamily="34" charset="0"/>
                <a:sym typeface="Lato" pitchFamily="34" charset="0"/>
              </a:rPr>
              <a:t> and </a:t>
            </a:r>
            <a:r>
              <a:rPr lang="en-US" altLang="en-US" sz="2600" b="1" dirty="0">
                <a:solidFill>
                  <a:srgbClr val="FF0000"/>
                </a:solidFill>
                <a:cs typeface="Arial" panose="020B0604020202020204" pitchFamily="34" charset="0"/>
                <a:sym typeface="Lato" pitchFamily="34" charset="0"/>
              </a:rPr>
              <a:t>demand</a:t>
            </a:r>
          </a:p>
          <a:p>
            <a:pPr marL="382588" algn="just" eaLnBrk="1">
              <a:spcBef>
                <a:spcPts val="1200"/>
              </a:spcBef>
              <a:buFont typeface="Wingdings" panose="05000000000000000000" pitchFamily="2" charset="2"/>
              <a:buChar char="§"/>
            </a:pPr>
            <a:r>
              <a:rPr lang="en-US" altLang="en-US" sz="2600" b="1" dirty="0">
                <a:solidFill>
                  <a:schemeClr val="bg1"/>
                </a:solidFill>
                <a:cs typeface="Arial" panose="020B0604020202020204" pitchFamily="34" charset="0"/>
                <a:sym typeface="Lato" pitchFamily="34" charset="0"/>
              </a:rPr>
              <a:t>To Create </a:t>
            </a:r>
            <a:r>
              <a:rPr lang="en-US" altLang="en-US" sz="2600" b="1" dirty="0">
                <a:solidFill>
                  <a:srgbClr val="FF0000"/>
                </a:solidFill>
                <a:cs typeface="Arial" panose="020B0604020202020204" pitchFamily="34" charset="0"/>
                <a:sym typeface="Lato" pitchFamily="34" charset="0"/>
              </a:rPr>
              <a:t>fiscal space</a:t>
            </a:r>
            <a:r>
              <a:rPr lang="en-US" altLang="en-US" sz="2600" b="1" dirty="0">
                <a:solidFill>
                  <a:schemeClr val="accent3">
                    <a:lumMod val="40000"/>
                    <a:lumOff val="60000"/>
                  </a:schemeClr>
                </a:solidFill>
                <a:cs typeface="Arial" panose="020B0604020202020204" pitchFamily="34" charset="0"/>
                <a:sym typeface="Lato" pitchFamily="34" charset="0"/>
              </a:rPr>
              <a:t> </a:t>
            </a:r>
            <a:r>
              <a:rPr lang="en-US" altLang="en-US" sz="2600" b="1" dirty="0">
                <a:solidFill>
                  <a:schemeClr val="bg1"/>
                </a:solidFill>
                <a:cs typeface="Arial" panose="020B0604020202020204" pitchFamily="34" charset="0"/>
                <a:sym typeface="Lato" pitchFamily="34" charset="0"/>
              </a:rPr>
              <a:t>for government</a:t>
            </a:r>
          </a:p>
          <a:p>
            <a:pPr marL="0" indent="0" algn="ctr">
              <a:buNone/>
            </a:pPr>
            <a:endParaRPr lang="en-US" sz="4000" b="1" dirty="0">
              <a:solidFill>
                <a:schemeClr val="bg1"/>
              </a:solidFill>
            </a:endParaRPr>
          </a:p>
          <a:p>
            <a:pPr marL="0" indent="0" algn="ctr">
              <a:buNone/>
            </a:pPr>
            <a:endParaRPr lang="en-US" sz="4000" b="1" dirty="0">
              <a:solidFill>
                <a:schemeClr val="bg1"/>
              </a:solidFill>
            </a:endParaRPr>
          </a:p>
        </p:txBody>
      </p:sp>
    </p:spTree>
    <p:extLst>
      <p:ext uri="{BB962C8B-B14F-4D97-AF65-F5344CB8AC3E}">
        <p14:creationId xmlns:p14="http://schemas.microsoft.com/office/powerpoint/2010/main" val="195376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F87B-E282-47D9-8199-6A0D2342F7DD}"/>
              </a:ext>
            </a:extLst>
          </p:cNvPr>
          <p:cNvSpPr>
            <a:spLocks noGrp="1"/>
          </p:cNvSpPr>
          <p:nvPr>
            <p:ph type="title"/>
          </p:nvPr>
        </p:nvSpPr>
        <p:spPr/>
        <p:txBody>
          <a:bodyPr/>
          <a:lstStyle/>
          <a:p>
            <a:r>
              <a:rPr lang="en-US" sz="2800" dirty="0">
                <a:solidFill>
                  <a:schemeClr val="bg1"/>
                </a:solidFill>
              </a:rPr>
              <a:t>Practical examples of measures adopted by countries in Great Lakes</a:t>
            </a:r>
            <a:endParaRPr lang="en-US" dirty="0">
              <a:solidFill>
                <a:schemeClr val="bg1"/>
              </a:solidFill>
            </a:endParaRPr>
          </a:p>
        </p:txBody>
      </p:sp>
      <p:sp>
        <p:nvSpPr>
          <p:cNvPr id="3" name="Content Placeholder 2">
            <a:extLst>
              <a:ext uri="{FF2B5EF4-FFF2-40B4-BE49-F238E27FC236}">
                <a16:creationId xmlns:a16="http://schemas.microsoft.com/office/drawing/2014/main" id="{1CD0EEFB-38BD-401F-9501-22F2001E0B0A}"/>
              </a:ext>
            </a:extLst>
          </p:cNvPr>
          <p:cNvSpPr>
            <a:spLocks noGrp="1"/>
          </p:cNvSpPr>
          <p:nvPr>
            <p:ph idx="1"/>
          </p:nvPr>
        </p:nvSpPr>
        <p:spPr>
          <a:xfrm>
            <a:off x="338400" y="1329109"/>
            <a:ext cx="8626088" cy="4692179"/>
          </a:xfrm>
        </p:spPr>
        <p:txBody>
          <a:bodyPr/>
          <a:lstStyle/>
          <a:p>
            <a:pPr marL="0" indent="0">
              <a:buNone/>
            </a:pPr>
            <a:r>
              <a:rPr lang="en-US" sz="2600" b="1" dirty="0"/>
              <a:t>Burundi - </a:t>
            </a:r>
            <a:r>
              <a:rPr lang="en-US" sz="2600" dirty="0"/>
              <a:t>Subsidies to private sector to help pay salaries in struggling sectors and avoid layoffs</a:t>
            </a:r>
          </a:p>
          <a:p>
            <a:pPr marL="0" indent="0">
              <a:buNone/>
            </a:pPr>
            <a:endParaRPr lang="en-US" sz="2600" dirty="0"/>
          </a:p>
          <a:p>
            <a:pPr marL="0" indent="0">
              <a:buNone/>
            </a:pPr>
            <a:r>
              <a:rPr lang="en-US" sz="2600" b="1" dirty="0"/>
              <a:t>Kenya - </a:t>
            </a:r>
            <a:r>
              <a:rPr lang="en-US" sz="2600" dirty="0"/>
              <a:t>Reduction of the base corporate income tax rate from 30 to 25 %; Reduction of the turnover tax rate on small business from 3 to1 %; Reduction of the standard VAT rate from 16 to 14 percent</a:t>
            </a:r>
          </a:p>
          <a:p>
            <a:pPr marL="0" indent="0">
              <a:buNone/>
            </a:pPr>
            <a:endParaRPr lang="en-US" sz="2600" dirty="0"/>
          </a:p>
          <a:p>
            <a:pPr marL="0" indent="0">
              <a:spcAft>
                <a:spcPts val="0"/>
              </a:spcAft>
              <a:buNone/>
            </a:pPr>
            <a:r>
              <a:rPr lang="en-US" sz="2600" b="1" dirty="0">
                <a:ea typeface="Lato" panose="020F0502020204030203" pitchFamily="34" charset="0"/>
                <a:cs typeface="Lato" panose="020F0502020204030203" pitchFamily="34" charset="0"/>
              </a:rPr>
              <a:t>Sudan - </a:t>
            </a:r>
            <a:r>
              <a:rPr lang="en-US" sz="2600" dirty="0">
                <a:ea typeface="Lato" panose="020F0502020204030203" pitchFamily="34" charset="0"/>
                <a:cs typeface="Lato" panose="020F0502020204030203" pitchFamily="34" charset="0"/>
              </a:rPr>
              <a:t>Fivefold average increase in salaries of public sector employees; Substantial increase in the minimum wage; Subsidies for badly affected small businesses</a:t>
            </a:r>
            <a:endParaRPr lang="en-US" altLang="en-US" sz="2600" b="1" dirty="0">
              <a:solidFill>
                <a:schemeClr val="tx1"/>
              </a:solidFill>
              <a:cs typeface="Arial" panose="020B0604020202020204" pitchFamily="34" charset="0"/>
              <a:sym typeface="Lato" pitchFamily="34" charset="0"/>
            </a:endParaRPr>
          </a:p>
        </p:txBody>
      </p:sp>
    </p:spTree>
    <p:extLst>
      <p:ext uri="{BB962C8B-B14F-4D97-AF65-F5344CB8AC3E}">
        <p14:creationId xmlns:p14="http://schemas.microsoft.com/office/powerpoint/2010/main" val="1027875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620688"/>
            <a:ext cx="9180512" cy="6817251"/>
          </a:xfrm>
          <a:prstGeom prst="rect">
            <a:avLst/>
          </a:prstGeom>
        </p:spPr>
        <p:txBody>
          <a:bodyPr wrap="square">
            <a:spAutoFit/>
          </a:bodyPr>
          <a:lstStyle/>
          <a:p>
            <a:pPr lvl="0"/>
            <a:r>
              <a:rPr lang="en-GB" sz="2300" b="1" dirty="0">
                <a:latin typeface="+mn-lt"/>
                <a:cs typeface="Times New Roman" panose="02020603050405020304" pitchFamily="18" charset="0"/>
              </a:rPr>
              <a:t> </a:t>
            </a:r>
            <a:r>
              <a:rPr lang="en-GB" sz="2300" b="1" dirty="0">
                <a:latin typeface="+mn-lt"/>
              </a:rPr>
              <a:t>Coordination of transit facilitation through:</a:t>
            </a:r>
          </a:p>
          <a:p>
            <a:pPr lvl="0"/>
            <a:endParaRPr lang="en-GB" sz="2300" b="1" dirty="0">
              <a:latin typeface="+mn-lt"/>
            </a:endParaRPr>
          </a:p>
          <a:p>
            <a:pPr marL="400050" lvl="0" indent="-400050">
              <a:buFont typeface="+mj-lt"/>
              <a:buAutoNum type="romanLcPeriod"/>
            </a:pPr>
            <a:r>
              <a:rPr lang="en-GB" sz="2300" dirty="0">
                <a:latin typeface="+mn-lt"/>
              </a:rPr>
              <a:t>removal of restrictions on cross border cargo vehicles for food; medical equipment, medicines, supplies, ppe, fuel &amp; coal; agricultural inputs &amp; supplies; chemicals, packaging, equipment, spares, maintenance materials; inputs for production &amp; processing of food products; and security, emergency &amp; humanitarian relief services</a:t>
            </a:r>
            <a:r>
              <a:rPr lang="en-US" sz="2300" dirty="0">
                <a:latin typeface="+mn-lt"/>
              </a:rPr>
              <a:t>;</a:t>
            </a:r>
            <a:r>
              <a:rPr lang="en-GB" sz="2300" dirty="0">
                <a:latin typeface="+mn-lt"/>
              </a:rPr>
              <a:t>  </a:t>
            </a:r>
            <a:endParaRPr lang="en-US" sz="2300" dirty="0">
              <a:latin typeface="+mn-lt"/>
            </a:endParaRPr>
          </a:p>
          <a:p>
            <a:pPr marL="400050" lvl="0" indent="-400050">
              <a:buFont typeface="+mj-lt"/>
              <a:buAutoNum type="romanLcPeriod"/>
            </a:pPr>
            <a:endParaRPr lang="en-GB" sz="2300" dirty="0">
              <a:latin typeface="+mn-lt"/>
            </a:endParaRPr>
          </a:p>
          <a:p>
            <a:pPr marL="400050" lvl="0" indent="-400050" algn="just">
              <a:buFont typeface="+mj-lt"/>
              <a:buAutoNum type="romanLcPeriod"/>
            </a:pPr>
            <a:r>
              <a:rPr lang="en-GB" sz="2300" dirty="0">
                <a:latin typeface="+mn-lt"/>
              </a:rPr>
              <a:t>simplification &amp; automation of trade &amp; transport facilitation processes;</a:t>
            </a:r>
          </a:p>
          <a:p>
            <a:pPr marL="400050" lvl="0" indent="-400050" algn="just">
              <a:buFont typeface="+mj-lt"/>
              <a:buAutoNum type="romanLcPeriod"/>
            </a:pPr>
            <a:endParaRPr lang="en-GB" sz="2300" dirty="0">
              <a:latin typeface="+mn-lt"/>
            </a:endParaRPr>
          </a:p>
          <a:p>
            <a:pPr marL="400050" lvl="0" indent="-400050">
              <a:buFont typeface="+mj-lt"/>
              <a:buAutoNum type="romanLcPeriod"/>
            </a:pPr>
            <a:r>
              <a:rPr lang="en-GB" sz="2300" dirty="0">
                <a:latin typeface="+mn-lt"/>
              </a:rPr>
              <a:t>introduction/enhancement of pre-clearance of goods &amp; single window processing; and</a:t>
            </a:r>
          </a:p>
          <a:p>
            <a:pPr marL="400050" lvl="0" indent="-400050">
              <a:buFont typeface="+mj-lt"/>
              <a:buAutoNum type="romanLcPeriod"/>
            </a:pPr>
            <a:endParaRPr lang="en-GB" sz="2300" dirty="0">
              <a:latin typeface="+mn-lt"/>
            </a:endParaRPr>
          </a:p>
          <a:p>
            <a:pPr marL="400050" lvl="0" indent="-400050">
              <a:buFont typeface="+mj-lt"/>
              <a:buAutoNum type="romanLcPeriod"/>
            </a:pPr>
            <a:r>
              <a:rPr lang="en-GB" sz="2300" dirty="0">
                <a:latin typeface="+mn-lt"/>
              </a:rPr>
              <a:t>acceleration of creation of e-applications &amp; platforms for handling imports &amp; exports, application, issuance &amp; renewals of licences, permits, registration of drivers, operators, vehicles &amp; loads, payment of fees; and, information dissemination &amp; sharing.</a:t>
            </a:r>
          </a:p>
          <a:p>
            <a:pPr lvl="0"/>
            <a:endParaRPr lang="en-GB" sz="2300" dirty="0">
              <a:latin typeface="+mn-lt"/>
            </a:endParaRPr>
          </a:p>
          <a:p>
            <a:pPr lvl="0"/>
            <a:r>
              <a:rPr lang="en-GB" sz="2300" dirty="0">
                <a:latin typeface="+mn-lt"/>
              </a:rPr>
              <a:t> </a:t>
            </a:r>
            <a:endParaRPr lang="en-GB" sz="2300" b="1" dirty="0">
              <a:latin typeface="+mn-lt"/>
            </a:endParaRPr>
          </a:p>
        </p:txBody>
      </p:sp>
      <p:sp>
        <p:nvSpPr>
          <p:cNvPr id="4" name="Rectângulo arredondado 8">
            <a:extLst>
              <a:ext uri="{FF2B5EF4-FFF2-40B4-BE49-F238E27FC236}">
                <a16:creationId xmlns:a16="http://schemas.microsoft.com/office/drawing/2014/main" id="{425C2660-66D5-4C17-AF1D-7A544B0673FB}"/>
              </a:ext>
            </a:extLst>
          </p:cNvPr>
          <p:cNvSpPr/>
          <p:nvPr/>
        </p:nvSpPr>
        <p:spPr>
          <a:xfrm>
            <a:off x="0" y="29622"/>
            <a:ext cx="9180512" cy="602218"/>
          </a:xfrm>
          <a:prstGeom prst="roundRect">
            <a:avLst>
              <a:gd name="adj" fmla="val 15053"/>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400" b="1" dirty="0">
                <a:solidFill>
                  <a:schemeClr val="bg1"/>
                </a:solidFill>
                <a:latin typeface="+mn-ea"/>
                <a:cs typeface="Arial" panose="020B0604020202020204" pitchFamily="34" charset="0"/>
              </a:rPr>
              <a:t>Example of Regional Responses to COVID-19: Case of SADC</a:t>
            </a:r>
          </a:p>
        </p:txBody>
      </p:sp>
    </p:spTree>
    <p:extLst>
      <p:ext uri="{BB962C8B-B14F-4D97-AF65-F5344CB8AC3E}">
        <p14:creationId xmlns:p14="http://schemas.microsoft.com/office/powerpoint/2010/main" val="1258005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1835A7A6-FA3F-42AD-AD85-BBEF13EFC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443" y="5291964"/>
            <a:ext cx="693936" cy="750128"/>
          </a:xfrm>
          <a:prstGeom prst="rect">
            <a:avLst/>
          </a:prstGeom>
        </p:spPr>
      </p:pic>
      <p:sp>
        <p:nvSpPr>
          <p:cNvPr id="18" name="Rounded Rectangle 3">
            <a:extLst>
              <a:ext uri="{FF2B5EF4-FFF2-40B4-BE49-F238E27FC236}">
                <a16:creationId xmlns:a16="http://schemas.microsoft.com/office/drawing/2014/main" id="{04B12496-178C-48A2-A356-263CA0571A29}"/>
              </a:ext>
            </a:extLst>
          </p:cNvPr>
          <p:cNvSpPr/>
          <p:nvPr/>
        </p:nvSpPr>
        <p:spPr bwMode="auto">
          <a:xfrm rot="10800000" flipV="1">
            <a:off x="1253441" y="0"/>
            <a:ext cx="8071087" cy="6741368"/>
          </a:xfrm>
          <a:prstGeom prst="roundRect">
            <a:avLst/>
          </a:prstGeom>
          <a:solidFill>
            <a:srgbClr val="05558B"/>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782638" lvl="1" algn="just" eaLnBrk="1">
              <a:spcBef>
                <a:spcPts val="1200"/>
              </a:spcBef>
              <a:buFont typeface="Wingdings" panose="05000000000000000000" pitchFamily="2" charset="2"/>
              <a:buChar char="§"/>
            </a:pPr>
            <a:r>
              <a:rPr lang="en-US" sz="2200" b="1" dirty="0">
                <a:solidFill>
                  <a:schemeClr val="bg1"/>
                </a:solidFill>
                <a:latin typeface="Arial" panose="020B0604020202020204" pitchFamily="34" charset="0"/>
                <a:cs typeface="Arial" panose="020B0604020202020204" pitchFamily="34" charset="0"/>
              </a:rPr>
              <a:t>Prioritizing after COVID: Turn Vulnerabilities into opportunities:</a:t>
            </a:r>
          </a:p>
          <a:p>
            <a:pPr marL="782638" lvl="1" algn="just" eaLnBrk="1">
              <a:spcBef>
                <a:spcPts val="1200"/>
              </a:spcBef>
              <a:buFont typeface="Wingdings" panose="05000000000000000000" pitchFamily="2" charset="2"/>
              <a:buChar char="§"/>
            </a:pPr>
            <a:r>
              <a:rPr lang="en-US" sz="2200" b="1" dirty="0">
                <a:solidFill>
                  <a:schemeClr val="bg1"/>
                </a:solidFill>
                <a:latin typeface="Arial" panose="020B0604020202020204" pitchFamily="34" charset="0"/>
                <a:cs typeface="Arial" panose="020B0604020202020204" pitchFamily="34" charset="0"/>
              </a:rPr>
              <a:t>High dependence on imports of  essential food, medical and pharmaceutical items to be address by enhancing local production, developing RVCs and supporting </a:t>
            </a:r>
            <a:r>
              <a:rPr lang="en-US" sz="2200" b="1" dirty="0" err="1">
                <a:solidFill>
                  <a:schemeClr val="bg1"/>
                </a:solidFill>
                <a:latin typeface="Arial" panose="020B0604020202020204" pitchFamily="34" charset="0"/>
                <a:cs typeface="Arial" panose="020B0604020202020204" pitchFamily="34" charset="0"/>
              </a:rPr>
              <a:t>AfCFTA</a:t>
            </a:r>
            <a:r>
              <a:rPr lang="en-US" sz="2200" b="1" dirty="0">
                <a:solidFill>
                  <a:schemeClr val="bg1"/>
                </a:solidFill>
                <a:latin typeface="Arial" panose="020B0604020202020204" pitchFamily="34" charset="0"/>
                <a:cs typeface="Arial" panose="020B0604020202020204" pitchFamily="34" charset="0"/>
              </a:rPr>
              <a:t> implementation;</a:t>
            </a:r>
            <a:endParaRPr lang="en-US" altLang="en-US" sz="2200" b="1" i="1" dirty="0">
              <a:solidFill>
                <a:schemeClr val="bg1"/>
              </a:solidFill>
              <a:cs typeface="Arial" panose="020B0604020202020204" pitchFamily="34" charset="0"/>
              <a:sym typeface="Lato" pitchFamily="34" charset="0"/>
            </a:endParaRPr>
          </a:p>
          <a:p>
            <a:pPr marL="382588" eaLnBrk="1">
              <a:spcBef>
                <a:spcPts val="1200"/>
              </a:spcBef>
              <a:buFont typeface="Wingdings" panose="05000000000000000000" pitchFamily="2" charset="2"/>
              <a:buChar char="§"/>
            </a:pPr>
            <a:r>
              <a:rPr lang="en-US" altLang="en-US" sz="2400" b="1" i="1" dirty="0">
                <a:solidFill>
                  <a:schemeClr val="bg1"/>
                </a:solidFill>
                <a:cs typeface="Arial" panose="020B0604020202020204" pitchFamily="34" charset="0"/>
                <a:sym typeface="Lato" pitchFamily="34" charset="0"/>
              </a:rPr>
              <a:t>Recovery plans and Future National Development Plans To build back both demand and supply capacities (consumption and production) ; And promote increased investments into:</a:t>
            </a:r>
          </a:p>
          <a:p>
            <a:pPr marL="782638" lvl="1" eaLnBrk="1">
              <a:spcBef>
                <a:spcPts val="1200"/>
              </a:spcBef>
              <a:buFont typeface="Wingdings" panose="05000000000000000000" pitchFamily="2" charset="2"/>
              <a:buChar char="§"/>
            </a:pPr>
            <a:r>
              <a:rPr lang="en-US" altLang="en-US" sz="2400" b="1" dirty="0">
                <a:solidFill>
                  <a:schemeClr val="bg1"/>
                </a:solidFill>
                <a:cs typeface="Arial" panose="020B0604020202020204" pitchFamily="34" charset="0"/>
                <a:sym typeface="Lato" pitchFamily="34" charset="0"/>
              </a:rPr>
              <a:t>Health &amp; social protection systems; Digital transformation; Agricultural transformations; climate friendly activities</a:t>
            </a:r>
          </a:p>
          <a:p>
            <a:pPr marL="782638" lvl="1" eaLnBrk="1">
              <a:spcBef>
                <a:spcPts val="1200"/>
              </a:spcBef>
            </a:pPr>
            <a:endParaRPr lang="en-US" sz="2400" dirty="0">
              <a:solidFill>
                <a:schemeClr val="bg1"/>
              </a:solidFill>
            </a:endParaRPr>
          </a:p>
        </p:txBody>
      </p:sp>
      <p:sp>
        <p:nvSpPr>
          <p:cNvPr id="22" name="Oval 21">
            <a:extLst>
              <a:ext uri="{FF2B5EF4-FFF2-40B4-BE49-F238E27FC236}">
                <a16:creationId xmlns:a16="http://schemas.microsoft.com/office/drawing/2014/main" id="{2A039FBE-ACC6-4720-9C8B-A0D7196C1242}"/>
              </a:ext>
            </a:extLst>
          </p:cNvPr>
          <p:cNvSpPr/>
          <p:nvPr/>
        </p:nvSpPr>
        <p:spPr bwMode="auto">
          <a:xfrm>
            <a:off x="-5128" y="745688"/>
            <a:ext cx="1961859" cy="5366623"/>
          </a:xfrm>
          <a:prstGeom prst="ellipse">
            <a:avLst/>
          </a:prstGeom>
          <a:solidFill>
            <a:srgbClr val="05558B"/>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eaLnBrk="1"/>
            <a:r>
              <a:rPr lang="en-US" altLang="en-US" sz="2200" b="1" dirty="0">
                <a:solidFill>
                  <a:srgbClr val="00B0F0"/>
                </a:solidFill>
                <a:cs typeface="Arial" panose="020B0604020202020204" pitchFamily="34" charset="0"/>
                <a:sym typeface="Lato" pitchFamily="34" charset="0"/>
              </a:rPr>
              <a:t>Africa was among world fastest growing region before.  has capacity to bounce back</a:t>
            </a:r>
            <a:endParaRPr kumimoji="0" lang="en-US" sz="2200" b="0" i="0" u="none" strike="noStrike" cap="none" normalizeH="0" baseline="0" dirty="0">
              <a:ln>
                <a:noFill/>
              </a:ln>
              <a:solidFill>
                <a:srgbClr val="00B0F0"/>
              </a:solidFill>
              <a:effectLst/>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16840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6B5177C9-FD69-4BAC-B233-ADDD734B3DC3}"/>
              </a:ext>
            </a:extLst>
          </p:cNvPr>
          <p:cNvSpPr/>
          <p:nvPr/>
        </p:nvSpPr>
        <p:spPr>
          <a:xfrm>
            <a:off x="43714" y="-61982"/>
            <a:ext cx="8863187" cy="110668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2800" b="1" dirty="0">
                <a:latin typeface="Century Gothic" panose="020B0502020202020204" pitchFamily="34" charset="0"/>
              </a:rPr>
              <a:t>Situation of the Pandemic in Great Lakes (16</a:t>
            </a:r>
            <a:r>
              <a:rPr lang="en-US" sz="2800" b="1" baseline="30000" dirty="0">
                <a:latin typeface="Century Gothic" panose="020B0502020202020204" pitchFamily="34" charset="0"/>
              </a:rPr>
              <a:t>th</a:t>
            </a:r>
            <a:r>
              <a:rPr lang="en-US" sz="2800" b="1" dirty="0">
                <a:latin typeface="Century Gothic" panose="020B0502020202020204" pitchFamily="34" charset="0"/>
              </a:rPr>
              <a:t> June 2020)</a:t>
            </a:r>
          </a:p>
        </p:txBody>
      </p:sp>
      <p:grpSp>
        <p:nvGrpSpPr>
          <p:cNvPr id="31" name="Group 30">
            <a:extLst>
              <a:ext uri="{FF2B5EF4-FFF2-40B4-BE49-F238E27FC236}">
                <a16:creationId xmlns:a16="http://schemas.microsoft.com/office/drawing/2014/main" id="{A5FE8B41-4184-46AD-9885-A01A8AB28AF1}"/>
              </a:ext>
            </a:extLst>
          </p:cNvPr>
          <p:cNvGrpSpPr/>
          <p:nvPr/>
        </p:nvGrpSpPr>
        <p:grpSpPr>
          <a:xfrm>
            <a:off x="827584" y="1052736"/>
            <a:ext cx="2901349" cy="898558"/>
            <a:chOff x="4331642" y="166084"/>
            <a:chExt cx="2857550" cy="1198077"/>
          </a:xfrm>
        </p:grpSpPr>
        <p:sp>
          <p:nvSpPr>
            <p:cNvPr id="32" name="Rectangle 31">
              <a:extLst>
                <a:ext uri="{FF2B5EF4-FFF2-40B4-BE49-F238E27FC236}">
                  <a16:creationId xmlns:a16="http://schemas.microsoft.com/office/drawing/2014/main" id="{234BD7E0-0AC2-4131-8F46-7AF1E4E7E10B}"/>
                </a:ext>
              </a:extLst>
            </p:cNvPr>
            <p:cNvSpPr/>
            <p:nvPr/>
          </p:nvSpPr>
          <p:spPr>
            <a:xfrm>
              <a:off x="4331642" y="166084"/>
              <a:ext cx="2509765" cy="119807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3" name="TextBox 32">
              <a:extLst>
                <a:ext uri="{FF2B5EF4-FFF2-40B4-BE49-F238E27FC236}">
                  <a16:creationId xmlns:a16="http://schemas.microsoft.com/office/drawing/2014/main" id="{B489B5FB-1F6E-4FF8-954E-5EC993721233}"/>
                </a:ext>
              </a:extLst>
            </p:cNvPr>
            <p:cNvSpPr txBox="1"/>
            <p:nvPr/>
          </p:nvSpPr>
          <p:spPr>
            <a:xfrm>
              <a:off x="5298846" y="200904"/>
              <a:ext cx="1890346" cy="492443"/>
            </a:xfrm>
            <a:prstGeom prst="rect">
              <a:avLst/>
            </a:prstGeom>
            <a:noFill/>
          </p:spPr>
          <p:txBody>
            <a:bodyPr wrap="none" rtlCol="0" anchor="ctr" anchorCtr="0">
              <a:spAutoFit/>
            </a:bodyPr>
            <a:lstStyle/>
            <a:p>
              <a:r>
                <a:rPr lang="en-US" b="1" dirty="0">
                  <a:solidFill>
                    <a:schemeClr val="tx2"/>
                  </a:solidFill>
                  <a:latin typeface="Poppins" pitchFamily="2" charset="77"/>
                  <a:ea typeface="League Spartan" charset="0"/>
                  <a:cs typeface="Poppins" pitchFamily="2" charset="77"/>
                </a:rPr>
                <a:t>TOTAL CASES</a:t>
              </a:r>
            </a:p>
          </p:txBody>
        </p:sp>
        <p:sp>
          <p:nvSpPr>
            <p:cNvPr id="34" name="TextBox 33">
              <a:extLst>
                <a:ext uri="{FF2B5EF4-FFF2-40B4-BE49-F238E27FC236}">
                  <a16:creationId xmlns:a16="http://schemas.microsoft.com/office/drawing/2014/main" id="{0B0789B2-A55F-45BE-AE71-20D612E7F74D}"/>
                </a:ext>
              </a:extLst>
            </p:cNvPr>
            <p:cNvSpPr txBox="1"/>
            <p:nvPr/>
          </p:nvSpPr>
          <p:spPr>
            <a:xfrm>
              <a:off x="5466377" y="461173"/>
              <a:ext cx="876552" cy="738664"/>
            </a:xfrm>
            <a:prstGeom prst="rect">
              <a:avLst/>
            </a:prstGeom>
            <a:noFill/>
          </p:spPr>
          <p:txBody>
            <a:bodyPr wrap="none" rtlCol="0" anchor="ctr" anchorCtr="0">
              <a:spAutoFit/>
            </a:bodyPr>
            <a:lstStyle/>
            <a:p>
              <a:r>
                <a:rPr lang="en-US" sz="3000" b="1" dirty="0">
                  <a:solidFill>
                    <a:schemeClr val="accent1"/>
                  </a:solidFill>
                  <a:latin typeface="Poppins" pitchFamily="2" charset="77"/>
                  <a:ea typeface="League Spartan" charset="0"/>
                  <a:cs typeface="Poppins" pitchFamily="2" charset="77"/>
                </a:rPr>
                <a:t>24,156</a:t>
              </a:r>
            </a:p>
          </p:txBody>
        </p:sp>
        <p:pic>
          <p:nvPicPr>
            <p:cNvPr id="35" name="Picture 34">
              <a:extLst>
                <a:ext uri="{FF2B5EF4-FFF2-40B4-BE49-F238E27FC236}">
                  <a16:creationId xmlns:a16="http://schemas.microsoft.com/office/drawing/2014/main" id="{FAF79030-2884-4D47-B2F1-642F8E48A458}"/>
                </a:ext>
              </a:extLst>
            </p:cNvPr>
            <p:cNvPicPr>
              <a:picLocks noChangeAspect="1"/>
            </p:cNvPicPr>
            <p:nvPr/>
          </p:nvPicPr>
          <p:blipFill>
            <a:blip r:embed="rId2"/>
            <a:stretch>
              <a:fillRect/>
            </a:stretch>
          </p:blipFill>
          <p:spPr>
            <a:xfrm>
              <a:off x="4397058" y="285888"/>
              <a:ext cx="861690" cy="846996"/>
            </a:xfrm>
            <a:prstGeom prst="rect">
              <a:avLst/>
            </a:prstGeom>
          </p:spPr>
        </p:pic>
      </p:grpSp>
      <p:grpSp>
        <p:nvGrpSpPr>
          <p:cNvPr id="36" name="Group 35">
            <a:extLst>
              <a:ext uri="{FF2B5EF4-FFF2-40B4-BE49-F238E27FC236}">
                <a16:creationId xmlns:a16="http://schemas.microsoft.com/office/drawing/2014/main" id="{74FCFEC8-1BAC-44C3-82CE-DE2707C86BF4}"/>
              </a:ext>
            </a:extLst>
          </p:cNvPr>
          <p:cNvGrpSpPr/>
          <p:nvPr/>
        </p:nvGrpSpPr>
        <p:grpSpPr>
          <a:xfrm>
            <a:off x="6182108" y="1052736"/>
            <a:ext cx="3002605" cy="898558"/>
            <a:chOff x="8314662" y="184622"/>
            <a:chExt cx="2920388" cy="1198077"/>
          </a:xfrm>
        </p:grpSpPr>
        <p:sp>
          <p:nvSpPr>
            <p:cNvPr id="37" name="Rectangle 36">
              <a:extLst>
                <a:ext uri="{FF2B5EF4-FFF2-40B4-BE49-F238E27FC236}">
                  <a16:creationId xmlns:a16="http://schemas.microsoft.com/office/drawing/2014/main" id="{80C069B9-3F56-4111-BD0D-E903A50DC44C}"/>
                </a:ext>
              </a:extLst>
            </p:cNvPr>
            <p:cNvSpPr/>
            <p:nvPr/>
          </p:nvSpPr>
          <p:spPr>
            <a:xfrm>
              <a:off x="8314662" y="184622"/>
              <a:ext cx="2509765" cy="119807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TextBox 37">
              <a:extLst>
                <a:ext uri="{FF2B5EF4-FFF2-40B4-BE49-F238E27FC236}">
                  <a16:creationId xmlns:a16="http://schemas.microsoft.com/office/drawing/2014/main" id="{FC4D4989-7A3B-47BB-9554-32684576503B}"/>
                </a:ext>
              </a:extLst>
            </p:cNvPr>
            <p:cNvSpPr txBox="1"/>
            <p:nvPr/>
          </p:nvSpPr>
          <p:spPr>
            <a:xfrm>
              <a:off x="9281866" y="219442"/>
              <a:ext cx="1953184" cy="492443"/>
            </a:xfrm>
            <a:prstGeom prst="rect">
              <a:avLst/>
            </a:prstGeom>
            <a:noFill/>
          </p:spPr>
          <p:txBody>
            <a:bodyPr wrap="none" rtlCol="0" anchor="ctr" anchorCtr="0">
              <a:spAutoFit/>
            </a:bodyPr>
            <a:lstStyle/>
            <a:p>
              <a:r>
                <a:rPr lang="en-US" b="1" dirty="0">
                  <a:solidFill>
                    <a:schemeClr val="tx2"/>
                  </a:solidFill>
                  <a:latin typeface="Poppins" pitchFamily="2" charset="77"/>
                  <a:ea typeface="League Spartan" charset="0"/>
                  <a:cs typeface="Poppins" pitchFamily="2" charset="77"/>
                </a:rPr>
                <a:t>TOTAL DEATH</a:t>
              </a:r>
            </a:p>
          </p:txBody>
        </p:sp>
        <p:sp>
          <p:nvSpPr>
            <p:cNvPr id="39" name="TextBox 38">
              <a:extLst>
                <a:ext uri="{FF2B5EF4-FFF2-40B4-BE49-F238E27FC236}">
                  <a16:creationId xmlns:a16="http://schemas.microsoft.com/office/drawing/2014/main" id="{5EE24817-7F2E-484D-9383-39144A620DD4}"/>
                </a:ext>
              </a:extLst>
            </p:cNvPr>
            <p:cNvSpPr txBox="1"/>
            <p:nvPr/>
          </p:nvSpPr>
          <p:spPr>
            <a:xfrm>
              <a:off x="9709955" y="479711"/>
              <a:ext cx="553796" cy="738664"/>
            </a:xfrm>
            <a:prstGeom prst="rect">
              <a:avLst/>
            </a:prstGeom>
            <a:noFill/>
          </p:spPr>
          <p:txBody>
            <a:bodyPr wrap="none" rtlCol="0" anchor="ctr" anchorCtr="0">
              <a:spAutoFit/>
            </a:bodyPr>
            <a:lstStyle/>
            <a:p>
              <a:r>
                <a:rPr lang="en-US" sz="3000" b="1" dirty="0">
                  <a:solidFill>
                    <a:schemeClr val="accent1"/>
                  </a:solidFill>
                  <a:latin typeface="Poppins" pitchFamily="2" charset="77"/>
                  <a:ea typeface="League Spartan" charset="0"/>
                  <a:cs typeface="Poppins" pitchFamily="2" charset="77"/>
                </a:rPr>
                <a:t>774</a:t>
              </a:r>
            </a:p>
          </p:txBody>
        </p:sp>
        <p:pic>
          <p:nvPicPr>
            <p:cNvPr id="40" name="Picture 39">
              <a:extLst>
                <a:ext uri="{FF2B5EF4-FFF2-40B4-BE49-F238E27FC236}">
                  <a16:creationId xmlns:a16="http://schemas.microsoft.com/office/drawing/2014/main" id="{5DA66D6F-FD5D-4F7B-8CCF-884F6E89C7B7}"/>
                </a:ext>
              </a:extLst>
            </p:cNvPr>
            <p:cNvPicPr>
              <a:picLocks noChangeAspect="1"/>
            </p:cNvPicPr>
            <p:nvPr/>
          </p:nvPicPr>
          <p:blipFill>
            <a:blip r:embed="rId3"/>
            <a:stretch>
              <a:fillRect/>
            </a:stretch>
          </p:blipFill>
          <p:spPr>
            <a:xfrm>
              <a:off x="8360804" y="287093"/>
              <a:ext cx="895350" cy="852593"/>
            </a:xfrm>
            <a:prstGeom prst="rect">
              <a:avLst/>
            </a:prstGeom>
          </p:spPr>
        </p:pic>
      </p:grpSp>
      <p:sp>
        <p:nvSpPr>
          <p:cNvPr id="14" name="Rectangle 11"/>
          <p:cNvSpPr>
            <a:spLocks/>
          </p:cNvSpPr>
          <p:nvPr/>
        </p:nvSpPr>
        <p:spPr bwMode="auto">
          <a:xfrm>
            <a:off x="305568" y="6370560"/>
            <a:ext cx="88569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b" anchorCtr="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Century Gothic" charset="0"/>
                <a:cs typeface="Calibri" panose="020F0502020204030204" pitchFamily="34" charset="0"/>
                <a:sym typeface="Lato" pitchFamily="34" charset="0"/>
              </a:rPr>
              <a:t>Source: WHO, 2020</a:t>
            </a:r>
          </a:p>
        </p:txBody>
      </p:sp>
      <p:graphicFrame>
        <p:nvGraphicFramePr>
          <p:cNvPr id="16" name="Chart 15"/>
          <p:cNvGraphicFramePr>
            <a:graphicFrameLocks/>
          </p:cNvGraphicFramePr>
          <p:nvPr/>
        </p:nvGraphicFramePr>
        <p:xfrm>
          <a:off x="305568" y="2146497"/>
          <a:ext cx="4338440" cy="41008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159584239"/>
              </p:ext>
            </p:extLst>
          </p:nvPr>
        </p:nvGraphicFramePr>
        <p:xfrm>
          <a:off x="4877568" y="2146496"/>
          <a:ext cx="4029333" cy="40418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238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4660" y="2204864"/>
            <a:ext cx="1834679" cy="11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p:cNvSpPr>
          <p:nvPr/>
        </p:nvSpPr>
        <p:spPr bwMode="auto">
          <a:xfrm>
            <a:off x="2360613" y="3815682"/>
            <a:ext cx="4422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4800" b="1" dirty="0">
                <a:solidFill>
                  <a:schemeClr val="tx1"/>
                </a:solidFill>
                <a:latin typeface="Lato" pitchFamily="34" charset="0"/>
                <a:sym typeface="Lato" pitchFamily="34"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75761-89C6-4204-AC6A-C097AA8A4D9A}"/>
              </a:ext>
            </a:extLst>
          </p:cNvPr>
          <p:cNvSpPr>
            <a:spLocks noGrp="1"/>
          </p:cNvSpPr>
          <p:nvPr>
            <p:ph type="title"/>
          </p:nvPr>
        </p:nvSpPr>
        <p:spPr>
          <a:xfrm>
            <a:off x="179512" y="191550"/>
            <a:ext cx="8856984" cy="789178"/>
          </a:xfrm>
        </p:spPr>
        <p:txBody>
          <a:bodyPr/>
          <a:lstStyle/>
          <a:p>
            <a:r>
              <a:rPr lang="en-US" sz="3000" dirty="0"/>
              <a:t>Large urban population living in slums could be a challenge in combating COVID-19</a:t>
            </a:r>
            <a:endParaRPr lang="en-US" dirty="0"/>
          </a:p>
        </p:txBody>
      </p:sp>
      <p:graphicFrame>
        <p:nvGraphicFramePr>
          <p:cNvPr id="6" name="Chart 5"/>
          <p:cNvGraphicFramePr>
            <a:graphicFrameLocks/>
          </p:cNvGraphicFramePr>
          <p:nvPr/>
        </p:nvGraphicFramePr>
        <p:xfrm>
          <a:off x="179512" y="1268760"/>
          <a:ext cx="871296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11"/>
          <p:cNvSpPr>
            <a:spLocks/>
          </p:cNvSpPr>
          <p:nvPr/>
        </p:nvSpPr>
        <p:spPr bwMode="auto">
          <a:xfrm>
            <a:off x="321977" y="6352054"/>
            <a:ext cx="88569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b" anchorCtr="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Century Gothic" charset="0"/>
                <a:cs typeface="Calibri" panose="020F0502020204030204" pitchFamily="34" charset="0"/>
                <a:sym typeface="Lato" pitchFamily="34" charset="0"/>
              </a:rPr>
              <a:t>Source: World Bank, 2020</a:t>
            </a:r>
          </a:p>
        </p:txBody>
      </p:sp>
    </p:spTree>
    <p:extLst>
      <p:ext uri="{BB962C8B-B14F-4D97-AF65-F5344CB8AC3E}">
        <p14:creationId xmlns:p14="http://schemas.microsoft.com/office/powerpoint/2010/main" val="402945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EDF42-EBEC-4BCC-B06F-E6FD302D9712}"/>
              </a:ext>
            </a:extLst>
          </p:cNvPr>
          <p:cNvSpPr>
            <a:spLocks noGrp="1"/>
          </p:cNvSpPr>
          <p:nvPr>
            <p:ph idx="4294967295"/>
          </p:nvPr>
        </p:nvSpPr>
        <p:spPr>
          <a:xfrm>
            <a:off x="251520" y="764704"/>
            <a:ext cx="8467725" cy="4879975"/>
          </a:xfrm>
        </p:spPr>
        <p:txBody>
          <a:bodyPr/>
          <a:lstStyle/>
          <a:p>
            <a:endParaRPr lang="en-US" dirty="0">
              <a:solidFill>
                <a:schemeClr val="bg1"/>
              </a:solidFill>
            </a:endParaRPr>
          </a:p>
          <a:p>
            <a:pPr marL="0" indent="0" algn="ctr">
              <a:buNone/>
            </a:pPr>
            <a:r>
              <a:rPr lang="en-US" sz="4000" b="1" dirty="0">
                <a:solidFill>
                  <a:schemeClr val="bg1"/>
                </a:solidFill>
              </a:rPr>
              <a:t>Evolving Growth Forecasts</a:t>
            </a:r>
          </a:p>
          <a:p>
            <a:pPr marL="0" indent="0" algn="ctr">
              <a:buNone/>
            </a:pPr>
            <a:endParaRPr lang="en-US" sz="4000" b="1" dirty="0">
              <a:solidFill>
                <a:schemeClr val="bg1"/>
              </a:solidFill>
            </a:endParaRPr>
          </a:p>
          <a:p>
            <a:pPr>
              <a:spcAft>
                <a:spcPts val="600"/>
              </a:spcAft>
            </a:pPr>
            <a:r>
              <a:rPr lang="en-US" sz="2800" dirty="0">
                <a:solidFill>
                  <a:schemeClr val="bg1"/>
                </a:solidFill>
              </a:rPr>
              <a:t>COVID-19 crisis is expected to cause a significant </a:t>
            </a:r>
            <a:r>
              <a:rPr lang="en-US" sz="2800" b="1" dirty="0">
                <a:solidFill>
                  <a:srgbClr val="FF0000"/>
                </a:solidFill>
              </a:rPr>
              <a:t>slowdown in economic growth for every country</a:t>
            </a:r>
          </a:p>
          <a:p>
            <a:pPr lvl="0">
              <a:spcAft>
                <a:spcPts val="600"/>
              </a:spcAft>
            </a:pPr>
            <a:r>
              <a:rPr lang="en-US" sz="2800" dirty="0">
                <a:solidFill>
                  <a:prstClr val="white"/>
                </a:solidFill>
              </a:rPr>
              <a:t>However, a </a:t>
            </a:r>
            <a:r>
              <a:rPr lang="en-US" sz="2800" b="1" dirty="0">
                <a:solidFill>
                  <a:srgbClr val="FF0000"/>
                </a:solidFill>
              </a:rPr>
              <a:t>recovery</a:t>
            </a:r>
            <a:r>
              <a:rPr lang="en-US" sz="2800" b="1" dirty="0">
                <a:solidFill>
                  <a:schemeClr val="accent3">
                    <a:lumMod val="60000"/>
                    <a:lumOff val="40000"/>
                  </a:schemeClr>
                </a:solidFill>
              </a:rPr>
              <a:t> </a:t>
            </a:r>
            <a:r>
              <a:rPr lang="en-US" sz="2800" dirty="0">
                <a:solidFill>
                  <a:prstClr val="white"/>
                </a:solidFill>
              </a:rPr>
              <a:t>is expected as early as 2021 if the pandemic  is curbed early enough</a:t>
            </a:r>
            <a:endParaRPr lang="en-US" sz="2800" dirty="0">
              <a:solidFill>
                <a:schemeClr val="bg1"/>
              </a:solidFill>
            </a:endParaRPr>
          </a:p>
        </p:txBody>
      </p:sp>
    </p:spTree>
    <p:extLst>
      <p:ext uri="{BB962C8B-B14F-4D97-AF65-F5344CB8AC3E}">
        <p14:creationId xmlns:p14="http://schemas.microsoft.com/office/powerpoint/2010/main" val="188770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75761-89C6-4204-AC6A-C097AA8A4D9A}"/>
              </a:ext>
            </a:extLst>
          </p:cNvPr>
          <p:cNvSpPr>
            <a:spLocks noGrp="1"/>
          </p:cNvSpPr>
          <p:nvPr>
            <p:ph type="title"/>
          </p:nvPr>
        </p:nvSpPr>
        <p:spPr>
          <a:xfrm>
            <a:off x="179512" y="191550"/>
            <a:ext cx="8856984" cy="789178"/>
          </a:xfrm>
        </p:spPr>
        <p:txBody>
          <a:bodyPr/>
          <a:lstStyle/>
          <a:p>
            <a:r>
              <a:rPr lang="en-US" sz="3000" dirty="0"/>
              <a:t>All RECs to experience sharp decline in GDP growth rate, ICGLR to register a negative growth rate in 2020</a:t>
            </a:r>
            <a:br>
              <a:rPr lang="en-US" dirty="0"/>
            </a:br>
            <a:endParaRPr lang="en-US" dirty="0"/>
          </a:p>
        </p:txBody>
      </p:sp>
      <p:graphicFrame>
        <p:nvGraphicFramePr>
          <p:cNvPr id="4" name="Content Placeholder 3">
            <a:extLst>
              <a:ext uri="{FF2B5EF4-FFF2-40B4-BE49-F238E27FC236}">
                <a16:creationId xmlns:a16="http://schemas.microsoft.com/office/drawing/2014/main" id="{1617A3E5-EA9B-42FF-A5D4-73B3EC04ACC2}"/>
              </a:ext>
            </a:extLst>
          </p:cNvPr>
          <p:cNvGraphicFramePr>
            <a:graphicFrameLocks noGrp="1"/>
          </p:cNvGraphicFramePr>
          <p:nvPr>
            <p:ph idx="1"/>
            <p:extLst/>
          </p:nvPr>
        </p:nvGraphicFramePr>
        <p:xfrm>
          <a:off x="338138" y="980728"/>
          <a:ext cx="8467725" cy="5472608"/>
        </p:xfrm>
        <a:graphic>
          <a:graphicData uri="http://schemas.openxmlformats.org/drawingml/2006/chart">
            <c:chart xmlns:c="http://schemas.openxmlformats.org/drawingml/2006/chart" xmlns:r="http://schemas.openxmlformats.org/officeDocument/2006/relationships" r:id="rId2"/>
          </a:graphicData>
        </a:graphic>
      </p:graphicFrame>
      <p:pic>
        <p:nvPicPr>
          <p:cNvPr id="6" name="chart">
            <a:extLst>
              <a:ext uri="{FF2B5EF4-FFF2-40B4-BE49-F238E27FC236}">
                <a16:creationId xmlns:a16="http://schemas.microsoft.com/office/drawing/2014/main" id="{A58FFE25-88FC-4C93-8B96-E24C5E276D92}"/>
              </a:ext>
            </a:extLst>
          </p:cNvPr>
          <p:cNvPicPr>
            <a:picLocks noChangeAspect="1"/>
          </p:cNvPicPr>
          <p:nvPr/>
        </p:nvPicPr>
        <p:blipFill>
          <a:blip r:embed="rId3"/>
          <a:stretch>
            <a:fillRect/>
          </a:stretch>
        </p:blipFill>
        <p:spPr>
          <a:xfrm>
            <a:off x="827584" y="980728"/>
            <a:ext cx="6826124" cy="640131"/>
          </a:xfrm>
          <a:prstGeom prst="rect">
            <a:avLst/>
          </a:prstGeom>
        </p:spPr>
      </p:pic>
      <p:graphicFrame>
        <p:nvGraphicFramePr>
          <p:cNvPr id="7" name="Chart 6">
            <a:extLst>
              <a:ext uri="{FF2B5EF4-FFF2-40B4-BE49-F238E27FC236}">
                <a16:creationId xmlns:a16="http://schemas.microsoft.com/office/drawing/2014/main" id="{436DC64B-D98D-4131-9004-42F0ECE0B260}"/>
              </a:ext>
            </a:extLst>
          </p:cNvPr>
          <p:cNvGraphicFramePr>
            <a:graphicFrameLocks/>
          </p:cNvGraphicFramePr>
          <p:nvPr>
            <p:extLst>
              <p:ext uri="{D42A27DB-BD31-4B8C-83A1-F6EECF244321}">
                <p14:modId xmlns:p14="http://schemas.microsoft.com/office/powerpoint/2010/main" val="2726191127"/>
              </p:ext>
            </p:extLst>
          </p:nvPr>
        </p:nvGraphicFramePr>
        <p:xfrm>
          <a:off x="31876" y="980728"/>
          <a:ext cx="9112124"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BFF934D9-0CD1-41AB-91D6-94F1E18AF674}"/>
              </a:ext>
            </a:extLst>
          </p:cNvPr>
          <p:cNvSpPr/>
          <p:nvPr/>
        </p:nvSpPr>
        <p:spPr>
          <a:xfrm>
            <a:off x="-14436" y="6322531"/>
            <a:ext cx="4572000" cy="261610"/>
          </a:xfrm>
          <a:prstGeom prst="rect">
            <a:avLst/>
          </a:prstGeom>
        </p:spPr>
        <p:txBody>
          <a:bodyPr>
            <a:spAutoFit/>
          </a:bodyPr>
          <a:lstStyle/>
          <a:p>
            <a:r>
              <a:rPr lang="en-US" altLang="en-US" sz="1100" dirty="0">
                <a:ea typeface="Century Gothic" charset="0"/>
                <a:cs typeface="Calibri" panose="020F0502020204030204" pitchFamily="34" charset="0"/>
                <a:sym typeface="Lato" pitchFamily="34" charset="0"/>
              </a:rPr>
              <a:t>Sources: ECA calculations based on IMF REOs October 2019 and April 2020</a:t>
            </a:r>
            <a:endParaRPr lang="en-US" sz="1100" dirty="0"/>
          </a:p>
        </p:txBody>
      </p:sp>
    </p:spTree>
    <p:extLst>
      <p:ext uri="{BB962C8B-B14F-4D97-AF65-F5344CB8AC3E}">
        <p14:creationId xmlns:p14="http://schemas.microsoft.com/office/powerpoint/2010/main" val="194308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p:cNvSpPr>
          <p:nvPr/>
        </p:nvSpPr>
        <p:spPr bwMode="auto">
          <a:xfrm>
            <a:off x="309189" y="6365029"/>
            <a:ext cx="8856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b" anchorCtr="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Century Gothic" charset="0"/>
                <a:cs typeface="Calibri" panose="020F0502020204030204" pitchFamily="34" charset="0"/>
                <a:sym typeface="Lato" pitchFamily="34" charset="0"/>
              </a:rPr>
              <a:t>Sources: IMF REOs October 2019 and April 2020; 2019 IMF Staff Reports;  Africa’s projection is from ECA, April 2020</a:t>
            </a:r>
          </a:p>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Century Gothic" charset="0"/>
                <a:cs typeface="Calibri" panose="020F0502020204030204" pitchFamily="34" charset="0"/>
                <a:sym typeface="Lato" pitchFamily="34" charset="0"/>
              </a:rPr>
              <a:t>Note: Sub-regional Averages are weighted by GDP current PPP of given year forecast in October 2019 or in April 2020</a:t>
            </a:r>
          </a:p>
        </p:txBody>
      </p:sp>
      <p:sp>
        <p:nvSpPr>
          <p:cNvPr id="10" name="Title 9">
            <a:extLst>
              <a:ext uri="{FF2B5EF4-FFF2-40B4-BE49-F238E27FC236}">
                <a16:creationId xmlns:a16="http://schemas.microsoft.com/office/drawing/2014/main" id="{2A5AE240-361B-40EB-BCEC-8792EBA60654}"/>
              </a:ext>
            </a:extLst>
          </p:cNvPr>
          <p:cNvSpPr>
            <a:spLocks noGrp="1"/>
          </p:cNvSpPr>
          <p:nvPr>
            <p:ph type="title"/>
          </p:nvPr>
        </p:nvSpPr>
        <p:spPr>
          <a:xfrm>
            <a:off x="54952" y="84343"/>
            <a:ext cx="9084531" cy="829864"/>
          </a:xfrm>
          <a:noFill/>
        </p:spPr>
        <p:txBody>
          <a:bodyPr/>
          <a:lstStyle/>
          <a:p>
            <a:r>
              <a:rPr lang="en-US" sz="2400" dirty="0">
                <a:solidFill>
                  <a:schemeClr val="bg1"/>
                </a:solidFill>
              </a:rPr>
              <a:t>In the Great Lakes region, GDP growth will slow in 2020 for all countries; but most of them may recover in 2021</a:t>
            </a:r>
          </a:p>
        </p:txBody>
      </p:sp>
      <p:sp>
        <p:nvSpPr>
          <p:cNvPr id="11" name="Content Placeholder 10">
            <a:extLst>
              <a:ext uri="{FF2B5EF4-FFF2-40B4-BE49-F238E27FC236}">
                <a16:creationId xmlns:a16="http://schemas.microsoft.com/office/drawing/2014/main" id="{BC233C29-CACB-4759-BB70-4C9EC050BD0C}"/>
              </a:ext>
            </a:extLst>
          </p:cNvPr>
          <p:cNvSpPr>
            <a:spLocks noGrp="1"/>
          </p:cNvSpPr>
          <p:nvPr>
            <p:ph idx="1"/>
          </p:nvPr>
        </p:nvSpPr>
        <p:spPr>
          <a:xfrm>
            <a:off x="1115616" y="1087916"/>
            <a:ext cx="7547192" cy="338555"/>
          </a:xfrm>
        </p:spPr>
        <p:txBody>
          <a:bodyPr/>
          <a:lstStyle/>
          <a:p>
            <a:pPr marL="0" indent="0" algn="ctr">
              <a:spcAft>
                <a:spcPts val="600"/>
              </a:spcAft>
              <a:buNone/>
            </a:pPr>
            <a:r>
              <a:rPr lang="en-US" sz="2000" b="1" dirty="0">
                <a:solidFill>
                  <a:schemeClr val="tx1"/>
                </a:solidFill>
              </a:rPr>
              <a:t>GDP Growth Forecasts Pre- and Post-COVID, 2020 and 2021</a:t>
            </a:r>
          </a:p>
          <a:p>
            <a:pPr marL="0" indent="0" algn="ctr">
              <a:spcAft>
                <a:spcPts val="600"/>
              </a:spcAft>
              <a:buNone/>
            </a:pPr>
            <a:r>
              <a:rPr lang="en-US" sz="2000" b="1" dirty="0">
                <a:solidFill>
                  <a:srgbClr val="00B050"/>
                </a:solidFill>
              </a:rPr>
              <a:t>Great Lakes Region</a:t>
            </a:r>
          </a:p>
        </p:txBody>
      </p:sp>
      <p:graphicFrame>
        <p:nvGraphicFramePr>
          <p:cNvPr id="4" name="Table 3">
            <a:extLst>
              <a:ext uri="{FF2B5EF4-FFF2-40B4-BE49-F238E27FC236}">
                <a16:creationId xmlns:a16="http://schemas.microsoft.com/office/drawing/2014/main" id="{E9BD3901-210E-4890-A58A-527D81CCCEF2}"/>
              </a:ext>
            </a:extLst>
          </p:cNvPr>
          <p:cNvGraphicFramePr>
            <a:graphicFrameLocks noGrp="1"/>
          </p:cNvGraphicFramePr>
          <p:nvPr>
            <p:extLst>
              <p:ext uri="{D42A27DB-BD31-4B8C-83A1-F6EECF244321}">
                <p14:modId xmlns:p14="http://schemas.microsoft.com/office/powerpoint/2010/main" val="3121310937"/>
              </p:ext>
            </p:extLst>
          </p:nvPr>
        </p:nvGraphicFramePr>
        <p:xfrm>
          <a:off x="611560" y="1844824"/>
          <a:ext cx="8136903" cy="4176466"/>
        </p:xfrm>
        <a:graphic>
          <a:graphicData uri="http://schemas.openxmlformats.org/drawingml/2006/table">
            <a:tbl>
              <a:tblPr/>
              <a:tblGrid>
                <a:gridCol w="1674033">
                  <a:extLst>
                    <a:ext uri="{9D8B030D-6E8A-4147-A177-3AD203B41FA5}">
                      <a16:colId xmlns:a16="http://schemas.microsoft.com/office/drawing/2014/main" val="2351491498"/>
                    </a:ext>
                  </a:extLst>
                </a:gridCol>
                <a:gridCol w="1138893">
                  <a:extLst>
                    <a:ext uri="{9D8B030D-6E8A-4147-A177-3AD203B41FA5}">
                      <a16:colId xmlns:a16="http://schemas.microsoft.com/office/drawing/2014/main" val="1556669552"/>
                    </a:ext>
                  </a:extLst>
                </a:gridCol>
                <a:gridCol w="1180058">
                  <a:extLst>
                    <a:ext uri="{9D8B030D-6E8A-4147-A177-3AD203B41FA5}">
                      <a16:colId xmlns:a16="http://schemas.microsoft.com/office/drawing/2014/main" val="1248460169"/>
                    </a:ext>
                  </a:extLst>
                </a:gridCol>
                <a:gridCol w="1111448">
                  <a:extLst>
                    <a:ext uri="{9D8B030D-6E8A-4147-A177-3AD203B41FA5}">
                      <a16:colId xmlns:a16="http://schemas.microsoft.com/office/drawing/2014/main" val="3048208218"/>
                    </a:ext>
                  </a:extLst>
                </a:gridCol>
                <a:gridCol w="1111448">
                  <a:extLst>
                    <a:ext uri="{9D8B030D-6E8A-4147-A177-3AD203B41FA5}">
                      <a16:colId xmlns:a16="http://schemas.microsoft.com/office/drawing/2014/main" val="1540692469"/>
                    </a:ext>
                  </a:extLst>
                </a:gridCol>
                <a:gridCol w="1029119">
                  <a:extLst>
                    <a:ext uri="{9D8B030D-6E8A-4147-A177-3AD203B41FA5}">
                      <a16:colId xmlns:a16="http://schemas.microsoft.com/office/drawing/2014/main" val="1273051495"/>
                    </a:ext>
                  </a:extLst>
                </a:gridCol>
                <a:gridCol w="891904">
                  <a:extLst>
                    <a:ext uri="{9D8B030D-6E8A-4147-A177-3AD203B41FA5}">
                      <a16:colId xmlns:a16="http://schemas.microsoft.com/office/drawing/2014/main" val="541172371"/>
                    </a:ext>
                  </a:extLst>
                </a:gridCol>
              </a:tblGrid>
              <a:tr h="301544">
                <a:tc>
                  <a:txBody>
                    <a:bodyPr/>
                    <a:lstStyle/>
                    <a:p>
                      <a:pPr algn="l" fontAlgn="b"/>
                      <a:r>
                        <a:rPr lang="en-US" sz="14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FF"/>
                    </a:solidFill>
                  </a:tcPr>
                </a:tc>
                <a:tc gridSpan="3">
                  <a:txBody>
                    <a:bodyPr/>
                    <a:lstStyle/>
                    <a:p>
                      <a:pPr algn="ctr" fontAlgn="b"/>
                      <a:r>
                        <a:rPr lang="en-US" sz="1800" b="1" i="0" u="none" strike="noStrike" dirty="0">
                          <a:solidFill>
                            <a:srgbClr val="000000"/>
                          </a:solidFill>
                          <a:effectLst/>
                          <a:latin typeface="Calibri" panose="020F0502020204030204" pitchFamily="34" charset="0"/>
                        </a:rPr>
                        <a:t>2020 Forecast</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dirty="0">
                          <a:solidFill>
                            <a:srgbClr val="000000"/>
                          </a:solidFill>
                          <a:effectLst/>
                          <a:latin typeface="Calibri" panose="020F0502020204030204" pitchFamily="34" charset="0"/>
                        </a:rPr>
                        <a:t>2021 Forecast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1602740"/>
                  </a:ext>
                </a:extLst>
              </a:tr>
              <a:tr h="268797">
                <a:tc>
                  <a:txBody>
                    <a:bodyPr/>
                    <a:lstStyle/>
                    <a:p>
                      <a:pPr algn="l" fontAlgn="b"/>
                      <a:r>
                        <a:rPr lang="en-US" sz="14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Pre-COVID </a:t>
                      </a:r>
                    </a:p>
                  </a:txBody>
                  <a:tcPr marL="6350" marR="6350" marT="6350" marB="0" anchor="b">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New</a:t>
                      </a:r>
                    </a:p>
                  </a:txBody>
                  <a:tcPr marL="6350" marR="6350" marT="6350" marB="0" anchor="b">
                    <a:lnL>
                      <a:noFill/>
                    </a:lnL>
                    <a:lnR>
                      <a:noFill/>
                    </a:lnR>
                    <a:lnT>
                      <a:noFill/>
                    </a:lnT>
                    <a:lnB>
                      <a:noFill/>
                    </a:lnB>
                    <a:solidFill>
                      <a:srgbClr val="FFFFFF"/>
                    </a:solidFill>
                  </a:tcPr>
                </a:tc>
                <a:tc>
                  <a:txBody>
                    <a:bodyPr/>
                    <a:lstStyle/>
                    <a:p>
                      <a:pPr algn="ctr" fontAlgn="b"/>
                      <a:r>
                        <a:rPr lang="en-US" sz="1600" b="1" i="0" u="none" strike="noStrike" dirty="0">
                          <a:solidFill>
                            <a:srgbClr val="000000"/>
                          </a:solidFill>
                          <a:effectLst/>
                          <a:latin typeface="Calibri" panose="020F0502020204030204" pitchFamily="34" charset="0"/>
                        </a:rPr>
                        <a:t>Loss</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Pre-COVID </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alibri" panose="020F0502020204030204" pitchFamily="34" charset="0"/>
                        </a:rPr>
                        <a:t>New </a:t>
                      </a:r>
                    </a:p>
                  </a:txBody>
                  <a:tcPr marL="6350" marR="6350" marT="6350" marB="0" anchor="b">
                    <a:lnL>
                      <a:noFill/>
                    </a:lnL>
                    <a:lnR>
                      <a:noFill/>
                    </a:lnR>
                    <a:lnT>
                      <a:noFill/>
                    </a:lnT>
                    <a:lnB>
                      <a:noFill/>
                    </a:lnB>
                    <a:solidFill>
                      <a:srgbClr val="FFFFFF"/>
                    </a:solidFill>
                  </a:tcPr>
                </a:tc>
                <a:tc>
                  <a:txBody>
                    <a:bodyPr/>
                    <a:lstStyle/>
                    <a:p>
                      <a:pPr algn="ctr" fontAlgn="b"/>
                      <a:r>
                        <a:rPr lang="en-US" sz="1600" b="1" i="0" u="none" strike="noStrike" dirty="0">
                          <a:solidFill>
                            <a:srgbClr val="000000"/>
                          </a:solidFill>
                          <a:effectLst/>
                          <a:latin typeface="Calibri" panose="020F0502020204030204" pitchFamily="34" charset="0"/>
                        </a:rPr>
                        <a:t>Loss</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031831035"/>
                  </a:ext>
                </a:extLst>
              </a:tr>
              <a:tr h="236050">
                <a:tc>
                  <a:txBody>
                    <a:bodyPr/>
                    <a:lstStyle/>
                    <a:p>
                      <a:pPr algn="l" fontAlgn="b"/>
                      <a:r>
                        <a:rPr lang="en-US" sz="1400" b="0" i="0" u="none" strike="noStrike">
                          <a:solidFill>
                            <a:srgbClr val="000000"/>
                          </a:solidFill>
                          <a:effectLst/>
                          <a:latin typeface="Calibri" panose="020F0502020204030204" pitchFamily="34" charset="0"/>
                        </a:rPr>
                        <a:t>Angola</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C00000"/>
                          </a:solidFill>
                          <a:effectLst/>
                          <a:latin typeface="Calibri" panose="020F0502020204030204" pitchFamily="34" charset="0"/>
                        </a:rPr>
                        <a:t>-1.4</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-2.5</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-0.2</a:t>
                      </a:r>
                    </a:p>
                  </a:txBody>
                  <a:tcPr marL="6350" marR="6350" marT="6350"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022041105"/>
                  </a:ext>
                </a:extLst>
              </a:tr>
              <a:tr h="236050">
                <a:tc>
                  <a:txBody>
                    <a:bodyPr/>
                    <a:lstStyle/>
                    <a:p>
                      <a:pPr algn="l" fontAlgn="b"/>
                      <a:r>
                        <a:rPr lang="en-US" sz="1400" b="0" i="0" u="none" strike="noStrike">
                          <a:solidFill>
                            <a:srgbClr val="000000"/>
                          </a:solidFill>
                          <a:effectLst/>
                          <a:latin typeface="Calibri" panose="020F0502020204030204" pitchFamily="34" charset="0"/>
                        </a:rPr>
                        <a:t>Burundi</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0.5</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dirty="0">
                          <a:solidFill>
                            <a:srgbClr val="C00000"/>
                          </a:solidFill>
                          <a:effectLst/>
                          <a:latin typeface="Calibri" panose="020F0502020204030204" pitchFamily="34" charset="0"/>
                        </a:rPr>
                        <a:t>-5.5</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-6.0</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0.5</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4.2</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3.7</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562782764"/>
                  </a:ext>
                </a:extLst>
              </a:tr>
              <a:tr h="293613">
                <a:tc>
                  <a:txBody>
                    <a:bodyPr/>
                    <a:lstStyle/>
                    <a:p>
                      <a:pPr algn="l" fontAlgn="b"/>
                      <a:r>
                        <a:rPr lang="en-US" sz="1400" b="0" i="0" u="none" strike="noStrike" dirty="0">
                          <a:solidFill>
                            <a:srgbClr val="000000"/>
                          </a:solidFill>
                          <a:effectLst/>
                          <a:latin typeface="Calibri" panose="020F0502020204030204" pitchFamily="34" charset="0"/>
                        </a:rPr>
                        <a:t>Central African Rep.</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5.0</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-3.9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5.0</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4.0</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-1.0</a:t>
                      </a:r>
                    </a:p>
                  </a:txBody>
                  <a:tcPr marL="6350" marR="6350" marT="6350"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407847146"/>
                  </a:ext>
                </a:extLst>
              </a:tr>
              <a:tr h="236050">
                <a:tc>
                  <a:txBody>
                    <a:bodyPr/>
                    <a:lstStyle/>
                    <a:p>
                      <a:pPr algn="l" fontAlgn="b"/>
                      <a:r>
                        <a:rPr lang="en-US" sz="1400" b="0" i="0" u="none" strike="noStrike" dirty="0">
                          <a:solidFill>
                            <a:srgbClr val="000000"/>
                          </a:solidFill>
                          <a:effectLst/>
                          <a:latin typeface="Calibri" panose="020F0502020204030204" pitchFamily="34" charset="0"/>
                        </a:rPr>
                        <a:t>Dem. Rep. of Congo</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3.9</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C00000"/>
                          </a:solidFill>
                          <a:effectLst/>
                          <a:latin typeface="Calibri" panose="020F0502020204030204" pitchFamily="34" charset="0"/>
                        </a:rPr>
                        <a:t>-2.2</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-6.1</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000000"/>
                          </a:solidFill>
                          <a:effectLst/>
                          <a:latin typeface="Calibri" panose="020F0502020204030204" pitchFamily="34" charset="0"/>
                        </a:rPr>
                        <a:t>0.1</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3241411189"/>
                  </a:ext>
                </a:extLst>
              </a:tr>
              <a:tr h="236050">
                <a:tc>
                  <a:txBody>
                    <a:bodyPr/>
                    <a:lstStyle/>
                    <a:p>
                      <a:pPr algn="l" fontAlgn="b"/>
                      <a:r>
                        <a:rPr lang="en-US" sz="1400" b="0" i="0" u="none" strike="noStrike" dirty="0">
                          <a:solidFill>
                            <a:srgbClr val="000000"/>
                          </a:solidFill>
                          <a:effectLst/>
                          <a:latin typeface="Calibri" panose="020F0502020204030204" pitchFamily="34" charset="0"/>
                        </a:rPr>
                        <a:t>Republic of Congo</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dirty="0">
                          <a:solidFill>
                            <a:srgbClr val="C00000"/>
                          </a:solidFill>
                          <a:effectLst/>
                          <a:latin typeface="Calibri" panose="020F0502020204030204" pitchFamily="34" charset="0"/>
                        </a:rPr>
                        <a:t>-2.3</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-5.1</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000000"/>
                          </a:solidFill>
                          <a:effectLst/>
                          <a:latin typeface="Calibri" panose="020F0502020204030204" pitchFamily="34" charset="0"/>
                        </a:rPr>
                        <a:t>1.5</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009141803"/>
                  </a:ext>
                </a:extLst>
              </a:tr>
              <a:tr h="236050">
                <a:tc>
                  <a:txBody>
                    <a:bodyPr/>
                    <a:lstStyle/>
                    <a:p>
                      <a:pPr algn="l" fontAlgn="b"/>
                      <a:r>
                        <a:rPr lang="en-US" sz="1400" b="0" i="0" u="none" strike="noStrike" dirty="0">
                          <a:solidFill>
                            <a:srgbClr val="000000"/>
                          </a:solidFill>
                          <a:effectLst/>
                          <a:latin typeface="Calibri" panose="020F0502020204030204" pitchFamily="34" charset="0"/>
                        </a:rPr>
                        <a:t>Kenya</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6.0</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-5.0</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6.1</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0.3</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2048829668"/>
                  </a:ext>
                </a:extLst>
              </a:tr>
              <a:tr h="236050">
                <a:tc>
                  <a:txBody>
                    <a:bodyPr/>
                    <a:lstStyle/>
                    <a:p>
                      <a:pPr algn="l" fontAlgn="b"/>
                      <a:r>
                        <a:rPr lang="en-US" sz="1400" b="0" i="0" u="none" strike="noStrike">
                          <a:solidFill>
                            <a:srgbClr val="000000"/>
                          </a:solidFill>
                          <a:effectLst/>
                          <a:latin typeface="Calibri" panose="020F0502020204030204" pitchFamily="34" charset="0"/>
                        </a:rPr>
                        <a:t>Rwanda</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8.1</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3.5</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-4.6</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8.2</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6.7</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-1.6</a:t>
                      </a:r>
                    </a:p>
                  </a:txBody>
                  <a:tcPr marL="6350" marR="6350" marT="6350"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234681055"/>
                  </a:ext>
                </a:extLst>
              </a:tr>
              <a:tr h="236050">
                <a:tc>
                  <a:txBody>
                    <a:bodyPr/>
                    <a:lstStyle/>
                    <a:p>
                      <a:pPr algn="l" fontAlgn="b"/>
                      <a:r>
                        <a:rPr lang="en-US" sz="1400" b="0" i="0" u="none" strike="noStrike">
                          <a:solidFill>
                            <a:srgbClr val="000000"/>
                          </a:solidFill>
                          <a:effectLst/>
                          <a:latin typeface="Calibri" panose="020F0502020204030204" pitchFamily="34" charset="0"/>
                        </a:rPr>
                        <a:t>South Sudan</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8.2</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4.9</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-3.3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5.0</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-1.8</a:t>
                      </a:r>
                    </a:p>
                  </a:txBody>
                  <a:tcPr marL="6350" marR="6350" marT="6350"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362460486"/>
                  </a:ext>
                </a:extLst>
              </a:tr>
              <a:tr h="236050">
                <a:tc>
                  <a:txBody>
                    <a:bodyPr/>
                    <a:lstStyle/>
                    <a:p>
                      <a:pPr algn="l" fontAlgn="b"/>
                      <a:r>
                        <a:rPr lang="en-US" sz="1400" b="0" i="0" u="none" strike="noStrike">
                          <a:solidFill>
                            <a:srgbClr val="000000"/>
                          </a:solidFill>
                          <a:effectLst/>
                          <a:latin typeface="Calibri" panose="020F0502020204030204" pitchFamily="34" charset="0"/>
                        </a:rPr>
                        <a:t>Sudan</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C00000"/>
                          </a:solidFill>
                          <a:effectLst/>
                          <a:latin typeface="Calibri" panose="020F0502020204030204" pitchFamily="34" charset="0"/>
                        </a:rPr>
                        <a:t>-1.5</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C00000"/>
                          </a:solidFill>
                          <a:effectLst/>
                          <a:latin typeface="Calibri" panose="020F0502020204030204" pitchFamily="34" charset="0"/>
                        </a:rPr>
                        <a:t>-7.2</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-5.7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C00000"/>
                          </a:solidFill>
                          <a:effectLst/>
                          <a:latin typeface="Calibri" panose="020F0502020204030204" pitchFamily="34" charset="0"/>
                        </a:rPr>
                        <a:t>-1.1</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C00000"/>
                          </a:solidFill>
                          <a:effectLst/>
                          <a:latin typeface="Calibri" panose="020F0502020204030204" pitchFamily="34" charset="0"/>
                        </a:rPr>
                        <a:t>-3.0</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-2.0</a:t>
                      </a:r>
                    </a:p>
                  </a:txBody>
                  <a:tcPr marL="6350" marR="6350" marT="6350"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65079757"/>
                  </a:ext>
                </a:extLst>
              </a:tr>
              <a:tr h="236050">
                <a:tc>
                  <a:txBody>
                    <a:bodyPr/>
                    <a:lstStyle/>
                    <a:p>
                      <a:pPr algn="l" fontAlgn="b"/>
                      <a:r>
                        <a:rPr lang="en-US" sz="1400" b="0" i="0" u="none" strike="noStrike">
                          <a:solidFill>
                            <a:srgbClr val="000000"/>
                          </a:solidFill>
                          <a:effectLst/>
                          <a:latin typeface="Calibri" panose="020F0502020204030204" pitchFamily="34" charset="0"/>
                        </a:rPr>
                        <a:t>Tanzania</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5.7</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-3.7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6.0</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-1.4</a:t>
                      </a:r>
                    </a:p>
                  </a:txBody>
                  <a:tcPr marL="6350" marR="6350" marT="6350"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75999296"/>
                  </a:ext>
                </a:extLst>
              </a:tr>
              <a:tr h="236050">
                <a:tc>
                  <a:txBody>
                    <a:bodyPr/>
                    <a:lstStyle/>
                    <a:p>
                      <a:pPr algn="l" fontAlgn="b"/>
                      <a:r>
                        <a:rPr lang="en-US" sz="1400" b="0" i="0" u="none" strike="noStrike">
                          <a:solidFill>
                            <a:srgbClr val="000000"/>
                          </a:solidFill>
                          <a:effectLst/>
                          <a:latin typeface="Calibri" panose="020F0502020204030204" pitchFamily="34" charset="0"/>
                        </a:rPr>
                        <a:t>Uganda</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6.2</a:t>
                      </a:r>
                    </a:p>
                  </a:txBody>
                  <a:tcPr marL="6350" marR="6350" marT="635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3.5</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-2.7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6.1</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6350" marR="6350" marT="6350" marB="0" anchor="b">
                    <a:lnL>
                      <a:noFill/>
                    </a:lnL>
                    <a:lnR>
                      <a:noFill/>
                    </a:lnR>
                    <a:lnT>
                      <a:noFill/>
                    </a:lnT>
                    <a:lnB>
                      <a:noFill/>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-1.9</a:t>
                      </a:r>
                    </a:p>
                  </a:txBody>
                  <a:tcPr marL="6350" marR="6350" marT="6350"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729787375"/>
                  </a:ext>
                </a:extLst>
              </a:tr>
              <a:tr h="243862">
                <a:tc>
                  <a:txBody>
                    <a:bodyPr/>
                    <a:lstStyle/>
                    <a:p>
                      <a:pPr algn="l" fontAlgn="b"/>
                      <a:r>
                        <a:rPr lang="en-US" sz="1400" b="0" i="0" u="none" strike="noStrike">
                          <a:solidFill>
                            <a:srgbClr val="000000"/>
                          </a:solidFill>
                          <a:effectLst/>
                          <a:latin typeface="Calibri" panose="020F0502020204030204" pitchFamily="34" charset="0"/>
                        </a:rPr>
                        <a:t>Zambia</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1.7</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C00000"/>
                          </a:solidFill>
                          <a:effectLst/>
                          <a:latin typeface="Calibri" panose="020F0502020204030204" pitchFamily="34" charset="0"/>
                        </a:rPr>
                        <a:t>-3.5</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C00000"/>
                          </a:solidFill>
                          <a:effectLst/>
                          <a:latin typeface="Calibri" panose="020F0502020204030204" pitchFamily="34" charset="0"/>
                        </a:rPr>
                        <a:t>-5.2</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1.7</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1" i="0" u="none" strike="noStrike" dirty="0">
                          <a:solidFill>
                            <a:srgbClr val="000000"/>
                          </a:solidFill>
                          <a:effectLst/>
                          <a:latin typeface="Calibri" panose="020F0502020204030204" pitchFamily="34" charset="0"/>
                        </a:rPr>
                        <a:t>0.6</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2009856"/>
                  </a:ext>
                </a:extLst>
              </a:tr>
              <a:tr h="236050">
                <a:tc>
                  <a:txBody>
                    <a:bodyPr/>
                    <a:lstStyle/>
                    <a:p>
                      <a:pPr algn="l" fontAlgn="b"/>
                      <a:r>
                        <a:rPr lang="en-US" sz="1400" b="1" i="1" u="none" strike="noStrike" dirty="0">
                          <a:solidFill>
                            <a:srgbClr val="000000"/>
                          </a:solidFill>
                          <a:effectLst/>
                          <a:latin typeface="Calibri" panose="020F0502020204030204" pitchFamily="34" charset="0"/>
                        </a:rPr>
                        <a:t>ICGLR average</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400" b="1" i="1" u="none" strike="noStrike">
                          <a:solidFill>
                            <a:srgbClr val="000000"/>
                          </a:solidFill>
                          <a:effectLst/>
                          <a:latin typeface="Calibri" panose="020F0502020204030204" pitchFamily="34" charset="0"/>
                        </a:rPr>
                        <a:t>3.5</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400" b="1" i="1" u="none" strike="noStrike">
                          <a:solidFill>
                            <a:srgbClr val="000000"/>
                          </a:solidFill>
                          <a:effectLst/>
                          <a:latin typeface="Calibri" panose="020F0502020204030204" pitchFamily="34" charset="0"/>
                        </a:rPr>
                        <a:t>-0.7</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400" b="1" i="1" u="none" strike="noStrike" dirty="0">
                          <a:solidFill>
                            <a:srgbClr val="C00000"/>
                          </a:solidFill>
                          <a:effectLst/>
                          <a:latin typeface="Calibri" panose="020F0502020204030204" pitchFamily="34" charset="0"/>
                        </a:rPr>
                        <a:t>-4.2</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algn="ctr" fontAlgn="b"/>
                      <a:r>
                        <a:rPr lang="en-US" sz="1400" b="1" i="1" u="none" strike="noStrike">
                          <a:solidFill>
                            <a:srgbClr val="000000"/>
                          </a:solidFill>
                          <a:effectLst/>
                          <a:latin typeface="Calibri" panose="020F0502020204030204" pitchFamily="34" charset="0"/>
                        </a:rPr>
                        <a:t>3.8</a:t>
                      </a: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400" b="1" i="1" u="none" strike="noStrike">
                          <a:solidFill>
                            <a:srgbClr val="000000"/>
                          </a:solidFill>
                          <a:effectLst/>
                          <a:latin typeface="Calibri" panose="020F0502020204030204" pitchFamily="34" charset="0"/>
                        </a:rPr>
                        <a:t>3.2</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400" b="1" i="1" u="none" strike="noStrike" dirty="0">
                          <a:solidFill>
                            <a:srgbClr val="C00000"/>
                          </a:solidFill>
                          <a:effectLst/>
                          <a:latin typeface="Calibri" panose="020F0502020204030204" pitchFamily="34" charset="0"/>
                        </a:rPr>
                        <a:t>-0.6</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273176237"/>
                  </a:ext>
                </a:extLst>
              </a:tr>
              <a:tr h="236050">
                <a:tc>
                  <a:txBody>
                    <a:bodyPr/>
                    <a:lstStyle/>
                    <a:p>
                      <a:pPr algn="l" fontAlgn="b"/>
                      <a:r>
                        <a:rPr lang="en-US" sz="1400" b="0" i="1" u="none" strike="noStrike" dirty="0">
                          <a:solidFill>
                            <a:srgbClr val="000000"/>
                          </a:solidFill>
                          <a:effectLst/>
                          <a:latin typeface="Calibri" panose="020F0502020204030204" pitchFamily="34" charset="0"/>
                        </a:rPr>
                        <a:t>Africa</a:t>
                      </a:r>
                    </a:p>
                  </a:txBody>
                  <a:tcPr marL="6350" marR="6350" marT="6350" marB="0" anchor="b">
                    <a:lnL>
                      <a:noFill/>
                    </a:lnL>
                    <a:lnR>
                      <a:noFill/>
                    </a:lnR>
                    <a:lnT>
                      <a:noFill/>
                    </a:lnT>
                    <a:lnB>
                      <a:noFill/>
                    </a:lnB>
                    <a:solidFill>
                      <a:srgbClr val="FFFFFF"/>
                    </a:solidFill>
                  </a:tcPr>
                </a:tc>
                <a:tc>
                  <a:txBody>
                    <a:bodyPr/>
                    <a:lstStyle/>
                    <a:p>
                      <a:pPr algn="ctr" fontAlgn="b"/>
                      <a:r>
                        <a:rPr lang="en-US" sz="1400" b="0" i="1" u="none" strike="noStrike">
                          <a:solidFill>
                            <a:srgbClr val="000000"/>
                          </a:solidFill>
                          <a:effectLst/>
                          <a:latin typeface="Calibri" panose="020F0502020204030204" pitchFamily="34" charset="0"/>
                        </a:rPr>
                        <a:t>3.2</a:t>
                      </a:r>
                    </a:p>
                  </a:txBody>
                  <a:tcPr marL="6350" marR="6350" marT="6350" marB="0" anchor="b">
                    <a:lnL>
                      <a:noFill/>
                    </a:lnL>
                    <a:lnR>
                      <a:noFill/>
                    </a:lnR>
                    <a:lnT>
                      <a:noFill/>
                    </a:lnT>
                    <a:lnB>
                      <a:noFill/>
                    </a:lnB>
                    <a:solidFill>
                      <a:srgbClr val="FFFFFF"/>
                    </a:solidFill>
                  </a:tcPr>
                </a:tc>
                <a:tc>
                  <a:txBody>
                    <a:bodyPr/>
                    <a:lstStyle/>
                    <a:p>
                      <a:pPr algn="ctr" fontAlgn="b"/>
                      <a:r>
                        <a:rPr lang="en-US" sz="1400" b="0" i="1" u="none" strike="noStrike">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rgbClr val="FFFFFF"/>
                    </a:solidFill>
                  </a:tcPr>
                </a:tc>
                <a:tc>
                  <a:txBody>
                    <a:bodyPr/>
                    <a:lstStyle/>
                    <a:p>
                      <a:pPr algn="ctr" fontAlgn="b"/>
                      <a:r>
                        <a:rPr lang="en-US" sz="1400" b="1" i="1" u="none" strike="noStrike" dirty="0">
                          <a:solidFill>
                            <a:srgbClr val="C00000"/>
                          </a:solidFill>
                          <a:effectLst/>
                          <a:latin typeface="Calibri" panose="020F0502020204030204" pitchFamily="34" charset="0"/>
                        </a:rPr>
                        <a:t>-1.4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1" u="none" strike="noStrike">
                          <a:solidFill>
                            <a:srgbClr val="000000"/>
                          </a:solidFill>
                          <a:effectLst/>
                          <a:latin typeface="Calibri" panose="020F0502020204030204" pitchFamily="34" charset="0"/>
                        </a:rPr>
                        <a:t> </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1" u="none" strike="noStrike">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FF"/>
                    </a:solidFill>
                  </a:tcPr>
                </a:tc>
                <a:tc>
                  <a:txBody>
                    <a:bodyPr/>
                    <a:lstStyle/>
                    <a:p>
                      <a:pPr algn="ctr" fontAlgn="b"/>
                      <a:r>
                        <a:rPr lang="en-US" sz="1400" b="1" i="1" u="none" strike="noStrike" dirty="0">
                          <a:solidFill>
                            <a:srgbClr val="C00000"/>
                          </a:solidFill>
                          <a:effectLst/>
                          <a:latin typeface="Calibri" panose="020F0502020204030204" pitchFamily="34" charset="0"/>
                        </a:rPr>
                        <a:t> </a:t>
                      </a:r>
                    </a:p>
                  </a:txBody>
                  <a:tcPr marL="6350" marR="6350" marT="6350" marB="0" anchor="b">
                    <a:lnL>
                      <a:noFill/>
                    </a:lnL>
                    <a:lnR>
                      <a:noFill/>
                    </a:lnR>
                    <a:lnT>
                      <a:noFill/>
                    </a:lnT>
                    <a:lnB>
                      <a:noFill/>
                    </a:lnB>
                    <a:solidFill>
                      <a:srgbClr val="FFFFFF"/>
                    </a:solidFill>
                  </a:tcPr>
                </a:tc>
                <a:extLst>
                  <a:ext uri="{0D108BD9-81ED-4DB2-BD59-A6C34878D82A}">
                    <a16:rowId xmlns:a16="http://schemas.microsoft.com/office/drawing/2014/main" val="1237869862"/>
                  </a:ext>
                </a:extLst>
              </a:tr>
              <a:tr h="236050">
                <a:tc>
                  <a:txBody>
                    <a:bodyPr/>
                    <a:lstStyle/>
                    <a:p>
                      <a:pPr algn="l" fontAlgn="b"/>
                      <a:r>
                        <a:rPr lang="en-US" sz="1400" b="0" i="1" u="none" strike="noStrike">
                          <a:solidFill>
                            <a:srgbClr val="000000"/>
                          </a:solidFill>
                          <a:effectLst/>
                          <a:latin typeface="Calibri" panose="020F0502020204030204" pitchFamily="34" charset="0"/>
                        </a:rPr>
                        <a:t>World</a:t>
                      </a:r>
                    </a:p>
                  </a:txBody>
                  <a:tcPr marL="6350" marR="6350" marT="6350" marB="0" anchor="b">
                    <a:lnL>
                      <a:noFill/>
                    </a:lnL>
                    <a:lnR>
                      <a:noFill/>
                    </a:lnR>
                    <a:lnT>
                      <a:noFill/>
                    </a:lnT>
                    <a:lnB>
                      <a:noFill/>
                    </a:lnB>
                    <a:solidFill>
                      <a:srgbClr val="FFFFFF"/>
                    </a:solidFill>
                  </a:tcPr>
                </a:tc>
                <a:tc>
                  <a:txBody>
                    <a:bodyPr/>
                    <a:lstStyle/>
                    <a:p>
                      <a:pPr algn="ctr" fontAlgn="b"/>
                      <a:r>
                        <a:rPr lang="en-US" sz="1400" b="0" i="1" u="none" strike="noStrike">
                          <a:solidFill>
                            <a:srgbClr val="000000"/>
                          </a:solidFill>
                          <a:effectLst/>
                          <a:latin typeface="Calibri" panose="020F0502020204030204" pitchFamily="34" charset="0"/>
                        </a:rPr>
                        <a:t>3.4</a:t>
                      </a:r>
                    </a:p>
                  </a:txBody>
                  <a:tcPr marL="6350" marR="6350" marT="6350" marB="0" anchor="b">
                    <a:lnL>
                      <a:noFill/>
                    </a:lnL>
                    <a:lnR>
                      <a:noFill/>
                    </a:lnR>
                    <a:lnT>
                      <a:noFill/>
                    </a:lnT>
                    <a:lnB>
                      <a:noFill/>
                    </a:lnB>
                    <a:solidFill>
                      <a:srgbClr val="FFFFFF"/>
                    </a:solidFill>
                  </a:tcPr>
                </a:tc>
                <a:tc>
                  <a:txBody>
                    <a:bodyPr/>
                    <a:lstStyle/>
                    <a:p>
                      <a:pPr algn="ctr" fontAlgn="b"/>
                      <a:r>
                        <a:rPr lang="en-US" sz="1400" b="0" i="1" u="none" strike="noStrike">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rgbClr val="FFFFFF"/>
                    </a:solidFill>
                  </a:tcPr>
                </a:tc>
                <a:tc>
                  <a:txBody>
                    <a:bodyPr/>
                    <a:lstStyle/>
                    <a:p>
                      <a:pPr algn="ctr" fontAlgn="b"/>
                      <a:r>
                        <a:rPr lang="en-US" sz="1400" b="1" i="1" u="none" strike="noStrike" dirty="0">
                          <a:solidFill>
                            <a:srgbClr val="C00000"/>
                          </a:solidFill>
                          <a:effectLst/>
                          <a:latin typeface="Calibri" panose="020F0502020204030204" pitchFamily="34" charset="0"/>
                        </a:rPr>
                        <a:t>-6.4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400" b="0" i="1" u="none" strike="noStrike">
                          <a:solidFill>
                            <a:srgbClr val="000000"/>
                          </a:solidFill>
                          <a:effectLst/>
                          <a:latin typeface="Calibri" panose="020F0502020204030204" pitchFamily="34" charset="0"/>
                        </a:rPr>
                        <a:t>3.6</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1" u="none" strike="noStrike">
                          <a:solidFill>
                            <a:srgbClr val="000000"/>
                          </a:solidFill>
                          <a:effectLst/>
                          <a:latin typeface="Calibri" panose="020F0502020204030204" pitchFamily="34" charset="0"/>
                        </a:rPr>
                        <a:t>5.8</a:t>
                      </a:r>
                    </a:p>
                  </a:txBody>
                  <a:tcPr marL="6350" marR="6350" marT="6350" marB="0" anchor="b">
                    <a:lnL>
                      <a:noFill/>
                    </a:lnL>
                    <a:lnR>
                      <a:noFill/>
                    </a:lnR>
                    <a:lnT>
                      <a:noFill/>
                    </a:lnT>
                    <a:lnB>
                      <a:noFill/>
                    </a:lnB>
                    <a:solidFill>
                      <a:srgbClr val="FFFFFF"/>
                    </a:solidFill>
                  </a:tcPr>
                </a:tc>
                <a:tc>
                  <a:txBody>
                    <a:bodyPr/>
                    <a:lstStyle/>
                    <a:p>
                      <a:pPr algn="ctr" fontAlgn="b"/>
                      <a:r>
                        <a:rPr lang="en-US" sz="1400" b="1" i="1" u="none" strike="noStrike" dirty="0">
                          <a:solidFill>
                            <a:srgbClr val="C00000"/>
                          </a:solidFill>
                          <a:effectLst/>
                          <a:latin typeface="Calibri" panose="020F0502020204030204" pitchFamily="34" charset="0"/>
                        </a:rPr>
                        <a:t>-2.2</a:t>
                      </a:r>
                    </a:p>
                  </a:txBody>
                  <a:tcPr marL="6350" marR="6350" marT="6350" marB="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887218148"/>
                  </a:ext>
                </a:extLst>
              </a:tr>
            </a:tbl>
          </a:graphicData>
        </a:graphic>
      </p:graphicFrame>
    </p:spTree>
    <p:extLst>
      <p:ext uri="{BB962C8B-B14F-4D97-AF65-F5344CB8AC3E}">
        <p14:creationId xmlns:p14="http://schemas.microsoft.com/office/powerpoint/2010/main" val="211583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AEDF42-EBEC-4BCC-B06F-E6FD302D9712}"/>
              </a:ext>
            </a:extLst>
          </p:cNvPr>
          <p:cNvSpPr>
            <a:spLocks noGrp="1"/>
          </p:cNvSpPr>
          <p:nvPr>
            <p:ph idx="4294967295"/>
          </p:nvPr>
        </p:nvSpPr>
        <p:spPr>
          <a:xfrm>
            <a:off x="251520" y="764704"/>
            <a:ext cx="8467725" cy="4879975"/>
          </a:xfrm>
        </p:spPr>
        <p:txBody>
          <a:bodyPr/>
          <a:lstStyle/>
          <a:p>
            <a:pPr marL="0" indent="0" algn="ctr">
              <a:buNone/>
            </a:pPr>
            <a:r>
              <a:rPr lang="en-US" sz="4000" b="1" dirty="0">
                <a:solidFill>
                  <a:schemeClr val="bg1"/>
                </a:solidFill>
              </a:rPr>
              <a:t>Debt and Fiscal Sustainability Trends</a:t>
            </a:r>
            <a:endParaRPr lang="en-US" sz="4000" b="1" dirty="0">
              <a:solidFill>
                <a:srgbClr val="FF0000"/>
              </a:solidFill>
            </a:endParaRPr>
          </a:p>
          <a:p>
            <a:pPr marL="0" indent="0" algn="ctr">
              <a:buNone/>
            </a:pPr>
            <a:endParaRPr lang="en-US" sz="4000" b="1" dirty="0">
              <a:solidFill>
                <a:schemeClr val="bg1"/>
              </a:solidFill>
            </a:endParaRPr>
          </a:p>
          <a:p>
            <a:pPr>
              <a:spcAft>
                <a:spcPts val="600"/>
              </a:spcAft>
            </a:pPr>
            <a:r>
              <a:rPr lang="en-US" sz="2800" dirty="0">
                <a:solidFill>
                  <a:schemeClr val="bg1"/>
                </a:solidFill>
              </a:rPr>
              <a:t>Reduced economic activities stemming from lockdowns, curfew as well as disruption in international trade will lower government revenues. On the other hand the expenditures for health and socioeconomic response and recovery plans will require significant resources, and may lead to more indebtment.</a:t>
            </a:r>
          </a:p>
          <a:p>
            <a:pPr>
              <a:spcAft>
                <a:spcPts val="600"/>
              </a:spcAft>
            </a:pPr>
            <a:r>
              <a:rPr lang="en-US" sz="2800" dirty="0">
                <a:solidFill>
                  <a:schemeClr val="bg1"/>
                </a:solidFill>
              </a:rPr>
              <a:t>ECA calls for </a:t>
            </a:r>
            <a:r>
              <a:rPr lang="en-US" sz="2800" b="1" dirty="0">
                <a:solidFill>
                  <a:srgbClr val="FF0000"/>
                </a:solidFill>
              </a:rPr>
              <a:t>standstills on debt service payments for all African countries </a:t>
            </a:r>
            <a:r>
              <a:rPr lang="en-US" sz="2800" dirty="0">
                <a:solidFill>
                  <a:schemeClr val="bg1"/>
                </a:solidFill>
              </a:rPr>
              <a:t>to free up fiscal space for the fight against COVID-19 and its impacts</a:t>
            </a:r>
          </a:p>
        </p:txBody>
      </p:sp>
    </p:spTree>
    <p:extLst>
      <p:ext uri="{BB962C8B-B14F-4D97-AF65-F5344CB8AC3E}">
        <p14:creationId xmlns:p14="http://schemas.microsoft.com/office/powerpoint/2010/main" val="38997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FA11F9B-EA67-4BF0-80B1-DB1AD1CD8AF0}"/>
              </a:ext>
            </a:extLst>
          </p:cNvPr>
          <p:cNvGraphicFramePr>
            <a:graphicFrameLocks noGrp="1"/>
          </p:cNvGraphicFramePr>
          <p:nvPr>
            <p:extLst>
              <p:ext uri="{D42A27DB-BD31-4B8C-83A1-F6EECF244321}">
                <p14:modId xmlns:p14="http://schemas.microsoft.com/office/powerpoint/2010/main" val="2819076686"/>
              </p:ext>
            </p:extLst>
          </p:nvPr>
        </p:nvGraphicFramePr>
        <p:xfrm>
          <a:off x="235726" y="1675218"/>
          <a:ext cx="8672548" cy="4505872"/>
        </p:xfrm>
        <a:graphic>
          <a:graphicData uri="http://schemas.openxmlformats.org/drawingml/2006/table">
            <a:tbl>
              <a:tblPr/>
              <a:tblGrid>
                <a:gridCol w="2376278">
                  <a:extLst>
                    <a:ext uri="{9D8B030D-6E8A-4147-A177-3AD203B41FA5}">
                      <a16:colId xmlns:a16="http://schemas.microsoft.com/office/drawing/2014/main" val="3310120161"/>
                    </a:ext>
                  </a:extLst>
                </a:gridCol>
                <a:gridCol w="988670">
                  <a:extLst>
                    <a:ext uri="{9D8B030D-6E8A-4147-A177-3AD203B41FA5}">
                      <a16:colId xmlns:a16="http://schemas.microsoft.com/office/drawing/2014/main" val="3849161407"/>
                    </a:ext>
                  </a:extLst>
                </a:gridCol>
                <a:gridCol w="884600">
                  <a:extLst>
                    <a:ext uri="{9D8B030D-6E8A-4147-A177-3AD203B41FA5}">
                      <a16:colId xmlns:a16="http://schemas.microsoft.com/office/drawing/2014/main" val="3586589585"/>
                    </a:ext>
                  </a:extLst>
                </a:gridCol>
                <a:gridCol w="884600">
                  <a:extLst>
                    <a:ext uri="{9D8B030D-6E8A-4147-A177-3AD203B41FA5}">
                      <a16:colId xmlns:a16="http://schemas.microsoft.com/office/drawing/2014/main" val="2561878546"/>
                    </a:ext>
                  </a:extLst>
                </a:gridCol>
                <a:gridCol w="884600">
                  <a:extLst>
                    <a:ext uri="{9D8B030D-6E8A-4147-A177-3AD203B41FA5}">
                      <a16:colId xmlns:a16="http://schemas.microsoft.com/office/drawing/2014/main" val="2055632014"/>
                    </a:ext>
                  </a:extLst>
                </a:gridCol>
                <a:gridCol w="884600">
                  <a:extLst>
                    <a:ext uri="{9D8B030D-6E8A-4147-A177-3AD203B41FA5}">
                      <a16:colId xmlns:a16="http://schemas.microsoft.com/office/drawing/2014/main" val="1962186354"/>
                    </a:ext>
                  </a:extLst>
                </a:gridCol>
                <a:gridCol w="884600">
                  <a:extLst>
                    <a:ext uri="{9D8B030D-6E8A-4147-A177-3AD203B41FA5}">
                      <a16:colId xmlns:a16="http://schemas.microsoft.com/office/drawing/2014/main" val="3247636982"/>
                    </a:ext>
                  </a:extLst>
                </a:gridCol>
                <a:gridCol w="884600">
                  <a:extLst>
                    <a:ext uri="{9D8B030D-6E8A-4147-A177-3AD203B41FA5}">
                      <a16:colId xmlns:a16="http://schemas.microsoft.com/office/drawing/2014/main" val="3217378034"/>
                    </a:ext>
                  </a:extLst>
                </a:gridCol>
              </a:tblGrid>
              <a:tr h="321848">
                <a:tc>
                  <a:txBody>
                    <a:bodyPr/>
                    <a:lstStyle/>
                    <a:p>
                      <a:pPr algn="l" fontAlgn="b"/>
                      <a:endParaRPr lang="en-US" sz="16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US" sz="1600" b="1" i="0" u="none" strike="noStrike">
                          <a:solidFill>
                            <a:srgbClr val="FFFFFF"/>
                          </a:solidFill>
                          <a:effectLst/>
                          <a:latin typeface="Calibri" panose="020F0502020204030204" pitchFamily="34" charset="0"/>
                        </a:rPr>
                        <a:t>2015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US" sz="1600" b="1" i="0" u="none" strike="noStrike">
                          <a:solidFill>
                            <a:srgbClr val="FFFFFF"/>
                          </a:solidFill>
                          <a:effectLst/>
                          <a:latin typeface="Calibri" panose="020F0502020204030204" pitchFamily="34" charset="0"/>
                        </a:rPr>
                        <a:t>2016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US" sz="1600" b="1" i="0" u="none" strike="noStrike">
                          <a:solidFill>
                            <a:srgbClr val="FFFFFF"/>
                          </a:solidFill>
                          <a:effectLst/>
                          <a:latin typeface="Calibri" panose="020F0502020204030204" pitchFamily="34" charset="0"/>
                        </a:rPr>
                        <a:t>2017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US" sz="1600" b="1" i="0" u="none" strike="noStrike">
                          <a:solidFill>
                            <a:srgbClr val="FFFFFF"/>
                          </a:solidFill>
                          <a:effectLst/>
                          <a:latin typeface="Calibri" panose="020F0502020204030204" pitchFamily="34" charset="0"/>
                        </a:rPr>
                        <a:t>2018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US" sz="1600" b="1" i="0" u="none" strike="noStrike">
                          <a:solidFill>
                            <a:srgbClr val="FFFFFF"/>
                          </a:solidFill>
                          <a:effectLst/>
                          <a:latin typeface="Calibri" panose="020F0502020204030204" pitchFamily="34" charset="0"/>
                        </a:rPr>
                        <a:t>2019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US" sz="1600" b="1" i="0" u="none" strike="noStrike">
                          <a:solidFill>
                            <a:srgbClr val="FFFFFF"/>
                          </a:solidFill>
                          <a:effectLst/>
                          <a:latin typeface="Calibri" panose="020F0502020204030204" pitchFamily="34" charset="0"/>
                        </a:rPr>
                        <a:t>2020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US" sz="1600" b="1" i="0" u="none" strike="noStrike">
                          <a:solidFill>
                            <a:srgbClr val="FFFFFF"/>
                          </a:solidFill>
                          <a:effectLst/>
                          <a:latin typeface="Calibri" panose="020F0502020204030204" pitchFamily="34" charset="0"/>
                        </a:rPr>
                        <a:t>2021</a:t>
                      </a:r>
                    </a:p>
                  </a:txBody>
                  <a:tcPr marL="6350" marR="6350" marT="635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664902470"/>
                  </a:ext>
                </a:extLst>
              </a:tr>
              <a:tr h="321848">
                <a:tc>
                  <a:txBody>
                    <a:bodyPr/>
                    <a:lstStyle/>
                    <a:p>
                      <a:pPr algn="l" fontAlgn="b"/>
                      <a:r>
                        <a:rPr lang="en-US" sz="1600" b="1" i="0" u="none" strike="noStrike" dirty="0">
                          <a:solidFill>
                            <a:srgbClr val="000000"/>
                          </a:solidFill>
                          <a:effectLst/>
                          <a:latin typeface="Calibri" panose="020F0502020204030204" pitchFamily="34" charset="0"/>
                        </a:rPr>
                        <a:t>Angola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57.1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75.7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69.3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89.0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109.8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132.2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124.3</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551914697"/>
                  </a:ext>
                </a:extLst>
              </a:tr>
              <a:tr h="321848">
                <a:tc>
                  <a:txBody>
                    <a:bodyPr/>
                    <a:lstStyle/>
                    <a:p>
                      <a:pPr algn="l" fontAlgn="b"/>
                      <a:r>
                        <a:rPr lang="en-US" sz="1600" b="1" i="0" u="none" strike="noStrike">
                          <a:solidFill>
                            <a:srgbClr val="000000"/>
                          </a:solidFill>
                          <a:effectLst/>
                          <a:latin typeface="Calibri" panose="020F0502020204030204" pitchFamily="34" charset="0"/>
                        </a:rPr>
                        <a:t>Burundi</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39.6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45.3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48.6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53.4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59.4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67.7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68.0</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645894001"/>
                  </a:ext>
                </a:extLst>
              </a:tr>
              <a:tr h="321848">
                <a:tc>
                  <a:txBody>
                    <a:bodyPr/>
                    <a:lstStyle/>
                    <a:p>
                      <a:pPr algn="l" fontAlgn="b"/>
                      <a:r>
                        <a:rPr lang="en-US" sz="1600" b="1" i="0" u="none" strike="noStrike" dirty="0">
                          <a:solidFill>
                            <a:srgbClr val="000000"/>
                          </a:solidFill>
                          <a:effectLst/>
                          <a:latin typeface="Calibri" panose="020F0502020204030204" pitchFamily="34" charset="0"/>
                        </a:rPr>
                        <a:t>Central African Republic</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59.8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53.9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50.3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50.0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47.8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46.2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43.6</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608461780"/>
                  </a:ext>
                </a:extLst>
              </a:tr>
              <a:tr h="321848">
                <a:tc>
                  <a:txBody>
                    <a:bodyPr/>
                    <a:lstStyle/>
                    <a:p>
                      <a:pPr algn="l" fontAlgn="b"/>
                      <a:r>
                        <a:rPr lang="en-US" sz="1600" b="1" i="0" u="none" strike="noStrike">
                          <a:solidFill>
                            <a:srgbClr val="000000"/>
                          </a:solidFill>
                          <a:effectLst/>
                          <a:latin typeface="Calibri" panose="020F0502020204030204" pitchFamily="34" charset="0"/>
                        </a:rPr>
                        <a:t>Congo, Dem. Rep. of the</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17.0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21.7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19.1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15.3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14.7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15.7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13.2</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103505086"/>
                  </a:ext>
                </a:extLst>
              </a:tr>
              <a:tr h="321848">
                <a:tc>
                  <a:txBody>
                    <a:bodyPr/>
                    <a:lstStyle/>
                    <a:p>
                      <a:pPr algn="l" fontAlgn="b"/>
                      <a:r>
                        <a:rPr lang="en-US" sz="1600" b="1" i="0" u="none" strike="noStrike" dirty="0">
                          <a:solidFill>
                            <a:srgbClr val="000000"/>
                          </a:solidFill>
                          <a:effectLst/>
                          <a:latin typeface="Calibri" panose="020F0502020204030204" pitchFamily="34" charset="0"/>
                        </a:rPr>
                        <a:t>Congo, Republic of </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103.1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118.8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117.7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90.3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95.3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120.0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106.9</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129617222"/>
                  </a:ext>
                </a:extLst>
              </a:tr>
              <a:tr h="321848">
                <a:tc>
                  <a:txBody>
                    <a:bodyPr/>
                    <a:lstStyle/>
                    <a:p>
                      <a:pPr algn="l" fontAlgn="b"/>
                      <a:r>
                        <a:rPr lang="en-US" sz="1600" b="1" i="0" u="none" strike="noStrike" dirty="0">
                          <a:solidFill>
                            <a:srgbClr val="000000"/>
                          </a:solidFill>
                          <a:effectLst/>
                          <a:latin typeface="Calibri" panose="020F0502020204030204" pitchFamily="34" charset="0"/>
                        </a:rPr>
                        <a:t>Kenya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51.4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54.5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55.2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60.1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60.8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64.5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66.8</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551850199"/>
                  </a:ext>
                </a:extLst>
              </a:tr>
              <a:tr h="321848">
                <a:tc>
                  <a:txBody>
                    <a:bodyPr/>
                    <a:lstStyle/>
                    <a:p>
                      <a:pPr algn="l" fontAlgn="b"/>
                      <a:r>
                        <a:rPr lang="en-US" sz="1600" b="1" i="0" u="none" strike="noStrike">
                          <a:solidFill>
                            <a:srgbClr val="000000"/>
                          </a:solidFill>
                          <a:effectLst/>
                          <a:latin typeface="Calibri" panose="020F0502020204030204" pitchFamily="34" charset="0"/>
                        </a:rPr>
                        <a:t>Rwanda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27.2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29.3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32.3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34.8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38.6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55.1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57.1</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857016418"/>
                  </a:ext>
                </a:extLst>
              </a:tr>
              <a:tr h="321848">
                <a:tc>
                  <a:txBody>
                    <a:bodyPr/>
                    <a:lstStyle/>
                    <a:p>
                      <a:pPr algn="l" fontAlgn="b"/>
                      <a:r>
                        <a:rPr lang="en-US" sz="1600" b="1" i="0" u="none" strike="noStrike" dirty="0">
                          <a:solidFill>
                            <a:srgbClr val="000000"/>
                          </a:solidFill>
                          <a:effectLst/>
                          <a:latin typeface="Calibri" panose="020F0502020204030204" pitchFamily="34" charset="0"/>
                        </a:rPr>
                        <a:t>South Sudan, Republic of</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60.3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115.1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82.8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57.7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41.8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35.3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30.5</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487947112"/>
                  </a:ext>
                </a:extLst>
              </a:tr>
              <a:tr h="321848">
                <a:tc>
                  <a:txBody>
                    <a:bodyPr/>
                    <a:lstStyle/>
                    <a:p>
                      <a:pPr algn="l" fontAlgn="b"/>
                      <a:r>
                        <a:rPr lang="en-US" sz="1600" b="1" i="0" u="none" strike="noStrike" dirty="0">
                          <a:solidFill>
                            <a:srgbClr val="000000"/>
                          </a:solidFill>
                          <a:effectLst/>
                          <a:latin typeface="Calibri" panose="020F0502020204030204" pitchFamily="34" charset="0"/>
                        </a:rPr>
                        <a:t>Tanzania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37.1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37.0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37.7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38.6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38.1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40.0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41.8</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181825597"/>
                  </a:ext>
                </a:extLst>
              </a:tr>
              <a:tr h="321848">
                <a:tc>
                  <a:txBody>
                    <a:bodyPr/>
                    <a:lstStyle/>
                    <a:p>
                      <a:pPr algn="l" fontAlgn="b"/>
                      <a:r>
                        <a:rPr lang="en-US" sz="1600" b="1" i="0" u="none" strike="noStrike" dirty="0">
                          <a:solidFill>
                            <a:srgbClr val="000000"/>
                          </a:solidFill>
                          <a:effectLst/>
                          <a:latin typeface="Calibri" panose="020F0502020204030204" pitchFamily="34" charset="0"/>
                        </a:rPr>
                        <a:t>Uganda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29.0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31.4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33.7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35.6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40.0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46.3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0" i="0" u="none" strike="noStrike">
                          <a:solidFill>
                            <a:srgbClr val="000000"/>
                          </a:solidFill>
                          <a:effectLst/>
                          <a:latin typeface="Calibri" panose="020F0502020204030204" pitchFamily="34" charset="0"/>
                        </a:rPr>
                        <a:t>50.7</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659198203"/>
                  </a:ext>
                </a:extLst>
              </a:tr>
              <a:tr h="321848">
                <a:tc>
                  <a:txBody>
                    <a:bodyPr/>
                    <a:lstStyle/>
                    <a:p>
                      <a:pPr algn="l" fontAlgn="b"/>
                      <a:r>
                        <a:rPr lang="en-US" sz="1600" b="1" i="0" u="none" strike="noStrike" dirty="0">
                          <a:solidFill>
                            <a:srgbClr val="000000"/>
                          </a:solidFill>
                          <a:effectLst/>
                          <a:latin typeface="Calibri" panose="020F0502020204030204" pitchFamily="34" charset="0"/>
                        </a:rPr>
                        <a:t>Zambia</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62.3</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61.6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63.1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75.0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85.7</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109.9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0" i="0" u="none" strike="noStrike">
                          <a:solidFill>
                            <a:srgbClr val="000000"/>
                          </a:solidFill>
                          <a:effectLst/>
                          <a:latin typeface="Calibri" panose="020F0502020204030204" pitchFamily="34" charset="0"/>
                        </a:rPr>
                        <a:t>112.6</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014800664"/>
                  </a:ext>
                </a:extLst>
              </a:tr>
              <a:tr h="321848">
                <a:tc>
                  <a:txBody>
                    <a:bodyPr/>
                    <a:lstStyle/>
                    <a:p>
                      <a:pPr algn="l" fontAlgn="b"/>
                      <a:r>
                        <a:rPr lang="en-US" sz="1600" b="1" i="1" u="none" strike="noStrike" dirty="0">
                          <a:solidFill>
                            <a:srgbClr val="000000"/>
                          </a:solidFill>
                          <a:effectLst/>
                          <a:latin typeface="Calibri" panose="020F0502020204030204" pitchFamily="34" charset="0"/>
                        </a:rPr>
                        <a:t>Great Lakes average</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1" u="none" strike="noStrike">
                          <a:solidFill>
                            <a:srgbClr val="000000"/>
                          </a:solidFill>
                          <a:effectLst/>
                          <a:latin typeface="Calibri" panose="020F0502020204030204" pitchFamily="34" charset="0"/>
                        </a:rPr>
                        <a:t>49.5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1" u="none" strike="noStrike">
                          <a:solidFill>
                            <a:srgbClr val="000000"/>
                          </a:solidFill>
                          <a:effectLst/>
                          <a:latin typeface="Calibri" panose="020F0502020204030204" pitchFamily="34" charset="0"/>
                        </a:rPr>
                        <a:t>58.6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1" u="none" strike="noStrike">
                          <a:solidFill>
                            <a:srgbClr val="000000"/>
                          </a:solidFill>
                          <a:effectLst/>
                          <a:latin typeface="Calibri" panose="020F0502020204030204" pitchFamily="34" charset="0"/>
                        </a:rPr>
                        <a:t>55.4</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1" u="none" strike="noStrike">
                          <a:solidFill>
                            <a:srgbClr val="000000"/>
                          </a:solidFill>
                          <a:effectLst/>
                          <a:latin typeface="Calibri" panose="020F0502020204030204" pitchFamily="34" charset="0"/>
                        </a:rPr>
                        <a:t>54.5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1" u="none" strike="noStrike">
                          <a:solidFill>
                            <a:srgbClr val="000000"/>
                          </a:solidFill>
                          <a:effectLst/>
                          <a:latin typeface="Calibri" panose="020F0502020204030204" pitchFamily="34" charset="0"/>
                        </a:rPr>
                        <a:t>57.5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1" u="none" strike="noStrike">
                          <a:solidFill>
                            <a:srgbClr val="000000"/>
                          </a:solidFill>
                          <a:effectLst/>
                          <a:latin typeface="Calibri" panose="020F0502020204030204" pitchFamily="34" charset="0"/>
                        </a:rPr>
                        <a:t>66.6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1" u="none" strike="noStrike">
                          <a:solidFill>
                            <a:srgbClr val="000000"/>
                          </a:solidFill>
                          <a:effectLst/>
                          <a:latin typeface="Calibri" panose="020F0502020204030204" pitchFamily="34" charset="0"/>
                        </a:rPr>
                        <a:t>65.1</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455813953"/>
                  </a:ext>
                </a:extLst>
              </a:tr>
              <a:tr h="321848">
                <a:tc>
                  <a:txBody>
                    <a:bodyPr/>
                    <a:lstStyle/>
                    <a:p>
                      <a:pPr algn="l" fontAlgn="b"/>
                      <a:r>
                        <a:rPr lang="en-US" sz="1600" b="1" i="1" u="none" strike="noStrike">
                          <a:solidFill>
                            <a:srgbClr val="000000"/>
                          </a:solidFill>
                          <a:effectLst/>
                          <a:latin typeface="Calibri" panose="020F0502020204030204" pitchFamily="34" charset="0"/>
                        </a:rPr>
                        <a:t>East Africa average</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r>
                        <a:rPr lang="en-US" sz="1600" b="1" i="1" u="none" strike="noStrike">
                          <a:solidFill>
                            <a:srgbClr val="000000"/>
                          </a:solidFill>
                          <a:effectLst/>
                          <a:latin typeface="Calibri" panose="020F0502020204030204" pitchFamily="34" charset="0"/>
                        </a:rPr>
                        <a:t>51.9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r>
                        <a:rPr lang="en-US" sz="1600" b="1" i="1" u="none" strike="noStrike">
                          <a:solidFill>
                            <a:srgbClr val="000000"/>
                          </a:solidFill>
                          <a:effectLst/>
                          <a:latin typeface="Calibri" panose="020F0502020204030204" pitchFamily="34" charset="0"/>
                        </a:rPr>
                        <a:t>57.0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r>
                        <a:rPr lang="en-US" sz="1600" b="1" i="1" u="none" strike="noStrike">
                          <a:solidFill>
                            <a:srgbClr val="000000"/>
                          </a:solidFill>
                          <a:effectLst/>
                          <a:latin typeface="Calibri" panose="020F0502020204030204" pitchFamily="34" charset="0"/>
                        </a:rPr>
                        <a:t>57.5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r>
                        <a:rPr lang="en-US" sz="1600" b="1" i="1" u="none" strike="noStrike">
                          <a:solidFill>
                            <a:srgbClr val="000000"/>
                          </a:solidFill>
                          <a:effectLst/>
                          <a:latin typeface="Calibri" panose="020F0502020204030204" pitchFamily="34" charset="0"/>
                        </a:rPr>
                        <a:t>55.1</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r>
                        <a:rPr lang="en-US" sz="1600" b="1" i="1" u="none" strike="noStrike">
                          <a:solidFill>
                            <a:srgbClr val="000000"/>
                          </a:solidFill>
                          <a:effectLst/>
                          <a:latin typeface="Calibri" panose="020F0502020204030204" pitchFamily="34" charset="0"/>
                        </a:rPr>
                        <a:t>54.9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r>
                        <a:rPr lang="en-US" sz="1600" b="1" i="1" u="none" strike="noStrike">
                          <a:solidFill>
                            <a:srgbClr val="000000"/>
                          </a:solidFill>
                          <a:effectLst/>
                          <a:latin typeface="Calibri" panose="020F0502020204030204" pitchFamily="34" charset="0"/>
                        </a:rPr>
                        <a:t>59.6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6E0B4"/>
                    </a:solidFill>
                  </a:tcPr>
                </a:tc>
                <a:tc>
                  <a:txBody>
                    <a:bodyPr/>
                    <a:lstStyle/>
                    <a:p>
                      <a:pPr algn="ctr" fontAlgn="ctr"/>
                      <a:r>
                        <a:rPr lang="en-US" sz="1600" b="1" i="1" u="none" strike="noStrike" dirty="0">
                          <a:solidFill>
                            <a:srgbClr val="000000"/>
                          </a:solidFill>
                          <a:effectLst/>
                          <a:latin typeface="Calibri" panose="020F0502020204030204" pitchFamily="34" charset="0"/>
                        </a:rPr>
                        <a:t>59.0</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444103010"/>
                  </a:ext>
                </a:extLst>
              </a:tr>
            </a:tbl>
          </a:graphicData>
        </a:graphic>
      </p:graphicFrame>
      <p:sp>
        <p:nvSpPr>
          <p:cNvPr id="2" name="Title 1">
            <a:extLst>
              <a:ext uri="{FF2B5EF4-FFF2-40B4-BE49-F238E27FC236}">
                <a16:creationId xmlns:a16="http://schemas.microsoft.com/office/drawing/2014/main" id="{38305005-3F1E-48E6-A636-E3AE0C4B7CF7}"/>
              </a:ext>
            </a:extLst>
          </p:cNvPr>
          <p:cNvSpPr>
            <a:spLocks noGrp="1"/>
          </p:cNvSpPr>
          <p:nvPr>
            <p:ph type="title"/>
          </p:nvPr>
        </p:nvSpPr>
        <p:spPr>
          <a:xfrm>
            <a:off x="179512" y="153450"/>
            <a:ext cx="8784976" cy="615603"/>
          </a:xfrm>
        </p:spPr>
        <p:txBody>
          <a:bodyPr/>
          <a:lstStyle/>
          <a:p>
            <a:pPr>
              <a:spcAft>
                <a:spcPts val="600"/>
              </a:spcAft>
            </a:pPr>
            <a:r>
              <a:rPr lang="en-US" sz="2400" dirty="0">
                <a:solidFill>
                  <a:schemeClr val="bg1"/>
                </a:solidFill>
              </a:rPr>
              <a:t>Fiscal and debt pressures are expected to worsen this year for most countries in the Great Lakes region except South Sudan and Central African Republic</a:t>
            </a:r>
          </a:p>
        </p:txBody>
      </p:sp>
      <p:sp>
        <p:nvSpPr>
          <p:cNvPr id="81" name="TextBox 80">
            <a:extLst>
              <a:ext uri="{FF2B5EF4-FFF2-40B4-BE49-F238E27FC236}">
                <a16:creationId xmlns:a16="http://schemas.microsoft.com/office/drawing/2014/main" id="{5CEA384F-382A-41B2-A015-BC25E0EB03CC}"/>
              </a:ext>
            </a:extLst>
          </p:cNvPr>
          <p:cNvSpPr txBox="1"/>
          <p:nvPr/>
        </p:nvSpPr>
        <p:spPr>
          <a:xfrm>
            <a:off x="235725" y="6181090"/>
            <a:ext cx="8368721" cy="430887"/>
          </a:xfrm>
          <a:prstGeom prst="rect">
            <a:avLst/>
          </a:prstGeom>
          <a:noFill/>
        </p:spPr>
        <p:txBody>
          <a:bodyPr wrap="square" rtlCol="0" anchor="b" anchorCtr="0">
            <a:spAutoFit/>
          </a:bodyPr>
          <a:lstStyle/>
          <a:p>
            <a:r>
              <a:rPr lang="en-US" sz="1100" dirty="0"/>
              <a:t>Source: IMF Africa Regional Economic Outlook 2020</a:t>
            </a:r>
          </a:p>
          <a:p>
            <a:r>
              <a:rPr lang="en-US" sz="1100" dirty="0"/>
              <a:t>Note: East Africa average excludes Djibouti and Somalia (data unavailable)</a:t>
            </a:r>
          </a:p>
        </p:txBody>
      </p:sp>
      <p:sp>
        <p:nvSpPr>
          <p:cNvPr id="13" name="Rectangle 12">
            <a:extLst>
              <a:ext uri="{FF2B5EF4-FFF2-40B4-BE49-F238E27FC236}">
                <a16:creationId xmlns:a16="http://schemas.microsoft.com/office/drawing/2014/main" id="{02D1880D-CFFC-48F1-8569-7BD848BC956A}"/>
              </a:ext>
            </a:extLst>
          </p:cNvPr>
          <p:cNvSpPr/>
          <p:nvPr/>
        </p:nvSpPr>
        <p:spPr bwMode="auto">
          <a:xfrm>
            <a:off x="855745" y="992088"/>
            <a:ext cx="7128679" cy="646331"/>
          </a:xfrm>
          <a:prstGeom prst="rect">
            <a:avLst/>
          </a:prstGeom>
          <a:noFill/>
          <a:ln w="25400" cap="flat" cmpd="sng" algn="ctr">
            <a:noFill/>
            <a:prstDash val="solid"/>
            <a:roun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Government Debt </a:t>
            </a:r>
          </a:p>
          <a:p>
            <a:pPr marL="0" marR="0" indent="0" algn="ctr" defTabSz="914400" rtl="0" eaLnBrk="1" fontAlgn="base" latinLnBrk="0" hangingPunct="0">
              <a:lnSpc>
                <a:spcPct val="100000"/>
              </a:lnSpc>
              <a:spcBef>
                <a:spcPct val="0"/>
              </a:spcBef>
              <a:spcAft>
                <a:spcPct val="0"/>
              </a:spcAft>
              <a:buClrTx/>
              <a:buSzTx/>
              <a:buFontTx/>
              <a:buNone/>
              <a:tabLst/>
            </a:pPr>
            <a:r>
              <a:rPr lang="en-US" sz="1600" i="1" dirty="0">
                <a:solidFill>
                  <a:schemeClr val="tx1"/>
                </a:solidFill>
                <a:ea typeface="Calibri" pitchFamily="34" charset="0"/>
                <a:cs typeface="Calibri" pitchFamily="34" charset="0"/>
              </a:rPr>
              <a:t>(as percentage of GDP)</a:t>
            </a:r>
            <a:r>
              <a:rPr kumimoji="0" lang="en-US" sz="16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 </a:t>
            </a:r>
          </a:p>
        </p:txBody>
      </p:sp>
      <p:sp>
        <p:nvSpPr>
          <p:cNvPr id="5" name="Rectangle 4">
            <a:extLst>
              <a:ext uri="{FF2B5EF4-FFF2-40B4-BE49-F238E27FC236}">
                <a16:creationId xmlns:a16="http://schemas.microsoft.com/office/drawing/2014/main" id="{535235D9-51B7-4085-8EDC-A60EB28105AE}"/>
              </a:ext>
            </a:extLst>
          </p:cNvPr>
          <p:cNvSpPr/>
          <p:nvPr/>
        </p:nvSpPr>
        <p:spPr bwMode="auto">
          <a:xfrm>
            <a:off x="7101690" y="1499989"/>
            <a:ext cx="1806584" cy="4896544"/>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543570596"/>
      </p:ext>
    </p:extLst>
  </p:cSld>
  <p:clrMapOvr>
    <a:masterClrMapping/>
  </p:clrMapOvr>
</p:sld>
</file>

<file path=ppt/theme/theme1.xml><?xml version="1.0" encoding="utf-8"?>
<a:theme xmlns:a="http://schemas.openxmlformats.org/drawingml/2006/main" name="Office Theme">
  <a:themeElements>
    <a:clrScheme name="UNECA SRO-EA">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accent1">
              <a:lumMod val="75000"/>
            </a:schemeClr>
          </a:solidFill>
          <a:prstDash val="solid"/>
          <a:round/>
          <a:headEnd type="none" w="med" len="med"/>
          <a:tailEnd type="none" w="med" len="med"/>
        </a:ln>
        <a:effectLst/>
      </a:spPr>
      <a:bodyPr vert="horz" wrap="square" lIns="45720" tIns="45720" rIns="45720" bIns="45720" numCol="1" rtlCol="0"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o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56100</TotalTime>
  <Words>2057</Words>
  <Application>Microsoft Office PowerPoint</Application>
  <PresentationFormat>On-screen Show (4:3)</PresentationFormat>
  <Paragraphs>624</Paragraphs>
  <Slides>30</Slides>
  <Notes>1</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30</vt:i4>
      </vt:variant>
    </vt:vector>
  </HeadingPairs>
  <TitlesOfParts>
    <vt:vector size="51" baseType="lpstr">
      <vt:lpstr>DengXian</vt:lpstr>
      <vt:lpstr>Helvetica Neue</vt:lpstr>
      <vt:lpstr>Lato</vt:lpstr>
      <vt:lpstr>Lato Light</vt:lpstr>
      <vt:lpstr>League Spartan</vt:lpstr>
      <vt:lpstr>MS PGothic</vt:lpstr>
      <vt:lpstr>Mukta ExtraLight</vt:lpstr>
      <vt:lpstr>Poppins</vt:lpstr>
      <vt:lpstr>Arial</vt:lpstr>
      <vt:lpstr>Calibri</vt:lpstr>
      <vt:lpstr>Calibri Light</vt:lpstr>
      <vt:lpstr>Century Gothic</vt:lpstr>
      <vt:lpstr>Helvetica</vt:lpstr>
      <vt:lpstr>Lucida Sans</vt:lpstr>
      <vt:lpstr>Times New Roman</vt:lpstr>
      <vt:lpstr>Wingdings</vt:lpstr>
      <vt:lpstr>Office Theme</vt:lpstr>
      <vt:lpstr>1_Office Theme</vt:lpstr>
      <vt:lpstr>2_Office Theme</vt:lpstr>
      <vt:lpstr>3_Office Theme</vt:lpstr>
      <vt:lpstr>4_Office Theme</vt:lpstr>
      <vt:lpstr>PowerPoint Presentation</vt:lpstr>
      <vt:lpstr>PowerPoint Presentation</vt:lpstr>
      <vt:lpstr>PowerPoint Presentation</vt:lpstr>
      <vt:lpstr>Large urban population living in slums could be a challenge in combating COVID-19</vt:lpstr>
      <vt:lpstr>PowerPoint Presentation</vt:lpstr>
      <vt:lpstr>All RECs to experience sharp decline in GDP growth rate, ICGLR to register a negative growth rate in 2020 </vt:lpstr>
      <vt:lpstr>In the Great Lakes region, GDP growth will slow in 2020 for all countries; but most of them may recover in 2021</vt:lpstr>
      <vt:lpstr>PowerPoint Presentation</vt:lpstr>
      <vt:lpstr>Fiscal and debt pressures are expected to worsen this year for most countries in the Great Lakes region except South Sudan and Central African Republic</vt:lpstr>
      <vt:lpstr>Most governments will see a decrease of revenue-to-GDP ratio this year</vt:lpstr>
      <vt:lpstr>PowerPoint Presentation</vt:lpstr>
      <vt:lpstr>In 2019, FDI flows to the great lakes region increased by 10 percent to $6.5 billion. The level for 2020 is likely to be affected by the COVID crisis</vt:lpstr>
      <vt:lpstr>In 2018, Remittances to the great lakes region increased by 40 percent to $8.5 billion.</vt:lpstr>
      <vt:lpstr>In 2018, ODA to the great lakes region declined by 3 percent to $15.5 billion.</vt:lpstr>
      <vt:lpstr>PowerPoint Presentation</vt:lpstr>
      <vt:lpstr>Prices of some major commodities exported or imported by African countries</vt:lpstr>
      <vt:lpstr>PowerPoint Presentation</vt:lpstr>
      <vt:lpstr>PowerPoint Presentation</vt:lpstr>
      <vt:lpstr>PowerPoint Presentation</vt:lpstr>
      <vt:lpstr>PowerPoint Presentation</vt:lpstr>
      <vt:lpstr>PowerPoint Presentation</vt:lpstr>
      <vt:lpstr>PowerPoint Presentation</vt:lpstr>
      <vt:lpstr>But there were Several preexisting macroeconomic and social challenges that will be exacerbated with COVID</vt:lpstr>
      <vt:lpstr>Illustration of some preexisting challenges</vt:lpstr>
      <vt:lpstr>PowerPoint Presentation</vt:lpstr>
      <vt:lpstr>PowerPoint Presentation</vt:lpstr>
      <vt:lpstr>Practical examples of measures adopted by countries in Great Lakes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Afework Temtime</dc:creator>
  <cp:lastModifiedBy>admin</cp:lastModifiedBy>
  <cp:revision>1728</cp:revision>
  <cp:lastPrinted>2020-03-13T12:33:51Z</cp:lastPrinted>
  <dcterms:modified xsi:type="dcterms:W3CDTF">2020-06-17T06:34:08Z</dcterms:modified>
</cp:coreProperties>
</file>