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89" r:id="rId3"/>
    <p:sldId id="336" r:id="rId4"/>
    <p:sldId id="303" r:id="rId5"/>
    <p:sldId id="286" r:id="rId6"/>
    <p:sldId id="339" r:id="rId7"/>
    <p:sldId id="323" r:id="rId8"/>
    <p:sldId id="312" r:id="rId9"/>
    <p:sldId id="330" r:id="rId10"/>
    <p:sldId id="341" r:id="rId11"/>
    <p:sldId id="331" r:id="rId12"/>
    <p:sldId id="337" r:id="rId13"/>
    <p:sldId id="317"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B5E5EE"/>
    <a:srgbClr val="883C1E"/>
    <a:srgbClr val="6A2F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57"/>
    <p:restoredTop sz="92817"/>
  </p:normalViewPr>
  <p:slideViewPr>
    <p:cSldViewPr snapToGrid="0" snapToObjects="1">
      <p:cViewPr varScale="1">
        <p:scale>
          <a:sx n="102" d="100"/>
          <a:sy n="102" d="100"/>
        </p:scale>
        <p:origin x="216" y="4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17:11:28.758"/>
    </inkml:context>
    <inkml:brush xml:id="br0">
      <inkml:brushProperty name="width" value="0.05" units="cm"/>
      <inkml:brushProperty name="height" value="0.05" units="cm"/>
      <inkml:brushProperty name="color" value="#E71224"/>
    </inkml:brush>
  </inkml:definitions>
  <inkml:trace contextRef="#ctx0" brushRef="#br0">1 1 24575,'14'0'0,"-1"0"0,1 0 0,0 6 0,0 2 0,-1-1 0,1 5 0,0-4 0,0 0 0,-1 4 0,1-11 0,0 12 0,-1-6 0,1 1 0,0-2 0,-6 0 0,4-4 0,-11 4 0,5-6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17:11:30.708"/>
    </inkml:context>
    <inkml:brush xml:id="br0">
      <inkml:brushProperty name="width" value="0.05" units="cm"/>
      <inkml:brushProperty name="height" value="0.05" units="cm"/>
      <inkml:brushProperty name="color" value="#E71224"/>
    </inkml:brush>
  </inkml:definitions>
  <inkml:trace contextRef="#ctx0" brushRef="#br0">202 1 24575,'-6'23'0,"-9"-1"0,5 0 0,-17-11 0,23 16 0,-16-17 0,12 19 0,-6-13 0,-1 5 0,1-7 0,1 0 0,-1-1 0,6 1 0,-4-6 0,11 4 0,-12-10 0,12 4 0,-5-6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17:11:33.598"/>
    </inkml:context>
    <inkml:brush xml:id="br0">
      <inkml:brushProperty name="width" value="0.05" units="cm"/>
      <inkml:brushProperty name="height" value="0.05" units="cm"/>
      <inkml:brushProperty name="color" value="#E71224"/>
    </inkml:brush>
  </inkml:definitions>
  <inkml:trace contextRef="#ctx0" brushRef="#br0">0 0 24575,'22'0'0,"-7"0"0,7 0 0,-1 0 0,-5 0 0,5 0 0,1 0 0,-6 0 0,5 0 0,-7 0 0,0 0 0,-1 0 0,1 0 0,0 0 0,0 0 0,-1 0 0,1 0 0,0 0 0,-7 0 0,-1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17:11:35.218"/>
    </inkml:context>
    <inkml:brush xml:id="br0">
      <inkml:brushProperty name="width" value="0.05" units="cm"/>
      <inkml:brushProperty name="height" value="0.05" units="cm"/>
      <inkml:brushProperty name="color" value="#E71224"/>
    </inkml:brush>
  </inkml:definitions>
  <inkml:trace contextRef="#ctx0" brushRef="#br0">83 0 24575,'0'14'0,"0"0"0,0-1 0,0 1 0,0 0 0,0 0 0,0-1 0,0 9 0,0-7 0,0 7 0,0-8 0,0-1 0,0 1 0,0 0 0,0 0 0,-6-1 0,5 1 0,-5 0 0,-1 0 0,6-1 0,-5 1 0,6 0 0,-6-7 0,4 6 0,-4-6 0,0 7 0,4 0 0,-10-7 0,11 5 0,-5-4 0,0 0 0,4-2 0,-4-6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17:11:37.508"/>
    </inkml:context>
    <inkml:brush xml:id="br0">
      <inkml:brushProperty name="width" value="0.05" units="cm"/>
      <inkml:brushProperty name="height" value="0.05" units="cm"/>
      <inkml:brushProperty name="color" value="#E71224"/>
    </inkml:brush>
  </inkml:definitions>
  <inkml:trace contextRef="#ctx0" brushRef="#br0">1 0 24575,'14'0'0,"-1"0"0,1 0 0,0 0 0,7 0 0,-5 0 0,5 0 0,-7 0 0,0 0 0,0 0 0,-1 0 0,1 0 0,0 0 0,0 0 0,-1 0 0,1 0 0,0 0 0,7 0 0,-5 0 0,5 0 0,-7 0 0,0 0 0,0 0 0,-1 0 0,1 0 0,0 0 0,-7 0 0,-1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17:11:39.496"/>
    </inkml:context>
    <inkml:brush xml:id="br0">
      <inkml:brushProperty name="width" value="0.05" units="cm"/>
      <inkml:brushProperty name="height" value="0.05" units="cm"/>
      <inkml:brushProperty name="color" value="#E71224"/>
    </inkml:brush>
  </inkml:definitions>
  <inkml:trace contextRef="#ctx0" brushRef="#br0">14 0 24575,'0'14'0,"0"0"0,0-1 0,0 1 0,0 7 0,0-5 0,0 6 0,0-9 0,0 1 0,0 0 0,0 0 0,0-1 0,0 1 0,0 0 0,0 0 0,0 7 0,0-5 0,0 5 0,0-7 0,0 0 0,0 7 0,0-5 0,0 5 0,0-7 0,0 0 0,0 0 0,0-1 0,0 1 0,0 0 0,0-1 0,-6-5 0,5 4 0,-6-10 0,7 4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17:11:42.034"/>
    </inkml:context>
    <inkml:brush xml:id="br0">
      <inkml:brushProperty name="width" value="0.05" units="cm"/>
      <inkml:brushProperty name="height" value="0.05" units="cm"/>
      <inkml:brushProperty name="color" value="#E71224"/>
    </inkml:brush>
  </inkml:definitions>
  <inkml:trace contextRef="#ctx0" brushRef="#br0">0 0 24575,'14'6'0,"-6"2"0,4 6 0,-4-7 0,5 6 0,-5-6 0,4 1 0,-10 4 0,4-4 0,0-1 0,-5 5 0,12-10 0,-12 10 0,11-10 0,-10 10 0,10-4 0,-4 5 0,-1 1 0,6-6 0,-12 4 0,5-5 0,0 1 0,-4 4 0,10-10 0,-11 4 0,6-6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17:11:44.128"/>
    </inkml:context>
    <inkml:brush xml:id="br0">
      <inkml:brushProperty name="width" value="0.05" units="cm"/>
      <inkml:brushProperty name="height" value="0.05" units="cm"/>
      <inkml:brushProperty name="color" value="#E71224"/>
    </inkml:brush>
  </inkml:definitions>
  <inkml:trace contextRef="#ctx0" brushRef="#br0">266 1 24575,'-14'0'0,"0"0"0,-7 0 0,5 0 0,-6 6 0,9 2 0,-1 5 0,0-5 0,1 4 0,-1-10 0,0 10 0,0-11 0,7 12 0,-5-12 0,10 11 0,-10-4 0,4 0 0,1 4 0,-6-11 0,12 12 0,-11-12 0,10 5 0,-4-6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17:11:46.306"/>
    </inkml:context>
    <inkml:brush xml:id="br0">
      <inkml:brushProperty name="width" value="0.05" units="cm"/>
      <inkml:brushProperty name="height" value="0.05" units="cm"/>
      <inkml:brushProperty name="color" value="#E71224"/>
    </inkml:brush>
  </inkml:definitions>
  <inkml:trace contextRef="#ctx0" brushRef="#br0">152 179 24575,'-6'-14'0,"4"1"0,-4-1 0,0 6 0,5-4 0,-12 11 0,12-12 0,-11 12 0,10-11 0,-10 10 0,10-10 0,-10 10 0,11-10 0,-11 11 0,10-11 0,-10 10 0,10-10 0,-10 10 0,11-10 0,-12 11 0,6-6 0,-1 1 0,2 5 0,6-5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92907-B636-B349-801E-481781DB6DBD}" type="datetimeFigureOut">
              <a:rPr lang="en-GB" smtClean="0"/>
              <a:t>01/12/2024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E8CCF4-E310-ED43-987D-37A68C8D9714}" type="slidenum">
              <a:rPr lang="en-GB" smtClean="0"/>
              <a:t>‹#›</a:t>
            </a:fld>
            <a:endParaRPr lang="en-GB"/>
          </a:p>
        </p:txBody>
      </p:sp>
    </p:spTree>
    <p:extLst>
      <p:ext uri="{BB962C8B-B14F-4D97-AF65-F5344CB8AC3E}">
        <p14:creationId xmlns:p14="http://schemas.microsoft.com/office/powerpoint/2010/main" val="723963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F433C-0D9E-1546-8C2E-4121AF022BD7}" type="slidenum">
              <a:rPr lang="en-US" smtClean="0"/>
              <a:t>3</a:t>
            </a:fld>
            <a:endParaRPr lang="en-US"/>
          </a:p>
        </p:txBody>
      </p:sp>
    </p:spTree>
    <p:extLst>
      <p:ext uri="{BB962C8B-B14F-4D97-AF65-F5344CB8AC3E}">
        <p14:creationId xmlns:p14="http://schemas.microsoft.com/office/powerpoint/2010/main" val="3170159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F433C-0D9E-1546-8C2E-4121AF022BD7}" type="slidenum">
              <a:rPr lang="en-US" smtClean="0"/>
              <a:t>13</a:t>
            </a:fld>
            <a:endParaRPr lang="en-US"/>
          </a:p>
        </p:txBody>
      </p:sp>
    </p:spTree>
    <p:extLst>
      <p:ext uri="{BB962C8B-B14F-4D97-AF65-F5344CB8AC3E}">
        <p14:creationId xmlns:p14="http://schemas.microsoft.com/office/powerpoint/2010/main" val="2554333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F433C-0D9E-1546-8C2E-4121AF022BD7}" type="slidenum">
              <a:rPr lang="en-US" smtClean="0"/>
              <a:t>5</a:t>
            </a:fld>
            <a:endParaRPr lang="en-US"/>
          </a:p>
        </p:txBody>
      </p:sp>
    </p:spTree>
    <p:extLst>
      <p:ext uri="{BB962C8B-B14F-4D97-AF65-F5344CB8AC3E}">
        <p14:creationId xmlns:p14="http://schemas.microsoft.com/office/powerpoint/2010/main" val="3170159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F433C-0D9E-1546-8C2E-4121AF022BD7}" type="slidenum">
              <a:rPr lang="en-US" smtClean="0"/>
              <a:t>6</a:t>
            </a:fld>
            <a:endParaRPr lang="en-US"/>
          </a:p>
        </p:txBody>
      </p:sp>
    </p:spTree>
    <p:extLst>
      <p:ext uri="{BB962C8B-B14F-4D97-AF65-F5344CB8AC3E}">
        <p14:creationId xmlns:p14="http://schemas.microsoft.com/office/powerpoint/2010/main" val="1903856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F433C-0D9E-1546-8C2E-4121AF022BD7}" type="slidenum">
              <a:rPr lang="en-US" smtClean="0"/>
              <a:t>7</a:t>
            </a:fld>
            <a:endParaRPr lang="en-US"/>
          </a:p>
        </p:txBody>
      </p:sp>
    </p:spTree>
    <p:extLst>
      <p:ext uri="{BB962C8B-B14F-4D97-AF65-F5344CB8AC3E}">
        <p14:creationId xmlns:p14="http://schemas.microsoft.com/office/powerpoint/2010/main" val="388734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F433C-0D9E-1546-8C2E-4121AF022BD7}" type="slidenum">
              <a:rPr lang="en-US" smtClean="0"/>
              <a:t>8</a:t>
            </a:fld>
            <a:endParaRPr lang="en-US"/>
          </a:p>
        </p:txBody>
      </p:sp>
    </p:spTree>
    <p:extLst>
      <p:ext uri="{BB962C8B-B14F-4D97-AF65-F5344CB8AC3E}">
        <p14:creationId xmlns:p14="http://schemas.microsoft.com/office/powerpoint/2010/main" val="3211099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F433C-0D9E-1546-8C2E-4121AF022BD7}" type="slidenum">
              <a:rPr lang="en-US" smtClean="0"/>
              <a:t>9</a:t>
            </a:fld>
            <a:endParaRPr lang="en-US"/>
          </a:p>
        </p:txBody>
      </p:sp>
    </p:spTree>
    <p:extLst>
      <p:ext uri="{BB962C8B-B14F-4D97-AF65-F5344CB8AC3E}">
        <p14:creationId xmlns:p14="http://schemas.microsoft.com/office/powerpoint/2010/main" val="256012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F433C-0D9E-1546-8C2E-4121AF022BD7}" type="slidenum">
              <a:rPr lang="en-US" smtClean="0"/>
              <a:t>10</a:t>
            </a:fld>
            <a:endParaRPr lang="en-US"/>
          </a:p>
        </p:txBody>
      </p:sp>
    </p:spTree>
    <p:extLst>
      <p:ext uri="{BB962C8B-B14F-4D97-AF65-F5344CB8AC3E}">
        <p14:creationId xmlns:p14="http://schemas.microsoft.com/office/powerpoint/2010/main" val="3249767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F433C-0D9E-1546-8C2E-4121AF022BD7}" type="slidenum">
              <a:rPr lang="en-US" smtClean="0"/>
              <a:t>11</a:t>
            </a:fld>
            <a:endParaRPr lang="en-US"/>
          </a:p>
        </p:txBody>
      </p:sp>
    </p:spTree>
    <p:extLst>
      <p:ext uri="{BB962C8B-B14F-4D97-AF65-F5344CB8AC3E}">
        <p14:creationId xmlns:p14="http://schemas.microsoft.com/office/powerpoint/2010/main" val="3216582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F433C-0D9E-1546-8C2E-4121AF022BD7}" type="slidenum">
              <a:rPr lang="en-US" smtClean="0"/>
              <a:t>12</a:t>
            </a:fld>
            <a:endParaRPr lang="en-US"/>
          </a:p>
        </p:txBody>
      </p:sp>
    </p:spTree>
    <p:extLst>
      <p:ext uri="{BB962C8B-B14F-4D97-AF65-F5344CB8AC3E}">
        <p14:creationId xmlns:p14="http://schemas.microsoft.com/office/powerpoint/2010/main" val="477001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79E2C-B46D-8E42-B77E-6565A43B974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940B988-E385-DB4F-A7B2-41BED723D5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73DC19F-03FC-0D45-A66D-D1B1A14AEE8F}"/>
              </a:ext>
            </a:extLst>
          </p:cNvPr>
          <p:cNvSpPr>
            <a:spLocks noGrp="1"/>
          </p:cNvSpPr>
          <p:nvPr>
            <p:ph type="dt" sz="half" idx="10"/>
          </p:nvPr>
        </p:nvSpPr>
        <p:spPr/>
        <p:txBody>
          <a:bodyPr/>
          <a:lstStyle/>
          <a:p>
            <a:fld id="{CFCE9A01-2B16-294F-9335-01B6D6321AAB}" type="datetimeFigureOut">
              <a:rPr lang="en-GB" smtClean="0"/>
              <a:t>01/12/2024</a:t>
            </a:fld>
            <a:endParaRPr lang="en-GB"/>
          </a:p>
        </p:txBody>
      </p:sp>
      <p:sp>
        <p:nvSpPr>
          <p:cNvPr id="5" name="Footer Placeholder 4">
            <a:extLst>
              <a:ext uri="{FF2B5EF4-FFF2-40B4-BE49-F238E27FC236}">
                <a16:creationId xmlns:a16="http://schemas.microsoft.com/office/drawing/2014/main" id="{64F6A5CA-370E-244F-91BC-BC37CC57A2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819602-A055-6843-89BE-DD1D81A96A20}"/>
              </a:ext>
            </a:extLst>
          </p:cNvPr>
          <p:cNvSpPr>
            <a:spLocks noGrp="1"/>
          </p:cNvSpPr>
          <p:nvPr>
            <p:ph type="sldNum" sz="quarter" idx="12"/>
          </p:nvPr>
        </p:nvSpPr>
        <p:spPr/>
        <p:txBody>
          <a:bodyPr/>
          <a:lstStyle/>
          <a:p>
            <a:fld id="{AD9D42F6-F007-394B-9195-D5F749355FB5}" type="slidenum">
              <a:rPr lang="en-GB" smtClean="0"/>
              <a:t>‹#›</a:t>
            </a:fld>
            <a:endParaRPr lang="en-GB"/>
          </a:p>
        </p:txBody>
      </p:sp>
    </p:spTree>
    <p:extLst>
      <p:ext uri="{BB962C8B-B14F-4D97-AF65-F5344CB8AC3E}">
        <p14:creationId xmlns:p14="http://schemas.microsoft.com/office/powerpoint/2010/main" val="990019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C300F-939A-5E4D-A281-4DE8596C96A7}"/>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9CCBC32-4B50-BA4F-95D0-74F3C95D68A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8509E44-7AAF-1B4A-922C-ED064927A2CA}"/>
              </a:ext>
            </a:extLst>
          </p:cNvPr>
          <p:cNvSpPr>
            <a:spLocks noGrp="1"/>
          </p:cNvSpPr>
          <p:nvPr>
            <p:ph type="dt" sz="half" idx="10"/>
          </p:nvPr>
        </p:nvSpPr>
        <p:spPr/>
        <p:txBody>
          <a:bodyPr/>
          <a:lstStyle/>
          <a:p>
            <a:fld id="{CFCE9A01-2B16-294F-9335-01B6D6321AAB}" type="datetimeFigureOut">
              <a:rPr lang="en-GB" smtClean="0"/>
              <a:t>01/12/2024</a:t>
            </a:fld>
            <a:endParaRPr lang="en-GB"/>
          </a:p>
        </p:txBody>
      </p:sp>
      <p:sp>
        <p:nvSpPr>
          <p:cNvPr id="5" name="Footer Placeholder 4">
            <a:extLst>
              <a:ext uri="{FF2B5EF4-FFF2-40B4-BE49-F238E27FC236}">
                <a16:creationId xmlns:a16="http://schemas.microsoft.com/office/drawing/2014/main" id="{DA471959-D96B-254B-B8B3-A2CA814205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E69692-9C5D-0943-83E2-6ECD8CB0998A}"/>
              </a:ext>
            </a:extLst>
          </p:cNvPr>
          <p:cNvSpPr>
            <a:spLocks noGrp="1"/>
          </p:cNvSpPr>
          <p:nvPr>
            <p:ph type="sldNum" sz="quarter" idx="12"/>
          </p:nvPr>
        </p:nvSpPr>
        <p:spPr/>
        <p:txBody>
          <a:bodyPr/>
          <a:lstStyle/>
          <a:p>
            <a:fld id="{AD9D42F6-F007-394B-9195-D5F749355FB5}" type="slidenum">
              <a:rPr lang="en-GB" smtClean="0"/>
              <a:t>‹#›</a:t>
            </a:fld>
            <a:endParaRPr lang="en-GB"/>
          </a:p>
        </p:txBody>
      </p:sp>
    </p:spTree>
    <p:extLst>
      <p:ext uri="{BB962C8B-B14F-4D97-AF65-F5344CB8AC3E}">
        <p14:creationId xmlns:p14="http://schemas.microsoft.com/office/powerpoint/2010/main" val="1529179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EE7B36-03B0-6246-8D7B-083B11ABE2AC}"/>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AF7BAB90-AB31-AD44-952A-7C3B1690ED5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46BB651-2605-B342-BCF1-2BE359376C7B}"/>
              </a:ext>
            </a:extLst>
          </p:cNvPr>
          <p:cNvSpPr>
            <a:spLocks noGrp="1"/>
          </p:cNvSpPr>
          <p:nvPr>
            <p:ph type="dt" sz="half" idx="10"/>
          </p:nvPr>
        </p:nvSpPr>
        <p:spPr/>
        <p:txBody>
          <a:bodyPr/>
          <a:lstStyle/>
          <a:p>
            <a:fld id="{CFCE9A01-2B16-294F-9335-01B6D6321AAB}" type="datetimeFigureOut">
              <a:rPr lang="en-GB" smtClean="0"/>
              <a:t>01/12/2024</a:t>
            </a:fld>
            <a:endParaRPr lang="en-GB"/>
          </a:p>
        </p:txBody>
      </p:sp>
      <p:sp>
        <p:nvSpPr>
          <p:cNvPr id="5" name="Footer Placeholder 4">
            <a:extLst>
              <a:ext uri="{FF2B5EF4-FFF2-40B4-BE49-F238E27FC236}">
                <a16:creationId xmlns:a16="http://schemas.microsoft.com/office/drawing/2014/main" id="{1908288D-6F8A-A94C-A1C8-9912A7E6D8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E7FF7F-6C84-A34C-B367-24D43E8B8D4E}"/>
              </a:ext>
            </a:extLst>
          </p:cNvPr>
          <p:cNvSpPr>
            <a:spLocks noGrp="1"/>
          </p:cNvSpPr>
          <p:nvPr>
            <p:ph type="sldNum" sz="quarter" idx="12"/>
          </p:nvPr>
        </p:nvSpPr>
        <p:spPr/>
        <p:txBody>
          <a:bodyPr/>
          <a:lstStyle/>
          <a:p>
            <a:fld id="{AD9D42F6-F007-394B-9195-D5F749355FB5}" type="slidenum">
              <a:rPr lang="en-GB" smtClean="0"/>
              <a:t>‹#›</a:t>
            </a:fld>
            <a:endParaRPr lang="en-GB"/>
          </a:p>
        </p:txBody>
      </p:sp>
    </p:spTree>
    <p:extLst>
      <p:ext uri="{BB962C8B-B14F-4D97-AF65-F5344CB8AC3E}">
        <p14:creationId xmlns:p14="http://schemas.microsoft.com/office/powerpoint/2010/main" val="101626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1E1CD-4B1B-254A-BE09-1139124D66F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37C05D3-E48F-EB4F-9DE7-0BF9345C044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6DF3DDD-83CC-8445-839F-2AAE78BD6BDE}"/>
              </a:ext>
            </a:extLst>
          </p:cNvPr>
          <p:cNvSpPr>
            <a:spLocks noGrp="1"/>
          </p:cNvSpPr>
          <p:nvPr>
            <p:ph type="dt" sz="half" idx="10"/>
          </p:nvPr>
        </p:nvSpPr>
        <p:spPr/>
        <p:txBody>
          <a:bodyPr/>
          <a:lstStyle/>
          <a:p>
            <a:fld id="{CFCE9A01-2B16-294F-9335-01B6D6321AAB}" type="datetimeFigureOut">
              <a:rPr lang="en-GB" smtClean="0"/>
              <a:t>01/12/2024</a:t>
            </a:fld>
            <a:endParaRPr lang="en-GB"/>
          </a:p>
        </p:txBody>
      </p:sp>
      <p:sp>
        <p:nvSpPr>
          <p:cNvPr id="5" name="Footer Placeholder 4">
            <a:extLst>
              <a:ext uri="{FF2B5EF4-FFF2-40B4-BE49-F238E27FC236}">
                <a16:creationId xmlns:a16="http://schemas.microsoft.com/office/drawing/2014/main" id="{8FF901AA-636C-4A45-9B45-3A333C2756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A356E7-8343-E245-B933-1B5C409BB841}"/>
              </a:ext>
            </a:extLst>
          </p:cNvPr>
          <p:cNvSpPr>
            <a:spLocks noGrp="1"/>
          </p:cNvSpPr>
          <p:nvPr>
            <p:ph type="sldNum" sz="quarter" idx="12"/>
          </p:nvPr>
        </p:nvSpPr>
        <p:spPr/>
        <p:txBody>
          <a:bodyPr/>
          <a:lstStyle/>
          <a:p>
            <a:fld id="{AD9D42F6-F007-394B-9195-D5F749355FB5}" type="slidenum">
              <a:rPr lang="en-GB" smtClean="0"/>
              <a:t>‹#›</a:t>
            </a:fld>
            <a:endParaRPr lang="en-GB"/>
          </a:p>
        </p:txBody>
      </p:sp>
    </p:spTree>
    <p:extLst>
      <p:ext uri="{BB962C8B-B14F-4D97-AF65-F5344CB8AC3E}">
        <p14:creationId xmlns:p14="http://schemas.microsoft.com/office/powerpoint/2010/main" val="406149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873E4-C985-0B40-8186-76196278493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03BAC90-A5E0-7D41-B446-976E69E213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5E60F88-569E-C94B-BDC2-1A02BD2866FD}"/>
              </a:ext>
            </a:extLst>
          </p:cNvPr>
          <p:cNvSpPr>
            <a:spLocks noGrp="1"/>
          </p:cNvSpPr>
          <p:nvPr>
            <p:ph type="dt" sz="half" idx="10"/>
          </p:nvPr>
        </p:nvSpPr>
        <p:spPr/>
        <p:txBody>
          <a:bodyPr/>
          <a:lstStyle/>
          <a:p>
            <a:fld id="{CFCE9A01-2B16-294F-9335-01B6D6321AAB}" type="datetimeFigureOut">
              <a:rPr lang="en-GB" smtClean="0"/>
              <a:t>01/12/2024</a:t>
            </a:fld>
            <a:endParaRPr lang="en-GB"/>
          </a:p>
        </p:txBody>
      </p:sp>
      <p:sp>
        <p:nvSpPr>
          <p:cNvPr id="5" name="Footer Placeholder 4">
            <a:extLst>
              <a:ext uri="{FF2B5EF4-FFF2-40B4-BE49-F238E27FC236}">
                <a16:creationId xmlns:a16="http://schemas.microsoft.com/office/drawing/2014/main" id="{43BCDE40-C956-F74C-ACF3-1E4054D433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D10994-1859-0E4E-80B7-C6F571C2751E}"/>
              </a:ext>
            </a:extLst>
          </p:cNvPr>
          <p:cNvSpPr>
            <a:spLocks noGrp="1"/>
          </p:cNvSpPr>
          <p:nvPr>
            <p:ph type="sldNum" sz="quarter" idx="12"/>
          </p:nvPr>
        </p:nvSpPr>
        <p:spPr/>
        <p:txBody>
          <a:bodyPr/>
          <a:lstStyle/>
          <a:p>
            <a:fld id="{AD9D42F6-F007-394B-9195-D5F749355FB5}" type="slidenum">
              <a:rPr lang="en-GB" smtClean="0"/>
              <a:t>‹#›</a:t>
            </a:fld>
            <a:endParaRPr lang="en-GB"/>
          </a:p>
        </p:txBody>
      </p:sp>
    </p:spTree>
    <p:extLst>
      <p:ext uri="{BB962C8B-B14F-4D97-AF65-F5344CB8AC3E}">
        <p14:creationId xmlns:p14="http://schemas.microsoft.com/office/powerpoint/2010/main" val="2199963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2EE48-3CF8-4C4A-AAA4-83CE9681E20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6384AE3-FCAA-294B-9666-3C8FCA05170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A5FE83D-07BC-1C47-ADD3-621BE0A7F97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0DCFBB37-FD03-E745-A324-517A09C4857E}"/>
              </a:ext>
            </a:extLst>
          </p:cNvPr>
          <p:cNvSpPr>
            <a:spLocks noGrp="1"/>
          </p:cNvSpPr>
          <p:nvPr>
            <p:ph type="dt" sz="half" idx="10"/>
          </p:nvPr>
        </p:nvSpPr>
        <p:spPr/>
        <p:txBody>
          <a:bodyPr/>
          <a:lstStyle/>
          <a:p>
            <a:fld id="{CFCE9A01-2B16-294F-9335-01B6D6321AAB}" type="datetimeFigureOut">
              <a:rPr lang="en-GB" smtClean="0"/>
              <a:t>01/12/2024</a:t>
            </a:fld>
            <a:endParaRPr lang="en-GB"/>
          </a:p>
        </p:txBody>
      </p:sp>
      <p:sp>
        <p:nvSpPr>
          <p:cNvPr id="6" name="Footer Placeholder 5">
            <a:extLst>
              <a:ext uri="{FF2B5EF4-FFF2-40B4-BE49-F238E27FC236}">
                <a16:creationId xmlns:a16="http://schemas.microsoft.com/office/drawing/2014/main" id="{3FECBBD5-983D-8848-82ED-86BD001879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4A4F17-69B9-444D-ACDC-C4CE8A8BD09C}"/>
              </a:ext>
            </a:extLst>
          </p:cNvPr>
          <p:cNvSpPr>
            <a:spLocks noGrp="1"/>
          </p:cNvSpPr>
          <p:nvPr>
            <p:ph type="sldNum" sz="quarter" idx="12"/>
          </p:nvPr>
        </p:nvSpPr>
        <p:spPr/>
        <p:txBody>
          <a:bodyPr/>
          <a:lstStyle/>
          <a:p>
            <a:fld id="{AD9D42F6-F007-394B-9195-D5F749355FB5}" type="slidenum">
              <a:rPr lang="en-GB" smtClean="0"/>
              <a:t>‹#›</a:t>
            </a:fld>
            <a:endParaRPr lang="en-GB"/>
          </a:p>
        </p:txBody>
      </p:sp>
    </p:spTree>
    <p:extLst>
      <p:ext uri="{BB962C8B-B14F-4D97-AF65-F5344CB8AC3E}">
        <p14:creationId xmlns:p14="http://schemas.microsoft.com/office/powerpoint/2010/main" val="399863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B0F1F-47E8-2145-BAE5-BF580C1EB1BA}"/>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283D278-A580-904B-9BD6-84ACBC8614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1CEB891-B45E-064A-8EBE-E21DF30C18D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D7EE229-6008-B84C-96CA-DD87841F1B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D2BA274-DE6C-D643-BFCE-EF432C9A15A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0FD541E3-0BAB-D841-A9C1-DDA830071801}"/>
              </a:ext>
            </a:extLst>
          </p:cNvPr>
          <p:cNvSpPr>
            <a:spLocks noGrp="1"/>
          </p:cNvSpPr>
          <p:nvPr>
            <p:ph type="dt" sz="half" idx="10"/>
          </p:nvPr>
        </p:nvSpPr>
        <p:spPr/>
        <p:txBody>
          <a:bodyPr/>
          <a:lstStyle/>
          <a:p>
            <a:fld id="{CFCE9A01-2B16-294F-9335-01B6D6321AAB}" type="datetimeFigureOut">
              <a:rPr lang="en-GB" smtClean="0"/>
              <a:t>01/12/2024</a:t>
            </a:fld>
            <a:endParaRPr lang="en-GB"/>
          </a:p>
        </p:txBody>
      </p:sp>
      <p:sp>
        <p:nvSpPr>
          <p:cNvPr id="8" name="Footer Placeholder 7">
            <a:extLst>
              <a:ext uri="{FF2B5EF4-FFF2-40B4-BE49-F238E27FC236}">
                <a16:creationId xmlns:a16="http://schemas.microsoft.com/office/drawing/2014/main" id="{D5EB1911-3B45-3346-B2F1-F092B8138DC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5ADE126-2DE6-1E46-AAC0-A0A3856BD20A}"/>
              </a:ext>
            </a:extLst>
          </p:cNvPr>
          <p:cNvSpPr>
            <a:spLocks noGrp="1"/>
          </p:cNvSpPr>
          <p:nvPr>
            <p:ph type="sldNum" sz="quarter" idx="12"/>
          </p:nvPr>
        </p:nvSpPr>
        <p:spPr/>
        <p:txBody>
          <a:bodyPr/>
          <a:lstStyle/>
          <a:p>
            <a:fld id="{AD9D42F6-F007-394B-9195-D5F749355FB5}" type="slidenum">
              <a:rPr lang="en-GB" smtClean="0"/>
              <a:t>‹#›</a:t>
            </a:fld>
            <a:endParaRPr lang="en-GB"/>
          </a:p>
        </p:txBody>
      </p:sp>
    </p:spTree>
    <p:extLst>
      <p:ext uri="{BB962C8B-B14F-4D97-AF65-F5344CB8AC3E}">
        <p14:creationId xmlns:p14="http://schemas.microsoft.com/office/powerpoint/2010/main" val="4100519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5E8B7-829A-704C-9EEB-5D3EEF3940B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760A0CAF-386D-5C40-8248-D55DCE4DD373}"/>
              </a:ext>
            </a:extLst>
          </p:cNvPr>
          <p:cNvSpPr>
            <a:spLocks noGrp="1"/>
          </p:cNvSpPr>
          <p:nvPr>
            <p:ph type="dt" sz="half" idx="10"/>
          </p:nvPr>
        </p:nvSpPr>
        <p:spPr/>
        <p:txBody>
          <a:bodyPr/>
          <a:lstStyle/>
          <a:p>
            <a:fld id="{CFCE9A01-2B16-294F-9335-01B6D6321AAB}" type="datetimeFigureOut">
              <a:rPr lang="en-GB" smtClean="0"/>
              <a:t>01/12/2024</a:t>
            </a:fld>
            <a:endParaRPr lang="en-GB"/>
          </a:p>
        </p:txBody>
      </p:sp>
      <p:sp>
        <p:nvSpPr>
          <p:cNvPr id="4" name="Footer Placeholder 3">
            <a:extLst>
              <a:ext uri="{FF2B5EF4-FFF2-40B4-BE49-F238E27FC236}">
                <a16:creationId xmlns:a16="http://schemas.microsoft.com/office/drawing/2014/main" id="{AF518861-C21A-B64E-910E-3606346E352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A51184A-2831-6341-A8B9-AE76CA17B02D}"/>
              </a:ext>
            </a:extLst>
          </p:cNvPr>
          <p:cNvSpPr>
            <a:spLocks noGrp="1"/>
          </p:cNvSpPr>
          <p:nvPr>
            <p:ph type="sldNum" sz="quarter" idx="12"/>
          </p:nvPr>
        </p:nvSpPr>
        <p:spPr/>
        <p:txBody>
          <a:bodyPr/>
          <a:lstStyle/>
          <a:p>
            <a:fld id="{AD9D42F6-F007-394B-9195-D5F749355FB5}" type="slidenum">
              <a:rPr lang="en-GB" smtClean="0"/>
              <a:t>‹#›</a:t>
            </a:fld>
            <a:endParaRPr lang="en-GB"/>
          </a:p>
        </p:txBody>
      </p:sp>
    </p:spTree>
    <p:extLst>
      <p:ext uri="{BB962C8B-B14F-4D97-AF65-F5344CB8AC3E}">
        <p14:creationId xmlns:p14="http://schemas.microsoft.com/office/powerpoint/2010/main" val="395943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9AB6A-21E6-EE49-A5F1-2337C96B2A43}"/>
              </a:ext>
            </a:extLst>
          </p:cNvPr>
          <p:cNvSpPr>
            <a:spLocks noGrp="1"/>
          </p:cNvSpPr>
          <p:nvPr>
            <p:ph type="dt" sz="half" idx="10"/>
          </p:nvPr>
        </p:nvSpPr>
        <p:spPr/>
        <p:txBody>
          <a:bodyPr/>
          <a:lstStyle/>
          <a:p>
            <a:fld id="{CFCE9A01-2B16-294F-9335-01B6D6321AAB}" type="datetimeFigureOut">
              <a:rPr lang="en-GB" smtClean="0"/>
              <a:t>01/12/2024</a:t>
            </a:fld>
            <a:endParaRPr lang="en-GB"/>
          </a:p>
        </p:txBody>
      </p:sp>
      <p:sp>
        <p:nvSpPr>
          <p:cNvPr id="3" name="Footer Placeholder 2">
            <a:extLst>
              <a:ext uri="{FF2B5EF4-FFF2-40B4-BE49-F238E27FC236}">
                <a16:creationId xmlns:a16="http://schemas.microsoft.com/office/drawing/2014/main" id="{00EBAE9F-20BF-3D4B-BCA7-4373BBD0B8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6D5E5DF-444F-8C4F-85FF-B7A36FFDAA9E}"/>
              </a:ext>
            </a:extLst>
          </p:cNvPr>
          <p:cNvSpPr>
            <a:spLocks noGrp="1"/>
          </p:cNvSpPr>
          <p:nvPr>
            <p:ph type="sldNum" sz="quarter" idx="12"/>
          </p:nvPr>
        </p:nvSpPr>
        <p:spPr/>
        <p:txBody>
          <a:bodyPr/>
          <a:lstStyle/>
          <a:p>
            <a:fld id="{AD9D42F6-F007-394B-9195-D5F749355FB5}" type="slidenum">
              <a:rPr lang="en-GB" smtClean="0"/>
              <a:t>‹#›</a:t>
            </a:fld>
            <a:endParaRPr lang="en-GB"/>
          </a:p>
        </p:txBody>
      </p:sp>
    </p:spTree>
    <p:extLst>
      <p:ext uri="{BB962C8B-B14F-4D97-AF65-F5344CB8AC3E}">
        <p14:creationId xmlns:p14="http://schemas.microsoft.com/office/powerpoint/2010/main" val="846947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3B2C2-3043-6C4B-B6C2-651F5B278A2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3079236A-7A5D-E048-ABBF-7D13DC4741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9528DC0-D61B-5C49-8C9C-84BAFBB59E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0A80172-3517-5944-B1AD-371AD4DD0290}"/>
              </a:ext>
            </a:extLst>
          </p:cNvPr>
          <p:cNvSpPr>
            <a:spLocks noGrp="1"/>
          </p:cNvSpPr>
          <p:nvPr>
            <p:ph type="dt" sz="half" idx="10"/>
          </p:nvPr>
        </p:nvSpPr>
        <p:spPr/>
        <p:txBody>
          <a:bodyPr/>
          <a:lstStyle/>
          <a:p>
            <a:fld id="{CFCE9A01-2B16-294F-9335-01B6D6321AAB}" type="datetimeFigureOut">
              <a:rPr lang="en-GB" smtClean="0"/>
              <a:t>01/12/2024</a:t>
            </a:fld>
            <a:endParaRPr lang="en-GB"/>
          </a:p>
        </p:txBody>
      </p:sp>
      <p:sp>
        <p:nvSpPr>
          <p:cNvPr id="6" name="Footer Placeholder 5">
            <a:extLst>
              <a:ext uri="{FF2B5EF4-FFF2-40B4-BE49-F238E27FC236}">
                <a16:creationId xmlns:a16="http://schemas.microsoft.com/office/drawing/2014/main" id="{BC796C37-9868-A64B-AB23-B930A4A5F3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3E3277-E568-194D-B796-13AEE9009AD8}"/>
              </a:ext>
            </a:extLst>
          </p:cNvPr>
          <p:cNvSpPr>
            <a:spLocks noGrp="1"/>
          </p:cNvSpPr>
          <p:nvPr>
            <p:ph type="sldNum" sz="quarter" idx="12"/>
          </p:nvPr>
        </p:nvSpPr>
        <p:spPr/>
        <p:txBody>
          <a:bodyPr/>
          <a:lstStyle/>
          <a:p>
            <a:fld id="{AD9D42F6-F007-394B-9195-D5F749355FB5}" type="slidenum">
              <a:rPr lang="en-GB" smtClean="0"/>
              <a:t>‹#›</a:t>
            </a:fld>
            <a:endParaRPr lang="en-GB"/>
          </a:p>
        </p:txBody>
      </p:sp>
    </p:spTree>
    <p:extLst>
      <p:ext uri="{BB962C8B-B14F-4D97-AF65-F5344CB8AC3E}">
        <p14:creationId xmlns:p14="http://schemas.microsoft.com/office/powerpoint/2010/main" val="154821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3AEBE-C286-EA40-A7C8-A13C8EC7674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03C660E5-0BBE-484A-8EBE-3D3D476C95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1490A70-3CB7-DF49-B960-F7388111E1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25705B0-4E6F-E441-B5B8-664DC98B568B}"/>
              </a:ext>
            </a:extLst>
          </p:cNvPr>
          <p:cNvSpPr>
            <a:spLocks noGrp="1"/>
          </p:cNvSpPr>
          <p:nvPr>
            <p:ph type="dt" sz="half" idx="10"/>
          </p:nvPr>
        </p:nvSpPr>
        <p:spPr/>
        <p:txBody>
          <a:bodyPr/>
          <a:lstStyle/>
          <a:p>
            <a:fld id="{CFCE9A01-2B16-294F-9335-01B6D6321AAB}" type="datetimeFigureOut">
              <a:rPr lang="en-GB" smtClean="0"/>
              <a:t>01/12/2024</a:t>
            </a:fld>
            <a:endParaRPr lang="en-GB"/>
          </a:p>
        </p:txBody>
      </p:sp>
      <p:sp>
        <p:nvSpPr>
          <p:cNvPr id="6" name="Footer Placeholder 5">
            <a:extLst>
              <a:ext uri="{FF2B5EF4-FFF2-40B4-BE49-F238E27FC236}">
                <a16:creationId xmlns:a16="http://schemas.microsoft.com/office/drawing/2014/main" id="{CF0B86BD-B9FE-7C49-AA8A-4436590BA4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944FA4-57C1-D046-B10F-6C68479D2513}"/>
              </a:ext>
            </a:extLst>
          </p:cNvPr>
          <p:cNvSpPr>
            <a:spLocks noGrp="1"/>
          </p:cNvSpPr>
          <p:nvPr>
            <p:ph type="sldNum" sz="quarter" idx="12"/>
          </p:nvPr>
        </p:nvSpPr>
        <p:spPr/>
        <p:txBody>
          <a:bodyPr/>
          <a:lstStyle/>
          <a:p>
            <a:fld id="{AD9D42F6-F007-394B-9195-D5F749355FB5}" type="slidenum">
              <a:rPr lang="en-GB" smtClean="0"/>
              <a:t>‹#›</a:t>
            </a:fld>
            <a:endParaRPr lang="en-GB"/>
          </a:p>
        </p:txBody>
      </p:sp>
    </p:spTree>
    <p:extLst>
      <p:ext uri="{BB962C8B-B14F-4D97-AF65-F5344CB8AC3E}">
        <p14:creationId xmlns:p14="http://schemas.microsoft.com/office/powerpoint/2010/main" val="1988808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38C970-3820-4B48-92A3-7614EE053E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21B54EC-DB5F-BB4A-9CF5-2DCFE3760F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0F6446F-B9C4-BD4A-AC8D-7EB1652714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CE9A01-2B16-294F-9335-01B6D6321AAB}" type="datetimeFigureOut">
              <a:rPr lang="en-GB" smtClean="0"/>
              <a:t>01/12/2024</a:t>
            </a:fld>
            <a:endParaRPr lang="en-GB"/>
          </a:p>
        </p:txBody>
      </p:sp>
      <p:sp>
        <p:nvSpPr>
          <p:cNvPr id="5" name="Footer Placeholder 4">
            <a:extLst>
              <a:ext uri="{FF2B5EF4-FFF2-40B4-BE49-F238E27FC236}">
                <a16:creationId xmlns:a16="http://schemas.microsoft.com/office/drawing/2014/main" id="{629B77EB-92BA-4F45-B954-1F9B0EB2E9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56AA5DD-5F2A-B844-B597-6FC9B2F330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9D42F6-F007-394B-9195-D5F749355FB5}" type="slidenum">
              <a:rPr lang="en-GB" smtClean="0"/>
              <a:t>‹#›</a:t>
            </a:fld>
            <a:endParaRPr lang="en-GB"/>
          </a:p>
        </p:txBody>
      </p:sp>
    </p:spTree>
    <p:extLst>
      <p:ext uri="{BB962C8B-B14F-4D97-AF65-F5344CB8AC3E}">
        <p14:creationId xmlns:p14="http://schemas.microsoft.com/office/powerpoint/2010/main" val="763988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1.png"/><Relationship Id="rId18" Type="http://schemas.openxmlformats.org/officeDocument/2006/relationships/customXml" Target="../ink/ink8.xml"/><Relationship Id="rId3" Type="http://schemas.openxmlformats.org/officeDocument/2006/relationships/image" Target="../media/image4.jpeg"/><Relationship Id="rId21" Type="http://schemas.openxmlformats.org/officeDocument/2006/relationships/image" Target="../media/image15.png"/><Relationship Id="rId7" Type="http://schemas.openxmlformats.org/officeDocument/2006/relationships/image" Target="../media/image8.png"/><Relationship Id="rId12" Type="http://schemas.openxmlformats.org/officeDocument/2006/relationships/customXml" Target="../ink/ink5.xml"/><Relationship Id="rId17" Type="http://schemas.openxmlformats.org/officeDocument/2006/relationships/image" Target="../media/image13.png"/><Relationship Id="rId2" Type="http://schemas.openxmlformats.org/officeDocument/2006/relationships/image" Target="../media/image2.png"/><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openxmlformats.org/officeDocument/2006/relationships/customXml" Target="../ink/ink4.xml"/><Relationship Id="rId19" Type="http://schemas.openxmlformats.org/officeDocument/2006/relationships/image" Target="../media/image14.png"/><Relationship Id="rId4" Type="http://schemas.openxmlformats.org/officeDocument/2006/relationships/customXml" Target="../ink/ink1.xml"/><Relationship Id="rId9" Type="http://schemas.openxmlformats.org/officeDocument/2006/relationships/image" Target="../media/image9.png"/><Relationship Id="rId14" Type="http://schemas.openxmlformats.org/officeDocument/2006/relationships/customXml" Target="../ink/ink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65105" y="1267471"/>
            <a:ext cx="11221470" cy="1938992"/>
          </a:xfrm>
          <a:prstGeom prst="rect">
            <a:avLst/>
          </a:prstGeom>
          <a:noFill/>
        </p:spPr>
        <p:txBody>
          <a:bodyPr wrap="square" rtlCol="0">
            <a:spAutoFit/>
          </a:bodyPr>
          <a:lstStyle/>
          <a:p>
            <a:r>
              <a:rPr lang="en-US" sz="4000" b="1" dirty="0">
                <a:solidFill>
                  <a:schemeClr val="accent5">
                    <a:lumMod val="75000"/>
                  </a:schemeClr>
                </a:solidFill>
                <a:latin typeface="Bookman Old Style" panose="02050604050505020204" pitchFamily="18" charset="0"/>
                <a:cs typeface="Times New Roman"/>
              </a:rPr>
              <a:t>Findings of the 1</a:t>
            </a:r>
            <a:r>
              <a:rPr lang="en-US" sz="4000" b="1" baseline="30000" dirty="0">
                <a:solidFill>
                  <a:schemeClr val="accent5">
                    <a:lumMod val="75000"/>
                  </a:schemeClr>
                </a:solidFill>
                <a:latin typeface="Bookman Old Style" panose="02050604050505020204" pitchFamily="18" charset="0"/>
                <a:cs typeface="Times New Roman"/>
              </a:rPr>
              <a:t>st</a:t>
            </a:r>
            <a:r>
              <a:rPr lang="en-US" sz="4000" b="1" dirty="0">
                <a:solidFill>
                  <a:schemeClr val="accent5">
                    <a:lumMod val="75000"/>
                  </a:schemeClr>
                </a:solidFill>
                <a:latin typeface="Bookman Old Style" panose="02050604050505020204" pitchFamily="18" charset="0"/>
                <a:cs typeface="Times New Roman"/>
              </a:rPr>
              <a:t> </a:t>
            </a:r>
            <a:r>
              <a:rPr lang="en-US" sz="4000" b="1" dirty="0">
                <a:solidFill>
                  <a:schemeClr val="accent5">
                    <a:lumMod val="75000"/>
                  </a:schemeClr>
                </a:solidFill>
                <a:latin typeface="Bookman Old Style" panose="02050604050505020204" pitchFamily="18" charset="0"/>
              </a:rPr>
              <a:t>GLOBAL STOCKTAKE and how to incorporate them into Liberia’s NDC </a:t>
            </a:r>
            <a:r>
              <a:rPr lang="en-US" sz="4000" b="1" strike="sngStrike" dirty="0">
                <a:solidFill>
                  <a:schemeClr val="accent5">
                    <a:lumMod val="75000"/>
                  </a:schemeClr>
                </a:solidFill>
                <a:latin typeface="Bookman Old Style" panose="02050604050505020204" pitchFamily="18" charset="0"/>
              </a:rPr>
              <a:t>3.0</a:t>
            </a:r>
            <a:r>
              <a:rPr lang="en-US" sz="4000" b="1" dirty="0">
                <a:solidFill>
                  <a:schemeClr val="accent5">
                    <a:lumMod val="75000"/>
                  </a:schemeClr>
                </a:solidFill>
                <a:latin typeface="Bookman Old Style" panose="02050604050505020204" pitchFamily="18" charset="0"/>
              </a:rPr>
              <a:t> 2.0</a:t>
            </a:r>
            <a:endParaRPr lang="en-US" sz="4000" dirty="0">
              <a:solidFill>
                <a:schemeClr val="accent5">
                  <a:lumMod val="75000"/>
                </a:schemeClr>
              </a:solidFill>
              <a:latin typeface="Bookman Old Style" panose="02050604050505020204" pitchFamily="18" charset="0"/>
            </a:endParaRPr>
          </a:p>
        </p:txBody>
      </p:sp>
      <p:sp>
        <p:nvSpPr>
          <p:cNvPr id="9" name="ZoneTexte 8"/>
          <p:cNvSpPr txBox="1"/>
          <p:nvPr/>
        </p:nvSpPr>
        <p:spPr>
          <a:xfrm>
            <a:off x="7618501" y="5920490"/>
            <a:ext cx="3968074" cy="646331"/>
          </a:xfrm>
          <a:prstGeom prst="rect">
            <a:avLst/>
          </a:prstGeom>
          <a:noFill/>
        </p:spPr>
        <p:txBody>
          <a:bodyPr wrap="square" rtlCol="0">
            <a:spAutoFit/>
          </a:bodyPr>
          <a:lstStyle/>
          <a:p>
            <a:r>
              <a:rPr lang="en-GB" b="1" i="1" dirty="0">
                <a:latin typeface="Bookman Old Style" panose="02050604050505020204" pitchFamily="18" charset="0"/>
              </a:rPr>
              <a:t>Y. B. </a:t>
            </a:r>
            <a:r>
              <a:rPr lang="en-GB" b="1" i="1" dirty="0" err="1">
                <a:latin typeface="Bookman Old Style" panose="02050604050505020204" pitchFamily="18" charset="0"/>
              </a:rPr>
              <a:t>Osafo</a:t>
            </a:r>
            <a:endParaRPr lang="en-GB" b="1" i="1" dirty="0">
              <a:latin typeface="Bookman Old Style" panose="02050604050505020204" pitchFamily="18" charset="0"/>
            </a:endParaRPr>
          </a:p>
          <a:p>
            <a:r>
              <a:rPr lang="en-GB" b="1" i="1" dirty="0">
                <a:latin typeface="Bookman Old Style" panose="02050604050505020204" pitchFamily="18" charset="0"/>
              </a:rPr>
              <a:t>GST Lead Coordinator for AGN</a:t>
            </a:r>
          </a:p>
        </p:txBody>
      </p:sp>
      <p:sp>
        <p:nvSpPr>
          <p:cNvPr id="14" name="Titre 1"/>
          <p:cNvSpPr>
            <a:spLocks noGrp="1"/>
          </p:cNvSpPr>
          <p:nvPr>
            <p:ph type="ctrTitle"/>
          </p:nvPr>
        </p:nvSpPr>
        <p:spPr>
          <a:xfrm>
            <a:off x="8112224" y="614344"/>
            <a:ext cx="1341362" cy="671516"/>
          </a:xfrm>
        </p:spPr>
        <p:txBody>
          <a:bodyPr>
            <a:normAutofit/>
          </a:bodyPr>
          <a:lstStyle/>
          <a:p>
            <a:pPr algn="r"/>
            <a:br>
              <a:rPr lang="en-GB" sz="1600" b="1" i="1" dirty="0">
                <a:latin typeface="Cambria" pitchFamily="18" charset="0"/>
              </a:rPr>
            </a:br>
            <a:endParaRPr lang="en-GB" sz="1600" b="1" i="1" dirty="0">
              <a:latin typeface="Cambria" pitchFamily="18" charset="0"/>
            </a:endParaRPr>
          </a:p>
        </p:txBody>
      </p:sp>
      <p:sp>
        <p:nvSpPr>
          <p:cNvPr id="2" name="TextBox 1"/>
          <p:cNvSpPr txBox="1"/>
          <p:nvPr/>
        </p:nvSpPr>
        <p:spPr>
          <a:xfrm>
            <a:off x="2330921" y="529192"/>
            <a:ext cx="184666" cy="369332"/>
          </a:xfrm>
          <a:prstGeom prst="rect">
            <a:avLst/>
          </a:prstGeom>
          <a:noFill/>
        </p:spPr>
        <p:txBody>
          <a:bodyPr wrap="none" rtlCol="0">
            <a:spAutoFit/>
          </a:bodyPr>
          <a:lstStyle/>
          <a:p>
            <a:endParaRPr lang="en-GB" dirty="0"/>
          </a:p>
        </p:txBody>
      </p:sp>
      <p:sp>
        <p:nvSpPr>
          <p:cNvPr id="11" name="ZoneTexte 7"/>
          <p:cNvSpPr txBox="1"/>
          <p:nvPr/>
        </p:nvSpPr>
        <p:spPr>
          <a:xfrm>
            <a:off x="540470" y="4308465"/>
            <a:ext cx="7440891" cy="1477328"/>
          </a:xfrm>
          <a:prstGeom prst="rect">
            <a:avLst/>
          </a:prstGeom>
          <a:noFill/>
        </p:spPr>
        <p:txBody>
          <a:bodyPr wrap="square" rtlCol="0">
            <a:spAutoFit/>
          </a:bodyPr>
          <a:lstStyle/>
          <a:p>
            <a:r>
              <a:rPr lang="en-US" dirty="0">
                <a:latin typeface="Bookman Old Style" panose="02050604050505020204" pitchFamily="18" charset="0"/>
                <a:cs typeface="Arial" panose="020B0604020202020204" pitchFamily="34" charset="0"/>
              </a:rPr>
              <a:t>Workshop on the Development and Finalization of Nationally Determined Contribution 3.0 of Liberia </a:t>
            </a:r>
          </a:p>
          <a:p>
            <a:r>
              <a:rPr lang="en-US" dirty="0">
                <a:latin typeface="Bookman Old Style" panose="02050604050505020204" pitchFamily="18" charset="0"/>
                <a:cs typeface="Arial" panose="020B0604020202020204" pitchFamily="34" charset="0"/>
              </a:rPr>
              <a:t>2 – 3 December 2024, </a:t>
            </a:r>
          </a:p>
          <a:p>
            <a:endParaRPr lang="en-US" dirty="0">
              <a:latin typeface="Bookman Old Style" panose="02050604050505020204" pitchFamily="18" charset="0"/>
              <a:cs typeface="Arial" panose="020B0604020202020204" pitchFamily="34" charset="0"/>
            </a:endParaRPr>
          </a:p>
          <a:p>
            <a:r>
              <a:rPr lang="en-US" dirty="0">
                <a:latin typeface="Bookman Old Style" panose="02050604050505020204" pitchFamily="18" charset="0"/>
                <a:cs typeface="Arial" panose="020B0604020202020204" pitchFamily="34" charset="0"/>
              </a:rPr>
              <a:t>K-Plaza Hotel, Buchanan, Liberia </a:t>
            </a:r>
          </a:p>
        </p:txBody>
      </p:sp>
      <p:cxnSp>
        <p:nvCxnSpPr>
          <p:cNvPr id="13" name="Connecteur droit 11"/>
          <p:cNvCxnSpPr/>
          <p:nvPr/>
        </p:nvCxnSpPr>
        <p:spPr>
          <a:xfrm flipH="1">
            <a:off x="1117626" y="3950710"/>
            <a:ext cx="5773398" cy="0"/>
          </a:xfrm>
          <a:prstGeom prst="line">
            <a:avLst/>
          </a:prstGeom>
          <a:ln w="3810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t="83336"/>
          <a:stretch/>
        </p:blipFill>
        <p:spPr>
          <a:xfrm>
            <a:off x="-161993" y="0"/>
            <a:ext cx="12531413" cy="112477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287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4381" y="42498"/>
            <a:ext cx="9047181" cy="1001838"/>
          </a:xfrm>
        </p:spPr>
        <p:txBody>
          <a:bodyPr>
            <a:noAutofit/>
          </a:bodyPr>
          <a:lstStyle/>
          <a:p>
            <a:pPr algn="ctr"/>
            <a:r>
              <a:rPr lang="en-US" sz="3600" b="1" dirty="0">
                <a:solidFill>
                  <a:schemeClr val="bg1"/>
                </a:solidFill>
                <a:latin typeface="Bookman Old Style" panose="02050604050505020204" pitchFamily="18" charset="0"/>
                <a:cs typeface="Athelas Regular"/>
              </a:rPr>
              <a:t>Mitigation: Forestry and Low Emissions Development Plans</a:t>
            </a:r>
          </a:p>
        </p:txBody>
      </p:sp>
      <p:sp>
        <p:nvSpPr>
          <p:cNvPr id="3" name="Content Placeholder 2"/>
          <p:cNvSpPr>
            <a:spLocks noGrp="1"/>
          </p:cNvSpPr>
          <p:nvPr>
            <p:ph idx="1"/>
          </p:nvPr>
        </p:nvSpPr>
        <p:spPr>
          <a:xfrm>
            <a:off x="114380" y="1228726"/>
            <a:ext cx="11948183" cy="5443538"/>
          </a:xfrm>
        </p:spPr>
        <p:txBody>
          <a:bodyPr>
            <a:normAutofit lnSpcReduction="10000"/>
          </a:bodyPr>
          <a:lstStyle/>
          <a:p>
            <a:pPr marL="0" indent="0">
              <a:buNone/>
            </a:pPr>
            <a:r>
              <a:rPr lang="en-GB" sz="2000" b="1" kern="100" dirty="0">
                <a:latin typeface="Bookman Old Style" panose="02050604050505020204" pitchFamily="18" charset="0"/>
                <a:ea typeface="Calibri" panose="020F0502020204030204" pitchFamily="34" charset="0"/>
                <a:cs typeface="Times New Roman" panose="02020603050405020304" pitchFamily="18" charset="0"/>
              </a:rPr>
              <a:t>3. Forest Mitigation Goals  </a:t>
            </a:r>
          </a:p>
          <a:p>
            <a:pPr marL="342900" indent="-342900">
              <a:buFont typeface="+mj-lt"/>
              <a:buAutoNum type="alphaLcPeriod"/>
            </a:pPr>
            <a:r>
              <a:rPr lang="en-GB" sz="2000" kern="100" dirty="0">
                <a:latin typeface="Bookman Old Style" panose="02050604050505020204" pitchFamily="18" charset="0"/>
                <a:ea typeface="Calibri" panose="020F0502020204030204" pitchFamily="34" charset="0"/>
                <a:cs typeface="Times New Roman" panose="02020603050405020304" pitchFamily="18" charset="0"/>
              </a:rPr>
              <a:t>Role of forest, marine and other terrestrial ecosystems mitigation and restoration in achieving goals of the PA, and the goal of halting and reversing deforestation and forest degradation by 2030 [§34]. </a:t>
            </a:r>
          </a:p>
          <a:p>
            <a:pPr marL="342900" indent="-342900">
              <a:buFont typeface="+mj-lt"/>
              <a:buAutoNum type="alphaLcPeriod"/>
            </a:pPr>
            <a:r>
              <a:rPr lang="en-GB" sz="2000" kern="100" dirty="0">
                <a:latin typeface="Bookman Old Style" panose="02050604050505020204" pitchFamily="18" charset="0"/>
                <a:ea typeface="Calibri" panose="020F0502020204030204" pitchFamily="34" charset="0"/>
                <a:cs typeface="Times New Roman" panose="02020603050405020304" pitchFamily="18" charset="0"/>
              </a:rPr>
              <a:t>Notes need for enhanced support and investment through provision of finance notably results-based finance, and also technology transfer, and capacity-building [§34].  </a:t>
            </a:r>
          </a:p>
          <a:p>
            <a:pPr marL="0" indent="0">
              <a:buNone/>
            </a:pPr>
            <a:endParaRPr lang="en-GB" sz="2000" kern="100" dirty="0">
              <a:latin typeface="Bookman Old Style" panose="02050604050505020204" pitchFamily="18" charset="0"/>
              <a:ea typeface="Calibri" panose="020F0502020204030204" pitchFamily="34" charset="0"/>
              <a:cs typeface="Times New Roman" panose="02020603050405020304" pitchFamily="18" charset="0"/>
            </a:endParaRPr>
          </a:p>
          <a:p>
            <a:pPr marL="0" indent="0">
              <a:buNone/>
            </a:pPr>
            <a:r>
              <a:rPr lang="en-GB" sz="2000" b="1" kern="100" dirty="0">
                <a:latin typeface="Bookman Old Style" panose="02050604050505020204" pitchFamily="18" charset="0"/>
                <a:ea typeface="Calibri" panose="020F0502020204030204" pitchFamily="34" charset="0"/>
                <a:cs typeface="Times New Roman" panose="02020603050405020304" pitchFamily="18" charset="0"/>
              </a:rPr>
              <a:t>4. Low Emissions Development Strategies and Economy-Wide Emission Reductions</a:t>
            </a:r>
          </a:p>
          <a:p>
            <a:pPr marL="0" indent="0">
              <a:buNone/>
            </a:pPr>
            <a:r>
              <a:rPr lang="en-GB" sz="2000" kern="100" dirty="0">
                <a:latin typeface="Bookman Old Style" panose="02050604050505020204" pitchFamily="18" charset="0"/>
                <a:ea typeface="Calibri" panose="020F0502020204030204" pitchFamily="34" charset="0"/>
                <a:cs typeface="Times New Roman" panose="02020603050405020304" pitchFamily="18" charset="0"/>
              </a:rPr>
              <a:t>Measures whose adoption is encouraged will be in context of national circumstances: </a:t>
            </a:r>
          </a:p>
          <a:p>
            <a:pPr marL="342900" indent="-342900">
              <a:buFont typeface="+mj-lt"/>
              <a:buAutoNum type="alphaLcPeriod"/>
            </a:pPr>
            <a:r>
              <a:rPr lang="en-GB" sz="2000" kern="100" dirty="0">
                <a:latin typeface="Bookman Old Style" panose="02050604050505020204" pitchFamily="18" charset="0"/>
                <a:ea typeface="Calibri" panose="020F0502020204030204" pitchFamily="34" charset="0"/>
                <a:cs typeface="Times New Roman" panose="02020603050405020304" pitchFamily="18" charset="0"/>
              </a:rPr>
              <a:t>“</a:t>
            </a:r>
            <a:r>
              <a:rPr lang="en-GB" sz="2000" i="1" kern="100" dirty="0">
                <a:latin typeface="Bookman Old Style" panose="02050604050505020204" pitchFamily="18" charset="0"/>
                <a:ea typeface="Calibri" panose="020F0502020204030204" pitchFamily="34" charset="0"/>
                <a:cs typeface="Times New Roman" panose="02020603050405020304" pitchFamily="18" charset="0"/>
              </a:rPr>
              <a:t>Request</a:t>
            </a:r>
            <a:r>
              <a:rPr lang="en-GB" sz="2000" kern="100" dirty="0">
                <a:latin typeface="Bookman Old Style" panose="02050604050505020204" pitchFamily="18" charset="0"/>
                <a:ea typeface="Calibri" panose="020F0502020204030204" pitchFamily="34" charset="0"/>
                <a:cs typeface="Times New Roman" panose="02020603050405020304" pitchFamily="18" charset="0"/>
              </a:rPr>
              <a:t>” parties to strengthen and align 2030 targets with PA’s temperature goal by 2024 [§37];</a:t>
            </a:r>
          </a:p>
          <a:p>
            <a:pPr marL="342900" indent="-342900">
              <a:buFont typeface="+mj-lt"/>
              <a:buAutoNum type="alphaLcPeriod"/>
            </a:pPr>
            <a:r>
              <a:rPr lang="en-GB" sz="2000" kern="100" dirty="0">
                <a:latin typeface="Bookman Old Style" panose="02050604050505020204" pitchFamily="18" charset="0"/>
                <a:ea typeface="Calibri" panose="020F0502020204030204" pitchFamily="34" charset="0"/>
                <a:cs typeface="Times New Roman" panose="02020603050405020304" pitchFamily="18" charset="0"/>
              </a:rPr>
              <a:t>“</a:t>
            </a:r>
            <a:r>
              <a:rPr lang="en-GB" sz="2000" i="1" kern="100" dirty="0">
                <a:latin typeface="Bookman Old Style" panose="02050604050505020204" pitchFamily="18" charset="0"/>
                <a:ea typeface="Calibri" panose="020F0502020204030204" pitchFamily="34" charset="0"/>
                <a:cs typeface="Times New Roman" panose="02020603050405020304" pitchFamily="18" charset="0"/>
              </a:rPr>
              <a:t>Encouragement</a:t>
            </a:r>
            <a:r>
              <a:rPr lang="en-GB" sz="2000" kern="100" dirty="0">
                <a:latin typeface="Bookman Old Style" panose="02050604050505020204" pitchFamily="18" charset="0"/>
                <a:ea typeface="Calibri" panose="020F0502020204030204" pitchFamily="34" charset="0"/>
                <a:cs typeface="Times New Roman" panose="02020603050405020304" pitchFamily="18" charset="0"/>
              </a:rPr>
              <a:t>” to developing countries to move towards economy-wide emission reductions targets that cover all GHG, sectors and categories [§38-39]. </a:t>
            </a:r>
          </a:p>
          <a:p>
            <a:pPr marL="342900" indent="-342900">
              <a:buFont typeface="+mj-lt"/>
              <a:buAutoNum type="alphaLcPeriod"/>
            </a:pPr>
            <a:r>
              <a:rPr lang="en-GB" sz="2000" kern="100" dirty="0">
                <a:latin typeface="Bookman Old Style" panose="02050604050505020204" pitchFamily="18" charset="0"/>
                <a:ea typeface="Calibri" panose="020F0502020204030204" pitchFamily="34" charset="0"/>
                <a:cs typeface="Times New Roman" panose="02020603050405020304" pitchFamily="18" charset="0"/>
              </a:rPr>
              <a:t>“</a:t>
            </a:r>
            <a:r>
              <a:rPr lang="en-GB" sz="2000" i="1" kern="100" dirty="0">
                <a:latin typeface="Bookman Old Style" panose="02050604050505020204" pitchFamily="18" charset="0"/>
                <a:ea typeface="Calibri" panose="020F0502020204030204" pitchFamily="34" charset="0"/>
                <a:cs typeface="Times New Roman" panose="02020603050405020304" pitchFamily="18" charset="0"/>
              </a:rPr>
              <a:t>Invites</a:t>
            </a:r>
            <a:r>
              <a:rPr lang="en-GB" sz="2000" kern="100" dirty="0">
                <a:latin typeface="Bookman Old Style" panose="02050604050505020204" pitchFamily="18" charset="0"/>
                <a:ea typeface="Calibri" panose="020F0502020204030204" pitchFamily="34" charset="0"/>
                <a:cs typeface="Times New Roman" panose="02020603050405020304" pitchFamily="18" charset="0"/>
              </a:rPr>
              <a:t>” ALL Parties to develop and align long-term </a:t>
            </a:r>
            <a:r>
              <a:rPr lang="en-GB" sz="2000" kern="100" dirty="0" err="1">
                <a:latin typeface="Bookman Old Style" panose="02050604050505020204" pitchFamily="18" charset="0"/>
                <a:ea typeface="Calibri" panose="020F0502020204030204" pitchFamily="34" charset="0"/>
                <a:cs typeface="Times New Roman" panose="02020603050405020304" pitchFamily="18" charset="0"/>
              </a:rPr>
              <a:t>ghg</a:t>
            </a:r>
            <a:r>
              <a:rPr lang="en-GB" sz="2000" kern="100" dirty="0">
                <a:latin typeface="Bookman Old Style" panose="02050604050505020204" pitchFamily="18" charset="0"/>
                <a:ea typeface="Calibri" panose="020F0502020204030204" pitchFamily="34" charset="0"/>
                <a:cs typeface="Times New Roman" panose="02020603050405020304" pitchFamily="18" charset="0"/>
              </a:rPr>
              <a:t> emissions development strategies (Art 4.19) with just transition to net zero emissions by 2050 [§38-39]</a:t>
            </a:r>
          </a:p>
          <a:p>
            <a:pPr marL="342900" indent="-342900">
              <a:buFont typeface="+mj-lt"/>
              <a:buAutoNum type="alphaLcPeriod"/>
            </a:pPr>
            <a:r>
              <a:rPr lang="en-GB" sz="2000" kern="100" dirty="0">
                <a:latin typeface="Bookman Old Style" panose="02050604050505020204" pitchFamily="18" charset="0"/>
                <a:ea typeface="Calibri" panose="020F0502020204030204" pitchFamily="34" charset="0"/>
                <a:cs typeface="Times New Roman" panose="02020603050405020304" pitchFamily="18" charset="0"/>
              </a:rPr>
              <a:t>“</a:t>
            </a:r>
            <a:r>
              <a:rPr lang="en-GB" sz="2000" i="1" kern="100" dirty="0">
                <a:latin typeface="Bookman Old Style" panose="02050604050505020204" pitchFamily="18" charset="0"/>
                <a:ea typeface="Calibri" panose="020F0502020204030204" pitchFamily="34" charset="0"/>
                <a:cs typeface="Times New Roman" panose="02020603050405020304" pitchFamily="18" charset="0"/>
              </a:rPr>
              <a:t>Align</a:t>
            </a:r>
            <a:r>
              <a:rPr lang="en-GB" sz="2000" kern="100" dirty="0">
                <a:latin typeface="Bookman Old Style" panose="02050604050505020204" pitchFamily="18" charset="0"/>
                <a:ea typeface="Calibri" panose="020F0502020204030204" pitchFamily="34" charset="0"/>
                <a:cs typeface="Times New Roman" panose="02020603050405020304" pitchFamily="18" charset="0"/>
              </a:rPr>
              <a:t>” NDC 2.0 to the LDS and “communicate” by cop29</a:t>
            </a:r>
            <a:endParaRPr lang="en-US" sz="2000" kern="1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endParaRPr>
          </a:p>
          <a:p>
            <a:pPr marL="0" indent="0">
              <a:buNone/>
            </a:pPr>
            <a:endParaRPr lang="en-GB" sz="2400" dirty="0">
              <a:latin typeface="Bookman Old Style" panose="02050604050505020204" pitchFamily="18" charset="0"/>
              <a:cs typeface="Athelas Regular"/>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67490"/>
          <a:stretch/>
        </p:blipFill>
        <p:spPr>
          <a:xfrm>
            <a:off x="9034818" y="0"/>
            <a:ext cx="2775045" cy="631516"/>
          </a:xfrm>
          <a:prstGeom prst="rect">
            <a:avLst/>
          </a:prstGeom>
        </p:spPr>
      </p:pic>
      <p:cxnSp>
        <p:nvCxnSpPr>
          <p:cNvPr id="5" name="Straight Connector 4">
            <a:extLst>
              <a:ext uri="{FF2B5EF4-FFF2-40B4-BE49-F238E27FC236}">
                <a16:creationId xmlns:a16="http://schemas.microsoft.com/office/drawing/2014/main" id="{35CA485A-5E51-0D4D-7A28-E71FFC6122A9}"/>
              </a:ext>
            </a:extLst>
          </p:cNvPr>
          <p:cNvCxnSpPr>
            <a:cxnSpLocks/>
          </p:cNvCxnSpPr>
          <p:nvPr/>
        </p:nvCxnSpPr>
        <p:spPr>
          <a:xfrm>
            <a:off x="114380" y="1599223"/>
            <a:ext cx="3491194"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2A4BBCAF-1044-DD5E-E05D-6C70FD2CD607}"/>
              </a:ext>
            </a:extLst>
          </p:cNvPr>
          <p:cNvCxnSpPr>
            <a:cxnSpLocks/>
          </p:cNvCxnSpPr>
          <p:nvPr/>
        </p:nvCxnSpPr>
        <p:spPr>
          <a:xfrm>
            <a:off x="207098" y="3793365"/>
            <a:ext cx="10946102"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36978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287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4381" y="42498"/>
            <a:ext cx="9047181" cy="1001838"/>
          </a:xfrm>
        </p:spPr>
        <p:txBody>
          <a:bodyPr>
            <a:noAutofit/>
          </a:bodyPr>
          <a:lstStyle/>
          <a:p>
            <a:pPr algn="ctr"/>
            <a:r>
              <a:rPr lang="en-US" sz="3600" b="1" dirty="0">
                <a:solidFill>
                  <a:schemeClr val="bg1"/>
                </a:solidFill>
                <a:latin typeface="Bookman Old Style" panose="02050604050505020204" pitchFamily="18" charset="0"/>
                <a:cs typeface="Athelas Regular"/>
              </a:rPr>
              <a:t>Adaptation</a:t>
            </a:r>
          </a:p>
        </p:txBody>
      </p:sp>
      <p:sp>
        <p:nvSpPr>
          <p:cNvPr id="3" name="Content Placeholder 2"/>
          <p:cNvSpPr>
            <a:spLocks noGrp="1"/>
          </p:cNvSpPr>
          <p:nvPr>
            <p:ph idx="1"/>
          </p:nvPr>
        </p:nvSpPr>
        <p:spPr>
          <a:xfrm>
            <a:off x="12526" y="1228725"/>
            <a:ext cx="12077619" cy="5586777"/>
          </a:xfrm>
        </p:spPr>
        <p:txBody>
          <a:bodyPr>
            <a:normAutofit/>
          </a:bodyPr>
          <a:lstStyle/>
          <a:p>
            <a:pPr marL="457200" indent="-457200">
              <a:buFont typeface="+mj-lt"/>
              <a:buAutoNum type="arabicPeriod"/>
            </a:pPr>
            <a:r>
              <a:rPr lang="en-GB" sz="1900" b="1" kern="100" dirty="0">
                <a:effectLst/>
                <a:latin typeface="Bookman Old Style" panose="02050604050505020204" pitchFamily="18" charset="0"/>
                <a:ea typeface="Calibri" panose="020F0502020204030204" pitchFamily="34" charset="0"/>
                <a:cs typeface="Times New Roman" panose="02020603050405020304" pitchFamily="18" charset="0"/>
              </a:rPr>
              <a:t>Recognition of the intrinsic link between adaptation and sustainable development </a:t>
            </a:r>
            <a:r>
              <a:rPr lang="en-GB" sz="1900" kern="100" dirty="0">
                <a:effectLst/>
                <a:latin typeface="Bookman Old Style" panose="02050604050505020204" pitchFamily="18" charset="0"/>
                <a:ea typeface="Calibri" panose="020F0502020204030204" pitchFamily="34" charset="0"/>
                <a:cs typeface="Times New Roman" panose="02020603050405020304" pitchFamily="18" charset="0"/>
              </a:rPr>
              <a:t>- §43 Emphasizes importance of GGA to climate change, goals of PA, and contributing to sustainable development </a:t>
            </a:r>
          </a:p>
          <a:p>
            <a:pPr marL="457200" indent="-457200">
              <a:buFont typeface="+mj-lt"/>
              <a:buAutoNum type="arabicPeriod"/>
            </a:pPr>
            <a:r>
              <a:rPr lang="en-GB" sz="1900" b="1" kern="1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Early Warning Systems (EWS) </a:t>
            </a:r>
            <a:r>
              <a:rPr lang="en-GB" sz="1900" kern="1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[§49-50]: 1/3</a:t>
            </a:r>
            <a:r>
              <a:rPr lang="en-GB" sz="1900" kern="100" baseline="300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rd</a:t>
            </a:r>
            <a:r>
              <a:rPr lang="en-GB" sz="1900" kern="1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 of world does not have access to EWS and climate information systems - 60 percent of Africa;</a:t>
            </a:r>
          </a:p>
          <a:p>
            <a:pPr marL="914400" lvl="1" indent="-457200">
              <a:buFont typeface="+mj-lt"/>
              <a:buAutoNum type="alphaLcPeriod"/>
            </a:pPr>
            <a:r>
              <a:rPr lang="en-GB" sz="1500" kern="1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UN Secretary-General has a target of universal coverage by 2027; </a:t>
            </a:r>
          </a:p>
          <a:p>
            <a:pPr marL="914400" lvl="1" indent="-457200">
              <a:buFont typeface="+mj-lt"/>
              <a:buAutoNum type="alphaLcPeriod"/>
            </a:pPr>
            <a:r>
              <a:rPr lang="en-GB" sz="1500" kern="1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Invitation to development partners, International Financial Institutions (IFIs) and operating entities to provide support to achieve this goal</a:t>
            </a:r>
            <a:endParaRPr lang="en-US" sz="1500" b="1" kern="100" dirty="0">
              <a:effectLst/>
              <a:latin typeface="Bookman Old Style" panose="02050604050505020204" pitchFamily="18" charset="0"/>
              <a:ea typeface="Aptos" panose="020F0502020204030204" pitchFamily="34" charset="0"/>
              <a:cs typeface="Times New Roman" panose="02020603050405020304" pitchFamily="18" charset="0"/>
            </a:endParaRPr>
          </a:p>
          <a:p>
            <a:pPr marL="457200" indent="-457200">
              <a:buFont typeface="+mj-lt"/>
              <a:buAutoNum type="arabicPeriod"/>
            </a:pPr>
            <a:r>
              <a:rPr lang="en-US" sz="1900" b="1" kern="100" dirty="0">
                <a:effectLst/>
                <a:latin typeface="Bookman Old Style" panose="02050604050505020204" pitchFamily="18" charset="0"/>
                <a:ea typeface="Aptos" panose="020F0502020204030204" pitchFamily="34" charset="0"/>
                <a:cs typeface="Times New Roman" panose="02020603050405020304" pitchFamily="18" charset="0"/>
              </a:rPr>
              <a:t>Emirates Framework for Global Climate Resilience </a:t>
            </a:r>
            <a:r>
              <a:rPr lang="en-US" sz="1900" kern="100" dirty="0">
                <a:latin typeface="Bookman Old Style" panose="02050604050505020204" pitchFamily="18" charset="0"/>
                <a:ea typeface="Aptos" panose="020F0502020204030204" pitchFamily="34" charset="0"/>
                <a:cs typeface="Times New Roman" panose="02020603050405020304" pitchFamily="18" charset="0"/>
              </a:rPr>
              <a:t>to guide achievement of GGA (Article 7)</a:t>
            </a:r>
            <a:endParaRPr lang="en-US" sz="1900" b="1" kern="100" dirty="0">
              <a:effectLst/>
              <a:latin typeface="Bookman Old Style" panose="02050604050505020204" pitchFamily="18" charset="0"/>
              <a:ea typeface="Aptos" panose="020F0502020204030204" pitchFamily="34" charset="0"/>
              <a:cs typeface="Times New Roman" panose="02020603050405020304" pitchFamily="18" charset="0"/>
            </a:endParaRPr>
          </a:p>
          <a:p>
            <a:pPr marL="457200" lvl="1" indent="0">
              <a:buNone/>
            </a:pPr>
            <a:r>
              <a:rPr lang="en-US" sz="1500" i="1" kern="100" dirty="0">
                <a:latin typeface="Bookman Old Style" panose="02050604050505020204" pitchFamily="18" charset="0"/>
                <a:ea typeface="Aptos" panose="020F0502020204030204" pitchFamily="34" charset="0"/>
                <a:cs typeface="Times New Roman" panose="02020603050405020304" pitchFamily="18" charset="0"/>
              </a:rPr>
              <a:t>7</a:t>
            </a:r>
            <a:r>
              <a:rPr lang="en-US" sz="1500" i="1" kern="100" dirty="0">
                <a:effectLst/>
                <a:latin typeface="Bookman Old Style" panose="02050604050505020204" pitchFamily="18" charset="0"/>
                <a:ea typeface="Aptos" panose="020F0502020204030204" pitchFamily="34" charset="0"/>
                <a:cs typeface="Times New Roman" panose="02020603050405020304" pitchFamily="18" charset="0"/>
              </a:rPr>
              <a:t> thematic targets</a:t>
            </a:r>
            <a:r>
              <a:rPr lang="en-US" sz="1500" kern="100" dirty="0">
                <a:effectLst/>
                <a:latin typeface="Bookman Old Style" panose="02050604050505020204" pitchFamily="18" charset="0"/>
                <a:ea typeface="Aptos" panose="020F0502020204030204" pitchFamily="34" charset="0"/>
                <a:cs typeface="Times New Roman" panose="02020603050405020304" pitchFamily="18" charset="0"/>
              </a:rPr>
              <a:t> [2030</a:t>
            </a:r>
            <a:r>
              <a:rPr lang="en-US" sz="1500" kern="100" dirty="0">
                <a:latin typeface="Bookman Old Style" panose="02050604050505020204" pitchFamily="18" charset="0"/>
                <a:ea typeface="Aptos" panose="020F0502020204030204" pitchFamily="34" charset="0"/>
                <a:cs typeface="Times New Roman" panose="02020603050405020304" pitchFamily="18" charset="0"/>
              </a:rPr>
              <a:t>] - reduce adverse effects and build resilience</a:t>
            </a:r>
            <a:endParaRPr lang="en-US" sz="1500" kern="100" dirty="0">
              <a:effectLst/>
              <a:latin typeface="Bookman Old Style" panose="02050604050505020204" pitchFamily="18" charset="0"/>
              <a:ea typeface="Aptos" panose="020F0502020204030204" pitchFamily="34" charset="0"/>
              <a:cs typeface="Times New Roman" panose="02020603050405020304" pitchFamily="18" charset="0"/>
            </a:endParaRPr>
          </a:p>
          <a:p>
            <a:pPr marL="457200" lvl="1" indent="0">
              <a:buNone/>
            </a:pPr>
            <a:r>
              <a:rPr lang="en-US" sz="1500" kern="100" dirty="0" err="1">
                <a:latin typeface="Bookman Old Style" panose="02050604050505020204" pitchFamily="18" charset="0"/>
                <a:ea typeface="Aptos" panose="020F0502020204030204" pitchFamily="34" charset="0"/>
                <a:cs typeface="Times New Roman" panose="02020603050405020304" pitchFamily="18" charset="0"/>
              </a:rPr>
              <a:t>i</a:t>
            </a:r>
            <a:r>
              <a:rPr lang="en-US" sz="1500" kern="100" dirty="0">
                <a:latin typeface="Bookman Old Style" panose="02050604050505020204" pitchFamily="18" charset="0"/>
                <a:ea typeface="Aptos" panose="020F0502020204030204" pitchFamily="34" charset="0"/>
                <a:cs typeface="Times New Roman" panose="02020603050405020304" pitchFamily="18" charset="0"/>
              </a:rPr>
              <a:t>. Water, ii. agriculture and food security, iii. health, iv. nature, ecosystems and biodiversity, v.  infrastructure and human settlements, vi. poverty eradication and livelihoods, and vii. cultural heritage and practices</a:t>
            </a:r>
            <a:endParaRPr lang="en-US" sz="1900" i="1" kern="100" dirty="0">
              <a:latin typeface="Bookman Old Style" panose="02050604050505020204" pitchFamily="18" charset="0"/>
              <a:ea typeface="Aptos" panose="020F0502020204030204" pitchFamily="34" charset="0"/>
              <a:cs typeface="Times New Roman" panose="02020603050405020304" pitchFamily="18" charset="0"/>
            </a:endParaRPr>
          </a:p>
          <a:p>
            <a:pPr marL="457200" lvl="1" indent="0">
              <a:buNone/>
            </a:pPr>
            <a:r>
              <a:rPr lang="en-US" sz="1500" i="1" kern="100" dirty="0">
                <a:latin typeface="Bookman Old Style" panose="02050604050505020204" pitchFamily="18" charset="0"/>
                <a:ea typeface="Aptos" panose="020F0502020204030204" pitchFamily="34" charset="0"/>
                <a:cs typeface="Times New Roman" panose="02020603050405020304" pitchFamily="18" charset="0"/>
              </a:rPr>
              <a:t>T</a:t>
            </a:r>
            <a:r>
              <a:rPr lang="en-US" sz="1500" i="1" kern="100" dirty="0">
                <a:effectLst/>
                <a:latin typeface="Bookman Old Style" panose="02050604050505020204" pitchFamily="18" charset="0"/>
                <a:ea typeface="Aptos" panose="020F0502020204030204" pitchFamily="34" charset="0"/>
                <a:cs typeface="Times New Roman" panose="02020603050405020304" pitchFamily="18" charset="0"/>
              </a:rPr>
              <a:t>argets for the [4] dimensions of the iterative adaptation cycle</a:t>
            </a:r>
            <a:r>
              <a:rPr lang="en-US" sz="1500" kern="100" dirty="0">
                <a:effectLst/>
                <a:latin typeface="Bookman Old Style" panose="02050604050505020204" pitchFamily="18" charset="0"/>
                <a:ea typeface="Aptos" panose="020F0502020204030204" pitchFamily="34" charset="0"/>
                <a:cs typeface="Times New Roman" panose="02020603050405020304" pitchFamily="18" charset="0"/>
              </a:rPr>
              <a:t>: Impact, vulnerability and risk assessment</a:t>
            </a:r>
          </a:p>
          <a:p>
            <a:pPr lvl="1"/>
            <a:r>
              <a:rPr lang="en-US" sz="1500" kern="100" dirty="0">
                <a:effectLst/>
                <a:latin typeface="Bookman Old Style" panose="02050604050505020204" pitchFamily="18" charset="0"/>
                <a:ea typeface="Aptos" panose="020F0502020204030204" pitchFamily="34" charset="0"/>
                <a:cs typeface="Times New Roman" panose="02020603050405020304" pitchFamily="18" charset="0"/>
              </a:rPr>
              <a:t>Planning</a:t>
            </a:r>
          </a:p>
          <a:p>
            <a:pPr lvl="1"/>
            <a:r>
              <a:rPr lang="en-US" sz="1500" kern="100" dirty="0">
                <a:effectLst/>
                <a:latin typeface="Bookman Old Style" panose="02050604050505020204" pitchFamily="18" charset="0"/>
                <a:ea typeface="Aptos" panose="020F0502020204030204" pitchFamily="34" charset="0"/>
                <a:cs typeface="Times New Roman" panose="02020603050405020304" pitchFamily="18" charset="0"/>
              </a:rPr>
              <a:t>Implementation; and</a:t>
            </a:r>
          </a:p>
          <a:p>
            <a:pPr lvl="1"/>
            <a:r>
              <a:rPr lang="en-US" sz="1500" kern="100" dirty="0">
                <a:effectLst/>
                <a:latin typeface="Bookman Old Style" panose="02050604050505020204" pitchFamily="18" charset="0"/>
                <a:ea typeface="Aptos" panose="020F0502020204030204" pitchFamily="34" charset="0"/>
                <a:cs typeface="Times New Roman" panose="02020603050405020304" pitchFamily="18" charset="0"/>
              </a:rPr>
              <a:t>Monitoring, evaluation and learning</a:t>
            </a:r>
          </a:p>
          <a:p>
            <a:pPr marL="457200" indent="-457200">
              <a:buFont typeface="+mj-lt"/>
              <a:buAutoNum type="arabicPeriod"/>
            </a:pPr>
            <a:r>
              <a:rPr lang="en-US" sz="1900" b="1" kern="100" dirty="0">
                <a:effectLst/>
                <a:latin typeface="Bookman Old Style" panose="02050604050505020204" pitchFamily="18" charset="0"/>
                <a:ea typeface="Aptos" panose="020F0502020204030204" pitchFamily="34" charset="0"/>
                <a:cs typeface="Times New Roman" panose="02020603050405020304" pitchFamily="18" charset="0"/>
              </a:rPr>
              <a:t>2-year UAE-Belem Work </a:t>
            </a:r>
            <a:r>
              <a:rPr lang="en-US" sz="1900" b="1" kern="100" dirty="0" err="1">
                <a:effectLst/>
                <a:latin typeface="Bookman Old Style" panose="02050604050505020204" pitchFamily="18" charset="0"/>
                <a:ea typeface="Aptos" panose="020F0502020204030204" pitchFamily="34" charset="0"/>
                <a:cs typeface="Times New Roman" panose="02020603050405020304" pitchFamily="18" charset="0"/>
              </a:rPr>
              <a:t>Programme</a:t>
            </a:r>
            <a:r>
              <a:rPr lang="en-US" sz="1900" kern="100" dirty="0">
                <a:effectLst/>
                <a:latin typeface="Bookman Old Style" panose="02050604050505020204" pitchFamily="18" charset="0"/>
                <a:ea typeface="Aptos" panose="020F0502020204030204" pitchFamily="34" charset="0"/>
                <a:cs typeface="Times New Roman" panose="02020603050405020304" pitchFamily="18" charset="0"/>
              </a:rPr>
              <a:t> to compile indicators for measuring progress achieved towards targets</a:t>
            </a:r>
            <a:endParaRPr lang="en-GB" sz="1900" kern="100" dirty="0">
              <a:effectLst/>
              <a:latin typeface="Bookman Old Style" panose="02050604050505020204" pitchFamily="18" charset="0"/>
              <a:ea typeface="Aptos" panose="020F0502020204030204" pitchFamily="34" charset="0"/>
              <a:cs typeface="Times New Roman" panose="02020603050405020304" pitchFamily="18" charset="0"/>
            </a:endParaRPr>
          </a:p>
          <a:p>
            <a:pPr marL="0" indent="0">
              <a:buNone/>
            </a:pPr>
            <a:endParaRPr lang="en-GB" sz="2400" dirty="0">
              <a:latin typeface="Bookman Old Style" panose="02050604050505020204" pitchFamily="18" charset="0"/>
              <a:cs typeface="Athelas Regular"/>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67490"/>
          <a:stretch/>
        </p:blipFill>
        <p:spPr>
          <a:xfrm>
            <a:off x="9034818" y="0"/>
            <a:ext cx="2775045" cy="631516"/>
          </a:xfrm>
          <a:prstGeom prst="rect">
            <a:avLst/>
          </a:prstGeom>
        </p:spPr>
      </p:pic>
      <p:cxnSp>
        <p:nvCxnSpPr>
          <p:cNvPr id="5" name="Straight Connector 4">
            <a:extLst>
              <a:ext uri="{FF2B5EF4-FFF2-40B4-BE49-F238E27FC236}">
                <a16:creationId xmlns:a16="http://schemas.microsoft.com/office/drawing/2014/main" id="{35CA485A-5E51-0D4D-7A28-E71FFC6122A9}"/>
              </a:ext>
            </a:extLst>
          </p:cNvPr>
          <p:cNvCxnSpPr>
            <a:cxnSpLocks/>
          </p:cNvCxnSpPr>
          <p:nvPr/>
        </p:nvCxnSpPr>
        <p:spPr>
          <a:xfrm>
            <a:off x="592083" y="6071014"/>
            <a:ext cx="3491194"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636E2CC8-D51D-BD88-8199-70B86D049B42}"/>
              </a:ext>
            </a:extLst>
          </p:cNvPr>
          <p:cNvCxnSpPr>
            <a:cxnSpLocks/>
          </p:cNvCxnSpPr>
          <p:nvPr/>
        </p:nvCxnSpPr>
        <p:spPr>
          <a:xfrm>
            <a:off x="592083" y="3868521"/>
            <a:ext cx="3491194"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3153D59F-B5A7-CEFB-6F51-0149F719E44A}"/>
              </a:ext>
            </a:extLst>
          </p:cNvPr>
          <p:cNvCxnSpPr>
            <a:cxnSpLocks/>
          </p:cNvCxnSpPr>
          <p:nvPr/>
        </p:nvCxnSpPr>
        <p:spPr>
          <a:xfrm>
            <a:off x="592083" y="2438466"/>
            <a:ext cx="3491194"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454A1554-66EE-3285-39F4-6A5B022EBDFD}"/>
              </a:ext>
            </a:extLst>
          </p:cNvPr>
          <p:cNvCxnSpPr>
            <a:cxnSpLocks/>
          </p:cNvCxnSpPr>
          <p:nvPr/>
        </p:nvCxnSpPr>
        <p:spPr>
          <a:xfrm>
            <a:off x="502313" y="1536592"/>
            <a:ext cx="3491194"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03215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287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4381" y="42498"/>
            <a:ext cx="9047181" cy="1001838"/>
          </a:xfrm>
        </p:spPr>
        <p:txBody>
          <a:bodyPr>
            <a:noAutofit/>
          </a:bodyPr>
          <a:lstStyle/>
          <a:p>
            <a:r>
              <a:rPr lang="en-US" sz="3600" b="1" dirty="0">
                <a:solidFill>
                  <a:schemeClr val="bg1"/>
                </a:solidFill>
                <a:latin typeface="Bookman Old Style" panose="02050604050505020204" pitchFamily="18" charset="0"/>
                <a:cs typeface="Athelas Regular"/>
              </a:rPr>
              <a:t>Loss &amp; Damage and Response Measures</a:t>
            </a:r>
          </a:p>
        </p:txBody>
      </p:sp>
      <p:sp>
        <p:nvSpPr>
          <p:cNvPr id="3" name="Content Placeholder 2"/>
          <p:cNvSpPr>
            <a:spLocks noGrp="1"/>
          </p:cNvSpPr>
          <p:nvPr>
            <p:ph idx="1"/>
          </p:nvPr>
        </p:nvSpPr>
        <p:spPr>
          <a:xfrm>
            <a:off x="81" y="1228726"/>
            <a:ext cx="12191919" cy="5586776"/>
          </a:xfrm>
        </p:spPr>
        <p:txBody>
          <a:bodyPr>
            <a:noAutofit/>
          </a:bodyPr>
          <a:lstStyle/>
          <a:p>
            <a:pPr marL="0" indent="0">
              <a:buNone/>
            </a:pPr>
            <a:r>
              <a:rPr lang="en-GB" sz="2000" b="1" kern="100" dirty="0">
                <a:effectLst/>
                <a:latin typeface="Bookman Old Style" panose="02050604050505020204" pitchFamily="18" charset="0"/>
                <a:ea typeface="Calibri" panose="020F0502020204030204" pitchFamily="34" charset="0"/>
                <a:cs typeface="Times New Roman" panose="02020603050405020304" pitchFamily="18" charset="0"/>
              </a:rPr>
              <a:t>Loss &amp; Damage </a:t>
            </a:r>
            <a:r>
              <a:rPr lang="en-GB" sz="2000" kern="100" dirty="0">
                <a:effectLst/>
                <a:latin typeface="Bookman Old Style" panose="02050604050505020204" pitchFamily="18" charset="0"/>
                <a:ea typeface="Calibri" panose="020F0502020204030204" pitchFamily="34" charset="0"/>
                <a:cs typeface="Times New Roman" panose="02020603050405020304" pitchFamily="18" charset="0"/>
              </a:rPr>
              <a:t>– Improved response and management to L&amp;D and Reporting</a:t>
            </a:r>
          </a:p>
          <a:p>
            <a:pPr marL="0" indent="0">
              <a:buNone/>
            </a:pPr>
            <a:r>
              <a:rPr lang="en-GB" sz="2000" kern="100" dirty="0">
                <a:effectLst/>
                <a:latin typeface="Bookman Old Style" panose="02050604050505020204" pitchFamily="18" charset="0"/>
                <a:ea typeface="Calibri" panose="020F0502020204030204" pitchFamily="34" charset="0"/>
                <a:cs typeface="Times New Roman" panose="02020603050405020304" pitchFamily="18" charset="0"/>
              </a:rPr>
              <a:t>§131 – Parties to improve coherence and synergies </a:t>
            </a:r>
            <a:r>
              <a:rPr lang="en-GB" sz="2000" kern="100" dirty="0">
                <a:latin typeface="Bookman Old Style" panose="02050604050505020204" pitchFamily="18" charset="0"/>
                <a:ea typeface="Calibri" panose="020F0502020204030204" pitchFamily="34" charset="0"/>
                <a:cs typeface="Times New Roman" panose="02020603050405020304" pitchFamily="18" charset="0"/>
              </a:rPr>
              <a:t>between climate caused</a:t>
            </a:r>
            <a:r>
              <a:rPr lang="en-GB" sz="2000" kern="100" dirty="0">
                <a:effectLst/>
                <a:latin typeface="Bookman Old Style" panose="02050604050505020204" pitchFamily="18" charset="0"/>
                <a:ea typeface="Calibri" panose="020F0502020204030204" pitchFamily="34" charset="0"/>
                <a:cs typeface="Times New Roman" panose="02020603050405020304" pitchFamily="18" charset="0"/>
              </a:rPr>
              <a:t> disasters and humanitarian crisis management activities in order to to avert, minimize and address L&amp;D </a:t>
            </a:r>
          </a:p>
          <a:p>
            <a:pPr marL="0" indent="0">
              <a:buNone/>
            </a:pPr>
            <a:r>
              <a:rPr lang="en-GB" sz="2000" kern="100" dirty="0">
                <a:latin typeface="Bookman Old Style" panose="02050604050505020204" pitchFamily="18" charset="0"/>
                <a:ea typeface="Calibri" panose="020F0502020204030204" pitchFamily="34" charset="0"/>
                <a:cs typeface="Times New Roman" panose="02020603050405020304" pitchFamily="18" charset="0"/>
              </a:rPr>
              <a:t>§132 - </a:t>
            </a:r>
            <a:r>
              <a:rPr lang="en-GB" sz="2000" kern="100" dirty="0">
                <a:effectLst/>
                <a:latin typeface="Bookman Old Style" panose="02050604050505020204" pitchFamily="18" charset="0"/>
                <a:ea typeface="Calibri" panose="020F0502020204030204" pitchFamily="34" charset="0"/>
                <a:cs typeface="Times New Roman" panose="02020603050405020304" pitchFamily="18" charset="0"/>
              </a:rPr>
              <a:t>Recalls that Parties can provide information to enhance understanding, action and support to avert, minimize and address L&amp;D</a:t>
            </a:r>
          </a:p>
          <a:p>
            <a:pPr marL="0" indent="0">
              <a:buNone/>
            </a:pPr>
            <a:endParaRPr lang="en-GB" sz="2000" b="1" kern="100" dirty="0">
              <a:effectLst/>
              <a:latin typeface="Bookman Old Style" panose="02050604050505020204" pitchFamily="18" charset="0"/>
              <a:ea typeface="Calibri" panose="020F0502020204030204" pitchFamily="34" charset="0"/>
              <a:cs typeface="Times New Roman" panose="02020603050405020304" pitchFamily="18" charset="0"/>
            </a:endParaRPr>
          </a:p>
          <a:p>
            <a:pPr marL="0" indent="0">
              <a:buNone/>
            </a:pPr>
            <a:r>
              <a:rPr lang="en-GB" sz="2000" b="1" kern="100" dirty="0">
                <a:effectLst/>
                <a:latin typeface="Bookman Old Style" panose="02050604050505020204" pitchFamily="18" charset="0"/>
                <a:ea typeface="Calibri" panose="020F0502020204030204" pitchFamily="34" charset="0"/>
                <a:cs typeface="Times New Roman" panose="02020603050405020304" pitchFamily="18" charset="0"/>
              </a:rPr>
              <a:t>Response Measures </a:t>
            </a:r>
          </a:p>
          <a:p>
            <a:pPr marL="0" indent="0">
              <a:buNone/>
            </a:pPr>
            <a:r>
              <a:rPr lang="en-GB" sz="2000" kern="100" dirty="0">
                <a:latin typeface="Bookman Old Style" panose="02050604050505020204" pitchFamily="18" charset="0"/>
                <a:ea typeface="Calibri" panose="020F0502020204030204" pitchFamily="34" charset="0"/>
                <a:cs typeface="Times New Roman" panose="02020603050405020304" pitchFamily="18" charset="0"/>
              </a:rPr>
              <a:t>§137 recalled Article 4.15 which calls on Parties to take into consideration concerns of Parties most affected by their implementation of PA </a:t>
            </a:r>
          </a:p>
          <a:p>
            <a:pPr marL="0" indent="0">
              <a:buNone/>
            </a:pPr>
            <a:r>
              <a:rPr lang="en-GB" sz="2000" kern="100" dirty="0">
                <a:latin typeface="Bookman Old Style" panose="02050604050505020204" pitchFamily="18" charset="0"/>
                <a:ea typeface="Calibri" panose="020F0502020204030204" pitchFamily="34" charset="0"/>
                <a:cs typeface="Times New Roman" panose="02020603050405020304" pitchFamily="18" charset="0"/>
              </a:rPr>
              <a:t>§143 - 146 encourages [Parties] development of methodologies and tools for analysing and assessing impacts of response measures including national case studies; as well as efforts to diversify economies</a:t>
            </a:r>
            <a:endParaRPr lang="en-GB" sz="2000" kern="100" dirty="0">
              <a:effectLst/>
              <a:latin typeface="Bookman Old Style" panose="02050604050505020204" pitchFamily="18" charset="0"/>
              <a:ea typeface="Calibri" panose="020F0502020204030204" pitchFamily="34" charset="0"/>
              <a:cs typeface="Times New Roman" panose="02020603050405020304" pitchFamily="18" charset="0"/>
            </a:endParaRP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67490"/>
          <a:stretch/>
        </p:blipFill>
        <p:spPr>
          <a:xfrm>
            <a:off x="9034818" y="0"/>
            <a:ext cx="2775045" cy="631516"/>
          </a:xfrm>
          <a:prstGeom prst="rect">
            <a:avLst/>
          </a:prstGeom>
        </p:spPr>
      </p:pic>
      <p:cxnSp>
        <p:nvCxnSpPr>
          <p:cNvPr id="5" name="Straight Connector 4">
            <a:extLst>
              <a:ext uri="{FF2B5EF4-FFF2-40B4-BE49-F238E27FC236}">
                <a16:creationId xmlns:a16="http://schemas.microsoft.com/office/drawing/2014/main" id="{638E2D24-91E2-7B59-3F4B-CBC0146411A4}"/>
              </a:ext>
            </a:extLst>
          </p:cNvPr>
          <p:cNvCxnSpPr>
            <a:cxnSpLocks/>
          </p:cNvCxnSpPr>
          <p:nvPr/>
        </p:nvCxnSpPr>
        <p:spPr>
          <a:xfrm>
            <a:off x="0" y="1563732"/>
            <a:ext cx="2204581"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40D5FACD-DB48-6D56-6D7C-E428B091F891}"/>
              </a:ext>
            </a:extLst>
          </p:cNvPr>
          <p:cNvCxnSpPr>
            <a:cxnSpLocks/>
          </p:cNvCxnSpPr>
          <p:nvPr/>
        </p:nvCxnSpPr>
        <p:spPr>
          <a:xfrm>
            <a:off x="114381" y="3718209"/>
            <a:ext cx="2666397"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69891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287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363" y="56421"/>
            <a:ext cx="9047181" cy="1001838"/>
          </a:xfrm>
        </p:spPr>
        <p:txBody>
          <a:bodyPr>
            <a:noAutofit/>
          </a:bodyPr>
          <a:lstStyle/>
          <a:p>
            <a:pPr algn="ctr"/>
            <a:r>
              <a:rPr lang="en-US" sz="3600" b="1" dirty="0">
                <a:solidFill>
                  <a:schemeClr val="bg1"/>
                </a:solidFill>
                <a:latin typeface="Arial Black" panose="020B0A04020102020204" pitchFamily="34" charset="0"/>
                <a:cs typeface="Athelas Regular"/>
              </a:rPr>
              <a:t>Means of Implementation - Finance </a:t>
            </a:r>
          </a:p>
        </p:txBody>
      </p:sp>
      <p:sp>
        <p:nvSpPr>
          <p:cNvPr id="3" name="Content Placeholder 2"/>
          <p:cNvSpPr>
            <a:spLocks noGrp="1"/>
          </p:cNvSpPr>
          <p:nvPr>
            <p:ph idx="1"/>
          </p:nvPr>
        </p:nvSpPr>
        <p:spPr>
          <a:xfrm>
            <a:off x="81" y="1228726"/>
            <a:ext cx="12191919" cy="5586776"/>
          </a:xfrm>
        </p:spPr>
        <p:txBody>
          <a:bodyPr>
            <a:normAutofit fontScale="92500" lnSpcReduction="20000"/>
          </a:bodyPr>
          <a:lstStyle/>
          <a:p>
            <a:pPr marL="0" indent="0">
              <a:buNone/>
            </a:pPr>
            <a:r>
              <a:rPr lang="en-GB" sz="2000" b="1" kern="100" dirty="0">
                <a:effectLst/>
                <a:latin typeface="Bookman Old Style" panose="02050604050505020204" pitchFamily="18" charset="0"/>
                <a:ea typeface="Calibri" panose="020F0502020204030204" pitchFamily="34" charset="0"/>
                <a:cs typeface="Times New Roman" panose="02020603050405020304" pitchFamily="18" charset="0"/>
              </a:rPr>
              <a:t>Finance</a:t>
            </a:r>
          </a:p>
          <a:p>
            <a:pPr marL="0" indent="0">
              <a:buNone/>
            </a:pPr>
            <a:r>
              <a:rPr lang="en-GB" sz="2000" kern="100" dirty="0">
                <a:latin typeface="Bookman Old Style" panose="02050604050505020204" pitchFamily="18" charset="0"/>
                <a:ea typeface="Calibri" panose="020F0502020204030204" pitchFamily="34" charset="0"/>
                <a:cs typeface="Times New Roman" panose="02020603050405020304" pitchFamily="18" charset="0"/>
              </a:rPr>
              <a:t>C</a:t>
            </a:r>
            <a:r>
              <a:rPr lang="en-GB" sz="2000" kern="100" dirty="0">
                <a:effectLst/>
                <a:latin typeface="Bookman Old Style" panose="02050604050505020204" pitchFamily="18" charset="0"/>
                <a:ea typeface="Calibri" panose="020F0502020204030204" pitchFamily="34" charset="0"/>
                <a:cs typeface="Times New Roman" panose="02020603050405020304" pitchFamily="18" charset="0"/>
              </a:rPr>
              <a:t>ertainty/Agreement that the CMA’s consideration of the new collective quantified goal will consider the level of support to meet the full implementation of GST-1 outcomes, NDCs by 2035 and NAPs by 2030;</a:t>
            </a:r>
          </a:p>
          <a:p>
            <a:pPr marL="0" indent="0">
              <a:buNone/>
            </a:pPr>
            <a:r>
              <a:rPr lang="en-GB" sz="2000" kern="100" dirty="0">
                <a:effectLst/>
                <a:latin typeface="Bookman Old Style" panose="02050604050505020204" pitchFamily="18" charset="0"/>
                <a:ea typeface="Calibri" panose="020F0502020204030204" pitchFamily="34" charset="0"/>
                <a:cs typeface="Times New Roman" panose="02020603050405020304" pitchFamily="18" charset="0"/>
              </a:rPr>
              <a:t>§94 - NCQG deliberations could take into account need to support implementation of current NDCs and NAPs implementation of current NDCs and NAPs </a:t>
            </a:r>
          </a:p>
          <a:p>
            <a:pPr marL="0" indent="0">
              <a:buNone/>
            </a:pPr>
            <a:r>
              <a:rPr lang="en-GB" sz="2000" b="1" kern="100" dirty="0">
                <a:effectLst/>
                <a:latin typeface="Bookman Old Style" panose="02050604050505020204" pitchFamily="18" charset="0"/>
                <a:ea typeface="Calibri" panose="020F0502020204030204" pitchFamily="34" charset="0"/>
                <a:cs typeface="Times New Roman" panose="02020603050405020304" pitchFamily="18" charset="0"/>
              </a:rPr>
              <a:t>Technology Development &amp; Transfer</a:t>
            </a:r>
            <a:r>
              <a:rPr lang="en-GB" sz="2000" kern="100" dirty="0">
                <a:effectLst/>
                <a:latin typeface="Bookman Old Style" panose="02050604050505020204" pitchFamily="18" charset="0"/>
                <a:ea typeface="Calibri" panose="020F0502020204030204" pitchFamily="34" charset="0"/>
                <a:cs typeface="Times New Roman" panose="02020603050405020304" pitchFamily="18" charset="0"/>
              </a:rPr>
              <a:t> </a:t>
            </a:r>
          </a:p>
          <a:p>
            <a:pPr marL="0" indent="0">
              <a:buNone/>
            </a:pPr>
            <a:r>
              <a:rPr lang="en-GB" sz="2000" kern="100" dirty="0">
                <a:effectLst/>
                <a:latin typeface="Bookman Old Style" panose="02050604050505020204" pitchFamily="18" charset="0"/>
                <a:ea typeface="Calibri" panose="020F0502020204030204" pitchFamily="34" charset="0"/>
                <a:cs typeface="Times New Roman" panose="02020603050405020304" pitchFamily="18" charset="0"/>
              </a:rPr>
              <a:t>§110 - Technology Implementation Programme (TIP) to strengthen support for implementation of developing country technology priorities and address challenges from first periodic assessment of TEM by provision of support from operating entities of Financial Mechanism</a:t>
            </a:r>
          </a:p>
          <a:p>
            <a:pPr marL="0" indent="0">
              <a:buNone/>
            </a:pPr>
            <a:r>
              <a:rPr lang="en-GB" sz="2000" b="1" kern="100" dirty="0">
                <a:effectLst/>
                <a:latin typeface="Bookman Old Style" panose="02050604050505020204" pitchFamily="18" charset="0"/>
                <a:ea typeface="Calibri" panose="020F0502020204030204" pitchFamily="34" charset="0"/>
                <a:cs typeface="Times New Roman" panose="02020603050405020304" pitchFamily="18" charset="0"/>
              </a:rPr>
              <a:t>Capacity Building </a:t>
            </a:r>
          </a:p>
          <a:p>
            <a:pPr marL="0" indent="0">
              <a:buNone/>
            </a:pPr>
            <a:r>
              <a:rPr lang="en-GB" sz="2000" kern="100" dirty="0">
                <a:effectLst/>
                <a:latin typeface="Bookman Old Style" panose="02050604050505020204" pitchFamily="18" charset="0"/>
                <a:ea typeface="Calibri" panose="020F0502020204030204" pitchFamily="34" charset="0"/>
                <a:cs typeface="Times New Roman" panose="02020603050405020304" pitchFamily="18" charset="0"/>
              </a:rPr>
              <a:t>§119 - PCCB to consider new activities related to Adaptation, Article 6 and ETF as part of new annual focus areas </a:t>
            </a:r>
          </a:p>
          <a:p>
            <a:pPr marL="0" indent="0">
              <a:buNone/>
            </a:pPr>
            <a:r>
              <a:rPr lang="en-GB" sz="2000" kern="100" dirty="0">
                <a:effectLst/>
                <a:latin typeface="Bookman Old Style" panose="02050604050505020204" pitchFamily="18" charset="0"/>
                <a:ea typeface="Calibri" panose="020F0502020204030204" pitchFamily="34" charset="0"/>
                <a:cs typeface="Times New Roman" panose="02020603050405020304" pitchFamily="18" charset="0"/>
              </a:rPr>
              <a:t>§120 - Financial Mechanism and Adaptation Fund to enhance support for CB in developing countries and report</a:t>
            </a:r>
          </a:p>
          <a:p>
            <a:pPr marL="0" indent="0">
              <a:buNone/>
            </a:pPr>
            <a:r>
              <a:rPr lang="en-GB" sz="2000" b="1" kern="100" dirty="0">
                <a:effectLst/>
                <a:latin typeface="Bookman Old Style" panose="02050604050505020204" pitchFamily="18" charset="0"/>
                <a:ea typeface="Calibri" panose="020F0502020204030204" pitchFamily="34" charset="0"/>
                <a:cs typeface="Times New Roman" panose="02020603050405020304" pitchFamily="18" charset="0"/>
              </a:rPr>
              <a:t>International Cooperation</a:t>
            </a:r>
          </a:p>
          <a:p>
            <a:pPr marL="0" indent="0">
              <a:buNone/>
            </a:pPr>
            <a:r>
              <a:rPr lang="en-GB" sz="2000" kern="100" dirty="0">
                <a:effectLst/>
                <a:latin typeface="Bookman Old Style" panose="02050604050505020204" pitchFamily="18" charset="0"/>
                <a:ea typeface="Calibri" panose="020F0502020204030204" pitchFamily="34" charset="0"/>
                <a:cs typeface="Times New Roman" panose="02020603050405020304" pitchFamily="18" charset="0"/>
              </a:rPr>
              <a:t>§157 - </a:t>
            </a:r>
            <a:r>
              <a:rPr lang="en-US" sz="2000" i="1" kern="100" dirty="0">
                <a:effectLst/>
                <a:latin typeface="Bookman Old Style" panose="02050604050505020204" pitchFamily="18" charset="0"/>
                <a:ea typeface="Calibri" panose="020F0502020204030204" pitchFamily="34" charset="0"/>
                <a:cs typeface="Times New Roman" panose="02020603050405020304" pitchFamily="18" charset="0"/>
              </a:rPr>
              <a:t>Also recognizes </a:t>
            </a:r>
            <a:r>
              <a:rPr lang="en-US" sz="2000" kern="100" dirty="0">
                <a:effectLst/>
                <a:latin typeface="Bookman Old Style" panose="02050604050505020204" pitchFamily="18" charset="0"/>
                <a:ea typeface="Calibri" panose="020F0502020204030204" pitchFamily="34" charset="0"/>
                <a:cs typeface="Times New Roman" panose="02020603050405020304" pitchFamily="18" charset="0"/>
              </a:rPr>
              <a:t>that international cooperation is critical for addressing climate change, in the context of sustainable development and poverty eradication, particularly for those who have significant capacity constraints, and enhancing climate action across all actors of society, sectors and regions;</a:t>
            </a:r>
            <a:endParaRPr lang="en-GB" sz="2000" kern="100" dirty="0">
              <a:effectLst/>
              <a:latin typeface="Bookman Old Style" panose="02050604050505020204" pitchFamily="18" charset="0"/>
              <a:ea typeface="Calibri" panose="020F0502020204030204" pitchFamily="34" charset="0"/>
              <a:cs typeface="Times New Roman" panose="02020603050405020304" pitchFamily="18" charset="0"/>
            </a:endParaRPr>
          </a:p>
          <a:p>
            <a:pPr marL="0" indent="0">
              <a:buNone/>
            </a:pPr>
            <a:endParaRPr lang="en-GB" sz="1800" kern="100" dirty="0">
              <a:effectLst/>
              <a:latin typeface="Bookman Old Style" panose="02050604050505020204" pitchFamily="18" charset="0"/>
              <a:ea typeface="Calibri" panose="020F0502020204030204" pitchFamily="34" charset="0"/>
              <a:cs typeface="Times New Roman" panose="02020603050405020304" pitchFamily="18" charset="0"/>
            </a:endParaRPr>
          </a:p>
          <a:p>
            <a:pPr marL="0" indent="0">
              <a:buNone/>
            </a:pPr>
            <a:endParaRPr lang="en-GB" sz="2200" kern="100" dirty="0">
              <a:effectLst/>
              <a:latin typeface="Athelas" panose="02000503000000020003" pitchFamily="2" charset="77"/>
              <a:ea typeface="Calibri" panose="020F0502020204030204" pitchFamily="34" charset="0"/>
              <a:cs typeface="Times New Roman" panose="02020603050405020304" pitchFamily="18" charset="0"/>
            </a:endParaRPr>
          </a:p>
          <a:p>
            <a:pPr marL="0" indent="0">
              <a:buNone/>
            </a:pPr>
            <a:endParaRPr lang="en-GB" sz="2200" kern="100" dirty="0">
              <a:effectLst/>
              <a:latin typeface="Athelas" panose="02000503000000020003" pitchFamily="2" charset="77"/>
              <a:ea typeface="Calibri" panose="020F0502020204030204" pitchFamily="34" charset="0"/>
              <a:cs typeface="Times New Roman" panose="02020603050405020304" pitchFamily="18" charset="0"/>
            </a:endParaRPr>
          </a:p>
          <a:p>
            <a:endParaRPr lang="en-GB" sz="2000" kern="100" dirty="0">
              <a:effectLst/>
              <a:latin typeface="Athelas" panose="02000503000000020003" pitchFamily="2" charset="77"/>
              <a:ea typeface="Calibri" panose="020F0502020204030204" pitchFamily="34" charset="0"/>
              <a:cs typeface="Times New Roman" panose="02020603050405020304" pitchFamily="18" charset="0"/>
            </a:endParaRPr>
          </a:p>
          <a:p>
            <a:endParaRPr lang="en-GB" sz="2000" kern="100" dirty="0">
              <a:effectLst/>
              <a:latin typeface="Athelas" panose="02000503000000020003" pitchFamily="2" charset="77"/>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67490"/>
          <a:stretch/>
        </p:blipFill>
        <p:spPr>
          <a:xfrm>
            <a:off x="9034818" y="0"/>
            <a:ext cx="2775045" cy="631516"/>
          </a:xfrm>
          <a:prstGeom prst="rect">
            <a:avLst/>
          </a:prstGeom>
        </p:spPr>
      </p:pic>
      <p:cxnSp>
        <p:nvCxnSpPr>
          <p:cNvPr id="5" name="Straight Connector 4">
            <a:extLst>
              <a:ext uri="{FF2B5EF4-FFF2-40B4-BE49-F238E27FC236}">
                <a16:creationId xmlns:a16="http://schemas.microsoft.com/office/drawing/2014/main" id="{4F7C6304-0BA8-600B-06B7-B89371E40CB7}"/>
              </a:ext>
            </a:extLst>
          </p:cNvPr>
          <p:cNvCxnSpPr>
            <a:cxnSpLocks/>
          </p:cNvCxnSpPr>
          <p:nvPr/>
        </p:nvCxnSpPr>
        <p:spPr>
          <a:xfrm>
            <a:off x="114380" y="1524066"/>
            <a:ext cx="1113171"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A57B4D07-26A4-A54D-29A4-139BC4E96BA7}"/>
              </a:ext>
            </a:extLst>
          </p:cNvPr>
          <p:cNvCxnSpPr>
            <a:cxnSpLocks/>
          </p:cNvCxnSpPr>
          <p:nvPr/>
        </p:nvCxnSpPr>
        <p:spPr>
          <a:xfrm>
            <a:off x="114380" y="3091907"/>
            <a:ext cx="4557828"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A4BCFAE6-1A0D-48BE-436E-1A71F854F839}"/>
              </a:ext>
            </a:extLst>
          </p:cNvPr>
          <p:cNvCxnSpPr>
            <a:cxnSpLocks/>
          </p:cNvCxnSpPr>
          <p:nvPr/>
        </p:nvCxnSpPr>
        <p:spPr>
          <a:xfrm>
            <a:off x="114380" y="4169145"/>
            <a:ext cx="2227987"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AFA7A7D0-C765-F0A5-176A-1652AB4AADD2}"/>
              </a:ext>
            </a:extLst>
          </p:cNvPr>
          <p:cNvCxnSpPr>
            <a:cxnSpLocks/>
          </p:cNvCxnSpPr>
          <p:nvPr/>
        </p:nvCxnSpPr>
        <p:spPr>
          <a:xfrm>
            <a:off x="114380" y="5572060"/>
            <a:ext cx="3217543"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58244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3F802B-A799-D60C-A769-81F94BDE01C8}"/>
              </a:ext>
            </a:extLst>
          </p:cNvPr>
          <p:cNvSpPr>
            <a:spLocks noGrp="1"/>
          </p:cNvSpPr>
          <p:nvPr>
            <p:ph idx="4294967295"/>
          </p:nvPr>
        </p:nvSpPr>
        <p:spPr>
          <a:xfrm>
            <a:off x="2433711" y="2913048"/>
            <a:ext cx="9509760" cy="1897077"/>
          </a:xfrm>
        </p:spPr>
        <p:txBody>
          <a:bodyPr>
            <a:noAutofit/>
          </a:bodyPr>
          <a:lstStyle/>
          <a:p>
            <a:pPr marL="0" indent="0">
              <a:buNone/>
            </a:pPr>
            <a:endParaRPr lang="en-GB" sz="3600" dirty="0">
              <a:solidFill>
                <a:schemeClr val="bg1"/>
              </a:solidFill>
              <a:latin typeface="Arial Black" panose="020B0A04020102020204" pitchFamily="34" charset="0"/>
            </a:endParaRPr>
          </a:p>
          <a:p>
            <a:pPr marL="0" indent="0" algn="ctr">
              <a:buNone/>
            </a:pPr>
            <a:r>
              <a:rPr lang="en-GB" sz="3600" dirty="0">
                <a:solidFill>
                  <a:schemeClr val="bg1"/>
                </a:solidFill>
                <a:latin typeface="Athelas" panose="02000503000000020003" pitchFamily="2" charset="77"/>
              </a:rPr>
              <a:t>THANK YOU</a:t>
            </a:r>
            <a:endParaRPr lang="en-GB" sz="4000" dirty="0">
              <a:solidFill>
                <a:schemeClr val="bg1"/>
              </a:solidFill>
              <a:latin typeface="Athelas" panose="02000503000000020003" pitchFamily="2" charset="77"/>
            </a:endParaRPr>
          </a:p>
          <a:p>
            <a:pPr marL="0" indent="0" algn="ctr">
              <a:buNone/>
            </a:pPr>
            <a:r>
              <a:rPr lang="en-GB" sz="4000" dirty="0">
                <a:solidFill>
                  <a:schemeClr val="bg1"/>
                </a:solidFill>
                <a:latin typeface="Arial Black" panose="020B0A04020102020204" pitchFamily="34" charset="0"/>
              </a:rPr>
              <a:t>					</a:t>
            </a:r>
          </a:p>
        </p:txBody>
      </p:sp>
      <p:cxnSp>
        <p:nvCxnSpPr>
          <p:cNvPr id="5" name="Straight Connector 4"/>
          <p:cNvCxnSpPr/>
          <p:nvPr/>
        </p:nvCxnSpPr>
        <p:spPr>
          <a:xfrm>
            <a:off x="5451606" y="4335837"/>
            <a:ext cx="3980330" cy="0"/>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Macintosh HD:Users:karenmorris:Dropbox (SouthSouthNorth):KM Hub:AGN website:Logos:AGN logo.jpg"/>
          <p:cNvPicPr/>
          <p:nvPr/>
        </p:nvPicPr>
        <p:blipFill rotWithShape="1">
          <a:blip r:embed="rId2">
            <a:extLst>
              <a:ext uri="{BEBA8EAE-BF5A-486C-A8C5-ECC9F3942E4B}">
                <a14:imgProps xmlns:a14="http://schemas.microsoft.com/office/drawing/2010/main">
                  <a14:imgLayer r:embed="rId3">
                    <a14:imgEffect>
                      <a14:backgroundRemoval t="1960" b="97760" l="10000" r="90000">
                        <a14:foregroundMark x1="65640" y1="76520" x2="65640" y2="76520"/>
                        <a14:foregroundMark x1="66060" y1="69280" x2="66700" y2="63880"/>
                        <a14:foregroundMark x1="71660" y1="70080" x2="71660" y2="70080"/>
                        <a14:foregroundMark x1="70300" y1="71320" x2="70300" y2="71320"/>
                        <a14:foregroundMark x1="70300" y1="71320" x2="70300" y2="71320"/>
                        <a14:foregroundMark x1="28700" y1="31200" x2="28700" y2="31200"/>
                      </a14:backgroundRemoval>
                    </a14:imgEffect>
                  </a14:imgLayer>
                </a14:imgProps>
              </a:ext>
              <a:ext uri="{28A0092B-C50C-407E-A947-70E740481C1C}">
                <a14:useLocalDpi xmlns:a14="http://schemas.microsoft.com/office/drawing/2010/main" val="0"/>
              </a:ext>
            </a:extLst>
          </a:blip>
          <a:srcRect l="52740" r="23751"/>
          <a:stretch/>
        </p:blipFill>
        <p:spPr bwMode="auto">
          <a:xfrm>
            <a:off x="0" y="-408791"/>
            <a:ext cx="2990626" cy="6975043"/>
          </a:xfrm>
          <a:prstGeom prst="rect">
            <a:avLst/>
          </a:prstGeom>
          <a:noFill/>
          <a:ln>
            <a:noFill/>
          </a:ln>
          <a:extLst>
            <a:ext uri="{FAA26D3D-D897-4be2-8F04-BA451C77F1D7}">
              <ma14:placeholderFlag xmlns="" xmlns:ma14="http://schemas.microsoft.com/office/mac/drawingml/2011/main"/>
            </a:ext>
          </a:extLst>
        </p:spPr>
      </p:pic>
    </p:spTree>
    <p:extLst>
      <p:ext uri="{BB962C8B-B14F-4D97-AF65-F5344CB8AC3E}">
        <p14:creationId xmlns:p14="http://schemas.microsoft.com/office/powerpoint/2010/main" val="1076772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52415"/>
          <a:stretch/>
        </p:blipFill>
        <p:spPr>
          <a:xfrm>
            <a:off x="27296" y="0"/>
            <a:ext cx="6143172" cy="6858000"/>
          </a:xfrm>
          <a:prstGeom prst="rect">
            <a:avLst/>
          </a:prstGeom>
        </p:spPr>
      </p:pic>
      <p:sp>
        <p:nvSpPr>
          <p:cNvPr id="4" name="Rectangle 3"/>
          <p:cNvSpPr/>
          <p:nvPr/>
        </p:nvSpPr>
        <p:spPr>
          <a:xfrm>
            <a:off x="1761694" y="0"/>
            <a:ext cx="12192000"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299AE6-0949-4850-35DC-6913ED83AED4}"/>
              </a:ext>
            </a:extLst>
          </p:cNvPr>
          <p:cNvSpPr>
            <a:spLocks noGrp="1"/>
          </p:cNvSpPr>
          <p:nvPr>
            <p:ph type="title"/>
          </p:nvPr>
        </p:nvSpPr>
        <p:spPr>
          <a:xfrm rot="16200000">
            <a:off x="6942" y="3105466"/>
            <a:ext cx="3713360" cy="883231"/>
          </a:xfrm>
          <a:solidFill>
            <a:schemeClr val="accent5"/>
          </a:solidFill>
        </p:spPr>
        <p:txBody>
          <a:bodyPr>
            <a:normAutofit/>
          </a:bodyPr>
          <a:lstStyle/>
          <a:p>
            <a:pPr algn="ctr"/>
            <a:r>
              <a:rPr lang="en-GB" sz="4000" dirty="0">
                <a:solidFill>
                  <a:schemeClr val="bg1"/>
                </a:solidFill>
                <a:latin typeface="Bookman Old Style" panose="02050604050505020204" pitchFamily="18" charset="0"/>
              </a:rPr>
              <a:t>CONTENT</a:t>
            </a:r>
          </a:p>
        </p:txBody>
      </p:sp>
      <p:sp>
        <p:nvSpPr>
          <p:cNvPr id="3" name="Content Placeholder 2">
            <a:extLst>
              <a:ext uri="{FF2B5EF4-FFF2-40B4-BE49-F238E27FC236}">
                <a16:creationId xmlns:a16="http://schemas.microsoft.com/office/drawing/2014/main" id="{72EB3A39-7358-6744-386F-8FA9AF48A3FD}"/>
              </a:ext>
            </a:extLst>
          </p:cNvPr>
          <p:cNvSpPr>
            <a:spLocks noGrp="1"/>
          </p:cNvSpPr>
          <p:nvPr>
            <p:ph idx="1"/>
          </p:nvPr>
        </p:nvSpPr>
        <p:spPr>
          <a:xfrm>
            <a:off x="3656687" y="136890"/>
            <a:ext cx="8030487" cy="6594207"/>
          </a:xfrm>
        </p:spPr>
        <p:txBody>
          <a:bodyPr>
            <a:normAutofit/>
          </a:bodyPr>
          <a:lstStyle/>
          <a:p>
            <a:pPr marL="514350" indent="-514350">
              <a:buFont typeface="+mj-lt"/>
              <a:buAutoNum type="arabicPeriod"/>
            </a:pPr>
            <a:r>
              <a:rPr lang="en-GB" sz="3200" dirty="0">
                <a:latin typeface="Bookman Old Style" panose="02050604050505020204" pitchFamily="18" charset="0"/>
              </a:rPr>
              <a:t>Output of the 1</a:t>
            </a:r>
            <a:r>
              <a:rPr lang="en-GB" sz="3200" baseline="30000" dirty="0">
                <a:latin typeface="Bookman Old Style" panose="02050604050505020204" pitchFamily="18" charset="0"/>
              </a:rPr>
              <a:t>st</a:t>
            </a:r>
            <a:r>
              <a:rPr lang="en-GB" sz="3200" dirty="0">
                <a:latin typeface="Bookman Old Style" panose="02050604050505020204" pitchFamily="18" charset="0"/>
              </a:rPr>
              <a:t> GST</a:t>
            </a:r>
          </a:p>
          <a:p>
            <a:pPr marL="514350" indent="-514350">
              <a:buFont typeface="+mj-lt"/>
              <a:buAutoNum type="arabicPeriod"/>
            </a:pPr>
            <a:r>
              <a:rPr lang="en-GB" sz="3200" dirty="0">
                <a:latin typeface="Bookman Old Style" panose="02050604050505020204" pitchFamily="18" charset="0"/>
              </a:rPr>
              <a:t>Africa’s objectives</a:t>
            </a:r>
          </a:p>
          <a:p>
            <a:pPr marL="514350" indent="-514350">
              <a:buFont typeface="+mj-lt"/>
              <a:buAutoNum type="arabicPeriod"/>
            </a:pPr>
            <a:r>
              <a:rPr lang="en-GB" sz="3200" dirty="0">
                <a:latin typeface="Bookman Old Style" panose="02050604050505020204" pitchFamily="18" charset="0"/>
              </a:rPr>
              <a:t>Background and NDC Guidance</a:t>
            </a:r>
          </a:p>
          <a:p>
            <a:pPr marL="514350" indent="-514350">
              <a:buFont typeface="+mj-lt"/>
              <a:buAutoNum type="arabicPeriod"/>
            </a:pPr>
            <a:r>
              <a:rPr lang="en-GB" sz="3200" dirty="0">
                <a:latin typeface="Bookman Old Style" panose="02050604050505020204" pitchFamily="18" charset="0"/>
              </a:rPr>
              <a:t>Context and Cross-cutting considerations</a:t>
            </a:r>
          </a:p>
          <a:p>
            <a:pPr marL="514350" indent="-514350">
              <a:buFont typeface="+mj-lt"/>
              <a:buAutoNum type="arabicPeriod"/>
            </a:pPr>
            <a:r>
              <a:rPr lang="en-GB" sz="3200" dirty="0">
                <a:latin typeface="Bookman Old Style" panose="02050604050505020204" pitchFamily="18" charset="0"/>
              </a:rPr>
              <a:t>Mitigation: Energy, Forestry &amp; Economy-wide</a:t>
            </a:r>
          </a:p>
          <a:p>
            <a:pPr marL="514350" indent="-514350">
              <a:buFont typeface="+mj-lt"/>
              <a:buAutoNum type="arabicPeriod"/>
            </a:pPr>
            <a:r>
              <a:rPr lang="en-GB" sz="3200" dirty="0">
                <a:latin typeface="Bookman Old Style" panose="02050604050505020204" pitchFamily="18" charset="0"/>
              </a:rPr>
              <a:t>Adaptation</a:t>
            </a:r>
          </a:p>
          <a:p>
            <a:pPr marL="514350" indent="-514350">
              <a:buFont typeface="+mj-lt"/>
              <a:buAutoNum type="arabicPeriod"/>
            </a:pPr>
            <a:r>
              <a:rPr lang="en-GB" sz="3200" dirty="0">
                <a:latin typeface="Bookman Old Style" panose="02050604050505020204" pitchFamily="18" charset="0"/>
              </a:rPr>
              <a:t>Loss &amp; Damage and Response Measures</a:t>
            </a:r>
          </a:p>
          <a:p>
            <a:pPr marL="514350" indent="-514350">
              <a:buFont typeface="+mj-lt"/>
              <a:buAutoNum type="arabicPeriod"/>
            </a:pPr>
            <a:r>
              <a:rPr lang="en-GB" sz="3200" dirty="0">
                <a:latin typeface="Bookman Old Style" panose="02050604050505020204" pitchFamily="18" charset="0"/>
              </a:rPr>
              <a:t>Means of Implementation and International Cooperation</a:t>
            </a:r>
          </a:p>
          <a:p>
            <a:pPr marL="514350" indent="-514350">
              <a:buFont typeface="+mj-lt"/>
              <a:buAutoNum type="arabicPeriod"/>
            </a:pPr>
            <a:endParaRPr lang="en-GB" sz="3200" dirty="0">
              <a:latin typeface="Bookman Old Style" panose="02050604050505020204" pitchFamily="18" charset="0"/>
            </a:endParaRPr>
          </a:p>
        </p:txBody>
      </p:sp>
    </p:spTree>
    <p:extLst>
      <p:ext uri="{BB962C8B-B14F-4D97-AF65-F5344CB8AC3E}">
        <p14:creationId xmlns:p14="http://schemas.microsoft.com/office/powerpoint/2010/main" val="1048764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287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4381" y="42498"/>
            <a:ext cx="9047181" cy="1001838"/>
          </a:xfrm>
        </p:spPr>
        <p:txBody>
          <a:bodyPr>
            <a:noAutofit/>
          </a:bodyPr>
          <a:lstStyle/>
          <a:p>
            <a:pPr algn="ctr"/>
            <a:r>
              <a:rPr lang="en-US" sz="3600" b="1" dirty="0">
                <a:solidFill>
                  <a:schemeClr val="bg1"/>
                </a:solidFill>
                <a:latin typeface="Bookman Old Style" panose="02050604050505020204" pitchFamily="18" charset="0"/>
                <a:cs typeface="Athelas Regular"/>
              </a:rPr>
              <a:t>Background to GST-1</a:t>
            </a:r>
          </a:p>
        </p:txBody>
      </p:sp>
      <p:sp>
        <p:nvSpPr>
          <p:cNvPr id="3" name="Content Placeholder 2"/>
          <p:cNvSpPr>
            <a:spLocks noGrp="1"/>
          </p:cNvSpPr>
          <p:nvPr>
            <p:ph idx="1"/>
          </p:nvPr>
        </p:nvSpPr>
        <p:spPr>
          <a:xfrm>
            <a:off x="114381" y="1228726"/>
            <a:ext cx="8595922" cy="5443538"/>
          </a:xfrm>
        </p:spPr>
        <p:txBody>
          <a:bodyPr>
            <a:noAutofit/>
          </a:bodyPr>
          <a:lstStyle/>
          <a:p>
            <a:pPr marL="514350" lvl="0" indent="-514350">
              <a:buFont typeface="+mj-lt"/>
              <a:buAutoNum type="arabicPeriod"/>
            </a:pPr>
            <a:r>
              <a:rPr lang="en-US" sz="1600" kern="100" dirty="0">
                <a:effectLst/>
                <a:latin typeface="Bookman Old Style" panose="02050604050505020204" pitchFamily="18" charset="0"/>
                <a:ea typeface="Aptos" panose="020F0502020204030204" pitchFamily="34" charset="0"/>
                <a:cs typeface="Times New Roman" panose="02020603050405020304" pitchFamily="18" charset="0"/>
              </a:rPr>
              <a:t>1</a:t>
            </a:r>
            <a:r>
              <a:rPr lang="en-US" sz="1600" kern="100" baseline="30000" dirty="0">
                <a:effectLst/>
                <a:latin typeface="Bookman Old Style" panose="02050604050505020204" pitchFamily="18" charset="0"/>
                <a:ea typeface="Aptos" panose="020F0502020204030204" pitchFamily="34" charset="0"/>
                <a:cs typeface="Times New Roman" panose="02020603050405020304" pitchFamily="18" charset="0"/>
              </a:rPr>
              <a:t>st</a:t>
            </a:r>
            <a:r>
              <a:rPr lang="en-US" sz="1600" kern="100" dirty="0">
                <a:effectLst/>
                <a:latin typeface="Bookman Old Style" panose="02050604050505020204" pitchFamily="18" charset="0"/>
                <a:ea typeface="Aptos" panose="020F0502020204030204" pitchFamily="34" charset="0"/>
                <a:cs typeface="Times New Roman" panose="02020603050405020304" pitchFamily="18" charset="0"/>
              </a:rPr>
              <a:t> GST conducted under the Paris Agreement </a:t>
            </a:r>
            <a:endParaRPr lang="en-GB" sz="1600" kern="100" dirty="0">
              <a:effectLst/>
              <a:latin typeface="Bookman Old Style" panose="02050604050505020204" pitchFamily="18" charset="0"/>
              <a:ea typeface="Aptos" panose="020F0502020204030204" pitchFamily="34" charset="0"/>
              <a:cs typeface="Times New Roman" panose="02020603050405020304" pitchFamily="18" charset="0"/>
            </a:endParaRPr>
          </a:p>
          <a:p>
            <a:pPr marL="514350" lvl="0" indent="-514350">
              <a:buFont typeface="+mj-lt"/>
              <a:buAutoNum type="arabicPeriod"/>
            </a:pPr>
            <a:r>
              <a:rPr lang="en-US" sz="1600" kern="100" dirty="0">
                <a:effectLst/>
                <a:latin typeface="Bookman Old Style" panose="02050604050505020204" pitchFamily="18" charset="0"/>
                <a:ea typeface="Aptos" panose="020F0502020204030204" pitchFamily="34" charset="0"/>
                <a:cs typeface="Times New Roman" panose="02020603050405020304" pitchFamily="18" charset="0"/>
              </a:rPr>
              <a:t>Pressure on negotiations from findings of most recent and Best Available Science </a:t>
            </a:r>
            <a:r>
              <a:rPr lang="en-US" sz="1600" kern="100" dirty="0">
                <a:latin typeface="Bookman Old Style" panose="02050604050505020204" pitchFamily="18" charset="0"/>
                <a:ea typeface="Aptos" panose="020F0502020204030204" pitchFamily="34" charset="0"/>
                <a:cs typeface="Times New Roman" panose="02020603050405020304" pitchFamily="18" charset="0"/>
              </a:rPr>
              <a:t>(IPCC 6AR)</a:t>
            </a:r>
            <a:endParaRPr lang="en-GB" sz="1600" kern="100" dirty="0">
              <a:effectLst/>
              <a:latin typeface="Bookman Old Style" panose="02050604050505020204" pitchFamily="18" charset="0"/>
              <a:ea typeface="Aptos" panose="020F0502020204030204" pitchFamily="34" charset="0"/>
              <a:cs typeface="Times New Roman" panose="02020603050405020304" pitchFamily="18" charset="0"/>
            </a:endParaRPr>
          </a:p>
          <a:p>
            <a:pPr marL="800100" lvl="1" indent="-342900">
              <a:buFont typeface="Symbol" pitchFamily="2" charset="2"/>
              <a:buChar char=""/>
            </a:pPr>
            <a:r>
              <a:rPr lang="en-US" sz="1600" kern="100" dirty="0">
                <a:effectLst/>
                <a:latin typeface="Bookman Old Style" panose="02050604050505020204" pitchFamily="18" charset="0"/>
                <a:ea typeface="Aptos" panose="020F0502020204030204" pitchFamily="34" charset="0"/>
                <a:cs typeface="Times New Roman" panose="02020603050405020304" pitchFamily="18" charset="0"/>
              </a:rPr>
              <a:t>That we are not on track especially to limit warming to 1.5C: </a:t>
            </a:r>
            <a:endParaRPr lang="en-GB" sz="1600" kern="100" dirty="0">
              <a:effectLst/>
              <a:latin typeface="Bookman Old Style" panose="02050604050505020204" pitchFamily="18" charset="0"/>
              <a:ea typeface="Aptos" panose="020F0502020204030204" pitchFamily="34" charset="0"/>
              <a:cs typeface="Times New Roman" panose="02020603050405020304" pitchFamily="18" charset="0"/>
            </a:endParaRPr>
          </a:p>
          <a:p>
            <a:pPr marL="800100" lvl="1" indent="-342900">
              <a:buFont typeface="Symbol" pitchFamily="2" charset="2"/>
              <a:buChar char=""/>
            </a:pPr>
            <a:r>
              <a:rPr lang="en-US" sz="1600" kern="100" dirty="0">
                <a:effectLst/>
                <a:latin typeface="Bookman Old Style" panose="02050604050505020204" pitchFamily="18" charset="0"/>
                <a:ea typeface="Aptos" panose="020F0502020204030204" pitchFamily="34" charset="0"/>
                <a:cs typeface="Times New Roman" panose="02020603050405020304" pitchFamily="18" charset="0"/>
              </a:rPr>
              <a:t>Global emissions need to peak by 2025 for 1.5C</a:t>
            </a:r>
            <a:endParaRPr lang="en-GB" sz="1600" kern="100" dirty="0">
              <a:effectLst/>
              <a:latin typeface="Bookman Old Style" panose="02050604050505020204" pitchFamily="18" charset="0"/>
              <a:ea typeface="Aptos" panose="020F0502020204030204" pitchFamily="34" charset="0"/>
              <a:cs typeface="Times New Roman" panose="02020603050405020304" pitchFamily="18" charset="0"/>
            </a:endParaRPr>
          </a:p>
          <a:p>
            <a:pPr marL="800100" lvl="1" indent="-342900">
              <a:buFont typeface="Symbol" pitchFamily="2" charset="2"/>
              <a:buChar char=""/>
            </a:pPr>
            <a:r>
              <a:rPr lang="en-US" sz="1600" kern="100" dirty="0">
                <a:effectLst/>
                <a:latin typeface="Bookman Old Style" panose="02050604050505020204" pitchFamily="18" charset="0"/>
                <a:ea typeface="Aptos" panose="020F0502020204030204" pitchFamily="34" charset="0"/>
                <a:cs typeface="Times New Roman" panose="02020603050405020304" pitchFamily="18" charset="0"/>
              </a:rPr>
              <a:t>Deep, rapid and sustained reductions of global GHG emissions by 43 pct by 2030 and 60 pct by 2019 levels by 2035</a:t>
            </a:r>
            <a:endParaRPr lang="en-GB" sz="1600" kern="100" dirty="0">
              <a:effectLst/>
              <a:latin typeface="Bookman Old Style" panose="02050604050505020204" pitchFamily="18" charset="0"/>
              <a:ea typeface="Aptos" panose="020F0502020204030204" pitchFamily="34" charset="0"/>
              <a:cs typeface="Times New Roman" panose="02020603050405020304" pitchFamily="18" charset="0"/>
            </a:endParaRPr>
          </a:p>
          <a:p>
            <a:pPr marL="0" indent="0">
              <a:buNone/>
            </a:pPr>
            <a:endParaRPr lang="en-GB" sz="1600" dirty="0">
              <a:latin typeface="Bookman Old Style" panose="02050604050505020204" pitchFamily="18" charset="0"/>
              <a:cs typeface="Athelas Regular"/>
            </a:endParaRPr>
          </a:p>
          <a:p>
            <a:pPr marL="0" indent="0">
              <a:buNone/>
            </a:pPr>
            <a:r>
              <a:rPr lang="en-GB" sz="1600" dirty="0">
                <a:latin typeface="Bookman Old Style" panose="02050604050505020204" pitchFamily="18" charset="0"/>
                <a:cs typeface="Athelas Regular"/>
              </a:rPr>
              <a:t>Article 14.3: Outcome of GST shall inform Parties:</a:t>
            </a:r>
          </a:p>
          <a:p>
            <a:pPr marL="514350" indent="-514350">
              <a:buFont typeface="+mj-lt"/>
              <a:buAutoNum type="romanLcPeriod"/>
            </a:pPr>
            <a:r>
              <a:rPr lang="en-GB" sz="1600" dirty="0">
                <a:latin typeface="Bookman Old Style" panose="02050604050505020204" pitchFamily="18" charset="0"/>
                <a:cs typeface="Athelas Regular"/>
              </a:rPr>
              <a:t>In </a:t>
            </a:r>
            <a:r>
              <a:rPr lang="en-GB" sz="1600" u="sng" dirty="0">
                <a:latin typeface="Bookman Old Style" panose="02050604050505020204" pitchFamily="18" charset="0"/>
                <a:cs typeface="Athelas Regular"/>
              </a:rPr>
              <a:t>updating and enhancing their action and support</a:t>
            </a:r>
          </a:p>
          <a:p>
            <a:pPr marL="514350" indent="-514350">
              <a:buFont typeface="+mj-lt"/>
              <a:buAutoNum type="romanLcPeriod"/>
            </a:pPr>
            <a:r>
              <a:rPr lang="en-GB" sz="1600" dirty="0">
                <a:latin typeface="Bookman Old Style" panose="02050604050505020204" pitchFamily="18" charset="0"/>
                <a:cs typeface="Athelas Regular"/>
              </a:rPr>
              <a:t>Enhance </a:t>
            </a:r>
            <a:r>
              <a:rPr lang="en-GB" sz="1600" u="sng" dirty="0">
                <a:latin typeface="Bookman Old Style" panose="02050604050505020204" pitchFamily="18" charset="0"/>
                <a:cs typeface="Athelas Regular"/>
              </a:rPr>
              <a:t>international cooperation </a:t>
            </a:r>
            <a:r>
              <a:rPr lang="en-GB" sz="1600" dirty="0">
                <a:latin typeface="Bookman Old Style" panose="02050604050505020204" pitchFamily="18" charset="0"/>
                <a:cs typeface="Athelas Regular"/>
              </a:rPr>
              <a:t>for climate action</a:t>
            </a:r>
          </a:p>
          <a:p>
            <a:pPr marL="0" indent="0">
              <a:buNone/>
            </a:pPr>
            <a:endParaRPr lang="en-GB" sz="1600" dirty="0">
              <a:latin typeface="Bookman Old Style" panose="02050604050505020204" pitchFamily="18" charset="0"/>
              <a:cs typeface="Athelas Regular"/>
            </a:endParaRPr>
          </a:p>
          <a:p>
            <a:pPr marL="0" indent="0">
              <a:buNone/>
            </a:pPr>
            <a:r>
              <a:rPr lang="en-GB" sz="1600" b="1" dirty="0">
                <a:latin typeface="Bookman Old Style" panose="02050604050505020204" pitchFamily="18" charset="0"/>
                <a:cs typeface="Athelas Regular"/>
              </a:rPr>
              <a:t>What outcome should do?</a:t>
            </a:r>
          </a:p>
          <a:p>
            <a:pPr marL="457200" indent="-457200">
              <a:buFont typeface="+mj-lt"/>
              <a:buAutoNum type="arabicPeriod"/>
            </a:pPr>
            <a:r>
              <a:rPr lang="en-GB" sz="1600" dirty="0">
                <a:latin typeface="Bookman Old Style" panose="02050604050505020204" pitchFamily="18" charset="0"/>
                <a:cs typeface="Athelas Regular"/>
              </a:rPr>
              <a:t>Identify opportunities and challenges for enhancing action and support to bridge the gap towards achieving goals of PA;</a:t>
            </a:r>
          </a:p>
          <a:p>
            <a:pPr marL="457200" indent="-457200">
              <a:buFont typeface="+mj-lt"/>
              <a:buAutoNum type="arabicPeriod"/>
            </a:pPr>
            <a:r>
              <a:rPr lang="en-GB" sz="1600" dirty="0">
                <a:latin typeface="Bookman Old Style" panose="02050604050505020204" pitchFamily="18" charset="0"/>
                <a:cs typeface="Athelas Regular"/>
              </a:rPr>
              <a:t>Provide guidance for next NDCs and climate action to be undertaken post-cop28 till 2035;</a:t>
            </a:r>
          </a:p>
          <a:p>
            <a:pPr marL="457200" indent="-457200">
              <a:buFont typeface="+mj-lt"/>
              <a:buAutoNum type="arabicPeriod"/>
            </a:pPr>
            <a:r>
              <a:rPr lang="en-GB" sz="1600" dirty="0">
                <a:latin typeface="Bookman Old Style" panose="02050604050505020204" pitchFamily="18" charset="0"/>
                <a:cs typeface="Athelas Regular"/>
              </a:rPr>
              <a:t>Signal to wider audience with better specifics about what we want to achieve over the decade</a:t>
            </a:r>
            <a:endParaRPr lang="en-GB" sz="1600" dirty="0">
              <a:highlight>
                <a:srgbClr val="FFFF00"/>
              </a:highlight>
              <a:latin typeface="Bookman Old Style" panose="02050604050505020204" pitchFamily="18" charset="0"/>
              <a:cs typeface="Athelas Regular"/>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67490"/>
          <a:stretch/>
        </p:blipFill>
        <p:spPr>
          <a:xfrm>
            <a:off x="9034818" y="0"/>
            <a:ext cx="2775045" cy="631516"/>
          </a:xfrm>
          <a:prstGeom prst="rect">
            <a:avLst/>
          </a:prstGeom>
        </p:spPr>
      </p:pic>
      <p:pic>
        <p:nvPicPr>
          <p:cNvPr id="7" name="Picture 6">
            <a:extLst>
              <a:ext uri="{FF2B5EF4-FFF2-40B4-BE49-F238E27FC236}">
                <a16:creationId xmlns:a16="http://schemas.microsoft.com/office/drawing/2014/main" id="{C22A8059-D397-1BC7-842C-9844763FEA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4685" y="1642304"/>
            <a:ext cx="3252933" cy="2140771"/>
          </a:xfrm>
          <a:prstGeom prst="rect">
            <a:avLst/>
          </a:prstGeom>
        </p:spPr>
      </p:pic>
      <p:cxnSp>
        <p:nvCxnSpPr>
          <p:cNvPr id="5" name="Straight Connector 4">
            <a:extLst>
              <a:ext uri="{FF2B5EF4-FFF2-40B4-BE49-F238E27FC236}">
                <a16:creationId xmlns:a16="http://schemas.microsoft.com/office/drawing/2014/main" id="{35CA485A-5E51-0D4D-7A28-E71FFC6122A9}"/>
              </a:ext>
            </a:extLst>
          </p:cNvPr>
          <p:cNvCxnSpPr>
            <a:cxnSpLocks/>
          </p:cNvCxnSpPr>
          <p:nvPr/>
        </p:nvCxnSpPr>
        <p:spPr>
          <a:xfrm>
            <a:off x="2189837" y="3429000"/>
            <a:ext cx="3491194"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74468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3ED20F-5893-BA4E-BCF0-D86944414A98}"/>
              </a:ext>
            </a:extLst>
          </p:cNvPr>
          <p:cNvSpPr>
            <a:spLocks noGrp="1"/>
          </p:cNvSpPr>
          <p:nvPr>
            <p:ph idx="1"/>
          </p:nvPr>
        </p:nvSpPr>
        <p:spPr>
          <a:xfrm>
            <a:off x="175786" y="1449122"/>
            <a:ext cx="5621170" cy="5471597"/>
          </a:xfrm>
        </p:spPr>
        <p:txBody>
          <a:bodyPr>
            <a:normAutofit fontScale="92500" lnSpcReduction="20000"/>
          </a:bodyPr>
          <a:lstStyle/>
          <a:p>
            <a:pPr marL="0" indent="0">
              <a:buNone/>
            </a:pPr>
            <a:r>
              <a:rPr lang="en-GB" sz="1800" b="1" dirty="0">
                <a:latin typeface="Bookman Old Style" panose="02050604050505020204" pitchFamily="18" charset="0"/>
                <a:ea typeface="Calibri" panose="020F0502020204030204" pitchFamily="34" charset="0"/>
                <a:cs typeface="Times New Roman" panose="02020603050405020304" pitchFamily="18" charset="0"/>
              </a:rPr>
              <a:t>1. Recognition of the context in which African countries will be undertaking their climate obligations – climate change is a development issue for Africa: </a:t>
            </a:r>
          </a:p>
          <a:p>
            <a:r>
              <a:rPr lang="en-GB" sz="1800" dirty="0">
                <a:solidFill>
                  <a:srgbClr val="000000"/>
                </a:solidFill>
                <a:latin typeface="Bookman Old Style" panose="02050604050505020204" pitchFamily="18" charset="0"/>
              </a:rPr>
              <a:t>Negligible historical and current contribution to climate change, </a:t>
            </a:r>
          </a:p>
          <a:p>
            <a:r>
              <a:rPr lang="en-GB" sz="1800" kern="50" dirty="0">
                <a:solidFill>
                  <a:srgbClr val="000000"/>
                </a:solidFill>
                <a:latin typeface="Bookman Old Style" panose="02050604050505020204" pitchFamily="18" charset="0"/>
                <a:ea typeface="Times New Roman" panose="02020603050405020304" pitchFamily="18" charset="0"/>
                <a:cs typeface="Times New Roman (Headings CS)"/>
              </a:rPr>
              <a:t>Lowest regional progress towards SDGs and most underdeveloped region in the world</a:t>
            </a:r>
            <a:endParaRPr lang="en-US" sz="1800" dirty="0">
              <a:latin typeface="Bookman Old Style" panose="02050604050505020204" pitchFamily="18" charset="0"/>
              <a:ea typeface="Calibri" panose="020F0502020204030204" pitchFamily="34" charset="0"/>
              <a:cs typeface="Times New Roman" panose="02020603050405020304" pitchFamily="18" charset="0"/>
            </a:endParaRPr>
          </a:p>
          <a:p>
            <a:r>
              <a:rPr lang="en-GB" sz="1800" dirty="0">
                <a:solidFill>
                  <a:srgbClr val="000000"/>
                </a:solidFill>
                <a:latin typeface="Bookman Old Style" panose="02050604050505020204" pitchFamily="18" charset="0"/>
              </a:rPr>
              <a:t>limited capacity, and </a:t>
            </a:r>
          </a:p>
          <a:p>
            <a:r>
              <a:rPr lang="en-GB" sz="1800" dirty="0">
                <a:solidFill>
                  <a:srgbClr val="000000"/>
                </a:solidFill>
                <a:latin typeface="Bookman Old Style" panose="02050604050505020204" pitchFamily="18" charset="0"/>
              </a:rPr>
              <a:t>disproportionate impact of climate change  </a:t>
            </a:r>
            <a:r>
              <a:rPr lang="en-GB" sz="1800" dirty="0">
                <a:solidFill>
                  <a:srgbClr val="000000"/>
                </a:solidFill>
                <a:effectLst/>
                <a:latin typeface="Bookman Old Style" panose="02050604050505020204" pitchFamily="18" charset="0"/>
              </a:rPr>
              <a:t> </a:t>
            </a:r>
          </a:p>
          <a:p>
            <a:pPr marL="0" indent="0">
              <a:buNone/>
            </a:pPr>
            <a:endParaRPr lang="en-GB" sz="1800" dirty="0">
              <a:latin typeface="Bookman Old Style" panose="02050604050505020204" pitchFamily="18" charset="0"/>
              <a:ea typeface="Calibri" panose="020F0502020204030204" pitchFamily="34" charset="0"/>
              <a:cs typeface="Times New Roman" panose="02020603050405020304" pitchFamily="18" charset="0"/>
            </a:endParaRPr>
          </a:p>
          <a:p>
            <a:pPr marL="0" indent="0">
              <a:buNone/>
            </a:pPr>
            <a:r>
              <a:rPr lang="en-GB" sz="1800" dirty="0">
                <a:latin typeface="Bookman Old Style" panose="02050604050505020204" pitchFamily="18" charset="0"/>
                <a:ea typeface="Calibri" panose="020F0502020204030204" pitchFamily="34" charset="0"/>
                <a:cs typeface="Times New Roman" panose="02020603050405020304" pitchFamily="18" charset="0"/>
              </a:rPr>
              <a:t>2. Promote understanding about </a:t>
            </a:r>
            <a:r>
              <a:rPr lang="en-GB" sz="1800" b="1" u="sng" dirty="0">
                <a:latin typeface="Bookman Old Style" panose="02050604050505020204" pitchFamily="18" charset="0"/>
                <a:ea typeface="Calibri" panose="020F0502020204030204" pitchFamily="34" charset="0"/>
                <a:cs typeface="Times New Roman" panose="02020603050405020304" pitchFamily="18" charset="0"/>
              </a:rPr>
              <a:t>synergies</a:t>
            </a:r>
            <a:r>
              <a:rPr lang="en-GB" sz="1800" dirty="0">
                <a:latin typeface="Bookman Old Style" panose="02050604050505020204" pitchFamily="18" charset="0"/>
                <a:ea typeface="Calibri" panose="020F0502020204030204" pitchFamily="34" charset="0"/>
                <a:cs typeface="Times New Roman" panose="02020603050405020304" pitchFamily="18" charset="0"/>
              </a:rPr>
              <a:t> between the PA goals, climate action and pursuit of our developmental priorities</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 </a:t>
            </a:r>
          </a:p>
          <a:p>
            <a:pPr marL="0" indent="0" algn="just">
              <a:buNone/>
            </a:pPr>
            <a:r>
              <a:rPr lang="en-GB" sz="1800" dirty="0">
                <a:latin typeface="Bookman Old Style" panose="02050604050505020204" pitchFamily="18" charset="0"/>
                <a:ea typeface="Calibri" panose="020F0502020204030204" pitchFamily="34" charset="0"/>
                <a:cs typeface="Times New Roman" panose="02020603050405020304" pitchFamily="18" charset="0"/>
              </a:rPr>
              <a:t>3. Recognition of </a:t>
            </a:r>
            <a:r>
              <a:rPr lang="en-GB" sz="1800" b="1" u="sng" dirty="0">
                <a:effectLst/>
                <a:latin typeface="Bookman Old Style" panose="02050604050505020204" pitchFamily="18" charset="0"/>
                <a:ea typeface="Calibri" panose="020F0502020204030204" pitchFamily="34" charset="0"/>
                <a:cs typeface="Times New Roman" panose="02020603050405020304" pitchFamily="18" charset="0"/>
              </a:rPr>
              <a:t>multiple pathways </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to achieving goals of PA, that will differ in timing, and be based on different contexts and starting points, with developed countries taking the lead </a:t>
            </a:r>
          </a:p>
          <a:p>
            <a:pPr marL="0" lvl="0" indent="0" algn="just">
              <a:buNone/>
            </a:pPr>
            <a:r>
              <a:rPr lang="en-GB" sz="1800" dirty="0">
                <a:latin typeface="Bookman Old Style" panose="02050604050505020204" pitchFamily="18" charset="0"/>
                <a:ea typeface="Calibri" panose="020F0502020204030204" pitchFamily="34" charset="0"/>
                <a:cs typeface="Times New Roman" panose="02020603050405020304" pitchFamily="18" charset="0"/>
              </a:rPr>
              <a:t>4</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 Secure the </a:t>
            </a:r>
            <a:r>
              <a:rPr lang="en-GB" sz="1800" b="1" u="sng" dirty="0">
                <a:effectLst/>
                <a:latin typeface="Bookman Old Style" panose="02050604050505020204" pitchFamily="18" charset="0"/>
                <a:ea typeface="Calibri" panose="020F0502020204030204" pitchFamily="34" charset="0"/>
                <a:cs typeface="Times New Roman" panose="02020603050405020304" pitchFamily="18" charset="0"/>
              </a:rPr>
              <a:t>support and the policy space for the exploitation of our natural endowments </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and resources to meet national and continental development priorities (SDGs and Agenda 2063) and just transition</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67490"/>
          <a:stretch/>
        </p:blipFill>
        <p:spPr>
          <a:xfrm>
            <a:off x="456195" y="0"/>
            <a:ext cx="2775045" cy="631516"/>
          </a:xfrm>
          <a:prstGeom prst="rect">
            <a:avLst/>
          </a:prstGeom>
        </p:spPr>
      </p:pic>
      <p:sp>
        <p:nvSpPr>
          <p:cNvPr id="11" name="Content Placeholder 2">
            <a:extLst>
              <a:ext uri="{FF2B5EF4-FFF2-40B4-BE49-F238E27FC236}">
                <a16:creationId xmlns:a16="http://schemas.microsoft.com/office/drawing/2014/main" id="{563ED20F-5893-BA4E-BCF0-D86944414A98}"/>
              </a:ext>
            </a:extLst>
          </p:cNvPr>
          <p:cNvSpPr txBox="1">
            <a:spLocks/>
          </p:cNvSpPr>
          <p:nvPr/>
        </p:nvSpPr>
        <p:spPr>
          <a:xfrm>
            <a:off x="5118759" y="4001933"/>
            <a:ext cx="7073242" cy="22762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FC000"/>
              </a:buClr>
              <a:buSzPct val="130000"/>
              <a:buFont typeface="Wingdings" pitchFamily="2" charset="2"/>
              <a:buChar char="q"/>
            </a:pPr>
            <a:endParaRPr lang="en-GB" sz="1400" b="1" dirty="0">
              <a:solidFill>
                <a:srgbClr val="000000"/>
              </a:solidFill>
              <a:latin typeface="Arial" panose="020B0604020202020204" pitchFamily="34" charset="0"/>
            </a:endParaRPr>
          </a:p>
        </p:txBody>
      </p:sp>
      <p:sp>
        <p:nvSpPr>
          <p:cNvPr id="12" name="Title 1">
            <a:extLst>
              <a:ext uri="{FF2B5EF4-FFF2-40B4-BE49-F238E27FC236}">
                <a16:creationId xmlns:a16="http://schemas.microsoft.com/office/drawing/2014/main" id="{5DCC7361-9787-41CB-2FDF-3555B5F71387}"/>
              </a:ext>
            </a:extLst>
          </p:cNvPr>
          <p:cNvSpPr>
            <a:spLocks noGrp="1"/>
          </p:cNvSpPr>
          <p:nvPr>
            <p:ph type="title"/>
          </p:nvPr>
        </p:nvSpPr>
        <p:spPr>
          <a:xfrm>
            <a:off x="56561" y="631517"/>
            <a:ext cx="5449686" cy="631516"/>
          </a:xfrm>
        </p:spPr>
        <p:txBody>
          <a:bodyPr>
            <a:normAutofit/>
          </a:bodyPr>
          <a:lstStyle/>
          <a:p>
            <a:r>
              <a:rPr lang="en-US" sz="2800" b="1" dirty="0">
                <a:solidFill>
                  <a:srgbClr val="FF0000"/>
                </a:solidFill>
                <a:latin typeface="Athelas" panose="02000503000000020003" pitchFamily="2" charset="77"/>
              </a:rPr>
              <a:t>Africa’s Overriding Objectives</a:t>
            </a:r>
            <a:endParaRPr lang="en-GB" sz="2800" b="1" dirty="0">
              <a:solidFill>
                <a:srgbClr val="FF0000"/>
              </a:solidFill>
              <a:latin typeface="Athelas" panose="02000503000000020003" pitchFamily="2" charset="77"/>
            </a:endParaRPr>
          </a:p>
        </p:txBody>
      </p:sp>
      <p:cxnSp>
        <p:nvCxnSpPr>
          <p:cNvPr id="13" name="Straight Connector 12"/>
          <p:cNvCxnSpPr/>
          <p:nvPr/>
        </p:nvCxnSpPr>
        <p:spPr>
          <a:xfrm>
            <a:off x="5822876" y="3798977"/>
            <a:ext cx="28281" cy="247925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A63BBE3-B3C5-01B3-4FDC-6B43DB9D4A70}"/>
              </a:ext>
            </a:extLst>
          </p:cNvPr>
          <p:cNvPicPr>
            <a:picLocks noChangeAspect="1"/>
          </p:cNvPicPr>
          <p:nvPr/>
        </p:nvPicPr>
        <p:blipFill>
          <a:blip r:embed="rId3"/>
          <a:stretch>
            <a:fillRect/>
          </a:stretch>
        </p:blipFill>
        <p:spPr>
          <a:xfrm>
            <a:off x="6095999" y="176464"/>
            <a:ext cx="6039439" cy="6681536"/>
          </a:xfrm>
          <a:prstGeom prst="rect">
            <a:avLst/>
          </a:prstGeom>
        </p:spPr>
      </p:pic>
      <p:grpSp>
        <p:nvGrpSpPr>
          <p:cNvPr id="25" name="Group 24">
            <a:extLst>
              <a:ext uri="{FF2B5EF4-FFF2-40B4-BE49-F238E27FC236}">
                <a16:creationId xmlns:a16="http://schemas.microsoft.com/office/drawing/2014/main" id="{8ECF164C-6DB5-F7CF-3CC2-DB34469CA54A}"/>
              </a:ext>
            </a:extLst>
          </p:cNvPr>
          <p:cNvGrpSpPr/>
          <p:nvPr/>
        </p:nvGrpSpPr>
        <p:grpSpPr>
          <a:xfrm>
            <a:off x="7939080" y="4811200"/>
            <a:ext cx="84600" cy="95400"/>
            <a:chOff x="7939080" y="4811200"/>
            <a:chExt cx="84600" cy="95400"/>
          </a:xfrm>
        </p:grpSpPr>
        <mc:AlternateContent xmlns:mc="http://schemas.openxmlformats.org/markup-compatibility/2006" xmlns:p14="http://schemas.microsoft.com/office/powerpoint/2010/main">
          <mc:Choice Requires="p14">
            <p:contentPart p14:bwMode="auto" r:id="rId4">
              <p14:nvContentPartPr>
                <p14:cNvPr id="23" name="Ink 22">
                  <a:extLst>
                    <a:ext uri="{FF2B5EF4-FFF2-40B4-BE49-F238E27FC236}">
                      <a16:creationId xmlns:a16="http://schemas.microsoft.com/office/drawing/2014/main" id="{39BE6F7B-E64D-8875-46A1-0EC981ABADC4}"/>
                    </a:ext>
                  </a:extLst>
                </p14:cNvPr>
                <p14:cNvContentPartPr/>
                <p14:nvPr/>
              </p14:nvContentPartPr>
              <p14:xfrm>
                <a:off x="7939080" y="4822360"/>
                <a:ext cx="84240" cy="39960"/>
              </p14:xfrm>
            </p:contentPart>
          </mc:Choice>
          <mc:Fallback xmlns="">
            <p:pic>
              <p:nvPicPr>
                <p:cNvPr id="23" name="Ink 22">
                  <a:extLst>
                    <a:ext uri="{FF2B5EF4-FFF2-40B4-BE49-F238E27FC236}">
                      <a16:creationId xmlns:a16="http://schemas.microsoft.com/office/drawing/2014/main" id="{39BE6F7B-E64D-8875-46A1-0EC981ABADC4}"/>
                    </a:ext>
                  </a:extLst>
                </p:cNvPr>
                <p:cNvPicPr/>
                <p:nvPr/>
              </p:nvPicPr>
              <p:blipFill>
                <a:blip r:embed="rId5"/>
                <a:stretch>
                  <a:fillRect/>
                </a:stretch>
              </p:blipFill>
              <p:spPr>
                <a:xfrm>
                  <a:off x="7930440" y="4813720"/>
                  <a:ext cx="1018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 name="Ink 23">
                  <a:extLst>
                    <a:ext uri="{FF2B5EF4-FFF2-40B4-BE49-F238E27FC236}">
                      <a16:creationId xmlns:a16="http://schemas.microsoft.com/office/drawing/2014/main" id="{74070192-4039-CE20-B775-4C4083987962}"/>
                    </a:ext>
                  </a:extLst>
                </p14:cNvPr>
                <p14:cNvContentPartPr/>
                <p14:nvPr/>
              </p14:nvContentPartPr>
              <p14:xfrm>
                <a:off x="7950600" y="4811200"/>
                <a:ext cx="73080" cy="95400"/>
              </p14:xfrm>
            </p:contentPart>
          </mc:Choice>
          <mc:Fallback xmlns="">
            <p:pic>
              <p:nvPicPr>
                <p:cNvPr id="24" name="Ink 23">
                  <a:extLst>
                    <a:ext uri="{FF2B5EF4-FFF2-40B4-BE49-F238E27FC236}">
                      <a16:creationId xmlns:a16="http://schemas.microsoft.com/office/drawing/2014/main" id="{74070192-4039-CE20-B775-4C4083987962}"/>
                    </a:ext>
                  </a:extLst>
                </p:cNvPr>
                <p:cNvPicPr/>
                <p:nvPr/>
              </p:nvPicPr>
              <p:blipFill>
                <a:blip r:embed="rId7"/>
                <a:stretch>
                  <a:fillRect/>
                </a:stretch>
              </p:blipFill>
              <p:spPr>
                <a:xfrm>
                  <a:off x="7941960" y="4802560"/>
                  <a:ext cx="90720" cy="113040"/>
                </a:xfrm>
                <a:prstGeom prst="rect">
                  <a:avLst/>
                </a:prstGeom>
              </p:spPr>
            </p:pic>
          </mc:Fallback>
        </mc:AlternateContent>
      </p:grpSp>
      <p:grpSp>
        <p:nvGrpSpPr>
          <p:cNvPr id="28" name="Group 27">
            <a:extLst>
              <a:ext uri="{FF2B5EF4-FFF2-40B4-BE49-F238E27FC236}">
                <a16:creationId xmlns:a16="http://schemas.microsoft.com/office/drawing/2014/main" id="{63B9754A-5762-5D37-D133-3D5D3AE3ACF1}"/>
              </a:ext>
            </a:extLst>
          </p:cNvPr>
          <p:cNvGrpSpPr/>
          <p:nvPr/>
        </p:nvGrpSpPr>
        <p:grpSpPr>
          <a:xfrm>
            <a:off x="8087400" y="4494040"/>
            <a:ext cx="113040" cy="150120"/>
            <a:chOff x="8087400" y="4494040"/>
            <a:chExt cx="113040" cy="150120"/>
          </a:xfrm>
        </p:grpSpPr>
        <mc:AlternateContent xmlns:mc="http://schemas.openxmlformats.org/markup-compatibility/2006" xmlns:p14="http://schemas.microsoft.com/office/powerpoint/2010/main">
          <mc:Choice Requires="p14">
            <p:contentPart p14:bwMode="auto" r:id="rId8">
              <p14:nvContentPartPr>
                <p14:cNvPr id="26" name="Ink 25">
                  <a:extLst>
                    <a:ext uri="{FF2B5EF4-FFF2-40B4-BE49-F238E27FC236}">
                      <a16:creationId xmlns:a16="http://schemas.microsoft.com/office/drawing/2014/main" id="{D7ED8F9C-5A3A-F145-7898-B8B095913D8D}"/>
                    </a:ext>
                  </a:extLst>
                </p14:cNvPr>
                <p14:cNvContentPartPr/>
                <p14:nvPr/>
              </p14:nvContentPartPr>
              <p14:xfrm>
                <a:off x="8087400" y="4557400"/>
                <a:ext cx="113040" cy="360"/>
              </p14:xfrm>
            </p:contentPart>
          </mc:Choice>
          <mc:Fallback xmlns="">
            <p:pic>
              <p:nvPicPr>
                <p:cNvPr id="26" name="Ink 25">
                  <a:extLst>
                    <a:ext uri="{FF2B5EF4-FFF2-40B4-BE49-F238E27FC236}">
                      <a16:creationId xmlns:a16="http://schemas.microsoft.com/office/drawing/2014/main" id="{D7ED8F9C-5A3A-F145-7898-B8B095913D8D}"/>
                    </a:ext>
                  </a:extLst>
                </p:cNvPr>
                <p:cNvPicPr/>
                <p:nvPr/>
              </p:nvPicPr>
              <p:blipFill>
                <a:blip r:embed="rId9"/>
                <a:stretch>
                  <a:fillRect/>
                </a:stretch>
              </p:blipFill>
              <p:spPr>
                <a:xfrm>
                  <a:off x="8078400" y="4548400"/>
                  <a:ext cx="1306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7" name="Ink 26">
                  <a:extLst>
                    <a:ext uri="{FF2B5EF4-FFF2-40B4-BE49-F238E27FC236}">
                      <a16:creationId xmlns:a16="http://schemas.microsoft.com/office/drawing/2014/main" id="{8EDD5FEA-D9BC-D732-DCB7-FCC99D282408}"/>
                    </a:ext>
                  </a:extLst>
                </p14:cNvPr>
                <p14:cNvContentPartPr/>
                <p14:nvPr/>
              </p14:nvContentPartPr>
              <p14:xfrm>
                <a:off x="8139240" y="4494040"/>
                <a:ext cx="29880" cy="150120"/>
              </p14:xfrm>
            </p:contentPart>
          </mc:Choice>
          <mc:Fallback xmlns="">
            <p:pic>
              <p:nvPicPr>
                <p:cNvPr id="27" name="Ink 26">
                  <a:extLst>
                    <a:ext uri="{FF2B5EF4-FFF2-40B4-BE49-F238E27FC236}">
                      <a16:creationId xmlns:a16="http://schemas.microsoft.com/office/drawing/2014/main" id="{8EDD5FEA-D9BC-D732-DCB7-FCC99D282408}"/>
                    </a:ext>
                  </a:extLst>
                </p:cNvPr>
                <p:cNvPicPr/>
                <p:nvPr/>
              </p:nvPicPr>
              <p:blipFill>
                <a:blip r:embed="rId11"/>
                <a:stretch>
                  <a:fillRect/>
                </a:stretch>
              </p:blipFill>
              <p:spPr>
                <a:xfrm>
                  <a:off x="8130600" y="4485040"/>
                  <a:ext cx="47520" cy="167760"/>
                </a:xfrm>
                <a:prstGeom prst="rect">
                  <a:avLst/>
                </a:prstGeom>
              </p:spPr>
            </p:pic>
          </mc:Fallback>
        </mc:AlternateContent>
      </p:grpSp>
      <p:grpSp>
        <p:nvGrpSpPr>
          <p:cNvPr id="31" name="Group 30">
            <a:extLst>
              <a:ext uri="{FF2B5EF4-FFF2-40B4-BE49-F238E27FC236}">
                <a16:creationId xmlns:a16="http://schemas.microsoft.com/office/drawing/2014/main" id="{C68CF714-8BBE-9A25-B237-263EAD8CD51C}"/>
              </a:ext>
            </a:extLst>
          </p:cNvPr>
          <p:cNvGrpSpPr/>
          <p:nvPr/>
        </p:nvGrpSpPr>
        <p:grpSpPr>
          <a:xfrm>
            <a:off x="8094600" y="3845320"/>
            <a:ext cx="146520" cy="177480"/>
            <a:chOff x="8094600" y="3845320"/>
            <a:chExt cx="146520" cy="177480"/>
          </a:xfrm>
        </p:grpSpPr>
        <mc:AlternateContent xmlns:mc="http://schemas.openxmlformats.org/markup-compatibility/2006" xmlns:p14="http://schemas.microsoft.com/office/powerpoint/2010/main">
          <mc:Choice Requires="p14">
            <p:contentPart p14:bwMode="auto" r:id="rId12">
              <p14:nvContentPartPr>
                <p14:cNvPr id="29" name="Ink 28">
                  <a:extLst>
                    <a:ext uri="{FF2B5EF4-FFF2-40B4-BE49-F238E27FC236}">
                      <a16:creationId xmlns:a16="http://schemas.microsoft.com/office/drawing/2014/main" id="{EC5B5264-5BBD-51F8-D01B-8E1B55D7121D}"/>
                    </a:ext>
                  </a:extLst>
                </p14:cNvPr>
                <p14:cNvContentPartPr/>
                <p14:nvPr/>
              </p14:nvContentPartPr>
              <p14:xfrm>
                <a:off x="8094600" y="3964840"/>
                <a:ext cx="146520" cy="360"/>
              </p14:xfrm>
            </p:contentPart>
          </mc:Choice>
          <mc:Fallback xmlns="">
            <p:pic>
              <p:nvPicPr>
                <p:cNvPr id="29" name="Ink 28">
                  <a:extLst>
                    <a:ext uri="{FF2B5EF4-FFF2-40B4-BE49-F238E27FC236}">
                      <a16:creationId xmlns:a16="http://schemas.microsoft.com/office/drawing/2014/main" id="{EC5B5264-5BBD-51F8-D01B-8E1B55D7121D}"/>
                    </a:ext>
                  </a:extLst>
                </p:cNvPr>
                <p:cNvPicPr/>
                <p:nvPr/>
              </p:nvPicPr>
              <p:blipFill>
                <a:blip r:embed="rId13"/>
                <a:stretch>
                  <a:fillRect/>
                </a:stretch>
              </p:blipFill>
              <p:spPr>
                <a:xfrm>
                  <a:off x="8085960" y="3955840"/>
                  <a:ext cx="164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0" name="Ink 29">
                  <a:extLst>
                    <a:ext uri="{FF2B5EF4-FFF2-40B4-BE49-F238E27FC236}">
                      <a16:creationId xmlns:a16="http://schemas.microsoft.com/office/drawing/2014/main" id="{881A3C41-8A15-76E2-59E7-4F1E3CA4117E}"/>
                    </a:ext>
                  </a:extLst>
                </p14:cNvPr>
                <p14:cNvContentPartPr/>
                <p14:nvPr/>
              </p14:nvContentPartPr>
              <p14:xfrm>
                <a:off x="8129520" y="3845320"/>
                <a:ext cx="5400" cy="177480"/>
              </p14:xfrm>
            </p:contentPart>
          </mc:Choice>
          <mc:Fallback xmlns="">
            <p:pic>
              <p:nvPicPr>
                <p:cNvPr id="30" name="Ink 29">
                  <a:extLst>
                    <a:ext uri="{FF2B5EF4-FFF2-40B4-BE49-F238E27FC236}">
                      <a16:creationId xmlns:a16="http://schemas.microsoft.com/office/drawing/2014/main" id="{881A3C41-8A15-76E2-59E7-4F1E3CA4117E}"/>
                    </a:ext>
                  </a:extLst>
                </p:cNvPr>
                <p:cNvPicPr/>
                <p:nvPr/>
              </p:nvPicPr>
              <p:blipFill>
                <a:blip r:embed="rId15"/>
                <a:stretch>
                  <a:fillRect/>
                </a:stretch>
              </p:blipFill>
              <p:spPr>
                <a:xfrm>
                  <a:off x="8120520" y="3836320"/>
                  <a:ext cx="23040" cy="195120"/>
                </a:xfrm>
                <a:prstGeom prst="rect">
                  <a:avLst/>
                </a:prstGeom>
              </p:spPr>
            </p:pic>
          </mc:Fallback>
        </mc:AlternateContent>
      </p:grpSp>
      <p:grpSp>
        <p:nvGrpSpPr>
          <p:cNvPr id="36" name="Group 35">
            <a:extLst>
              <a:ext uri="{FF2B5EF4-FFF2-40B4-BE49-F238E27FC236}">
                <a16:creationId xmlns:a16="http://schemas.microsoft.com/office/drawing/2014/main" id="{E9E1A900-6D50-E767-DF59-A6E2EE610112}"/>
              </a:ext>
            </a:extLst>
          </p:cNvPr>
          <p:cNvGrpSpPr/>
          <p:nvPr/>
        </p:nvGrpSpPr>
        <p:grpSpPr>
          <a:xfrm>
            <a:off x="8719560" y="4469560"/>
            <a:ext cx="95760" cy="109440"/>
            <a:chOff x="8719560" y="4469560"/>
            <a:chExt cx="95760" cy="109440"/>
          </a:xfrm>
        </p:grpSpPr>
        <mc:AlternateContent xmlns:mc="http://schemas.openxmlformats.org/markup-compatibility/2006" xmlns:p14="http://schemas.microsoft.com/office/powerpoint/2010/main">
          <mc:Choice Requires="p14">
            <p:contentPart p14:bwMode="auto" r:id="rId16">
              <p14:nvContentPartPr>
                <p14:cNvPr id="32" name="Ink 31">
                  <a:extLst>
                    <a:ext uri="{FF2B5EF4-FFF2-40B4-BE49-F238E27FC236}">
                      <a16:creationId xmlns:a16="http://schemas.microsoft.com/office/drawing/2014/main" id="{F6AEC468-480A-C84F-320E-55CAC045F500}"/>
                    </a:ext>
                  </a:extLst>
                </p14:cNvPr>
                <p14:cNvContentPartPr/>
                <p14:nvPr/>
              </p14:nvContentPartPr>
              <p14:xfrm>
                <a:off x="8745840" y="4499440"/>
                <a:ext cx="69480" cy="79560"/>
              </p14:xfrm>
            </p:contentPart>
          </mc:Choice>
          <mc:Fallback xmlns="">
            <p:pic>
              <p:nvPicPr>
                <p:cNvPr id="32" name="Ink 31">
                  <a:extLst>
                    <a:ext uri="{FF2B5EF4-FFF2-40B4-BE49-F238E27FC236}">
                      <a16:creationId xmlns:a16="http://schemas.microsoft.com/office/drawing/2014/main" id="{F6AEC468-480A-C84F-320E-55CAC045F500}"/>
                    </a:ext>
                  </a:extLst>
                </p:cNvPr>
                <p:cNvPicPr/>
                <p:nvPr/>
              </p:nvPicPr>
              <p:blipFill>
                <a:blip r:embed="rId17"/>
                <a:stretch>
                  <a:fillRect/>
                </a:stretch>
              </p:blipFill>
              <p:spPr>
                <a:xfrm>
                  <a:off x="8736840" y="4490440"/>
                  <a:ext cx="871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3" name="Ink 32">
                  <a:extLst>
                    <a:ext uri="{FF2B5EF4-FFF2-40B4-BE49-F238E27FC236}">
                      <a16:creationId xmlns:a16="http://schemas.microsoft.com/office/drawing/2014/main" id="{62D1AB6D-8A5C-E9D5-1A7D-56C82E392E82}"/>
                    </a:ext>
                  </a:extLst>
                </p14:cNvPr>
                <p14:cNvContentPartPr/>
                <p14:nvPr/>
              </p14:nvContentPartPr>
              <p14:xfrm>
                <a:off x="8719560" y="4484320"/>
                <a:ext cx="95760" cy="49680"/>
              </p14:xfrm>
            </p:contentPart>
          </mc:Choice>
          <mc:Fallback xmlns="">
            <p:pic>
              <p:nvPicPr>
                <p:cNvPr id="33" name="Ink 32">
                  <a:extLst>
                    <a:ext uri="{FF2B5EF4-FFF2-40B4-BE49-F238E27FC236}">
                      <a16:creationId xmlns:a16="http://schemas.microsoft.com/office/drawing/2014/main" id="{62D1AB6D-8A5C-E9D5-1A7D-56C82E392E82}"/>
                    </a:ext>
                  </a:extLst>
                </p:cNvPr>
                <p:cNvPicPr/>
                <p:nvPr/>
              </p:nvPicPr>
              <p:blipFill>
                <a:blip r:embed="rId19"/>
                <a:stretch>
                  <a:fillRect/>
                </a:stretch>
              </p:blipFill>
              <p:spPr>
                <a:xfrm>
                  <a:off x="8710920" y="4475680"/>
                  <a:ext cx="1134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5" name="Ink 34">
                  <a:extLst>
                    <a:ext uri="{FF2B5EF4-FFF2-40B4-BE49-F238E27FC236}">
                      <a16:creationId xmlns:a16="http://schemas.microsoft.com/office/drawing/2014/main" id="{0197EE8D-8930-4DC8-6683-8D54F85D8B0E}"/>
                    </a:ext>
                  </a:extLst>
                </p14:cNvPr>
                <p14:cNvContentPartPr/>
                <p14:nvPr/>
              </p14:nvContentPartPr>
              <p14:xfrm>
                <a:off x="8719560" y="4469560"/>
                <a:ext cx="54720" cy="64440"/>
              </p14:xfrm>
            </p:contentPart>
          </mc:Choice>
          <mc:Fallback xmlns="">
            <p:pic>
              <p:nvPicPr>
                <p:cNvPr id="35" name="Ink 34">
                  <a:extLst>
                    <a:ext uri="{FF2B5EF4-FFF2-40B4-BE49-F238E27FC236}">
                      <a16:creationId xmlns:a16="http://schemas.microsoft.com/office/drawing/2014/main" id="{0197EE8D-8930-4DC8-6683-8D54F85D8B0E}"/>
                    </a:ext>
                  </a:extLst>
                </p:cNvPr>
                <p:cNvPicPr/>
                <p:nvPr/>
              </p:nvPicPr>
              <p:blipFill>
                <a:blip r:embed="rId21"/>
                <a:stretch>
                  <a:fillRect/>
                </a:stretch>
              </p:blipFill>
              <p:spPr>
                <a:xfrm>
                  <a:off x="8710920" y="4460920"/>
                  <a:ext cx="72360" cy="82080"/>
                </a:xfrm>
                <a:prstGeom prst="rect">
                  <a:avLst/>
                </a:prstGeom>
              </p:spPr>
            </p:pic>
          </mc:Fallback>
        </mc:AlternateContent>
      </p:grpSp>
      <p:cxnSp>
        <p:nvCxnSpPr>
          <p:cNvPr id="37" name="Straight Connector 36">
            <a:extLst>
              <a:ext uri="{FF2B5EF4-FFF2-40B4-BE49-F238E27FC236}">
                <a16:creationId xmlns:a16="http://schemas.microsoft.com/office/drawing/2014/main" id="{D367DD27-5F01-34FE-E52F-3C482D454509}"/>
              </a:ext>
            </a:extLst>
          </p:cNvPr>
          <p:cNvCxnSpPr>
            <a:cxnSpLocks/>
          </p:cNvCxnSpPr>
          <p:nvPr/>
        </p:nvCxnSpPr>
        <p:spPr>
          <a:xfrm>
            <a:off x="456195" y="1296824"/>
            <a:ext cx="3491194"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26189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287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4381" y="42498"/>
            <a:ext cx="9047181" cy="1001838"/>
          </a:xfrm>
        </p:spPr>
        <p:txBody>
          <a:bodyPr>
            <a:noAutofit/>
          </a:bodyPr>
          <a:lstStyle/>
          <a:p>
            <a:pPr algn="ctr"/>
            <a:r>
              <a:rPr lang="en-US" sz="3600" b="1" dirty="0">
                <a:solidFill>
                  <a:schemeClr val="bg1"/>
                </a:solidFill>
                <a:latin typeface="Bookman Old Style" panose="02050604050505020204" pitchFamily="18" charset="0"/>
                <a:cs typeface="Athelas Regular"/>
              </a:rPr>
              <a:t>UAE Consensus and NDC Guidance </a:t>
            </a:r>
          </a:p>
        </p:txBody>
      </p:sp>
      <p:sp>
        <p:nvSpPr>
          <p:cNvPr id="3" name="Content Placeholder 2"/>
          <p:cNvSpPr>
            <a:spLocks noGrp="1"/>
          </p:cNvSpPr>
          <p:nvPr>
            <p:ph idx="1"/>
          </p:nvPr>
        </p:nvSpPr>
        <p:spPr>
          <a:xfrm>
            <a:off x="114381" y="1228725"/>
            <a:ext cx="12077619" cy="5443538"/>
          </a:xfrm>
        </p:spPr>
        <p:txBody>
          <a:bodyPr>
            <a:noAutofit/>
          </a:bodyPr>
          <a:lstStyle/>
          <a:p>
            <a:pPr marL="0" lvl="0" indent="0">
              <a:buNone/>
            </a:pPr>
            <a:r>
              <a:rPr lang="en-US" sz="2000" kern="100" dirty="0">
                <a:effectLst/>
                <a:latin typeface="Bookman Old Style" panose="02050604050505020204" pitchFamily="18" charset="0"/>
                <a:ea typeface="Aptos" panose="020F0502020204030204" pitchFamily="34" charset="0"/>
                <a:cs typeface="Times New Roman" panose="02020603050405020304" pitchFamily="18" charset="0"/>
              </a:rPr>
              <a:t>“</a:t>
            </a:r>
            <a:r>
              <a:rPr lang="en-US" sz="2000" b="1" kern="100" dirty="0">
                <a:effectLst/>
                <a:latin typeface="Bookman Old Style" panose="02050604050505020204" pitchFamily="18" charset="0"/>
                <a:ea typeface="Aptos" panose="020F0502020204030204" pitchFamily="34" charset="0"/>
                <a:cs typeface="Times New Roman" panose="02020603050405020304" pitchFamily="18" charset="0"/>
              </a:rPr>
              <a:t>UAE Consensus</a:t>
            </a:r>
            <a:r>
              <a:rPr lang="en-US" sz="2000" kern="100" dirty="0">
                <a:effectLst/>
                <a:latin typeface="Bookman Old Style" panose="02050604050505020204" pitchFamily="18" charset="0"/>
                <a:ea typeface="Aptos" panose="020F0502020204030204" pitchFamily="34" charset="0"/>
                <a:cs typeface="Times New Roman" panose="02020603050405020304" pitchFamily="18" charset="0"/>
              </a:rPr>
              <a:t>” </a:t>
            </a:r>
            <a:r>
              <a:rPr lang="en-US" sz="2000" b="1" kern="100" dirty="0">
                <a:effectLst/>
                <a:latin typeface="Bookman Old Style" panose="02050604050505020204" pitchFamily="18" charset="0"/>
                <a:ea typeface="Aptos" panose="020F0502020204030204" pitchFamily="34" charset="0"/>
                <a:cs typeface="Times New Roman" panose="02020603050405020304" pitchFamily="18" charset="0"/>
              </a:rPr>
              <a:t>Decision 1/CMA.5 </a:t>
            </a:r>
            <a:r>
              <a:rPr lang="en-US" sz="2000" kern="100" dirty="0">
                <a:effectLst/>
                <a:latin typeface="Bookman Old Style" panose="02050604050505020204" pitchFamily="18" charset="0"/>
                <a:ea typeface="Aptos" panose="020F0502020204030204" pitchFamily="34" charset="0"/>
                <a:cs typeface="Times New Roman" panose="02020603050405020304" pitchFamily="18" charset="0"/>
              </a:rPr>
              <a:t>- Set of global goals that Parties are expected to contribute to but in a nationally determined manner and guided by the principles of the PA.  </a:t>
            </a:r>
            <a:endParaRPr lang="en-GB" sz="2000" kern="100" dirty="0">
              <a:effectLst/>
              <a:latin typeface="Bookman Old Style" panose="02050604050505020204" pitchFamily="18" charset="0"/>
              <a:ea typeface="Aptos" panose="020F0502020204030204" pitchFamily="34" charset="0"/>
              <a:cs typeface="Times New Roman" panose="02020603050405020304" pitchFamily="18" charset="0"/>
            </a:endParaRPr>
          </a:p>
          <a:p>
            <a:pPr marL="0" indent="0">
              <a:buNone/>
            </a:pPr>
            <a:r>
              <a:rPr lang="en-GB" sz="2000" b="1" dirty="0">
                <a:latin typeface="Bookman Old Style" panose="02050604050505020204" pitchFamily="18" charset="0"/>
                <a:cs typeface="Athelas Regular"/>
              </a:rPr>
              <a:t>NDC Guidance</a:t>
            </a:r>
          </a:p>
          <a:p>
            <a:r>
              <a:rPr lang="en-GB" sz="2000" dirty="0">
                <a:latin typeface="Bookman Old Style" panose="02050604050505020204" pitchFamily="18" charset="0"/>
                <a:cs typeface="Athelas Regular"/>
              </a:rPr>
              <a:t>§164 – 171 recalls relevant agreed directions on NDC from the Paris Agreement and CMA decisions §166 - Submission of next NDCs by at least 9-12 months before COP 30 (Nov 2025) (§25 of Dec 1/CP.21) </a:t>
            </a:r>
          </a:p>
          <a:p>
            <a:r>
              <a:rPr lang="en-GB" sz="2000" dirty="0">
                <a:latin typeface="Bookman Old Style" panose="02050604050505020204" pitchFamily="18" charset="0"/>
                <a:cs typeface="Athelas Regular"/>
              </a:rPr>
              <a:t>§168 – Information necessary for clarity, transparency and understanding [4/CMA.1 §7 and 8]</a:t>
            </a:r>
          </a:p>
          <a:p>
            <a:r>
              <a:rPr lang="en-GB" sz="2000" dirty="0">
                <a:latin typeface="Bookman Old Style" panose="02050604050505020204" pitchFamily="18" charset="0"/>
                <a:cs typeface="Athelas Regular"/>
              </a:rPr>
              <a:t>§169 – Provide information on how NDC preparation has been informed by GST outcome [4/CMA.1, §4(c) Annex I] </a:t>
            </a:r>
          </a:p>
          <a:p>
            <a:r>
              <a:rPr lang="en-GB" sz="2000" dirty="0">
                <a:latin typeface="Bookman Old Style" panose="02050604050505020204" pitchFamily="18" charset="0"/>
                <a:cs typeface="Athelas Regular"/>
              </a:rPr>
              <a:t>§177 – Parties encouraged to take into account good practices and opportunities identified from GST-1</a:t>
            </a:r>
          </a:p>
          <a:p>
            <a:r>
              <a:rPr lang="en-GB" sz="2000" dirty="0">
                <a:latin typeface="Bookman Old Style" panose="02050604050505020204" pitchFamily="18" charset="0"/>
                <a:cs typeface="Athelas Regular"/>
              </a:rPr>
              <a:t>§170 – Encouraged to communicate NDCs with 10-year timeframe (2025-2035)</a:t>
            </a:r>
          </a:p>
          <a:p>
            <a:r>
              <a:rPr lang="en-GB" sz="2000" dirty="0">
                <a:latin typeface="Bookman Old Style" panose="02050604050505020204" pitchFamily="18" charset="0"/>
                <a:cs typeface="Athelas Regular"/>
              </a:rPr>
              <a:t>§171 – Parties to put in place new or intensify existing domestic arrangements for preparing and implementing successive NDCs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67490"/>
          <a:stretch/>
        </p:blipFill>
        <p:spPr>
          <a:xfrm>
            <a:off x="9034818" y="0"/>
            <a:ext cx="2775045" cy="631516"/>
          </a:xfrm>
          <a:prstGeom prst="rect">
            <a:avLst/>
          </a:prstGeom>
        </p:spPr>
      </p:pic>
      <p:cxnSp>
        <p:nvCxnSpPr>
          <p:cNvPr id="5" name="Straight Connector 4">
            <a:extLst>
              <a:ext uri="{FF2B5EF4-FFF2-40B4-BE49-F238E27FC236}">
                <a16:creationId xmlns:a16="http://schemas.microsoft.com/office/drawing/2014/main" id="{35CA485A-5E51-0D4D-7A28-E71FFC6122A9}"/>
              </a:ext>
            </a:extLst>
          </p:cNvPr>
          <p:cNvCxnSpPr>
            <a:cxnSpLocks/>
          </p:cNvCxnSpPr>
          <p:nvPr/>
        </p:nvCxnSpPr>
        <p:spPr>
          <a:xfrm>
            <a:off x="4035028" y="1922746"/>
            <a:ext cx="3129860"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17172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287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13443"/>
            <a:ext cx="9047181" cy="1001838"/>
          </a:xfrm>
        </p:spPr>
        <p:txBody>
          <a:bodyPr>
            <a:noAutofit/>
          </a:bodyPr>
          <a:lstStyle/>
          <a:p>
            <a:r>
              <a:rPr lang="en-US" sz="3600" b="1" dirty="0">
                <a:solidFill>
                  <a:schemeClr val="bg1"/>
                </a:solidFill>
                <a:latin typeface="Bookman Old Style" panose="02050604050505020204" pitchFamily="18" charset="0"/>
                <a:cs typeface="Athelas Regular"/>
              </a:rPr>
              <a:t>Preamble, Context and Cross-Cutting </a:t>
            </a:r>
            <a:br>
              <a:rPr lang="en-US" sz="3600" b="1" dirty="0">
                <a:solidFill>
                  <a:schemeClr val="bg1"/>
                </a:solidFill>
                <a:latin typeface="Bookman Old Style" panose="02050604050505020204" pitchFamily="18" charset="0"/>
                <a:cs typeface="Athelas Regular"/>
              </a:rPr>
            </a:br>
            <a:r>
              <a:rPr lang="en-US" sz="3600" b="1" dirty="0">
                <a:solidFill>
                  <a:schemeClr val="bg1"/>
                </a:solidFill>
                <a:latin typeface="Bookman Old Style" panose="02050604050505020204" pitchFamily="18" charset="0"/>
                <a:cs typeface="Athelas Regular"/>
              </a:rPr>
              <a:t>Considerations </a:t>
            </a:r>
          </a:p>
        </p:txBody>
      </p:sp>
      <p:sp>
        <p:nvSpPr>
          <p:cNvPr id="3" name="Content Placeholder 2"/>
          <p:cNvSpPr>
            <a:spLocks noGrp="1"/>
          </p:cNvSpPr>
          <p:nvPr>
            <p:ph idx="1"/>
          </p:nvPr>
        </p:nvSpPr>
        <p:spPr>
          <a:xfrm>
            <a:off x="114381" y="1267114"/>
            <a:ext cx="12077619" cy="5443538"/>
          </a:xfrm>
        </p:spPr>
        <p:txBody>
          <a:bodyPr>
            <a:normAutofit/>
          </a:bodyPr>
          <a:lstStyle/>
          <a:p>
            <a:pPr marL="0" indent="0">
              <a:buNone/>
            </a:pPr>
            <a:r>
              <a:rPr lang="en-GB" sz="1800" b="1" i="1" kern="100" dirty="0">
                <a:latin typeface="Bookman Old Style" panose="02050604050505020204" pitchFamily="18" charset="0"/>
                <a:ea typeface="Calibri" panose="020F0502020204030204" pitchFamily="34" charset="0"/>
                <a:cs typeface="Times New Roman" panose="02020603050405020304" pitchFamily="18" charset="0"/>
              </a:rPr>
              <a:t>GST Outcome affirms the notion that pursuing SDGs is consistent with goals of the Paris Agreement – to be achieved in a low carbon manner</a:t>
            </a:r>
          </a:p>
          <a:p>
            <a:pPr marL="0" indent="0">
              <a:buNone/>
            </a:pPr>
            <a:endParaRPr lang="en-GB" sz="1800" kern="100" dirty="0">
              <a:latin typeface="Bookman Old Style" panose="02050604050505020204" pitchFamily="18" charset="0"/>
              <a:ea typeface="Calibri" panose="020F0502020204030204" pitchFamily="34" charset="0"/>
              <a:cs typeface="Times New Roman" panose="02020603050405020304" pitchFamily="18" charset="0"/>
            </a:endParaRPr>
          </a:p>
          <a:p>
            <a:pPr marL="342900" indent="-342900">
              <a:buFont typeface="+mj-lt"/>
              <a:buAutoNum type="arabicPeriod"/>
            </a:pPr>
            <a:r>
              <a:rPr lang="en-GB" sz="1800" kern="100" dirty="0">
                <a:latin typeface="Bookman Old Style" panose="02050604050505020204" pitchFamily="18" charset="0"/>
                <a:ea typeface="Calibri" panose="020F0502020204030204" pitchFamily="34" charset="0"/>
                <a:cs typeface="Times New Roman" panose="02020603050405020304" pitchFamily="18" charset="0"/>
              </a:rPr>
              <a:t>Importance of recalling </a:t>
            </a:r>
            <a:r>
              <a:rPr lang="en-GB" sz="1800" kern="100" dirty="0">
                <a:latin typeface="Bookman Old Style" panose="02050604050505020204" pitchFamily="18" charset="0"/>
                <a:ea typeface="Times New Roman" panose="02020603050405020304" pitchFamily="18" charset="0"/>
                <a:cs typeface="Times New Roman" panose="02020603050405020304" pitchFamily="18" charset="0"/>
              </a:rPr>
              <a:t>Article 2.1 of PA - </a:t>
            </a:r>
            <a:r>
              <a:rPr lang="en-GB" sz="1800" kern="100" dirty="0">
                <a:latin typeface="Bookman Old Style" panose="02050604050505020204" pitchFamily="18" charset="0"/>
                <a:ea typeface="Calibri" panose="020F0502020204030204" pitchFamily="34" charset="0"/>
                <a:cs typeface="Times New Roman" panose="02020603050405020304" pitchFamily="18" charset="0"/>
              </a:rPr>
              <a:t>Reaffirming collective understanding that climate action is pursued in context of sustainable development and poverty eradication…and equity </a:t>
            </a:r>
          </a:p>
          <a:p>
            <a:pPr marL="342900" indent="-342900" algn="just">
              <a:buFont typeface="+mj-lt"/>
              <a:buAutoNum type="arabicPeriod"/>
            </a:pPr>
            <a:endParaRPr lang="en-GB" sz="1800" kern="1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indent="-342900" algn="just">
              <a:buFont typeface="+mj-lt"/>
              <a:buAutoNum type="arabicPeriod"/>
            </a:pPr>
            <a:r>
              <a:rPr lang="en-GB" sz="1800" kern="100" dirty="0">
                <a:effectLst/>
                <a:latin typeface="Bookman Old Style" panose="02050604050505020204" pitchFamily="18" charset="0"/>
                <a:ea typeface="Calibri" panose="020F0502020204030204" pitchFamily="34" charset="0"/>
                <a:cs typeface="Times New Roman" panose="02020603050405020304" pitchFamily="18" charset="0"/>
              </a:rPr>
              <a:t>Good sprinkling of references to right to development, action that is climate action that is aligned with sustainable development and poverty eradication objectives </a:t>
            </a:r>
          </a:p>
          <a:p>
            <a:pPr marL="857250" lvl="1" indent="-400050" algn="just">
              <a:buFont typeface="+mj-lt"/>
              <a:buAutoNum type="romanLcPeriod"/>
            </a:pPr>
            <a:r>
              <a:rPr lang="en-GB" sz="1800" dirty="0">
                <a:latin typeface="Bookman Old Style" panose="02050604050505020204" pitchFamily="18" charset="0"/>
                <a:ea typeface="Calibri" panose="020F0502020204030204" pitchFamily="34" charset="0"/>
                <a:cs typeface="Times New Roman" panose="02020603050405020304" pitchFamily="18" charset="0"/>
              </a:rPr>
              <a:t>right to development, right to clean, healthy and sustainable environment, safeguarding food security and ending hunger, preservation of water ecosystems, integrity of all ecosystems including forests and biodiversity; and the urgent need to address cc and biodiversity loss in broader context of achieving SDGs by using nature and ecosystems sustainably for effective and sustainable climate action </a:t>
            </a:r>
            <a:endParaRPr lang="en-GB" sz="1800" dirty="0">
              <a:latin typeface="Bookman Old Style" panose="02050604050505020204" pitchFamily="18" charset="0"/>
              <a:ea typeface="Times New Roman" panose="02020603050405020304" pitchFamily="18" charset="0"/>
              <a:cs typeface="Times New Roman" panose="02020603050405020304" pitchFamily="18" charset="0"/>
            </a:endParaRPr>
          </a:p>
          <a:p>
            <a:pPr marL="800100" lvl="1" indent="-342900" algn="just">
              <a:buFont typeface="+mj-lt"/>
              <a:buAutoNum type="romanLcPeriod"/>
            </a:pPr>
            <a:endParaRPr lang="en-GB" sz="1800" dirty="0">
              <a:latin typeface="Bookman Old Style" panose="02050604050505020204" pitchFamily="18" charset="0"/>
              <a:ea typeface="Times New Roman" panose="02020603050405020304" pitchFamily="18" charset="0"/>
              <a:cs typeface="Times New Roman" panose="02020603050405020304" pitchFamily="18" charset="0"/>
            </a:endParaRPr>
          </a:p>
          <a:p>
            <a:pPr marL="800100" lvl="1" indent="-342900" algn="just">
              <a:buFont typeface="+mj-lt"/>
              <a:buAutoNum type="romanLcPeriod"/>
            </a:pPr>
            <a:r>
              <a:rPr lang="en-GB" sz="1800" dirty="0">
                <a:latin typeface="Bookman Old Style" panose="02050604050505020204" pitchFamily="18" charset="0"/>
                <a:ea typeface="Times New Roman" panose="02020603050405020304" pitchFamily="18" charset="0"/>
                <a:cs typeface="Times New Roman" panose="02020603050405020304" pitchFamily="18" charset="0"/>
              </a:rPr>
              <a:t>Numerous other paragraphs scattered through the Decision - §6 &amp; §7 Commitment to accelerated action on basis of CBDR-RC, different national circumstances, Sustainable Development &amp; EP, and equity, §16, 26, 32, 34, 43, 65, </a:t>
            </a:r>
            <a:r>
              <a:rPr lang="en-GB" sz="1800" dirty="0">
                <a:latin typeface="Bookman Old Style" panose="02050604050505020204" pitchFamily="18" charset="0"/>
                <a:ea typeface="Calibri" panose="020F0502020204030204" pitchFamily="34" charset="0"/>
                <a:cs typeface="Times New Roman" panose="02020603050405020304" pitchFamily="18" charset="0"/>
              </a:rPr>
              <a:t>- §154</a:t>
            </a:r>
            <a:r>
              <a:rPr lang="en-GB" sz="1800" dirty="0">
                <a:latin typeface="Bookman Old Style" panose="02050604050505020204" pitchFamily="18" charset="0"/>
                <a:ea typeface="Times New Roman" panose="02020603050405020304" pitchFamily="18" charset="0"/>
                <a:cs typeface="Times New Roman" panose="02020603050405020304" pitchFamily="18" charset="0"/>
              </a:rPr>
              <a:t> …etc with references to action in the context of SDs</a:t>
            </a:r>
            <a:endParaRPr lang="en-GB" sz="1800" kern="1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a:buFont typeface="+mj-lt"/>
              <a:buAutoNum type="arabicPeriod"/>
            </a:pPr>
            <a:endParaRPr lang="en-GB" sz="1800" kern="100" dirty="0">
              <a:effectLst/>
              <a:latin typeface="Bookman Old Style" panose="02050604050505020204" pitchFamily="18" charset="0"/>
              <a:ea typeface="Calibri" panose="020F0502020204030204" pitchFamily="34" charset="0"/>
              <a:cs typeface="Times New Roman" panose="02020603050405020304" pitchFamily="18" charset="0"/>
            </a:endParaRPr>
          </a:p>
          <a:p>
            <a:pPr marL="0" indent="0">
              <a:buNone/>
            </a:pPr>
            <a:endParaRPr lang="en-GB" sz="2400" dirty="0">
              <a:latin typeface="Bookman Old Style" panose="02050604050505020204" pitchFamily="18" charset="0"/>
              <a:cs typeface="Athelas Regular"/>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67490"/>
          <a:stretch/>
        </p:blipFill>
        <p:spPr>
          <a:xfrm>
            <a:off x="9034818" y="0"/>
            <a:ext cx="2775045" cy="631516"/>
          </a:xfrm>
          <a:prstGeom prst="rect">
            <a:avLst/>
          </a:prstGeom>
        </p:spPr>
      </p:pic>
      <p:cxnSp>
        <p:nvCxnSpPr>
          <p:cNvPr id="5" name="Straight Connector 4">
            <a:extLst>
              <a:ext uri="{FF2B5EF4-FFF2-40B4-BE49-F238E27FC236}">
                <a16:creationId xmlns:a16="http://schemas.microsoft.com/office/drawing/2014/main" id="{35CA485A-5E51-0D4D-7A28-E71FFC6122A9}"/>
              </a:ext>
            </a:extLst>
          </p:cNvPr>
          <p:cNvCxnSpPr>
            <a:cxnSpLocks/>
          </p:cNvCxnSpPr>
          <p:nvPr/>
        </p:nvCxnSpPr>
        <p:spPr>
          <a:xfrm>
            <a:off x="3573790" y="2062685"/>
            <a:ext cx="3491194"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79156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287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4381" y="42498"/>
            <a:ext cx="9302574" cy="1001838"/>
          </a:xfrm>
        </p:spPr>
        <p:txBody>
          <a:bodyPr>
            <a:noAutofit/>
          </a:bodyPr>
          <a:lstStyle/>
          <a:p>
            <a:r>
              <a:rPr lang="en-US" sz="3600" b="1" dirty="0">
                <a:solidFill>
                  <a:schemeClr val="bg1"/>
                </a:solidFill>
                <a:latin typeface="Bookman Old Style" panose="02050604050505020204" pitchFamily="18" charset="0"/>
                <a:cs typeface="Athelas Regular"/>
              </a:rPr>
              <a:t>Context and Cross-Cutting Considerations</a:t>
            </a:r>
          </a:p>
        </p:txBody>
      </p:sp>
      <p:sp>
        <p:nvSpPr>
          <p:cNvPr id="3" name="Content Placeholder 2"/>
          <p:cNvSpPr>
            <a:spLocks noGrp="1"/>
          </p:cNvSpPr>
          <p:nvPr>
            <p:ph idx="1"/>
          </p:nvPr>
        </p:nvSpPr>
        <p:spPr>
          <a:xfrm>
            <a:off x="81" y="1228726"/>
            <a:ext cx="12191919" cy="5586776"/>
          </a:xfrm>
        </p:spPr>
        <p:txBody>
          <a:bodyPr>
            <a:normAutofit fontScale="92500" lnSpcReduction="20000"/>
          </a:bodyPr>
          <a:lstStyle/>
          <a:p>
            <a:pPr marL="0" indent="0">
              <a:buNone/>
            </a:pPr>
            <a:r>
              <a:rPr lang="en-GB" sz="2200" b="1" i="1" kern="100" dirty="0">
                <a:effectLst/>
                <a:latin typeface="Bookman Old Style" panose="02050604050505020204" pitchFamily="18" charset="0"/>
                <a:ea typeface="Times New Roman" panose="02020603050405020304" pitchFamily="18" charset="0"/>
                <a:cs typeface="Times New Roman" panose="02020603050405020304" pitchFamily="18" charset="0"/>
              </a:rPr>
              <a:t>GST outcome acknowledges </a:t>
            </a:r>
            <a:r>
              <a:rPr lang="en-GB" sz="2200" b="1" i="1" kern="100" dirty="0">
                <a:effectLst/>
                <a:latin typeface="Bookman Old Style" panose="02050604050505020204" pitchFamily="18" charset="0"/>
                <a:ea typeface="Times New Roman" panose="02020603050405020304" pitchFamily="18" charset="0"/>
                <a:cs typeface="Calibri" panose="020F0502020204030204" pitchFamily="34" charset="0"/>
              </a:rPr>
              <a:t>Differentiation and Multiple Pathways</a:t>
            </a:r>
            <a:r>
              <a:rPr lang="en-GB" sz="2200" b="1" i="1" kern="100" dirty="0">
                <a:latin typeface="Bookman Old Style" panose="02050604050505020204" pitchFamily="18" charset="0"/>
                <a:ea typeface="Times New Roman" panose="02020603050405020304" pitchFamily="18" charset="0"/>
                <a:cs typeface="Times New Roman" panose="02020603050405020304" pitchFamily="18" charset="0"/>
              </a:rPr>
              <a:t> </a:t>
            </a:r>
          </a:p>
          <a:p>
            <a:pPr marL="457200" indent="-457200">
              <a:buFont typeface="+mj-lt"/>
              <a:buAutoNum type="arabicPeriod"/>
            </a:pPr>
            <a:r>
              <a:rPr lang="en-GB" sz="2200" kern="100" dirty="0">
                <a:solidFill>
                  <a:srgbClr val="000000"/>
                </a:solidFill>
                <a:latin typeface="Bookman Old Style" panose="02050604050505020204" pitchFamily="18" charset="0"/>
                <a:ea typeface="Times New Roman" panose="02020603050405020304" pitchFamily="18" charset="0"/>
                <a:cs typeface="Calibri" panose="020F0502020204030204" pitchFamily="34" charset="0"/>
              </a:rPr>
              <a:t>Notion of d</a:t>
            </a:r>
            <a:r>
              <a:rPr lang="en-GB" sz="2200" kern="1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ifferent national circumstances and contexts and consequently different starting points and pathways to achieve goals of PA including peaking of emission; and reaching net zero emissions; </a:t>
            </a:r>
          </a:p>
          <a:p>
            <a:pPr marL="457200" indent="-457200">
              <a:buFont typeface="+mj-lt"/>
              <a:buAutoNum type="arabicPeriod"/>
            </a:pPr>
            <a:endParaRPr lang="en-GB" sz="2200" kern="1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endParaRPr>
          </a:p>
          <a:p>
            <a:pPr marL="457200" indent="-457200">
              <a:buFont typeface="+mj-lt"/>
              <a:buAutoNum type="arabicPeriod"/>
            </a:pPr>
            <a:r>
              <a:rPr lang="en-US" sz="2200" kern="1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§15 - Recalling of findings from the IPCC 6AR about incremental and fragmented adaptation response unequally distributed across sectors and regions</a:t>
            </a:r>
          </a:p>
          <a:p>
            <a:pPr marL="914400" lvl="1" indent="-457200">
              <a:buFont typeface="+mj-lt"/>
              <a:buAutoNum type="alphaLcPeriod"/>
            </a:pPr>
            <a:r>
              <a:rPr lang="en-US" sz="2200" kern="1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significant and growing implementation gap […in adaptation response]; </a:t>
            </a:r>
          </a:p>
          <a:p>
            <a:pPr marL="0" indent="0">
              <a:buNone/>
            </a:pPr>
            <a:endParaRPr lang="en-GB" sz="2200" b="1" i="1" kern="100" dirty="0">
              <a:latin typeface="Bookman Old Style" panose="02050604050505020204" pitchFamily="18" charset="0"/>
              <a:ea typeface="Times New Roman" panose="02020603050405020304" pitchFamily="18" charset="0"/>
              <a:cs typeface="Times New Roman" panose="02020603050405020304" pitchFamily="18" charset="0"/>
            </a:endParaRPr>
          </a:p>
          <a:p>
            <a:pPr marL="0" indent="0">
              <a:buNone/>
            </a:pPr>
            <a:r>
              <a:rPr lang="en-GB" sz="2400" b="1" i="1" kern="100" dirty="0">
                <a:latin typeface="Bookman Old Style" panose="02050604050505020204" pitchFamily="18" charset="0"/>
                <a:ea typeface="Calibri" panose="020F0502020204030204" pitchFamily="34" charset="0"/>
                <a:cs typeface="Times New Roman" panose="02020603050405020304" pitchFamily="18" charset="0"/>
              </a:rPr>
              <a:t>Sustainable Development Pathways</a:t>
            </a:r>
          </a:p>
          <a:p>
            <a:pPr marL="457200" indent="-457200">
              <a:buFont typeface="+mj-lt"/>
              <a:buAutoNum type="arabicPeriod" startAt="3"/>
            </a:pPr>
            <a:r>
              <a:rPr lang="en-US" sz="2200" kern="100" dirty="0">
                <a:solidFill>
                  <a:srgbClr val="000000"/>
                </a:solidFill>
                <a:latin typeface="Bookman Old Style" panose="02050604050505020204" pitchFamily="18" charset="0"/>
                <a:ea typeface="Times New Roman" panose="02020603050405020304" pitchFamily="18" charset="0"/>
                <a:cs typeface="Calibri" panose="020F0502020204030204" pitchFamily="34" charset="0"/>
              </a:rPr>
              <a:t>§16 - positives </a:t>
            </a:r>
            <a:r>
              <a:rPr lang="en-US" sz="2200" kern="1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to embedding mitigation in wider development context along with policies that shift development pathways to sustainability </a:t>
            </a:r>
            <a:r>
              <a:rPr lang="en-US" sz="2200" kern="100" dirty="0">
                <a:solidFill>
                  <a:srgbClr val="000000"/>
                </a:solidFill>
                <a:latin typeface="Bookman Old Style" panose="02050604050505020204" pitchFamily="18" charset="0"/>
                <a:ea typeface="Times New Roman" panose="02020603050405020304" pitchFamily="18" charset="0"/>
                <a:cs typeface="Calibri" panose="020F0502020204030204" pitchFamily="34" charset="0"/>
              </a:rPr>
              <a:t>“</a:t>
            </a:r>
            <a:r>
              <a:rPr lang="en-US" sz="2200" kern="1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…enable pursuit of synergies with development priorities”</a:t>
            </a:r>
          </a:p>
          <a:p>
            <a:pPr marL="0" indent="0">
              <a:buNone/>
            </a:pPr>
            <a:endParaRPr lang="en-GB" sz="2200" b="1" i="1" kern="100" dirty="0">
              <a:latin typeface="Bookman Old Style" panose="02050604050505020204" pitchFamily="18" charset="0"/>
              <a:ea typeface="Times New Roman" panose="02020603050405020304" pitchFamily="18" charset="0"/>
              <a:cs typeface="Times New Roman" panose="02020603050405020304" pitchFamily="18" charset="0"/>
            </a:endParaRPr>
          </a:p>
          <a:p>
            <a:pPr marL="0" indent="0">
              <a:buNone/>
            </a:pPr>
            <a:r>
              <a:rPr lang="en-GB" sz="2200" b="1" i="1" kern="100" dirty="0">
                <a:latin typeface="Bookman Old Style" panose="02050604050505020204" pitchFamily="18" charset="0"/>
                <a:ea typeface="Times New Roman" panose="02020603050405020304" pitchFamily="18" charset="0"/>
                <a:cs typeface="Times New Roman" panose="02020603050405020304" pitchFamily="18" charset="0"/>
              </a:rPr>
              <a:t>Role of Governments, investors, central banks and regulators in redirecting finance flows</a:t>
            </a:r>
            <a:endParaRPr lang="en-US" sz="2200" kern="1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endParaRPr>
          </a:p>
          <a:p>
            <a:pPr marL="457200" indent="-457200">
              <a:buFont typeface="+mj-lt"/>
              <a:buAutoNum type="arabicPeriod" startAt="4"/>
            </a:pPr>
            <a:r>
              <a:rPr lang="en-GB" sz="2200" kern="100" dirty="0">
                <a:effectLst/>
                <a:latin typeface="Bookman Old Style" panose="02050604050505020204" pitchFamily="18" charset="0"/>
                <a:ea typeface="Calibri" panose="020F0502020204030204" pitchFamily="34" charset="0"/>
                <a:cs typeface="Times New Roman" panose="02020603050405020304" pitchFamily="18" charset="0"/>
              </a:rPr>
              <a:t>§16(b) - Sufficient global capital to close investment gap – role for governments, investors, central banks and regulators in redirecting finance flows </a:t>
            </a:r>
          </a:p>
          <a:p>
            <a:pPr marL="457200" indent="-457200">
              <a:buFont typeface="+mj-lt"/>
              <a:buAutoNum type="arabicPeriod" startAt="4"/>
            </a:pPr>
            <a:endParaRPr lang="en-GB" sz="2400" dirty="0">
              <a:latin typeface="Athelas" panose="02000503000000020003" pitchFamily="2" charset="77"/>
              <a:cs typeface="Athelas Regular"/>
            </a:endParaRPr>
          </a:p>
          <a:p>
            <a:pPr marL="457200" indent="-457200">
              <a:buFont typeface="+mj-lt"/>
              <a:buAutoNum type="arabicPeriod" startAt="4"/>
            </a:pPr>
            <a:endParaRPr lang="en-GB" sz="2400" dirty="0">
              <a:latin typeface="Athelas" panose="02000503000000020003" pitchFamily="2" charset="77"/>
              <a:cs typeface="Athelas Regular"/>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67490"/>
          <a:stretch/>
        </p:blipFill>
        <p:spPr>
          <a:xfrm>
            <a:off x="9416955" y="-17154"/>
            <a:ext cx="2775045" cy="631516"/>
          </a:xfrm>
          <a:prstGeom prst="rect">
            <a:avLst/>
          </a:prstGeom>
        </p:spPr>
      </p:pic>
    </p:spTree>
    <p:extLst>
      <p:ext uri="{BB962C8B-B14F-4D97-AF65-F5344CB8AC3E}">
        <p14:creationId xmlns:p14="http://schemas.microsoft.com/office/powerpoint/2010/main" val="3824880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287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4381" y="42498"/>
            <a:ext cx="9047181" cy="1001838"/>
          </a:xfrm>
        </p:spPr>
        <p:txBody>
          <a:bodyPr>
            <a:noAutofit/>
          </a:bodyPr>
          <a:lstStyle/>
          <a:p>
            <a:pPr algn="ctr"/>
            <a:r>
              <a:rPr lang="en-US" sz="3600" b="1" dirty="0">
                <a:solidFill>
                  <a:schemeClr val="bg1"/>
                </a:solidFill>
                <a:latin typeface="Bookman Old Style" panose="02050604050505020204" pitchFamily="18" charset="0"/>
                <a:cs typeface="Athelas Regular"/>
              </a:rPr>
              <a:t>Mitigation</a:t>
            </a:r>
          </a:p>
        </p:txBody>
      </p:sp>
      <p:sp>
        <p:nvSpPr>
          <p:cNvPr id="3" name="Content Placeholder 2"/>
          <p:cNvSpPr>
            <a:spLocks noGrp="1"/>
          </p:cNvSpPr>
          <p:nvPr>
            <p:ph idx="1"/>
          </p:nvPr>
        </p:nvSpPr>
        <p:spPr>
          <a:xfrm>
            <a:off x="81" y="1228726"/>
            <a:ext cx="12191919" cy="5586776"/>
          </a:xfrm>
        </p:spPr>
        <p:txBody>
          <a:bodyPr>
            <a:normAutofit/>
          </a:bodyPr>
          <a:lstStyle/>
          <a:p>
            <a:pPr marL="0" indent="0">
              <a:buNone/>
            </a:pPr>
            <a:r>
              <a:rPr lang="en-GB" sz="2000" b="1" kern="100" dirty="0">
                <a:latin typeface="Bookman Old Style" panose="02050604050505020204" pitchFamily="18" charset="0"/>
                <a:ea typeface="Calibri" panose="020F0502020204030204" pitchFamily="34" charset="0"/>
                <a:cs typeface="Times New Roman" panose="02020603050405020304" pitchFamily="18" charset="0"/>
              </a:rPr>
              <a:t>UAE Consensus contains mitigation global goals/targets and measures that Parties must contribute to and adopt</a:t>
            </a:r>
            <a:r>
              <a:rPr lang="en-GB" sz="2000" kern="100" dirty="0">
                <a:latin typeface="Bookman Old Style" panose="02050604050505020204" pitchFamily="18" charset="0"/>
                <a:ea typeface="Calibri" panose="020F0502020204030204" pitchFamily="34" charset="0"/>
                <a:cs typeface="Times New Roman" panose="02020603050405020304" pitchFamily="18" charset="0"/>
              </a:rPr>
              <a:t>:</a:t>
            </a:r>
          </a:p>
          <a:p>
            <a:pPr marL="457200" indent="-457200">
              <a:buFont typeface="+mj-lt"/>
              <a:buAutoNum type="arabicPeriod"/>
            </a:pPr>
            <a:r>
              <a:rPr lang="en-GB" sz="2000" kern="100" dirty="0">
                <a:latin typeface="Bookman Old Style" panose="02050604050505020204" pitchFamily="18" charset="0"/>
                <a:ea typeface="Calibri" panose="020F0502020204030204" pitchFamily="34" charset="0"/>
                <a:cs typeface="Times New Roman" panose="02020603050405020304" pitchFamily="18" charset="0"/>
              </a:rPr>
              <a:t>Global Emission Reduction Target</a:t>
            </a:r>
          </a:p>
          <a:p>
            <a:pPr marL="457200" indent="-457200">
              <a:buFont typeface="+mj-lt"/>
              <a:buAutoNum type="arabicPeriod"/>
            </a:pPr>
            <a:r>
              <a:rPr lang="en-GB" sz="2000" kern="100" dirty="0">
                <a:latin typeface="Bookman Old Style" panose="02050604050505020204" pitchFamily="18" charset="0"/>
                <a:ea typeface="Calibri" panose="020F0502020204030204" pitchFamily="34" charset="0"/>
                <a:cs typeface="Times New Roman" panose="02020603050405020304" pitchFamily="18" charset="0"/>
              </a:rPr>
              <a:t>Energy Transition Goals and Measures</a:t>
            </a:r>
          </a:p>
          <a:p>
            <a:pPr marL="457200" indent="-457200">
              <a:buFont typeface="+mj-lt"/>
              <a:buAutoNum type="arabicPeriod"/>
            </a:pPr>
            <a:r>
              <a:rPr lang="en-GB" sz="2000" kern="100" dirty="0">
                <a:latin typeface="Bookman Old Style" panose="02050604050505020204" pitchFamily="18" charset="0"/>
                <a:ea typeface="Calibri" panose="020F0502020204030204" pitchFamily="34" charset="0"/>
                <a:cs typeface="Times New Roman" panose="02020603050405020304" pitchFamily="18" charset="0"/>
              </a:rPr>
              <a:t>Forest Mitigation Goals; and </a:t>
            </a:r>
          </a:p>
          <a:p>
            <a:pPr marL="457200" indent="-457200">
              <a:buFont typeface="+mj-lt"/>
              <a:buAutoNum type="arabicPeriod"/>
            </a:pPr>
            <a:r>
              <a:rPr lang="en-GB" sz="2000" kern="100" dirty="0">
                <a:latin typeface="Bookman Old Style" panose="02050604050505020204" pitchFamily="18" charset="0"/>
                <a:ea typeface="Calibri" panose="020F0502020204030204" pitchFamily="34" charset="0"/>
                <a:cs typeface="Times New Roman" panose="02020603050405020304" pitchFamily="18" charset="0"/>
              </a:rPr>
              <a:t>Low Emissions Development Strategies and Economy-Wide Emission Reduction Targets</a:t>
            </a:r>
          </a:p>
          <a:p>
            <a:pPr marL="0" indent="0">
              <a:buNone/>
            </a:pPr>
            <a:endParaRPr lang="en-GB" sz="2000" b="1" kern="100" dirty="0">
              <a:latin typeface="Bookman Old Style" panose="02050604050505020204" pitchFamily="18" charset="0"/>
              <a:ea typeface="Calibri" panose="020F0502020204030204" pitchFamily="34" charset="0"/>
              <a:cs typeface="Times New Roman" panose="02020603050405020304" pitchFamily="18" charset="0"/>
            </a:endParaRPr>
          </a:p>
          <a:p>
            <a:pPr marL="0" indent="0">
              <a:buNone/>
            </a:pPr>
            <a:r>
              <a:rPr lang="en-GB" sz="2000" b="1" kern="100" dirty="0">
                <a:latin typeface="Bookman Old Style" panose="02050604050505020204" pitchFamily="18" charset="0"/>
                <a:ea typeface="Calibri" panose="020F0502020204030204" pitchFamily="34" charset="0"/>
                <a:cs typeface="Times New Roman" panose="02020603050405020304" pitchFamily="18" charset="0"/>
              </a:rPr>
              <a:t>1. Global Emission Reduction Target</a:t>
            </a:r>
            <a:r>
              <a:rPr lang="en-GB" sz="2000" kern="100" dirty="0">
                <a:latin typeface="Bookman Old Style" panose="02050604050505020204" pitchFamily="18" charset="0"/>
                <a:ea typeface="Calibri" panose="020F0502020204030204" pitchFamily="34" charset="0"/>
                <a:cs typeface="Times New Roman" panose="02020603050405020304" pitchFamily="18" charset="0"/>
              </a:rPr>
              <a:t>: §21 – 25 summarizes the implementation gap, what remains of the carbon budget and the rapidly narrowing window to address is the emission reduction gap</a:t>
            </a:r>
            <a:endParaRPr lang="en-GB" sz="2000" kern="100" dirty="0">
              <a:effectLst/>
              <a:latin typeface="Bookman Old Style" panose="02050604050505020204" pitchFamily="18" charset="0"/>
              <a:ea typeface="Calibri" panose="020F0502020204030204" pitchFamily="34" charset="0"/>
              <a:cs typeface="Times New Roman" panose="02020603050405020304" pitchFamily="18" charset="0"/>
            </a:endParaRPr>
          </a:p>
          <a:p>
            <a:pPr marL="0" indent="0">
              <a:buNone/>
            </a:pPr>
            <a:r>
              <a:rPr lang="en-GB" sz="2000" kern="1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§27 and 28: </a:t>
            </a:r>
            <a:r>
              <a:rPr lang="en-US" sz="2000" i="1" kern="1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Recognizes </a:t>
            </a:r>
            <a:r>
              <a:rPr lang="en-US" sz="2000" kern="1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the need for deep, rapid and sustained reductions in greenhouse gas emissions in line with 1.5 °C pathways</a:t>
            </a:r>
          </a:p>
          <a:p>
            <a:pPr lvl="1"/>
            <a:r>
              <a:rPr lang="en-US" sz="2000" kern="100" dirty="0">
                <a:solidFill>
                  <a:srgbClr val="000000"/>
                </a:solidFill>
                <a:latin typeface="Bookman Old Style" panose="02050604050505020204" pitchFamily="18" charset="0"/>
                <a:ea typeface="Calibri" panose="020F0502020204030204" pitchFamily="34" charset="0"/>
                <a:cs typeface="Calibri" panose="020F0502020204030204" pitchFamily="34" charset="0"/>
              </a:rPr>
              <a:t>Global target of 43 pct  of 2019 levels by 2030; and 60 pct by 2035</a:t>
            </a:r>
            <a:endParaRPr lang="en-GB" sz="2000" kern="100" dirty="0">
              <a:effectLst/>
              <a:latin typeface="Bookman Old Style" panose="02050604050505020204" pitchFamily="18" charset="0"/>
              <a:ea typeface="Calibri" panose="020F0502020204030204" pitchFamily="34" charset="0"/>
              <a:cs typeface="Times New Roman" panose="02020603050405020304" pitchFamily="18" charset="0"/>
            </a:endParaRPr>
          </a:p>
          <a:p>
            <a:pPr lvl="1"/>
            <a:r>
              <a:rPr lang="en-US" sz="2000" kern="1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Each country’s contribution must be nationally-determined - take into account the PA and national circumstances, pathways and approaches [</a:t>
            </a:r>
            <a:r>
              <a:rPr lang="en-US" sz="2000" i="1" kern="1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the idea of differentiation and multiple pathways</a:t>
            </a:r>
            <a:r>
              <a:rPr lang="en-US" sz="2000" kern="1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a:t>
            </a:r>
            <a:endParaRPr lang="en-GB" sz="2000" dirty="0">
              <a:latin typeface="Athelas" panose="02000503000000020003" pitchFamily="2" charset="77"/>
              <a:cs typeface="Athelas Regular"/>
            </a:endParaRPr>
          </a:p>
          <a:p>
            <a:endParaRPr lang="en-GB" dirty="0">
              <a:latin typeface="Athelas" panose="02000503000000020003" pitchFamily="2" charset="77"/>
              <a:cs typeface="Athelas Regular"/>
            </a:endParaRPr>
          </a:p>
          <a:p>
            <a:endParaRPr lang="en-GB" sz="2400" dirty="0">
              <a:latin typeface="Athelas" panose="02000503000000020003" pitchFamily="2" charset="77"/>
              <a:cs typeface="Athelas Regular"/>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67490"/>
          <a:stretch/>
        </p:blipFill>
        <p:spPr>
          <a:xfrm>
            <a:off x="9034818" y="0"/>
            <a:ext cx="2775045" cy="631516"/>
          </a:xfrm>
          <a:prstGeom prst="rect">
            <a:avLst/>
          </a:prstGeom>
        </p:spPr>
      </p:pic>
      <p:cxnSp>
        <p:nvCxnSpPr>
          <p:cNvPr id="5" name="Straight Connector 4">
            <a:extLst>
              <a:ext uri="{FF2B5EF4-FFF2-40B4-BE49-F238E27FC236}">
                <a16:creationId xmlns:a16="http://schemas.microsoft.com/office/drawing/2014/main" id="{1AA3E7EF-649E-0CA2-99FE-D041FE6A3DB6}"/>
              </a:ext>
            </a:extLst>
          </p:cNvPr>
          <p:cNvCxnSpPr>
            <a:cxnSpLocks/>
          </p:cNvCxnSpPr>
          <p:nvPr/>
        </p:nvCxnSpPr>
        <p:spPr>
          <a:xfrm>
            <a:off x="3962096" y="3615913"/>
            <a:ext cx="3491194"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1544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287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4381" y="42498"/>
            <a:ext cx="9047181" cy="1001838"/>
          </a:xfrm>
        </p:spPr>
        <p:txBody>
          <a:bodyPr>
            <a:noAutofit/>
          </a:bodyPr>
          <a:lstStyle/>
          <a:p>
            <a:pPr algn="ctr"/>
            <a:r>
              <a:rPr lang="en-US" sz="3600" b="1" dirty="0">
                <a:solidFill>
                  <a:schemeClr val="bg1"/>
                </a:solidFill>
                <a:latin typeface="Bookman Old Style" panose="02050604050505020204" pitchFamily="18" charset="0"/>
                <a:cs typeface="Athelas Regular"/>
              </a:rPr>
              <a:t>Mitigation: Energy Transition </a:t>
            </a:r>
          </a:p>
        </p:txBody>
      </p:sp>
      <p:sp>
        <p:nvSpPr>
          <p:cNvPr id="3" name="Content Placeholder 2"/>
          <p:cNvSpPr>
            <a:spLocks noGrp="1"/>
          </p:cNvSpPr>
          <p:nvPr>
            <p:ph idx="1"/>
          </p:nvPr>
        </p:nvSpPr>
        <p:spPr>
          <a:xfrm>
            <a:off x="114381" y="1360612"/>
            <a:ext cx="11948183" cy="5443538"/>
          </a:xfrm>
        </p:spPr>
        <p:txBody>
          <a:bodyPr>
            <a:normAutofit fontScale="92500" lnSpcReduction="20000"/>
          </a:bodyPr>
          <a:lstStyle/>
          <a:p>
            <a:pPr marL="0" indent="0">
              <a:buNone/>
            </a:pPr>
            <a:r>
              <a:rPr lang="en-US" sz="2400" b="1" kern="100" dirty="0">
                <a:latin typeface="Bookman Old Style" panose="02050604050505020204" pitchFamily="18" charset="0"/>
                <a:ea typeface="Aptos" panose="020F0502020204030204" pitchFamily="34" charset="0"/>
                <a:cs typeface="Times New Roman" panose="02020603050405020304" pitchFamily="18" charset="0"/>
              </a:rPr>
              <a:t>2. Energy Transition Goals and Measures - </a:t>
            </a:r>
            <a:r>
              <a:rPr lang="en-US" sz="2400" kern="100" dirty="0">
                <a:latin typeface="Bookman Old Style" panose="02050604050505020204" pitchFamily="18" charset="0"/>
                <a:ea typeface="Aptos" panose="020F0502020204030204" pitchFamily="34" charset="0"/>
                <a:cs typeface="Times New Roman" panose="02020603050405020304" pitchFamily="18" charset="0"/>
              </a:rPr>
              <a:t> There are 10 measures in the energy and transport sector listed in </a:t>
            </a:r>
            <a:r>
              <a:rPr lang="en-US" sz="2400" kern="100" dirty="0">
                <a:solidFill>
                  <a:srgbClr val="000000"/>
                </a:solidFill>
                <a:latin typeface="Bookman Old Style" panose="02050604050505020204" pitchFamily="18" charset="0"/>
                <a:ea typeface="Times New Roman" panose="02020603050405020304" pitchFamily="18" charset="0"/>
                <a:cs typeface="Calibri" panose="020F0502020204030204" pitchFamily="34" charset="0"/>
              </a:rPr>
              <a:t>§28 – 30 that Parties must contribute to:</a:t>
            </a:r>
            <a:endParaRPr lang="en-US" sz="2400" kern="1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endParaRPr>
          </a:p>
          <a:p>
            <a:pPr marL="457200" indent="-457200">
              <a:buFont typeface="+mj-lt"/>
              <a:buAutoNum type="alphaLcPeriod"/>
            </a:pPr>
            <a:r>
              <a:rPr lang="en-US" sz="2400" kern="100" dirty="0">
                <a:solidFill>
                  <a:srgbClr val="000000"/>
                </a:solidFill>
                <a:latin typeface="Bookman Old Style" panose="02050604050505020204" pitchFamily="18" charset="0"/>
                <a:ea typeface="Times New Roman" panose="02020603050405020304" pitchFamily="18" charset="0"/>
                <a:cs typeface="Calibri" panose="020F0502020204030204" pitchFamily="34" charset="0"/>
              </a:rPr>
              <a:t>Tripling of Global Renewable Energy Capacity by 2030 and </a:t>
            </a:r>
            <a:r>
              <a:rPr lang="en-US" sz="2400" kern="100" dirty="0">
                <a:solidFill>
                  <a:srgbClr val="000000"/>
                </a:solidFill>
                <a:latin typeface="Bookman Old Style" panose="02050604050505020204" pitchFamily="18" charset="0"/>
                <a:ea typeface="Times New Roman" panose="02020603050405020304" pitchFamily="18" charset="0"/>
                <a:cs typeface="Times New Roman" panose="02020603050405020304" pitchFamily="18" charset="0"/>
              </a:rPr>
              <a:t>d</a:t>
            </a:r>
            <a:r>
              <a:rPr lang="en-US" sz="2400" kern="100" dirty="0">
                <a:latin typeface="Bookman Old Style" panose="02050604050505020204" pitchFamily="18" charset="0"/>
                <a:ea typeface="Aptos" panose="020F0502020204030204" pitchFamily="34" charset="0"/>
                <a:cs typeface="Times New Roman" panose="02020603050405020304" pitchFamily="18" charset="0"/>
              </a:rPr>
              <a:t>oubling of global average annual rate of energy efficiency improvements by 2030 </a:t>
            </a:r>
            <a:r>
              <a:rPr lang="en-US" sz="2400" kern="100" dirty="0">
                <a:solidFill>
                  <a:srgbClr val="000000"/>
                </a:solidFill>
                <a:latin typeface="Bookman Old Style" panose="02050604050505020204" pitchFamily="18" charset="0"/>
                <a:ea typeface="Times New Roman" panose="02020603050405020304" pitchFamily="18" charset="0"/>
                <a:cs typeface="Calibri" panose="020F0502020204030204" pitchFamily="34" charset="0"/>
              </a:rPr>
              <a:t>[§28(a)] </a:t>
            </a:r>
            <a:r>
              <a:rPr lang="en-US" sz="2400" kern="100" dirty="0">
                <a:latin typeface="Bookman Old Style" panose="02050604050505020204" pitchFamily="18" charset="0"/>
                <a:ea typeface="Aptos" panose="020F0502020204030204" pitchFamily="34" charset="0"/>
                <a:cs typeface="Times New Roman" panose="02020603050405020304" pitchFamily="18" charset="0"/>
              </a:rPr>
              <a:t> </a:t>
            </a:r>
          </a:p>
          <a:p>
            <a:pPr marL="457200" indent="-457200">
              <a:buFont typeface="+mj-lt"/>
              <a:buAutoNum type="alphaLcPeriod"/>
            </a:pPr>
            <a:r>
              <a:rPr lang="en-US" sz="2400" kern="100" dirty="0">
                <a:latin typeface="Bookman Old Style" panose="02050604050505020204" pitchFamily="18" charset="0"/>
                <a:ea typeface="Aptos" panose="020F0502020204030204" pitchFamily="34" charset="0"/>
                <a:cs typeface="Times New Roman" panose="02020603050405020304" pitchFamily="18" charset="0"/>
              </a:rPr>
              <a:t>Accelerating phase-down of unabated [high intensity] coal power </a:t>
            </a:r>
            <a:r>
              <a:rPr lang="en-US" sz="2400" kern="100" dirty="0">
                <a:solidFill>
                  <a:srgbClr val="000000"/>
                </a:solidFill>
                <a:latin typeface="Bookman Old Style" panose="02050604050505020204" pitchFamily="18" charset="0"/>
                <a:ea typeface="Times New Roman" panose="02020603050405020304" pitchFamily="18" charset="0"/>
                <a:cs typeface="Calibri" panose="020F0502020204030204" pitchFamily="34" charset="0"/>
              </a:rPr>
              <a:t>[§28(b)] </a:t>
            </a:r>
            <a:endParaRPr lang="en-US" sz="2400" kern="100" dirty="0">
              <a:latin typeface="Bookman Old Style" panose="02050604050505020204" pitchFamily="18" charset="0"/>
              <a:ea typeface="Aptos" panose="020F0502020204030204" pitchFamily="34" charset="0"/>
              <a:cs typeface="Times New Roman" panose="02020603050405020304" pitchFamily="18" charset="0"/>
            </a:endParaRPr>
          </a:p>
          <a:p>
            <a:pPr marL="457200" indent="-457200">
              <a:buFont typeface="+mj-lt"/>
              <a:buAutoNum type="alphaLcPeriod"/>
            </a:pPr>
            <a:r>
              <a:rPr lang="en-US" sz="2400" kern="100" dirty="0">
                <a:latin typeface="Bookman Old Style" panose="02050604050505020204" pitchFamily="18" charset="0"/>
                <a:ea typeface="Aptos" panose="020F0502020204030204" pitchFamily="34" charset="0"/>
                <a:cs typeface="Times New Roman" panose="02020603050405020304" pitchFamily="18" charset="0"/>
              </a:rPr>
              <a:t>Accelerating efforts towards net zero emissions energy systems and technologies, use of zero and low-carbon fuels well before 2050 </a:t>
            </a:r>
            <a:r>
              <a:rPr lang="en-US" sz="2400" kern="100" dirty="0">
                <a:solidFill>
                  <a:srgbClr val="000000"/>
                </a:solidFill>
                <a:latin typeface="Bookman Old Style" panose="02050604050505020204" pitchFamily="18" charset="0"/>
                <a:ea typeface="Times New Roman" panose="02020603050405020304" pitchFamily="18" charset="0"/>
                <a:cs typeface="Calibri" panose="020F0502020204030204" pitchFamily="34" charset="0"/>
              </a:rPr>
              <a:t>[§28(c and e)] </a:t>
            </a:r>
            <a:endParaRPr lang="en-GB" sz="2400" kern="100" dirty="0">
              <a:latin typeface="Bookman Old Style" panose="02050604050505020204" pitchFamily="18" charset="0"/>
              <a:ea typeface="Aptos" panose="020F0502020204030204" pitchFamily="34" charset="0"/>
              <a:cs typeface="Times New Roman" panose="02020603050405020304" pitchFamily="18" charset="0"/>
            </a:endParaRPr>
          </a:p>
          <a:p>
            <a:pPr marL="457200" indent="-457200">
              <a:buFont typeface="+mj-lt"/>
              <a:buAutoNum type="alphaLcPeriod"/>
            </a:pPr>
            <a:r>
              <a:rPr lang="en-US" sz="2400" kern="100" dirty="0">
                <a:solidFill>
                  <a:srgbClr val="000000"/>
                </a:solidFill>
                <a:latin typeface="Bookman Old Style" panose="02050604050505020204" pitchFamily="18" charset="0"/>
                <a:ea typeface="Times New Roman" panose="02020603050405020304" pitchFamily="18" charset="0"/>
                <a:cs typeface="Calibri" panose="020F0502020204030204" pitchFamily="34" charset="0"/>
              </a:rPr>
              <a:t>§28(d) and §29  accelerating “transitioning  away from fossil fuels…in a just, orderly and equitable manner”</a:t>
            </a:r>
            <a:r>
              <a:rPr lang="en-US" sz="2400" kern="100" dirty="0">
                <a:latin typeface="Bookman Old Style" panose="02050604050505020204" pitchFamily="18" charset="0"/>
                <a:ea typeface="Aptos" panose="020F0502020204030204" pitchFamily="34" charset="0"/>
                <a:cs typeface="Times New Roman" panose="02020603050405020304" pitchFamily="18" charset="0"/>
              </a:rPr>
              <a:t> by 2030, with natural gas as a transitional fuel</a:t>
            </a:r>
            <a:r>
              <a:rPr lang="en-GB" sz="2400" kern="100" dirty="0">
                <a:latin typeface="Bookman Old Style" panose="02050604050505020204" pitchFamily="18" charset="0"/>
                <a:ea typeface="Aptos" panose="020F0502020204030204" pitchFamily="34" charset="0"/>
                <a:cs typeface="Times New Roman" panose="02020603050405020304" pitchFamily="18" charset="0"/>
              </a:rPr>
              <a:t> for </a:t>
            </a:r>
            <a:r>
              <a:rPr lang="en-US" sz="2400" kern="100" dirty="0">
                <a:solidFill>
                  <a:srgbClr val="000000"/>
                </a:solidFill>
                <a:latin typeface="Bookman Old Style" panose="02050604050505020204" pitchFamily="18" charset="0"/>
                <a:ea typeface="Times New Roman" panose="02020603050405020304" pitchFamily="18" charset="0"/>
                <a:cs typeface="Calibri" panose="020F0502020204030204" pitchFamily="34" charset="0"/>
              </a:rPr>
              <a:t>facilitating energy transition and security </a:t>
            </a:r>
          </a:p>
          <a:p>
            <a:pPr lvl="1">
              <a:buFont typeface="Courier New" panose="02070309020205020404" pitchFamily="49" charset="0"/>
              <a:buChar char="o"/>
            </a:pPr>
            <a:r>
              <a:rPr lang="en-US" kern="100" dirty="0">
                <a:solidFill>
                  <a:srgbClr val="000000"/>
                </a:solidFill>
                <a:latin typeface="Bookman Old Style" panose="02050604050505020204" pitchFamily="18" charset="0"/>
                <a:ea typeface="Times New Roman" panose="02020603050405020304" pitchFamily="18" charset="0"/>
                <a:cs typeface="Calibri" panose="020F0502020204030204" pitchFamily="34" charset="0"/>
              </a:rPr>
              <a:t>§28(g) emission reductions from road transport through range of measures e.g. zero to low emission vehicles, development of infrastructure</a:t>
            </a:r>
            <a:endParaRPr lang="en-US" kern="100" dirty="0">
              <a:latin typeface="Bookman Old Style" panose="02050604050505020204" pitchFamily="18" charset="0"/>
              <a:ea typeface="Aptos" panose="020F0502020204030204" pitchFamily="34" charset="0"/>
              <a:cs typeface="Times New Roman" panose="02020603050405020304" pitchFamily="18" charset="0"/>
            </a:endParaRPr>
          </a:p>
          <a:p>
            <a:pPr marL="457200" indent="-457200">
              <a:buFont typeface="+mj-lt"/>
              <a:buAutoNum type="alphaLcPeriod"/>
            </a:pPr>
            <a:r>
              <a:rPr lang="en-US" sz="2400" kern="100" dirty="0">
                <a:latin typeface="Bookman Old Style" panose="02050604050505020204" pitchFamily="18" charset="0"/>
                <a:ea typeface="Aptos" panose="020F0502020204030204" pitchFamily="34" charset="0"/>
                <a:cs typeface="Times New Roman" panose="02020603050405020304" pitchFamily="18" charset="0"/>
              </a:rPr>
              <a:t>Accelerating reduction in emission of non-co2 gases especially methane by 2030 [</a:t>
            </a:r>
            <a:r>
              <a:rPr lang="en-US" sz="2400" kern="100" dirty="0">
                <a:solidFill>
                  <a:srgbClr val="000000"/>
                </a:solidFill>
                <a:latin typeface="Bookman Old Style" panose="02050604050505020204" pitchFamily="18" charset="0"/>
                <a:ea typeface="Times New Roman" panose="02020603050405020304" pitchFamily="18" charset="0"/>
                <a:cs typeface="Calibri" panose="020F0502020204030204" pitchFamily="34" charset="0"/>
              </a:rPr>
              <a:t>§28(f)]</a:t>
            </a:r>
          </a:p>
          <a:p>
            <a:pPr marL="457200" indent="-457200">
              <a:buFont typeface="+mj-lt"/>
              <a:buAutoNum type="alphaLcPeriod"/>
            </a:pPr>
            <a:r>
              <a:rPr lang="en-GB" sz="2400" kern="100" dirty="0">
                <a:latin typeface="Bookman Old Style" panose="02050604050505020204" pitchFamily="18" charset="0"/>
                <a:ea typeface="Aptos" panose="020F0502020204030204" pitchFamily="34" charset="0"/>
                <a:cs typeface="Times New Roman" panose="02020603050405020304" pitchFamily="18" charset="0"/>
              </a:rPr>
              <a:t>Phase-out of inefficient subsidies except where it addresses energy poverty or just transitions </a:t>
            </a:r>
            <a:r>
              <a:rPr lang="en-US" sz="2400" kern="100" dirty="0">
                <a:latin typeface="Bookman Old Style" panose="02050604050505020204" pitchFamily="18" charset="0"/>
                <a:ea typeface="Aptos" panose="020F0502020204030204" pitchFamily="34" charset="0"/>
                <a:cs typeface="Times New Roman" panose="02020603050405020304" pitchFamily="18" charset="0"/>
              </a:rPr>
              <a:t>[</a:t>
            </a:r>
            <a:r>
              <a:rPr lang="en-US" sz="2400" kern="100" dirty="0">
                <a:solidFill>
                  <a:srgbClr val="000000"/>
                </a:solidFill>
                <a:latin typeface="Bookman Old Style" panose="02050604050505020204" pitchFamily="18" charset="0"/>
                <a:ea typeface="Times New Roman" panose="02020603050405020304" pitchFamily="18" charset="0"/>
                <a:cs typeface="Calibri" panose="020F0502020204030204" pitchFamily="34" charset="0"/>
              </a:rPr>
              <a:t>§28(h)]</a:t>
            </a:r>
            <a:endParaRPr lang="en-GB" sz="2400" kern="100" dirty="0">
              <a:latin typeface="Bookman Old Style" panose="02050604050505020204" pitchFamily="18" charset="0"/>
              <a:ea typeface="Times New Roman" panose="02020603050405020304" pitchFamily="18" charset="0"/>
              <a:cs typeface="Times New Roman" panose="02020603050405020304" pitchFamily="18" charset="0"/>
            </a:endParaRPr>
          </a:p>
          <a:p>
            <a:pPr marL="457200" indent="-457200">
              <a:buFont typeface="+mj-lt"/>
              <a:buAutoNum type="alphaLcPeriod"/>
            </a:pPr>
            <a:r>
              <a:rPr lang="en-US" sz="2400" kern="100" dirty="0">
                <a:solidFill>
                  <a:srgbClr val="000000"/>
                </a:solidFill>
                <a:latin typeface="Bookman Old Style" panose="02050604050505020204" pitchFamily="18" charset="0"/>
                <a:ea typeface="Times New Roman" panose="02020603050405020304" pitchFamily="18" charset="0"/>
                <a:cs typeface="Calibri" panose="020F0502020204030204" pitchFamily="34" charset="0"/>
              </a:rPr>
              <a:t>Recognition of the need to increase affordability and accessibility of mitigation technologies </a:t>
            </a:r>
            <a:r>
              <a:rPr lang="en-US" sz="2400" kern="100" dirty="0">
                <a:latin typeface="Bookman Old Style" panose="02050604050505020204" pitchFamily="18" charset="0"/>
                <a:ea typeface="Aptos" panose="020F0502020204030204" pitchFamily="34" charset="0"/>
                <a:cs typeface="Times New Roman" panose="02020603050405020304" pitchFamily="18" charset="0"/>
              </a:rPr>
              <a:t>[</a:t>
            </a:r>
            <a:r>
              <a:rPr lang="en-US" sz="2400" kern="100" dirty="0">
                <a:solidFill>
                  <a:srgbClr val="000000"/>
                </a:solidFill>
                <a:latin typeface="Bookman Old Style" panose="02050604050505020204" pitchFamily="18" charset="0"/>
                <a:ea typeface="Times New Roman" panose="02020603050405020304" pitchFamily="18" charset="0"/>
                <a:cs typeface="Calibri" panose="020F0502020204030204" pitchFamily="34" charset="0"/>
              </a:rPr>
              <a:t>§30]</a:t>
            </a:r>
          </a:p>
          <a:p>
            <a:pPr marL="0" indent="0">
              <a:buNone/>
            </a:pPr>
            <a:endParaRPr lang="en-US" sz="2400" kern="1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67490"/>
          <a:stretch/>
        </p:blipFill>
        <p:spPr>
          <a:xfrm>
            <a:off x="9034818" y="0"/>
            <a:ext cx="2775045" cy="631516"/>
          </a:xfrm>
          <a:prstGeom prst="rect">
            <a:avLst/>
          </a:prstGeom>
        </p:spPr>
      </p:pic>
    </p:spTree>
    <p:extLst>
      <p:ext uri="{BB962C8B-B14F-4D97-AF65-F5344CB8AC3E}">
        <p14:creationId xmlns:p14="http://schemas.microsoft.com/office/powerpoint/2010/main" val="17792917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183556</TotalTime>
  <Words>2032</Words>
  <Application>Microsoft Macintosh PowerPoint</Application>
  <PresentationFormat>Widescreen</PresentationFormat>
  <Paragraphs>152</Paragraphs>
  <Slides>14</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Arial Black</vt:lpstr>
      <vt:lpstr>Athelas</vt:lpstr>
      <vt:lpstr>Bookman Old Style</vt:lpstr>
      <vt:lpstr>Calibri</vt:lpstr>
      <vt:lpstr>Calibri Light</vt:lpstr>
      <vt:lpstr>Cambria</vt:lpstr>
      <vt:lpstr>Courier New</vt:lpstr>
      <vt:lpstr>Symbol</vt:lpstr>
      <vt:lpstr>Wingdings</vt:lpstr>
      <vt:lpstr>Office Theme</vt:lpstr>
      <vt:lpstr> </vt:lpstr>
      <vt:lpstr>CONTENT</vt:lpstr>
      <vt:lpstr>Background to GST-1</vt:lpstr>
      <vt:lpstr>Africa’s Overriding Objectives</vt:lpstr>
      <vt:lpstr>UAE Consensus and NDC Guidance </vt:lpstr>
      <vt:lpstr>Preamble, Context and Cross-Cutting  Considerations </vt:lpstr>
      <vt:lpstr>Context and Cross-Cutting Considerations</vt:lpstr>
      <vt:lpstr>Mitigation</vt:lpstr>
      <vt:lpstr>Mitigation: Energy Transition </vt:lpstr>
      <vt:lpstr>Mitigation: Forestry and Low Emissions Development Plans</vt:lpstr>
      <vt:lpstr>Adaptation</vt:lpstr>
      <vt:lpstr>Loss &amp; Damage and Response Measures</vt:lpstr>
      <vt:lpstr>Means of Implementation - Finance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SBSTA  Agenda &amp; Scenario note</dc:title>
  <dc:subject/>
  <dc:creator>Selam Kidane Abebe</dc:creator>
  <cp:keywords/>
  <dc:description/>
  <cp:lastModifiedBy>Yaw Osafo</cp:lastModifiedBy>
  <cp:revision>209</cp:revision>
  <dcterms:created xsi:type="dcterms:W3CDTF">2021-05-30T07:11:58Z</dcterms:created>
  <dcterms:modified xsi:type="dcterms:W3CDTF">2024-12-02T08:59:37Z</dcterms:modified>
  <cp:category/>
</cp:coreProperties>
</file>