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91" r:id="rId4"/>
    <p:sldId id="259" r:id="rId5"/>
    <p:sldId id="257" r:id="rId6"/>
    <p:sldId id="258" r:id="rId7"/>
    <p:sldId id="262" r:id="rId8"/>
    <p:sldId id="329" r:id="rId9"/>
    <p:sldId id="261" r:id="rId10"/>
    <p:sldId id="260" r:id="rId11"/>
    <p:sldId id="321" r:id="rId12"/>
    <p:sldId id="320" r:id="rId13"/>
    <p:sldId id="322" r:id="rId14"/>
    <p:sldId id="323" r:id="rId15"/>
    <p:sldId id="324" r:id="rId16"/>
    <p:sldId id="325" r:id="rId17"/>
    <p:sldId id="328" r:id="rId18"/>
    <p:sldId id="326" r:id="rId19"/>
    <p:sldId id="327" r:id="rId20"/>
    <p:sldId id="289" r:id="rId21"/>
  </p:sldIdLst>
  <p:sldSz cx="13004800" cy="97631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2D05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86412" autoAdjust="0"/>
  </p:normalViewPr>
  <p:slideViewPr>
    <p:cSldViewPr snapToGrid="0">
      <p:cViewPr varScale="1">
        <p:scale>
          <a:sx n="45" d="100"/>
          <a:sy n="45" d="100"/>
        </p:scale>
        <p:origin x="139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unitednations-my.sharepoint.com/personal/michael_girma_un_org/Documents/ECA/Project_NDC/Presentation/INT-Export-12-01-2024_13-43-12.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Emission (MMTCo2)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strRef>
              <c:f>Sheet2!$B$4</c:f>
              <c:strCache>
                <c:ptCount val="1"/>
                <c:pt idx="0">
                  <c:v>Emission (MTCo2)</c:v>
                </c:pt>
              </c:strCache>
            </c:strRef>
          </c:tx>
          <c:spPr>
            <a:ln w="28575" cap="rnd">
              <a:solidFill>
                <a:schemeClr val="accent2"/>
              </a:solidFill>
              <a:round/>
            </a:ln>
            <a:effectLst/>
          </c:spPr>
          <c:marker>
            <c:symbol val="none"/>
          </c:marker>
          <c:cat>
            <c:numRef>
              <c:f>Sheet2!$A$5:$A$47</c:f>
              <c:numCache>
                <c:formatCode>General</c:formatCode>
                <c:ptCount val="43"/>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numCache>
            </c:numRef>
          </c:cat>
          <c:val>
            <c:numRef>
              <c:f>Sheet2!$B$5:$B$47</c:f>
              <c:numCache>
                <c:formatCode>General</c:formatCode>
                <c:ptCount val="43"/>
                <c:pt idx="0">
                  <c:v>1.8871199999999999</c:v>
                </c:pt>
                <c:pt idx="1">
                  <c:v>1.7</c:v>
                </c:pt>
                <c:pt idx="2">
                  <c:v>1.7</c:v>
                </c:pt>
                <c:pt idx="3">
                  <c:v>1.7</c:v>
                </c:pt>
                <c:pt idx="4">
                  <c:v>1.6</c:v>
                </c:pt>
                <c:pt idx="5">
                  <c:v>1.6</c:v>
                </c:pt>
                <c:pt idx="6">
                  <c:v>1.3</c:v>
                </c:pt>
                <c:pt idx="7">
                  <c:v>1</c:v>
                </c:pt>
                <c:pt idx="8">
                  <c:v>1.1000000000000001</c:v>
                </c:pt>
                <c:pt idx="9">
                  <c:v>1</c:v>
                </c:pt>
                <c:pt idx="10">
                  <c:v>0.6</c:v>
                </c:pt>
                <c:pt idx="11">
                  <c:v>0.3</c:v>
                </c:pt>
                <c:pt idx="12">
                  <c:v>0.3</c:v>
                </c:pt>
                <c:pt idx="13">
                  <c:v>0.4</c:v>
                </c:pt>
                <c:pt idx="14">
                  <c:v>0.4</c:v>
                </c:pt>
                <c:pt idx="15">
                  <c:v>0.4</c:v>
                </c:pt>
                <c:pt idx="16">
                  <c:v>0.4</c:v>
                </c:pt>
                <c:pt idx="17">
                  <c:v>0.4</c:v>
                </c:pt>
                <c:pt idx="18">
                  <c:v>0.4</c:v>
                </c:pt>
                <c:pt idx="19">
                  <c:v>0.4</c:v>
                </c:pt>
                <c:pt idx="20">
                  <c:v>0.4</c:v>
                </c:pt>
                <c:pt idx="21">
                  <c:v>0.5</c:v>
                </c:pt>
                <c:pt idx="22">
                  <c:v>0.5</c:v>
                </c:pt>
                <c:pt idx="23">
                  <c:v>0.5</c:v>
                </c:pt>
                <c:pt idx="24">
                  <c:v>0.5</c:v>
                </c:pt>
                <c:pt idx="25">
                  <c:v>0.5</c:v>
                </c:pt>
                <c:pt idx="26">
                  <c:v>0.6</c:v>
                </c:pt>
                <c:pt idx="27">
                  <c:v>0.74616425825249</c:v>
                </c:pt>
                <c:pt idx="28">
                  <c:v>0.7</c:v>
                </c:pt>
                <c:pt idx="29">
                  <c:v>0.6</c:v>
                </c:pt>
                <c:pt idx="30">
                  <c:v>0.5</c:v>
                </c:pt>
                <c:pt idx="31">
                  <c:v>0.91767313053980204</c:v>
                </c:pt>
                <c:pt idx="32">
                  <c:v>0</c:v>
                </c:pt>
                <c:pt idx="33">
                  <c:v>0</c:v>
                </c:pt>
                <c:pt idx="34">
                  <c:v>0</c:v>
                </c:pt>
                <c:pt idx="35">
                  <c:v>1.1971670000000001</c:v>
                </c:pt>
                <c:pt idx="36">
                  <c:v>1.37903</c:v>
                </c:pt>
                <c:pt idx="37">
                  <c:v>0</c:v>
                </c:pt>
                <c:pt idx="38">
                  <c:v>0</c:v>
                </c:pt>
                <c:pt idx="39">
                  <c:v>0</c:v>
                </c:pt>
                <c:pt idx="40">
                  <c:v>0</c:v>
                </c:pt>
                <c:pt idx="41">
                  <c:v>0.60169300000000003</c:v>
                </c:pt>
                <c:pt idx="42">
                  <c:v>0.62042335023565598</c:v>
                </c:pt>
              </c:numCache>
            </c:numRef>
          </c:val>
          <c:smooth val="0"/>
          <c:extLst>
            <c:ext xmlns:c16="http://schemas.microsoft.com/office/drawing/2014/chart" uri="{C3380CC4-5D6E-409C-BE32-E72D297353CC}">
              <c16:uniqueId val="{00000000-ECDA-4FE4-A109-BFE67C3401A3}"/>
            </c:ext>
          </c:extLst>
        </c:ser>
        <c:dLbls>
          <c:showLegendKey val="0"/>
          <c:showVal val="0"/>
          <c:showCatName val="0"/>
          <c:showSerName val="0"/>
          <c:showPercent val="0"/>
          <c:showBubbleSize val="0"/>
        </c:dLbls>
        <c:smooth val="0"/>
        <c:axId val="1220735104"/>
        <c:axId val="1220737504"/>
      </c:lineChart>
      <c:catAx>
        <c:axId val="1220735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0737504"/>
        <c:crosses val="autoZero"/>
        <c:auto val="1"/>
        <c:lblAlgn val="ctr"/>
        <c:lblOffset val="100"/>
        <c:tickLblSkip val="3"/>
        <c:noMultiLvlLbl val="0"/>
      </c:catAx>
      <c:valAx>
        <c:axId val="122073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0735104"/>
        <c:crossesAt val="4"/>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51B103-D3FB-402B-ACB6-8A78E252A239}" type="datetimeFigureOut">
              <a:rPr lang="en-US" smtClean="0"/>
              <a:t>12/2/2024</a:t>
            </a:fld>
            <a:endParaRPr lang="en-US"/>
          </a:p>
        </p:txBody>
      </p:sp>
      <p:sp>
        <p:nvSpPr>
          <p:cNvPr id="4" name="Slide Image Placeholder 3"/>
          <p:cNvSpPr>
            <a:spLocks noGrp="1" noRot="1" noChangeAspect="1"/>
          </p:cNvSpPr>
          <p:nvPr>
            <p:ph type="sldImg" idx="2"/>
          </p:nvPr>
        </p:nvSpPr>
        <p:spPr>
          <a:xfrm>
            <a:off x="1373188" y="1143000"/>
            <a:ext cx="41116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91858B-57DF-41A8-AAFC-AE56E2D54B8B}" type="slidenum">
              <a:rPr lang="en-US" smtClean="0"/>
              <a:t>‹#›</a:t>
            </a:fld>
            <a:endParaRPr lang="en-US"/>
          </a:p>
        </p:txBody>
      </p:sp>
    </p:spTree>
    <p:extLst>
      <p:ext uri="{BB962C8B-B14F-4D97-AF65-F5344CB8AC3E}">
        <p14:creationId xmlns:p14="http://schemas.microsoft.com/office/powerpoint/2010/main" val="4196713794"/>
      </p:ext>
    </p:extLst>
  </p:cSld>
  <p:clrMap bg1="lt1" tx1="dk1" bg2="lt2" tx2="dk2" accent1="accent1" accent2="accent2" accent3="accent3" accent4="accent4" accent5="accent5" accent6="accent6" hlink="hlink" folHlink="folHlink"/>
  <p:notesStyle>
    <a:lvl1pPr marL="0" algn="l" defTabSz="1092799" rtl="0" eaLnBrk="1" latinLnBrk="0" hangingPunct="1">
      <a:defRPr sz="1434" kern="1200">
        <a:solidFill>
          <a:schemeClr val="tx1"/>
        </a:solidFill>
        <a:latin typeface="+mn-lt"/>
        <a:ea typeface="+mn-ea"/>
        <a:cs typeface="+mn-cs"/>
      </a:defRPr>
    </a:lvl1pPr>
    <a:lvl2pPr marL="546400" algn="l" defTabSz="1092799" rtl="0" eaLnBrk="1" latinLnBrk="0" hangingPunct="1">
      <a:defRPr sz="1434" kern="1200">
        <a:solidFill>
          <a:schemeClr val="tx1"/>
        </a:solidFill>
        <a:latin typeface="+mn-lt"/>
        <a:ea typeface="+mn-ea"/>
        <a:cs typeface="+mn-cs"/>
      </a:defRPr>
    </a:lvl2pPr>
    <a:lvl3pPr marL="1092799" algn="l" defTabSz="1092799" rtl="0" eaLnBrk="1" latinLnBrk="0" hangingPunct="1">
      <a:defRPr sz="1434" kern="1200">
        <a:solidFill>
          <a:schemeClr val="tx1"/>
        </a:solidFill>
        <a:latin typeface="+mn-lt"/>
        <a:ea typeface="+mn-ea"/>
        <a:cs typeface="+mn-cs"/>
      </a:defRPr>
    </a:lvl3pPr>
    <a:lvl4pPr marL="1639199" algn="l" defTabSz="1092799" rtl="0" eaLnBrk="1" latinLnBrk="0" hangingPunct="1">
      <a:defRPr sz="1434" kern="1200">
        <a:solidFill>
          <a:schemeClr val="tx1"/>
        </a:solidFill>
        <a:latin typeface="+mn-lt"/>
        <a:ea typeface="+mn-ea"/>
        <a:cs typeface="+mn-cs"/>
      </a:defRPr>
    </a:lvl4pPr>
    <a:lvl5pPr marL="2185599" algn="l" defTabSz="1092799" rtl="0" eaLnBrk="1" latinLnBrk="0" hangingPunct="1">
      <a:defRPr sz="1434" kern="1200">
        <a:solidFill>
          <a:schemeClr val="tx1"/>
        </a:solidFill>
        <a:latin typeface="+mn-lt"/>
        <a:ea typeface="+mn-ea"/>
        <a:cs typeface="+mn-cs"/>
      </a:defRPr>
    </a:lvl5pPr>
    <a:lvl6pPr marL="2731999" algn="l" defTabSz="1092799" rtl="0" eaLnBrk="1" latinLnBrk="0" hangingPunct="1">
      <a:defRPr sz="1434" kern="1200">
        <a:solidFill>
          <a:schemeClr val="tx1"/>
        </a:solidFill>
        <a:latin typeface="+mn-lt"/>
        <a:ea typeface="+mn-ea"/>
        <a:cs typeface="+mn-cs"/>
      </a:defRPr>
    </a:lvl6pPr>
    <a:lvl7pPr marL="3278398" algn="l" defTabSz="1092799" rtl="0" eaLnBrk="1" latinLnBrk="0" hangingPunct="1">
      <a:defRPr sz="1434" kern="1200">
        <a:solidFill>
          <a:schemeClr val="tx1"/>
        </a:solidFill>
        <a:latin typeface="+mn-lt"/>
        <a:ea typeface="+mn-ea"/>
        <a:cs typeface="+mn-cs"/>
      </a:defRPr>
    </a:lvl7pPr>
    <a:lvl8pPr marL="3824798" algn="l" defTabSz="1092799" rtl="0" eaLnBrk="1" latinLnBrk="0" hangingPunct="1">
      <a:defRPr sz="1434" kern="1200">
        <a:solidFill>
          <a:schemeClr val="tx1"/>
        </a:solidFill>
        <a:latin typeface="+mn-lt"/>
        <a:ea typeface="+mn-ea"/>
        <a:cs typeface="+mn-cs"/>
      </a:defRPr>
    </a:lvl8pPr>
    <a:lvl9pPr marL="4371198" algn="l" defTabSz="1092799" rtl="0" eaLnBrk="1" latinLnBrk="0" hangingPunct="1">
      <a:defRPr sz="14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2</a:t>
            </a:fld>
            <a:endParaRPr lang="en-US"/>
          </a:p>
        </p:txBody>
      </p:sp>
    </p:spTree>
    <p:extLst>
      <p:ext uri="{BB962C8B-B14F-4D97-AF65-F5344CB8AC3E}">
        <p14:creationId xmlns:p14="http://schemas.microsoft.com/office/powerpoint/2010/main" val="2939780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17</a:t>
            </a:fld>
            <a:endParaRPr lang="en-US"/>
          </a:p>
        </p:txBody>
      </p:sp>
    </p:spTree>
    <p:extLst>
      <p:ext uri="{BB962C8B-B14F-4D97-AF65-F5344CB8AC3E}">
        <p14:creationId xmlns:p14="http://schemas.microsoft.com/office/powerpoint/2010/main" val="3281628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18</a:t>
            </a:fld>
            <a:endParaRPr lang="en-US"/>
          </a:p>
        </p:txBody>
      </p:sp>
    </p:spTree>
    <p:extLst>
      <p:ext uri="{BB962C8B-B14F-4D97-AF65-F5344CB8AC3E}">
        <p14:creationId xmlns:p14="http://schemas.microsoft.com/office/powerpoint/2010/main" val="940356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19</a:t>
            </a:fld>
            <a:endParaRPr lang="en-US"/>
          </a:p>
        </p:txBody>
      </p:sp>
    </p:spTree>
    <p:extLst>
      <p:ext uri="{BB962C8B-B14F-4D97-AF65-F5344CB8AC3E}">
        <p14:creationId xmlns:p14="http://schemas.microsoft.com/office/powerpoint/2010/main" val="91699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9</a:t>
            </a:fld>
            <a:endParaRPr lang="en-US"/>
          </a:p>
        </p:txBody>
      </p:sp>
    </p:spTree>
    <p:extLst>
      <p:ext uri="{BB962C8B-B14F-4D97-AF65-F5344CB8AC3E}">
        <p14:creationId xmlns:p14="http://schemas.microsoft.com/office/powerpoint/2010/main" val="411113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10</a:t>
            </a:fld>
            <a:endParaRPr lang="en-US"/>
          </a:p>
        </p:txBody>
      </p:sp>
    </p:spTree>
    <p:extLst>
      <p:ext uri="{BB962C8B-B14F-4D97-AF65-F5344CB8AC3E}">
        <p14:creationId xmlns:p14="http://schemas.microsoft.com/office/powerpoint/2010/main" val="120246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11</a:t>
            </a:fld>
            <a:endParaRPr lang="en-US"/>
          </a:p>
        </p:txBody>
      </p:sp>
    </p:spTree>
    <p:extLst>
      <p:ext uri="{BB962C8B-B14F-4D97-AF65-F5344CB8AC3E}">
        <p14:creationId xmlns:p14="http://schemas.microsoft.com/office/powerpoint/2010/main" val="217785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12</a:t>
            </a:fld>
            <a:endParaRPr lang="en-US"/>
          </a:p>
        </p:txBody>
      </p:sp>
    </p:spTree>
    <p:extLst>
      <p:ext uri="{BB962C8B-B14F-4D97-AF65-F5344CB8AC3E}">
        <p14:creationId xmlns:p14="http://schemas.microsoft.com/office/powerpoint/2010/main" val="849225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13</a:t>
            </a:fld>
            <a:endParaRPr lang="en-US"/>
          </a:p>
        </p:txBody>
      </p:sp>
    </p:spTree>
    <p:extLst>
      <p:ext uri="{BB962C8B-B14F-4D97-AF65-F5344CB8AC3E}">
        <p14:creationId xmlns:p14="http://schemas.microsoft.com/office/powerpoint/2010/main" val="2212297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14</a:t>
            </a:fld>
            <a:endParaRPr lang="en-US"/>
          </a:p>
        </p:txBody>
      </p:sp>
    </p:spTree>
    <p:extLst>
      <p:ext uri="{BB962C8B-B14F-4D97-AF65-F5344CB8AC3E}">
        <p14:creationId xmlns:p14="http://schemas.microsoft.com/office/powerpoint/2010/main" val="3361001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15</a:t>
            </a:fld>
            <a:endParaRPr lang="en-US"/>
          </a:p>
        </p:txBody>
      </p:sp>
    </p:spTree>
    <p:extLst>
      <p:ext uri="{BB962C8B-B14F-4D97-AF65-F5344CB8AC3E}">
        <p14:creationId xmlns:p14="http://schemas.microsoft.com/office/powerpoint/2010/main" val="498953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91858B-57DF-41A8-AAFC-AE56E2D54B8B}" type="slidenum">
              <a:rPr lang="en-US" smtClean="0"/>
              <a:t>16</a:t>
            </a:fld>
            <a:endParaRPr lang="en-US"/>
          </a:p>
        </p:txBody>
      </p:sp>
    </p:spTree>
    <p:extLst>
      <p:ext uri="{BB962C8B-B14F-4D97-AF65-F5344CB8AC3E}">
        <p14:creationId xmlns:p14="http://schemas.microsoft.com/office/powerpoint/2010/main" val="786955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5360" y="1597808"/>
            <a:ext cx="11054080" cy="3399014"/>
          </a:xfrm>
        </p:spPr>
        <p:txBody>
          <a:bodyPr anchor="b"/>
          <a:lstStyle>
            <a:lvl1pPr algn="ctr">
              <a:defRPr sz="8533"/>
            </a:lvl1pPr>
          </a:lstStyle>
          <a:p>
            <a:r>
              <a:rPr lang="en-US"/>
              <a:t>Click to edit Master title style</a:t>
            </a:r>
            <a:endParaRPr lang="en-US" dirty="0"/>
          </a:p>
        </p:txBody>
      </p:sp>
      <p:sp>
        <p:nvSpPr>
          <p:cNvPr id="3" name="Subtitle 2"/>
          <p:cNvSpPr>
            <a:spLocks noGrp="1"/>
          </p:cNvSpPr>
          <p:nvPr>
            <p:ph type="subTitle" idx="1"/>
          </p:nvPr>
        </p:nvSpPr>
        <p:spPr>
          <a:xfrm>
            <a:off x="1625600" y="5127901"/>
            <a:ext cx="9753600" cy="2357161"/>
          </a:xfrm>
        </p:spPr>
        <p:txBody>
          <a:bodyPr/>
          <a:lstStyle>
            <a:lvl1pPr marL="0" indent="0" algn="ctr">
              <a:buNone/>
              <a:defRPr sz="3413"/>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3824C1-578C-4017-AA4F-BBEBD24D1829}"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267895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3824C1-578C-4017-AA4F-BBEBD24D1829}"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488209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6561" y="519796"/>
            <a:ext cx="2804160" cy="82737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1" y="519796"/>
            <a:ext cx="8249920" cy="827379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3824C1-578C-4017-AA4F-BBEBD24D1829}"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1117382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AB16A-2D43-0143-7C05-5C3ECD9F34DF}"/>
              </a:ext>
            </a:extLst>
          </p:cNvPr>
          <p:cNvSpPr>
            <a:spLocks noGrp="1"/>
          </p:cNvSpPr>
          <p:nvPr>
            <p:ph type="ctrTitle"/>
          </p:nvPr>
        </p:nvSpPr>
        <p:spPr>
          <a:xfrm>
            <a:off x="1625600" y="1597808"/>
            <a:ext cx="9753600" cy="3399014"/>
          </a:xfrm>
        </p:spPr>
        <p:txBody>
          <a:bodyPr anchor="b"/>
          <a:lstStyle>
            <a:lvl1pPr algn="ctr">
              <a:defRPr sz="6400"/>
            </a:lvl1pPr>
          </a:lstStyle>
          <a:p>
            <a:r>
              <a:rPr lang="en-US"/>
              <a:t>Click to edit Master title style</a:t>
            </a:r>
          </a:p>
        </p:txBody>
      </p:sp>
      <p:sp>
        <p:nvSpPr>
          <p:cNvPr id="3" name="Subtitle 2">
            <a:extLst>
              <a:ext uri="{FF2B5EF4-FFF2-40B4-BE49-F238E27FC236}">
                <a16:creationId xmlns:a16="http://schemas.microsoft.com/office/drawing/2014/main" id="{D92D8444-E576-4C7B-6639-87B0AB14C211}"/>
              </a:ext>
            </a:extLst>
          </p:cNvPr>
          <p:cNvSpPr>
            <a:spLocks noGrp="1"/>
          </p:cNvSpPr>
          <p:nvPr>
            <p:ph type="subTitle" idx="1"/>
          </p:nvPr>
        </p:nvSpPr>
        <p:spPr>
          <a:xfrm>
            <a:off x="1625600" y="5127901"/>
            <a:ext cx="9753600" cy="2357161"/>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p>
        </p:txBody>
      </p:sp>
      <p:sp>
        <p:nvSpPr>
          <p:cNvPr id="4" name="Date Placeholder 3">
            <a:extLst>
              <a:ext uri="{FF2B5EF4-FFF2-40B4-BE49-F238E27FC236}">
                <a16:creationId xmlns:a16="http://schemas.microsoft.com/office/drawing/2014/main" id="{2492FBF4-B279-17C6-0D75-EE728C0E068A}"/>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95E2E041-FA59-0AD3-5D2A-82636898C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83EC0F-4439-B437-AD83-7F0073C53379}"/>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4133787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B05A1-FFE7-806B-D101-689607939B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61823A-0658-A26B-6F7A-9969D0CF6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4923FB-ACC0-68DA-7E73-00D74EC8377A}"/>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4F4D0FC3-262E-FE40-70D0-94022BE40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4C8F5-B719-7DD8-5D0B-5D376D530B2D}"/>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3962574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577EA-EFD2-7772-F7D4-BBF30B6F04C8}"/>
              </a:ext>
            </a:extLst>
          </p:cNvPr>
          <p:cNvSpPr>
            <a:spLocks noGrp="1"/>
          </p:cNvSpPr>
          <p:nvPr>
            <p:ph type="title"/>
          </p:nvPr>
        </p:nvSpPr>
        <p:spPr>
          <a:xfrm>
            <a:off x="887307" y="2434003"/>
            <a:ext cx="11216640" cy="4061188"/>
          </a:xfrm>
        </p:spPr>
        <p:txBody>
          <a:bodyPr anchor="b"/>
          <a:lstStyle>
            <a:lvl1pPr>
              <a:defRPr sz="6400"/>
            </a:lvl1pPr>
          </a:lstStyle>
          <a:p>
            <a:r>
              <a:rPr lang="en-US"/>
              <a:t>Click to edit Master title style</a:t>
            </a:r>
          </a:p>
        </p:txBody>
      </p:sp>
      <p:sp>
        <p:nvSpPr>
          <p:cNvPr id="3" name="Text Placeholder 2">
            <a:extLst>
              <a:ext uri="{FF2B5EF4-FFF2-40B4-BE49-F238E27FC236}">
                <a16:creationId xmlns:a16="http://schemas.microsoft.com/office/drawing/2014/main" id="{5B5AE45B-4B74-E11D-8E9F-FF4A4F7C9484}"/>
              </a:ext>
            </a:extLst>
          </p:cNvPr>
          <p:cNvSpPr>
            <a:spLocks noGrp="1"/>
          </p:cNvSpPr>
          <p:nvPr>
            <p:ph type="body" idx="1"/>
          </p:nvPr>
        </p:nvSpPr>
        <p:spPr>
          <a:xfrm>
            <a:off x="887307" y="6533611"/>
            <a:ext cx="11216640" cy="2135683"/>
          </a:xfrm>
        </p:spPr>
        <p:txBody>
          <a:bodyPr/>
          <a:lstStyle>
            <a:lvl1pPr marL="0" indent="0">
              <a:buNone/>
              <a:defRPr sz="2560">
                <a:solidFill>
                  <a:schemeClr val="tx1">
                    <a:tint val="82000"/>
                  </a:schemeClr>
                </a:solidFill>
              </a:defRPr>
            </a:lvl1pPr>
            <a:lvl2pPr marL="487695" indent="0">
              <a:buNone/>
              <a:defRPr sz="2133">
                <a:solidFill>
                  <a:schemeClr val="tx1">
                    <a:tint val="82000"/>
                  </a:schemeClr>
                </a:solidFill>
              </a:defRPr>
            </a:lvl2pPr>
            <a:lvl3pPr marL="975390" indent="0">
              <a:buNone/>
              <a:defRPr sz="1920">
                <a:solidFill>
                  <a:schemeClr val="tx1">
                    <a:tint val="82000"/>
                  </a:schemeClr>
                </a:solidFill>
              </a:defRPr>
            </a:lvl3pPr>
            <a:lvl4pPr marL="1463086" indent="0">
              <a:buNone/>
              <a:defRPr sz="1707">
                <a:solidFill>
                  <a:schemeClr val="tx1">
                    <a:tint val="82000"/>
                  </a:schemeClr>
                </a:solidFill>
              </a:defRPr>
            </a:lvl4pPr>
            <a:lvl5pPr marL="1950781" indent="0">
              <a:buNone/>
              <a:defRPr sz="1707">
                <a:solidFill>
                  <a:schemeClr val="tx1">
                    <a:tint val="82000"/>
                  </a:schemeClr>
                </a:solidFill>
              </a:defRPr>
            </a:lvl5pPr>
            <a:lvl6pPr marL="2438476" indent="0">
              <a:buNone/>
              <a:defRPr sz="1707">
                <a:solidFill>
                  <a:schemeClr val="tx1">
                    <a:tint val="82000"/>
                  </a:schemeClr>
                </a:solidFill>
              </a:defRPr>
            </a:lvl6pPr>
            <a:lvl7pPr marL="2926171" indent="0">
              <a:buNone/>
              <a:defRPr sz="1707">
                <a:solidFill>
                  <a:schemeClr val="tx1">
                    <a:tint val="82000"/>
                  </a:schemeClr>
                </a:solidFill>
              </a:defRPr>
            </a:lvl7pPr>
            <a:lvl8pPr marL="3413867" indent="0">
              <a:buNone/>
              <a:defRPr sz="1707">
                <a:solidFill>
                  <a:schemeClr val="tx1">
                    <a:tint val="82000"/>
                  </a:schemeClr>
                </a:solidFill>
              </a:defRPr>
            </a:lvl8pPr>
            <a:lvl9pPr marL="3901562" indent="0">
              <a:buNone/>
              <a:defRPr sz="1707">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88280C-7FDC-8474-C749-2E8929653610}"/>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E08534C6-3706-9BBB-18B4-8B815B8F65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CF187E-90BF-B4DA-99C8-C739EA14F458}"/>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3625233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DE8B-79EA-5A3E-0A96-57DCB84DF4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6AEA56-E5DD-26EC-A720-B180302A7F08}"/>
              </a:ext>
            </a:extLst>
          </p:cNvPr>
          <p:cNvSpPr>
            <a:spLocks noGrp="1"/>
          </p:cNvSpPr>
          <p:nvPr>
            <p:ph sz="half" idx="1"/>
          </p:nvPr>
        </p:nvSpPr>
        <p:spPr>
          <a:xfrm>
            <a:off x="894080" y="2598980"/>
            <a:ext cx="5527040" cy="6194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D33DEA-7C46-9E60-D6B0-DA8CD1E14FCB}"/>
              </a:ext>
            </a:extLst>
          </p:cNvPr>
          <p:cNvSpPr>
            <a:spLocks noGrp="1"/>
          </p:cNvSpPr>
          <p:nvPr>
            <p:ph sz="half" idx="2"/>
          </p:nvPr>
        </p:nvSpPr>
        <p:spPr>
          <a:xfrm>
            <a:off x="6583680" y="2598980"/>
            <a:ext cx="5527040" cy="6194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5F5BB6-15E5-B4EE-3B35-F16CA690A779}"/>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6" name="Footer Placeholder 5">
            <a:extLst>
              <a:ext uri="{FF2B5EF4-FFF2-40B4-BE49-F238E27FC236}">
                <a16:creationId xmlns:a16="http://schemas.microsoft.com/office/drawing/2014/main" id="{868412D1-AD10-04AB-D78D-BA9E8F8B7E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9A714B-88A6-4AA5-B96A-0B8BFF650379}"/>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2649882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F858A-970E-815A-4272-D9512ACF7697}"/>
              </a:ext>
            </a:extLst>
          </p:cNvPr>
          <p:cNvSpPr>
            <a:spLocks noGrp="1"/>
          </p:cNvSpPr>
          <p:nvPr>
            <p:ph type="title"/>
          </p:nvPr>
        </p:nvSpPr>
        <p:spPr>
          <a:xfrm>
            <a:off x="895774" y="519797"/>
            <a:ext cx="11216640" cy="1887086"/>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D0025A-EFF3-75B3-316D-A7912E221822}"/>
              </a:ext>
            </a:extLst>
          </p:cNvPr>
          <p:cNvSpPr>
            <a:spLocks noGrp="1"/>
          </p:cNvSpPr>
          <p:nvPr>
            <p:ph type="body" idx="1"/>
          </p:nvPr>
        </p:nvSpPr>
        <p:spPr>
          <a:xfrm>
            <a:off x="895775" y="2393322"/>
            <a:ext cx="5501639" cy="1172930"/>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a:extLst>
              <a:ext uri="{FF2B5EF4-FFF2-40B4-BE49-F238E27FC236}">
                <a16:creationId xmlns:a16="http://schemas.microsoft.com/office/drawing/2014/main" id="{CC93276A-ABB7-DA7C-73D8-0A0487686B55}"/>
              </a:ext>
            </a:extLst>
          </p:cNvPr>
          <p:cNvSpPr>
            <a:spLocks noGrp="1"/>
          </p:cNvSpPr>
          <p:nvPr>
            <p:ph sz="half" idx="2"/>
          </p:nvPr>
        </p:nvSpPr>
        <p:spPr>
          <a:xfrm>
            <a:off x="895775" y="3566253"/>
            <a:ext cx="5501639" cy="52454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10FFEB-BE02-7A76-8425-8DBC5AC826D0}"/>
              </a:ext>
            </a:extLst>
          </p:cNvPr>
          <p:cNvSpPr>
            <a:spLocks noGrp="1"/>
          </p:cNvSpPr>
          <p:nvPr>
            <p:ph type="body" sz="quarter" idx="3"/>
          </p:nvPr>
        </p:nvSpPr>
        <p:spPr>
          <a:xfrm>
            <a:off x="6583680" y="2393322"/>
            <a:ext cx="5528734" cy="1172930"/>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a:extLst>
              <a:ext uri="{FF2B5EF4-FFF2-40B4-BE49-F238E27FC236}">
                <a16:creationId xmlns:a16="http://schemas.microsoft.com/office/drawing/2014/main" id="{D7E0624A-F7C2-C54F-357D-5EFE7EA0BDDD}"/>
              </a:ext>
            </a:extLst>
          </p:cNvPr>
          <p:cNvSpPr>
            <a:spLocks noGrp="1"/>
          </p:cNvSpPr>
          <p:nvPr>
            <p:ph sz="quarter" idx="4"/>
          </p:nvPr>
        </p:nvSpPr>
        <p:spPr>
          <a:xfrm>
            <a:off x="6583680" y="3566253"/>
            <a:ext cx="5528734" cy="52454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F105C6-C2C7-4446-CF19-AFAFA5406887}"/>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8" name="Footer Placeholder 7">
            <a:extLst>
              <a:ext uri="{FF2B5EF4-FFF2-40B4-BE49-F238E27FC236}">
                <a16:creationId xmlns:a16="http://schemas.microsoft.com/office/drawing/2014/main" id="{4AC91BE2-3AC1-2C3D-636B-34A9AA9CB4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4F8EF4-FA53-FB0A-A17C-B8E77A5FC025}"/>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14064587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7340-3490-377D-779C-F0CB8BA024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AF8089-A964-6BCA-F59B-FA94C829DA84}"/>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4" name="Footer Placeholder 3">
            <a:extLst>
              <a:ext uri="{FF2B5EF4-FFF2-40B4-BE49-F238E27FC236}">
                <a16:creationId xmlns:a16="http://schemas.microsoft.com/office/drawing/2014/main" id="{3C13890C-4008-06CE-21F4-65FBBC572D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0D1F8F-3BE6-E650-43AE-4813D7F65F02}"/>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2564687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63285E-0DCC-79A1-A5BD-886AB353F93A}"/>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3" name="Footer Placeholder 2">
            <a:extLst>
              <a:ext uri="{FF2B5EF4-FFF2-40B4-BE49-F238E27FC236}">
                <a16:creationId xmlns:a16="http://schemas.microsoft.com/office/drawing/2014/main" id="{EA710BA1-3FBC-A273-347E-D55D9AE80A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BF8254-C5D2-4CB4-022A-BB61C2A0B0AE}"/>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1543766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12C1D-58C7-EBA3-9BB4-E5F5BED18A28}"/>
              </a:ext>
            </a:extLst>
          </p:cNvPr>
          <p:cNvSpPr>
            <a:spLocks noGrp="1"/>
          </p:cNvSpPr>
          <p:nvPr>
            <p:ph type="title"/>
          </p:nvPr>
        </p:nvSpPr>
        <p:spPr>
          <a:xfrm>
            <a:off x="895774" y="650875"/>
            <a:ext cx="4194386" cy="2278063"/>
          </a:xfrm>
        </p:spPr>
        <p:txBody>
          <a:bodyPr anchor="b"/>
          <a:lstStyle>
            <a:lvl1pPr>
              <a:defRPr sz="3413"/>
            </a:lvl1pPr>
          </a:lstStyle>
          <a:p>
            <a:r>
              <a:rPr lang="en-US"/>
              <a:t>Click to edit Master title style</a:t>
            </a:r>
          </a:p>
        </p:txBody>
      </p:sp>
      <p:sp>
        <p:nvSpPr>
          <p:cNvPr id="3" name="Content Placeholder 2">
            <a:extLst>
              <a:ext uri="{FF2B5EF4-FFF2-40B4-BE49-F238E27FC236}">
                <a16:creationId xmlns:a16="http://schemas.microsoft.com/office/drawing/2014/main" id="{7A9691D7-AC5E-1EEF-0DAD-265DE67AA415}"/>
              </a:ext>
            </a:extLst>
          </p:cNvPr>
          <p:cNvSpPr>
            <a:spLocks noGrp="1"/>
          </p:cNvSpPr>
          <p:nvPr>
            <p:ph idx="1"/>
          </p:nvPr>
        </p:nvSpPr>
        <p:spPr>
          <a:xfrm>
            <a:off x="5528734" y="1405710"/>
            <a:ext cx="6583680" cy="6938147"/>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A99AE7-A7AA-ACB9-17B0-89919A76D01C}"/>
              </a:ext>
            </a:extLst>
          </p:cNvPr>
          <p:cNvSpPr>
            <a:spLocks noGrp="1"/>
          </p:cNvSpPr>
          <p:nvPr>
            <p:ph type="body" sz="half" idx="2"/>
          </p:nvPr>
        </p:nvSpPr>
        <p:spPr>
          <a:xfrm>
            <a:off x="895774" y="2928938"/>
            <a:ext cx="4194386" cy="5426219"/>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Click to edit Master text styles</a:t>
            </a:r>
          </a:p>
        </p:txBody>
      </p:sp>
      <p:sp>
        <p:nvSpPr>
          <p:cNvPr id="5" name="Date Placeholder 4">
            <a:extLst>
              <a:ext uri="{FF2B5EF4-FFF2-40B4-BE49-F238E27FC236}">
                <a16:creationId xmlns:a16="http://schemas.microsoft.com/office/drawing/2014/main" id="{87EDA30F-DFB1-6C38-0B43-A32CE124F1A1}"/>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6" name="Footer Placeholder 5">
            <a:extLst>
              <a:ext uri="{FF2B5EF4-FFF2-40B4-BE49-F238E27FC236}">
                <a16:creationId xmlns:a16="http://schemas.microsoft.com/office/drawing/2014/main" id="{4BD1F683-D722-A7D7-0EBA-A6A064882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D32591-8892-C1CB-9D7E-9CD9CAA29D3E}"/>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3029569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3824C1-578C-4017-AA4F-BBEBD24D1829}"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18698146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7B13B-402B-5596-E047-D5F1ECE5F55C}"/>
              </a:ext>
            </a:extLst>
          </p:cNvPr>
          <p:cNvSpPr>
            <a:spLocks noGrp="1"/>
          </p:cNvSpPr>
          <p:nvPr>
            <p:ph type="title"/>
          </p:nvPr>
        </p:nvSpPr>
        <p:spPr>
          <a:xfrm>
            <a:off x="895774" y="650875"/>
            <a:ext cx="4194386" cy="2278063"/>
          </a:xfrm>
        </p:spPr>
        <p:txBody>
          <a:bodyPr anchor="b"/>
          <a:lstStyle>
            <a:lvl1pPr>
              <a:defRPr sz="3413"/>
            </a:lvl1pPr>
          </a:lstStyle>
          <a:p>
            <a:r>
              <a:rPr lang="en-US"/>
              <a:t>Click to edit Master title style</a:t>
            </a:r>
          </a:p>
        </p:txBody>
      </p:sp>
      <p:sp>
        <p:nvSpPr>
          <p:cNvPr id="3" name="Picture Placeholder 2">
            <a:extLst>
              <a:ext uri="{FF2B5EF4-FFF2-40B4-BE49-F238E27FC236}">
                <a16:creationId xmlns:a16="http://schemas.microsoft.com/office/drawing/2014/main" id="{8223F49E-5E62-2D41-4F52-A683A8CCB6E7}"/>
              </a:ext>
            </a:extLst>
          </p:cNvPr>
          <p:cNvSpPr>
            <a:spLocks noGrp="1"/>
          </p:cNvSpPr>
          <p:nvPr>
            <p:ph type="pic" idx="1"/>
          </p:nvPr>
        </p:nvSpPr>
        <p:spPr>
          <a:xfrm>
            <a:off x="5528734" y="1405710"/>
            <a:ext cx="6583680" cy="6938147"/>
          </a:xfrm>
        </p:spPr>
        <p:txBody>
          <a:bodyPr/>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endParaRPr lang="en-US"/>
          </a:p>
        </p:txBody>
      </p:sp>
      <p:sp>
        <p:nvSpPr>
          <p:cNvPr id="4" name="Text Placeholder 3">
            <a:extLst>
              <a:ext uri="{FF2B5EF4-FFF2-40B4-BE49-F238E27FC236}">
                <a16:creationId xmlns:a16="http://schemas.microsoft.com/office/drawing/2014/main" id="{49EB0F1E-01F9-5844-300F-4616D8596175}"/>
              </a:ext>
            </a:extLst>
          </p:cNvPr>
          <p:cNvSpPr>
            <a:spLocks noGrp="1"/>
          </p:cNvSpPr>
          <p:nvPr>
            <p:ph type="body" sz="half" idx="2"/>
          </p:nvPr>
        </p:nvSpPr>
        <p:spPr>
          <a:xfrm>
            <a:off x="895774" y="2928938"/>
            <a:ext cx="4194386" cy="5426219"/>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Click to edit Master text styles</a:t>
            </a:r>
          </a:p>
        </p:txBody>
      </p:sp>
      <p:sp>
        <p:nvSpPr>
          <p:cNvPr id="5" name="Date Placeholder 4">
            <a:extLst>
              <a:ext uri="{FF2B5EF4-FFF2-40B4-BE49-F238E27FC236}">
                <a16:creationId xmlns:a16="http://schemas.microsoft.com/office/drawing/2014/main" id="{A6C53FD8-1A43-FD58-E8D8-4F6443E4761E}"/>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6" name="Footer Placeholder 5">
            <a:extLst>
              <a:ext uri="{FF2B5EF4-FFF2-40B4-BE49-F238E27FC236}">
                <a16:creationId xmlns:a16="http://schemas.microsoft.com/office/drawing/2014/main" id="{881C3F70-2E92-A00B-A5E3-F5A7E048D1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626B81-37EE-9725-7B91-EA5B5078F684}"/>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3381167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2F19D-4701-2538-54A8-658695434B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CDF1AF-939F-CD4A-BE8A-4C96DE7223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54A312-E0E5-3D27-BA98-C7064DAA0CC8}"/>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CFB2B6A8-0A13-FBCA-66C6-ED00F8485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6A8A30-22AD-FA1A-FA15-F1F223C33EC1}"/>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394548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D18474-37F6-BF7D-1A82-EE53373ABEBB}"/>
              </a:ext>
            </a:extLst>
          </p:cNvPr>
          <p:cNvSpPr>
            <a:spLocks noGrp="1"/>
          </p:cNvSpPr>
          <p:nvPr>
            <p:ph type="title" orient="vert"/>
          </p:nvPr>
        </p:nvSpPr>
        <p:spPr>
          <a:xfrm>
            <a:off x="9306560" y="519796"/>
            <a:ext cx="2804160" cy="827379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EC27BF-EAFF-9C46-0651-35A21DAB2565}"/>
              </a:ext>
            </a:extLst>
          </p:cNvPr>
          <p:cNvSpPr>
            <a:spLocks noGrp="1"/>
          </p:cNvSpPr>
          <p:nvPr>
            <p:ph type="body" orient="vert" idx="1"/>
          </p:nvPr>
        </p:nvSpPr>
        <p:spPr>
          <a:xfrm>
            <a:off x="894080" y="519796"/>
            <a:ext cx="8249920" cy="82737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31597E-B009-D747-178B-6A5C3770A549}"/>
              </a:ext>
            </a:extLst>
          </p:cNvPr>
          <p:cNvSpPr>
            <a:spLocks noGrp="1"/>
          </p:cNvSpPr>
          <p:nvPr>
            <p:ph type="dt" sz="half" idx="10"/>
          </p:nvPr>
        </p:nvSpPr>
        <p:spPr/>
        <p:txBody>
          <a:body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A0111446-EA53-BCD1-293E-F08E75909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70D2D-DBC2-8593-F5CF-7E163A984284}"/>
              </a:ext>
            </a:extLst>
          </p:cNvPr>
          <p:cNvSpPr>
            <a:spLocks noGrp="1"/>
          </p:cNvSpPr>
          <p:nvPr>
            <p:ph type="sldNum" sz="quarter" idx="12"/>
          </p:nvPr>
        </p:nvSpPr>
        <p:spPr/>
        <p:txBody>
          <a:bodyPr/>
          <a:lstStyle/>
          <a:p>
            <a:fld id="{BFC8BC83-CD59-4CD6-A772-79122B07FE75}" type="slidenum">
              <a:rPr lang="en-US" smtClean="0"/>
              <a:t>‹#›</a:t>
            </a:fld>
            <a:endParaRPr lang="en-US"/>
          </a:p>
        </p:txBody>
      </p:sp>
    </p:spTree>
    <p:extLst>
      <p:ext uri="{BB962C8B-B14F-4D97-AF65-F5344CB8AC3E}">
        <p14:creationId xmlns:p14="http://schemas.microsoft.com/office/powerpoint/2010/main" val="240975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307" y="2434004"/>
            <a:ext cx="11216640" cy="4061188"/>
          </a:xfrm>
        </p:spPr>
        <p:txBody>
          <a:bodyPr anchor="b"/>
          <a:lstStyle>
            <a:lvl1pPr>
              <a:defRPr sz="8533"/>
            </a:lvl1pPr>
          </a:lstStyle>
          <a:p>
            <a:r>
              <a:rPr lang="en-US"/>
              <a:t>Click to edit Master title style</a:t>
            </a:r>
            <a:endParaRPr lang="en-US" dirty="0"/>
          </a:p>
        </p:txBody>
      </p:sp>
      <p:sp>
        <p:nvSpPr>
          <p:cNvPr id="3" name="Text Placeholder 2"/>
          <p:cNvSpPr>
            <a:spLocks noGrp="1"/>
          </p:cNvSpPr>
          <p:nvPr>
            <p:ph type="body" idx="1"/>
          </p:nvPr>
        </p:nvSpPr>
        <p:spPr>
          <a:xfrm>
            <a:off x="887307" y="6533613"/>
            <a:ext cx="11216640" cy="2135683"/>
          </a:xfrm>
        </p:spPr>
        <p:txBody>
          <a:bodyPr/>
          <a:lstStyle>
            <a:lvl1pPr marL="0" indent="0">
              <a:buNone/>
              <a:defRPr sz="3413">
                <a:solidFill>
                  <a:schemeClr val="tx1"/>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3824C1-578C-4017-AA4F-BBEBD24D1829}"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387564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94080" y="2598980"/>
            <a:ext cx="5527040" cy="6194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83680" y="2598980"/>
            <a:ext cx="5527040" cy="6194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3824C1-578C-4017-AA4F-BBEBD24D1829}"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407828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774" y="519798"/>
            <a:ext cx="11216640" cy="1887086"/>
          </a:xfrm>
        </p:spPr>
        <p:txBody>
          <a:bodyPr/>
          <a:lstStyle/>
          <a:p>
            <a:r>
              <a:rPr lang="en-US"/>
              <a:t>Click to edit Master title style</a:t>
            </a:r>
            <a:endParaRPr lang="en-US" dirty="0"/>
          </a:p>
        </p:txBody>
      </p:sp>
      <p:sp>
        <p:nvSpPr>
          <p:cNvPr id="3" name="Text Placeholder 2"/>
          <p:cNvSpPr>
            <a:spLocks noGrp="1"/>
          </p:cNvSpPr>
          <p:nvPr>
            <p:ph type="body" idx="1"/>
          </p:nvPr>
        </p:nvSpPr>
        <p:spPr>
          <a:xfrm>
            <a:off x="895775" y="2393322"/>
            <a:ext cx="5501639" cy="1172930"/>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4" name="Content Placeholder 3"/>
          <p:cNvSpPr>
            <a:spLocks noGrp="1"/>
          </p:cNvSpPr>
          <p:nvPr>
            <p:ph sz="half" idx="2"/>
          </p:nvPr>
        </p:nvSpPr>
        <p:spPr>
          <a:xfrm>
            <a:off x="895775" y="3566253"/>
            <a:ext cx="5501639" cy="52454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83681" y="2393322"/>
            <a:ext cx="5528734" cy="1172930"/>
          </a:xfr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6" name="Content Placeholder 5"/>
          <p:cNvSpPr>
            <a:spLocks noGrp="1"/>
          </p:cNvSpPr>
          <p:nvPr>
            <p:ph sz="quarter" idx="4"/>
          </p:nvPr>
        </p:nvSpPr>
        <p:spPr>
          <a:xfrm>
            <a:off x="6583681" y="3566253"/>
            <a:ext cx="5528734" cy="52454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3824C1-578C-4017-AA4F-BBEBD24D1829}"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4284134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3824C1-578C-4017-AA4F-BBEBD24D1829}"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6576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824C1-578C-4017-AA4F-BBEBD24D1829}"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133816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875"/>
            <a:ext cx="4194386" cy="2278063"/>
          </a:xfrm>
        </p:spPr>
        <p:txBody>
          <a:bodyPr anchor="b"/>
          <a:lstStyle>
            <a:lvl1pPr>
              <a:defRPr sz="4551"/>
            </a:lvl1pPr>
          </a:lstStyle>
          <a:p>
            <a:r>
              <a:rPr lang="en-US"/>
              <a:t>Click to edit Master title style</a:t>
            </a:r>
            <a:endParaRPr lang="en-US" dirty="0"/>
          </a:p>
        </p:txBody>
      </p:sp>
      <p:sp>
        <p:nvSpPr>
          <p:cNvPr id="3" name="Content Placeholder 2"/>
          <p:cNvSpPr>
            <a:spLocks noGrp="1"/>
          </p:cNvSpPr>
          <p:nvPr>
            <p:ph idx="1"/>
          </p:nvPr>
        </p:nvSpPr>
        <p:spPr>
          <a:xfrm>
            <a:off x="5528734" y="1405711"/>
            <a:ext cx="6583680" cy="6938147"/>
          </a:xfrm>
        </p:spPr>
        <p:txBody>
          <a:bodyPr/>
          <a:lstStyle>
            <a:lvl1pPr>
              <a:defRPr sz="4551"/>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95774" y="2928938"/>
            <a:ext cx="4194386" cy="5426219"/>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fld id="{243824C1-578C-4017-AA4F-BBEBD24D1829}"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279992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875"/>
            <a:ext cx="4194386" cy="2278063"/>
          </a:xfrm>
        </p:spPr>
        <p:txBody>
          <a:bodyPr anchor="b"/>
          <a:lstStyle>
            <a:lvl1pPr>
              <a:defRPr sz="4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5528734" y="1405711"/>
            <a:ext cx="6583680" cy="6938147"/>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a:t>Click icon to add picture</a:t>
            </a:r>
            <a:endParaRPr lang="en-US" dirty="0"/>
          </a:p>
        </p:txBody>
      </p:sp>
      <p:sp>
        <p:nvSpPr>
          <p:cNvPr id="4" name="Text Placeholder 3"/>
          <p:cNvSpPr>
            <a:spLocks noGrp="1"/>
          </p:cNvSpPr>
          <p:nvPr>
            <p:ph type="body" sz="half" idx="2"/>
          </p:nvPr>
        </p:nvSpPr>
        <p:spPr>
          <a:xfrm>
            <a:off x="895774" y="2928938"/>
            <a:ext cx="4194386" cy="5426219"/>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fld id="{243824C1-578C-4017-AA4F-BBEBD24D1829}"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6ADD5-3DFC-46DC-ACE7-8AB33F7D4FAB}" type="slidenum">
              <a:rPr lang="en-US" smtClean="0"/>
              <a:t>‹#›</a:t>
            </a:fld>
            <a:endParaRPr lang="en-US"/>
          </a:p>
        </p:txBody>
      </p:sp>
    </p:spTree>
    <p:extLst>
      <p:ext uri="{BB962C8B-B14F-4D97-AF65-F5344CB8AC3E}">
        <p14:creationId xmlns:p14="http://schemas.microsoft.com/office/powerpoint/2010/main" val="275688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4080" y="519798"/>
            <a:ext cx="11216640" cy="188708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94080" y="2598980"/>
            <a:ext cx="11216640" cy="619461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4080" y="9048973"/>
            <a:ext cx="2926080" cy="519796"/>
          </a:xfrm>
          <a:prstGeom prst="rect">
            <a:avLst/>
          </a:prstGeom>
        </p:spPr>
        <p:txBody>
          <a:bodyPr vert="horz" lIns="91440" tIns="45720" rIns="91440" bIns="45720" rtlCol="0" anchor="ctr"/>
          <a:lstStyle>
            <a:lvl1pPr algn="l">
              <a:defRPr sz="1707">
                <a:solidFill>
                  <a:schemeClr val="tx1">
                    <a:tint val="75000"/>
                  </a:schemeClr>
                </a:solidFill>
              </a:defRPr>
            </a:lvl1pPr>
          </a:lstStyle>
          <a:p>
            <a:fld id="{243824C1-578C-4017-AA4F-BBEBD24D1829}" type="datetimeFigureOut">
              <a:rPr lang="en-US" smtClean="0"/>
              <a:t>12/2/2024</a:t>
            </a:fld>
            <a:endParaRPr lang="en-US"/>
          </a:p>
        </p:txBody>
      </p:sp>
      <p:sp>
        <p:nvSpPr>
          <p:cNvPr id="5" name="Footer Placeholder 4"/>
          <p:cNvSpPr>
            <a:spLocks noGrp="1"/>
          </p:cNvSpPr>
          <p:nvPr>
            <p:ph type="ftr" sz="quarter" idx="3"/>
          </p:nvPr>
        </p:nvSpPr>
        <p:spPr>
          <a:xfrm>
            <a:off x="4307840" y="9048973"/>
            <a:ext cx="4389120" cy="519796"/>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84640" y="9048973"/>
            <a:ext cx="2926080" cy="519796"/>
          </a:xfrm>
          <a:prstGeom prst="rect">
            <a:avLst/>
          </a:prstGeom>
        </p:spPr>
        <p:txBody>
          <a:bodyPr vert="horz" lIns="91440" tIns="45720" rIns="91440" bIns="45720" rtlCol="0" anchor="ctr"/>
          <a:lstStyle>
            <a:lvl1pPr algn="r">
              <a:defRPr sz="1707">
                <a:solidFill>
                  <a:schemeClr val="tx1">
                    <a:tint val="75000"/>
                  </a:schemeClr>
                </a:solidFill>
              </a:defRPr>
            </a:lvl1pPr>
          </a:lstStyle>
          <a:p>
            <a:fld id="{3046ADD5-3DFC-46DC-ACE7-8AB33F7D4FAB}" type="slidenum">
              <a:rPr lang="en-US" smtClean="0"/>
              <a:t>‹#›</a:t>
            </a:fld>
            <a:endParaRPr lang="en-US"/>
          </a:p>
        </p:txBody>
      </p:sp>
    </p:spTree>
    <p:extLst>
      <p:ext uri="{BB962C8B-B14F-4D97-AF65-F5344CB8AC3E}">
        <p14:creationId xmlns:p14="http://schemas.microsoft.com/office/powerpoint/2010/main" val="294781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00460" rtl="0" eaLnBrk="1" latinLnBrk="0" hangingPunct="1">
        <a:lnSpc>
          <a:spcPct val="90000"/>
        </a:lnSpc>
        <a:spcBef>
          <a:spcPct val="0"/>
        </a:spcBef>
        <a:buNone/>
        <a:defRPr sz="6258" kern="1200">
          <a:solidFill>
            <a:schemeClr val="tx1"/>
          </a:solidFill>
          <a:latin typeface="+mj-lt"/>
          <a:ea typeface="+mj-ea"/>
          <a:cs typeface="+mj-cs"/>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EF8F43-2534-0C92-D8C5-638E5B220A2A}"/>
              </a:ext>
            </a:extLst>
          </p:cNvPr>
          <p:cNvSpPr>
            <a:spLocks noGrp="1"/>
          </p:cNvSpPr>
          <p:nvPr>
            <p:ph type="title"/>
          </p:nvPr>
        </p:nvSpPr>
        <p:spPr>
          <a:xfrm>
            <a:off x="894080" y="519797"/>
            <a:ext cx="11216640" cy="188708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F86771-DDF1-6535-7F6D-BB04B5221079}"/>
              </a:ext>
            </a:extLst>
          </p:cNvPr>
          <p:cNvSpPr>
            <a:spLocks noGrp="1"/>
          </p:cNvSpPr>
          <p:nvPr>
            <p:ph type="body" idx="1"/>
          </p:nvPr>
        </p:nvSpPr>
        <p:spPr>
          <a:xfrm>
            <a:off x="894080" y="2598980"/>
            <a:ext cx="11216640" cy="6194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439C0-5A40-D7D9-C5BE-EC020E3A15F3}"/>
              </a:ext>
            </a:extLst>
          </p:cNvPr>
          <p:cNvSpPr>
            <a:spLocks noGrp="1"/>
          </p:cNvSpPr>
          <p:nvPr>
            <p:ph type="dt" sz="half" idx="2"/>
          </p:nvPr>
        </p:nvSpPr>
        <p:spPr>
          <a:xfrm>
            <a:off x="894080" y="9048971"/>
            <a:ext cx="2926080" cy="519796"/>
          </a:xfrm>
          <a:prstGeom prst="rect">
            <a:avLst/>
          </a:prstGeom>
        </p:spPr>
        <p:txBody>
          <a:bodyPr vert="horz" lIns="91440" tIns="45720" rIns="91440" bIns="45720" rtlCol="0" anchor="ctr"/>
          <a:lstStyle>
            <a:lvl1pPr algn="l">
              <a:defRPr sz="1280">
                <a:solidFill>
                  <a:schemeClr val="tx1">
                    <a:tint val="82000"/>
                  </a:schemeClr>
                </a:solidFill>
              </a:defRPr>
            </a:lvl1pPr>
          </a:lstStyle>
          <a:p>
            <a:fld id="{80C6D342-4A24-4829-B904-4D2F5DEAFF94}" type="datetimeFigureOut">
              <a:rPr lang="en-US" smtClean="0"/>
              <a:t>12/2/2024</a:t>
            </a:fld>
            <a:endParaRPr lang="en-US"/>
          </a:p>
        </p:txBody>
      </p:sp>
      <p:sp>
        <p:nvSpPr>
          <p:cNvPr id="5" name="Footer Placeholder 4">
            <a:extLst>
              <a:ext uri="{FF2B5EF4-FFF2-40B4-BE49-F238E27FC236}">
                <a16:creationId xmlns:a16="http://schemas.microsoft.com/office/drawing/2014/main" id="{98F61F1C-2D53-5B27-2B7C-B6BF882450D6}"/>
              </a:ext>
            </a:extLst>
          </p:cNvPr>
          <p:cNvSpPr>
            <a:spLocks noGrp="1"/>
          </p:cNvSpPr>
          <p:nvPr>
            <p:ph type="ftr" sz="quarter" idx="3"/>
          </p:nvPr>
        </p:nvSpPr>
        <p:spPr>
          <a:xfrm>
            <a:off x="4307840" y="9048971"/>
            <a:ext cx="4389120" cy="519796"/>
          </a:xfrm>
          <a:prstGeom prst="rect">
            <a:avLst/>
          </a:prstGeom>
        </p:spPr>
        <p:txBody>
          <a:bodyPr vert="horz" lIns="91440" tIns="45720" rIns="91440" bIns="45720" rtlCol="0" anchor="ctr"/>
          <a:lstStyle>
            <a:lvl1pPr algn="ctr">
              <a:defRPr sz="128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3A9DCFC-DFFC-4274-B49A-7B6DD25E1B5B}"/>
              </a:ext>
            </a:extLst>
          </p:cNvPr>
          <p:cNvSpPr>
            <a:spLocks noGrp="1"/>
          </p:cNvSpPr>
          <p:nvPr>
            <p:ph type="sldNum" sz="quarter" idx="4"/>
          </p:nvPr>
        </p:nvSpPr>
        <p:spPr>
          <a:xfrm>
            <a:off x="9184640" y="9048971"/>
            <a:ext cx="2926080" cy="519796"/>
          </a:xfrm>
          <a:prstGeom prst="rect">
            <a:avLst/>
          </a:prstGeom>
        </p:spPr>
        <p:txBody>
          <a:bodyPr vert="horz" lIns="91440" tIns="45720" rIns="91440" bIns="45720" rtlCol="0" anchor="ctr"/>
          <a:lstStyle>
            <a:lvl1pPr algn="r">
              <a:defRPr sz="1280">
                <a:solidFill>
                  <a:schemeClr val="tx1">
                    <a:tint val="82000"/>
                  </a:schemeClr>
                </a:solidFill>
              </a:defRPr>
            </a:lvl1pPr>
          </a:lstStyle>
          <a:p>
            <a:fld id="{BFC8BC83-CD59-4CD6-A772-79122B07FE75}" type="slidenum">
              <a:rPr lang="en-US" smtClean="0"/>
              <a:t>‹#›</a:t>
            </a:fld>
            <a:endParaRPr lang="en-US"/>
          </a:p>
        </p:txBody>
      </p:sp>
    </p:spTree>
    <p:extLst>
      <p:ext uri="{BB962C8B-B14F-4D97-AF65-F5344CB8AC3E}">
        <p14:creationId xmlns:p14="http://schemas.microsoft.com/office/powerpoint/2010/main" val="38812623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9070" y="2387623"/>
            <a:ext cx="10205822" cy="62273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ctr"/>
            <a:r>
              <a:rPr lang="en-US" sz="3200" dirty="0">
                <a:solidFill>
                  <a:srgbClr val="0000FF"/>
                </a:solidFill>
                <a:latin typeface="Arial Black" pitchFamily="34" charset="0"/>
              </a:rPr>
              <a:t>Emission Potential of Agriculture, Forestry and Other Land Use Practices</a:t>
            </a:r>
          </a:p>
          <a:p>
            <a:pPr algn="ctr"/>
            <a:endParaRPr lang="en-US" sz="4000" dirty="0">
              <a:solidFill>
                <a:srgbClr val="0000FF"/>
              </a:solidFill>
              <a:latin typeface="Arial Black" pitchFamily="34" charset="0"/>
            </a:endParaRPr>
          </a:p>
          <a:p>
            <a:pPr algn="ctr"/>
            <a:endParaRPr lang="en-US" sz="4000" dirty="0">
              <a:solidFill>
                <a:srgbClr val="0000FF"/>
              </a:solidFill>
              <a:latin typeface="Arial Black" pitchFamily="34" charset="0"/>
            </a:endParaRPr>
          </a:p>
          <a:p>
            <a:pPr algn="ctr"/>
            <a:endParaRPr lang="en-US" sz="1200" dirty="0">
              <a:solidFill>
                <a:srgbClr val="0000FF"/>
              </a:solidFill>
              <a:latin typeface="Arial Black" pitchFamily="34" charset="0"/>
            </a:endParaRPr>
          </a:p>
          <a:p>
            <a:pPr algn="ctr"/>
            <a:r>
              <a:rPr lang="en-US" sz="3200" b="1" dirty="0">
                <a:latin typeface="Monotype Corsiva" panose="03010101010201010101" pitchFamily="66" charset="0"/>
              </a:rPr>
              <a:t>Frank Rutabingwa </a:t>
            </a:r>
            <a:endParaRPr lang="en-US" sz="3200" dirty="0">
              <a:latin typeface="Arial Black" pitchFamily="34" charset="0"/>
            </a:endParaRPr>
          </a:p>
          <a:p>
            <a:pPr algn="ctr"/>
            <a:r>
              <a:rPr lang="en-GB" sz="2400" i="1" dirty="0"/>
              <a:t>Senior Regional Advisor</a:t>
            </a:r>
          </a:p>
          <a:p>
            <a:pPr algn="ctr"/>
            <a:r>
              <a:rPr lang="en-GB" sz="2400" i="1" dirty="0"/>
              <a:t>Climate Change and Natural Resources Management</a:t>
            </a:r>
          </a:p>
          <a:p>
            <a:pPr algn="ctr"/>
            <a:r>
              <a:rPr lang="en-GB" sz="2400" i="1" dirty="0"/>
              <a:t>United Nations Economic Commission for Africa(UNECA)</a:t>
            </a:r>
          </a:p>
          <a:p>
            <a:pPr algn="ctr"/>
            <a:endParaRPr lang="en-GB" sz="2400" i="1" dirty="0"/>
          </a:p>
          <a:p>
            <a:pPr algn="ctr"/>
            <a:endParaRPr lang="en-GB" i="1" dirty="0"/>
          </a:p>
          <a:p>
            <a:pPr algn="ctr"/>
            <a:endParaRPr lang="en-US" sz="2000" b="1" dirty="0">
              <a:solidFill>
                <a:srgbClr val="0000FF"/>
              </a:solidFill>
              <a:latin typeface="Arial Black" pitchFamily="34" charset="0"/>
            </a:endParaRPr>
          </a:p>
          <a:p>
            <a:pPr algn="ctr"/>
            <a:endParaRPr lang="en-US" sz="4000" b="1" dirty="0">
              <a:solidFill>
                <a:srgbClr val="0000FF"/>
              </a:solidFill>
              <a:latin typeface="Arial Black" pitchFamily="34" charset="0"/>
            </a:endParaRPr>
          </a:p>
          <a:p>
            <a:pPr algn="ctr"/>
            <a:endParaRPr lang="en-US" sz="1200" b="1" dirty="0">
              <a:solidFill>
                <a:srgbClr val="0000FF"/>
              </a:solidFill>
              <a:latin typeface="Arial Black" pitchFamily="34" charset="0"/>
            </a:endParaRPr>
          </a:p>
          <a:p>
            <a:pPr algn="r" defTabSz="584200" hangingPunct="0"/>
            <a:r>
              <a:rPr lang="en-US" sz="2400" b="1" dirty="0">
                <a:latin typeface="Monotype Corsiva" panose="03010101010201010101" pitchFamily="66" charset="0"/>
                <a:sym typeface="Arial"/>
              </a:rPr>
              <a:t>2 December 2024</a:t>
            </a:r>
          </a:p>
        </p:txBody>
      </p:sp>
      <p:cxnSp>
        <p:nvCxnSpPr>
          <p:cNvPr id="5" name="Straight Connector 4"/>
          <p:cNvCxnSpPr/>
          <p:nvPr/>
        </p:nvCxnSpPr>
        <p:spPr>
          <a:xfrm flipV="1">
            <a:off x="1087681" y="1342818"/>
            <a:ext cx="6291505" cy="26872"/>
          </a:xfrm>
          <a:prstGeom prst="line">
            <a:avLst/>
          </a:prstGeom>
          <a:ln/>
        </p:spPr>
        <p:style>
          <a:lnRef idx="3">
            <a:schemeClr val="accent6"/>
          </a:lnRef>
          <a:fillRef idx="0">
            <a:schemeClr val="accent6"/>
          </a:fillRef>
          <a:effectRef idx="2">
            <a:schemeClr val="accent6"/>
          </a:effectRef>
          <a:fontRef idx="minor">
            <a:schemeClr val="tx1"/>
          </a:fontRef>
        </p:style>
      </p:cxn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9" name="Picture 4" descr="Image result for united nation economic commission for afr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14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56448" y="2173015"/>
            <a:ext cx="10639312" cy="1384995"/>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Liberia’s Revised NDC commits to reducing GHG emissions by 64% below business-as-usual (BAU) levels by 2030 </a:t>
            </a:r>
          </a:p>
        </p:txBody>
      </p:sp>
      <p:sp>
        <p:nvSpPr>
          <p:cNvPr id="10" name="Rectangle 9"/>
          <p:cNvSpPr/>
          <p:nvPr/>
        </p:nvSpPr>
        <p:spPr>
          <a:xfrm>
            <a:off x="1473170" y="3764452"/>
            <a:ext cx="9850150" cy="4585871"/>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unconditional reduction is </a:t>
            </a:r>
            <a:r>
              <a:rPr lang="en-US" sz="2400" dirty="0">
                <a:solidFill>
                  <a:srgbClr val="FF0000"/>
                </a:solidFill>
                <a:latin typeface="Arial Black" panose="020B0A04020102020204" pitchFamily="34" charset="0"/>
              </a:rPr>
              <a:t>10%</a:t>
            </a:r>
            <a:r>
              <a:rPr lang="en-US" sz="2400" dirty="0">
                <a:latin typeface="Arial Black" panose="020B0A04020102020204" pitchFamily="34" charset="0"/>
              </a:rPr>
              <a:t> (resulting in 11,187 Gg CO2e by 2030)</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conditional reduction is </a:t>
            </a:r>
            <a:r>
              <a:rPr lang="en-US" sz="2400" dirty="0">
                <a:solidFill>
                  <a:srgbClr val="FF0000"/>
                </a:solidFill>
                <a:latin typeface="Arial Black" panose="020B0A04020102020204" pitchFamily="34" charset="0"/>
              </a:rPr>
              <a:t>54% reduction </a:t>
            </a:r>
            <a:r>
              <a:rPr lang="en-US" sz="2400" dirty="0">
                <a:latin typeface="Arial Black" panose="020B0A04020102020204" pitchFamily="34" charset="0"/>
              </a:rPr>
              <a:t>but</a:t>
            </a:r>
            <a:r>
              <a:rPr lang="en-US" sz="2400" dirty="0">
                <a:solidFill>
                  <a:srgbClr val="FF0000"/>
                </a:solidFill>
                <a:latin typeface="Arial Black" panose="020B0A04020102020204" pitchFamily="34" charset="0"/>
              </a:rPr>
              <a:t> </a:t>
            </a:r>
            <a:r>
              <a:rPr lang="en-US" sz="2400" dirty="0">
                <a:latin typeface="Arial Black" panose="020B0A04020102020204" pitchFamily="34" charset="0"/>
              </a:rPr>
              <a:t>contingent upon international support as (resulting in 4,537 Gg CO2e by 2030)</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targets reductions in </a:t>
            </a:r>
            <a:r>
              <a:rPr lang="en-US" sz="2400" dirty="0">
                <a:solidFill>
                  <a:srgbClr val="FF0000"/>
                </a:solidFill>
                <a:latin typeface="Arial Black" panose="020B0A04020102020204" pitchFamily="34" charset="0"/>
              </a:rPr>
              <a:t>nine sectors</a:t>
            </a:r>
            <a:r>
              <a:rPr lang="en-US" sz="2400" dirty="0">
                <a:latin typeface="Arial Black" panose="020B0A04020102020204" pitchFamily="34" charset="0"/>
              </a:rPr>
              <a:t>: Agriculture, Forests,, Health, Transport, Energy, and Waste. (Coastal Zones, Fisheries, Industry added in revised)</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Cross-cutting targets include urban green corridors</a:t>
            </a:r>
          </a:p>
          <a:p>
            <a:pPr marL="342900" indent="-342900">
              <a:lnSpc>
                <a:spcPct val="105000"/>
              </a:lnSpc>
              <a:spcBef>
                <a:spcPts val="600"/>
              </a:spcBef>
              <a:spcAft>
                <a:spcPts val="600"/>
              </a:spcAft>
              <a:buFont typeface="Arial" panose="020B0604020202020204" pitchFamily="34" charset="0"/>
              <a:buChar char="•"/>
            </a:pPr>
            <a:endParaRPr lang="en-US" sz="2400" dirty="0">
              <a:latin typeface="Arial Black" panose="020B0A04020102020204"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2. Liberia’s NDC (2021)</a:t>
            </a:r>
          </a:p>
        </p:txBody>
      </p:sp>
    </p:spTree>
    <p:extLst>
      <p:ext uri="{BB962C8B-B14F-4D97-AF65-F5344CB8AC3E}">
        <p14:creationId xmlns:p14="http://schemas.microsoft.com/office/powerpoint/2010/main" val="51509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087681" y="2357699"/>
            <a:ext cx="10806952" cy="954107"/>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Liberia’s national projects and initiatives in the Agriculture (</a:t>
            </a:r>
            <a:r>
              <a:rPr lang="en-US" sz="2800" dirty="0">
                <a:latin typeface="Arial Black" panose="020B0A04020102020204" pitchFamily="34" charset="0"/>
              </a:rPr>
              <a:t>40% below BAU levels by 2030)</a:t>
            </a:r>
          </a:p>
        </p:txBody>
      </p:sp>
      <p:sp>
        <p:nvSpPr>
          <p:cNvPr id="10" name="Rectangle 9"/>
          <p:cNvSpPr/>
          <p:nvPr/>
        </p:nvSpPr>
        <p:spPr>
          <a:xfrm>
            <a:off x="1246042" y="3717087"/>
            <a:ext cx="10168718" cy="3332707"/>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low-carbon agricultural practices, low-emissions livestock system, and linking agricultural development with the National REDD+ Strategy </a:t>
            </a:r>
          </a:p>
          <a:p>
            <a:pPr lvl="2">
              <a:lnSpc>
                <a:spcPct val="105000"/>
              </a:lnSpc>
              <a:spcBef>
                <a:spcPts val="600"/>
              </a:spcBef>
              <a:spcAft>
                <a:spcPts val="600"/>
              </a:spcAft>
            </a:pPr>
            <a:r>
              <a:rPr lang="en-US" sz="2400" dirty="0">
                <a:latin typeface="Arial Black" panose="020B0A04020102020204" pitchFamily="34" charset="0"/>
              </a:rPr>
              <a:t>e.g., conservation agriculture, no/low tillage, agro-</a:t>
            </a:r>
            <a:r>
              <a:rPr lang="en-US" sz="2400" dirty="0" err="1">
                <a:latin typeface="Arial Black" panose="020B0A04020102020204" pitchFamily="34" charset="0"/>
              </a:rPr>
              <a:t>silvopastoral</a:t>
            </a:r>
            <a:r>
              <a:rPr lang="en-US" sz="2400" dirty="0">
                <a:latin typeface="Arial Black" panose="020B0A04020102020204" pitchFamily="34" charset="0"/>
              </a:rPr>
              <a:t> systems, improved lowland rice cultivation, multi-cropping, organic fertilizers, </a:t>
            </a:r>
            <a:r>
              <a:rPr lang="en-US" sz="2400" dirty="0" err="1">
                <a:latin typeface="Arial Black" panose="020B0A04020102020204" pitchFamily="34" charset="0"/>
              </a:rPr>
              <a:t>fertigation</a:t>
            </a:r>
            <a:r>
              <a:rPr lang="en-US" sz="2400" dirty="0">
                <a:latin typeface="Arial Black" panose="020B0A04020102020204" pitchFamily="34" charset="0"/>
              </a:rPr>
              <a:t>, composting, crop rotation, and sustainable agricultural waste management</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3. Liberia’s AFOLU</a:t>
            </a:r>
          </a:p>
        </p:txBody>
      </p:sp>
    </p:spTree>
    <p:extLst>
      <p:ext uri="{BB962C8B-B14F-4D97-AF65-F5344CB8AC3E}">
        <p14:creationId xmlns:p14="http://schemas.microsoft.com/office/powerpoint/2010/main" val="59624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29320" y="2130440"/>
            <a:ext cx="10806952" cy="954107"/>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Liberia’s national projects and initiatives in the Forestry (5</a:t>
            </a:r>
            <a:r>
              <a:rPr lang="en-US" sz="2800" dirty="0">
                <a:latin typeface="Arial Black" panose="020B0A04020102020204" pitchFamily="34" charset="0"/>
              </a:rPr>
              <a:t>0% below BAU levels by 2030)</a:t>
            </a:r>
          </a:p>
        </p:txBody>
      </p:sp>
      <p:sp>
        <p:nvSpPr>
          <p:cNvPr id="10" name="Rectangle 9"/>
          <p:cNvSpPr/>
          <p:nvPr/>
        </p:nvSpPr>
        <p:spPr>
          <a:xfrm>
            <a:off x="1087681" y="3510017"/>
            <a:ext cx="10490230" cy="4342214"/>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REDD+, improving sustainable fuelwood and charcoal production, increasing Protected Areas, increasing the urban canopy covers, enhancing forest carbon stocks by incentivizing and increasing agroforestry, reforestation, afforestation, and forest restoration, including through reforestation agreements with logging companies; Conserving High Conservation Value-High Carbon Stock (HCV-HCS) forests within agricultural, tree crop, and commercial forestry, and site new concessions on open/degraded land; Increasing the designation of Community Forest Area. </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3. Liberia’s AFOLU</a:t>
            </a:r>
          </a:p>
        </p:txBody>
      </p:sp>
    </p:spTree>
    <p:extLst>
      <p:ext uri="{BB962C8B-B14F-4D97-AF65-F5344CB8AC3E}">
        <p14:creationId xmlns:p14="http://schemas.microsoft.com/office/powerpoint/2010/main" val="3646548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087681" y="2294951"/>
            <a:ext cx="10806952" cy="954107"/>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Liberia’s national projects and initiatives in the Coastal zone (not given </a:t>
            </a:r>
            <a:r>
              <a:rPr lang="en-US" sz="2800" dirty="0">
                <a:latin typeface="Arial Black" panose="020B0A04020102020204" pitchFamily="34" charset="0"/>
              </a:rPr>
              <a:t>below BAU levels by 2030)</a:t>
            </a:r>
          </a:p>
        </p:txBody>
      </p:sp>
      <p:sp>
        <p:nvSpPr>
          <p:cNvPr id="10" name="Rectangle 9"/>
          <p:cNvSpPr/>
          <p:nvPr/>
        </p:nvSpPr>
        <p:spPr>
          <a:xfrm>
            <a:off x="1404403" y="3610407"/>
            <a:ext cx="10490230" cy="2791020"/>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increasing mangrove and coastal conservation and restoration, based on a survey analysis of coastal zone ecosystems to identify threats and priority action areas, Expanding marine and coastal ecosystem protection, Promoting mangroves within the National REDD+ Strategy, and developing mechanisms for sustainable community management of mangrove areas</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3. Liberia’s AFOLU</a:t>
            </a:r>
          </a:p>
        </p:txBody>
      </p:sp>
    </p:spTree>
    <p:extLst>
      <p:ext uri="{BB962C8B-B14F-4D97-AF65-F5344CB8AC3E}">
        <p14:creationId xmlns:p14="http://schemas.microsoft.com/office/powerpoint/2010/main" val="1286267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07827" y="1977003"/>
            <a:ext cx="10806952" cy="954107"/>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Additional national projects and initiatives in the NDC3.0</a:t>
            </a:r>
            <a:endParaRPr lang="en-US" sz="2800" dirty="0">
              <a:latin typeface="Arial Black" panose="020B0A04020102020204" pitchFamily="34" charset="0"/>
            </a:endParaRPr>
          </a:p>
        </p:txBody>
      </p:sp>
      <p:sp>
        <p:nvSpPr>
          <p:cNvPr id="10" name="Rectangle 9"/>
          <p:cNvSpPr/>
          <p:nvPr/>
        </p:nvSpPr>
        <p:spPr>
          <a:xfrm>
            <a:off x="1260332" y="3016047"/>
            <a:ext cx="10940503" cy="5053691"/>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Agroforestry Initiatives (contributes to sequesters carbon, improves soil health, and enhances biodiversity. Promotes sustainable farming practices that reduce emissions from agricultural activities.)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 Sustainable Land Management (SLM) Programs (to enhance soil carbon sequestration, reduces emissions from land degradation, and prevents further loss of ecosystems)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Climate-Smart Agriculture (CSA) Initiatives (to reduces emissions from agriculture (e.g., methane from livestock and nitrous oxide from fertilizer), while increasing carbon sequestration in soils)</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4. Proposed AFOLU project</a:t>
            </a:r>
          </a:p>
        </p:txBody>
      </p:sp>
    </p:spTree>
    <p:extLst>
      <p:ext uri="{BB962C8B-B14F-4D97-AF65-F5344CB8AC3E}">
        <p14:creationId xmlns:p14="http://schemas.microsoft.com/office/powerpoint/2010/main" val="871201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07827" y="1990151"/>
            <a:ext cx="10940503" cy="6832640"/>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Carbon Sequestration Programs (Increases soil organic carbon and reduces atmospheric CO2 levels)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Integrated Water and Land Management Projects (manage water resources more effectively, reduces emissions from water-intensive farming, and supports sustainable land use practices)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Urban green corridors aim to:</a:t>
            </a:r>
          </a:p>
          <a:p>
            <a:pPr marL="1257300" lvl="2"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Enhance urban resilience by reducing heat island effects.</a:t>
            </a:r>
          </a:p>
          <a:p>
            <a:pPr marL="1257300" lvl="2"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Improve air quality and overall urban living conditions.</a:t>
            </a:r>
          </a:p>
          <a:p>
            <a:pPr marL="1257300" lvl="2"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Provide carbon sequestration through the planting of trees and the restoration of degraded urban landscapes.</a:t>
            </a:r>
          </a:p>
          <a:p>
            <a:pPr marL="1257300" lvl="2"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Contribute to the development of green spaces that are beneficial for biodiversity conservation and climate adaptation in cities.</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4" name="TextBox 13"/>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4. Proposed AFOLU project</a:t>
            </a:r>
          </a:p>
        </p:txBody>
      </p:sp>
    </p:spTree>
    <p:extLst>
      <p:ext uri="{BB962C8B-B14F-4D97-AF65-F5344CB8AC3E}">
        <p14:creationId xmlns:p14="http://schemas.microsoft.com/office/powerpoint/2010/main" val="1472209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4" name="TextBox 13"/>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5. Methodological framework</a:t>
            </a:r>
          </a:p>
        </p:txBody>
      </p:sp>
      <p:sp>
        <p:nvSpPr>
          <p:cNvPr id="7" name="Rectangle 6"/>
          <p:cNvSpPr/>
          <p:nvPr/>
        </p:nvSpPr>
        <p:spPr>
          <a:xfrm>
            <a:off x="1087681" y="2421472"/>
            <a:ext cx="10940503" cy="5355312"/>
          </a:xfrm>
          <a:prstGeom prst="rect">
            <a:avLst/>
          </a:prstGeom>
        </p:spPr>
        <p:txBody>
          <a:bodyPr wrap="square">
            <a:spAutoFit/>
          </a:bodyPr>
          <a:lstStyle/>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Define the national context</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Determine the reference point (include base year)</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Time frame and/or implementation period</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Scope and coverage </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Defining the adaptation and mitigation measures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Describe the review process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Consider important assumptions and conditions</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Select appropriate methodological approach</a:t>
            </a:r>
          </a:p>
          <a:p>
            <a:pPr marL="800100" lvl="1" indent="-342900">
              <a:lnSpc>
                <a:spcPct val="105000"/>
              </a:lnSpc>
              <a:spcBef>
                <a:spcPts val="600"/>
              </a:spcBef>
              <a:spcAft>
                <a:spcPts val="600"/>
              </a:spcAft>
              <a:buFont typeface="Arial Black" panose="020B0A04020102020204" pitchFamily="34" charset="0"/>
              <a:buChar char="–"/>
            </a:pPr>
            <a:r>
              <a:rPr lang="en-US" sz="2400" dirty="0">
                <a:latin typeface="Arial Black" panose="020B0A04020102020204" pitchFamily="34" charset="0"/>
              </a:rPr>
              <a:t>Include important annexes</a:t>
            </a:r>
          </a:p>
          <a:p>
            <a:pPr marL="800100" lvl="1" indent="-342900">
              <a:lnSpc>
                <a:spcPct val="105000"/>
              </a:lnSpc>
              <a:spcBef>
                <a:spcPts val="600"/>
              </a:spcBef>
              <a:spcAft>
                <a:spcPts val="600"/>
              </a:spcAft>
              <a:buFont typeface="Arial Black" panose="020B0A04020102020204" pitchFamily="34" charset="0"/>
              <a:buChar char="–"/>
            </a:pPr>
            <a:endParaRPr lang="en-US" sz="2400" dirty="0">
              <a:latin typeface="Arial Black" panose="020B0A04020102020204" pitchFamily="34" charset="0"/>
            </a:endParaRPr>
          </a:p>
        </p:txBody>
      </p:sp>
    </p:spTree>
    <p:extLst>
      <p:ext uri="{BB962C8B-B14F-4D97-AF65-F5344CB8AC3E}">
        <p14:creationId xmlns:p14="http://schemas.microsoft.com/office/powerpoint/2010/main" val="2675928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4" name="TextBox 13"/>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5. Methodological framework</a:t>
            </a:r>
          </a:p>
        </p:txBody>
      </p:sp>
      <p:pic>
        <p:nvPicPr>
          <p:cNvPr id="2" name="Picture 1"/>
          <p:cNvPicPr>
            <a:picLocks noChangeAspect="1"/>
          </p:cNvPicPr>
          <p:nvPr/>
        </p:nvPicPr>
        <p:blipFill>
          <a:blip r:embed="rId5"/>
          <a:stretch>
            <a:fillRect/>
          </a:stretch>
        </p:blipFill>
        <p:spPr>
          <a:xfrm>
            <a:off x="746760" y="2201318"/>
            <a:ext cx="12252960" cy="4370574"/>
          </a:xfrm>
          <a:prstGeom prst="rect">
            <a:avLst/>
          </a:prstGeom>
        </p:spPr>
      </p:pic>
    </p:spTree>
    <p:extLst>
      <p:ext uri="{BB962C8B-B14F-4D97-AF65-F5344CB8AC3E}">
        <p14:creationId xmlns:p14="http://schemas.microsoft.com/office/powerpoint/2010/main" val="2004235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4" name="TextBox 13"/>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5. Methodological framework</a:t>
            </a:r>
          </a:p>
        </p:txBody>
      </p:sp>
      <p:pic>
        <p:nvPicPr>
          <p:cNvPr id="3" name="Picture 2"/>
          <p:cNvPicPr>
            <a:picLocks noChangeAspect="1"/>
          </p:cNvPicPr>
          <p:nvPr/>
        </p:nvPicPr>
        <p:blipFill>
          <a:blip r:embed="rId5"/>
          <a:stretch>
            <a:fillRect/>
          </a:stretch>
        </p:blipFill>
        <p:spPr>
          <a:xfrm>
            <a:off x="907827" y="2294946"/>
            <a:ext cx="11612880" cy="4207860"/>
          </a:xfrm>
          <a:prstGeom prst="rect">
            <a:avLst/>
          </a:prstGeom>
        </p:spPr>
      </p:pic>
    </p:spTree>
    <p:extLst>
      <p:ext uri="{BB962C8B-B14F-4D97-AF65-F5344CB8AC3E}">
        <p14:creationId xmlns:p14="http://schemas.microsoft.com/office/powerpoint/2010/main" val="2918420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1087681" y="1342818"/>
            <a:ext cx="6291505" cy="26872"/>
          </a:xfrm>
          <a:prstGeom prst="line">
            <a:avLst/>
          </a:prstGeom>
          <a:ln/>
        </p:spPr>
        <p:style>
          <a:lnRef idx="3">
            <a:schemeClr val="accent6"/>
          </a:lnRef>
          <a:fillRef idx="0">
            <a:schemeClr val="accent6"/>
          </a:fillRef>
          <a:effectRef idx="2">
            <a:schemeClr val="accent6"/>
          </a:effectRef>
          <a:fontRef idx="minor">
            <a:schemeClr val="tx1"/>
          </a:fontRef>
        </p:style>
      </p:cxnSp>
      <p:sp>
        <p:nvSpPr>
          <p:cNvPr id="10" name="TextBox 9"/>
          <p:cNvSpPr txBox="1"/>
          <p:nvPr/>
        </p:nvSpPr>
        <p:spPr>
          <a:xfrm>
            <a:off x="1803080" y="4506379"/>
            <a:ext cx="8770375" cy="4047262"/>
          </a:xfrm>
          <a:prstGeom prst="rect">
            <a:avLst/>
          </a:prstGeom>
          <a:noFill/>
          <a:ln w="12700" cap="flat">
            <a:noFill/>
            <a:miter lim="400000"/>
          </a:ln>
          <a:effectLst/>
          <a:sp3d/>
        </p:spPr>
        <p:txBody>
          <a:bodyPr rot="0" spcFirstLastPara="1" vertOverflow="overflow" horzOverflow="overflow" vert="horz" wrap="square" lIns="38100" tIns="38100" rIns="38100" bIns="38100" numCol="1" spcCol="38100" rtlCol="0" anchor="ctr">
            <a:spAutoFit/>
          </a:bodyPr>
          <a:lstStyle/>
          <a:p>
            <a:pPr algn="ctr" defTabSz="438150" hangingPunct="0"/>
            <a:r>
              <a:rPr lang="en-US" sz="7200" b="1" kern="0" dirty="0">
                <a:ln w="22225">
                  <a:solidFill>
                    <a:schemeClr val="accent2"/>
                  </a:solidFill>
                  <a:prstDash val="solid"/>
                </a:ln>
                <a:solidFill>
                  <a:schemeClr val="accent2">
                    <a:lumMod val="40000"/>
                    <a:lumOff val="60000"/>
                  </a:schemeClr>
                </a:solidFill>
                <a:latin typeface="Arial Black" pitchFamily="34" charset="0"/>
                <a:cs typeface="Arial"/>
                <a:sym typeface="Arial"/>
              </a:rPr>
              <a:t>Thank You!</a:t>
            </a:r>
          </a:p>
          <a:p>
            <a:pPr algn="ctr" defTabSz="438150" hangingPunct="0"/>
            <a:endParaRPr lang="en-US" sz="4200" b="1" kern="0" dirty="0">
              <a:ln w="22225">
                <a:solidFill>
                  <a:schemeClr val="accent2"/>
                </a:solidFill>
                <a:prstDash val="solid"/>
              </a:ln>
              <a:solidFill>
                <a:schemeClr val="accent2">
                  <a:lumMod val="40000"/>
                  <a:lumOff val="60000"/>
                </a:schemeClr>
              </a:solidFill>
              <a:latin typeface="Arial Black" pitchFamily="34" charset="0"/>
              <a:cs typeface="Arial"/>
              <a:sym typeface="Arial"/>
            </a:endParaRPr>
          </a:p>
          <a:p>
            <a:pPr algn="ctr" defTabSz="438150" hangingPunct="0"/>
            <a:endParaRPr lang="en-US" sz="7200" b="1" kern="0" dirty="0">
              <a:ln w="22225">
                <a:solidFill>
                  <a:schemeClr val="accent2"/>
                </a:solidFill>
                <a:prstDash val="solid"/>
              </a:ln>
              <a:solidFill>
                <a:schemeClr val="accent2">
                  <a:lumMod val="40000"/>
                  <a:lumOff val="60000"/>
                </a:schemeClr>
              </a:solidFill>
              <a:latin typeface="Arial Black" pitchFamily="34" charset="0"/>
              <a:cs typeface="Arial"/>
              <a:sym typeface="Arial"/>
            </a:endParaRPr>
          </a:p>
          <a:p>
            <a:pPr algn="ctr" defTabSz="438150" hangingPunct="0"/>
            <a:endParaRPr lang="en-US" sz="7200" b="1" kern="0" dirty="0">
              <a:ln w="22225">
                <a:solidFill>
                  <a:schemeClr val="accent2"/>
                </a:solidFill>
                <a:prstDash val="solid"/>
              </a:ln>
              <a:solidFill>
                <a:schemeClr val="accent2">
                  <a:lumMod val="40000"/>
                  <a:lumOff val="60000"/>
                </a:schemeClr>
              </a:solidFill>
              <a:latin typeface="Arial Black" pitchFamily="34" charset="0"/>
              <a:cs typeface="Arial"/>
              <a:sym typeface="Aria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9"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2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1087681" y="1342818"/>
            <a:ext cx="6291505" cy="26872"/>
          </a:xfrm>
          <a:prstGeom prst="line">
            <a:avLst/>
          </a:prstGeom>
          <a:ln/>
        </p:spPr>
        <p:style>
          <a:lnRef idx="3">
            <a:schemeClr val="accent6"/>
          </a:lnRef>
          <a:fillRef idx="0">
            <a:schemeClr val="accent6"/>
          </a:fillRef>
          <a:effectRef idx="2">
            <a:schemeClr val="accent6"/>
          </a:effectRef>
          <a:fontRef idx="minor">
            <a:schemeClr val="tx1"/>
          </a:fontRef>
        </p:style>
      </p:cxnSp>
      <p:grpSp>
        <p:nvGrpSpPr>
          <p:cNvPr id="8" name="Group 7"/>
          <p:cNvGrpSpPr/>
          <p:nvPr/>
        </p:nvGrpSpPr>
        <p:grpSpPr>
          <a:xfrm>
            <a:off x="1544303" y="1369690"/>
            <a:ext cx="10372816" cy="7374559"/>
            <a:chOff x="712090" y="413722"/>
            <a:chExt cx="10105453" cy="7374559"/>
          </a:xfrm>
        </p:grpSpPr>
        <p:sp>
          <p:nvSpPr>
            <p:cNvPr id="9" name="Horizontal Scroll 8"/>
            <p:cNvSpPr/>
            <p:nvPr/>
          </p:nvSpPr>
          <p:spPr>
            <a:xfrm>
              <a:off x="712090" y="413722"/>
              <a:ext cx="10060426" cy="7374559"/>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878559" y="2186644"/>
              <a:ext cx="8938984" cy="4862870"/>
            </a:xfrm>
            <a:prstGeom prst="rect">
              <a:avLst/>
            </a:prstGeom>
            <a:noFill/>
          </p:spPr>
          <p:txBody>
            <a:bodyPr wrap="square" lIns="91440" tIns="45720" rIns="91440" bIns="45720">
              <a:spAutoFit/>
            </a:bodyPr>
            <a:lstStyle/>
            <a:p>
              <a:pPr>
                <a:spcAft>
                  <a:spcPts val="1000"/>
                </a:spcAft>
              </a:pPr>
              <a:r>
                <a:rPr lang="en-US" sz="4000" b="1" u="sng" cap="none" spc="0" dirty="0">
                  <a:ln w="12700">
                    <a:solidFill>
                      <a:schemeClr val="accent5"/>
                    </a:solidFill>
                    <a:prstDash val="solid"/>
                  </a:ln>
                  <a:solidFill>
                    <a:srgbClr val="0000FF"/>
                  </a:solidFill>
                  <a:effectLst/>
                  <a:latin typeface="Monotype Corsiva" panose="03010101010201010101" pitchFamily="66" charset="0"/>
                </a:rPr>
                <a:t>Outline</a:t>
              </a:r>
            </a:p>
            <a:p>
              <a:pPr marL="1028700" lvl="1" indent="-571500">
                <a:spcAft>
                  <a:spcPts val="1000"/>
                </a:spcAft>
                <a:buFont typeface="Arial" panose="020B0604020202020204" pitchFamily="34" charset="0"/>
                <a:buChar char="•"/>
              </a:pPr>
              <a:r>
                <a:rPr lang="en-US" sz="2800" b="1" dirty="0">
                  <a:ln w="12700">
                    <a:solidFill>
                      <a:schemeClr val="accent5"/>
                    </a:solidFill>
                    <a:prstDash val="solid"/>
                  </a:ln>
                  <a:solidFill>
                    <a:srgbClr val="0000FF"/>
                  </a:solidFill>
                  <a:latin typeface="Monotype Corsiva" panose="03010101010201010101" pitchFamily="66" charset="0"/>
                </a:rPr>
                <a:t>General information on GHG emissions</a:t>
              </a:r>
            </a:p>
            <a:p>
              <a:pPr marL="1028700" lvl="1" indent="-571500">
                <a:spcAft>
                  <a:spcPts val="1000"/>
                </a:spcAft>
                <a:buFont typeface="Arial" panose="020B0604020202020204" pitchFamily="34" charset="0"/>
                <a:buChar char="•"/>
              </a:pPr>
              <a:r>
                <a:rPr lang="en-US" sz="2800" b="1" dirty="0">
                  <a:ln w="12700">
                    <a:solidFill>
                      <a:schemeClr val="accent5"/>
                    </a:solidFill>
                    <a:prstDash val="solid"/>
                  </a:ln>
                  <a:solidFill>
                    <a:srgbClr val="0000FF"/>
                  </a:solidFill>
                  <a:latin typeface="Monotype Corsiva" panose="03010101010201010101" pitchFamily="66" charset="0"/>
                </a:rPr>
                <a:t>AFOLU</a:t>
              </a:r>
            </a:p>
            <a:p>
              <a:pPr marL="1028700" lvl="1" indent="-571500">
                <a:spcAft>
                  <a:spcPts val="1000"/>
                </a:spcAft>
                <a:buFont typeface="Arial" panose="020B0604020202020204" pitchFamily="34" charset="0"/>
                <a:buChar char="•"/>
              </a:pPr>
              <a:r>
                <a:rPr lang="en-US" sz="2800" b="1" dirty="0">
                  <a:ln w="12700">
                    <a:solidFill>
                      <a:schemeClr val="accent5"/>
                    </a:solidFill>
                    <a:prstDash val="solid"/>
                  </a:ln>
                  <a:solidFill>
                    <a:srgbClr val="0000FF"/>
                  </a:solidFill>
                  <a:latin typeface="Monotype Corsiva" panose="03010101010201010101" pitchFamily="66" charset="0"/>
                </a:rPr>
                <a:t>Key summary of Liberia NDC</a:t>
              </a:r>
            </a:p>
            <a:p>
              <a:pPr marL="1028700" lvl="1" indent="-571500">
                <a:spcAft>
                  <a:spcPts val="1000"/>
                </a:spcAft>
                <a:buFont typeface="Arial" panose="020B0604020202020204" pitchFamily="34" charset="0"/>
                <a:buChar char="•"/>
              </a:pPr>
              <a:r>
                <a:rPr lang="en-US" sz="2800" b="1" dirty="0">
                  <a:ln w="12700">
                    <a:solidFill>
                      <a:schemeClr val="accent5"/>
                    </a:solidFill>
                    <a:prstDash val="solid"/>
                  </a:ln>
                  <a:solidFill>
                    <a:srgbClr val="0000FF"/>
                  </a:solidFill>
                  <a:latin typeface="Monotype Corsiva" panose="03010101010201010101" pitchFamily="66" charset="0"/>
                </a:rPr>
                <a:t>AFOLU initiatives in Liberia’s NDC</a:t>
              </a:r>
            </a:p>
            <a:p>
              <a:pPr marL="1028700" lvl="1" indent="-571500">
                <a:spcAft>
                  <a:spcPts val="1000"/>
                </a:spcAft>
                <a:buFont typeface="Arial" panose="020B0604020202020204" pitchFamily="34" charset="0"/>
                <a:buChar char="•"/>
              </a:pPr>
              <a:r>
                <a:rPr lang="en-US" sz="2800" b="1" dirty="0">
                  <a:ln w="12700">
                    <a:solidFill>
                      <a:schemeClr val="accent5"/>
                    </a:solidFill>
                    <a:prstDash val="solid"/>
                  </a:ln>
                  <a:solidFill>
                    <a:srgbClr val="0000FF"/>
                  </a:solidFill>
                  <a:latin typeface="Monotype Corsiva" panose="03010101010201010101" pitchFamily="66" charset="0"/>
                </a:rPr>
                <a:t>Additional initiatives for consideration </a:t>
              </a:r>
            </a:p>
            <a:p>
              <a:pPr marL="1028700" lvl="1" indent="-571500">
                <a:buFont typeface="Arial" panose="020B0604020202020204" pitchFamily="34" charset="0"/>
                <a:buChar char="•"/>
              </a:pPr>
              <a:endParaRPr lang="en-US" sz="4000" b="1" dirty="0">
                <a:ln w="12700">
                  <a:solidFill>
                    <a:schemeClr val="accent5"/>
                  </a:solidFill>
                  <a:prstDash val="solid"/>
                </a:ln>
                <a:solidFill>
                  <a:srgbClr val="0000FF"/>
                </a:solidFill>
                <a:latin typeface="Monotype Corsiva" panose="03010101010201010101" pitchFamily="66" charset="0"/>
              </a:endParaRPr>
            </a:p>
            <a:p>
              <a:pPr marL="1028700" lvl="1" indent="-571500">
                <a:buFont typeface="Arial" panose="020B0604020202020204" pitchFamily="34" charset="0"/>
                <a:buChar char="•"/>
              </a:pPr>
              <a:endParaRPr lang="en-US" sz="4000" b="1" cap="none" spc="0" dirty="0">
                <a:ln w="12700">
                  <a:solidFill>
                    <a:schemeClr val="accent5"/>
                  </a:solidFill>
                  <a:prstDash val="solid"/>
                </a:ln>
                <a:solidFill>
                  <a:srgbClr val="0000FF"/>
                </a:solidFill>
                <a:effectLst/>
                <a:latin typeface="Monotype Corsiva" panose="03010101010201010101" pitchFamily="66" charset="0"/>
              </a:endParaRPr>
            </a:p>
          </p:txBody>
        </p:sp>
      </p:gr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11"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534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4CFCDCC-E287-2975-5F1B-D7F572BF35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8854" y="1377572"/>
            <a:ext cx="9796949" cy="6739589"/>
          </a:xfrm>
          <a:prstGeom prst="rect">
            <a:avLst/>
          </a:prstGeom>
          <a:noFill/>
          <a:ln>
            <a:noFill/>
          </a:ln>
        </p:spPr>
      </p:pic>
    </p:spTree>
    <p:extLst>
      <p:ext uri="{BB962C8B-B14F-4D97-AF65-F5344CB8AC3E}">
        <p14:creationId xmlns:p14="http://schemas.microsoft.com/office/powerpoint/2010/main" val="2920557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1A2B83-F62B-754C-3E49-2A44FBFF7A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1931" y="1724881"/>
            <a:ext cx="6291072" cy="6117696"/>
          </a:xfrm>
          <a:prstGeom prst="rect">
            <a:avLst/>
          </a:prstGeom>
        </p:spPr>
      </p:pic>
      <p:sp>
        <p:nvSpPr>
          <p:cNvPr id="6" name="Title 5">
            <a:extLst>
              <a:ext uri="{FF2B5EF4-FFF2-40B4-BE49-F238E27FC236}">
                <a16:creationId xmlns:a16="http://schemas.microsoft.com/office/drawing/2014/main" id="{D5D02DDE-85C8-0A41-8BB1-3E9F1C71CE89}"/>
              </a:ext>
            </a:extLst>
          </p:cNvPr>
          <p:cNvSpPr>
            <a:spLocks noGrp="1"/>
          </p:cNvSpPr>
          <p:nvPr>
            <p:ph type="title"/>
          </p:nvPr>
        </p:nvSpPr>
        <p:spPr>
          <a:xfrm>
            <a:off x="0" y="1430326"/>
            <a:ext cx="5318963" cy="1413934"/>
          </a:xfrm>
        </p:spPr>
        <p:txBody>
          <a:bodyPr>
            <a:normAutofit fontScale="90000"/>
          </a:bodyPr>
          <a:lstStyle/>
          <a:p>
            <a:r>
              <a:rPr lang="en-US" dirty="0"/>
              <a:t>Carbon Dioxide Emissions- Fossil Fuels (2022)</a:t>
            </a:r>
          </a:p>
        </p:txBody>
      </p:sp>
      <p:sp>
        <p:nvSpPr>
          <p:cNvPr id="9" name="TextBox 8">
            <a:extLst>
              <a:ext uri="{FF2B5EF4-FFF2-40B4-BE49-F238E27FC236}">
                <a16:creationId xmlns:a16="http://schemas.microsoft.com/office/drawing/2014/main" id="{A161ACFB-8EDB-77AF-39FB-297A364F543A}"/>
              </a:ext>
            </a:extLst>
          </p:cNvPr>
          <p:cNvSpPr txBox="1"/>
          <p:nvPr/>
        </p:nvSpPr>
        <p:spPr>
          <a:xfrm>
            <a:off x="10393003" y="8145208"/>
            <a:ext cx="2611797" cy="387798"/>
          </a:xfrm>
          <a:prstGeom prst="rect">
            <a:avLst/>
          </a:prstGeom>
          <a:noFill/>
        </p:spPr>
        <p:txBody>
          <a:bodyPr wrap="square">
            <a:spAutoFit/>
          </a:bodyPr>
          <a:lstStyle/>
          <a:p>
            <a:pPr defTabSz="975390"/>
            <a:r>
              <a:rPr lang="en-US" sz="1920" dirty="0">
                <a:solidFill>
                  <a:prstClr val="black"/>
                </a:solidFill>
                <a:latin typeface="Aptos" panose="02110004020202020204"/>
              </a:rPr>
              <a:t>Data Source: EIA, 2024</a:t>
            </a:r>
          </a:p>
        </p:txBody>
      </p:sp>
    </p:spTree>
    <p:extLst>
      <p:ext uri="{BB962C8B-B14F-4D97-AF65-F5344CB8AC3E}">
        <p14:creationId xmlns:p14="http://schemas.microsoft.com/office/powerpoint/2010/main" val="358101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A5C86-86F4-9627-9890-B24D92FE6468}"/>
              </a:ext>
            </a:extLst>
          </p:cNvPr>
          <p:cNvSpPr>
            <a:spLocks noGrp="1"/>
          </p:cNvSpPr>
          <p:nvPr>
            <p:ph type="title"/>
          </p:nvPr>
        </p:nvSpPr>
        <p:spPr/>
        <p:txBody>
          <a:bodyPr/>
          <a:lstStyle/>
          <a:p>
            <a:r>
              <a:rPr lang="en-US" dirty="0"/>
              <a:t>Liberia’s CO</a:t>
            </a:r>
            <a:r>
              <a:rPr lang="en-US" sz="2560" dirty="0"/>
              <a:t>2</a:t>
            </a:r>
            <a:r>
              <a:rPr lang="en-US" dirty="0"/>
              <a:t> emission from Fossil Fuels</a:t>
            </a:r>
          </a:p>
        </p:txBody>
      </p:sp>
      <p:graphicFrame>
        <p:nvGraphicFramePr>
          <p:cNvPr id="3" name="Chart 2">
            <a:extLst>
              <a:ext uri="{FF2B5EF4-FFF2-40B4-BE49-F238E27FC236}">
                <a16:creationId xmlns:a16="http://schemas.microsoft.com/office/drawing/2014/main" id="{A006617E-112F-B1B5-3F39-D10F72704D25}"/>
              </a:ext>
            </a:extLst>
          </p:cNvPr>
          <p:cNvGraphicFramePr>
            <a:graphicFrameLocks/>
          </p:cNvGraphicFramePr>
          <p:nvPr/>
        </p:nvGraphicFramePr>
        <p:xfrm>
          <a:off x="1102157" y="2726016"/>
          <a:ext cx="10251034" cy="475975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93A43B2C-178F-14A5-A2CB-D59FB33D34A9}"/>
              </a:ext>
            </a:extLst>
          </p:cNvPr>
          <p:cNvSpPr txBox="1"/>
          <p:nvPr/>
        </p:nvSpPr>
        <p:spPr>
          <a:xfrm>
            <a:off x="531029" y="7758874"/>
            <a:ext cx="2720171" cy="387798"/>
          </a:xfrm>
          <a:prstGeom prst="rect">
            <a:avLst/>
          </a:prstGeom>
          <a:noFill/>
        </p:spPr>
        <p:txBody>
          <a:bodyPr wrap="square" rtlCol="0">
            <a:spAutoFit/>
          </a:bodyPr>
          <a:lstStyle/>
          <a:p>
            <a:pPr defTabSz="975390"/>
            <a:r>
              <a:rPr lang="en-US" sz="1920" dirty="0">
                <a:solidFill>
                  <a:prstClr val="black"/>
                </a:solidFill>
                <a:latin typeface="Aptos" panose="02110004020202020204"/>
              </a:rPr>
              <a:t>Data Source: EIA, 2024</a:t>
            </a:r>
          </a:p>
        </p:txBody>
      </p:sp>
    </p:spTree>
    <p:extLst>
      <p:ext uri="{BB962C8B-B14F-4D97-AF65-F5344CB8AC3E}">
        <p14:creationId xmlns:p14="http://schemas.microsoft.com/office/powerpoint/2010/main" val="184085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map of africa with blue squares&#10;&#10;Description automatically generated">
            <a:extLst>
              <a:ext uri="{FF2B5EF4-FFF2-40B4-BE49-F238E27FC236}">
                <a16:creationId xmlns:a16="http://schemas.microsoft.com/office/drawing/2014/main" id="{07387FB5-ACD1-DD3A-0576-C1ED57D271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5425" y="1613429"/>
            <a:ext cx="8021740" cy="5640286"/>
          </a:xfrm>
          <a:prstGeom prst="rect">
            <a:avLst/>
          </a:prstGeom>
        </p:spPr>
      </p:pic>
      <p:sp>
        <p:nvSpPr>
          <p:cNvPr id="4" name="Title 3">
            <a:extLst>
              <a:ext uri="{FF2B5EF4-FFF2-40B4-BE49-F238E27FC236}">
                <a16:creationId xmlns:a16="http://schemas.microsoft.com/office/drawing/2014/main" id="{BE404117-5EF6-A116-01E2-EEABF87BDAF8}"/>
              </a:ext>
            </a:extLst>
          </p:cNvPr>
          <p:cNvSpPr>
            <a:spLocks noGrp="1"/>
          </p:cNvSpPr>
          <p:nvPr>
            <p:ph type="title"/>
          </p:nvPr>
        </p:nvSpPr>
        <p:spPr>
          <a:xfrm>
            <a:off x="107290" y="1353485"/>
            <a:ext cx="6161024" cy="1168731"/>
          </a:xfrm>
        </p:spPr>
        <p:txBody>
          <a:bodyPr>
            <a:noAutofit/>
          </a:bodyPr>
          <a:lstStyle/>
          <a:p>
            <a:r>
              <a:rPr lang="en-US" sz="2560" dirty="0"/>
              <a:t>Total energy production from renewables (hydroelectric, and non-hydroelectric renewable)</a:t>
            </a:r>
          </a:p>
        </p:txBody>
      </p:sp>
      <p:sp>
        <p:nvSpPr>
          <p:cNvPr id="6" name="TextBox 5">
            <a:extLst>
              <a:ext uri="{FF2B5EF4-FFF2-40B4-BE49-F238E27FC236}">
                <a16:creationId xmlns:a16="http://schemas.microsoft.com/office/drawing/2014/main" id="{46DDB1B5-BF71-42C6-7FC5-24237AD430C6}"/>
              </a:ext>
            </a:extLst>
          </p:cNvPr>
          <p:cNvSpPr txBox="1"/>
          <p:nvPr/>
        </p:nvSpPr>
        <p:spPr>
          <a:xfrm>
            <a:off x="0" y="8148341"/>
            <a:ext cx="2720171" cy="387798"/>
          </a:xfrm>
          <a:prstGeom prst="rect">
            <a:avLst/>
          </a:prstGeom>
          <a:noFill/>
        </p:spPr>
        <p:txBody>
          <a:bodyPr wrap="square" rtlCol="0">
            <a:spAutoFit/>
          </a:bodyPr>
          <a:lstStyle/>
          <a:p>
            <a:pPr defTabSz="975390"/>
            <a:r>
              <a:rPr lang="en-US" sz="1920" dirty="0">
                <a:solidFill>
                  <a:prstClr val="black"/>
                </a:solidFill>
                <a:latin typeface="Aptos" panose="02110004020202020204"/>
              </a:rPr>
              <a:t>Data Source: EIA, 2024</a:t>
            </a:r>
          </a:p>
        </p:txBody>
      </p:sp>
      <p:sp>
        <p:nvSpPr>
          <p:cNvPr id="7" name="TextBox 6">
            <a:extLst>
              <a:ext uri="{FF2B5EF4-FFF2-40B4-BE49-F238E27FC236}">
                <a16:creationId xmlns:a16="http://schemas.microsoft.com/office/drawing/2014/main" id="{43E732F7-9BD7-C555-24E7-F9ABD1B07A9C}"/>
              </a:ext>
            </a:extLst>
          </p:cNvPr>
          <p:cNvSpPr txBox="1"/>
          <p:nvPr/>
        </p:nvSpPr>
        <p:spPr>
          <a:xfrm>
            <a:off x="10397338" y="2509410"/>
            <a:ext cx="1745894" cy="683264"/>
          </a:xfrm>
          <a:prstGeom prst="rect">
            <a:avLst/>
          </a:prstGeom>
          <a:noFill/>
        </p:spPr>
        <p:txBody>
          <a:bodyPr wrap="square" rtlCol="0">
            <a:spAutoFit/>
          </a:bodyPr>
          <a:lstStyle/>
          <a:p>
            <a:pPr defTabSz="975390"/>
            <a:r>
              <a:rPr lang="en-US" sz="1920" dirty="0">
                <a:solidFill>
                  <a:prstClr val="black"/>
                </a:solidFill>
                <a:latin typeface="Aptos" panose="02110004020202020204"/>
              </a:rPr>
              <a:t>Renewable Energy (GWH)</a:t>
            </a:r>
          </a:p>
        </p:txBody>
      </p:sp>
      <p:graphicFrame>
        <p:nvGraphicFramePr>
          <p:cNvPr id="9" name="Table 8">
            <a:extLst>
              <a:ext uri="{FF2B5EF4-FFF2-40B4-BE49-F238E27FC236}">
                <a16:creationId xmlns:a16="http://schemas.microsoft.com/office/drawing/2014/main" id="{23268E1D-073A-BE7C-BD5C-BB0135E835BA}"/>
              </a:ext>
            </a:extLst>
          </p:cNvPr>
          <p:cNvGraphicFramePr>
            <a:graphicFrameLocks noGrp="1"/>
          </p:cNvGraphicFramePr>
          <p:nvPr/>
        </p:nvGraphicFramePr>
        <p:xfrm>
          <a:off x="503494" y="3041946"/>
          <a:ext cx="3899814" cy="4783323"/>
        </p:xfrm>
        <a:graphic>
          <a:graphicData uri="http://schemas.openxmlformats.org/drawingml/2006/table">
            <a:tbl>
              <a:tblPr/>
              <a:tblGrid>
                <a:gridCol w="880948">
                  <a:extLst>
                    <a:ext uri="{9D8B030D-6E8A-4147-A177-3AD203B41FA5}">
                      <a16:colId xmlns:a16="http://schemas.microsoft.com/office/drawing/2014/main" val="2994915776"/>
                    </a:ext>
                  </a:extLst>
                </a:gridCol>
                <a:gridCol w="1414272">
                  <a:extLst>
                    <a:ext uri="{9D8B030D-6E8A-4147-A177-3AD203B41FA5}">
                      <a16:colId xmlns:a16="http://schemas.microsoft.com/office/drawing/2014/main" val="4246415924"/>
                    </a:ext>
                  </a:extLst>
                </a:gridCol>
                <a:gridCol w="1604594">
                  <a:extLst>
                    <a:ext uri="{9D8B030D-6E8A-4147-A177-3AD203B41FA5}">
                      <a16:colId xmlns:a16="http://schemas.microsoft.com/office/drawing/2014/main" val="3059928723"/>
                    </a:ext>
                  </a:extLst>
                </a:gridCol>
              </a:tblGrid>
              <a:tr h="591989">
                <a:tc>
                  <a:txBody>
                    <a:bodyPr/>
                    <a:lstStyle/>
                    <a:p>
                      <a:pPr marL="0" algn="l" defTabSz="914400" rtl="0" eaLnBrk="1" fontAlgn="b" latinLnBrk="0" hangingPunct="1"/>
                      <a:r>
                        <a:rPr lang="en-US" sz="1900" b="1" i="0" u="none" strike="noStrike" kern="1200" dirty="0">
                          <a:solidFill>
                            <a:srgbClr val="000000"/>
                          </a:solidFill>
                          <a:effectLst/>
                          <a:latin typeface="Aptos Narrow" panose="020B0004020202020204" pitchFamily="34" charset="0"/>
                          <a:ea typeface="+mn-ea"/>
                          <a:cs typeface="+mn-cs"/>
                        </a:rPr>
                        <a:t>Rank</a:t>
                      </a:r>
                    </a:p>
                  </a:txBody>
                  <a:tcPr marL="6773" marR="6773" marT="6773" marB="0">
                    <a:lnL>
                      <a:noFill/>
                    </a:lnL>
                    <a:lnR>
                      <a:noFill/>
                    </a:lnR>
                    <a:lnT>
                      <a:noFill/>
                    </a:lnT>
                    <a:lnB>
                      <a:noFill/>
                    </a:lnB>
                    <a:noFill/>
                  </a:tcPr>
                </a:tc>
                <a:tc>
                  <a:txBody>
                    <a:bodyPr/>
                    <a:lstStyle/>
                    <a:p>
                      <a:pPr marL="0" algn="l" defTabSz="914400" rtl="0" eaLnBrk="1" fontAlgn="b" latinLnBrk="0" hangingPunct="1"/>
                      <a:r>
                        <a:rPr lang="en-US" sz="1900" b="1" i="0" u="none" strike="noStrike" kern="1200" dirty="0">
                          <a:solidFill>
                            <a:srgbClr val="000000"/>
                          </a:solidFill>
                          <a:effectLst/>
                          <a:latin typeface="Aptos Narrow" panose="020B0004020202020204" pitchFamily="34" charset="0"/>
                          <a:ea typeface="+mn-ea"/>
                          <a:cs typeface="+mn-cs"/>
                        </a:rPr>
                        <a:t>Country</a:t>
                      </a:r>
                    </a:p>
                  </a:txBody>
                  <a:tcPr marL="6773" marR="6773" marT="6773" marB="0">
                    <a:lnL>
                      <a:noFill/>
                    </a:lnL>
                    <a:lnR>
                      <a:noFill/>
                    </a:lnR>
                    <a:lnT>
                      <a:noFill/>
                    </a:lnT>
                    <a:lnB>
                      <a:noFill/>
                    </a:lnB>
                    <a:noFill/>
                  </a:tcPr>
                </a:tc>
                <a:tc>
                  <a:txBody>
                    <a:bodyPr/>
                    <a:lstStyle/>
                    <a:p>
                      <a:pPr marL="0" algn="l" defTabSz="914400" rtl="0" eaLnBrk="1" fontAlgn="b" latinLnBrk="0" hangingPunct="1"/>
                      <a:r>
                        <a:rPr lang="en-US" sz="1900" b="1" i="0" u="none" strike="noStrike" kern="1200" dirty="0">
                          <a:solidFill>
                            <a:srgbClr val="000000"/>
                          </a:solidFill>
                          <a:effectLst/>
                          <a:latin typeface="Aptos Narrow" panose="020B0004020202020204" pitchFamily="34" charset="0"/>
                          <a:ea typeface="+mn-ea"/>
                          <a:cs typeface="+mn-cs"/>
                        </a:rPr>
                        <a:t>Renewable Energy (GWH)</a:t>
                      </a:r>
                    </a:p>
                  </a:txBody>
                  <a:tcPr marL="6773" marR="6773" marT="6773" marB="0">
                    <a:lnL>
                      <a:noFill/>
                    </a:lnL>
                    <a:lnR>
                      <a:noFill/>
                    </a:lnR>
                    <a:lnT>
                      <a:noFill/>
                    </a:lnT>
                    <a:lnB>
                      <a:noFill/>
                    </a:lnB>
                    <a:noFill/>
                  </a:tcPr>
                </a:tc>
                <a:extLst>
                  <a:ext uri="{0D108BD9-81ED-4DB2-BD59-A6C34878D82A}">
                    <a16:rowId xmlns:a16="http://schemas.microsoft.com/office/drawing/2014/main" val="1849065604"/>
                  </a:ext>
                </a:extLst>
              </a:tr>
              <a:tr h="299381">
                <a:tc>
                  <a:txBody>
                    <a:bodyPr/>
                    <a:lstStyle/>
                    <a:p>
                      <a:pPr marL="0" algn="ct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31</a:t>
                      </a:r>
                    </a:p>
                  </a:txBody>
                  <a:tcPr marL="6773" marR="6773" marT="6773" marB="0">
                    <a:lnL>
                      <a:noFill/>
                    </a:lnL>
                    <a:lnR>
                      <a:noFill/>
                    </a:lnR>
                    <a:lnT>
                      <a:noFill/>
                    </a:lnT>
                    <a:lnB>
                      <a:noFill/>
                    </a:lnB>
                    <a:noFill/>
                  </a:tcPr>
                </a:tc>
                <a:tc>
                  <a:txBody>
                    <a:bodyPr/>
                    <a:lstStyle/>
                    <a:p>
                      <a:pPr marL="0" algn="l"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Liberia</a:t>
                      </a:r>
                    </a:p>
                  </a:txBody>
                  <a:tcPr marL="6773" marR="6773" marT="6773" marB="0">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534.00</a:t>
                      </a:r>
                    </a:p>
                  </a:txBody>
                  <a:tcPr marL="6773" marR="6773" marT="6773" marB="0">
                    <a:lnL>
                      <a:noFill/>
                    </a:lnL>
                    <a:lnR>
                      <a:noFill/>
                    </a:lnR>
                    <a:lnT>
                      <a:noFill/>
                    </a:lnT>
                    <a:lnB>
                      <a:noFill/>
                    </a:lnB>
                    <a:noFill/>
                  </a:tcPr>
                </a:tc>
                <a:extLst>
                  <a:ext uri="{0D108BD9-81ED-4DB2-BD59-A6C34878D82A}">
                    <a16:rowId xmlns:a16="http://schemas.microsoft.com/office/drawing/2014/main" val="2381695035"/>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13</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Zimbabwe</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6166.58</a:t>
                      </a:r>
                    </a:p>
                  </a:txBody>
                  <a:tcPr marL="6773" marR="6773" marT="6773" marB="0" anchor="b">
                    <a:lnL>
                      <a:noFill/>
                    </a:lnL>
                    <a:lnR>
                      <a:noFill/>
                    </a:lnR>
                    <a:lnT>
                      <a:noFill/>
                    </a:lnT>
                    <a:lnB>
                      <a:noFill/>
                    </a:lnB>
                    <a:noFill/>
                  </a:tcPr>
                </a:tc>
                <a:extLst>
                  <a:ext uri="{0D108BD9-81ED-4DB2-BD59-A6C34878D82A}">
                    <a16:rowId xmlns:a16="http://schemas.microsoft.com/office/drawing/2014/main" val="680226804"/>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12</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Morocco</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7585.85</a:t>
                      </a:r>
                    </a:p>
                  </a:txBody>
                  <a:tcPr marL="6773" marR="6773" marT="6773" marB="0" anchor="b">
                    <a:lnL>
                      <a:noFill/>
                    </a:lnL>
                    <a:lnR>
                      <a:noFill/>
                    </a:lnR>
                    <a:lnT>
                      <a:noFill/>
                    </a:lnT>
                    <a:lnB>
                      <a:noFill/>
                    </a:lnB>
                    <a:noFill/>
                  </a:tcPr>
                </a:tc>
                <a:extLst>
                  <a:ext uri="{0D108BD9-81ED-4DB2-BD59-A6C34878D82A}">
                    <a16:rowId xmlns:a16="http://schemas.microsoft.com/office/drawing/2014/main" val="841458104"/>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11</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Ghana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7686.05</a:t>
                      </a:r>
                    </a:p>
                  </a:txBody>
                  <a:tcPr marL="6773" marR="6773" marT="6773" marB="0" anchor="b">
                    <a:lnL>
                      <a:noFill/>
                    </a:lnL>
                    <a:lnR>
                      <a:noFill/>
                    </a:lnR>
                    <a:lnT>
                      <a:noFill/>
                    </a:lnT>
                    <a:lnB>
                      <a:noFill/>
                    </a:lnB>
                    <a:noFill/>
                  </a:tcPr>
                </a:tc>
                <a:extLst>
                  <a:ext uri="{0D108BD9-81ED-4DB2-BD59-A6C34878D82A}">
                    <a16:rowId xmlns:a16="http://schemas.microsoft.com/office/drawing/2014/main" val="2007366615"/>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10</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Nigeria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8047.60</a:t>
                      </a:r>
                    </a:p>
                  </a:txBody>
                  <a:tcPr marL="6773" marR="6773" marT="6773" marB="0" anchor="b">
                    <a:lnL>
                      <a:noFill/>
                    </a:lnL>
                    <a:lnR>
                      <a:noFill/>
                    </a:lnR>
                    <a:lnT>
                      <a:noFill/>
                    </a:lnT>
                    <a:lnB>
                      <a:noFill/>
                    </a:lnB>
                    <a:noFill/>
                  </a:tcPr>
                </a:tc>
                <a:extLst>
                  <a:ext uri="{0D108BD9-81ED-4DB2-BD59-A6C34878D82A}">
                    <a16:rowId xmlns:a16="http://schemas.microsoft.com/office/drawing/2014/main" val="236012758"/>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9</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DRC</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11082.62</a:t>
                      </a:r>
                    </a:p>
                  </a:txBody>
                  <a:tcPr marL="6773" marR="6773" marT="6773" marB="0" anchor="b">
                    <a:lnL>
                      <a:noFill/>
                    </a:lnL>
                    <a:lnR>
                      <a:noFill/>
                    </a:lnR>
                    <a:lnT>
                      <a:noFill/>
                    </a:lnT>
                    <a:lnB>
                      <a:noFill/>
                    </a:lnB>
                    <a:noFill/>
                  </a:tcPr>
                </a:tc>
                <a:extLst>
                  <a:ext uri="{0D108BD9-81ED-4DB2-BD59-A6C34878D82A}">
                    <a16:rowId xmlns:a16="http://schemas.microsoft.com/office/drawing/2014/main" val="2417874479"/>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8</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Sudan</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11312.63</a:t>
                      </a:r>
                    </a:p>
                  </a:txBody>
                  <a:tcPr marL="6773" marR="6773" marT="6773" marB="0" anchor="b">
                    <a:lnL>
                      <a:noFill/>
                    </a:lnL>
                    <a:lnR>
                      <a:noFill/>
                    </a:lnR>
                    <a:lnT>
                      <a:noFill/>
                    </a:lnT>
                    <a:lnB>
                      <a:noFill/>
                    </a:lnB>
                    <a:noFill/>
                  </a:tcPr>
                </a:tc>
                <a:extLst>
                  <a:ext uri="{0D108BD9-81ED-4DB2-BD59-A6C34878D82A}">
                    <a16:rowId xmlns:a16="http://schemas.microsoft.com/office/drawing/2014/main" val="80332511"/>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7</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Kenya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11820.37</a:t>
                      </a:r>
                    </a:p>
                  </a:txBody>
                  <a:tcPr marL="6773" marR="6773" marT="6773" marB="0" anchor="b">
                    <a:lnL>
                      <a:noFill/>
                    </a:lnL>
                    <a:lnR>
                      <a:noFill/>
                    </a:lnR>
                    <a:lnT>
                      <a:noFill/>
                    </a:lnT>
                    <a:lnB>
                      <a:noFill/>
                    </a:lnB>
                    <a:noFill/>
                  </a:tcPr>
                </a:tc>
                <a:extLst>
                  <a:ext uri="{0D108BD9-81ED-4DB2-BD59-A6C34878D82A}">
                    <a16:rowId xmlns:a16="http://schemas.microsoft.com/office/drawing/2014/main" val="3283040310"/>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6</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Angola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12798.01</a:t>
                      </a:r>
                    </a:p>
                  </a:txBody>
                  <a:tcPr marL="6773" marR="6773" marT="6773" marB="0" anchor="b">
                    <a:lnL>
                      <a:noFill/>
                    </a:lnL>
                    <a:lnR>
                      <a:noFill/>
                    </a:lnR>
                    <a:lnT>
                      <a:noFill/>
                    </a:lnT>
                    <a:lnB>
                      <a:noFill/>
                    </a:lnB>
                    <a:noFill/>
                  </a:tcPr>
                </a:tc>
                <a:extLst>
                  <a:ext uri="{0D108BD9-81ED-4DB2-BD59-A6C34878D82A}">
                    <a16:rowId xmlns:a16="http://schemas.microsoft.com/office/drawing/2014/main" val="3552981720"/>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5</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Ethiopia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15456.42</a:t>
                      </a:r>
                    </a:p>
                  </a:txBody>
                  <a:tcPr marL="6773" marR="6773" marT="6773" marB="0" anchor="b">
                    <a:lnL>
                      <a:noFill/>
                    </a:lnL>
                    <a:lnR>
                      <a:noFill/>
                    </a:lnR>
                    <a:lnT>
                      <a:noFill/>
                    </a:lnT>
                    <a:lnB>
                      <a:noFill/>
                    </a:lnB>
                    <a:noFill/>
                  </a:tcPr>
                </a:tc>
                <a:extLst>
                  <a:ext uri="{0D108BD9-81ED-4DB2-BD59-A6C34878D82A}">
                    <a16:rowId xmlns:a16="http://schemas.microsoft.com/office/drawing/2014/main" val="2355433053"/>
                  </a:ext>
                </a:extLst>
              </a:tr>
              <a:tr h="299381">
                <a:tc>
                  <a:txBody>
                    <a:bodyPr/>
                    <a:lstStyle/>
                    <a:p>
                      <a:pPr algn="ctr" fontAlgn="b"/>
                      <a:r>
                        <a:rPr lang="en-US" sz="1900" b="0" i="0" u="none" strike="noStrike">
                          <a:solidFill>
                            <a:srgbClr val="000000"/>
                          </a:solidFill>
                          <a:effectLst/>
                          <a:latin typeface="Aptos Narrow" panose="020B0004020202020204" pitchFamily="34" charset="0"/>
                        </a:rPr>
                        <a:t>4</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Mozambique</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16535.55</a:t>
                      </a:r>
                    </a:p>
                  </a:txBody>
                  <a:tcPr marL="6773" marR="6773" marT="6773" marB="0" anchor="b">
                    <a:lnL>
                      <a:noFill/>
                    </a:lnL>
                    <a:lnR>
                      <a:noFill/>
                    </a:lnR>
                    <a:lnT>
                      <a:noFill/>
                    </a:lnT>
                    <a:lnB>
                      <a:noFill/>
                    </a:lnB>
                    <a:noFill/>
                  </a:tcPr>
                </a:tc>
                <a:extLst>
                  <a:ext uri="{0D108BD9-81ED-4DB2-BD59-A6C34878D82A}">
                    <a16:rowId xmlns:a16="http://schemas.microsoft.com/office/drawing/2014/main" val="4234882957"/>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3</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Zambia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17424.84</a:t>
                      </a:r>
                    </a:p>
                  </a:txBody>
                  <a:tcPr marL="6773" marR="6773" marT="6773" marB="0" anchor="b">
                    <a:lnL>
                      <a:noFill/>
                    </a:lnL>
                    <a:lnR>
                      <a:noFill/>
                    </a:lnR>
                    <a:lnT>
                      <a:noFill/>
                    </a:lnT>
                    <a:lnB>
                      <a:noFill/>
                    </a:lnB>
                    <a:noFill/>
                  </a:tcPr>
                </a:tc>
                <a:extLst>
                  <a:ext uri="{0D108BD9-81ED-4DB2-BD59-A6C34878D82A}">
                    <a16:rowId xmlns:a16="http://schemas.microsoft.com/office/drawing/2014/main" val="3440847023"/>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2</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a:solidFill>
                            <a:srgbClr val="000000"/>
                          </a:solidFill>
                          <a:effectLst/>
                          <a:latin typeface="Aptos Narrow" panose="020B0004020202020204" pitchFamily="34" charset="0"/>
                          <a:ea typeface="+mn-ea"/>
                          <a:cs typeface="+mn-cs"/>
                        </a:rPr>
                        <a:t>South Africa</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19989.70</a:t>
                      </a:r>
                    </a:p>
                  </a:txBody>
                  <a:tcPr marL="6773" marR="6773" marT="6773" marB="0" anchor="b">
                    <a:lnL>
                      <a:noFill/>
                    </a:lnL>
                    <a:lnR>
                      <a:noFill/>
                    </a:lnR>
                    <a:lnT>
                      <a:noFill/>
                    </a:lnT>
                    <a:lnB>
                      <a:noFill/>
                    </a:lnB>
                    <a:noFill/>
                  </a:tcPr>
                </a:tc>
                <a:extLst>
                  <a:ext uri="{0D108BD9-81ED-4DB2-BD59-A6C34878D82A}">
                    <a16:rowId xmlns:a16="http://schemas.microsoft.com/office/drawing/2014/main" val="4070192604"/>
                  </a:ext>
                </a:extLst>
              </a:tr>
              <a:tr h="299381">
                <a:tc>
                  <a:txBody>
                    <a:bodyPr/>
                    <a:lstStyle/>
                    <a:p>
                      <a:pPr algn="ctr" fontAlgn="b"/>
                      <a:r>
                        <a:rPr lang="en-US" sz="1900" b="0" i="0" u="none" strike="noStrike" dirty="0">
                          <a:solidFill>
                            <a:srgbClr val="000000"/>
                          </a:solidFill>
                          <a:effectLst/>
                          <a:latin typeface="Aptos Narrow" panose="020B0004020202020204" pitchFamily="34" charset="0"/>
                        </a:rPr>
                        <a:t>1</a:t>
                      </a:r>
                    </a:p>
                  </a:txBody>
                  <a:tcPr marL="6773" marR="6773" marT="6773" marB="0" anchor="b">
                    <a:lnL>
                      <a:noFill/>
                    </a:lnL>
                    <a:lnR>
                      <a:noFill/>
                    </a:lnR>
                    <a:lnT>
                      <a:noFill/>
                    </a:lnT>
                    <a:lnB>
                      <a:noFill/>
                    </a:lnB>
                    <a:noFill/>
                  </a:tcPr>
                </a:tc>
                <a:tc>
                  <a:txBody>
                    <a:bodyPr/>
                    <a:lstStyle/>
                    <a:p>
                      <a:pPr marL="0" algn="l"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Egypt</a:t>
                      </a:r>
                    </a:p>
                  </a:txBody>
                  <a:tcPr marL="6773" marR="6773" marT="6773" marB="0" anchor="b">
                    <a:lnL>
                      <a:noFill/>
                    </a:lnL>
                    <a:lnR>
                      <a:noFill/>
                    </a:lnR>
                    <a:lnT>
                      <a:noFill/>
                    </a:lnT>
                    <a:lnB>
                      <a:noFill/>
                    </a:lnB>
                    <a:noFill/>
                  </a:tcPr>
                </a:tc>
                <a:tc>
                  <a:txBody>
                    <a:bodyPr/>
                    <a:lstStyle/>
                    <a:p>
                      <a:pPr marL="0" algn="r" defTabSz="914400" rtl="0" eaLnBrk="1" fontAlgn="b" latinLnBrk="0" hangingPunct="1"/>
                      <a:r>
                        <a:rPr lang="en-US" sz="1900" b="0" i="0" u="none" strike="noStrike" kern="1200" dirty="0">
                          <a:solidFill>
                            <a:srgbClr val="000000"/>
                          </a:solidFill>
                          <a:effectLst/>
                          <a:latin typeface="Aptos Narrow" panose="020B0004020202020204" pitchFamily="34" charset="0"/>
                          <a:ea typeface="+mn-ea"/>
                          <a:cs typeface="+mn-cs"/>
                        </a:rPr>
                        <a:t>25285.14</a:t>
                      </a:r>
                    </a:p>
                  </a:txBody>
                  <a:tcPr marL="6773" marR="6773" marT="6773" marB="0" anchor="b">
                    <a:lnL>
                      <a:noFill/>
                    </a:lnL>
                    <a:lnR>
                      <a:noFill/>
                    </a:lnR>
                    <a:lnT>
                      <a:noFill/>
                    </a:lnT>
                    <a:lnB>
                      <a:noFill/>
                    </a:lnB>
                    <a:noFill/>
                  </a:tcPr>
                </a:tc>
                <a:extLst>
                  <a:ext uri="{0D108BD9-81ED-4DB2-BD59-A6C34878D82A}">
                    <a16:rowId xmlns:a16="http://schemas.microsoft.com/office/drawing/2014/main" val="1309753686"/>
                  </a:ext>
                </a:extLst>
              </a:tr>
            </a:tbl>
          </a:graphicData>
        </a:graphic>
      </p:graphicFrame>
    </p:spTree>
    <p:extLst>
      <p:ext uri="{BB962C8B-B14F-4D97-AF65-F5344CB8AC3E}">
        <p14:creationId xmlns:p14="http://schemas.microsoft.com/office/powerpoint/2010/main" val="48492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B28E9D-4044-7C5D-8509-A9B6FA01440D}"/>
              </a:ext>
            </a:extLst>
          </p:cNvPr>
          <p:cNvSpPr>
            <a:spLocks noGrp="1"/>
          </p:cNvSpPr>
          <p:nvPr>
            <p:ph type="title"/>
          </p:nvPr>
        </p:nvSpPr>
        <p:spPr/>
        <p:txBody>
          <a:bodyPr/>
          <a:lstStyle/>
          <a:p>
            <a:r>
              <a:rPr lang="en-US" dirty="0"/>
              <a:t>Why do we need to enhance NDCs</a:t>
            </a:r>
          </a:p>
        </p:txBody>
      </p:sp>
      <p:sp>
        <p:nvSpPr>
          <p:cNvPr id="4" name="Content Placeholder 3">
            <a:extLst>
              <a:ext uri="{FF2B5EF4-FFF2-40B4-BE49-F238E27FC236}">
                <a16:creationId xmlns:a16="http://schemas.microsoft.com/office/drawing/2014/main" id="{DF469BE7-DDAF-8E73-A9E3-006AF33AC7FF}"/>
              </a:ext>
            </a:extLst>
          </p:cNvPr>
          <p:cNvSpPr>
            <a:spLocks noGrp="1"/>
          </p:cNvSpPr>
          <p:nvPr>
            <p:ph idx="1"/>
          </p:nvPr>
        </p:nvSpPr>
        <p:spPr>
          <a:xfrm>
            <a:off x="894080" y="2621978"/>
            <a:ext cx="11492992" cy="5743786"/>
          </a:xfrm>
        </p:spPr>
        <p:txBody>
          <a:bodyPr>
            <a:normAutofit fontScale="92500" lnSpcReduction="10000"/>
          </a:bodyPr>
          <a:lstStyle/>
          <a:p>
            <a:r>
              <a:rPr lang="en-US" dirty="0"/>
              <a:t>Keeping global warming to 1.5°C requires reductions in global GHG emissions of 43% by 2030 and 60% by 2035, relative to 2019 to reach net-zero CO2 emissions by 2050</a:t>
            </a:r>
          </a:p>
          <a:p>
            <a:r>
              <a:rPr lang="en-US" dirty="0"/>
              <a:t>Full implementation of current NDCs (2023) would reduce global GHG emissions by just 2% by 2030, compared with 2019 levels </a:t>
            </a:r>
          </a:p>
          <a:p>
            <a:r>
              <a:rPr lang="en-US" dirty="0"/>
              <a:t>Rationale to enhance the next round of NDCs is made clear in the GST decision given persisting gaps in progress towards the long-term temperature goal of the Paris Agreement</a:t>
            </a:r>
          </a:p>
          <a:p>
            <a:r>
              <a:rPr lang="en-US" dirty="0"/>
              <a:t>Good practices for designing, preparing, implementing and reporting on more ambitious NDCs discussed in the first GST technical dialogues include for example, </a:t>
            </a:r>
          </a:p>
          <a:p>
            <a:pPr lvl="1"/>
            <a:r>
              <a:rPr lang="en-US" dirty="0"/>
              <a:t>strengthened mitigation targets, </a:t>
            </a:r>
          </a:p>
          <a:p>
            <a:pPr lvl="1"/>
            <a:r>
              <a:rPr lang="en-US" dirty="0"/>
              <a:t>elaboration of sectoral implementation plans, </a:t>
            </a:r>
          </a:p>
          <a:p>
            <a:pPr lvl="1"/>
            <a:r>
              <a:rPr lang="en-US" dirty="0"/>
              <a:t>provision of information on domestic mitigation measures, </a:t>
            </a:r>
          </a:p>
          <a:p>
            <a:pPr lvl="1"/>
            <a:r>
              <a:rPr lang="en-US" dirty="0"/>
              <a:t>inclusive processes of stakeholder engagement in developing NDCs, etc.</a:t>
            </a:r>
          </a:p>
          <a:p>
            <a:endParaRPr lang="en-US" dirty="0"/>
          </a:p>
        </p:txBody>
      </p:sp>
    </p:spTree>
    <p:extLst>
      <p:ext uri="{BB962C8B-B14F-4D97-AF65-F5344CB8AC3E}">
        <p14:creationId xmlns:p14="http://schemas.microsoft.com/office/powerpoint/2010/main" val="297264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B51D-48AC-B6C3-6B4D-81BD19157C62}"/>
              </a:ext>
            </a:extLst>
          </p:cNvPr>
          <p:cNvSpPr>
            <a:spLocks noGrp="1"/>
          </p:cNvSpPr>
          <p:nvPr>
            <p:ph type="title"/>
          </p:nvPr>
        </p:nvSpPr>
        <p:spPr/>
        <p:txBody>
          <a:bodyPr/>
          <a:lstStyle/>
          <a:p>
            <a:r>
              <a:rPr lang="en-US" dirty="0"/>
              <a:t>Why do we need to enhance NDCs</a:t>
            </a:r>
          </a:p>
        </p:txBody>
      </p:sp>
      <p:sp>
        <p:nvSpPr>
          <p:cNvPr id="3" name="Content Placeholder 2">
            <a:extLst>
              <a:ext uri="{FF2B5EF4-FFF2-40B4-BE49-F238E27FC236}">
                <a16:creationId xmlns:a16="http://schemas.microsoft.com/office/drawing/2014/main" id="{272D2AA7-1FCA-61A7-1663-FB6675620277}"/>
              </a:ext>
            </a:extLst>
          </p:cNvPr>
          <p:cNvSpPr>
            <a:spLocks noGrp="1"/>
          </p:cNvSpPr>
          <p:nvPr>
            <p:ph idx="1"/>
          </p:nvPr>
        </p:nvSpPr>
        <p:spPr>
          <a:xfrm>
            <a:off x="894080" y="3171295"/>
            <a:ext cx="11308757" cy="5183632"/>
          </a:xfrm>
        </p:spPr>
        <p:txBody>
          <a:bodyPr/>
          <a:lstStyle/>
          <a:p>
            <a:r>
              <a:rPr lang="en-US" dirty="0"/>
              <a:t>Parties should be encouraged to consider separating emission reduction and removal targets in their NDCs. Separating reduction and removal targets could also enhance transparency, help to incentivize the scale-up of removal technologies, and enhance certainty for project developers.</a:t>
            </a:r>
          </a:p>
          <a:p>
            <a:r>
              <a:rPr lang="en-US" dirty="0"/>
              <a:t>Preparations for the next round of NDCs need to move forward in parallel to efforts to implement current NDCs to deliver enhanced efforts and alongside on-going discussions on scaling up finance and investment</a:t>
            </a:r>
          </a:p>
        </p:txBody>
      </p:sp>
    </p:spTree>
    <p:extLst>
      <p:ext uri="{BB962C8B-B14F-4D97-AF65-F5344CB8AC3E}">
        <p14:creationId xmlns:p14="http://schemas.microsoft.com/office/powerpoint/2010/main" val="2300952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1087681" y="1678098"/>
            <a:ext cx="6291505" cy="26872"/>
          </a:xfrm>
          <a:prstGeom prst="line">
            <a:avLst/>
          </a:prstGeom>
          <a:ln/>
        </p:spPr>
        <p:style>
          <a:lnRef idx="3">
            <a:schemeClr val="accent6"/>
          </a:lnRef>
          <a:fillRef idx="0">
            <a:schemeClr val="accent6"/>
          </a:fillRef>
          <a:effectRef idx="2">
            <a:schemeClr val="accent6"/>
          </a:effectRef>
          <a:fontRef idx="minor">
            <a:schemeClr val="tx1"/>
          </a:fontRef>
        </p:style>
      </p:cxn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33200" y="0"/>
            <a:ext cx="1371600" cy="649834"/>
          </a:xfrm>
          <a:prstGeom prst="rect">
            <a:avLst/>
          </a:prstGeom>
        </p:spPr>
      </p:pic>
      <p:pic>
        <p:nvPicPr>
          <p:cNvPr id="7" name="Picture 4" descr="Image result for united nation economic commission for af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651" y="-36623"/>
            <a:ext cx="4663440" cy="6015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56448" y="2203495"/>
            <a:ext cx="10806952" cy="523220"/>
          </a:xfrm>
          <a:prstGeom prst="rect">
            <a:avLst/>
          </a:prstGeom>
          <a:noFill/>
        </p:spPr>
        <p:txBody>
          <a:bodyPr wrap="square" rtlCol="0">
            <a:spAutoFit/>
          </a:bodyPr>
          <a:lstStyle/>
          <a:p>
            <a:r>
              <a:rPr lang="en-US" sz="2800" dirty="0">
                <a:solidFill>
                  <a:srgbClr val="0000FF"/>
                </a:solidFill>
                <a:latin typeface="Arial Black" panose="020B0A04020102020204" pitchFamily="34" charset="0"/>
              </a:rPr>
              <a:t>AFOLU sector </a:t>
            </a:r>
          </a:p>
        </p:txBody>
      </p:sp>
      <p:sp>
        <p:nvSpPr>
          <p:cNvPr id="8" name="Rectangle 7"/>
          <p:cNvSpPr/>
          <p:nvPr/>
        </p:nvSpPr>
        <p:spPr>
          <a:xfrm>
            <a:off x="1276813" y="2981400"/>
            <a:ext cx="10173507" cy="5207579"/>
          </a:xfrm>
          <a:prstGeom prst="rect">
            <a:avLst/>
          </a:prstGeom>
        </p:spPr>
        <p:txBody>
          <a:bodyPr wrap="square">
            <a:spAutoFit/>
          </a:bodyPr>
          <a:lstStyle/>
          <a:p>
            <a:pPr marL="342900" indent="-342900">
              <a:lnSpc>
                <a:spcPct val="105000"/>
              </a:lnSpc>
              <a:spcBef>
                <a:spcPts val="600"/>
              </a:spcBef>
              <a:spcAft>
                <a:spcPts val="600"/>
              </a:spcAft>
              <a:buFont typeface="Arial" panose="020B0604020202020204" pitchFamily="34" charset="0"/>
              <a:buChar char="•"/>
            </a:pPr>
            <a:r>
              <a:rPr lang="en-US" sz="2400" dirty="0">
                <a:latin typeface="Arial Black" panose="020B0A04020102020204" pitchFamily="34" charset="0"/>
              </a:rPr>
              <a:t>Agriculture, Forestry, and Other Land Uses (AFOLU) defines as the human use of and influence on land areas</a:t>
            </a:r>
          </a:p>
          <a:p>
            <a:pPr marL="342900" indent="-342900">
              <a:lnSpc>
                <a:spcPct val="105000"/>
              </a:lnSpc>
              <a:spcBef>
                <a:spcPts val="600"/>
              </a:spcBef>
              <a:spcAft>
                <a:spcPts val="600"/>
              </a:spcAft>
              <a:buFont typeface="Arial" panose="020B0604020202020204" pitchFamily="34" charset="0"/>
              <a:buChar char="•"/>
            </a:pPr>
            <a:r>
              <a:rPr lang="en-US" sz="2400" dirty="0">
                <a:latin typeface="Arial Black" panose="020B0A04020102020204" pitchFamily="34" charset="0"/>
              </a:rPr>
              <a:t>is responsible for about </a:t>
            </a:r>
            <a:r>
              <a:rPr lang="en-US" sz="2400" dirty="0">
                <a:solidFill>
                  <a:srgbClr val="FF0000"/>
                </a:solidFill>
                <a:latin typeface="Arial Black" panose="020B0A04020102020204" pitchFamily="34" charset="0"/>
              </a:rPr>
              <a:t>22%</a:t>
            </a:r>
            <a:r>
              <a:rPr lang="en-US" sz="2400" dirty="0">
                <a:latin typeface="Arial Black" panose="020B0A04020102020204" pitchFamily="34" charset="0"/>
              </a:rPr>
              <a:t> (20-24%) of global GHGs emission, making it the second largest contributor after electricity and heat production</a:t>
            </a:r>
          </a:p>
          <a:p>
            <a:pPr marL="342900" indent="-342900">
              <a:lnSpc>
                <a:spcPct val="105000"/>
              </a:lnSpc>
              <a:spcBef>
                <a:spcPts val="600"/>
              </a:spcBef>
              <a:spcAft>
                <a:spcPts val="600"/>
              </a:spcAft>
              <a:buFont typeface="Arial" panose="020B0604020202020204" pitchFamily="34" charset="0"/>
              <a:buChar char="•"/>
            </a:pPr>
            <a:r>
              <a:rPr lang="en-US" sz="2400" dirty="0">
                <a:latin typeface="Arial Black" panose="020B0A04020102020204" pitchFamily="34" charset="0"/>
              </a:rPr>
              <a:t>emissions come from </a:t>
            </a:r>
            <a:r>
              <a:rPr lang="en-US" sz="2400" dirty="0">
                <a:solidFill>
                  <a:srgbClr val="FF0000"/>
                </a:solidFill>
                <a:latin typeface="Arial Black" panose="020B0A04020102020204" pitchFamily="34" charset="0"/>
              </a:rPr>
              <a:t>a variety of sources</a:t>
            </a:r>
            <a:r>
              <a:rPr lang="en-US" sz="2400" dirty="0">
                <a:latin typeface="Arial Black" panose="020B0A04020102020204" pitchFamily="34" charset="0"/>
              </a:rPr>
              <a:t>, including deforestation, livestock production, rice cultivation, and the use of fertilizers </a:t>
            </a:r>
          </a:p>
          <a:p>
            <a:pPr marL="342900" indent="-342900">
              <a:lnSpc>
                <a:spcPct val="105000"/>
              </a:lnSpc>
              <a:spcBef>
                <a:spcPts val="600"/>
              </a:spcBef>
              <a:spcAft>
                <a:spcPts val="600"/>
              </a:spcAft>
              <a:buFont typeface="Arial" panose="020B0604020202020204" pitchFamily="34" charset="0"/>
              <a:buChar char="•"/>
            </a:pPr>
            <a:r>
              <a:rPr lang="en-US" sz="2400" dirty="0">
                <a:latin typeface="Arial Black" panose="020B0A04020102020204" pitchFamily="34" charset="0"/>
              </a:rPr>
              <a:t>measures can offer substantial </a:t>
            </a:r>
            <a:r>
              <a:rPr lang="en-US" sz="2400" dirty="0">
                <a:solidFill>
                  <a:srgbClr val="FF0000"/>
                </a:solidFill>
                <a:latin typeface="Arial Black" panose="020B0A04020102020204" pitchFamily="34" charset="0"/>
              </a:rPr>
              <a:t>co-benefits</a:t>
            </a:r>
            <a:r>
              <a:rPr lang="en-US" sz="2400" dirty="0">
                <a:latin typeface="Arial Black" panose="020B0A04020102020204" pitchFamily="34" charset="0"/>
              </a:rPr>
              <a:t>, addressing broader challenges in land management, including ecosystem health, food security, and carbon sequestration</a:t>
            </a:r>
          </a:p>
        </p:txBody>
      </p:sp>
      <p:sp>
        <p:nvSpPr>
          <p:cNvPr id="4" name="TextBox 3"/>
          <p:cNvSpPr txBox="1"/>
          <p:nvPr/>
        </p:nvSpPr>
        <p:spPr>
          <a:xfrm>
            <a:off x="907827" y="1168314"/>
            <a:ext cx="5965413" cy="523220"/>
          </a:xfrm>
          <a:prstGeom prst="rect">
            <a:avLst/>
          </a:prstGeom>
          <a:noFill/>
        </p:spPr>
        <p:txBody>
          <a:bodyPr wrap="square" rtlCol="0">
            <a:spAutoFit/>
          </a:bodyPr>
          <a:lstStyle/>
          <a:p>
            <a:pPr>
              <a:spcAft>
                <a:spcPts val="1000"/>
              </a:spcAft>
            </a:pPr>
            <a:r>
              <a:rPr lang="en-US" sz="2800" b="1" dirty="0">
                <a:ln w="12700">
                  <a:solidFill>
                    <a:schemeClr val="accent5"/>
                  </a:solidFill>
                  <a:prstDash val="solid"/>
                </a:ln>
                <a:solidFill>
                  <a:srgbClr val="0000FF"/>
                </a:solidFill>
                <a:latin typeface="Monotype Corsiva" panose="03010101010201010101" pitchFamily="66" charset="0"/>
              </a:rPr>
              <a:t>1. General information about AFOLU</a:t>
            </a:r>
          </a:p>
        </p:txBody>
      </p:sp>
    </p:spTree>
    <p:extLst>
      <p:ext uri="{BB962C8B-B14F-4D97-AF65-F5344CB8AC3E}">
        <p14:creationId xmlns:p14="http://schemas.microsoft.com/office/powerpoint/2010/main" val="29221453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2205</TotalTime>
  <Words>1115</Words>
  <Application>Microsoft Office PowerPoint</Application>
  <PresentationFormat>Custom</PresentationFormat>
  <Paragraphs>146</Paragraphs>
  <Slides>19</Slides>
  <Notes>12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Aptos</vt:lpstr>
      <vt:lpstr>Aptos Display</vt:lpstr>
      <vt:lpstr>Aptos Narrow</vt:lpstr>
      <vt:lpstr>Arial</vt:lpstr>
      <vt:lpstr>Arial Black</vt:lpstr>
      <vt:lpstr>Calibri</vt:lpstr>
      <vt:lpstr>Calibri Light</vt:lpstr>
      <vt:lpstr>Monotype Corsiva</vt:lpstr>
      <vt:lpstr>Office Theme</vt:lpstr>
      <vt:lpstr>1_Office Theme</vt:lpstr>
      <vt:lpstr>PowerPoint Presentation</vt:lpstr>
      <vt:lpstr>PowerPoint Presentation</vt:lpstr>
      <vt:lpstr>PowerPoint Presentation</vt:lpstr>
      <vt:lpstr>Carbon Dioxide Emissions- Fossil Fuels (2022)</vt:lpstr>
      <vt:lpstr>Liberia’s CO2 emission from Fossil Fuels</vt:lpstr>
      <vt:lpstr>Total energy production from renewables (hydroelectric, and non-hydroelectric renewable)</vt:lpstr>
      <vt:lpstr>Why do we need to enhance NDCs</vt:lpstr>
      <vt:lpstr>Why do we need to enhance NDCs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Frank Rutabingwa</cp:lastModifiedBy>
  <cp:revision>3</cp:revision>
  <dcterms:created xsi:type="dcterms:W3CDTF">2019-04-11T06:18:11Z</dcterms:created>
  <dcterms:modified xsi:type="dcterms:W3CDTF">2024-12-02T10:36:44Z</dcterms:modified>
</cp:coreProperties>
</file>