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73" r:id="rId5"/>
    <p:sldId id="279" r:id="rId6"/>
    <p:sldId id="280" r:id="rId7"/>
    <p:sldId id="278" r:id="rId8"/>
    <p:sldId id="277" r:id="rId9"/>
    <p:sldId id="276" r:id="rId10"/>
    <p:sldId id="275" r:id="rId11"/>
    <p:sldId id="274" r:id="rId12"/>
    <p:sldId id="272" r:id="rId13"/>
    <p:sldId id="271" r:id="rId14"/>
    <p:sldId id="270" r:id="rId15"/>
    <p:sldId id="268" r:id="rId16"/>
    <p:sldId id="267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143F03-52B8-4182-A00A-C3AD9D022DDF}" v="65" dt="2025-10-12T06:53:28.5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32.sv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11" Type="http://schemas.openxmlformats.org/officeDocument/2006/relationships/image" Target="../media/image31.png"/><Relationship Id="rId5" Type="http://schemas.openxmlformats.org/officeDocument/2006/relationships/image" Target="../media/image37.png"/><Relationship Id="rId10" Type="http://schemas.openxmlformats.org/officeDocument/2006/relationships/image" Target="../media/image28.svg"/><Relationship Id="rId4" Type="http://schemas.openxmlformats.org/officeDocument/2006/relationships/image" Target="../media/image36.svg"/><Relationship Id="rId9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32.sv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11" Type="http://schemas.openxmlformats.org/officeDocument/2006/relationships/image" Target="../media/image31.png"/><Relationship Id="rId5" Type="http://schemas.openxmlformats.org/officeDocument/2006/relationships/image" Target="../media/image37.png"/><Relationship Id="rId10" Type="http://schemas.openxmlformats.org/officeDocument/2006/relationships/image" Target="../media/image28.svg"/><Relationship Id="rId4" Type="http://schemas.openxmlformats.org/officeDocument/2006/relationships/image" Target="../media/image36.svg"/><Relationship Id="rId9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B6BDAC-473E-4EB1-AA11-F5084DB77BD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4182E80-6950-4C22-AC08-6BDD456E7E90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dirty="0"/>
            <a:t>Uganda hosts over </a:t>
          </a:r>
          <a:r>
            <a:rPr lang="en-GB" sz="2000" b="1" dirty="0"/>
            <a:t>1,927,593</a:t>
          </a:r>
          <a:r>
            <a:rPr lang="en-US" sz="2000" dirty="0"/>
            <a:t> refugees (UNHCR June 2025)</a:t>
          </a:r>
        </a:p>
      </dgm:t>
    </dgm:pt>
    <dgm:pt modelId="{CE1D7C72-2CCB-4634-8D03-7D8D5D725B8E}" type="parTrans" cxnId="{FE59F1ED-C442-4765-B849-B630AA3644F0}">
      <dgm:prSet/>
      <dgm:spPr/>
      <dgm:t>
        <a:bodyPr/>
        <a:lstStyle/>
        <a:p>
          <a:endParaRPr lang="en-US"/>
        </a:p>
      </dgm:t>
    </dgm:pt>
    <dgm:pt modelId="{E03C8B66-C0C4-4EE1-8550-E76FD97EAEF5}" type="sibTrans" cxnId="{FE59F1ED-C442-4765-B849-B630AA3644F0}">
      <dgm:prSet/>
      <dgm:spPr/>
      <dgm:t>
        <a:bodyPr/>
        <a:lstStyle/>
        <a:p>
          <a:endParaRPr lang="en-US"/>
        </a:p>
      </dgm:t>
    </dgm:pt>
    <dgm:pt modelId="{74EC43DC-1351-4988-BB2F-683412C1AC3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2000" dirty="0"/>
            <a:t>78 % are women and children (UNHCR June 2025)</a:t>
          </a:r>
          <a:endParaRPr lang="en-US" sz="2000" dirty="0"/>
        </a:p>
      </dgm:t>
    </dgm:pt>
    <dgm:pt modelId="{633079DC-A2C5-4FDD-A360-041088CE26AB}" type="parTrans" cxnId="{AC4C0965-30F0-4710-A846-65071EB9148A}">
      <dgm:prSet/>
      <dgm:spPr/>
      <dgm:t>
        <a:bodyPr/>
        <a:lstStyle/>
        <a:p>
          <a:endParaRPr lang="en-US"/>
        </a:p>
      </dgm:t>
    </dgm:pt>
    <dgm:pt modelId="{10706183-71FA-4AEF-BEFF-5A3F0C29D456}" type="sibTrans" cxnId="{AC4C0965-30F0-4710-A846-65071EB9148A}">
      <dgm:prSet/>
      <dgm:spPr/>
      <dgm:t>
        <a:bodyPr/>
        <a:lstStyle/>
        <a:p>
          <a:endParaRPr lang="en-US"/>
        </a:p>
      </dgm:t>
    </dgm:pt>
    <dgm:pt modelId="{932CF42A-4DD2-465B-B478-EBC7DC2CDDF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dirty="0"/>
            <a:t>West Nile alone has an estimated 850,000+ Refugees</a:t>
          </a:r>
        </a:p>
      </dgm:t>
    </dgm:pt>
    <dgm:pt modelId="{4D5A69A3-EAF8-472B-8120-477325EE4EEC}" type="parTrans" cxnId="{FA13DE03-CE30-46A6-8CCD-B45895993D13}">
      <dgm:prSet/>
      <dgm:spPr/>
      <dgm:t>
        <a:bodyPr/>
        <a:lstStyle/>
        <a:p>
          <a:endParaRPr lang="en-US"/>
        </a:p>
      </dgm:t>
    </dgm:pt>
    <dgm:pt modelId="{D9CC1D4C-556B-4076-ABE2-3912A752EB22}" type="sibTrans" cxnId="{FA13DE03-CE30-46A6-8CCD-B45895993D13}">
      <dgm:prSet/>
      <dgm:spPr/>
      <dgm:t>
        <a:bodyPr/>
        <a:lstStyle/>
        <a:p>
          <a:endParaRPr lang="en-US"/>
        </a:p>
      </dgm:t>
    </dgm:pt>
    <dgm:pt modelId="{3A3407B7-F54D-476A-9537-3E02856DAD5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dirty="0" err="1"/>
            <a:t>Terego</a:t>
          </a:r>
          <a:r>
            <a:rPr lang="en-US" sz="1800" dirty="0"/>
            <a:t>, a refugee hosting district established on July 1, 2020, hosts 85297, refugees making 25% of  its total population of 323,253 (UBOS 2024),</a:t>
          </a:r>
        </a:p>
      </dgm:t>
    </dgm:pt>
    <dgm:pt modelId="{A2603BCA-158A-4A96-9847-6A893C21A60B}" type="parTrans" cxnId="{F7EBCD72-EAD3-48FE-8FEB-52E8D85F5F11}">
      <dgm:prSet/>
      <dgm:spPr/>
      <dgm:t>
        <a:bodyPr/>
        <a:lstStyle/>
        <a:p>
          <a:endParaRPr lang="en-US"/>
        </a:p>
      </dgm:t>
    </dgm:pt>
    <dgm:pt modelId="{95D31D79-86CB-4D3D-86F5-6722EE864828}" type="sibTrans" cxnId="{F7EBCD72-EAD3-48FE-8FEB-52E8D85F5F11}">
      <dgm:prSet/>
      <dgm:spPr/>
      <dgm:t>
        <a:bodyPr/>
        <a:lstStyle/>
        <a:p>
          <a:endParaRPr lang="en-US"/>
        </a:p>
      </dgm:t>
    </dgm:pt>
    <dgm:pt modelId="{C697543D-5A62-4A7E-A620-96589FB866D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Refugees settled on customary land provided by the landlord and most of the Refugees allocated 30*30m land by OPM.</a:t>
          </a:r>
        </a:p>
        <a:p>
          <a:r>
            <a:rPr lang="en-US" dirty="0"/>
            <a:t>Reduction in general food rations</a:t>
          </a:r>
        </a:p>
        <a:p>
          <a:r>
            <a:rPr lang="en-US" dirty="0"/>
            <a:t>Funding cuts from big donors</a:t>
          </a:r>
        </a:p>
      </dgm:t>
    </dgm:pt>
    <dgm:pt modelId="{BFAF9D8D-5820-41F0-8281-0ED9CFF9A27D}" type="parTrans" cxnId="{8DF3EE14-DABC-4B07-A547-F642F815ABF0}">
      <dgm:prSet/>
      <dgm:spPr/>
      <dgm:t>
        <a:bodyPr/>
        <a:lstStyle/>
        <a:p>
          <a:endParaRPr lang="en-US"/>
        </a:p>
      </dgm:t>
    </dgm:pt>
    <dgm:pt modelId="{E32EDB35-AE2E-4F5A-A3F9-535EE9DF276D}" type="sibTrans" cxnId="{8DF3EE14-DABC-4B07-A547-F642F815ABF0}">
      <dgm:prSet/>
      <dgm:spPr/>
      <dgm:t>
        <a:bodyPr/>
        <a:lstStyle/>
        <a:p>
          <a:endParaRPr lang="en-US"/>
        </a:p>
      </dgm:t>
    </dgm:pt>
    <dgm:pt modelId="{B2F643E6-335C-4233-8AF5-D95ADEDAF88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2000" dirty="0"/>
            <a:t>Acquisition of additional land self reliance from the host community</a:t>
          </a:r>
          <a:r>
            <a:rPr lang="en-US" sz="2000" dirty="0">
              <a:latin typeface="Aptos Display" panose="02110004020202020204"/>
            </a:rPr>
            <a:t> is an immediate need for refugees.</a:t>
          </a:r>
          <a:endParaRPr lang="en-US" sz="2000" dirty="0"/>
        </a:p>
      </dgm:t>
    </dgm:pt>
    <dgm:pt modelId="{BC26FF77-1745-4702-9511-5F75C5F92129}" type="parTrans" cxnId="{DE612DE1-ECA9-4EC3-BEC2-1055F9401C0A}">
      <dgm:prSet/>
      <dgm:spPr/>
      <dgm:t>
        <a:bodyPr/>
        <a:lstStyle/>
        <a:p>
          <a:endParaRPr lang="en-US"/>
        </a:p>
      </dgm:t>
    </dgm:pt>
    <dgm:pt modelId="{B55FF0DC-EFF1-4201-A8D5-68A9B0A2A21D}" type="sibTrans" cxnId="{DE612DE1-ECA9-4EC3-BEC2-1055F9401C0A}">
      <dgm:prSet/>
      <dgm:spPr/>
      <dgm:t>
        <a:bodyPr/>
        <a:lstStyle/>
        <a:p>
          <a:endParaRPr lang="en-US"/>
        </a:p>
      </dgm:t>
    </dgm:pt>
    <dgm:pt modelId="{0D8D8D96-06FB-4D87-B721-D4D09FDEC098}" type="pres">
      <dgm:prSet presAssocID="{CBB6BDAC-473E-4EB1-AA11-F5084DB77BD4}" presName="Name0" presStyleCnt="0">
        <dgm:presLayoutVars>
          <dgm:dir/>
          <dgm:resizeHandles val="exact"/>
        </dgm:presLayoutVars>
      </dgm:prSet>
      <dgm:spPr/>
    </dgm:pt>
    <dgm:pt modelId="{893A6B31-AF2B-4D3F-A086-6AEE0880E163}" type="pres">
      <dgm:prSet presAssocID="{C4182E80-6950-4C22-AC08-6BDD456E7E90}" presName="node" presStyleLbl="node1" presStyleIdx="0" presStyleCnt="6">
        <dgm:presLayoutVars>
          <dgm:bulletEnabled val="1"/>
        </dgm:presLayoutVars>
      </dgm:prSet>
      <dgm:spPr/>
    </dgm:pt>
    <dgm:pt modelId="{E6378758-C490-4D4B-94CC-2B554F3D6508}" type="pres">
      <dgm:prSet presAssocID="{E03C8B66-C0C4-4EE1-8550-E76FD97EAEF5}" presName="sibTrans" presStyleLbl="sibTrans1D1" presStyleIdx="0" presStyleCnt="5"/>
      <dgm:spPr/>
    </dgm:pt>
    <dgm:pt modelId="{8CD9F438-CA19-4687-9583-F0CE75F07CAB}" type="pres">
      <dgm:prSet presAssocID="{E03C8B66-C0C4-4EE1-8550-E76FD97EAEF5}" presName="connectorText" presStyleLbl="sibTrans1D1" presStyleIdx="0" presStyleCnt="5"/>
      <dgm:spPr/>
    </dgm:pt>
    <dgm:pt modelId="{B302F749-EDEF-4716-8CD6-C6F75EEB3026}" type="pres">
      <dgm:prSet presAssocID="{74EC43DC-1351-4988-BB2F-683412C1AC33}" presName="node" presStyleLbl="node1" presStyleIdx="1" presStyleCnt="6">
        <dgm:presLayoutVars>
          <dgm:bulletEnabled val="1"/>
        </dgm:presLayoutVars>
      </dgm:prSet>
      <dgm:spPr/>
    </dgm:pt>
    <dgm:pt modelId="{4F6D02FD-DD81-43EA-85D0-03733937B6EF}" type="pres">
      <dgm:prSet presAssocID="{10706183-71FA-4AEF-BEFF-5A3F0C29D456}" presName="sibTrans" presStyleLbl="sibTrans1D1" presStyleIdx="1" presStyleCnt="5"/>
      <dgm:spPr/>
    </dgm:pt>
    <dgm:pt modelId="{5CA3241E-29EE-409F-AB85-1BEB7E684675}" type="pres">
      <dgm:prSet presAssocID="{10706183-71FA-4AEF-BEFF-5A3F0C29D456}" presName="connectorText" presStyleLbl="sibTrans1D1" presStyleIdx="1" presStyleCnt="5"/>
      <dgm:spPr/>
    </dgm:pt>
    <dgm:pt modelId="{120322C8-2865-46E0-9F9A-9806338BF21A}" type="pres">
      <dgm:prSet presAssocID="{932CF42A-4DD2-465B-B478-EBC7DC2CDDFB}" presName="node" presStyleLbl="node1" presStyleIdx="2" presStyleCnt="6">
        <dgm:presLayoutVars>
          <dgm:bulletEnabled val="1"/>
        </dgm:presLayoutVars>
      </dgm:prSet>
      <dgm:spPr/>
    </dgm:pt>
    <dgm:pt modelId="{E3D0B204-9CC1-4A49-83B7-535E66FE0334}" type="pres">
      <dgm:prSet presAssocID="{D9CC1D4C-556B-4076-ABE2-3912A752EB22}" presName="sibTrans" presStyleLbl="sibTrans1D1" presStyleIdx="2" presStyleCnt="5"/>
      <dgm:spPr/>
    </dgm:pt>
    <dgm:pt modelId="{27CA5351-69CA-4CB8-A01F-C1561C889D36}" type="pres">
      <dgm:prSet presAssocID="{D9CC1D4C-556B-4076-ABE2-3912A752EB22}" presName="connectorText" presStyleLbl="sibTrans1D1" presStyleIdx="2" presStyleCnt="5"/>
      <dgm:spPr/>
    </dgm:pt>
    <dgm:pt modelId="{5AC27C29-4F4E-4C96-88F4-256E57275243}" type="pres">
      <dgm:prSet presAssocID="{3A3407B7-F54D-476A-9537-3E02856DAD58}" presName="node" presStyleLbl="node1" presStyleIdx="3" presStyleCnt="6">
        <dgm:presLayoutVars>
          <dgm:bulletEnabled val="1"/>
        </dgm:presLayoutVars>
      </dgm:prSet>
      <dgm:spPr/>
    </dgm:pt>
    <dgm:pt modelId="{F2B974C0-112D-49F1-9933-1CC0BC08114E}" type="pres">
      <dgm:prSet presAssocID="{95D31D79-86CB-4D3D-86F5-6722EE864828}" presName="sibTrans" presStyleLbl="sibTrans1D1" presStyleIdx="3" presStyleCnt="5"/>
      <dgm:spPr/>
    </dgm:pt>
    <dgm:pt modelId="{1B84D3AF-21D3-4809-A67B-C7E80C315AF8}" type="pres">
      <dgm:prSet presAssocID="{95D31D79-86CB-4D3D-86F5-6722EE864828}" presName="connectorText" presStyleLbl="sibTrans1D1" presStyleIdx="3" presStyleCnt="5"/>
      <dgm:spPr/>
    </dgm:pt>
    <dgm:pt modelId="{ECC34518-E109-486E-9651-BB8B7C5E5740}" type="pres">
      <dgm:prSet presAssocID="{C697543D-5A62-4A7E-A620-96589FB866D6}" presName="node" presStyleLbl="node1" presStyleIdx="4" presStyleCnt="6">
        <dgm:presLayoutVars>
          <dgm:bulletEnabled val="1"/>
        </dgm:presLayoutVars>
      </dgm:prSet>
      <dgm:spPr/>
    </dgm:pt>
    <dgm:pt modelId="{57A040A8-B2C9-4B56-898B-0E09C7893A97}" type="pres">
      <dgm:prSet presAssocID="{E32EDB35-AE2E-4F5A-A3F9-535EE9DF276D}" presName="sibTrans" presStyleLbl="sibTrans1D1" presStyleIdx="4" presStyleCnt="5"/>
      <dgm:spPr/>
    </dgm:pt>
    <dgm:pt modelId="{04A3021D-EB20-463C-8AC6-FD6EB1A65740}" type="pres">
      <dgm:prSet presAssocID="{E32EDB35-AE2E-4F5A-A3F9-535EE9DF276D}" presName="connectorText" presStyleLbl="sibTrans1D1" presStyleIdx="4" presStyleCnt="5"/>
      <dgm:spPr/>
    </dgm:pt>
    <dgm:pt modelId="{208F58F1-C92F-42B0-8CF5-24C1EF3E1D83}" type="pres">
      <dgm:prSet presAssocID="{B2F643E6-335C-4233-8AF5-D95ADEDAF88D}" presName="node" presStyleLbl="node1" presStyleIdx="5" presStyleCnt="6">
        <dgm:presLayoutVars>
          <dgm:bulletEnabled val="1"/>
        </dgm:presLayoutVars>
      </dgm:prSet>
      <dgm:spPr/>
    </dgm:pt>
  </dgm:ptLst>
  <dgm:cxnLst>
    <dgm:cxn modelId="{FA13DE03-CE30-46A6-8CCD-B45895993D13}" srcId="{CBB6BDAC-473E-4EB1-AA11-F5084DB77BD4}" destId="{932CF42A-4DD2-465B-B478-EBC7DC2CDDFB}" srcOrd="2" destOrd="0" parTransId="{4D5A69A3-EAF8-472B-8120-477325EE4EEC}" sibTransId="{D9CC1D4C-556B-4076-ABE2-3912A752EB22}"/>
    <dgm:cxn modelId="{A54E730C-5387-4F6B-B5EC-6287FE3BA5E8}" type="presOf" srcId="{95D31D79-86CB-4D3D-86F5-6722EE864828}" destId="{1B84D3AF-21D3-4809-A67B-C7E80C315AF8}" srcOrd="1" destOrd="0" presId="urn:microsoft.com/office/officeart/2016/7/layout/RepeatingBendingProcessNew"/>
    <dgm:cxn modelId="{8DF3EE14-DABC-4B07-A547-F642F815ABF0}" srcId="{CBB6BDAC-473E-4EB1-AA11-F5084DB77BD4}" destId="{C697543D-5A62-4A7E-A620-96589FB866D6}" srcOrd="4" destOrd="0" parTransId="{BFAF9D8D-5820-41F0-8281-0ED9CFF9A27D}" sibTransId="{E32EDB35-AE2E-4F5A-A3F9-535EE9DF276D}"/>
    <dgm:cxn modelId="{7BA81420-1C5F-489F-9532-714F153CE1B3}" type="presOf" srcId="{C697543D-5A62-4A7E-A620-96589FB866D6}" destId="{ECC34518-E109-486E-9651-BB8B7C5E5740}" srcOrd="0" destOrd="0" presId="urn:microsoft.com/office/officeart/2016/7/layout/RepeatingBendingProcessNew"/>
    <dgm:cxn modelId="{708D292C-B97D-453A-978A-FD47D23B7143}" type="presOf" srcId="{E32EDB35-AE2E-4F5A-A3F9-535EE9DF276D}" destId="{04A3021D-EB20-463C-8AC6-FD6EB1A65740}" srcOrd="1" destOrd="0" presId="urn:microsoft.com/office/officeart/2016/7/layout/RepeatingBendingProcessNew"/>
    <dgm:cxn modelId="{E666F13C-0E78-4657-80AF-B07F99A98049}" type="presOf" srcId="{10706183-71FA-4AEF-BEFF-5A3F0C29D456}" destId="{4F6D02FD-DD81-43EA-85D0-03733937B6EF}" srcOrd="0" destOrd="0" presId="urn:microsoft.com/office/officeart/2016/7/layout/RepeatingBendingProcessNew"/>
    <dgm:cxn modelId="{9F34BE5F-AF30-4117-A7AD-EE2AB506CFE2}" type="presOf" srcId="{74EC43DC-1351-4988-BB2F-683412C1AC33}" destId="{B302F749-EDEF-4716-8CD6-C6F75EEB3026}" srcOrd="0" destOrd="0" presId="urn:microsoft.com/office/officeart/2016/7/layout/RepeatingBendingProcessNew"/>
    <dgm:cxn modelId="{AC4C0965-30F0-4710-A846-65071EB9148A}" srcId="{CBB6BDAC-473E-4EB1-AA11-F5084DB77BD4}" destId="{74EC43DC-1351-4988-BB2F-683412C1AC33}" srcOrd="1" destOrd="0" parTransId="{633079DC-A2C5-4FDD-A360-041088CE26AB}" sibTransId="{10706183-71FA-4AEF-BEFF-5A3F0C29D456}"/>
    <dgm:cxn modelId="{7D713A4E-A7F2-469E-9BBB-AEA1678CD59B}" type="presOf" srcId="{CBB6BDAC-473E-4EB1-AA11-F5084DB77BD4}" destId="{0D8D8D96-06FB-4D87-B721-D4D09FDEC098}" srcOrd="0" destOrd="0" presId="urn:microsoft.com/office/officeart/2016/7/layout/RepeatingBendingProcessNew"/>
    <dgm:cxn modelId="{F7EBCD72-EAD3-48FE-8FEB-52E8D85F5F11}" srcId="{CBB6BDAC-473E-4EB1-AA11-F5084DB77BD4}" destId="{3A3407B7-F54D-476A-9537-3E02856DAD58}" srcOrd="3" destOrd="0" parTransId="{A2603BCA-158A-4A96-9847-6A893C21A60B}" sibTransId="{95D31D79-86CB-4D3D-86F5-6722EE864828}"/>
    <dgm:cxn modelId="{1A232654-2CE4-4792-BF04-D43B0DBDE893}" type="presOf" srcId="{B2F643E6-335C-4233-8AF5-D95ADEDAF88D}" destId="{208F58F1-C92F-42B0-8CF5-24C1EF3E1D83}" srcOrd="0" destOrd="0" presId="urn:microsoft.com/office/officeart/2016/7/layout/RepeatingBendingProcessNew"/>
    <dgm:cxn modelId="{49B4AF59-91B0-414A-80D9-68358614FE78}" type="presOf" srcId="{932CF42A-4DD2-465B-B478-EBC7DC2CDDFB}" destId="{120322C8-2865-46E0-9F9A-9806338BF21A}" srcOrd="0" destOrd="0" presId="urn:microsoft.com/office/officeart/2016/7/layout/RepeatingBendingProcessNew"/>
    <dgm:cxn modelId="{6BD22193-B6F8-4DBD-BA41-B5FE25391C0D}" type="presOf" srcId="{95D31D79-86CB-4D3D-86F5-6722EE864828}" destId="{F2B974C0-112D-49F1-9933-1CC0BC08114E}" srcOrd="0" destOrd="0" presId="urn:microsoft.com/office/officeart/2016/7/layout/RepeatingBendingProcessNew"/>
    <dgm:cxn modelId="{08730998-BB3B-4667-9B21-FCFA98503DC3}" type="presOf" srcId="{D9CC1D4C-556B-4076-ABE2-3912A752EB22}" destId="{E3D0B204-9CC1-4A49-83B7-535E66FE0334}" srcOrd="0" destOrd="0" presId="urn:microsoft.com/office/officeart/2016/7/layout/RepeatingBendingProcessNew"/>
    <dgm:cxn modelId="{79C8BEB7-CE14-4B8C-AEF9-89D11DBC2DD5}" type="presOf" srcId="{E03C8B66-C0C4-4EE1-8550-E76FD97EAEF5}" destId="{E6378758-C490-4D4B-94CC-2B554F3D6508}" srcOrd="0" destOrd="0" presId="urn:microsoft.com/office/officeart/2016/7/layout/RepeatingBendingProcessNew"/>
    <dgm:cxn modelId="{A517FEBC-B400-4D72-9AE0-8AA439D7DFB5}" type="presOf" srcId="{C4182E80-6950-4C22-AC08-6BDD456E7E90}" destId="{893A6B31-AF2B-4D3F-A086-6AEE0880E163}" srcOrd="0" destOrd="0" presId="urn:microsoft.com/office/officeart/2016/7/layout/RepeatingBendingProcessNew"/>
    <dgm:cxn modelId="{6F5E54C1-DB8C-4432-A8B6-F6E4DC4D3F6B}" type="presOf" srcId="{D9CC1D4C-556B-4076-ABE2-3912A752EB22}" destId="{27CA5351-69CA-4CB8-A01F-C1561C889D36}" srcOrd="1" destOrd="0" presId="urn:microsoft.com/office/officeart/2016/7/layout/RepeatingBendingProcessNew"/>
    <dgm:cxn modelId="{68C7EEC2-D50E-4B7D-A86C-895C9F6763FC}" type="presOf" srcId="{10706183-71FA-4AEF-BEFF-5A3F0C29D456}" destId="{5CA3241E-29EE-409F-AB85-1BEB7E684675}" srcOrd="1" destOrd="0" presId="urn:microsoft.com/office/officeart/2016/7/layout/RepeatingBendingProcessNew"/>
    <dgm:cxn modelId="{5D8ACEC6-6BCB-415F-92E6-322768E3BFCF}" type="presOf" srcId="{3A3407B7-F54D-476A-9537-3E02856DAD58}" destId="{5AC27C29-4F4E-4C96-88F4-256E57275243}" srcOrd="0" destOrd="0" presId="urn:microsoft.com/office/officeart/2016/7/layout/RepeatingBendingProcessNew"/>
    <dgm:cxn modelId="{6E6B12CE-1851-463F-B5A8-AB3E70AF9D9B}" type="presOf" srcId="{E03C8B66-C0C4-4EE1-8550-E76FD97EAEF5}" destId="{8CD9F438-CA19-4687-9583-F0CE75F07CAB}" srcOrd="1" destOrd="0" presId="urn:microsoft.com/office/officeart/2016/7/layout/RepeatingBendingProcessNew"/>
    <dgm:cxn modelId="{5F5B3DD9-CF4D-4FE1-AC99-282CE6270902}" type="presOf" srcId="{E32EDB35-AE2E-4F5A-A3F9-535EE9DF276D}" destId="{57A040A8-B2C9-4B56-898B-0E09C7893A97}" srcOrd="0" destOrd="0" presId="urn:microsoft.com/office/officeart/2016/7/layout/RepeatingBendingProcessNew"/>
    <dgm:cxn modelId="{DE612DE1-ECA9-4EC3-BEC2-1055F9401C0A}" srcId="{CBB6BDAC-473E-4EB1-AA11-F5084DB77BD4}" destId="{B2F643E6-335C-4233-8AF5-D95ADEDAF88D}" srcOrd="5" destOrd="0" parTransId="{BC26FF77-1745-4702-9511-5F75C5F92129}" sibTransId="{B55FF0DC-EFF1-4201-A8D5-68A9B0A2A21D}"/>
    <dgm:cxn modelId="{FE59F1ED-C442-4765-B849-B630AA3644F0}" srcId="{CBB6BDAC-473E-4EB1-AA11-F5084DB77BD4}" destId="{C4182E80-6950-4C22-AC08-6BDD456E7E90}" srcOrd="0" destOrd="0" parTransId="{CE1D7C72-2CCB-4634-8D03-7D8D5D725B8E}" sibTransId="{E03C8B66-C0C4-4EE1-8550-E76FD97EAEF5}"/>
    <dgm:cxn modelId="{8468DC19-AC36-48DD-B540-BD51C5D69A36}" type="presParOf" srcId="{0D8D8D96-06FB-4D87-B721-D4D09FDEC098}" destId="{893A6B31-AF2B-4D3F-A086-6AEE0880E163}" srcOrd="0" destOrd="0" presId="urn:microsoft.com/office/officeart/2016/7/layout/RepeatingBendingProcessNew"/>
    <dgm:cxn modelId="{D6F4C493-1299-44A2-8678-820DEC9198F2}" type="presParOf" srcId="{0D8D8D96-06FB-4D87-B721-D4D09FDEC098}" destId="{E6378758-C490-4D4B-94CC-2B554F3D6508}" srcOrd="1" destOrd="0" presId="urn:microsoft.com/office/officeart/2016/7/layout/RepeatingBendingProcessNew"/>
    <dgm:cxn modelId="{98DD9194-F7AD-488B-B6C9-FEDDF7F9D9B3}" type="presParOf" srcId="{E6378758-C490-4D4B-94CC-2B554F3D6508}" destId="{8CD9F438-CA19-4687-9583-F0CE75F07CAB}" srcOrd="0" destOrd="0" presId="urn:microsoft.com/office/officeart/2016/7/layout/RepeatingBendingProcessNew"/>
    <dgm:cxn modelId="{E172C9A8-8BF1-4AAE-9674-91021576B7DB}" type="presParOf" srcId="{0D8D8D96-06FB-4D87-B721-D4D09FDEC098}" destId="{B302F749-EDEF-4716-8CD6-C6F75EEB3026}" srcOrd="2" destOrd="0" presId="urn:microsoft.com/office/officeart/2016/7/layout/RepeatingBendingProcessNew"/>
    <dgm:cxn modelId="{C4800EA3-3BCA-4762-8BC8-DD66447B65AF}" type="presParOf" srcId="{0D8D8D96-06FB-4D87-B721-D4D09FDEC098}" destId="{4F6D02FD-DD81-43EA-85D0-03733937B6EF}" srcOrd="3" destOrd="0" presId="urn:microsoft.com/office/officeart/2016/7/layout/RepeatingBendingProcessNew"/>
    <dgm:cxn modelId="{D474E658-90D9-4E6C-ACF5-72D2F1335B61}" type="presParOf" srcId="{4F6D02FD-DD81-43EA-85D0-03733937B6EF}" destId="{5CA3241E-29EE-409F-AB85-1BEB7E684675}" srcOrd="0" destOrd="0" presId="urn:microsoft.com/office/officeart/2016/7/layout/RepeatingBendingProcessNew"/>
    <dgm:cxn modelId="{022F90EA-BF1A-4159-9E0C-E21E823C52B9}" type="presParOf" srcId="{0D8D8D96-06FB-4D87-B721-D4D09FDEC098}" destId="{120322C8-2865-46E0-9F9A-9806338BF21A}" srcOrd="4" destOrd="0" presId="urn:microsoft.com/office/officeart/2016/7/layout/RepeatingBendingProcessNew"/>
    <dgm:cxn modelId="{16CDE393-7C92-4CEF-B7CE-BCFC42E39D3C}" type="presParOf" srcId="{0D8D8D96-06FB-4D87-B721-D4D09FDEC098}" destId="{E3D0B204-9CC1-4A49-83B7-535E66FE0334}" srcOrd="5" destOrd="0" presId="urn:microsoft.com/office/officeart/2016/7/layout/RepeatingBendingProcessNew"/>
    <dgm:cxn modelId="{8312C186-DD78-4435-89E9-66E7F43F8817}" type="presParOf" srcId="{E3D0B204-9CC1-4A49-83B7-535E66FE0334}" destId="{27CA5351-69CA-4CB8-A01F-C1561C889D36}" srcOrd="0" destOrd="0" presId="urn:microsoft.com/office/officeart/2016/7/layout/RepeatingBendingProcessNew"/>
    <dgm:cxn modelId="{18BB35CB-6454-4249-9863-8FF6EA65FB5A}" type="presParOf" srcId="{0D8D8D96-06FB-4D87-B721-D4D09FDEC098}" destId="{5AC27C29-4F4E-4C96-88F4-256E57275243}" srcOrd="6" destOrd="0" presId="urn:microsoft.com/office/officeart/2016/7/layout/RepeatingBendingProcessNew"/>
    <dgm:cxn modelId="{D95CDB02-6A00-4F61-ADCF-567AC9E8C28B}" type="presParOf" srcId="{0D8D8D96-06FB-4D87-B721-D4D09FDEC098}" destId="{F2B974C0-112D-49F1-9933-1CC0BC08114E}" srcOrd="7" destOrd="0" presId="urn:microsoft.com/office/officeart/2016/7/layout/RepeatingBendingProcessNew"/>
    <dgm:cxn modelId="{EAA54E6D-7E0E-4B5A-A7D9-563ABE1CB8D0}" type="presParOf" srcId="{F2B974C0-112D-49F1-9933-1CC0BC08114E}" destId="{1B84D3AF-21D3-4809-A67B-C7E80C315AF8}" srcOrd="0" destOrd="0" presId="urn:microsoft.com/office/officeart/2016/7/layout/RepeatingBendingProcessNew"/>
    <dgm:cxn modelId="{39E0CB98-B123-4101-8B72-E610564A6142}" type="presParOf" srcId="{0D8D8D96-06FB-4D87-B721-D4D09FDEC098}" destId="{ECC34518-E109-486E-9651-BB8B7C5E5740}" srcOrd="8" destOrd="0" presId="urn:microsoft.com/office/officeart/2016/7/layout/RepeatingBendingProcessNew"/>
    <dgm:cxn modelId="{40B39465-C66B-460C-9EFB-89D67560FCAD}" type="presParOf" srcId="{0D8D8D96-06FB-4D87-B721-D4D09FDEC098}" destId="{57A040A8-B2C9-4B56-898B-0E09C7893A97}" srcOrd="9" destOrd="0" presId="urn:microsoft.com/office/officeart/2016/7/layout/RepeatingBendingProcessNew"/>
    <dgm:cxn modelId="{E7CCAC5F-84F6-4810-AD38-EABC49929DB1}" type="presParOf" srcId="{57A040A8-B2C9-4B56-898B-0E09C7893A97}" destId="{04A3021D-EB20-463C-8AC6-FD6EB1A65740}" srcOrd="0" destOrd="0" presId="urn:microsoft.com/office/officeart/2016/7/layout/RepeatingBendingProcessNew"/>
    <dgm:cxn modelId="{FE3A9AD7-FDD7-474C-B43E-7E2E8AB68336}" type="presParOf" srcId="{0D8D8D96-06FB-4D87-B721-D4D09FDEC098}" destId="{208F58F1-C92F-42B0-8CF5-24C1EF3E1D83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971550-66AE-495A-AD95-EDF03750D44C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FBFFA0-1DB8-4753-B64F-1EBE55725957}">
      <dgm:prSet/>
      <dgm:spPr/>
      <dgm:t>
        <a:bodyPr/>
        <a:lstStyle/>
        <a:p>
          <a:r>
            <a:rPr lang="en-US" dirty="0"/>
            <a:t>The provision of land for refugees assumed that this would enable refugees to become self-sufficient through agriculture. However, the individual plots of land granted by the Government of Uganda are not sufficient for refugees to become self-reliant.</a:t>
          </a:r>
        </a:p>
      </dgm:t>
    </dgm:pt>
    <dgm:pt modelId="{5D0DEC89-E15F-4258-9AA1-85A375E91696}" type="parTrans" cxnId="{89F2B78A-4EEE-42D4-ACD8-F39C5F3F4CF8}">
      <dgm:prSet/>
      <dgm:spPr/>
      <dgm:t>
        <a:bodyPr/>
        <a:lstStyle/>
        <a:p>
          <a:endParaRPr lang="en-US"/>
        </a:p>
      </dgm:t>
    </dgm:pt>
    <dgm:pt modelId="{89196394-C8B8-4889-AAA3-17EEEE6F04BE}" type="sibTrans" cxnId="{89F2B78A-4EEE-42D4-ACD8-F39C5F3F4CF8}">
      <dgm:prSet phldrT="1" phldr="0"/>
      <dgm:spPr/>
      <dgm:t>
        <a:bodyPr/>
        <a:lstStyle/>
        <a:p>
          <a:endParaRPr lang="en-US"/>
        </a:p>
      </dgm:t>
    </dgm:pt>
    <dgm:pt modelId="{F5D61083-84E1-4EE5-BFC3-9F4577301404}">
      <dgm:prSet/>
      <dgm:spPr/>
      <dgm:t>
        <a:bodyPr/>
        <a:lstStyle/>
        <a:p>
          <a:r>
            <a:rPr lang="en-US" dirty="0"/>
            <a:t>Refugee households often enter informal land use arrangements outside settlement zones with Ugandan landowners in the nearby villages.</a:t>
          </a:r>
        </a:p>
      </dgm:t>
    </dgm:pt>
    <dgm:pt modelId="{42509934-410D-41DE-9BE7-3FFB8ED53FC6}" type="parTrans" cxnId="{FEE7C7C6-3283-495F-9C93-BDCC243BB876}">
      <dgm:prSet/>
      <dgm:spPr/>
      <dgm:t>
        <a:bodyPr/>
        <a:lstStyle/>
        <a:p>
          <a:endParaRPr lang="en-US"/>
        </a:p>
      </dgm:t>
    </dgm:pt>
    <dgm:pt modelId="{4845909F-8D0C-4521-A621-F39AFB0DB9B8}" type="sibTrans" cxnId="{FEE7C7C6-3283-495F-9C93-BDCC243BB876}">
      <dgm:prSet phldrT="2" phldr="0"/>
      <dgm:spPr/>
      <dgm:t>
        <a:bodyPr/>
        <a:lstStyle/>
        <a:p>
          <a:endParaRPr lang="en-US"/>
        </a:p>
      </dgm:t>
    </dgm:pt>
    <dgm:pt modelId="{25C9ADC4-3C27-4620-9CE6-2BA780B8AF5B}">
      <dgm:prSet/>
      <dgm:spPr/>
      <dgm:t>
        <a:bodyPr/>
        <a:lstStyle/>
        <a:p>
          <a:r>
            <a:rPr lang="en-US" dirty="0"/>
            <a:t>General Food Assistance is often used or sold by refugee households to pay for the leasing of additional land for subsistence farming.</a:t>
          </a:r>
        </a:p>
      </dgm:t>
    </dgm:pt>
    <dgm:pt modelId="{51544787-190C-47C0-BBEE-E7DF3C31649B}" type="parTrans" cxnId="{B7AE5B54-7EF6-44C6-87CE-F8F942D24167}">
      <dgm:prSet/>
      <dgm:spPr/>
      <dgm:t>
        <a:bodyPr/>
        <a:lstStyle/>
        <a:p>
          <a:endParaRPr lang="en-US"/>
        </a:p>
      </dgm:t>
    </dgm:pt>
    <dgm:pt modelId="{B60208B8-3DA0-439E-80A1-4EF30C142E35}" type="sibTrans" cxnId="{B7AE5B54-7EF6-44C6-87CE-F8F942D24167}">
      <dgm:prSet phldrT="3" phldr="0"/>
      <dgm:spPr/>
      <dgm:t>
        <a:bodyPr/>
        <a:lstStyle/>
        <a:p>
          <a:endParaRPr lang="en-US"/>
        </a:p>
      </dgm:t>
    </dgm:pt>
    <dgm:pt modelId="{F0EF17A3-E23D-41C2-B5BB-44C850312FC5}">
      <dgm:prSet/>
      <dgm:spPr/>
      <dgm:t>
        <a:bodyPr/>
        <a:lstStyle/>
        <a:p>
          <a:r>
            <a:rPr lang="en-US" dirty="0"/>
            <a:t>Landlords prefer advance cash payments instead of yield sharing schemes, given the risk of crop failure. </a:t>
          </a:r>
        </a:p>
      </dgm:t>
    </dgm:pt>
    <dgm:pt modelId="{95DCE90F-ED83-40C5-8BDC-19401320380A}" type="parTrans" cxnId="{788EAFE0-5DA1-4E1F-B369-F42FFD821BA5}">
      <dgm:prSet/>
      <dgm:spPr/>
      <dgm:t>
        <a:bodyPr/>
        <a:lstStyle/>
        <a:p>
          <a:endParaRPr lang="en-US"/>
        </a:p>
      </dgm:t>
    </dgm:pt>
    <dgm:pt modelId="{34A21589-8DDA-400E-B9B9-5128774AC3B9}" type="sibTrans" cxnId="{788EAFE0-5DA1-4E1F-B369-F42FFD821BA5}">
      <dgm:prSet phldrT="4" phldr="0"/>
      <dgm:spPr/>
      <dgm:t>
        <a:bodyPr/>
        <a:lstStyle/>
        <a:p>
          <a:endParaRPr lang="en-US"/>
        </a:p>
      </dgm:t>
    </dgm:pt>
    <dgm:pt modelId="{2844BD76-35A4-42D3-A00A-D928927AE4CD}">
      <dgm:prSet/>
      <dgm:spPr/>
      <dgm:t>
        <a:bodyPr/>
        <a:lstStyle/>
        <a:p>
          <a:r>
            <a:rPr lang="en-US" dirty="0"/>
            <a:t>Verbal rental/ land use arrangements seem to be increasingly used to access farmland as food rations are decreasing and land inside the settlement area is scarce</a:t>
          </a:r>
        </a:p>
      </dgm:t>
    </dgm:pt>
    <dgm:pt modelId="{0F29ED92-EB08-4B28-A974-4CE591D8DB52}" type="parTrans" cxnId="{62D9136E-DD08-41A7-8FCA-4E21C32E135D}">
      <dgm:prSet/>
      <dgm:spPr/>
      <dgm:t>
        <a:bodyPr/>
        <a:lstStyle/>
        <a:p>
          <a:endParaRPr lang="en-US"/>
        </a:p>
      </dgm:t>
    </dgm:pt>
    <dgm:pt modelId="{CBCCD838-1DA8-4826-A7E8-ED09A6494F8E}" type="sibTrans" cxnId="{62D9136E-DD08-41A7-8FCA-4E21C32E135D}">
      <dgm:prSet phldrT="5" phldr="0"/>
      <dgm:spPr/>
      <dgm:t>
        <a:bodyPr/>
        <a:lstStyle/>
        <a:p>
          <a:endParaRPr lang="en-US"/>
        </a:p>
      </dgm:t>
    </dgm:pt>
    <dgm:pt modelId="{127D9AB5-CEA1-4723-B7A4-B3CAB7DF0A5C}" type="pres">
      <dgm:prSet presAssocID="{EB971550-66AE-495A-AD95-EDF03750D44C}" presName="vert0" presStyleCnt="0">
        <dgm:presLayoutVars>
          <dgm:dir/>
          <dgm:animOne val="branch"/>
          <dgm:animLvl val="lvl"/>
        </dgm:presLayoutVars>
      </dgm:prSet>
      <dgm:spPr/>
    </dgm:pt>
    <dgm:pt modelId="{C4BB5742-A8D8-4BEC-A22F-E0AE574032C1}" type="pres">
      <dgm:prSet presAssocID="{73FBFFA0-1DB8-4753-B64F-1EBE55725957}" presName="thickLine" presStyleLbl="alignNode1" presStyleIdx="0" presStyleCnt="5"/>
      <dgm:spPr/>
    </dgm:pt>
    <dgm:pt modelId="{881849E2-08CD-4082-BBBD-2373ED3DD822}" type="pres">
      <dgm:prSet presAssocID="{73FBFFA0-1DB8-4753-B64F-1EBE55725957}" presName="horz1" presStyleCnt="0"/>
      <dgm:spPr/>
    </dgm:pt>
    <dgm:pt modelId="{E4ACA643-8066-4A7C-8567-24DF372FA701}" type="pres">
      <dgm:prSet presAssocID="{73FBFFA0-1DB8-4753-B64F-1EBE55725957}" presName="tx1" presStyleLbl="revTx" presStyleIdx="0" presStyleCnt="5"/>
      <dgm:spPr/>
    </dgm:pt>
    <dgm:pt modelId="{B186C11F-E4BA-4FED-9256-CFA2D32720D5}" type="pres">
      <dgm:prSet presAssocID="{73FBFFA0-1DB8-4753-B64F-1EBE55725957}" presName="vert1" presStyleCnt="0"/>
      <dgm:spPr/>
    </dgm:pt>
    <dgm:pt modelId="{6870405C-4705-42AA-BB2A-85B8EB606DE8}" type="pres">
      <dgm:prSet presAssocID="{F5D61083-84E1-4EE5-BFC3-9F4577301404}" presName="thickLine" presStyleLbl="alignNode1" presStyleIdx="1" presStyleCnt="5"/>
      <dgm:spPr/>
    </dgm:pt>
    <dgm:pt modelId="{9C1CEE27-71F3-4760-9A6D-CDC9F0A5AD32}" type="pres">
      <dgm:prSet presAssocID="{F5D61083-84E1-4EE5-BFC3-9F4577301404}" presName="horz1" presStyleCnt="0"/>
      <dgm:spPr/>
    </dgm:pt>
    <dgm:pt modelId="{F6495FE1-C99C-44A8-BC30-E92C432B4317}" type="pres">
      <dgm:prSet presAssocID="{F5D61083-84E1-4EE5-BFC3-9F4577301404}" presName="tx1" presStyleLbl="revTx" presStyleIdx="1" presStyleCnt="5"/>
      <dgm:spPr/>
    </dgm:pt>
    <dgm:pt modelId="{91044D32-DE0A-4219-865A-0E15C8760705}" type="pres">
      <dgm:prSet presAssocID="{F5D61083-84E1-4EE5-BFC3-9F4577301404}" presName="vert1" presStyleCnt="0"/>
      <dgm:spPr/>
    </dgm:pt>
    <dgm:pt modelId="{1C5696AD-D7EB-4BC0-8CD1-485F0D848AF8}" type="pres">
      <dgm:prSet presAssocID="{25C9ADC4-3C27-4620-9CE6-2BA780B8AF5B}" presName="thickLine" presStyleLbl="alignNode1" presStyleIdx="2" presStyleCnt="5"/>
      <dgm:spPr/>
    </dgm:pt>
    <dgm:pt modelId="{7EC24247-4C22-4307-BE1A-3CEE582981D2}" type="pres">
      <dgm:prSet presAssocID="{25C9ADC4-3C27-4620-9CE6-2BA780B8AF5B}" presName="horz1" presStyleCnt="0"/>
      <dgm:spPr/>
    </dgm:pt>
    <dgm:pt modelId="{915FCF94-5037-4CA4-8855-3A8029C308B0}" type="pres">
      <dgm:prSet presAssocID="{25C9ADC4-3C27-4620-9CE6-2BA780B8AF5B}" presName="tx1" presStyleLbl="revTx" presStyleIdx="2" presStyleCnt="5"/>
      <dgm:spPr/>
    </dgm:pt>
    <dgm:pt modelId="{13EAA5A4-26DC-4900-90B0-1E9B3080325A}" type="pres">
      <dgm:prSet presAssocID="{25C9ADC4-3C27-4620-9CE6-2BA780B8AF5B}" presName="vert1" presStyleCnt="0"/>
      <dgm:spPr/>
    </dgm:pt>
    <dgm:pt modelId="{CF44D724-038C-4757-90A4-DB61DE4A469A}" type="pres">
      <dgm:prSet presAssocID="{F0EF17A3-E23D-41C2-B5BB-44C850312FC5}" presName="thickLine" presStyleLbl="alignNode1" presStyleIdx="3" presStyleCnt="5"/>
      <dgm:spPr/>
    </dgm:pt>
    <dgm:pt modelId="{8F733013-70F1-449D-90FC-2F41EABF6B60}" type="pres">
      <dgm:prSet presAssocID="{F0EF17A3-E23D-41C2-B5BB-44C850312FC5}" presName="horz1" presStyleCnt="0"/>
      <dgm:spPr/>
    </dgm:pt>
    <dgm:pt modelId="{09148383-F8C8-4A5B-8CE7-FDB9AD305C0F}" type="pres">
      <dgm:prSet presAssocID="{F0EF17A3-E23D-41C2-B5BB-44C850312FC5}" presName="tx1" presStyleLbl="revTx" presStyleIdx="3" presStyleCnt="5"/>
      <dgm:spPr/>
    </dgm:pt>
    <dgm:pt modelId="{E9D7A9A8-4E61-48A8-8D95-FA5304DDCA2E}" type="pres">
      <dgm:prSet presAssocID="{F0EF17A3-E23D-41C2-B5BB-44C850312FC5}" presName="vert1" presStyleCnt="0"/>
      <dgm:spPr/>
    </dgm:pt>
    <dgm:pt modelId="{0253A736-7FF0-4957-8932-A200B8CC4B65}" type="pres">
      <dgm:prSet presAssocID="{2844BD76-35A4-42D3-A00A-D928927AE4CD}" presName="thickLine" presStyleLbl="alignNode1" presStyleIdx="4" presStyleCnt="5"/>
      <dgm:spPr/>
    </dgm:pt>
    <dgm:pt modelId="{F273100A-7811-4D80-A79B-EED709954E94}" type="pres">
      <dgm:prSet presAssocID="{2844BD76-35A4-42D3-A00A-D928927AE4CD}" presName="horz1" presStyleCnt="0"/>
      <dgm:spPr/>
    </dgm:pt>
    <dgm:pt modelId="{3A57A8C0-AB94-478C-81CC-7D2E7C905237}" type="pres">
      <dgm:prSet presAssocID="{2844BD76-35A4-42D3-A00A-D928927AE4CD}" presName="tx1" presStyleLbl="revTx" presStyleIdx="4" presStyleCnt="5"/>
      <dgm:spPr/>
    </dgm:pt>
    <dgm:pt modelId="{4898C579-9D25-4D5D-AB28-27486B362C4B}" type="pres">
      <dgm:prSet presAssocID="{2844BD76-35A4-42D3-A00A-D928927AE4CD}" presName="vert1" presStyleCnt="0"/>
      <dgm:spPr/>
    </dgm:pt>
  </dgm:ptLst>
  <dgm:cxnLst>
    <dgm:cxn modelId="{4F9DB511-98AA-47BA-941F-BAB5C5BFDF95}" type="presOf" srcId="{F0EF17A3-E23D-41C2-B5BB-44C850312FC5}" destId="{09148383-F8C8-4A5B-8CE7-FDB9AD305C0F}" srcOrd="0" destOrd="0" presId="urn:microsoft.com/office/officeart/2008/layout/LinedList"/>
    <dgm:cxn modelId="{BE47F160-FA7C-4E5E-B96F-8BA8EBD75C41}" type="presOf" srcId="{25C9ADC4-3C27-4620-9CE6-2BA780B8AF5B}" destId="{915FCF94-5037-4CA4-8855-3A8029C308B0}" srcOrd="0" destOrd="0" presId="urn:microsoft.com/office/officeart/2008/layout/LinedList"/>
    <dgm:cxn modelId="{62D9136E-DD08-41A7-8FCA-4E21C32E135D}" srcId="{EB971550-66AE-495A-AD95-EDF03750D44C}" destId="{2844BD76-35A4-42D3-A00A-D928927AE4CD}" srcOrd="4" destOrd="0" parTransId="{0F29ED92-EB08-4B28-A974-4CE591D8DB52}" sibTransId="{CBCCD838-1DA8-4826-A7E8-ED09A6494F8E}"/>
    <dgm:cxn modelId="{B7AE5B54-7EF6-44C6-87CE-F8F942D24167}" srcId="{EB971550-66AE-495A-AD95-EDF03750D44C}" destId="{25C9ADC4-3C27-4620-9CE6-2BA780B8AF5B}" srcOrd="2" destOrd="0" parTransId="{51544787-190C-47C0-BBEE-E7DF3C31649B}" sibTransId="{B60208B8-3DA0-439E-80A1-4EF30C142E35}"/>
    <dgm:cxn modelId="{5E2E937F-9A48-4298-9A45-86B5EBC30262}" type="presOf" srcId="{73FBFFA0-1DB8-4753-B64F-1EBE55725957}" destId="{E4ACA643-8066-4A7C-8567-24DF372FA701}" srcOrd="0" destOrd="0" presId="urn:microsoft.com/office/officeart/2008/layout/LinedList"/>
    <dgm:cxn modelId="{17635D82-4757-48D9-99F9-538BA7097AA7}" type="presOf" srcId="{EB971550-66AE-495A-AD95-EDF03750D44C}" destId="{127D9AB5-CEA1-4723-B7A4-B3CAB7DF0A5C}" srcOrd="0" destOrd="0" presId="urn:microsoft.com/office/officeart/2008/layout/LinedList"/>
    <dgm:cxn modelId="{89F2B78A-4EEE-42D4-ACD8-F39C5F3F4CF8}" srcId="{EB971550-66AE-495A-AD95-EDF03750D44C}" destId="{73FBFFA0-1DB8-4753-B64F-1EBE55725957}" srcOrd="0" destOrd="0" parTransId="{5D0DEC89-E15F-4258-9AA1-85A375E91696}" sibTransId="{89196394-C8B8-4889-AAA3-17EEEE6F04BE}"/>
    <dgm:cxn modelId="{45C8399F-9715-446E-B377-E4BA4F2C19BA}" type="presOf" srcId="{F5D61083-84E1-4EE5-BFC3-9F4577301404}" destId="{F6495FE1-C99C-44A8-BC30-E92C432B4317}" srcOrd="0" destOrd="0" presId="urn:microsoft.com/office/officeart/2008/layout/LinedList"/>
    <dgm:cxn modelId="{FEE7C7C6-3283-495F-9C93-BDCC243BB876}" srcId="{EB971550-66AE-495A-AD95-EDF03750D44C}" destId="{F5D61083-84E1-4EE5-BFC3-9F4577301404}" srcOrd="1" destOrd="0" parTransId="{42509934-410D-41DE-9BE7-3FFB8ED53FC6}" sibTransId="{4845909F-8D0C-4521-A621-F39AFB0DB9B8}"/>
    <dgm:cxn modelId="{F55F61D0-AB97-4461-853C-64299F81F699}" type="presOf" srcId="{2844BD76-35A4-42D3-A00A-D928927AE4CD}" destId="{3A57A8C0-AB94-478C-81CC-7D2E7C905237}" srcOrd="0" destOrd="0" presId="urn:microsoft.com/office/officeart/2008/layout/LinedList"/>
    <dgm:cxn modelId="{788EAFE0-5DA1-4E1F-B369-F42FFD821BA5}" srcId="{EB971550-66AE-495A-AD95-EDF03750D44C}" destId="{F0EF17A3-E23D-41C2-B5BB-44C850312FC5}" srcOrd="3" destOrd="0" parTransId="{95DCE90F-ED83-40C5-8BDC-19401320380A}" sibTransId="{34A21589-8DDA-400E-B9B9-5128774AC3B9}"/>
    <dgm:cxn modelId="{29E7924F-1C2E-4B97-B616-9BB078F7507B}" type="presParOf" srcId="{127D9AB5-CEA1-4723-B7A4-B3CAB7DF0A5C}" destId="{C4BB5742-A8D8-4BEC-A22F-E0AE574032C1}" srcOrd="0" destOrd="0" presId="urn:microsoft.com/office/officeart/2008/layout/LinedList"/>
    <dgm:cxn modelId="{519D0E1A-7E9A-4413-848F-CFCECE7502EB}" type="presParOf" srcId="{127D9AB5-CEA1-4723-B7A4-B3CAB7DF0A5C}" destId="{881849E2-08CD-4082-BBBD-2373ED3DD822}" srcOrd="1" destOrd="0" presId="urn:microsoft.com/office/officeart/2008/layout/LinedList"/>
    <dgm:cxn modelId="{15893B4B-3C1D-417B-9A1C-B72195C889AF}" type="presParOf" srcId="{881849E2-08CD-4082-BBBD-2373ED3DD822}" destId="{E4ACA643-8066-4A7C-8567-24DF372FA701}" srcOrd="0" destOrd="0" presId="urn:microsoft.com/office/officeart/2008/layout/LinedList"/>
    <dgm:cxn modelId="{7A581DB2-4437-491F-B0CE-8D4C40DB7F9D}" type="presParOf" srcId="{881849E2-08CD-4082-BBBD-2373ED3DD822}" destId="{B186C11F-E4BA-4FED-9256-CFA2D32720D5}" srcOrd="1" destOrd="0" presId="urn:microsoft.com/office/officeart/2008/layout/LinedList"/>
    <dgm:cxn modelId="{F552E203-7AE7-41E6-9F9A-FEFCB81C649B}" type="presParOf" srcId="{127D9AB5-CEA1-4723-B7A4-B3CAB7DF0A5C}" destId="{6870405C-4705-42AA-BB2A-85B8EB606DE8}" srcOrd="2" destOrd="0" presId="urn:microsoft.com/office/officeart/2008/layout/LinedList"/>
    <dgm:cxn modelId="{3F6B3D7B-8F6D-4E76-A581-DA939954961F}" type="presParOf" srcId="{127D9AB5-CEA1-4723-B7A4-B3CAB7DF0A5C}" destId="{9C1CEE27-71F3-4760-9A6D-CDC9F0A5AD32}" srcOrd="3" destOrd="0" presId="urn:microsoft.com/office/officeart/2008/layout/LinedList"/>
    <dgm:cxn modelId="{B4B4495F-751A-4C0A-B3E5-7D88FB03DD66}" type="presParOf" srcId="{9C1CEE27-71F3-4760-9A6D-CDC9F0A5AD32}" destId="{F6495FE1-C99C-44A8-BC30-E92C432B4317}" srcOrd="0" destOrd="0" presId="urn:microsoft.com/office/officeart/2008/layout/LinedList"/>
    <dgm:cxn modelId="{5C56C442-18EF-49EE-A3D7-7834CDF27E5A}" type="presParOf" srcId="{9C1CEE27-71F3-4760-9A6D-CDC9F0A5AD32}" destId="{91044D32-DE0A-4219-865A-0E15C8760705}" srcOrd="1" destOrd="0" presId="urn:microsoft.com/office/officeart/2008/layout/LinedList"/>
    <dgm:cxn modelId="{C01FDB16-AF3A-4731-9430-FD2B6059B896}" type="presParOf" srcId="{127D9AB5-CEA1-4723-B7A4-B3CAB7DF0A5C}" destId="{1C5696AD-D7EB-4BC0-8CD1-485F0D848AF8}" srcOrd="4" destOrd="0" presId="urn:microsoft.com/office/officeart/2008/layout/LinedList"/>
    <dgm:cxn modelId="{57B7674C-2BA3-48BB-A930-294F73CEE175}" type="presParOf" srcId="{127D9AB5-CEA1-4723-B7A4-B3CAB7DF0A5C}" destId="{7EC24247-4C22-4307-BE1A-3CEE582981D2}" srcOrd="5" destOrd="0" presId="urn:microsoft.com/office/officeart/2008/layout/LinedList"/>
    <dgm:cxn modelId="{3182FE50-C246-4869-BF39-7169A76C98BD}" type="presParOf" srcId="{7EC24247-4C22-4307-BE1A-3CEE582981D2}" destId="{915FCF94-5037-4CA4-8855-3A8029C308B0}" srcOrd="0" destOrd="0" presId="urn:microsoft.com/office/officeart/2008/layout/LinedList"/>
    <dgm:cxn modelId="{0D5AD28B-7F01-48EE-8B43-7AD6B19EE387}" type="presParOf" srcId="{7EC24247-4C22-4307-BE1A-3CEE582981D2}" destId="{13EAA5A4-26DC-4900-90B0-1E9B3080325A}" srcOrd="1" destOrd="0" presId="urn:microsoft.com/office/officeart/2008/layout/LinedList"/>
    <dgm:cxn modelId="{3BDA94F8-70CD-4111-B00F-0960BE58584E}" type="presParOf" srcId="{127D9AB5-CEA1-4723-B7A4-B3CAB7DF0A5C}" destId="{CF44D724-038C-4757-90A4-DB61DE4A469A}" srcOrd="6" destOrd="0" presId="urn:microsoft.com/office/officeart/2008/layout/LinedList"/>
    <dgm:cxn modelId="{F48CD82E-2B24-4D27-A85F-5F4631856FA7}" type="presParOf" srcId="{127D9AB5-CEA1-4723-B7A4-B3CAB7DF0A5C}" destId="{8F733013-70F1-449D-90FC-2F41EABF6B60}" srcOrd="7" destOrd="0" presId="urn:microsoft.com/office/officeart/2008/layout/LinedList"/>
    <dgm:cxn modelId="{9498521D-3E75-4FF8-A840-FC8131646CFB}" type="presParOf" srcId="{8F733013-70F1-449D-90FC-2F41EABF6B60}" destId="{09148383-F8C8-4A5B-8CE7-FDB9AD305C0F}" srcOrd="0" destOrd="0" presId="urn:microsoft.com/office/officeart/2008/layout/LinedList"/>
    <dgm:cxn modelId="{2D87F297-7F2E-4CD8-B639-A256BEF5DC97}" type="presParOf" srcId="{8F733013-70F1-449D-90FC-2F41EABF6B60}" destId="{E9D7A9A8-4E61-48A8-8D95-FA5304DDCA2E}" srcOrd="1" destOrd="0" presId="urn:microsoft.com/office/officeart/2008/layout/LinedList"/>
    <dgm:cxn modelId="{B9DF8159-7286-4CC5-ADD4-23CE337B71B4}" type="presParOf" srcId="{127D9AB5-CEA1-4723-B7A4-B3CAB7DF0A5C}" destId="{0253A736-7FF0-4957-8932-A200B8CC4B65}" srcOrd="8" destOrd="0" presId="urn:microsoft.com/office/officeart/2008/layout/LinedList"/>
    <dgm:cxn modelId="{A8773D7C-8E35-479A-82D6-A51C7C5B3159}" type="presParOf" srcId="{127D9AB5-CEA1-4723-B7A4-B3CAB7DF0A5C}" destId="{F273100A-7811-4D80-A79B-EED709954E94}" srcOrd="9" destOrd="0" presId="urn:microsoft.com/office/officeart/2008/layout/LinedList"/>
    <dgm:cxn modelId="{5F75853D-6440-4DE0-9F75-19FD71632378}" type="presParOf" srcId="{F273100A-7811-4D80-A79B-EED709954E94}" destId="{3A57A8C0-AB94-478C-81CC-7D2E7C905237}" srcOrd="0" destOrd="0" presId="urn:microsoft.com/office/officeart/2008/layout/LinedList"/>
    <dgm:cxn modelId="{AF0ED482-A681-4985-86E1-80DDA60666BC}" type="presParOf" srcId="{F273100A-7811-4D80-A79B-EED709954E94}" destId="{4898C579-9D25-4D5D-AB28-27486B362C4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2A0448-6E1E-4BB9-A0D6-3FDF9C4013E9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62571C-D941-4ACB-BD34-F129AD30D98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Less conflict, identification of true and honest landlord (willing to give lease agreement to refugees), </a:t>
          </a:r>
          <a:endParaRPr lang="en-US" dirty="0"/>
        </a:p>
      </dgm:t>
    </dgm:pt>
    <dgm:pt modelId="{D5AE0353-C568-4E2C-9D61-26C8F8F26C1F}" type="parTrans" cxnId="{CF6317B5-0E32-434B-B5D1-2A88FA3667C0}">
      <dgm:prSet/>
      <dgm:spPr/>
      <dgm:t>
        <a:bodyPr/>
        <a:lstStyle/>
        <a:p>
          <a:endParaRPr lang="en-US"/>
        </a:p>
      </dgm:t>
    </dgm:pt>
    <dgm:pt modelId="{CB8FEFCF-0583-4B88-B6F0-1E3FCEA0E2E2}" type="sibTrans" cxnId="{CF6317B5-0E32-434B-B5D1-2A88FA3667C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A85303B-666C-49CC-A10E-593AA9BA29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</a:t>
          </a:r>
          <a:r>
            <a:rPr lang="en-GB" dirty="0"/>
            <a:t>trust-building measure for stronger, mutually </a:t>
          </a:r>
          <a:r>
            <a:rPr lang="en-GB" dirty="0" err="1"/>
            <a:t>bebeficial</a:t>
          </a:r>
          <a:r>
            <a:rPr lang="en-GB" dirty="0"/>
            <a:t> refugee-host community relations</a:t>
          </a:r>
          <a:endParaRPr lang="en-US" dirty="0"/>
        </a:p>
      </dgm:t>
    </dgm:pt>
    <dgm:pt modelId="{C7BB9A7D-3FEB-43B4-8638-5DDBBB357D40}" type="parTrans" cxnId="{996B8DBF-6C0F-458B-8692-2AC7D06E1028}">
      <dgm:prSet/>
      <dgm:spPr/>
      <dgm:t>
        <a:bodyPr/>
        <a:lstStyle/>
        <a:p>
          <a:endParaRPr lang="en-US"/>
        </a:p>
      </dgm:t>
    </dgm:pt>
    <dgm:pt modelId="{71602DBF-578A-4E5B-AEC1-9B3DC40366DF}" type="sibTrans" cxnId="{996B8DBF-6C0F-458B-8692-2AC7D06E102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BB2236C-5C43-4DA6-BA56-DC76EF3F6A0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longer-term lease periods for more sustainable production, higher productivity, self-reliance</a:t>
          </a:r>
          <a:endParaRPr lang="en-US" dirty="0"/>
        </a:p>
      </dgm:t>
    </dgm:pt>
    <dgm:pt modelId="{4DD55295-6373-426B-A24A-F362937CA656}" type="parTrans" cxnId="{EEE6F019-BD7B-44F3-85E6-B75229FE6D8B}">
      <dgm:prSet/>
      <dgm:spPr/>
      <dgm:t>
        <a:bodyPr/>
        <a:lstStyle/>
        <a:p>
          <a:endParaRPr lang="en-US"/>
        </a:p>
      </dgm:t>
    </dgm:pt>
    <dgm:pt modelId="{9E5F074E-C052-49C1-B56A-308BE06A84B3}" type="sibTrans" cxnId="{EEE6F019-BD7B-44F3-85E6-B75229FE6D8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4BD599B-C4D4-4143-B14F-1292FDDFB35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future potential to mobilize lending based on long-term lease for agricultural investment</a:t>
          </a:r>
          <a:endParaRPr lang="en-US" dirty="0"/>
        </a:p>
      </dgm:t>
    </dgm:pt>
    <dgm:pt modelId="{89934B16-D663-4011-801C-7FCFEA62CF8B}" type="parTrans" cxnId="{2D4585B8-964A-42BC-820C-456761CAC839}">
      <dgm:prSet/>
      <dgm:spPr/>
      <dgm:t>
        <a:bodyPr/>
        <a:lstStyle/>
        <a:p>
          <a:endParaRPr lang="en-US"/>
        </a:p>
      </dgm:t>
    </dgm:pt>
    <dgm:pt modelId="{381AC94D-E16A-4AC9-BB07-CF441EFF575F}" type="sibTrans" cxnId="{2D4585B8-964A-42BC-820C-456761CAC839}">
      <dgm:prSet/>
      <dgm:spPr/>
      <dgm:t>
        <a:bodyPr/>
        <a:lstStyle/>
        <a:p>
          <a:endParaRPr lang="en-US"/>
        </a:p>
      </dgm:t>
    </dgm:pt>
    <dgm:pt modelId="{0F1D7CED-1A1E-4EA4-9148-DE4EE5DFA80F}" type="pres">
      <dgm:prSet presAssocID="{7D2A0448-6E1E-4BB9-A0D6-3FDF9C4013E9}" presName="root" presStyleCnt="0">
        <dgm:presLayoutVars>
          <dgm:dir/>
          <dgm:resizeHandles val="exact"/>
        </dgm:presLayoutVars>
      </dgm:prSet>
      <dgm:spPr/>
    </dgm:pt>
    <dgm:pt modelId="{AB940046-B2CB-424E-8563-740018CB73F0}" type="pres">
      <dgm:prSet presAssocID="{7D2A0448-6E1E-4BB9-A0D6-3FDF9C4013E9}" presName="container" presStyleCnt="0">
        <dgm:presLayoutVars>
          <dgm:dir/>
          <dgm:resizeHandles val="exact"/>
        </dgm:presLayoutVars>
      </dgm:prSet>
      <dgm:spPr/>
    </dgm:pt>
    <dgm:pt modelId="{989E4550-DB84-4756-A63D-8D9C91F8699B}" type="pres">
      <dgm:prSet presAssocID="{5462571C-D941-4ACB-BD34-F129AD30D98E}" presName="compNode" presStyleCnt="0"/>
      <dgm:spPr/>
    </dgm:pt>
    <dgm:pt modelId="{B93736EF-F117-46F7-8BDF-06445666D2D8}" type="pres">
      <dgm:prSet presAssocID="{5462571C-D941-4ACB-BD34-F129AD30D98E}" presName="iconBgRect" presStyleLbl="bgShp" presStyleIdx="0" presStyleCnt="4"/>
      <dgm:spPr/>
    </dgm:pt>
    <dgm:pt modelId="{29F7DF95-F689-4825-8D74-ECFBCE7472A7}" type="pres">
      <dgm:prSet presAssocID="{5462571C-D941-4ACB-BD34-F129AD30D98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32E161D5-59C1-4D07-8891-1147D355030D}" type="pres">
      <dgm:prSet presAssocID="{5462571C-D941-4ACB-BD34-F129AD30D98E}" presName="spaceRect" presStyleCnt="0"/>
      <dgm:spPr/>
    </dgm:pt>
    <dgm:pt modelId="{0EF7B651-E493-4EA4-861A-4774DAD6819B}" type="pres">
      <dgm:prSet presAssocID="{5462571C-D941-4ACB-BD34-F129AD30D98E}" presName="textRect" presStyleLbl="revTx" presStyleIdx="0" presStyleCnt="4">
        <dgm:presLayoutVars>
          <dgm:chMax val="1"/>
          <dgm:chPref val="1"/>
        </dgm:presLayoutVars>
      </dgm:prSet>
      <dgm:spPr/>
    </dgm:pt>
    <dgm:pt modelId="{F85D414E-7772-44B9-9A02-35A1057749E0}" type="pres">
      <dgm:prSet presAssocID="{CB8FEFCF-0583-4B88-B6F0-1E3FCEA0E2E2}" presName="sibTrans" presStyleLbl="sibTrans2D1" presStyleIdx="0" presStyleCnt="0"/>
      <dgm:spPr/>
    </dgm:pt>
    <dgm:pt modelId="{C7686DDC-662F-4B9E-BC9B-E33533A5B38E}" type="pres">
      <dgm:prSet presAssocID="{8A85303B-666C-49CC-A10E-593AA9BA29FE}" presName="compNode" presStyleCnt="0"/>
      <dgm:spPr/>
    </dgm:pt>
    <dgm:pt modelId="{FD3AC2AE-2E10-4FF1-8D12-EC336130E78D}" type="pres">
      <dgm:prSet presAssocID="{8A85303B-666C-49CC-A10E-593AA9BA29FE}" presName="iconBgRect" presStyleLbl="bgShp" presStyleIdx="1" presStyleCnt="4"/>
      <dgm:spPr/>
    </dgm:pt>
    <dgm:pt modelId="{57073A49-F3DF-4356-A93D-47D53E2D9C8C}" type="pres">
      <dgm:prSet presAssocID="{8A85303B-666C-49CC-A10E-593AA9BA29F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0249E9D-D1BF-49D8-9EA5-A873F63EC4F3}" type="pres">
      <dgm:prSet presAssocID="{8A85303B-666C-49CC-A10E-593AA9BA29FE}" presName="spaceRect" presStyleCnt="0"/>
      <dgm:spPr/>
    </dgm:pt>
    <dgm:pt modelId="{E0BB0447-D008-45A0-858A-3CCEFD065EFA}" type="pres">
      <dgm:prSet presAssocID="{8A85303B-666C-49CC-A10E-593AA9BA29FE}" presName="textRect" presStyleLbl="revTx" presStyleIdx="1" presStyleCnt="4">
        <dgm:presLayoutVars>
          <dgm:chMax val="1"/>
          <dgm:chPref val="1"/>
        </dgm:presLayoutVars>
      </dgm:prSet>
      <dgm:spPr/>
    </dgm:pt>
    <dgm:pt modelId="{303D5150-508D-4E84-B4CB-41A324415B80}" type="pres">
      <dgm:prSet presAssocID="{71602DBF-578A-4E5B-AEC1-9B3DC40366DF}" presName="sibTrans" presStyleLbl="sibTrans2D1" presStyleIdx="0" presStyleCnt="0"/>
      <dgm:spPr/>
    </dgm:pt>
    <dgm:pt modelId="{CBBEBEB6-D0EC-4BCA-9D83-73E729412439}" type="pres">
      <dgm:prSet presAssocID="{3BB2236C-5C43-4DA6-BA56-DC76EF3F6A01}" presName="compNode" presStyleCnt="0"/>
      <dgm:spPr/>
    </dgm:pt>
    <dgm:pt modelId="{2F9A58A7-45FB-499E-A5EF-51DF113BE37D}" type="pres">
      <dgm:prSet presAssocID="{3BB2236C-5C43-4DA6-BA56-DC76EF3F6A01}" presName="iconBgRect" presStyleLbl="bgShp" presStyleIdx="2" presStyleCnt="4"/>
      <dgm:spPr/>
    </dgm:pt>
    <dgm:pt modelId="{27671810-F943-4D5E-9330-7611304C122F}" type="pres">
      <dgm:prSet presAssocID="{3BB2236C-5C43-4DA6-BA56-DC76EF3F6A0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737F403A-DF7B-415C-9F95-538187AE49FE}" type="pres">
      <dgm:prSet presAssocID="{3BB2236C-5C43-4DA6-BA56-DC76EF3F6A01}" presName="spaceRect" presStyleCnt="0"/>
      <dgm:spPr/>
    </dgm:pt>
    <dgm:pt modelId="{49516FD9-C766-4BCB-92F3-F37182F9923B}" type="pres">
      <dgm:prSet presAssocID="{3BB2236C-5C43-4DA6-BA56-DC76EF3F6A01}" presName="textRect" presStyleLbl="revTx" presStyleIdx="2" presStyleCnt="4">
        <dgm:presLayoutVars>
          <dgm:chMax val="1"/>
          <dgm:chPref val="1"/>
        </dgm:presLayoutVars>
      </dgm:prSet>
      <dgm:spPr/>
    </dgm:pt>
    <dgm:pt modelId="{51D4C573-BA75-4FF1-A4F7-12D74E9CCBDE}" type="pres">
      <dgm:prSet presAssocID="{9E5F074E-C052-49C1-B56A-308BE06A84B3}" presName="sibTrans" presStyleLbl="sibTrans2D1" presStyleIdx="0" presStyleCnt="0"/>
      <dgm:spPr/>
    </dgm:pt>
    <dgm:pt modelId="{543F80E7-7C3A-4BC2-A692-7A08FEE7663A}" type="pres">
      <dgm:prSet presAssocID="{F4BD599B-C4D4-4143-B14F-1292FDDFB358}" presName="compNode" presStyleCnt="0"/>
      <dgm:spPr/>
    </dgm:pt>
    <dgm:pt modelId="{323B5B40-D507-484C-8513-B0F0CF90F38F}" type="pres">
      <dgm:prSet presAssocID="{F4BD599B-C4D4-4143-B14F-1292FDDFB358}" presName="iconBgRect" presStyleLbl="bgShp" presStyleIdx="3" presStyleCnt="4"/>
      <dgm:spPr/>
    </dgm:pt>
    <dgm:pt modelId="{379CB8B3-E994-4D73-B065-D3858E08C539}" type="pres">
      <dgm:prSet presAssocID="{F4BD599B-C4D4-4143-B14F-1292FDDFB35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7B4BCC7D-35CC-4FD4-AFBA-978DF36571AB}" type="pres">
      <dgm:prSet presAssocID="{F4BD599B-C4D4-4143-B14F-1292FDDFB358}" presName="spaceRect" presStyleCnt="0"/>
      <dgm:spPr/>
    </dgm:pt>
    <dgm:pt modelId="{389F09CC-1CB6-40C7-A240-408363A0BBF4}" type="pres">
      <dgm:prSet presAssocID="{F4BD599B-C4D4-4143-B14F-1292FDDFB35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EE6F019-BD7B-44F3-85E6-B75229FE6D8B}" srcId="{7D2A0448-6E1E-4BB9-A0D6-3FDF9C4013E9}" destId="{3BB2236C-5C43-4DA6-BA56-DC76EF3F6A01}" srcOrd="2" destOrd="0" parTransId="{4DD55295-6373-426B-A24A-F362937CA656}" sibTransId="{9E5F074E-C052-49C1-B56A-308BE06A84B3}"/>
    <dgm:cxn modelId="{D5F8C022-93AC-49D2-9E8E-D9EE38A6362C}" type="presOf" srcId="{71602DBF-578A-4E5B-AEC1-9B3DC40366DF}" destId="{303D5150-508D-4E84-B4CB-41A324415B80}" srcOrd="0" destOrd="0" presId="urn:microsoft.com/office/officeart/2018/2/layout/IconCircleList"/>
    <dgm:cxn modelId="{7F9E502B-A96B-4865-9883-FB1E3CF88B6B}" type="presOf" srcId="{8A85303B-666C-49CC-A10E-593AA9BA29FE}" destId="{E0BB0447-D008-45A0-858A-3CCEFD065EFA}" srcOrd="0" destOrd="0" presId="urn:microsoft.com/office/officeart/2018/2/layout/IconCircleList"/>
    <dgm:cxn modelId="{C8FCD574-70FD-4362-88D7-49F5ACDE2BD7}" type="presOf" srcId="{9E5F074E-C052-49C1-B56A-308BE06A84B3}" destId="{51D4C573-BA75-4FF1-A4F7-12D74E9CCBDE}" srcOrd="0" destOrd="0" presId="urn:microsoft.com/office/officeart/2018/2/layout/IconCircleList"/>
    <dgm:cxn modelId="{3691B895-E80C-4645-B9CB-1CCA0B59115B}" type="presOf" srcId="{CB8FEFCF-0583-4B88-B6F0-1E3FCEA0E2E2}" destId="{F85D414E-7772-44B9-9A02-35A1057749E0}" srcOrd="0" destOrd="0" presId="urn:microsoft.com/office/officeart/2018/2/layout/IconCircleList"/>
    <dgm:cxn modelId="{D269749B-F9E1-4106-9C27-B5F8B37FD023}" type="presOf" srcId="{F4BD599B-C4D4-4143-B14F-1292FDDFB358}" destId="{389F09CC-1CB6-40C7-A240-408363A0BBF4}" srcOrd="0" destOrd="0" presId="urn:microsoft.com/office/officeart/2018/2/layout/IconCircleList"/>
    <dgm:cxn modelId="{CF6317B5-0E32-434B-B5D1-2A88FA3667C0}" srcId="{7D2A0448-6E1E-4BB9-A0D6-3FDF9C4013E9}" destId="{5462571C-D941-4ACB-BD34-F129AD30D98E}" srcOrd="0" destOrd="0" parTransId="{D5AE0353-C568-4E2C-9D61-26C8F8F26C1F}" sibTransId="{CB8FEFCF-0583-4B88-B6F0-1E3FCEA0E2E2}"/>
    <dgm:cxn modelId="{2D4585B8-964A-42BC-820C-456761CAC839}" srcId="{7D2A0448-6E1E-4BB9-A0D6-3FDF9C4013E9}" destId="{F4BD599B-C4D4-4143-B14F-1292FDDFB358}" srcOrd="3" destOrd="0" parTransId="{89934B16-D663-4011-801C-7FCFEA62CF8B}" sibTransId="{381AC94D-E16A-4AC9-BB07-CF441EFF575F}"/>
    <dgm:cxn modelId="{996B8DBF-6C0F-458B-8692-2AC7D06E1028}" srcId="{7D2A0448-6E1E-4BB9-A0D6-3FDF9C4013E9}" destId="{8A85303B-666C-49CC-A10E-593AA9BA29FE}" srcOrd="1" destOrd="0" parTransId="{C7BB9A7D-3FEB-43B4-8638-5DDBBB357D40}" sibTransId="{71602DBF-578A-4E5B-AEC1-9B3DC40366DF}"/>
    <dgm:cxn modelId="{8D6385C4-B9B1-4C37-B0EE-54AB79EFCD42}" type="presOf" srcId="{5462571C-D941-4ACB-BD34-F129AD30D98E}" destId="{0EF7B651-E493-4EA4-861A-4774DAD6819B}" srcOrd="0" destOrd="0" presId="urn:microsoft.com/office/officeart/2018/2/layout/IconCircleList"/>
    <dgm:cxn modelId="{5CB569D1-DBBE-417B-9C9F-64B8B0DA8AB2}" type="presOf" srcId="{7D2A0448-6E1E-4BB9-A0D6-3FDF9C4013E9}" destId="{0F1D7CED-1A1E-4EA4-9148-DE4EE5DFA80F}" srcOrd="0" destOrd="0" presId="urn:microsoft.com/office/officeart/2018/2/layout/IconCircleList"/>
    <dgm:cxn modelId="{E7C73CD7-EFB8-48B8-A4F8-23F29E09D460}" type="presOf" srcId="{3BB2236C-5C43-4DA6-BA56-DC76EF3F6A01}" destId="{49516FD9-C766-4BCB-92F3-F37182F9923B}" srcOrd="0" destOrd="0" presId="urn:microsoft.com/office/officeart/2018/2/layout/IconCircleList"/>
    <dgm:cxn modelId="{756B4131-09AF-4166-B6AE-70D210789343}" type="presParOf" srcId="{0F1D7CED-1A1E-4EA4-9148-DE4EE5DFA80F}" destId="{AB940046-B2CB-424E-8563-740018CB73F0}" srcOrd="0" destOrd="0" presId="urn:microsoft.com/office/officeart/2018/2/layout/IconCircleList"/>
    <dgm:cxn modelId="{BA3F75E0-342A-4B82-AD81-D93C5560AA9D}" type="presParOf" srcId="{AB940046-B2CB-424E-8563-740018CB73F0}" destId="{989E4550-DB84-4756-A63D-8D9C91F8699B}" srcOrd="0" destOrd="0" presId="urn:microsoft.com/office/officeart/2018/2/layout/IconCircleList"/>
    <dgm:cxn modelId="{CB5D3C69-4274-49F6-84DB-F1C48D5283B2}" type="presParOf" srcId="{989E4550-DB84-4756-A63D-8D9C91F8699B}" destId="{B93736EF-F117-46F7-8BDF-06445666D2D8}" srcOrd="0" destOrd="0" presId="urn:microsoft.com/office/officeart/2018/2/layout/IconCircleList"/>
    <dgm:cxn modelId="{62BABA16-03E7-4AEF-A3B7-D1F0D434D2DF}" type="presParOf" srcId="{989E4550-DB84-4756-A63D-8D9C91F8699B}" destId="{29F7DF95-F689-4825-8D74-ECFBCE7472A7}" srcOrd="1" destOrd="0" presId="urn:microsoft.com/office/officeart/2018/2/layout/IconCircleList"/>
    <dgm:cxn modelId="{642298FB-B02B-43CE-AA72-1972C1507EAD}" type="presParOf" srcId="{989E4550-DB84-4756-A63D-8D9C91F8699B}" destId="{32E161D5-59C1-4D07-8891-1147D355030D}" srcOrd="2" destOrd="0" presId="urn:microsoft.com/office/officeart/2018/2/layout/IconCircleList"/>
    <dgm:cxn modelId="{DF01D681-5FF8-47C5-8FBC-F1292E0C8B8E}" type="presParOf" srcId="{989E4550-DB84-4756-A63D-8D9C91F8699B}" destId="{0EF7B651-E493-4EA4-861A-4774DAD6819B}" srcOrd="3" destOrd="0" presId="urn:microsoft.com/office/officeart/2018/2/layout/IconCircleList"/>
    <dgm:cxn modelId="{9E05B2E6-A94C-4B89-A9DA-FBDB7A017DFE}" type="presParOf" srcId="{AB940046-B2CB-424E-8563-740018CB73F0}" destId="{F85D414E-7772-44B9-9A02-35A1057749E0}" srcOrd="1" destOrd="0" presId="urn:microsoft.com/office/officeart/2018/2/layout/IconCircleList"/>
    <dgm:cxn modelId="{8231224D-00D7-4442-AF2F-AA899E2F37CC}" type="presParOf" srcId="{AB940046-B2CB-424E-8563-740018CB73F0}" destId="{C7686DDC-662F-4B9E-BC9B-E33533A5B38E}" srcOrd="2" destOrd="0" presId="urn:microsoft.com/office/officeart/2018/2/layout/IconCircleList"/>
    <dgm:cxn modelId="{551B4963-1EE5-4432-BA46-0F7988885CB2}" type="presParOf" srcId="{C7686DDC-662F-4B9E-BC9B-E33533A5B38E}" destId="{FD3AC2AE-2E10-4FF1-8D12-EC336130E78D}" srcOrd="0" destOrd="0" presId="urn:microsoft.com/office/officeart/2018/2/layout/IconCircleList"/>
    <dgm:cxn modelId="{F493985A-EE4A-494F-B043-64A5EDBF03EF}" type="presParOf" srcId="{C7686DDC-662F-4B9E-BC9B-E33533A5B38E}" destId="{57073A49-F3DF-4356-A93D-47D53E2D9C8C}" srcOrd="1" destOrd="0" presId="urn:microsoft.com/office/officeart/2018/2/layout/IconCircleList"/>
    <dgm:cxn modelId="{610E0376-747F-4392-8BCB-160B00B7AF7E}" type="presParOf" srcId="{C7686DDC-662F-4B9E-BC9B-E33533A5B38E}" destId="{E0249E9D-D1BF-49D8-9EA5-A873F63EC4F3}" srcOrd="2" destOrd="0" presId="urn:microsoft.com/office/officeart/2018/2/layout/IconCircleList"/>
    <dgm:cxn modelId="{ED8E8011-0B38-450A-916F-E0A17D78EBED}" type="presParOf" srcId="{C7686DDC-662F-4B9E-BC9B-E33533A5B38E}" destId="{E0BB0447-D008-45A0-858A-3CCEFD065EFA}" srcOrd="3" destOrd="0" presId="urn:microsoft.com/office/officeart/2018/2/layout/IconCircleList"/>
    <dgm:cxn modelId="{EB9856C5-1F1B-4BDB-B416-310342FC60D0}" type="presParOf" srcId="{AB940046-B2CB-424E-8563-740018CB73F0}" destId="{303D5150-508D-4E84-B4CB-41A324415B80}" srcOrd="3" destOrd="0" presId="urn:microsoft.com/office/officeart/2018/2/layout/IconCircleList"/>
    <dgm:cxn modelId="{E8E80C94-6585-4B41-858B-322FF641129A}" type="presParOf" srcId="{AB940046-B2CB-424E-8563-740018CB73F0}" destId="{CBBEBEB6-D0EC-4BCA-9D83-73E729412439}" srcOrd="4" destOrd="0" presId="urn:microsoft.com/office/officeart/2018/2/layout/IconCircleList"/>
    <dgm:cxn modelId="{F9CFE497-DBCA-41E0-9983-7B5DCA692E7E}" type="presParOf" srcId="{CBBEBEB6-D0EC-4BCA-9D83-73E729412439}" destId="{2F9A58A7-45FB-499E-A5EF-51DF113BE37D}" srcOrd="0" destOrd="0" presId="urn:microsoft.com/office/officeart/2018/2/layout/IconCircleList"/>
    <dgm:cxn modelId="{F2939067-F68B-4D17-895E-A9EDFA87DA5B}" type="presParOf" srcId="{CBBEBEB6-D0EC-4BCA-9D83-73E729412439}" destId="{27671810-F943-4D5E-9330-7611304C122F}" srcOrd="1" destOrd="0" presId="urn:microsoft.com/office/officeart/2018/2/layout/IconCircleList"/>
    <dgm:cxn modelId="{C16C47B3-9553-43C1-83DD-8E50A5923843}" type="presParOf" srcId="{CBBEBEB6-D0EC-4BCA-9D83-73E729412439}" destId="{737F403A-DF7B-415C-9F95-538187AE49FE}" srcOrd="2" destOrd="0" presId="urn:microsoft.com/office/officeart/2018/2/layout/IconCircleList"/>
    <dgm:cxn modelId="{2006C677-9CFA-48E5-B45C-A94139D21D8D}" type="presParOf" srcId="{CBBEBEB6-D0EC-4BCA-9D83-73E729412439}" destId="{49516FD9-C766-4BCB-92F3-F37182F9923B}" srcOrd="3" destOrd="0" presId="urn:microsoft.com/office/officeart/2018/2/layout/IconCircleList"/>
    <dgm:cxn modelId="{8E8C68B9-6D99-45CD-B1CD-E038224EDB9D}" type="presParOf" srcId="{AB940046-B2CB-424E-8563-740018CB73F0}" destId="{51D4C573-BA75-4FF1-A4F7-12D74E9CCBDE}" srcOrd="5" destOrd="0" presId="urn:microsoft.com/office/officeart/2018/2/layout/IconCircleList"/>
    <dgm:cxn modelId="{2D901D55-43EF-4F46-9229-22F7AFF0845D}" type="presParOf" srcId="{AB940046-B2CB-424E-8563-740018CB73F0}" destId="{543F80E7-7C3A-4BC2-A692-7A08FEE7663A}" srcOrd="6" destOrd="0" presId="urn:microsoft.com/office/officeart/2018/2/layout/IconCircleList"/>
    <dgm:cxn modelId="{23C99D74-0AFE-4024-A86B-71291E06FFAE}" type="presParOf" srcId="{543F80E7-7C3A-4BC2-A692-7A08FEE7663A}" destId="{323B5B40-D507-484C-8513-B0F0CF90F38F}" srcOrd="0" destOrd="0" presId="urn:microsoft.com/office/officeart/2018/2/layout/IconCircleList"/>
    <dgm:cxn modelId="{0308DC72-4C55-4014-97B0-A346842B3986}" type="presParOf" srcId="{543F80E7-7C3A-4BC2-A692-7A08FEE7663A}" destId="{379CB8B3-E994-4D73-B065-D3858E08C539}" srcOrd="1" destOrd="0" presId="urn:microsoft.com/office/officeart/2018/2/layout/IconCircleList"/>
    <dgm:cxn modelId="{BB956061-AB8A-4D0A-B130-EB30274C850B}" type="presParOf" srcId="{543F80E7-7C3A-4BC2-A692-7A08FEE7663A}" destId="{7B4BCC7D-35CC-4FD4-AFBA-978DF36571AB}" srcOrd="2" destOrd="0" presId="urn:microsoft.com/office/officeart/2018/2/layout/IconCircleList"/>
    <dgm:cxn modelId="{106EBDD8-3263-43E0-ABDE-6ED09052F0D5}" type="presParOf" srcId="{543F80E7-7C3A-4BC2-A692-7A08FEE7663A}" destId="{389F09CC-1CB6-40C7-A240-408363A0BBF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151346-2163-487A-A727-45610BD3DC2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C168239-A33D-48AC-BFC1-8AE64A2585F5}">
      <dgm:prSet/>
      <dgm:spPr/>
      <dgm:t>
        <a:bodyPr/>
        <a:lstStyle/>
        <a:p>
          <a:r>
            <a:rPr lang="en-GB" i="1" dirty="0"/>
            <a:t>1. "Ever since I got my tenancy agreement, I've felt more in control. I know exactly what I can do with my land, and there's no fear of unexpected disputes. It's a game-changer </a:t>
          </a:r>
          <a:r>
            <a:rPr lang="en-GB" b="0" i="1" dirty="0"/>
            <a:t>for </a:t>
          </a:r>
          <a:r>
            <a:rPr lang="en-GB" i="1" dirty="0"/>
            <a:t>us."</a:t>
          </a:r>
          <a:r>
            <a:rPr lang="en-GB" dirty="0"/>
            <a:t> </a:t>
          </a:r>
          <a:r>
            <a:rPr lang="en-GB" b="1" dirty="0"/>
            <a:t>Male refugee, </a:t>
          </a:r>
          <a:r>
            <a:rPr lang="en-GB" b="1" dirty="0" err="1"/>
            <a:t>Uriama</a:t>
          </a:r>
          <a:endParaRPr lang="en-US" dirty="0"/>
        </a:p>
      </dgm:t>
    </dgm:pt>
    <dgm:pt modelId="{AB0A7F57-FBDE-4B5E-82FC-C14D8FDC4F3F}" type="parTrans" cxnId="{AC379FD5-9D4F-4D37-BD5C-565F9F458768}">
      <dgm:prSet/>
      <dgm:spPr/>
      <dgm:t>
        <a:bodyPr/>
        <a:lstStyle/>
        <a:p>
          <a:endParaRPr lang="en-US"/>
        </a:p>
      </dgm:t>
    </dgm:pt>
    <dgm:pt modelId="{23985BC8-4814-4225-9185-B57F76F4D1A8}" type="sibTrans" cxnId="{AC379FD5-9D4F-4D37-BD5C-565F9F458768}">
      <dgm:prSet/>
      <dgm:spPr/>
      <dgm:t>
        <a:bodyPr/>
        <a:lstStyle/>
        <a:p>
          <a:endParaRPr lang="en-US"/>
        </a:p>
      </dgm:t>
    </dgm:pt>
    <dgm:pt modelId="{C1582BF2-C5F7-4BAD-BE05-17B9F3BB2963}">
      <dgm:prSet/>
      <dgm:spPr/>
      <dgm:t>
        <a:bodyPr/>
        <a:lstStyle/>
        <a:p>
          <a:r>
            <a:rPr lang="en-GB" i="1" dirty="0"/>
            <a:t>2. "Having the tenancy document made a huge difference. Before, I was always worried about being asked to leave </a:t>
          </a:r>
          <a:r>
            <a:rPr lang="en-GB" b="0" i="1" dirty="0"/>
            <a:t>the </a:t>
          </a:r>
          <a:r>
            <a:rPr lang="en-GB" i="1" dirty="0"/>
            <a:t>land. Now, I have peace </a:t>
          </a:r>
          <a:r>
            <a:rPr lang="en-GB" b="0" i="1" dirty="0"/>
            <a:t>of </a:t>
          </a:r>
          <a:r>
            <a:rPr lang="en-GB" i="1" dirty="0"/>
            <a:t>mind and can focus on growing crops for my family </a:t>
          </a:r>
          <a:r>
            <a:rPr lang="en-GB" b="0" i="1" dirty="0"/>
            <a:t>and </a:t>
          </a:r>
          <a:r>
            <a:rPr lang="en-GB" i="1" dirty="0"/>
            <a:t>selling the excess."</a:t>
          </a:r>
          <a:r>
            <a:rPr lang="en-GB" dirty="0"/>
            <a:t> </a:t>
          </a:r>
          <a:r>
            <a:rPr lang="en-GB" b="1" dirty="0"/>
            <a:t>Female Tenant, </a:t>
          </a:r>
          <a:r>
            <a:rPr lang="en-GB" b="1" dirty="0" err="1"/>
            <a:t>Uriama</a:t>
          </a:r>
          <a:endParaRPr lang="en-US" dirty="0"/>
        </a:p>
      </dgm:t>
    </dgm:pt>
    <dgm:pt modelId="{DC986831-7F57-43C1-8D6B-D39379E67364}" type="parTrans" cxnId="{75C97C9C-C086-4DA3-9381-2B6B554B3912}">
      <dgm:prSet/>
      <dgm:spPr/>
      <dgm:t>
        <a:bodyPr/>
        <a:lstStyle/>
        <a:p>
          <a:endParaRPr lang="en-US"/>
        </a:p>
      </dgm:t>
    </dgm:pt>
    <dgm:pt modelId="{5A22D34D-285F-4FA6-B2CF-132BAC08DCE0}" type="sibTrans" cxnId="{75C97C9C-C086-4DA3-9381-2B6B554B3912}">
      <dgm:prSet/>
      <dgm:spPr/>
      <dgm:t>
        <a:bodyPr/>
        <a:lstStyle/>
        <a:p>
          <a:endParaRPr lang="en-US"/>
        </a:p>
      </dgm:t>
    </dgm:pt>
    <dgm:pt modelId="{913740D6-F098-4EAA-B048-C24C1BDAC0E6}">
      <dgm:prSet/>
      <dgm:spPr/>
      <dgm:t>
        <a:bodyPr/>
        <a:lstStyle/>
        <a:p>
          <a:r>
            <a:rPr lang="en-GB" i="1" dirty="0"/>
            <a:t>3. "Knowing that I have rights to this land for a set period has allowed me to invest more in it. I’ve expanded my farm, and it’s thriving. It’s not just about feeling secure; it’s about being able to plan for </a:t>
          </a:r>
          <a:r>
            <a:rPr lang="en-GB" b="0" i="1" dirty="0"/>
            <a:t>the </a:t>
          </a:r>
          <a:r>
            <a:rPr lang="en-GB" i="1" dirty="0"/>
            <a:t>future."</a:t>
          </a:r>
          <a:r>
            <a:rPr lang="en-GB" dirty="0"/>
            <a:t> </a:t>
          </a:r>
          <a:r>
            <a:rPr lang="en-GB" b="1" dirty="0"/>
            <a:t>Male Tenant (Host community</a:t>
          </a:r>
          <a:r>
            <a:rPr lang="en-GB" b="1" i="0" dirty="0"/>
            <a:t>)</a:t>
          </a:r>
          <a:endParaRPr lang="en-US" dirty="0"/>
        </a:p>
      </dgm:t>
    </dgm:pt>
    <dgm:pt modelId="{7F09EF90-6A0B-4E82-AD4A-F75BF5BEA177}" type="parTrans" cxnId="{EB5E07D8-46C7-408D-B500-B3153158BFD5}">
      <dgm:prSet/>
      <dgm:spPr/>
      <dgm:t>
        <a:bodyPr/>
        <a:lstStyle/>
        <a:p>
          <a:endParaRPr lang="en-US"/>
        </a:p>
      </dgm:t>
    </dgm:pt>
    <dgm:pt modelId="{80D4D5D2-13AF-4FD5-9FBB-8114FE57E70E}" type="sibTrans" cxnId="{EB5E07D8-46C7-408D-B500-B3153158BFD5}">
      <dgm:prSet/>
      <dgm:spPr/>
      <dgm:t>
        <a:bodyPr/>
        <a:lstStyle/>
        <a:p>
          <a:endParaRPr lang="en-US"/>
        </a:p>
      </dgm:t>
    </dgm:pt>
    <dgm:pt modelId="{41B9BF38-9F33-4628-ABEC-F187DA679A8F}">
      <dgm:prSet/>
      <dgm:spPr/>
      <dgm:t>
        <a:bodyPr/>
        <a:lstStyle/>
        <a:p>
          <a:r>
            <a:rPr lang="en-GB" i="1" dirty="0"/>
            <a:t>4. "The tenancy agreement gave me a sense</a:t>
          </a:r>
          <a:r>
            <a:rPr lang="en-GB" b="0" i="1" dirty="0"/>
            <a:t> of belonging</a:t>
          </a:r>
          <a:r>
            <a:rPr lang="en-GB" i="1" dirty="0"/>
            <a:t>. For the first time since fleeing my home, I feel like I can settle </a:t>
          </a:r>
          <a:r>
            <a:rPr lang="en-GB" b="0" i="1" dirty="0"/>
            <a:t>and </a:t>
          </a:r>
          <a:r>
            <a:rPr lang="en-GB" i="1" dirty="0"/>
            <a:t>grow roots</a:t>
          </a:r>
          <a:r>
            <a:rPr lang="en-GB" b="0" i="1" dirty="0"/>
            <a:t>, </a:t>
          </a:r>
          <a:r>
            <a:rPr lang="en-GB" i="1" dirty="0"/>
            <a:t>even if it’s just for a while. It’s a significant step towards rebuilding our lives."</a:t>
          </a:r>
          <a:r>
            <a:rPr lang="en-GB" dirty="0"/>
            <a:t> </a:t>
          </a:r>
          <a:r>
            <a:rPr lang="en-GB" b="1" dirty="0"/>
            <a:t>Female Tenant (Refugee)</a:t>
          </a:r>
          <a:endParaRPr lang="en-US" dirty="0"/>
        </a:p>
      </dgm:t>
    </dgm:pt>
    <dgm:pt modelId="{6DB0B892-8B22-4510-8596-C7A561180888}" type="parTrans" cxnId="{DA4A5B42-F04D-4CFB-B444-1D902B82759A}">
      <dgm:prSet/>
      <dgm:spPr/>
      <dgm:t>
        <a:bodyPr/>
        <a:lstStyle/>
        <a:p>
          <a:endParaRPr lang="en-US"/>
        </a:p>
      </dgm:t>
    </dgm:pt>
    <dgm:pt modelId="{2B5B40E6-51F7-49C1-9000-108AB06DA860}" type="sibTrans" cxnId="{DA4A5B42-F04D-4CFB-B444-1D902B82759A}">
      <dgm:prSet/>
      <dgm:spPr/>
      <dgm:t>
        <a:bodyPr/>
        <a:lstStyle/>
        <a:p>
          <a:endParaRPr lang="en-US"/>
        </a:p>
      </dgm:t>
    </dgm:pt>
    <dgm:pt modelId="{14B1CDE4-DE60-4070-8356-931930EC26A0}" type="pres">
      <dgm:prSet presAssocID="{3A151346-2163-487A-A727-45610BD3DC22}" presName="root" presStyleCnt="0">
        <dgm:presLayoutVars>
          <dgm:dir/>
          <dgm:resizeHandles val="exact"/>
        </dgm:presLayoutVars>
      </dgm:prSet>
      <dgm:spPr/>
    </dgm:pt>
    <dgm:pt modelId="{0210F63A-BC01-46B2-A52F-8822036B47EF}" type="pres">
      <dgm:prSet presAssocID="{3C168239-A33D-48AC-BFC1-8AE64A2585F5}" presName="compNode" presStyleCnt="0"/>
      <dgm:spPr/>
    </dgm:pt>
    <dgm:pt modelId="{3F99F4D0-6E5E-4400-987C-05F322C57415}" type="pres">
      <dgm:prSet presAssocID="{3C168239-A33D-48AC-BFC1-8AE64A2585F5}" presName="bgRect" presStyleLbl="bgShp" presStyleIdx="0" presStyleCnt="4"/>
      <dgm:spPr/>
    </dgm:pt>
    <dgm:pt modelId="{D38DD2F2-86B8-4CD2-BF73-CA387ACC5DD0}" type="pres">
      <dgm:prSet presAssocID="{3C168239-A33D-48AC-BFC1-8AE64A2585F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D08E4AAF-F5AF-44EC-A2FC-1C8CEF67DD70}" type="pres">
      <dgm:prSet presAssocID="{3C168239-A33D-48AC-BFC1-8AE64A2585F5}" presName="spaceRect" presStyleCnt="0"/>
      <dgm:spPr/>
    </dgm:pt>
    <dgm:pt modelId="{0BDAFCBE-9CC8-4EB6-9702-4F1933ECD8A6}" type="pres">
      <dgm:prSet presAssocID="{3C168239-A33D-48AC-BFC1-8AE64A2585F5}" presName="parTx" presStyleLbl="revTx" presStyleIdx="0" presStyleCnt="4">
        <dgm:presLayoutVars>
          <dgm:chMax val="0"/>
          <dgm:chPref val="0"/>
        </dgm:presLayoutVars>
      </dgm:prSet>
      <dgm:spPr/>
    </dgm:pt>
    <dgm:pt modelId="{F62FA020-DE0F-4EB5-B8CE-E99C11C98D6E}" type="pres">
      <dgm:prSet presAssocID="{23985BC8-4814-4225-9185-B57F76F4D1A8}" presName="sibTrans" presStyleCnt="0"/>
      <dgm:spPr/>
    </dgm:pt>
    <dgm:pt modelId="{4DB666DE-3D52-47FD-B098-1525F432B4CD}" type="pres">
      <dgm:prSet presAssocID="{C1582BF2-C5F7-4BAD-BE05-17B9F3BB2963}" presName="compNode" presStyleCnt="0"/>
      <dgm:spPr/>
    </dgm:pt>
    <dgm:pt modelId="{2167D1BC-3178-435B-868B-E3956A95F786}" type="pres">
      <dgm:prSet presAssocID="{C1582BF2-C5F7-4BAD-BE05-17B9F3BB2963}" presName="bgRect" presStyleLbl="bgShp" presStyleIdx="1" presStyleCnt="4"/>
      <dgm:spPr/>
    </dgm:pt>
    <dgm:pt modelId="{80F8DAC2-5EA1-47E8-8025-EECDBFDD596E}" type="pres">
      <dgm:prSet presAssocID="{C1582BF2-C5F7-4BAD-BE05-17B9F3BB296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D1C4A270-0CBB-40AC-A2C8-BFD02E9A4E82}" type="pres">
      <dgm:prSet presAssocID="{C1582BF2-C5F7-4BAD-BE05-17B9F3BB2963}" presName="spaceRect" presStyleCnt="0"/>
      <dgm:spPr/>
    </dgm:pt>
    <dgm:pt modelId="{19F8E7D9-C025-4110-ABD7-133F7DE78DAC}" type="pres">
      <dgm:prSet presAssocID="{C1582BF2-C5F7-4BAD-BE05-17B9F3BB2963}" presName="parTx" presStyleLbl="revTx" presStyleIdx="1" presStyleCnt="4">
        <dgm:presLayoutVars>
          <dgm:chMax val="0"/>
          <dgm:chPref val="0"/>
        </dgm:presLayoutVars>
      </dgm:prSet>
      <dgm:spPr/>
    </dgm:pt>
    <dgm:pt modelId="{6B049AB8-93A8-4CDF-9CDB-725C20FB7E8C}" type="pres">
      <dgm:prSet presAssocID="{5A22D34D-285F-4FA6-B2CF-132BAC08DCE0}" presName="sibTrans" presStyleCnt="0"/>
      <dgm:spPr/>
    </dgm:pt>
    <dgm:pt modelId="{1BDEEC98-DA50-437A-B9F6-CD669425A497}" type="pres">
      <dgm:prSet presAssocID="{913740D6-F098-4EAA-B048-C24C1BDAC0E6}" presName="compNode" presStyleCnt="0"/>
      <dgm:spPr/>
    </dgm:pt>
    <dgm:pt modelId="{D63D9E2E-6B95-4370-8173-95554C054960}" type="pres">
      <dgm:prSet presAssocID="{913740D6-F098-4EAA-B048-C24C1BDAC0E6}" presName="bgRect" presStyleLbl="bgShp" presStyleIdx="2" presStyleCnt="4"/>
      <dgm:spPr/>
    </dgm:pt>
    <dgm:pt modelId="{A72C1A6F-772E-4EE7-BB89-327985EC4478}" type="pres">
      <dgm:prSet presAssocID="{913740D6-F098-4EAA-B048-C24C1BDAC0E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363471B5-9C8A-474D-8BD0-244AE80D42D8}" type="pres">
      <dgm:prSet presAssocID="{913740D6-F098-4EAA-B048-C24C1BDAC0E6}" presName="spaceRect" presStyleCnt="0"/>
      <dgm:spPr/>
    </dgm:pt>
    <dgm:pt modelId="{E8755FC6-E278-4C81-A594-EC62361B9CC6}" type="pres">
      <dgm:prSet presAssocID="{913740D6-F098-4EAA-B048-C24C1BDAC0E6}" presName="parTx" presStyleLbl="revTx" presStyleIdx="2" presStyleCnt="4">
        <dgm:presLayoutVars>
          <dgm:chMax val="0"/>
          <dgm:chPref val="0"/>
        </dgm:presLayoutVars>
      </dgm:prSet>
      <dgm:spPr/>
    </dgm:pt>
    <dgm:pt modelId="{5FA72C9D-08DB-4486-BE2C-6963DD1C199C}" type="pres">
      <dgm:prSet presAssocID="{80D4D5D2-13AF-4FD5-9FBB-8114FE57E70E}" presName="sibTrans" presStyleCnt="0"/>
      <dgm:spPr/>
    </dgm:pt>
    <dgm:pt modelId="{58C2BA88-4008-4ED9-B76C-4EF1BD23BE99}" type="pres">
      <dgm:prSet presAssocID="{41B9BF38-9F33-4628-ABEC-F187DA679A8F}" presName="compNode" presStyleCnt="0"/>
      <dgm:spPr/>
    </dgm:pt>
    <dgm:pt modelId="{3B0BF0CC-3CA7-4C2F-9B33-03AC78B14DC6}" type="pres">
      <dgm:prSet presAssocID="{41B9BF38-9F33-4628-ABEC-F187DA679A8F}" presName="bgRect" presStyleLbl="bgShp" presStyleIdx="3" presStyleCnt="4"/>
      <dgm:spPr/>
    </dgm:pt>
    <dgm:pt modelId="{CDC2663B-157D-42C1-96F7-CDE36404FBD3}" type="pres">
      <dgm:prSet presAssocID="{41B9BF38-9F33-4628-ABEC-F187DA679A8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A767F575-91DD-4BBD-8143-8B732E128E39}" type="pres">
      <dgm:prSet presAssocID="{41B9BF38-9F33-4628-ABEC-F187DA679A8F}" presName="spaceRect" presStyleCnt="0"/>
      <dgm:spPr/>
    </dgm:pt>
    <dgm:pt modelId="{E801E89A-BF83-47F3-A54D-781E2D655D8A}" type="pres">
      <dgm:prSet presAssocID="{41B9BF38-9F33-4628-ABEC-F187DA679A8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A4A5B42-F04D-4CFB-B444-1D902B82759A}" srcId="{3A151346-2163-487A-A727-45610BD3DC22}" destId="{41B9BF38-9F33-4628-ABEC-F187DA679A8F}" srcOrd="3" destOrd="0" parTransId="{6DB0B892-8B22-4510-8596-C7A561180888}" sibTransId="{2B5B40E6-51F7-49C1-9000-108AB06DA860}"/>
    <dgm:cxn modelId="{CD926353-08EB-4BCB-9BB0-2833E1FE61E5}" type="presOf" srcId="{3A151346-2163-487A-A727-45610BD3DC22}" destId="{14B1CDE4-DE60-4070-8356-931930EC26A0}" srcOrd="0" destOrd="0" presId="urn:microsoft.com/office/officeart/2018/2/layout/IconVerticalSolidList"/>
    <dgm:cxn modelId="{BAE71376-D04A-463A-95F9-3A795892AECB}" type="presOf" srcId="{41B9BF38-9F33-4628-ABEC-F187DA679A8F}" destId="{E801E89A-BF83-47F3-A54D-781E2D655D8A}" srcOrd="0" destOrd="0" presId="urn:microsoft.com/office/officeart/2018/2/layout/IconVerticalSolidList"/>
    <dgm:cxn modelId="{404D348D-A020-452B-A099-CB8CC912B886}" type="presOf" srcId="{C1582BF2-C5F7-4BAD-BE05-17B9F3BB2963}" destId="{19F8E7D9-C025-4110-ABD7-133F7DE78DAC}" srcOrd="0" destOrd="0" presId="urn:microsoft.com/office/officeart/2018/2/layout/IconVerticalSolidList"/>
    <dgm:cxn modelId="{75C97C9C-C086-4DA3-9381-2B6B554B3912}" srcId="{3A151346-2163-487A-A727-45610BD3DC22}" destId="{C1582BF2-C5F7-4BAD-BE05-17B9F3BB2963}" srcOrd="1" destOrd="0" parTransId="{DC986831-7F57-43C1-8D6B-D39379E67364}" sibTransId="{5A22D34D-285F-4FA6-B2CF-132BAC08DCE0}"/>
    <dgm:cxn modelId="{6F4A37BC-0245-4755-842E-3A1E098CF114}" type="presOf" srcId="{3C168239-A33D-48AC-BFC1-8AE64A2585F5}" destId="{0BDAFCBE-9CC8-4EB6-9702-4F1933ECD8A6}" srcOrd="0" destOrd="0" presId="urn:microsoft.com/office/officeart/2018/2/layout/IconVerticalSolidList"/>
    <dgm:cxn modelId="{F050D7D0-3457-4D46-8C3F-7E5AC2A51D7F}" type="presOf" srcId="{913740D6-F098-4EAA-B048-C24C1BDAC0E6}" destId="{E8755FC6-E278-4C81-A594-EC62361B9CC6}" srcOrd="0" destOrd="0" presId="urn:microsoft.com/office/officeart/2018/2/layout/IconVerticalSolidList"/>
    <dgm:cxn modelId="{AC379FD5-9D4F-4D37-BD5C-565F9F458768}" srcId="{3A151346-2163-487A-A727-45610BD3DC22}" destId="{3C168239-A33D-48AC-BFC1-8AE64A2585F5}" srcOrd="0" destOrd="0" parTransId="{AB0A7F57-FBDE-4B5E-82FC-C14D8FDC4F3F}" sibTransId="{23985BC8-4814-4225-9185-B57F76F4D1A8}"/>
    <dgm:cxn modelId="{EB5E07D8-46C7-408D-B500-B3153158BFD5}" srcId="{3A151346-2163-487A-A727-45610BD3DC22}" destId="{913740D6-F098-4EAA-B048-C24C1BDAC0E6}" srcOrd="2" destOrd="0" parTransId="{7F09EF90-6A0B-4E82-AD4A-F75BF5BEA177}" sibTransId="{80D4D5D2-13AF-4FD5-9FBB-8114FE57E70E}"/>
    <dgm:cxn modelId="{680F2B6E-EE86-46CA-A4AE-36FFD20BF313}" type="presParOf" srcId="{14B1CDE4-DE60-4070-8356-931930EC26A0}" destId="{0210F63A-BC01-46B2-A52F-8822036B47EF}" srcOrd="0" destOrd="0" presId="urn:microsoft.com/office/officeart/2018/2/layout/IconVerticalSolidList"/>
    <dgm:cxn modelId="{2D2B690F-421F-4248-B8C8-1FAC01D5C34E}" type="presParOf" srcId="{0210F63A-BC01-46B2-A52F-8822036B47EF}" destId="{3F99F4D0-6E5E-4400-987C-05F322C57415}" srcOrd="0" destOrd="0" presId="urn:microsoft.com/office/officeart/2018/2/layout/IconVerticalSolidList"/>
    <dgm:cxn modelId="{E8A1BCA2-C6D3-4F36-8C42-F852DC8DC615}" type="presParOf" srcId="{0210F63A-BC01-46B2-A52F-8822036B47EF}" destId="{D38DD2F2-86B8-4CD2-BF73-CA387ACC5DD0}" srcOrd="1" destOrd="0" presId="urn:microsoft.com/office/officeart/2018/2/layout/IconVerticalSolidList"/>
    <dgm:cxn modelId="{ACD83E90-9C09-4144-B34E-CE235051C28F}" type="presParOf" srcId="{0210F63A-BC01-46B2-A52F-8822036B47EF}" destId="{D08E4AAF-F5AF-44EC-A2FC-1C8CEF67DD70}" srcOrd="2" destOrd="0" presId="urn:microsoft.com/office/officeart/2018/2/layout/IconVerticalSolidList"/>
    <dgm:cxn modelId="{4553462F-4F22-41D8-8A43-3515292B1C21}" type="presParOf" srcId="{0210F63A-BC01-46B2-A52F-8822036B47EF}" destId="{0BDAFCBE-9CC8-4EB6-9702-4F1933ECD8A6}" srcOrd="3" destOrd="0" presId="urn:microsoft.com/office/officeart/2018/2/layout/IconVerticalSolidList"/>
    <dgm:cxn modelId="{6E48265C-3851-4268-9298-E43A3C5BAF5C}" type="presParOf" srcId="{14B1CDE4-DE60-4070-8356-931930EC26A0}" destId="{F62FA020-DE0F-4EB5-B8CE-E99C11C98D6E}" srcOrd="1" destOrd="0" presId="urn:microsoft.com/office/officeart/2018/2/layout/IconVerticalSolidList"/>
    <dgm:cxn modelId="{34C7EDE5-6889-462D-9DA4-73DAC73ECE97}" type="presParOf" srcId="{14B1CDE4-DE60-4070-8356-931930EC26A0}" destId="{4DB666DE-3D52-47FD-B098-1525F432B4CD}" srcOrd="2" destOrd="0" presId="urn:microsoft.com/office/officeart/2018/2/layout/IconVerticalSolidList"/>
    <dgm:cxn modelId="{78C793CC-1946-4E03-9593-2852C435FF12}" type="presParOf" srcId="{4DB666DE-3D52-47FD-B098-1525F432B4CD}" destId="{2167D1BC-3178-435B-868B-E3956A95F786}" srcOrd="0" destOrd="0" presId="urn:microsoft.com/office/officeart/2018/2/layout/IconVerticalSolidList"/>
    <dgm:cxn modelId="{233BAD61-43B7-4331-9BAE-668B06E750D1}" type="presParOf" srcId="{4DB666DE-3D52-47FD-B098-1525F432B4CD}" destId="{80F8DAC2-5EA1-47E8-8025-EECDBFDD596E}" srcOrd="1" destOrd="0" presId="urn:microsoft.com/office/officeart/2018/2/layout/IconVerticalSolidList"/>
    <dgm:cxn modelId="{39FF110C-D830-4192-8921-FEE529B4B4AE}" type="presParOf" srcId="{4DB666DE-3D52-47FD-B098-1525F432B4CD}" destId="{D1C4A270-0CBB-40AC-A2C8-BFD02E9A4E82}" srcOrd="2" destOrd="0" presId="urn:microsoft.com/office/officeart/2018/2/layout/IconVerticalSolidList"/>
    <dgm:cxn modelId="{2E29D47C-CE8F-45D4-BB80-B887BD4963A3}" type="presParOf" srcId="{4DB666DE-3D52-47FD-B098-1525F432B4CD}" destId="{19F8E7D9-C025-4110-ABD7-133F7DE78DAC}" srcOrd="3" destOrd="0" presId="urn:microsoft.com/office/officeart/2018/2/layout/IconVerticalSolidList"/>
    <dgm:cxn modelId="{0E21F771-74B9-4382-9537-DF2BCE5CAB3A}" type="presParOf" srcId="{14B1CDE4-DE60-4070-8356-931930EC26A0}" destId="{6B049AB8-93A8-4CDF-9CDB-725C20FB7E8C}" srcOrd="3" destOrd="0" presId="urn:microsoft.com/office/officeart/2018/2/layout/IconVerticalSolidList"/>
    <dgm:cxn modelId="{2CA428F9-A08B-4932-A389-01FA1E0EF99D}" type="presParOf" srcId="{14B1CDE4-DE60-4070-8356-931930EC26A0}" destId="{1BDEEC98-DA50-437A-B9F6-CD669425A497}" srcOrd="4" destOrd="0" presId="urn:microsoft.com/office/officeart/2018/2/layout/IconVerticalSolidList"/>
    <dgm:cxn modelId="{88F08F86-8757-4F7E-9B6A-1B09DEDADC4B}" type="presParOf" srcId="{1BDEEC98-DA50-437A-B9F6-CD669425A497}" destId="{D63D9E2E-6B95-4370-8173-95554C054960}" srcOrd="0" destOrd="0" presId="urn:microsoft.com/office/officeart/2018/2/layout/IconVerticalSolidList"/>
    <dgm:cxn modelId="{94C3A26B-7E9F-4E6F-A23C-4C3340B2B0D2}" type="presParOf" srcId="{1BDEEC98-DA50-437A-B9F6-CD669425A497}" destId="{A72C1A6F-772E-4EE7-BB89-327985EC4478}" srcOrd="1" destOrd="0" presId="urn:microsoft.com/office/officeart/2018/2/layout/IconVerticalSolidList"/>
    <dgm:cxn modelId="{E9E3B462-D1DC-4705-85B6-E1738D7F7206}" type="presParOf" srcId="{1BDEEC98-DA50-437A-B9F6-CD669425A497}" destId="{363471B5-9C8A-474D-8BD0-244AE80D42D8}" srcOrd="2" destOrd="0" presId="urn:microsoft.com/office/officeart/2018/2/layout/IconVerticalSolidList"/>
    <dgm:cxn modelId="{D1FAD585-49E1-44E2-98C5-90E3612152E2}" type="presParOf" srcId="{1BDEEC98-DA50-437A-B9F6-CD669425A497}" destId="{E8755FC6-E278-4C81-A594-EC62361B9CC6}" srcOrd="3" destOrd="0" presId="urn:microsoft.com/office/officeart/2018/2/layout/IconVerticalSolidList"/>
    <dgm:cxn modelId="{A07DF7FD-5D14-4157-8802-2CBCB0831733}" type="presParOf" srcId="{14B1CDE4-DE60-4070-8356-931930EC26A0}" destId="{5FA72C9D-08DB-4486-BE2C-6963DD1C199C}" srcOrd="5" destOrd="0" presId="urn:microsoft.com/office/officeart/2018/2/layout/IconVerticalSolidList"/>
    <dgm:cxn modelId="{171A9593-63AD-468D-BABD-55F86714A4B4}" type="presParOf" srcId="{14B1CDE4-DE60-4070-8356-931930EC26A0}" destId="{58C2BA88-4008-4ED9-B76C-4EF1BD23BE99}" srcOrd="6" destOrd="0" presId="urn:microsoft.com/office/officeart/2018/2/layout/IconVerticalSolidList"/>
    <dgm:cxn modelId="{B6C89025-D9F1-4D61-B8D4-3466FD8AD355}" type="presParOf" srcId="{58C2BA88-4008-4ED9-B76C-4EF1BD23BE99}" destId="{3B0BF0CC-3CA7-4C2F-9B33-03AC78B14DC6}" srcOrd="0" destOrd="0" presId="urn:microsoft.com/office/officeart/2018/2/layout/IconVerticalSolidList"/>
    <dgm:cxn modelId="{D396383F-32DC-4D01-A3AC-C77CE6EAA461}" type="presParOf" srcId="{58C2BA88-4008-4ED9-B76C-4EF1BD23BE99}" destId="{CDC2663B-157D-42C1-96F7-CDE36404FBD3}" srcOrd="1" destOrd="0" presId="urn:microsoft.com/office/officeart/2018/2/layout/IconVerticalSolidList"/>
    <dgm:cxn modelId="{63770F3A-C472-4244-8BA9-DBC6BF713119}" type="presParOf" srcId="{58C2BA88-4008-4ED9-B76C-4EF1BD23BE99}" destId="{A767F575-91DD-4BBD-8143-8B732E128E39}" srcOrd="2" destOrd="0" presId="urn:microsoft.com/office/officeart/2018/2/layout/IconVerticalSolidList"/>
    <dgm:cxn modelId="{01826940-4854-4AAF-8344-0EB94C88BC7A}" type="presParOf" srcId="{58C2BA88-4008-4ED9-B76C-4EF1BD23BE99}" destId="{E801E89A-BF83-47F3-A54D-781E2D655D8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24E507-15BA-44E7-8D6A-2B2CA357030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BAEC1AB-4AA3-4C6B-9B43-5979578EFF59}">
      <dgm:prSet custT="1"/>
      <dgm:spPr/>
      <dgm:t>
        <a:bodyPr/>
        <a:lstStyle/>
        <a:p>
          <a:r>
            <a:rPr lang="en-US" sz="2800" b="1" dirty="0"/>
            <a:t>Challenges</a:t>
          </a:r>
          <a:endParaRPr lang="en-US" sz="2800" dirty="0"/>
        </a:p>
      </dgm:t>
    </dgm:pt>
    <dgm:pt modelId="{73FF1878-0294-41C7-9EF5-19B04679BC46}" type="parTrans" cxnId="{97F15157-D7C4-4A5C-9373-E688BACF0329}">
      <dgm:prSet/>
      <dgm:spPr/>
      <dgm:t>
        <a:bodyPr/>
        <a:lstStyle/>
        <a:p>
          <a:endParaRPr lang="en-US"/>
        </a:p>
      </dgm:t>
    </dgm:pt>
    <dgm:pt modelId="{BBE5F265-7CF0-452A-8B90-84FBAFC03919}" type="sibTrans" cxnId="{97F15157-D7C4-4A5C-9373-E688BACF0329}">
      <dgm:prSet/>
      <dgm:spPr/>
      <dgm:t>
        <a:bodyPr/>
        <a:lstStyle/>
        <a:p>
          <a:endParaRPr lang="en-US"/>
        </a:p>
      </dgm:t>
    </dgm:pt>
    <dgm:pt modelId="{82BA296A-86BD-47BC-950B-723EBA5F6654}">
      <dgm:prSet custT="1"/>
      <dgm:spPr/>
      <dgm:t>
        <a:bodyPr/>
        <a:lstStyle/>
        <a:p>
          <a:r>
            <a:rPr lang="en-US" sz="2000" dirty="0"/>
            <a:t>Resistance by some landlords to enter in a formal agreement.</a:t>
          </a:r>
        </a:p>
      </dgm:t>
    </dgm:pt>
    <dgm:pt modelId="{17AA5797-D61D-4744-871C-A164676BD61F}" type="parTrans" cxnId="{370822BB-A6D9-405F-810A-D325E5C30B9B}">
      <dgm:prSet/>
      <dgm:spPr/>
      <dgm:t>
        <a:bodyPr/>
        <a:lstStyle/>
        <a:p>
          <a:endParaRPr lang="en-US"/>
        </a:p>
      </dgm:t>
    </dgm:pt>
    <dgm:pt modelId="{85628849-1852-4D7B-AD87-DEEBA3BD430F}" type="sibTrans" cxnId="{370822BB-A6D9-405F-810A-D325E5C30B9B}">
      <dgm:prSet/>
      <dgm:spPr/>
      <dgm:t>
        <a:bodyPr/>
        <a:lstStyle/>
        <a:p>
          <a:endParaRPr lang="en-US"/>
        </a:p>
      </dgm:t>
    </dgm:pt>
    <dgm:pt modelId="{B669951B-423D-4DDE-B1FC-9F7C771BF7C3}">
      <dgm:prSet custT="1"/>
      <dgm:spPr/>
      <dgm:t>
        <a:bodyPr/>
        <a:lstStyle/>
        <a:p>
          <a:r>
            <a:rPr lang="en-US" sz="2000" dirty="0"/>
            <a:t>Lack of enough awareness especially on the host community side. </a:t>
          </a:r>
        </a:p>
      </dgm:t>
    </dgm:pt>
    <dgm:pt modelId="{5B18A8CD-0536-4916-89B5-1EC2611C95F6}" type="parTrans" cxnId="{C6030065-F0D3-4F1E-9A0E-9CFE1F10B360}">
      <dgm:prSet/>
      <dgm:spPr/>
      <dgm:t>
        <a:bodyPr/>
        <a:lstStyle/>
        <a:p>
          <a:endParaRPr lang="en-US"/>
        </a:p>
      </dgm:t>
    </dgm:pt>
    <dgm:pt modelId="{D9865016-FD32-4947-A584-922C63E7D1D3}" type="sibTrans" cxnId="{C6030065-F0D3-4F1E-9A0E-9CFE1F10B360}">
      <dgm:prSet/>
      <dgm:spPr/>
      <dgm:t>
        <a:bodyPr/>
        <a:lstStyle/>
        <a:p>
          <a:endParaRPr lang="en-US"/>
        </a:p>
      </dgm:t>
    </dgm:pt>
    <dgm:pt modelId="{5688A83B-4C38-4973-8367-5504499103EE}">
      <dgm:prSet custT="1"/>
      <dgm:spPr/>
      <dgm:t>
        <a:bodyPr/>
        <a:lstStyle/>
        <a:p>
          <a:r>
            <a:rPr lang="en-US" sz="2800" b="1" dirty="0"/>
            <a:t>Key learnings</a:t>
          </a:r>
          <a:endParaRPr lang="en-US" sz="2800" dirty="0"/>
        </a:p>
      </dgm:t>
    </dgm:pt>
    <dgm:pt modelId="{35D8C58E-0123-45B2-AC86-75CFA784D6C6}" type="parTrans" cxnId="{0184E336-B60D-4445-8BBE-F29E94A3A137}">
      <dgm:prSet/>
      <dgm:spPr/>
      <dgm:t>
        <a:bodyPr/>
        <a:lstStyle/>
        <a:p>
          <a:endParaRPr lang="en-US"/>
        </a:p>
      </dgm:t>
    </dgm:pt>
    <dgm:pt modelId="{A02CB297-7379-497E-8CDA-15F0B23162FF}" type="sibTrans" cxnId="{0184E336-B60D-4445-8BBE-F29E94A3A137}">
      <dgm:prSet/>
      <dgm:spPr/>
      <dgm:t>
        <a:bodyPr/>
        <a:lstStyle/>
        <a:p>
          <a:endParaRPr lang="en-US"/>
        </a:p>
      </dgm:t>
    </dgm:pt>
    <dgm:pt modelId="{F7D5E3B1-703F-423E-AE6E-C7F68B72E0BC}">
      <dgm:prSet custT="1"/>
      <dgm:spPr/>
      <dgm:t>
        <a:bodyPr/>
        <a:lstStyle/>
        <a:p>
          <a:r>
            <a:rPr lang="en-US" sz="2000" dirty="0"/>
            <a:t>Popularizing tenancy agreement documents increases demand for land hire hence greater self-reliance.</a:t>
          </a:r>
        </a:p>
      </dgm:t>
    </dgm:pt>
    <dgm:pt modelId="{BC6D5710-93A4-4634-9BEC-D73FC4B87013}" type="parTrans" cxnId="{49F62EFE-2030-4859-8389-05866FC75239}">
      <dgm:prSet/>
      <dgm:spPr/>
      <dgm:t>
        <a:bodyPr/>
        <a:lstStyle/>
        <a:p>
          <a:endParaRPr lang="en-US"/>
        </a:p>
      </dgm:t>
    </dgm:pt>
    <dgm:pt modelId="{9A72BB0F-6FB3-4FAE-93BB-5E925BCC02AD}" type="sibTrans" cxnId="{49F62EFE-2030-4859-8389-05866FC75239}">
      <dgm:prSet/>
      <dgm:spPr/>
      <dgm:t>
        <a:bodyPr/>
        <a:lstStyle/>
        <a:p>
          <a:endParaRPr lang="en-US"/>
        </a:p>
      </dgm:t>
    </dgm:pt>
    <dgm:pt modelId="{36FDE350-5CD0-4260-95CD-D35E917B6CDE}">
      <dgm:prSet custT="1"/>
      <dgm:spPr/>
      <dgm:t>
        <a:bodyPr/>
        <a:lstStyle/>
        <a:p>
          <a:r>
            <a:rPr lang="en-US" sz="2000" dirty="0"/>
            <a:t>Involvement of landlords in spearheading community sensitizations leads to more ownership and trust.</a:t>
          </a:r>
        </a:p>
      </dgm:t>
    </dgm:pt>
    <dgm:pt modelId="{DBECB453-8C3B-4669-829E-E21ACD12C4C9}" type="parTrans" cxnId="{4721063C-47F6-4E68-8389-F74E346EE825}">
      <dgm:prSet/>
      <dgm:spPr/>
      <dgm:t>
        <a:bodyPr/>
        <a:lstStyle/>
        <a:p>
          <a:endParaRPr lang="en-US"/>
        </a:p>
      </dgm:t>
    </dgm:pt>
    <dgm:pt modelId="{5CB06B83-0BBA-41A3-A1D8-410BBC42D8B4}" type="sibTrans" cxnId="{4721063C-47F6-4E68-8389-F74E346EE825}">
      <dgm:prSet/>
      <dgm:spPr/>
      <dgm:t>
        <a:bodyPr/>
        <a:lstStyle/>
        <a:p>
          <a:endParaRPr lang="en-US"/>
        </a:p>
      </dgm:t>
    </dgm:pt>
    <dgm:pt modelId="{042A3783-4783-4EB7-ADE9-802DAD522065}" type="pres">
      <dgm:prSet presAssocID="{5524E507-15BA-44E7-8D6A-2B2CA357030B}" presName="root" presStyleCnt="0">
        <dgm:presLayoutVars>
          <dgm:dir/>
          <dgm:resizeHandles val="exact"/>
        </dgm:presLayoutVars>
      </dgm:prSet>
      <dgm:spPr/>
    </dgm:pt>
    <dgm:pt modelId="{890A3461-6DA9-46CF-9C7B-D9514FCF9630}" type="pres">
      <dgm:prSet presAssocID="{5524E507-15BA-44E7-8D6A-2B2CA357030B}" presName="container" presStyleCnt="0">
        <dgm:presLayoutVars>
          <dgm:dir/>
          <dgm:resizeHandles val="exact"/>
        </dgm:presLayoutVars>
      </dgm:prSet>
      <dgm:spPr/>
    </dgm:pt>
    <dgm:pt modelId="{CA189460-AA4C-4805-9E6D-661CAB6E8413}" type="pres">
      <dgm:prSet presAssocID="{8BAEC1AB-4AA3-4C6B-9B43-5979578EFF59}" presName="compNode" presStyleCnt="0"/>
      <dgm:spPr/>
    </dgm:pt>
    <dgm:pt modelId="{A903B22B-39A6-4936-A03D-2AB5FE1B862E}" type="pres">
      <dgm:prSet presAssocID="{8BAEC1AB-4AA3-4C6B-9B43-5979578EFF59}" presName="iconBgRect" presStyleLbl="bgShp" presStyleIdx="0" presStyleCnt="6"/>
      <dgm:spPr/>
    </dgm:pt>
    <dgm:pt modelId="{FD6F9366-0805-4F39-8970-2BE0C1A24E81}" type="pres">
      <dgm:prSet presAssocID="{8BAEC1AB-4AA3-4C6B-9B43-5979578EFF5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137BEFAE-FE75-440D-BC25-BA1F7E6D0B01}" type="pres">
      <dgm:prSet presAssocID="{8BAEC1AB-4AA3-4C6B-9B43-5979578EFF59}" presName="spaceRect" presStyleCnt="0"/>
      <dgm:spPr/>
    </dgm:pt>
    <dgm:pt modelId="{12F172E5-6C32-450B-8440-7220074A8AD8}" type="pres">
      <dgm:prSet presAssocID="{8BAEC1AB-4AA3-4C6B-9B43-5979578EFF59}" presName="textRect" presStyleLbl="revTx" presStyleIdx="0" presStyleCnt="6">
        <dgm:presLayoutVars>
          <dgm:chMax val="1"/>
          <dgm:chPref val="1"/>
        </dgm:presLayoutVars>
      </dgm:prSet>
      <dgm:spPr/>
    </dgm:pt>
    <dgm:pt modelId="{2D276660-4DB1-4B51-946F-975846E2752E}" type="pres">
      <dgm:prSet presAssocID="{BBE5F265-7CF0-452A-8B90-84FBAFC03919}" presName="sibTrans" presStyleLbl="sibTrans2D1" presStyleIdx="0" presStyleCnt="0"/>
      <dgm:spPr/>
    </dgm:pt>
    <dgm:pt modelId="{3D71F315-A695-49F9-BEE6-DF360C0E7A4D}" type="pres">
      <dgm:prSet presAssocID="{82BA296A-86BD-47BC-950B-723EBA5F6654}" presName="compNode" presStyleCnt="0"/>
      <dgm:spPr/>
    </dgm:pt>
    <dgm:pt modelId="{D4FEF261-EB9F-4E04-A674-8A93AD4A581A}" type="pres">
      <dgm:prSet presAssocID="{82BA296A-86BD-47BC-950B-723EBA5F6654}" presName="iconBgRect" presStyleLbl="bgShp" presStyleIdx="1" presStyleCnt="6"/>
      <dgm:spPr/>
    </dgm:pt>
    <dgm:pt modelId="{D589C7E9-A5D6-469F-9F64-A3BB35ED2492}" type="pres">
      <dgm:prSet presAssocID="{82BA296A-86BD-47BC-950B-723EBA5F665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F25D0506-F656-408D-9157-1C802138E965}" type="pres">
      <dgm:prSet presAssocID="{82BA296A-86BD-47BC-950B-723EBA5F6654}" presName="spaceRect" presStyleCnt="0"/>
      <dgm:spPr/>
    </dgm:pt>
    <dgm:pt modelId="{66414C99-3A1D-4D52-925A-1A19CC83B661}" type="pres">
      <dgm:prSet presAssocID="{82BA296A-86BD-47BC-950B-723EBA5F6654}" presName="textRect" presStyleLbl="revTx" presStyleIdx="1" presStyleCnt="6" custScaleX="116263" custLinFactNeighborX="2537">
        <dgm:presLayoutVars>
          <dgm:chMax val="1"/>
          <dgm:chPref val="1"/>
        </dgm:presLayoutVars>
      </dgm:prSet>
      <dgm:spPr/>
    </dgm:pt>
    <dgm:pt modelId="{0D423E7B-875A-4377-B861-0F9CE730B605}" type="pres">
      <dgm:prSet presAssocID="{85628849-1852-4D7B-AD87-DEEBA3BD430F}" presName="sibTrans" presStyleLbl="sibTrans2D1" presStyleIdx="0" presStyleCnt="0"/>
      <dgm:spPr/>
    </dgm:pt>
    <dgm:pt modelId="{DA64F5BA-9ABC-4771-B756-524CA8050637}" type="pres">
      <dgm:prSet presAssocID="{B669951B-423D-4DDE-B1FC-9F7C771BF7C3}" presName="compNode" presStyleCnt="0"/>
      <dgm:spPr/>
    </dgm:pt>
    <dgm:pt modelId="{FE67D754-8357-4D09-AB1F-4DA814715202}" type="pres">
      <dgm:prSet presAssocID="{B669951B-423D-4DDE-B1FC-9F7C771BF7C3}" presName="iconBgRect" presStyleLbl="bgShp" presStyleIdx="2" presStyleCnt="6"/>
      <dgm:spPr/>
    </dgm:pt>
    <dgm:pt modelId="{D6E08D70-6726-4AF2-8381-FA3F009DC36B}" type="pres">
      <dgm:prSet presAssocID="{B669951B-423D-4DDE-B1FC-9F7C771BF7C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EC69CC3D-7C89-4606-A1F1-89CC3F849A61}" type="pres">
      <dgm:prSet presAssocID="{B669951B-423D-4DDE-B1FC-9F7C771BF7C3}" presName="spaceRect" presStyleCnt="0"/>
      <dgm:spPr/>
    </dgm:pt>
    <dgm:pt modelId="{BD8493DD-0207-4F71-A1B2-0AF026E64D9E}" type="pres">
      <dgm:prSet presAssocID="{B669951B-423D-4DDE-B1FC-9F7C771BF7C3}" presName="textRect" presStyleLbl="revTx" presStyleIdx="2" presStyleCnt="6" custScaleX="108511" custScaleY="152712">
        <dgm:presLayoutVars>
          <dgm:chMax val="1"/>
          <dgm:chPref val="1"/>
        </dgm:presLayoutVars>
      </dgm:prSet>
      <dgm:spPr/>
    </dgm:pt>
    <dgm:pt modelId="{BF35F68D-B469-4DEC-A1A3-44EF158C0FB9}" type="pres">
      <dgm:prSet presAssocID="{D9865016-FD32-4947-A584-922C63E7D1D3}" presName="sibTrans" presStyleLbl="sibTrans2D1" presStyleIdx="0" presStyleCnt="0"/>
      <dgm:spPr/>
    </dgm:pt>
    <dgm:pt modelId="{940C1713-91FD-4805-A304-07467EB93BB3}" type="pres">
      <dgm:prSet presAssocID="{5688A83B-4C38-4973-8367-5504499103EE}" presName="compNode" presStyleCnt="0"/>
      <dgm:spPr/>
    </dgm:pt>
    <dgm:pt modelId="{6890D920-0A90-49FA-A13E-F889F868FC50}" type="pres">
      <dgm:prSet presAssocID="{5688A83B-4C38-4973-8367-5504499103EE}" presName="iconBgRect" presStyleLbl="bgShp" presStyleIdx="3" presStyleCnt="6"/>
      <dgm:spPr/>
    </dgm:pt>
    <dgm:pt modelId="{070B2AA3-512B-411D-BF89-7AD7FF278FA3}" type="pres">
      <dgm:prSet presAssocID="{5688A83B-4C38-4973-8367-5504499103E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18FBB261-4FF7-4D45-A04F-F1051F57B2A9}" type="pres">
      <dgm:prSet presAssocID="{5688A83B-4C38-4973-8367-5504499103EE}" presName="spaceRect" presStyleCnt="0"/>
      <dgm:spPr/>
    </dgm:pt>
    <dgm:pt modelId="{45494A9B-D63F-4E3D-99F0-33F0B8FCE38B}" type="pres">
      <dgm:prSet presAssocID="{5688A83B-4C38-4973-8367-5504499103EE}" presName="textRect" presStyleLbl="revTx" presStyleIdx="3" presStyleCnt="6">
        <dgm:presLayoutVars>
          <dgm:chMax val="1"/>
          <dgm:chPref val="1"/>
        </dgm:presLayoutVars>
      </dgm:prSet>
      <dgm:spPr/>
    </dgm:pt>
    <dgm:pt modelId="{71F0E6B9-8072-4508-AB2C-90878E3E80E9}" type="pres">
      <dgm:prSet presAssocID="{A02CB297-7379-497E-8CDA-15F0B23162FF}" presName="sibTrans" presStyleLbl="sibTrans2D1" presStyleIdx="0" presStyleCnt="0"/>
      <dgm:spPr/>
    </dgm:pt>
    <dgm:pt modelId="{721B9DD6-B1AB-435B-A739-E2F72AF7645D}" type="pres">
      <dgm:prSet presAssocID="{F7D5E3B1-703F-423E-AE6E-C7F68B72E0BC}" presName="compNode" presStyleCnt="0"/>
      <dgm:spPr/>
    </dgm:pt>
    <dgm:pt modelId="{E33041CD-BC9A-4073-92AC-8B2A1B468CBA}" type="pres">
      <dgm:prSet presAssocID="{F7D5E3B1-703F-423E-AE6E-C7F68B72E0BC}" presName="iconBgRect" presStyleLbl="bgShp" presStyleIdx="4" presStyleCnt="6"/>
      <dgm:spPr/>
    </dgm:pt>
    <dgm:pt modelId="{2F68031B-1E41-4D37-9473-C6C2258AA012}" type="pres">
      <dgm:prSet presAssocID="{F7D5E3B1-703F-423E-AE6E-C7F68B72E0B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1C588CB3-3318-44BF-80BD-4A29A565FC04}" type="pres">
      <dgm:prSet presAssocID="{F7D5E3B1-703F-423E-AE6E-C7F68B72E0BC}" presName="spaceRect" presStyleCnt="0"/>
      <dgm:spPr/>
    </dgm:pt>
    <dgm:pt modelId="{1B30CF03-D2B1-4919-8392-FD3F371AAE4B}" type="pres">
      <dgm:prSet presAssocID="{F7D5E3B1-703F-423E-AE6E-C7F68B72E0BC}" presName="textRect" presStyleLbl="revTx" presStyleIdx="4" presStyleCnt="6" custScaleX="113401" custScaleY="173306">
        <dgm:presLayoutVars>
          <dgm:chMax val="1"/>
          <dgm:chPref val="1"/>
        </dgm:presLayoutVars>
      </dgm:prSet>
      <dgm:spPr/>
    </dgm:pt>
    <dgm:pt modelId="{ED56ABEB-C0EA-4825-9CE5-30D043B66778}" type="pres">
      <dgm:prSet presAssocID="{9A72BB0F-6FB3-4FAE-93BB-5E925BCC02AD}" presName="sibTrans" presStyleLbl="sibTrans2D1" presStyleIdx="0" presStyleCnt="0"/>
      <dgm:spPr/>
    </dgm:pt>
    <dgm:pt modelId="{9A20D45F-8A27-49ED-8C9A-47F506BF477C}" type="pres">
      <dgm:prSet presAssocID="{36FDE350-5CD0-4260-95CD-D35E917B6CDE}" presName="compNode" presStyleCnt="0"/>
      <dgm:spPr/>
    </dgm:pt>
    <dgm:pt modelId="{F6143F94-1FFA-451A-8665-113C90D888A7}" type="pres">
      <dgm:prSet presAssocID="{36FDE350-5CD0-4260-95CD-D35E917B6CDE}" presName="iconBgRect" presStyleLbl="bgShp" presStyleIdx="5" presStyleCnt="6"/>
      <dgm:spPr/>
    </dgm:pt>
    <dgm:pt modelId="{DBA2399A-8039-46D6-B131-7B0DABCE1F5C}" type="pres">
      <dgm:prSet presAssocID="{36FDE350-5CD0-4260-95CD-D35E917B6CD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C45AD487-2A2D-433A-9B4E-43A095328A21}" type="pres">
      <dgm:prSet presAssocID="{36FDE350-5CD0-4260-95CD-D35E917B6CDE}" presName="spaceRect" presStyleCnt="0"/>
      <dgm:spPr/>
    </dgm:pt>
    <dgm:pt modelId="{00FE1D36-8F69-4219-88C5-03733F1FEB02}" type="pres">
      <dgm:prSet presAssocID="{36FDE350-5CD0-4260-95CD-D35E917B6CDE}" presName="textRect" presStyleLbl="revTx" presStyleIdx="5" presStyleCnt="6" custScaleX="133032" custScaleY="210854" custLinFactNeighborX="6993">
        <dgm:presLayoutVars>
          <dgm:chMax val="1"/>
          <dgm:chPref val="1"/>
        </dgm:presLayoutVars>
      </dgm:prSet>
      <dgm:spPr/>
    </dgm:pt>
  </dgm:ptLst>
  <dgm:cxnLst>
    <dgm:cxn modelId="{986F8202-0F63-4A4D-986C-93962DC03E43}" type="presOf" srcId="{82BA296A-86BD-47BC-950B-723EBA5F6654}" destId="{66414C99-3A1D-4D52-925A-1A19CC83B661}" srcOrd="0" destOrd="0" presId="urn:microsoft.com/office/officeart/2018/2/layout/IconCircleList"/>
    <dgm:cxn modelId="{C8F3F010-CB59-4510-A427-A51A7F6EF21E}" type="presOf" srcId="{B669951B-423D-4DDE-B1FC-9F7C771BF7C3}" destId="{BD8493DD-0207-4F71-A1B2-0AF026E64D9E}" srcOrd="0" destOrd="0" presId="urn:microsoft.com/office/officeart/2018/2/layout/IconCircleList"/>
    <dgm:cxn modelId="{0184E336-B60D-4445-8BBE-F29E94A3A137}" srcId="{5524E507-15BA-44E7-8D6A-2B2CA357030B}" destId="{5688A83B-4C38-4973-8367-5504499103EE}" srcOrd="3" destOrd="0" parTransId="{35D8C58E-0123-45B2-AC86-75CFA784D6C6}" sibTransId="{A02CB297-7379-497E-8CDA-15F0B23162FF}"/>
    <dgm:cxn modelId="{4721063C-47F6-4E68-8389-F74E346EE825}" srcId="{5524E507-15BA-44E7-8D6A-2B2CA357030B}" destId="{36FDE350-5CD0-4260-95CD-D35E917B6CDE}" srcOrd="5" destOrd="0" parTransId="{DBECB453-8C3B-4669-829E-E21ACD12C4C9}" sibTransId="{5CB06B83-0BBA-41A3-A1D8-410BBC42D8B4}"/>
    <dgm:cxn modelId="{104E403D-C238-49AC-BD6E-65B8BD173091}" type="presOf" srcId="{5524E507-15BA-44E7-8D6A-2B2CA357030B}" destId="{042A3783-4783-4EB7-ADE9-802DAD522065}" srcOrd="0" destOrd="0" presId="urn:microsoft.com/office/officeart/2018/2/layout/IconCircleList"/>
    <dgm:cxn modelId="{5ACEC63D-7FA9-4996-B109-182064478F68}" type="presOf" srcId="{85628849-1852-4D7B-AD87-DEEBA3BD430F}" destId="{0D423E7B-875A-4377-B861-0F9CE730B605}" srcOrd="0" destOrd="0" presId="urn:microsoft.com/office/officeart/2018/2/layout/IconCircleList"/>
    <dgm:cxn modelId="{C6030065-F0D3-4F1E-9A0E-9CFE1F10B360}" srcId="{5524E507-15BA-44E7-8D6A-2B2CA357030B}" destId="{B669951B-423D-4DDE-B1FC-9F7C771BF7C3}" srcOrd="2" destOrd="0" parTransId="{5B18A8CD-0536-4916-89B5-1EC2611C95F6}" sibTransId="{D9865016-FD32-4947-A584-922C63E7D1D3}"/>
    <dgm:cxn modelId="{35CF124B-3C8C-4410-914A-568A3D7AB9B3}" type="presOf" srcId="{8BAEC1AB-4AA3-4C6B-9B43-5979578EFF59}" destId="{12F172E5-6C32-450B-8440-7220074A8AD8}" srcOrd="0" destOrd="0" presId="urn:microsoft.com/office/officeart/2018/2/layout/IconCircleList"/>
    <dgm:cxn modelId="{97F15157-D7C4-4A5C-9373-E688BACF0329}" srcId="{5524E507-15BA-44E7-8D6A-2B2CA357030B}" destId="{8BAEC1AB-4AA3-4C6B-9B43-5979578EFF59}" srcOrd="0" destOrd="0" parTransId="{73FF1878-0294-41C7-9EF5-19B04679BC46}" sibTransId="{BBE5F265-7CF0-452A-8B90-84FBAFC03919}"/>
    <dgm:cxn modelId="{6A05B15A-3FE3-4289-8DB7-3C576A852B12}" type="presOf" srcId="{36FDE350-5CD0-4260-95CD-D35E917B6CDE}" destId="{00FE1D36-8F69-4219-88C5-03733F1FEB02}" srcOrd="0" destOrd="0" presId="urn:microsoft.com/office/officeart/2018/2/layout/IconCircleList"/>
    <dgm:cxn modelId="{646A2C7B-1E3F-41A8-9C18-1D098DD733E3}" type="presOf" srcId="{9A72BB0F-6FB3-4FAE-93BB-5E925BCC02AD}" destId="{ED56ABEB-C0EA-4825-9CE5-30D043B66778}" srcOrd="0" destOrd="0" presId="urn:microsoft.com/office/officeart/2018/2/layout/IconCircleList"/>
    <dgm:cxn modelId="{FFF4CD7E-34AE-4B66-A747-B59C3C1D0000}" type="presOf" srcId="{A02CB297-7379-497E-8CDA-15F0B23162FF}" destId="{71F0E6B9-8072-4508-AB2C-90878E3E80E9}" srcOrd="0" destOrd="0" presId="urn:microsoft.com/office/officeart/2018/2/layout/IconCircleList"/>
    <dgm:cxn modelId="{1FFCAD92-314D-49D7-9E51-B1839873544F}" type="presOf" srcId="{5688A83B-4C38-4973-8367-5504499103EE}" destId="{45494A9B-D63F-4E3D-99F0-33F0B8FCE38B}" srcOrd="0" destOrd="0" presId="urn:microsoft.com/office/officeart/2018/2/layout/IconCircleList"/>
    <dgm:cxn modelId="{370822BB-A6D9-405F-810A-D325E5C30B9B}" srcId="{5524E507-15BA-44E7-8D6A-2B2CA357030B}" destId="{82BA296A-86BD-47BC-950B-723EBA5F6654}" srcOrd="1" destOrd="0" parTransId="{17AA5797-D61D-4744-871C-A164676BD61F}" sibTransId="{85628849-1852-4D7B-AD87-DEEBA3BD430F}"/>
    <dgm:cxn modelId="{B71DB0CB-8BEE-4F4E-84B1-6CF0BA19F98B}" type="presOf" srcId="{F7D5E3B1-703F-423E-AE6E-C7F68B72E0BC}" destId="{1B30CF03-D2B1-4919-8392-FD3F371AAE4B}" srcOrd="0" destOrd="0" presId="urn:microsoft.com/office/officeart/2018/2/layout/IconCircleList"/>
    <dgm:cxn modelId="{3C88AAE1-8A2A-4310-9F17-B53FB4AAA9BD}" type="presOf" srcId="{BBE5F265-7CF0-452A-8B90-84FBAFC03919}" destId="{2D276660-4DB1-4B51-946F-975846E2752E}" srcOrd="0" destOrd="0" presId="urn:microsoft.com/office/officeart/2018/2/layout/IconCircleList"/>
    <dgm:cxn modelId="{153365E7-3713-4B46-BDEF-489DFA392AD7}" type="presOf" srcId="{D9865016-FD32-4947-A584-922C63E7D1D3}" destId="{BF35F68D-B469-4DEC-A1A3-44EF158C0FB9}" srcOrd="0" destOrd="0" presId="urn:microsoft.com/office/officeart/2018/2/layout/IconCircleList"/>
    <dgm:cxn modelId="{49F62EFE-2030-4859-8389-05866FC75239}" srcId="{5524E507-15BA-44E7-8D6A-2B2CA357030B}" destId="{F7D5E3B1-703F-423E-AE6E-C7F68B72E0BC}" srcOrd="4" destOrd="0" parTransId="{BC6D5710-93A4-4634-9BEC-D73FC4B87013}" sibTransId="{9A72BB0F-6FB3-4FAE-93BB-5E925BCC02AD}"/>
    <dgm:cxn modelId="{4C1054B8-9EFE-4ACD-B313-956AE26D2C4D}" type="presParOf" srcId="{042A3783-4783-4EB7-ADE9-802DAD522065}" destId="{890A3461-6DA9-46CF-9C7B-D9514FCF9630}" srcOrd="0" destOrd="0" presId="urn:microsoft.com/office/officeart/2018/2/layout/IconCircleList"/>
    <dgm:cxn modelId="{24CA4541-E600-43A6-A73A-0530847124D9}" type="presParOf" srcId="{890A3461-6DA9-46CF-9C7B-D9514FCF9630}" destId="{CA189460-AA4C-4805-9E6D-661CAB6E8413}" srcOrd="0" destOrd="0" presId="urn:microsoft.com/office/officeart/2018/2/layout/IconCircleList"/>
    <dgm:cxn modelId="{9A838155-E0A8-4A7F-9B10-6426C932D9DC}" type="presParOf" srcId="{CA189460-AA4C-4805-9E6D-661CAB6E8413}" destId="{A903B22B-39A6-4936-A03D-2AB5FE1B862E}" srcOrd="0" destOrd="0" presId="urn:microsoft.com/office/officeart/2018/2/layout/IconCircleList"/>
    <dgm:cxn modelId="{1C1DFE8C-A16C-4770-8A03-8367C27D8970}" type="presParOf" srcId="{CA189460-AA4C-4805-9E6D-661CAB6E8413}" destId="{FD6F9366-0805-4F39-8970-2BE0C1A24E81}" srcOrd="1" destOrd="0" presId="urn:microsoft.com/office/officeart/2018/2/layout/IconCircleList"/>
    <dgm:cxn modelId="{A7CE68C7-2BF3-45C8-9DF8-64FCA9A7004C}" type="presParOf" srcId="{CA189460-AA4C-4805-9E6D-661CAB6E8413}" destId="{137BEFAE-FE75-440D-BC25-BA1F7E6D0B01}" srcOrd="2" destOrd="0" presId="urn:microsoft.com/office/officeart/2018/2/layout/IconCircleList"/>
    <dgm:cxn modelId="{4E054C58-28F9-45DB-8694-2B98FD261ED8}" type="presParOf" srcId="{CA189460-AA4C-4805-9E6D-661CAB6E8413}" destId="{12F172E5-6C32-450B-8440-7220074A8AD8}" srcOrd="3" destOrd="0" presId="urn:microsoft.com/office/officeart/2018/2/layout/IconCircleList"/>
    <dgm:cxn modelId="{FFDEE449-7E81-40F8-BAF8-97E2F775F64E}" type="presParOf" srcId="{890A3461-6DA9-46CF-9C7B-D9514FCF9630}" destId="{2D276660-4DB1-4B51-946F-975846E2752E}" srcOrd="1" destOrd="0" presId="urn:microsoft.com/office/officeart/2018/2/layout/IconCircleList"/>
    <dgm:cxn modelId="{65E07D11-9DF9-49F6-959C-7910CC16239E}" type="presParOf" srcId="{890A3461-6DA9-46CF-9C7B-D9514FCF9630}" destId="{3D71F315-A695-49F9-BEE6-DF360C0E7A4D}" srcOrd="2" destOrd="0" presId="urn:microsoft.com/office/officeart/2018/2/layout/IconCircleList"/>
    <dgm:cxn modelId="{8C8FE33F-B061-40A3-B769-C5A19AD000BC}" type="presParOf" srcId="{3D71F315-A695-49F9-BEE6-DF360C0E7A4D}" destId="{D4FEF261-EB9F-4E04-A674-8A93AD4A581A}" srcOrd="0" destOrd="0" presId="urn:microsoft.com/office/officeart/2018/2/layout/IconCircleList"/>
    <dgm:cxn modelId="{E0314EF3-0D54-432F-B11F-975A03A4273F}" type="presParOf" srcId="{3D71F315-A695-49F9-BEE6-DF360C0E7A4D}" destId="{D589C7E9-A5D6-469F-9F64-A3BB35ED2492}" srcOrd="1" destOrd="0" presId="urn:microsoft.com/office/officeart/2018/2/layout/IconCircleList"/>
    <dgm:cxn modelId="{442AAF1D-68C9-4FA1-9650-BA841F44EBA9}" type="presParOf" srcId="{3D71F315-A695-49F9-BEE6-DF360C0E7A4D}" destId="{F25D0506-F656-408D-9157-1C802138E965}" srcOrd="2" destOrd="0" presId="urn:microsoft.com/office/officeart/2018/2/layout/IconCircleList"/>
    <dgm:cxn modelId="{25E26115-5DB6-44C9-AE46-31651961F0AA}" type="presParOf" srcId="{3D71F315-A695-49F9-BEE6-DF360C0E7A4D}" destId="{66414C99-3A1D-4D52-925A-1A19CC83B661}" srcOrd="3" destOrd="0" presId="urn:microsoft.com/office/officeart/2018/2/layout/IconCircleList"/>
    <dgm:cxn modelId="{F3F2754A-416F-47C2-A6D7-1F2B7A3C83AA}" type="presParOf" srcId="{890A3461-6DA9-46CF-9C7B-D9514FCF9630}" destId="{0D423E7B-875A-4377-B861-0F9CE730B605}" srcOrd="3" destOrd="0" presId="urn:microsoft.com/office/officeart/2018/2/layout/IconCircleList"/>
    <dgm:cxn modelId="{77710F48-1DAE-434D-9186-D76B4F55BDF4}" type="presParOf" srcId="{890A3461-6DA9-46CF-9C7B-D9514FCF9630}" destId="{DA64F5BA-9ABC-4771-B756-524CA8050637}" srcOrd="4" destOrd="0" presId="urn:microsoft.com/office/officeart/2018/2/layout/IconCircleList"/>
    <dgm:cxn modelId="{98A16F06-3E55-4261-862B-C29BC16C1464}" type="presParOf" srcId="{DA64F5BA-9ABC-4771-B756-524CA8050637}" destId="{FE67D754-8357-4D09-AB1F-4DA814715202}" srcOrd="0" destOrd="0" presId="urn:microsoft.com/office/officeart/2018/2/layout/IconCircleList"/>
    <dgm:cxn modelId="{E21D74E7-C98B-4220-84C6-392B1430BBC8}" type="presParOf" srcId="{DA64F5BA-9ABC-4771-B756-524CA8050637}" destId="{D6E08D70-6726-4AF2-8381-FA3F009DC36B}" srcOrd="1" destOrd="0" presId="urn:microsoft.com/office/officeart/2018/2/layout/IconCircleList"/>
    <dgm:cxn modelId="{3D2B377B-9C1F-4317-931D-7D86C1DA7D31}" type="presParOf" srcId="{DA64F5BA-9ABC-4771-B756-524CA8050637}" destId="{EC69CC3D-7C89-4606-A1F1-89CC3F849A61}" srcOrd="2" destOrd="0" presId="urn:microsoft.com/office/officeart/2018/2/layout/IconCircleList"/>
    <dgm:cxn modelId="{DC0AD853-F337-47F9-8A7C-FB0B8EAB903E}" type="presParOf" srcId="{DA64F5BA-9ABC-4771-B756-524CA8050637}" destId="{BD8493DD-0207-4F71-A1B2-0AF026E64D9E}" srcOrd="3" destOrd="0" presId="urn:microsoft.com/office/officeart/2018/2/layout/IconCircleList"/>
    <dgm:cxn modelId="{49EE1047-AB44-4B3A-BAF9-86B3AA23FB8C}" type="presParOf" srcId="{890A3461-6DA9-46CF-9C7B-D9514FCF9630}" destId="{BF35F68D-B469-4DEC-A1A3-44EF158C0FB9}" srcOrd="5" destOrd="0" presId="urn:microsoft.com/office/officeart/2018/2/layout/IconCircleList"/>
    <dgm:cxn modelId="{506120EF-3078-4328-9BA7-BF79DB2B0600}" type="presParOf" srcId="{890A3461-6DA9-46CF-9C7B-D9514FCF9630}" destId="{940C1713-91FD-4805-A304-07467EB93BB3}" srcOrd="6" destOrd="0" presId="urn:microsoft.com/office/officeart/2018/2/layout/IconCircleList"/>
    <dgm:cxn modelId="{3B1AC0B1-46A2-4F2F-AE2E-9FFF2F52E185}" type="presParOf" srcId="{940C1713-91FD-4805-A304-07467EB93BB3}" destId="{6890D920-0A90-49FA-A13E-F889F868FC50}" srcOrd="0" destOrd="0" presId="urn:microsoft.com/office/officeart/2018/2/layout/IconCircleList"/>
    <dgm:cxn modelId="{1725BF98-A07F-4921-9486-1744038B29EE}" type="presParOf" srcId="{940C1713-91FD-4805-A304-07467EB93BB3}" destId="{070B2AA3-512B-411D-BF89-7AD7FF278FA3}" srcOrd="1" destOrd="0" presId="urn:microsoft.com/office/officeart/2018/2/layout/IconCircleList"/>
    <dgm:cxn modelId="{BC2E0267-ADEE-46E9-8EAB-D296F4A5E1D1}" type="presParOf" srcId="{940C1713-91FD-4805-A304-07467EB93BB3}" destId="{18FBB261-4FF7-4D45-A04F-F1051F57B2A9}" srcOrd="2" destOrd="0" presId="urn:microsoft.com/office/officeart/2018/2/layout/IconCircleList"/>
    <dgm:cxn modelId="{ACD85992-921F-4DD2-8B27-C81CE141E4F4}" type="presParOf" srcId="{940C1713-91FD-4805-A304-07467EB93BB3}" destId="{45494A9B-D63F-4E3D-99F0-33F0B8FCE38B}" srcOrd="3" destOrd="0" presId="urn:microsoft.com/office/officeart/2018/2/layout/IconCircleList"/>
    <dgm:cxn modelId="{DE2F5927-FFA9-4FF2-A5E7-402F057587DD}" type="presParOf" srcId="{890A3461-6DA9-46CF-9C7B-D9514FCF9630}" destId="{71F0E6B9-8072-4508-AB2C-90878E3E80E9}" srcOrd="7" destOrd="0" presId="urn:microsoft.com/office/officeart/2018/2/layout/IconCircleList"/>
    <dgm:cxn modelId="{25E6F342-3B46-49A2-962E-CA04C03C8CD7}" type="presParOf" srcId="{890A3461-6DA9-46CF-9C7B-D9514FCF9630}" destId="{721B9DD6-B1AB-435B-A739-E2F72AF7645D}" srcOrd="8" destOrd="0" presId="urn:microsoft.com/office/officeart/2018/2/layout/IconCircleList"/>
    <dgm:cxn modelId="{A210521D-5764-49EC-B9FB-35598ED67002}" type="presParOf" srcId="{721B9DD6-B1AB-435B-A739-E2F72AF7645D}" destId="{E33041CD-BC9A-4073-92AC-8B2A1B468CBA}" srcOrd="0" destOrd="0" presId="urn:microsoft.com/office/officeart/2018/2/layout/IconCircleList"/>
    <dgm:cxn modelId="{E400B40F-05CC-495E-BDBB-2B23277017EC}" type="presParOf" srcId="{721B9DD6-B1AB-435B-A739-E2F72AF7645D}" destId="{2F68031B-1E41-4D37-9473-C6C2258AA012}" srcOrd="1" destOrd="0" presId="urn:microsoft.com/office/officeart/2018/2/layout/IconCircleList"/>
    <dgm:cxn modelId="{CC4D139A-AC7B-4274-B9FA-C339D011482F}" type="presParOf" srcId="{721B9DD6-B1AB-435B-A739-E2F72AF7645D}" destId="{1C588CB3-3318-44BF-80BD-4A29A565FC04}" srcOrd="2" destOrd="0" presId="urn:microsoft.com/office/officeart/2018/2/layout/IconCircleList"/>
    <dgm:cxn modelId="{DA85FAF5-B8CF-44D7-BF72-B56B342766AE}" type="presParOf" srcId="{721B9DD6-B1AB-435B-A739-E2F72AF7645D}" destId="{1B30CF03-D2B1-4919-8392-FD3F371AAE4B}" srcOrd="3" destOrd="0" presId="urn:microsoft.com/office/officeart/2018/2/layout/IconCircleList"/>
    <dgm:cxn modelId="{C12ADF49-9D70-4904-8B67-213281DAD143}" type="presParOf" srcId="{890A3461-6DA9-46CF-9C7B-D9514FCF9630}" destId="{ED56ABEB-C0EA-4825-9CE5-30D043B66778}" srcOrd="9" destOrd="0" presId="urn:microsoft.com/office/officeart/2018/2/layout/IconCircleList"/>
    <dgm:cxn modelId="{99D729E0-9225-4971-9719-E5AB86B8E84A}" type="presParOf" srcId="{890A3461-6DA9-46CF-9C7B-D9514FCF9630}" destId="{9A20D45F-8A27-49ED-8C9A-47F506BF477C}" srcOrd="10" destOrd="0" presId="urn:microsoft.com/office/officeart/2018/2/layout/IconCircleList"/>
    <dgm:cxn modelId="{1FFB8273-E9D2-4000-BC66-B7D110C3D883}" type="presParOf" srcId="{9A20D45F-8A27-49ED-8C9A-47F506BF477C}" destId="{F6143F94-1FFA-451A-8665-113C90D888A7}" srcOrd="0" destOrd="0" presId="urn:microsoft.com/office/officeart/2018/2/layout/IconCircleList"/>
    <dgm:cxn modelId="{23F4ACDB-ADBA-44F2-9BED-938B1CDB49D3}" type="presParOf" srcId="{9A20D45F-8A27-49ED-8C9A-47F506BF477C}" destId="{DBA2399A-8039-46D6-B131-7B0DABCE1F5C}" srcOrd="1" destOrd="0" presId="urn:microsoft.com/office/officeart/2018/2/layout/IconCircleList"/>
    <dgm:cxn modelId="{FCC27165-CDBC-4021-B34B-98F8A05516C4}" type="presParOf" srcId="{9A20D45F-8A27-49ED-8C9A-47F506BF477C}" destId="{C45AD487-2A2D-433A-9B4E-43A095328A21}" srcOrd="2" destOrd="0" presId="urn:microsoft.com/office/officeart/2018/2/layout/IconCircleList"/>
    <dgm:cxn modelId="{48690D17-C9DD-4BC0-ADE0-C773FF147D12}" type="presParOf" srcId="{9A20D45F-8A27-49ED-8C9A-47F506BF477C}" destId="{00FE1D36-8F69-4219-88C5-03733F1FEB0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1F961A-8234-4678-9755-5A5CD06D7F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ABA128-56EC-4AE4-B185-C746412F1792}">
      <dgm:prSet/>
      <dgm:spPr/>
      <dgm:t>
        <a:bodyPr/>
        <a:lstStyle/>
        <a:p>
          <a:r>
            <a:rPr lang="en-US" b="1" dirty="0"/>
            <a:t>Review of the National Land Policy: </a:t>
          </a:r>
          <a:r>
            <a:rPr lang="en-US" dirty="0"/>
            <a:t>Integrate modes of management of land in line with other relevant policies concerning management of refugee questions to account for the sectoral responsibility of MLHUD in the context of host-refugee land nexus;</a:t>
          </a:r>
        </a:p>
      </dgm:t>
    </dgm:pt>
    <dgm:pt modelId="{8CF48E41-2B03-49DC-B2D0-26F52C179937}" type="parTrans" cxnId="{3A31C95D-1401-4A58-AD0A-5E95AF1D2873}">
      <dgm:prSet/>
      <dgm:spPr/>
      <dgm:t>
        <a:bodyPr/>
        <a:lstStyle/>
        <a:p>
          <a:endParaRPr lang="en-US"/>
        </a:p>
      </dgm:t>
    </dgm:pt>
    <dgm:pt modelId="{9A3FDF02-75D5-4654-800E-5276C6581F93}" type="sibTrans" cxnId="{3A31C95D-1401-4A58-AD0A-5E95AF1D2873}">
      <dgm:prSet/>
      <dgm:spPr/>
      <dgm:t>
        <a:bodyPr/>
        <a:lstStyle/>
        <a:p>
          <a:endParaRPr lang="en-US"/>
        </a:p>
      </dgm:t>
    </dgm:pt>
    <dgm:pt modelId="{CAC20433-23D4-40BE-83C8-14FA161309E6}">
      <dgm:prSet/>
      <dgm:spPr/>
      <dgm:t>
        <a:bodyPr/>
        <a:lstStyle/>
        <a:p>
          <a:r>
            <a:rPr lang="en-US" b="1" dirty="0"/>
            <a:t>Recognition and documentation of host community customary land rights: 1. </a:t>
          </a:r>
          <a:r>
            <a:rPr lang="en-US" dirty="0"/>
            <a:t>Fast-track the registration of customary land rights for host communities to create pre-condition for productive land use, 2. </a:t>
          </a:r>
          <a:r>
            <a:rPr lang="en-GB" dirty="0"/>
            <a:t>Develop sustainable business models; working with incentives: access to credit, waving of land tax for Landlords leasing out land etc.</a:t>
          </a:r>
          <a:endParaRPr lang="en-US" dirty="0"/>
        </a:p>
      </dgm:t>
    </dgm:pt>
    <dgm:pt modelId="{1B1B20DC-5098-428C-B167-32B46329105A}" type="parTrans" cxnId="{B426FD6A-F72F-4DEB-A475-6A75B675FBD5}">
      <dgm:prSet/>
      <dgm:spPr/>
      <dgm:t>
        <a:bodyPr/>
        <a:lstStyle/>
        <a:p>
          <a:endParaRPr lang="en-US"/>
        </a:p>
      </dgm:t>
    </dgm:pt>
    <dgm:pt modelId="{C44443A5-5C83-4584-A5AC-754980E58D9A}" type="sibTrans" cxnId="{B426FD6A-F72F-4DEB-A475-6A75B675FBD5}">
      <dgm:prSet/>
      <dgm:spPr/>
      <dgm:t>
        <a:bodyPr/>
        <a:lstStyle/>
        <a:p>
          <a:endParaRPr lang="en-US"/>
        </a:p>
      </dgm:t>
    </dgm:pt>
    <dgm:pt modelId="{EB20EC4E-88E0-4FBE-8287-57B8CEF5A2B7}">
      <dgm:prSet/>
      <dgm:spPr/>
      <dgm:t>
        <a:bodyPr/>
        <a:lstStyle/>
        <a:p>
          <a:r>
            <a:rPr lang="en-US" b="1" dirty="0"/>
            <a:t>Verify the status of public infrastructure under given land claims: </a:t>
          </a:r>
          <a:r>
            <a:rPr lang="en-US" dirty="0"/>
            <a:t>Government to survey sensitive borders and critical infrastructure.</a:t>
          </a:r>
        </a:p>
      </dgm:t>
    </dgm:pt>
    <dgm:pt modelId="{53200966-BC08-48B2-8F87-E8DD4A4B342A}" type="parTrans" cxnId="{0E6D62A2-A7E5-430C-A18F-09D105DA8D43}">
      <dgm:prSet/>
      <dgm:spPr/>
      <dgm:t>
        <a:bodyPr/>
        <a:lstStyle/>
        <a:p>
          <a:endParaRPr lang="en-US"/>
        </a:p>
      </dgm:t>
    </dgm:pt>
    <dgm:pt modelId="{B1F73FAD-11F0-4FB9-A12B-4879883AD17C}" type="sibTrans" cxnId="{0E6D62A2-A7E5-430C-A18F-09D105DA8D43}">
      <dgm:prSet/>
      <dgm:spPr/>
      <dgm:t>
        <a:bodyPr/>
        <a:lstStyle/>
        <a:p>
          <a:endParaRPr lang="en-US"/>
        </a:p>
      </dgm:t>
    </dgm:pt>
    <dgm:pt modelId="{F341D03C-5951-4140-8C42-202E2717C112}">
      <dgm:prSet/>
      <dgm:spPr/>
      <dgm:t>
        <a:bodyPr/>
        <a:lstStyle/>
        <a:p>
          <a:r>
            <a:rPr lang="en-US" b="1" dirty="0"/>
            <a:t>Lease arrangements should be aligned to context </a:t>
          </a:r>
          <a:r>
            <a:rPr lang="en-US" dirty="0"/>
            <a:t>Lease orientation should take into account 1) potential land use and quality, 2) value attributed to the land (formal </a:t>
          </a:r>
          <a:r>
            <a:rPr lang="en-US" dirty="0" err="1"/>
            <a:t>valorisation</a:t>
          </a:r>
          <a:r>
            <a:rPr lang="en-US" dirty="0"/>
            <a:t>), 3) availability versus demand for lease, 4) access to infrastructure</a:t>
          </a:r>
        </a:p>
      </dgm:t>
    </dgm:pt>
    <dgm:pt modelId="{9CF332EA-F325-4B5B-876D-4B4E78C88A25}" type="parTrans" cxnId="{66BF4FE7-2261-4EDC-A339-E7407A84C1DF}">
      <dgm:prSet/>
      <dgm:spPr/>
      <dgm:t>
        <a:bodyPr/>
        <a:lstStyle/>
        <a:p>
          <a:endParaRPr lang="en-US"/>
        </a:p>
      </dgm:t>
    </dgm:pt>
    <dgm:pt modelId="{235617FD-C9B7-415F-BB40-E205B2F9D1DF}" type="sibTrans" cxnId="{66BF4FE7-2261-4EDC-A339-E7407A84C1DF}">
      <dgm:prSet/>
      <dgm:spPr/>
      <dgm:t>
        <a:bodyPr/>
        <a:lstStyle/>
        <a:p>
          <a:endParaRPr lang="en-US"/>
        </a:p>
      </dgm:t>
    </dgm:pt>
    <dgm:pt modelId="{36B9AB49-FD35-40F9-96EA-A2F70B642A2B}" type="pres">
      <dgm:prSet presAssocID="{DD1F961A-8234-4678-9755-5A5CD06D7F79}" presName="linear" presStyleCnt="0">
        <dgm:presLayoutVars>
          <dgm:animLvl val="lvl"/>
          <dgm:resizeHandles val="exact"/>
        </dgm:presLayoutVars>
      </dgm:prSet>
      <dgm:spPr/>
    </dgm:pt>
    <dgm:pt modelId="{71416B6A-096B-4AB0-8FAF-E676BAFC08B7}" type="pres">
      <dgm:prSet presAssocID="{EFABA128-56EC-4AE4-B185-C746412F1792}" presName="parentText" presStyleLbl="node1" presStyleIdx="0" presStyleCnt="4" custLinFactY="-20038" custLinFactNeighborX="-366" custLinFactNeighborY="-100000">
        <dgm:presLayoutVars>
          <dgm:chMax val="0"/>
          <dgm:bulletEnabled val="1"/>
        </dgm:presLayoutVars>
      </dgm:prSet>
      <dgm:spPr/>
    </dgm:pt>
    <dgm:pt modelId="{3DCF220B-60C1-42E4-9F0D-84B4687296E5}" type="pres">
      <dgm:prSet presAssocID="{9A3FDF02-75D5-4654-800E-5276C6581F93}" presName="spacer" presStyleCnt="0"/>
      <dgm:spPr/>
    </dgm:pt>
    <dgm:pt modelId="{34EA61F4-DC2B-4241-8AD0-6DDF43D51BF4}" type="pres">
      <dgm:prSet presAssocID="{CAC20433-23D4-40BE-83C8-14FA161309E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BD7718C-6FF3-4E9A-A95C-B83D4773060D}" type="pres">
      <dgm:prSet presAssocID="{C44443A5-5C83-4584-A5AC-754980E58D9A}" presName="spacer" presStyleCnt="0"/>
      <dgm:spPr/>
    </dgm:pt>
    <dgm:pt modelId="{1488F68E-D07B-4873-9BDF-D0CA1AE4191D}" type="pres">
      <dgm:prSet presAssocID="{EB20EC4E-88E0-4FBE-8287-57B8CEF5A2B7}" presName="parentText" presStyleLbl="node1" presStyleIdx="2" presStyleCnt="4" custLinFactY="33833" custLinFactNeighborX="-366" custLinFactNeighborY="100000">
        <dgm:presLayoutVars>
          <dgm:chMax val="0"/>
          <dgm:bulletEnabled val="1"/>
        </dgm:presLayoutVars>
      </dgm:prSet>
      <dgm:spPr/>
    </dgm:pt>
    <dgm:pt modelId="{B7BC742E-8DBC-4BA3-96C6-28AAC969B98D}" type="pres">
      <dgm:prSet presAssocID="{B1F73FAD-11F0-4FB9-A12B-4879883AD17C}" presName="spacer" presStyleCnt="0"/>
      <dgm:spPr/>
    </dgm:pt>
    <dgm:pt modelId="{2727863F-0C2C-4C4C-AE55-0B0BE087E4AF}" type="pres">
      <dgm:prSet presAssocID="{F341D03C-5951-4140-8C42-202E2717C112}" presName="parentText" presStyleLbl="node1" presStyleIdx="3" presStyleCnt="4" custLinFactY="54889" custLinFactNeighborX="-366" custLinFactNeighborY="100000">
        <dgm:presLayoutVars>
          <dgm:chMax val="0"/>
          <dgm:bulletEnabled val="1"/>
        </dgm:presLayoutVars>
      </dgm:prSet>
      <dgm:spPr/>
    </dgm:pt>
  </dgm:ptLst>
  <dgm:cxnLst>
    <dgm:cxn modelId="{3A31C95D-1401-4A58-AD0A-5E95AF1D2873}" srcId="{DD1F961A-8234-4678-9755-5A5CD06D7F79}" destId="{EFABA128-56EC-4AE4-B185-C746412F1792}" srcOrd="0" destOrd="0" parTransId="{8CF48E41-2B03-49DC-B2D0-26F52C179937}" sibTransId="{9A3FDF02-75D5-4654-800E-5276C6581F93}"/>
    <dgm:cxn modelId="{E2B10062-7951-423F-BB4F-A1F6B2B97164}" type="presOf" srcId="{DD1F961A-8234-4678-9755-5A5CD06D7F79}" destId="{36B9AB49-FD35-40F9-96EA-A2F70B642A2B}" srcOrd="0" destOrd="0" presId="urn:microsoft.com/office/officeart/2005/8/layout/vList2"/>
    <dgm:cxn modelId="{B426FD6A-F72F-4DEB-A475-6A75B675FBD5}" srcId="{DD1F961A-8234-4678-9755-5A5CD06D7F79}" destId="{CAC20433-23D4-40BE-83C8-14FA161309E6}" srcOrd="1" destOrd="0" parTransId="{1B1B20DC-5098-428C-B167-32B46329105A}" sibTransId="{C44443A5-5C83-4584-A5AC-754980E58D9A}"/>
    <dgm:cxn modelId="{268CD871-9930-41E5-85DA-AF9E73C53742}" type="presOf" srcId="{EB20EC4E-88E0-4FBE-8287-57B8CEF5A2B7}" destId="{1488F68E-D07B-4873-9BDF-D0CA1AE4191D}" srcOrd="0" destOrd="0" presId="urn:microsoft.com/office/officeart/2005/8/layout/vList2"/>
    <dgm:cxn modelId="{453FB695-A301-441B-BA25-F07D80067CC7}" type="presOf" srcId="{EFABA128-56EC-4AE4-B185-C746412F1792}" destId="{71416B6A-096B-4AB0-8FAF-E676BAFC08B7}" srcOrd="0" destOrd="0" presId="urn:microsoft.com/office/officeart/2005/8/layout/vList2"/>
    <dgm:cxn modelId="{9018D19A-28BF-4331-B9D0-4195B115B720}" type="presOf" srcId="{CAC20433-23D4-40BE-83C8-14FA161309E6}" destId="{34EA61F4-DC2B-4241-8AD0-6DDF43D51BF4}" srcOrd="0" destOrd="0" presId="urn:microsoft.com/office/officeart/2005/8/layout/vList2"/>
    <dgm:cxn modelId="{0E6D62A2-A7E5-430C-A18F-09D105DA8D43}" srcId="{DD1F961A-8234-4678-9755-5A5CD06D7F79}" destId="{EB20EC4E-88E0-4FBE-8287-57B8CEF5A2B7}" srcOrd="2" destOrd="0" parTransId="{53200966-BC08-48B2-8F87-E8DD4A4B342A}" sibTransId="{B1F73FAD-11F0-4FB9-A12B-4879883AD17C}"/>
    <dgm:cxn modelId="{66BF4FE7-2261-4EDC-A339-E7407A84C1DF}" srcId="{DD1F961A-8234-4678-9755-5A5CD06D7F79}" destId="{F341D03C-5951-4140-8C42-202E2717C112}" srcOrd="3" destOrd="0" parTransId="{9CF332EA-F325-4B5B-876D-4B4E78C88A25}" sibTransId="{235617FD-C9B7-415F-BB40-E205B2F9D1DF}"/>
    <dgm:cxn modelId="{895962EF-FCED-42AD-8C6A-D02BED546679}" type="presOf" srcId="{F341D03C-5951-4140-8C42-202E2717C112}" destId="{2727863F-0C2C-4C4C-AE55-0B0BE087E4AF}" srcOrd="0" destOrd="0" presId="urn:microsoft.com/office/officeart/2005/8/layout/vList2"/>
    <dgm:cxn modelId="{D5EFCC76-0520-4D82-A4ED-63C7CDBF0CFC}" type="presParOf" srcId="{36B9AB49-FD35-40F9-96EA-A2F70B642A2B}" destId="{71416B6A-096B-4AB0-8FAF-E676BAFC08B7}" srcOrd="0" destOrd="0" presId="urn:microsoft.com/office/officeart/2005/8/layout/vList2"/>
    <dgm:cxn modelId="{3C58E674-699C-4DAE-A147-7844E9A09D78}" type="presParOf" srcId="{36B9AB49-FD35-40F9-96EA-A2F70B642A2B}" destId="{3DCF220B-60C1-42E4-9F0D-84B4687296E5}" srcOrd="1" destOrd="0" presId="urn:microsoft.com/office/officeart/2005/8/layout/vList2"/>
    <dgm:cxn modelId="{2F507AEE-1964-4826-8C05-9FABF0A9FA3B}" type="presParOf" srcId="{36B9AB49-FD35-40F9-96EA-A2F70B642A2B}" destId="{34EA61F4-DC2B-4241-8AD0-6DDF43D51BF4}" srcOrd="2" destOrd="0" presId="urn:microsoft.com/office/officeart/2005/8/layout/vList2"/>
    <dgm:cxn modelId="{940A5369-F8EB-4B7D-A645-0A73ADAC9F75}" type="presParOf" srcId="{36B9AB49-FD35-40F9-96EA-A2F70B642A2B}" destId="{CBD7718C-6FF3-4E9A-A95C-B83D4773060D}" srcOrd="3" destOrd="0" presId="urn:microsoft.com/office/officeart/2005/8/layout/vList2"/>
    <dgm:cxn modelId="{00304EB7-C9D3-489D-82AC-272DD080B6C0}" type="presParOf" srcId="{36B9AB49-FD35-40F9-96EA-A2F70B642A2B}" destId="{1488F68E-D07B-4873-9BDF-D0CA1AE4191D}" srcOrd="4" destOrd="0" presId="urn:microsoft.com/office/officeart/2005/8/layout/vList2"/>
    <dgm:cxn modelId="{0C89426E-DCA5-4DCC-A7D6-9EEAAD5051F3}" type="presParOf" srcId="{36B9AB49-FD35-40F9-96EA-A2F70B642A2B}" destId="{B7BC742E-8DBC-4BA3-96C6-28AAC969B98D}" srcOrd="5" destOrd="0" presId="urn:microsoft.com/office/officeart/2005/8/layout/vList2"/>
    <dgm:cxn modelId="{69C74497-87E3-4DA3-89C4-20F65623D87F}" type="presParOf" srcId="{36B9AB49-FD35-40F9-96EA-A2F70B642A2B}" destId="{2727863F-0C2C-4C4C-AE55-0B0BE087E4A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78758-C490-4D4B-94CC-2B554F3D6508}">
      <dsp:nvSpPr>
        <dsp:cNvPr id="0" name=""/>
        <dsp:cNvSpPr/>
      </dsp:nvSpPr>
      <dsp:spPr>
        <a:xfrm>
          <a:off x="3233930" y="1189680"/>
          <a:ext cx="7116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1646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71197" y="1231689"/>
        <a:ext cx="37112" cy="7422"/>
      </dsp:txXfrm>
    </dsp:sp>
    <dsp:sp modelId="{893A6B31-AF2B-4D3F-A086-6AEE0880E163}">
      <dsp:nvSpPr>
        <dsp:cNvPr id="0" name=""/>
        <dsp:cNvSpPr/>
      </dsp:nvSpPr>
      <dsp:spPr>
        <a:xfrm>
          <a:off x="8572" y="267253"/>
          <a:ext cx="3227157" cy="193629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133" tIns="165989" rIns="158133" bIns="16598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Uganda hosts over </a:t>
          </a:r>
          <a:r>
            <a:rPr lang="en-GB" sz="2000" b="1" kern="1200" dirty="0"/>
            <a:t>1,927,593</a:t>
          </a:r>
          <a:r>
            <a:rPr lang="en-US" sz="2000" kern="1200" dirty="0"/>
            <a:t> refugees (UNHCR June 2025)</a:t>
          </a:r>
        </a:p>
      </dsp:txBody>
      <dsp:txXfrm>
        <a:off x="8572" y="267253"/>
        <a:ext cx="3227157" cy="1936294"/>
      </dsp:txXfrm>
    </dsp:sp>
    <dsp:sp modelId="{4F6D02FD-DD81-43EA-85D0-03733937B6EF}">
      <dsp:nvSpPr>
        <dsp:cNvPr id="0" name=""/>
        <dsp:cNvSpPr/>
      </dsp:nvSpPr>
      <dsp:spPr>
        <a:xfrm>
          <a:off x="7203334" y="1189680"/>
          <a:ext cx="7116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1646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540601" y="1231689"/>
        <a:ext cx="37112" cy="7422"/>
      </dsp:txXfrm>
    </dsp:sp>
    <dsp:sp modelId="{B302F749-EDEF-4716-8CD6-C6F75EEB3026}">
      <dsp:nvSpPr>
        <dsp:cNvPr id="0" name=""/>
        <dsp:cNvSpPr/>
      </dsp:nvSpPr>
      <dsp:spPr>
        <a:xfrm>
          <a:off x="3977977" y="267253"/>
          <a:ext cx="3227157" cy="193629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133" tIns="165989" rIns="158133" bIns="16598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78 % are women and children (UNHCR June 2025)</a:t>
          </a:r>
          <a:endParaRPr lang="en-US" sz="2000" kern="1200" dirty="0"/>
        </a:p>
      </dsp:txBody>
      <dsp:txXfrm>
        <a:off x="3977977" y="267253"/>
        <a:ext cx="3227157" cy="1936294"/>
      </dsp:txXfrm>
    </dsp:sp>
    <dsp:sp modelId="{E3D0B204-9CC1-4A49-83B7-535E66FE0334}">
      <dsp:nvSpPr>
        <dsp:cNvPr id="0" name=""/>
        <dsp:cNvSpPr/>
      </dsp:nvSpPr>
      <dsp:spPr>
        <a:xfrm>
          <a:off x="1622151" y="2201747"/>
          <a:ext cx="7938808" cy="711646"/>
        </a:xfrm>
        <a:custGeom>
          <a:avLst/>
          <a:gdLst/>
          <a:ahLst/>
          <a:cxnLst/>
          <a:rect l="0" t="0" r="0" b="0"/>
          <a:pathLst>
            <a:path>
              <a:moveTo>
                <a:pt x="7938808" y="0"/>
              </a:moveTo>
              <a:lnTo>
                <a:pt x="7938808" y="372923"/>
              </a:lnTo>
              <a:lnTo>
                <a:pt x="0" y="372923"/>
              </a:lnTo>
              <a:lnTo>
                <a:pt x="0" y="711646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92220" y="2553859"/>
        <a:ext cx="398671" cy="7422"/>
      </dsp:txXfrm>
    </dsp:sp>
    <dsp:sp modelId="{120322C8-2865-46E0-9F9A-9806338BF21A}">
      <dsp:nvSpPr>
        <dsp:cNvPr id="0" name=""/>
        <dsp:cNvSpPr/>
      </dsp:nvSpPr>
      <dsp:spPr>
        <a:xfrm>
          <a:off x="7947381" y="267253"/>
          <a:ext cx="3227157" cy="193629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133" tIns="165989" rIns="158133" bIns="16598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West Nile alone has an estimated 850,000+ Refugees</a:t>
          </a:r>
        </a:p>
      </dsp:txBody>
      <dsp:txXfrm>
        <a:off x="7947381" y="267253"/>
        <a:ext cx="3227157" cy="1936294"/>
      </dsp:txXfrm>
    </dsp:sp>
    <dsp:sp modelId="{F2B974C0-112D-49F1-9933-1CC0BC08114E}">
      <dsp:nvSpPr>
        <dsp:cNvPr id="0" name=""/>
        <dsp:cNvSpPr/>
      </dsp:nvSpPr>
      <dsp:spPr>
        <a:xfrm>
          <a:off x="3233930" y="3868221"/>
          <a:ext cx="7116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1646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71197" y="3910230"/>
        <a:ext cx="37112" cy="7422"/>
      </dsp:txXfrm>
    </dsp:sp>
    <dsp:sp modelId="{5AC27C29-4F4E-4C96-88F4-256E57275243}">
      <dsp:nvSpPr>
        <dsp:cNvPr id="0" name=""/>
        <dsp:cNvSpPr/>
      </dsp:nvSpPr>
      <dsp:spPr>
        <a:xfrm>
          <a:off x="8572" y="2945794"/>
          <a:ext cx="3227157" cy="193629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133" tIns="165989" rIns="158133" bIns="16598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Terego</a:t>
          </a:r>
          <a:r>
            <a:rPr lang="en-US" sz="1800" kern="1200" dirty="0"/>
            <a:t>, a refugee hosting district established on July 1, 2020, hosts 85297, refugees making 25% of  its total population of 323,253 (UBOS 2024),</a:t>
          </a:r>
        </a:p>
      </dsp:txBody>
      <dsp:txXfrm>
        <a:off x="8572" y="2945794"/>
        <a:ext cx="3227157" cy="1936294"/>
      </dsp:txXfrm>
    </dsp:sp>
    <dsp:sp modelId="{57A040A8-B2C9-4B56-898B-0E09C7893A97}">
      <dsp:nvSpPr>
        <dsp:cNvPr id="0" name=""/>
        <dsp:cNvSpPr/>
      </dsp:nvSpPr>
      <dsp:spPr>
        <a:xfrm>
          <a:off x="7203334" y="3868221"/>
          <a:ext cx="7116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1646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540601" y="3910230"/>
        <a:ext cx="37112" cy="7422"/>
      </dsp:txXfrm>
    </dsp:sp>
    <dsp:sp modelId="{ECC34518-E109-486E-9651-BB8B7C5E5740}">
      <dsp:nvSpPr>
        <dsp:cNvPr id="0" name=""/>
        <dsp:cNvSpPr/>
      </dsp:nvSpPr>
      <dsp:spPr>
        <a:xfrm>
          <a:off x="3977977" y="2945794"/>
          <a:ext cx="3227157" cy="193629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133" tIns="165989" rIns="158133" bIns="16598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Refugees settled on customary land provided by the landlord and most of the Refugees allocated 30*30m land by OPM.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Reduction in general food rations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Funding cuts from big donors</a:t>
          </a:r>
        </a:p>
      </dsp:txBody>
      <dsp:txXfrm>
        <a:off x="3977977" y="2945794"/>
        <a:ext cx="3227157" cy="1936294"/>
      </dsp:txXfrm>
    </dsp:sp>
    <dsp:sp modelId="{208F58F1-C92F-42B0-8CF5-24C1EF3E1D83}">
      <dsp:nvSpPr>
        <dsp:cNvPr id="0" name=""/>
        <dsp:cNvSpPr/>
      </dsp:nvSpPr>
      <dsp:spPr>
        <a:xfrm>
          <a:off x="7947381" y="2945794"/>
          <a:ext cx="3227157" cy="193629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133" tIns="165989" rIns="158133" bIns="165989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Acquisition of additional land self reliance from the host community</a:t>
          </a:r>
          <a:r>
            <a:rPr lang="en-US" sz="2000" kern="1200" dirty="0">
              <a:latin typeface="Aptos Display" panose="02110004020202020204"/>
            </a:rPr>
            <a:t> is an immediate need for refugees.</a:t>
          </a:r>
          <a:endParaRPr lang="en-US" sz="2000" kern="1200" dirty="0"/>
        </a:p>
      </dsp:txBody>
      <dsp:txXfrm>
        <a:off x="7947381" y="2945794"/>
        <a:ext cx="3227157" cy="1936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B5742-A8D8-4BEC-A22F-E0AE574032C1}">
      <dsp:nvSpPr>
        <dsp:cNvPr id="0" name=""/>
        <dsp:cNvSpPr/>
      </dsp:nvSpPr>
      <dsp:spPr>
        <a:xfrm>
          <a:off x="0" y="637"/>
          <a:ext cx="1158980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ACA643-8066-4A7C-8567-24DF372FA701}">
      <dsp:nvSpPr>
        <dsp:cNvPr id="0" name=""/>
        <dsp:cNvSpPr/>
      </dsp:nvSpPr>
      <dsp:spPr>
        <a:xfrm>
          <a:off x="0" y="637"/>
          <a:ext cx="11589801" cy="1044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provision of land for refugees assumed that this would enable refugees to become self-sufficient through agriculture. However, the individual plots of land granted by the Government of Uganda are not sufficient for refugees to become self-reliant.</a:t>
          </a:r>
        </a:p>
      </dsp:txBody>
      <dsp:txXfrm>
        <a:off x="0" y="637"/>
        <a:ext cx="11589801" cy="1044378"/>
      </dsp:txXfrm>
    </dsp:sp>
    <dsp:sp modelId="{6870405C-4705-42AA-BB2A-85B8EB606DE8}">
      <dsp:nvSpPr>
        <dsp:cNvPr id="0" name=""/>
        <dsp:cNvSpPr/>
      </dsp:nvSpPr>
      <dsp:spPr>
        <a:xfrm>
          <a:off x="0" y="1045015"/>
          <a:ext cx="1158980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495FE1-C99C-44A8-BC30-E92C432B4317}">
      <dsp:nvSpPr>
        <dsp:cNvPr id="0" name=""/>
        <dsp:cNvSpPr/>
      </dsp:nvSpPr>
      <dsp:spPr>
        <a:xfrm>
          <a:off x="0" y="1045015"/>
          <a:ext cx="11589801" cy="1044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Refugee households often enter informal land use arrangements outside settlement zones with Ugandan landowners in the nearby villages.</a:t>
          </a:r>
        </a:p>
      </dsp:txBody>
      <dsp:txXfrm>
        <a:off x="0" y="1045015"/>
        <a:ext cx="11589801" cy="1044378"/>
      </dsp:txXfrm>
    </dsp:sp>
    <dsp:sp modelId="{1C5696AD-D7EB-4BC0-8CD1-485F0D848AF8}">
      <dsp:nvSpPr>
        <dsp:cNvPr id="0" name=""/>
        <dsp:cNvSpPr/>
      </dsp:nvSpPr>
      <dsp:spPr>
        <a:xfrm>
          <a:off x="0" y="2089393"/>
          <a:ext cx="11589801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5FCF94-5037-4CA4-8855-3A8029C308B0}">
      <dsp:nvSpPr>
        <dsp:cNvPr id="0" name=""/>
        <dsp:cNvSpPr/>
      </dsp:nvSpPr>
      <dsp:spPr>
        <a:xfrm>
          <a:off x="0" y="2089393"/>
          <a:ext cx="11589801" cy="1044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General Food Assistance is often used or sold by refugee households to pay for the leasing of additional land for subsistence farming.</a:t>
          </a:r>
        </a:p>
      </dsp:txBody>
      <dsp:txXfrm>
        <a:off x="0" y="2089393"/>
        <a:ext cx="11589801" cy="1044378"/>
      </dsp:txXfrm>
    </dsp:sp>
    <dsp:sp modelId="{CF44D724-038C-4757-90A4-DB61DE4A469A}">
      <dsp:nvSpPr>
        <dsp:cNvPr id="0" name=""/>
        <dsp:cNvSpPr/>
      </dsp:nvSpPr>
      <dsp:spPr>
        <a:xfrm>
          <a:off x="0" y="3133772"/>
          <a:ext cx="1158980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148383-F8C8-4A5B-8CE7-FDB9AD305C0F}">
      <dsp:nvSpPr>
        <dsp:cNvPr id="0" name=""/>
        <dsp:cNvSpPr/>
      </dsp:nvSpPr>
      <dsp:spPr>
        <a:xfrm>
          <a:off x="0" y="3133772"/>
          <a:ext cx="11589801" cy="1044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Landlords prefer advance cash payments instead of yield sharing schemes, given the risk of crop failure. </a:t>
          </a:r>
        </a:p>
      </dsp:txBody>
      <dsp:txXfrm>
        <a:off x="0" y="3133772"/>
        <a:ext cx="11589801" cy="1044378"/>
      </dsp:txXfrm>
    </dsp:sp>
    <dsp:sp modelId="{0253A736-7FF0-4957-8932-A200B8CC4B65}">
      <dsp:nvSpPr>
        <dsp:cNvPr id="0" name=""/>
        <dsp:cNvSpPr/>
      </dsp:nvSpPr>
      <dsp:spPr>
        <a:xfrm>
          <a:off x="0" y="4178150"/>
          <a:ext cx="11589801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57A8C0-AB94-478C-81CC-7D2E7C905237}">
      <dsp:nvSpPr>
        <dsp:cNvPr id="0" name=""/>
        <dsp:cNvSpPr/>
      </dsp:nvSpPr>
      <dsp:spPr>
        <a:xfrm>
          <a:off x="0" y="4178150"/>
          <a:ext cx="11589801" cy="1044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Verbal rental/ land use arrangements seem to be increasingly used to access farmland as food rations are decreasing and land inside the settlement area is scarce</a:t>
          </a:r>
        </a:p>
      </dsp:txBody>
      <dsp:txXfrm>
        <a:off x="0" y="4178150"/>
        <a:ext cx="11589801" cy="1044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736EF-F117-46F7-8BDF-06445666D2D8}">
      <dsp:nvSpPr>
        <dsp:cNvPr id="0" name=""/>
        <dsp:cNvSpPr/>
      </dsp:nvSpPr>
      <dsp:spPr>
        <a:xfrm>
          <a:off x="100946" y="759244"/>
          <a:ext cx="1525201" cy="152520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7DF95-F689-4825-8D74-ECFBCE7472A7}">
      <dsp:nvSpPr>
        <dsp:cNvPr id="0" name=""/>
        <dsp:cNvSpPr/>
      </dsp:nvSpPr>
      <dsp:spPr>
        <a:xfrm>
          <a:off x="421238" y="1079536"/>
          <a:ext cx="884616" cy="8846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7B651-E493-4EA4-861A-4774DAD6819B}">
      <dsp:nvSpPr>
        <dsp:cNvPr id="0" name=""/>
        <dsp:cNvSpPr/>
      </dsp:nvSpPr>
      <dsp:spPr>
        <a:xfrm>
          <a:off x="1952976" y="759244"/>
          <a:ext cx="3595116" cy="1525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Less conflict, identification of true and honest landlord (willing to give lease agreement to refugees), </a:t>
          </a:r>
          <a:endParaRPr lang="en-US" sz="2400" kern="1200" dirty="0"/>
        </a:p>
      </dsp:txBody>
      <dsp:txXfrm>
        <a:off x="1952976" y="759244"/>
        <a:ext cx="3595116" cy="1525201"/>
      </dsp:txXfrm>
    </dsp:sp>
    <dsp:sp modelId="{FD3AC2AE-2E10-4FF1-8D12-EC336130E78D}">
      <dsp:nvSpPr>
        <dsp:cNvPr id="0" name=""/>
        <dsp:cNvSpPr/>
      </dsp:nvSpPr>
      <dsp:spPr>
        <a:xfrm>
          <a:off x="6174514" y="759244"/>
          <a:ext cx="1525201" cy="152520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73A49-F3DF-4356-A93D-47D53E2D9C8C}">
      <dsp:nvSpPr>
        <dsp:cNvPr id="0" name=""/>
        <dsp:cNvSpPr/>
      </dsp:nvSpPr>
      <dsp:spPr>
        <a:xfrm>
          <a:off x="6494807" y="1079536"/>
          <a:ext cx="884616" cy="8846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B0447-D008-45A0-858A-3CCEFD065EFA}">
      <dsp:nvSpPr>
        <dsp:cNvPr id="0" name=""/>
        <dsp:cNvSpPr/>
      </dsp:nvSpPr>
      <dsp:spPr>
        <a:xfrm>
          <a:off x="8026544" y="759244"/>
          <a:ext cx="3595116" cy="1525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 </a:t>
          </a:r>
          <a:r>
            <a:rPr lang="en-GB" sz="2400" kern="1200" dirty="0"/>
            <a:t>trust-building measure for stronger, mutually </a:t>
          </a:r>
          <a:r>
            <a:rPr lang="en-GB" sz="2400" kern="1200" dirty="0" err="1"/>
            <a:t>bebeficial</a:t>
          </a:r>
          <a:r>
            <a:rPr lang="en-GB" sz="2400" kern="1200" dirty="0"/>
            <a:t> refugee-host community relations</a:t>
          </a:r>
          <a:endParaRPr lang="en-US" sz="2400" kern="1200" dirty="0"/>
        </a:p>
      </dsp:txBody>
      <dsp:txXfrm>
        <a:off x="8026544" y="759244"/>
        <a:ext cx="3595116" cy="1525201"/>
      </dsp:txXfrm>
    </dsp:sp>
    <dsp:sp modelId="{2F9A58A7-45FB-499E-A5EF-51DF113BE37D}">
      <dsp:nvSpPr>
        <dsp:cNvPr id="0" name=""/>
        <dsp:cNvSpPr/>
      </dsp:nvSpPr>
      <dsp:spPr>
        <a:xfrm>
          <a:off x="100946" y="3220242"/>
          <a:ext cx="1525201" cy="152520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71810-F943-4D5E-9330-7611304C122F}">
      <dsp:nvSpPr>
        <dsp:cNvPr id="0" name=""/>
        <dsp:cNvSpPr/>
      </dsp:nvSpPr>
      <dsp:spPr>
        <a:xfrm>
          <a:off x="421238" y="3540534"/>
          <a:ext cx="884616" cy="8846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16FD9-C766-4BCB-92F3-F37182F9923B}">
      <dsp:nvSpPr>
        <dsp:cNvPr id="0" name=""/>
        <dsp:cNvSpPr/>
      </dsp:nvSpPr>
      <dsp:spPr>
        <a:xfrm>
          <a:off x="1952976" y="3220242"/>
          <a:ext cx="3595116" cy="1525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longer-term lease periods for more sustainable production, higher productivity, self-reliance</a:t>
          </a:r>
          <a:endParaRPr lang="en-US" sz="2400" kern="1200" dirty="0"/>
        </a:p>
      </dsp:txBody>
      <dsp:txXfrm>
        <a:off x="1952976" y="3220242"/>
        <a:ext cx="3595116" cy="1525201"/>
      </dsp:txXfrm>
    </dsp:sp>
    <dsp:sp modelId="{323B5B40-D507-484C-8513-B0F0CF90F38F}">
      <dsp:nvSpPr>
        <dsp:cNvPr id="0" name=""/>
        <dsp:cNvSpPr/>
      </dsp:nvSpPr>
      <dsp:spPr>
        <a:xfrm>
          <a:off x="6174514" y="3220242"/>
          <a:ext cx="1525201" cy="152520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CB8B3-E994-4D73-B065-D3858E08C539}">
      <dsp:nvSpPr>
        <dsp:cNvPr id="0" name=""/>
        <dsp:cNvSpPr/>
      </dsp:nvSpPr>
      <dsp:spPr>
        <a:xfrm>
          <a:off x="6494807" y="3540534"/>
          <a:ext cx="884616" cy="8846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F09CC-1CB6-40C7-A240-408363A0BBF4}">
      <dsp:nvSpPr>
        <dsp:cNvPr id="0" name=""/>
        <dsp:cNvSpPr/>
      </dsp:nvSpPr>
      <dsp:spPr>
        <a:xfrm>
          <a:off x="8026544" y="3220242"/>
          <a:ext cx="3595116" cy="1525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future potential to mobilize lending based on long-term lease for agricultural investment</a:t>
          </a:r>
          <a:endParaRPr lang="en-US" sz="2400" kern="1200" dirty="0"/>
        </a:p>
      </dsp:txBody>
      <dsp:txXfrm>
        <a:off x="8026544" y="3220242"/>
        <a:ext cx="3595116" cy="15252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9F4D0-6E5E-4400-987C-05F322C57415}">
      <dsp:nvSpPr>
        <dsp:cNvPr id="0" name=""/>
        <dsp:cNvSpPr/>
      </dsp:nvSpPr>
      <dsp:spPr>
        <a:xfrm>
          <a:off x="0" y="2038"/>
          <a:ext cx="11580912" cy="10333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DD2F2-86B8-4CD2-BF73-CA387ACC5DD0}">
      <dsp:nvSpPr>
        <dsp:cNvPr id="0" name=""/>
        <dsp:cNvSpPr/>
      </dsp:nvSpPr>
      <dsp:spPr>
        <a:xfrm>
          <a:off x="312590" y="234543"/>
          <a:ext cx="568345" cy="5683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AFCBE-9CC8-4EB6-9702-4F1933ECD8A6}">
      <dsp:nvSpPr>
        <dsp:cNvPr id="0" name=""/>
        <dsp:cNvSpPr/>
      </dsp:nvSpPr>
      <dsp:spPr>
        <a:xfrm>
          <a:off x="1193525" y="2038"/>
          <a:ext cx="10387386" cy="1033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63" tIns="109363" rIns="109363" bIns="10936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i="1" kern="1200" dirty="0"/>
            <a:t>1. "Ever since I got my tenancy agreement, I've felt more in control. I know exactly what I can do with my land, and there's no fear of unexpected disputes. It's a game-changer </a:t>
          </a:r>
          <a:r>
            <a:rPr lang="en-GB" sz="1900" b="0" i="1" kern="1200" dirty="0"/>
            <a:t>for </a:t>
          </a:r>
          <a:r>
            <a:rPr lang="en-GB" sz="1900" i="1" kern="1200" dirty="0"/>
            <a:t>us."</a:t>
          </a:r>
          <a:r>
            <a:rPr lang="en-GB" sz="1900" kern="1200" dirty="0"/>
            <a:t> </a:t>
          </a:r>
          <a:r>
            <a:rPr lang="en-GB" sz="1900" b="1" kern="1200" dirty="0"/>
            <a:t>Male refugee, </a:t>
          </a:r>
          <a:r>
            <a:rPr lang="en-GB" sz="1900" b="1" kern="1200" dirty="0" err="1"/>
            <a:t>Uriama</a:t>
          </a:r>
          <a:endParaRPr lang="en-US" sz="1900" kern="1200" dirty="0"/>
        </a:p>
      </dsp:txBody>
      <dsp:txXfrm>
        <a:off x="1193525" y="2038"/>
        <a:ext cx="10387386" cy="1033355"/>
      </dsp:txXfrm>
    </dsp:sp>
    <dsp:sp modelId="{2167D1BC-3178-435B-868B-E3956A95F786}">
      <dsp:nvSpPr>
        <dsp:cNvPr id="0" name=""/>
        <dsp:cNvSpPr/>
      </dsp:nvSpPr>
      <dsp:spPr>
        <a:xfrm>
          <a:off x="0" y="1293733"/>
          <a:ext cx="11580912" cy="1033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8DAC2-5EA1-47E8-8025-EECDBFDD596E}">
      <dsp:nvSpPr>
        <dsp:cNvPr id="0" name=""/>
        <dsp:cNvSpPr/>
      </dsp:nvSpPr>
      <dsp:spPr>
        <a:xfrm>
          <a:off x="312590" y="1526238"/>
          <a:ext cx="568345" cy="5683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8E7D9-C025-4110-ABD7-133F7DE78DAC}">
      <dsp:nvSpPr>
        <dsp:cNvPr id="0" name=""/>
        <dsp:cNvSpPr/>
      </dsp:nvSpPr>
      <dsp:spPr>
        <a:xfrm>
          <a:off x="1193525" y="1293733"/>
          <a:ext cx="10387386" cy="1033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63" tIns="109363" rIns="109363" bIns="10936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i="1" kern="1200" dirty="0"/>
            <a:t>2. "Having the tenancy document made a huge difference. Before, I was always worried about being asked to leave </a:t>
          </a:r>
          <a:r>
            <a:rPr lang="en-GB" sz="1900" b="0" i="1" kern="1200" dirty="0"/>
            <a:t>the </a:t>
          </a:r>
          <a:r>
            <a:rPr lang="en-GB" sz="1900" i="1" kern="1200" dirty="0"/>
            <a:t>land. Now, I have peace </a:t>
          </a:r>
          <a:r>
            <a:rPr lang="en-GB" sz="1900" b="0" i="1" kern="1200" dirty="0"/>
            <a:t>of </a:t>
          </a:r>
          <a:r>
            <a:rPr lang="en-GB" sz="1900" i="1" kern="1200" dirty="0"/>
            <a:t>mind and can focus on growing crops for my family </a:t>
          </a:r>
          <a:r>
            <a:rPr lang="en-GB" sz="1900" b="0" i="1" kern="1200" dirty="0"/>
            <a:t>and </a:t>
          </a:r>
          <a:r>
            <a:rPr lang="en-GB" sz="1900" i="1" kern="1200" dirty="0"/>
            <a:t>selling the excess."</a:t>
          </a:r>
          <a:r>
            <a:rPr lang="en-GB" sz="1900" kern="1200" dirty="0"/>
            <a:t> </a:t>
          </a:r>
          <a:r>
            <a:rPr lang="en-GB" sz="1900" b="1" kern="1200" dirty="0"/>
            <a:t>Female Tenant, </a:t>
          </a:r>
          <a:r>
            <a:rPr lang="en-GB" sz="1900" b="1" kern="1200" dirty="0" err="1"/>
            <a:t>Uriama</a:t>
          </a:r>
          <a:endParaRPr lang="en-US" sz="1900" kern="1200" dirty="0"/>
        </a:p>
      </dsp:txBody>
      <dsp:txXfrm>
        <a:off x="1193525" y="1293733"/>
        <a:ext cx="10387386" cy="1033355"/>
      </dsp:txXfrm>
    </dsp:sp>
    <dsp:sp modelId="{D63D9E2E-6B95-4370-8173-95554C054960}">
      <dsp:nvSpPr>
        <dsp:cNvPr id="0" name=""/>
        <dsp:cNvSpPr/>
      </dsp:nvSpPr>
      <dsp:spPr>
        <a:xfrm>
          <a:off x="0" y="2585427"/>
          <a:ext cx="11580912" cy="10333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C1A6F-772E-4EE7-BB89-327985EC4478}">
      <dsp:nvSpPr>
        <dsp:cNvPr id="0" name=""/>
        <dsp:cNvSpPr/>
      </dsp:nvSpPr>
      <dsp:spPr>
        <a:xfrm>
          <a:off x="312590" y="2817932"/>
          <a:ext cx="568345" cy="5683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55FC6-E278-4C81-A594-EC62361B9CC6}">
      <dsp:nvSpPr>
        <dsp:cNvPr id="0" name=""/>
        <dsp:cNvSpPr/>
      </dsp:nvSpPr>
      <dsp:spPr>
        <a:xfrm>
          <a:off x="1193525" y="2585427"/>
          <a:ext cx="10387386" cy="1033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63" tIns="109363" rIns="109363" bIns="10936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i="1" kern="1200" dirty="0"/>
            <a:t>3. "Knowing that I have rights to this land for a set period has allowed me to invest more in it. I’ve expanded my farm, and it’s thriving. It’s not just about feeling secure; it’s about being able to plan for </a:t>
          </a:r>
          <a:r>
            <a:rPr lang="en-GB" sz="1900" b="0" i="1" kern="1200" dirty="0"/>
            <a:t>the </a:t>
          </a:r>
          <a:r>
            <a:rPr lang="en-GB" sz="1900" i="1" kern="1200" dirty="0"/>
            <a:t>future."</a:t>
          </a:r>
          <a:r>
            <a:rPr lang="en-GB" sz="1900" kern="1200" dirty="0"/>
            <a:t> </a:t>
          </a:r>
          <a:r>
            <a:rPr lang="en-GB" sz="1900" b="1" kern="1200" dirty="0"/>
            <a:t>Male Tenant (Host community</a:t>
          </a:r>
          <a:r>
            <a:rPr lang="en-GB" sz="1900" b="1" i="0" kern="1200" dirty="0"/>
            <a:t>)</a:t>
          </a:r>
          <a:endParaRPr lang="en-US" sz="1900" kern="1200" dirty="0"/>
        </a:p>
      </dsp:txBody>
      <dsp:txXfrm>
        <a:off x="1193525" y="2585427"/>
        <a:ext cx="10387386" cy="1033355"/>
      </dsp:txXfrm>
    </dsp:sp>
    <dsp:sp modelId="{3B0BF0CC-3CA7-4C2F-9B33-03AC78B14DC6}">
      <dsp:nvSpPr>
        <dsp:cNvPr id="0" name=""/>
        <dsp:cNvSpPr/>
      </dsp:nvSpPr>
      <dsp:spPr>
        <a:xfrm>
          <a:off x="0" y="3877121"/>
          <a:ext cx="11580912" cy="10333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2663B-157D-42C1-96F7-CDE36404FBD3}">
      <dsp:nvSpPr>
        <dsp:cNvPr id="0" name=""/>
        <dsp:cNvSpPr/>
      </dsp:nvSpPr>
      <dsp:spPr>
        <a:xfrm>
          <a:off x="312590" y="4109626"/>
          <a:ext cx="568345" cy="5683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1E89A-BF83-47F3-A54D-781E2D655D8A}">
      <dsp:nvSpPr>
        <dsp:cNvPr id="0" name=""/>
        <dsp:cNvSpPr/>
      </dsp:nvSpPr>
      <dsp:spPr>
        <a:xfrm>
          <a:off x="1193525" y="3877121"/>
          <a:ext cx="10387386" cy="1033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63" tIns="109363" rIns="109363" bIns="10936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i="1" kern="1200" dirty="0"/>
            <a:t>4. "The tenancy agreement gave me a sense</a:t>
          </a:r>
          <a:r>
            <a:rPr lang="en-GB" sz="1900" b="0" i="1" kern="1200" dirty="0"/>
            <a:t> of belonging</a:t>
          </a:r>
          <a:r>
            <a:rPr lang="en-GB" sz="1900" i="1" kern="1200" dirty="0"/>
            <a:t>. For the first time since fleeing my home, I feel like I can settle </a:t>
          </a:r>
          <a:r>
            <a:rPr lang="en-GB" sz="1900" b="0" i="1" kern="1200" dirty="0"/>
            <a:t>and </a:t>
          </a:r>
          <a:r>
            <a:rPr lang="en-GB" sz="1900" i="1" kern="1200" dirty="0"/>
            <a:t>grow roots</a:t>
          </a:r>
          <a:r>
            <a:rPr lang="en-GB" sz="1900" b="0" i="1" kern="1200" dirty="0"/>
            <a:t>, </a:t>
          </a:r>
          <a:r>
            <a:rPr lang="en-GB" sz="1900" i="1" kern="1200" dirty="0"/>
            <a:t>even if it’s just for a while. It’s a significant step towards rebuilding our lives."</a:t>
          </a:r>
          <a:r>
            <a:rPr lang="en-GB" sz="1900" kern="1200" dirty="0"/>
            <a:t> </a:t>
          </a:r>
          <a:r>
            <a:rPr lang="en-GB" sz="1900" b="1" kern="1200" dirty="0"/>
            <a:t>Female Tenant (Refugee)</a:t>
          </a:r>
          <a:endParaRPr lang="en-US" sz="1900" kern="1200" dirty="0"/>
        </a:p>
      </dsp:txBody>
      <dsp:txXfrm>
        <a:off x="1193525" y="3877121"/>
        <a:ext cx="10387386" cy="10333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3B22B-39A6-4936-A03D-2AB5FE1B862E}">
      <dsp:nvSpPr>
        <dsp:cNvPr id="0" name=""/>
        <dsp:cNvSpPr/>
      </dsp:nvSpPr>
      <dsp:spPr>
        <a:xfrm>
          <a:off x="214748" y="648317"/>
          <a:ext cx="943052" cy="9430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F9366-0805-4F39-8970-2BE0C1A24E81}">
      <dsp:nvSpPr>
        <dsp:cNvPr id="0" name=""/>
        <dsp:cNvSpPr/>
      </dsp:nvSpPr>
      <dsp:spPr>
        <a:xfrm>
          <a:off x="412789" y="846358"/>
          <a:ext cx="546970" cy="546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172E5-6C32-450B-8440-7220074A8AD8}">
      <dsp:nvSpPr>
        <dsp:cNvPr id="0" name=""/>
        <dsp:cNvSpPr/>
      </dsp:nvSpPr>
      <dsp:spPr>
        <a:xfrm>
          <a:off x="1359884" y="648317"/>
          <a:ext cx="2222910" cy="943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Challenges</a:t>
          </a:r>
          <a:endParaRPr lang="en-US" sz="2800" kern="1200" dirty="0"/>
        </a:p>
      </dsp:txBody>
      <dsp:txXfrm>
        <a:off x="1359884" y="648317"/>
        <a:ext cx="2222910" cy="943052"/>
      </dsp:txXfrm>
    </dsp:sp>
    <dsp:sp modelId="{D4FEF261-EB9F-4E04-A674-8A93AD4A581A}">
      <dsp:nvSpPr>
        <dsp:cNvPr id="0" name=""/>
        <dsp:cNvSpPr/>
      </dsp:nvSpPr>
      <dsp:spPr>
        <a:xfrm>
          <a:off x="3970119" y="648317"/>
          <a:ext cx="943052" cy="9430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9C7E9-A5D6-469F-9F64-A3BB35ED2492}">
      <dsp:nvSpPr>
        <dsp:cNvPr id="0" name=""/>
        <dsp:cNvSpPr/>
      </dsp:nvSpPr>
      <dsp:spPr>
        <a:xfrm>
          <a:off x="4168160" y="846358"/>
          <a:ext cx="546970" cy="546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14C99-3A1D-4D52-925A-1A19CC83B661}">
      <dsp:nvSpPr>
        <dsp:cNvPr id="0" name=""/>
        <dsp:cNvSpPr/>
      </dsp:nvSpPr>
      <dsp:spPr>
        <a:xfrm>
          <a:off x="4990894" y="648317"/>
          <a:ext cx="2584422" cy="943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Resistance by some landlords to enter in a formal agreement.</a:t>
          </a:r>
        </a:p>
      </dsp:txBody>
      <dsp:txXfrm>
        <a:off x="4990894" y="648317"/>
        <a:ext cx="2584422" cy="943052"/>
      </dsp:txXfrm>
    </dsp:sp>
    <dsp:sp modelId="{FE67D754-8357-4D09-AB1F-4DA814715202}">
      <dsp:nvSpPr>
        <dsp:cNvPr id="0" name=""/>
        <dsp:cNvSpPr/>
      </dsp:nvSpPr>
      <dsp:spPr>
        <a:xfrm>
          <a:off x="7906246" y="648317"/>
          <a:ext cx="943052" cy="9430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08D70-6726-4AF2-8381-FA3F009DC36B}">
      <dsp:nvSpPr>
        <dsp:cNvPr id="0" name=""/>
        <dsp:cNvSpPr/>
      </dsp:nvSpPr>
      <dsp:spPr>
        <a:xfrm>
          <a:off x="8104287" y="846358"/>
          <a:ext cx="546970" cy="5469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493DD-0207-4F71-A1B2-0AF026E64D9E}">
      <dsp:nvSpPr>
        <dsp:cNvPr id="0" name=""/>
        <dsp:cNvSpPr/>
      </dsp:nvSpPr>
      <dsp:spPr>
        <a:xfrm>
          <a:off x="8956786" y="399766"/>
          <a:ext cx="2412102" cy="1440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Lack of enough awareness especially on the host community side. </a:t>
          </a:r>
        </a:p>
      </dsp:txBody>
      <dsp:txXfrm>
        <a:off x="8956786" y="399766"/>
        <a:ext cx="2412102" cy="1440154"/>
      </dsp:txXfrm>
    </dsp:sp>
    <dsp:sp modelId="{6890D920-0A90-49FA-A13E-F889F868FC50}">
      <dsp:nvSpPr>
        <dsp:cNvPr id="0" name=""/>
        <dsp:cNvSpPr/>
      </dsp:nvSpPr>
      <dsp:spPr>
        <a:xfrm>
          <a:off x="214748" y="3228634"/>
          <a:ext cx="943052" cy="94305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B2AA3-512B-411D-BF89-7AD7FF278FA3}">
      <dsp:nvSpPr>
        <dsp:cNvPr id="0" name=""/>
        <dsp:cNvSpPr/>
      </dsp:nvSpPr>
      <dsp:spPr>
        <a:xfrm>
          <a:off x="412789" y="3426675"/>
          <a:ext cx="546970" cy="5469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94A9B-D63F-4E3D-99F0-33F0B8FCE38B}">
      <dsp:nvSpPr>
        <dsp:cNvPr id="0" name=""/>
        <dsp:cNvSpPr/>
      </dsp:nvSpPr>
      <dsp:spPr>
        <a:xfrm>
          <a:off x="1359884" y="3228634"/>
          <a:ext cx="2222910" cy="943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Key learnings</a:t>
          </a:r>
          <a:endParaRPr lang="en-US" sz="2800" kern="1200" dirty="0"/>
        </a:p>
      </dsp:txBody>
      <dsp:txXfrm>
        <a:off x="1359884" y="3228634"/>
        <a:ext cx="2222910" cy="943052"/>
      </dsp:txXfrm>
    </dsp:sp>
    <dsp:sp modelId="{E33041CD-BC9A-4073-92AC-8B2A1B468CBA}">
      <dsp:nvSpPr>
        <dsp:cNvPr id="0" name=""/>
        <dsp:cNvSpPr/>
      </dsp:nvSpPr>
      <dsp:spPr>
        <a:xfrm>
          <a:off x="3970119" y="3228634"/>
          <a:ext cx="943052" cy="9430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8031B-1E41-4D37-9473-C6C2258AA012}">
      <dsp:nvSpPr>
        <dsp:cNvPr id="0" name=""/>
        <dsp:cNvSpPr/>
      </dsp:nvSpPr>
      <dsp:spPr>
        <a:xfrm>
          <a:off x="4168160" y="3426675"/>
          <a:ext cx="546970" cy="54697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0CF03-D2B1-4919-8392-FD3F371AAE4B}">
      <dsp:nvSpPr>
        <dsp:cNvPr id="0" name=""/>
        <dsp:cNvSpPr/>
      </dsp:nvSpPr>
      <dsp:spPr>
        <a:xfrm>
          <a:off x="4966309" y="2882977"/>
          <a:ext cx="2520802" cy="1634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Popularizing tenancy agreement documents increases demand for land hire hence greater self-reliance.</a:t>
          </a:r>
        </a:p>
      </dsp:txBody>
      <dsp:txXfrm>
        <a:off x="4966309" y="2882977"/>
        <a:ext cx="2520802" cy="1634367"/>
      </dsp:txXfrm>
    </dsp:sp>
    <dsp:sp modelId="{F6143F94-1FFA-451A-8665-113C90D888A7}">
      <dsp:nvSpPr>
        <dsp:cNvPr id="0" name=""/>
        <dsp:cNvSpPr/>
      </dsp:nvSpPr>
      <dsp:spPr>
        <a:xfrm>
          <a:off x="7874436" y="3228634"/>
          <a:ext cx="943052" cy="9430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2399A-8039-46D6-B131-7B0DABCE1F5C}">
      <dsp:nvSpPr>
        <dsp:cNvPr id="0" name=""/>
        <dsp:cNvSpPr/>
      </dsp:nvSpPr>
      <dsp:spPr>
        <a:xfrm>
          <a:off x="8072477" y="3426675"/>
          <a:ext cx="546970" cy="54697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E1D36-8F69-4219-88C5-03733F1FEB02}">
      <dsp:nvSpPr>
        <dsp:cNvPr id="0" name=""/>
        <dsp:cNvSpPr/>
      </dsp:nvSpPr>
      <dsp:spPr>
        <a:xfrm>
          <a:off x="8807884" y="2705928"/>
          <a:ext cx="2957182" cy="1988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Involvement of landlords in spearheading community sensitizations leads to more ownership and trust.</a:t>
          </a:r>
        </a:p>
      </dsp:txBody>
      <dsp:txXfrm>
        <a:off x="8807884" y="2705928"/>
        <a:ext cx="2957182" cy="19884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16B6A-096B-4AB0-8FAF-E676BAFC08B7}">
      <dsp:nvSpPr>
        <dsp:cNvPr id="0" name=""/>
        <dsp:cNvSpPr/>
      </dsp:nvSpPr>
      <dsp:spPr>
        <a:xfrm>
          <a:off x="0" y="454929"/>
          <a:ext cx="11908972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Review of the National Land Policy: </a:t>
          </a:r>
          <a:r>
            <a:rPr lang="en-US" sz="1900" kern="1200" dirty="0"/>
            <a:t>Integrate modes of management of land in line with other relevant policies concerning management of refugee questions to account for the sectoral responsibility of MLHUD in the context of host-refugee land nexus;</a:t>
          </a:r>
        </a:p>
      </dsp:txBody>
      <dsp:txXfrm>
        <a:off x="51003" y="505932"/>
        <a:ext cx="11806966" cy="942803"/>
      </dsp:txXfrm>
    </dsp:sp>
    <dsp:sp modelId="{34EA61F4-DC2B-4241-8AD0-6DDF43D51BF4}">
      <dsp:nvSpPr>
        <dsp:cNvPr id="0" name=""/>
        <dsp:cNvSpPr/>
      </dsp:nvSpPr>
      <dsp:spPr>
        <a:xfrm>
          <a:off x="0" y="1818539"/>
          <a:ext cx="11908972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Recognition and documentation of host community customary land rights: 1. </a:t>
          </a:r>
          <a:r>
            <a:rPr lang="en-US" sz="1900" kern="1200" dirty="0"/>
            <a:t>Fast-track the registration of customary land rights for host communities to create pre-condition for productive land use, 2. </a:t>
          </a:r>
          <a:r>
            <a:rPr lang="en-GB" sz="1900" kern="1200" dirty="0"/>
            <a:t>Develop sustainable business models; working with incentives: access to credit, waving of land tax for Landlords leasing out land etc.</a:t>
          </a:r>
          <a:endParaRPr lang="en-US" sz="1900" kern="1200" dirty="0"/>
        </a:p>
      </dsp:txBody>
      <dsp:txXfrm>
        <a:off x="51003" y="1869542"/>
        <a:ext cx="11806966" cy="942803"/>
      </dsp:txXfrm>
    </dsp:sp>
    <dsp:sp modelId="{1488F68E-D07B-4873-9BDF-D0CA1AE4191D}">
      <dsp:nvSpPr>
        <dsp:cNvPr id="0" name=""/>
        <dsp:cNvSpPr/>
      </dsp:nvSpPr>
      <dsp:spPr>
        <a:xfrm>
          <a:off x="0" y="3326279"/>
          <a:ext cx="11908972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Verify the status of public infrastructure under given land claims: </a:t>
          </a:r>
          <a:r>
            <a:rPr lang="en-US" sz="1900" kern="1200" dirty="0"/>
            <a:t>Government to survey sensitive borders and critical infrastructure.</a:t>
          </a:r>
        </a:p>
      </dsp:txBody>
      <dsp:txXfrm>
        <a:off x="51003" y="3377282"/>
        <a:ext cx="11806966" cy="942803"/>
      </dsp:txXfrm>
    </dsp:sp>
    <dsp:sp modelId="{2727863F-0C2C-4C4C-AE55-0B0BE087E4AF}">
      <dsp:nvSpPr>
        <dsp:cNvPr id="0" name=""/>
        <dsp:cNvSpPr/>
      </dsp:nvSpPr>
      <dsp:spPr>
        <a:xfrm>
          <a:off x="0" y="4645804"/>
          <a:ext cx="11908972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Lease arrangements should be aligned to context </a:t>
          </a:r>
          <a:r>
            <a:rPr lang="en-US" sz="1900" kern="1200" dirty="0"/>
            <a:t>Lease orientation should take into account 1) potential land use and quality, 2) value attributed to the land (formal </a:t>
          </a:r>
          <a:r>
            <a:rPr lang="en-US" sz="1900" kern="1200" dirty="0" err="1"/>
            <a:t>valorisation</a:t>
          </a:r>
          <a:r>
            <a:rPr lang="en-US" sz="1900" kern="1200" dirty="0"/>
            <a:t>), 3) availability versus demand for lease, 4) access to infrastructure</a:t>
          </a:r>
        </a:p>
      </dsp:txBody>
      <dsp:txXfrm>
        <a:off x="51003" y="4696807"/>
        <a:ext cx="11806966" cy="942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9E67-06B2-45C6-9367-4AC5191E9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FCBA9-AC36-46B6-B0BA-F27DE32C6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5AB20-6F7B-4895-B865-804A7AE5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EBA83-FC17-429B-AEF0-DBFF2E5A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9ABA-D864-4C8A-BA21-CEEDD63C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77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A36B-E3B0-4895-A0D7-0BFBCB7B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4EC96-CDF6-40E2-BFD2-BB5597CE1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62389-3976-4626-8197-83F8B5A51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2F53F-FDB7-45DE-A7C6-1E6C435D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64FD6-3ADE-4DB0-B370-9DC7436E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95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D9867-C2AD-4943-9DAA-6923160A2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96F35-837C-46DC-9122-90BE74375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44CDC-726A-4766-A763-F3DFF322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C0206-3CB6-492A-9236-23D5B746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B6003-1A5F-44E3-B87C-1E52B019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5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75EB-547E-4014-9601-8EB12B0F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CC209-E8A0-43F3-A50D-D6A4F803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EE203-F275-442F-8408-0852393CB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A040B-4F33-43B5-8C1A-6658AB59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836E9-4349-4E68-9049-E835497E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1652-A98C-4A58-A015-BDE1FD45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E154-B09D-45DC-A928-47E121BA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FF0DA-9085-4140-A340-0013FFBF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E6B3D-850A-4092-AC5C-63E2ACA6F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DBD5-BB25-4CA8-86D9-6BE7FBFC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94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5276-A988-4D59-A003-2F84F1A7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F0CAF-865A-41CC-9B34-83968E2FE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49AC8-D9EC-4E73-A67E-C8F89267D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B2EC5-9630-4A43-9007-AE4DE1948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F5E4D-B9B3-4B38-AFD8-294F51D8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5D6CA-9A4A-4CED-82D4-5BB42974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49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93A7-FC81-4876-8CBA-BE3224088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57F18-100E-4621-A66E-8B7C0EA5F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E8606-8509-45DA-A523-1602D5CF2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FAA30-4F33-4DA0-945B-427536AB0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DEC47-7710-4EBF-A01A-68A4AAC0C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259D39-3CB4-4CCA-9E77-88397E67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C036A-AA91-49F8-B1E1-0FB84E51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73A305-5454-49CB-8FA9-A084995F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9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CD72-57EE-4111-9C04-851A70406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48710-55A2-4F7C-B956-AA7B0EAB6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BA4E3-6520-4C7B-90F9-84BF158D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9190D-3CCD-4CFC-9EEE-035158F4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07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B320B3-605C-420C-8872-A9505B22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16DFC-1C1C-4C53-97A4-39B449DB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DDCDF-FD10-4096-BB5D-644CF6279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73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6DD5-51DA-4B3A-9995-C0E81FDC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4B2B6-9444-4D5F-BEBD-8D29E3942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E8CAB-A79B-4AC2-83A4-83D3BA4EB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8813E-454B-4361-A624-23769A40E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7C44B-F66A-47A9-A068-A019A8A4D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935FB-1F3A-4D6E-AC06-54C75CF7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83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DDA8-6815-496B-902C-73913450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1250B-342F-45DF-8FBA-6EF605007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461A5-BA25-4421-BC2C-4E155A9AE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A25AC-A351-497C-94A8-2690A26C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43E4C-E86A-4317-A42B-88BA6EDD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A7137-A4AD-47D6-836D-FA6A4CCA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0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B59D4-FD22-4C4A-B600-4E73AD424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4575C-E5C4-4EC5-B57C-E814C8DF8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F77DA-1D2B-4868-B0DF-3D58AFB43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3F42A-55B6-45EC-BDFE-FA45D384B605}" type="datetimeFigureOut">
              <a:rPr lang="en-GB" smtClean="0"/>
              <a:t>11/10/2025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4AE22-9068-4E34-AEB3-2A268E72B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C4F5F-F36D-4FDC-A95E-C5B08FFC9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47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3F0551-469F-424E-B2C3-6FED08F40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205" y="2023741"/>
            <a:ext cx="2326005" cy="1009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939353-2726-44DD-93BC-23A46C49D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B09F70-E9B4-4970-9832-2AFF6580B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7" y="5780209"/>
            <a:ext cx="2599545" cy="92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B10B92-2F5C-4151-886D-B2F439BD4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683" y="5780209"/>
            <a:ext cx="2833048" cy="1009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CEC6A6-7015-4807-8CB6-BE7E4D383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210" y="5736198"/>
            <a:ext cx="3906614" cy="1009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28AD63-FA0C-DA33-E089-D6FFE7AF76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790" y="1626498"/>
            <a:ext cx="1954767" cy="16504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C984E1-7367-D2A4-CC1D-0B9E4658AE78}"/>
              </a:ext>
            </a:extLst>
          </p:cNvPr>
          <p:cNvSpPr txBox="1"/>
          <p:nvPr/>
        </p:nvSpPr>
        <p:spPr>
          <a:xfrm>
            <a:off x="561807" y="3355180"/>
            <a:ext cx="107056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Lease agreements for productive land use and self reliance of refugees in their host communities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Irumba Henry Harrison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Ministry of Lands, Housing and Urban Development</a:t>
            </a:r>
            <a:endParaRPr lang="en-UG" sz="22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E278A3-50E6-5A13-FA39-5E4ED1CD92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6806" y="1357406"/>
            <a:ext cx="4221018" cy="19977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48999A-9DE3-A305-55BE-99AF26F28B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790" y="-397364"/>
            <a:ext cx="1808467" cy="14062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DBF9CD-DCF5-E961-2B77-3AC321CE76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0004" y="142087"/>
            <a:ext cx="2097206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3F6F4-5369-7148-B1B0-5ECC8446E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6E8D01-B8EF-3CCB-781A-7A2F7B4F5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8DB52-4C2C-1C60-F374-AE4E8DEC2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87623-FCA4-3E5E-62A3-65ACF893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1315736" cy="1325563"/>
          </a:xfrm>
        </p:spPr>
        <p:txBody>
          <a:bodyPr/>
          <a:lstStyle/>
          <a:p>
            <a:r>
              <a:rPr lang="en-US" b="1" dirty="0"/>
              <a:t>Why the refugee tenancy agreement document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F7B9B77F-096B-8253-6048-17DBE933CE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467533"/>
              </p:ext>
            </p:extLst>
          </p:nvPr>
        </p:nvGraphicFramePr>
        <p:xfrm>
          <a:off x="338328" y="1170432"/>
          <a:ext cx="11722608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2795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D7C94-EA5D-1DD8-62A8-0EC533297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023C3E-DD89-681C-FED2-AFD6B8583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88C113-9E0B-42A4-8DC1-11259F852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AE3B80-9236-DA3E-89B0-F26BC60CF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0" y="202983"/>
            <a:ext cx="8206740" cy="65869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34318B-B7EB-53CB-2DC7-566A3CE59D0E}"/>
              </a:ext>
            </a:extLst>
          </p:cNvPr>
          <p:cNvSpPr txBox="1"/>
          <p:nvPr/>
        </p:nvSpPr>
        <p:spPr>
          <a:xfrm>
            <a:off x="9056914" y="1741714"/>
            <a:ext cx="2529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RWC</a:t>
            </a:r>
            <a:r>
              <a:rPr lang="en-US" dirty="0"/>
              <a:t>- Refugee Welfare Council</a:t>
            </a:r>
          </a:p>
          <a:p>
            <a:r>
              <a:rPr lang="en-US" b="1" dirty="0"/>
              <a:t>CSOs</a:t>
            </a:r>
            <a:r>
              <a:rPr lang="en-US" dirty="0"/>
              <a:t>- Civil Society </a:t>
            </a:r>
            <a:r>
              <a:rPr lang="en-US" dirty="0" err="1"/>
              <a:t>Organisation</a:t>
            </a:r>
            <a:endParaRPr lang="en-US" dirty="0"/>
          </a:p>
          <a:p>
            <a:r>
              <a:rPr lang="en-US" b="1" dirty="0"/>
              <a:t>TA</a:t>
            </a:r>
            <a:r>
              <a:rPr lang="en-US" dirty="0"/>
              <a:t>- Tenancy agreement</a:t>
            </a:r>
          </a:p>
          <a:p>
            <a:r>
              <a:rPr lang="en-US" b="1" dirty="0"/>
              <a:t>ADR</a:t>
            </a:r>
            <a:r>
              <a:rPr lang="en-US" dirty="0"/>
              <a:t>- Alternative Dispute Resolution</a:t>
            </a:r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14973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22A18-688A-C8BE-0F58-0D0123244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7B25A0-8214-9085-3F44-5DE2AC46A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1A7D4E-CB8F-3327-7E25-4CE7EBD73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FDBAC24-3F9D-ED51-AAF8-010BFD25228E}"/>
              </a:ext>
            </a:extLst>
          </p:cNvPr>
          <p:cNvSpPr txBox="1">
            <a:spLocks/>
          </p:cNvSpPr>
          <p:nvPr/>
        </p:nvSpPr>
        <p:spPr>
          <a:xfrm>
            <a:off x="6736081" y="1747520"/>
            <a:ext cx="5455920" cy="4988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400" dirty="0"/>
              <a:t>E</a:t>
            </a:r>
            <a:r>
              <a:rPr lang="en-UG" sz="4400" dirty="0" err="1"/>
              <a:t>ncouraged</a:t>
            </a:r>
            <a:r>
              <a:rPr lang="en-UG" sz="4400" dirty="0"/>
              <a:t> by the awareness sessions, </a:t>
            </a:r>
            <a:r>
              <a:rPr lang="en-US" sz="4400" dirty="0"/>
              <a:t>Jane</a:t>
            </a:r>
            <a:r>
              <a:rPr lang="en-UG" sz="4400" dirty="0"/>
              <a:t> approached a landlord, Mr. Anjo. “He gave me half an acre for free from 2021 to 2023, and we signed a tenancy agreement. I felt safe because the agreement protected me.”</a:t>
            </a:r>
            <a:endParaRPr lang="en-US" sz="44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UG" sz="44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G" sz="4400" dirty="0"/>
              <a:t>In 2024, she renewed the agreement under improved terms. “This year, I agreed to pay 45,000 shillings annually for two years. My landlord is very good and even encourages me to cultivate more land from him,” Jane says with hope.</a:t>
            </a:r>
          </a:p>
          <a:p>
            <a:pPr algn="just"/>
            <a:endParaRPr lang="en-US" sz="44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G" sz="4400" dirty="0"/>
              <a:t>Secure land access has transformed Jane’s life. “Last year, I harvested seven sacks of cassava flour. That helped me restart my tea business in </a:t>
            </a:r>
            <a:r>
              <a:rPr lang="en-UG" sz="4400" dirty="0" err="1"/>
              <a:t>Ofua</a:t>
            </a:r>
            <a:r>
              <a:rPr lang="en-UG" sz="4400" dirty="0"/>
              <a:t> II. I also bought chickens and goats, and from the sales, I was able to pay school fees for my four children,” she proudly shares.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G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EC62E7-63A0-FC44-D714-99565CF97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13" y="1747520"/>
            <a:ext cx="6336173" cy="439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8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078B2-7FF1-976D-EE38-9C4D980C8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ECCC50-CF5E-F549-E345-95653EC05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A9485-30D5-EF15-01B8-63E043CCB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E5598A-97B9-7C5C-1422-42FF3F11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4" y="18256"/>
            <a:ext cx="10764230" cy="939688"/>
          </a:xfrm>
        </p:spPr>
        <p:txBody>
          <a:bodyPr/>
          <a:lstStyle/>
          <a:p>
            <a:r>
              <a:rPr lang="en-US" b="1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31361-AA2C-CFE4-7125-72E075D3D816}"/>
              </a:ext>
            </a:extLst>
          </p:cNvPr>
          <p:cNvSpPr txBox="1">
            <a:spLocks/>
          </p:cNvSpPr>
          <p:nvPr/>
        </p:nvSpPr>
        <p:spPr>
          <a:xfrm>
            <a:off x="0" y="1551214"/>
            <a:ext cx="12192000" cy="49802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rgbClr val="C00000"/>
                </a:solidFill>
                <a:ea typeface="+mn-lt"/>
                <a:cs typeface="+mn-lt"/>
              </a:rPr>
              <a:t>Increased land tenure security for host communities and refugees through the Certificates of Customary Ownership and land tenancy agreement</a:t>
            </a:r>
          </a:p>
          <a:p>
            <a:r>
              <a:rPr lang="en-GB" sz="2000" b="1" dirty="0">
                <a:ea typeface="+mn-lt"/>
                <a:cs typeface="+mn-lt"/>
              </a:rPr>
              <a:t>901 </a:t>
            </a:r>
            <a:r>
              <a:rPr lang="en-GB" sz="2000" dirty="0">
                <a:ea typeface="+mn-lt"/>
                <a:cs typeface="+mn-lt"/>
              </a:rPr>
              <a:t>(419 Females and 475 Males) signed </a:t>
            </a:r>
            <a:r>
              <a:rPr lang="en-GB" sz="2000" b="1" dirty="0">
                <a:ea typeface="+mn-lt"/>
                <a:cs typeface="+mn-lt"/>
              </a:rPr>
              <a:t>tenancy agreements </a:t>
            </a:r>
            <a:r>
              <a:rPr lang="en-GB" sz="2000" dirty="0">
                <a:ea typeface="+mn-lt"/>
                <a:cs typeface="+mn-lt"/>
              </a:rPr>
              <a:t>with host community landlords</a:t>
            </a:r>
          </a:p>
          <a:p>
            <a:r>
              <a:rPr lang="en-GB" sz="2000" b="1" dirty="0">
                <a:latin typeface="Arial"/>
                <a:cs typeface="Arial"/>
              </a:rPr>
              <a:t>570.03 Acres total land size hired </a:t>
            </a:r>
            <a:r>
              <a:rPr lang="en-GB" sz="2000" dirty="0">
                <a:latin typeface="Arial"/>
                <a:cs typeface="Arial"/>
              </a:rPr>
              <a:t>between the host and the refugees. </a:t>
            </a:r>
            <a:endParaRPr lang="en-GB" sz="2000" dirty="0">
              <a:ea typeface="+mn-lt"/>
              <a:cs typeface="+mn-lt"/>
            </a:endParaRPr>
          </a:p>
          <a:p>
            <a:r>
              <a:rPr lang="en-GB" sz="2000" b="1" dirty="0">
                <a:latin typeface="Aptos"/>
              </a:rPr>
              <a:t>10,216</a:t>
            </a:r>
            <a:r>
              <a:rPr lang="en-GB" sz="2000" b="1" dirty="0">
                <a:ea typeface="+mn-lt"/>
                <a:cs typeface="+mn-lt"/>
              </a:rPr>
              <a:t> participants were reached through awareness raising </a:t>
            </a:r>
            <a:r>
              <a:rPr lang="en-GB" sz="2000" dirty="0">
                <a:ea typeface="+mn-lt"/>
                <a:cs typeface="+mn-lt"/>
              </a:rPr>
              <a:t>events: (5,804  National Male, 2,714 National Female; 1,015 Refugee Male &amp; 683 Refugee Female).</a:t>
            </a:r>
            <a:endParaRPr lang="en-GB" sz="2000" dirty="0">
              <a:latin typeface="Aptos"/>
            </a:endParaRPr>
          </a:p>
          <a:p>
            <a:r>
              <a:rPr lang="en-GB" sz="2000" b="1" dirty="0">
                <a:latin typeface="Aptos"/>
              </a:rPr>
              <a:t>1,514 total Certificates of Customary Ownership were issued </a:t>
            </a:r>
            <a:r>
              <a:rPr lang="en-GB" sz="2000" dirty="0">
                <a:latin typeface="Aptos"/>
              </a:rPr>
              <a:t>(853 Male individuals, 95 owned by Female individuals and 566 jointly owned).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rgbClr val="C00000"/>
                </a:solidFill>
                <a:latin typeface="Aptos"/>
              </a:rPr>
              <a:t>Improved capacities of land administration structures to deliver land services in </a:t>
            </a:r>
            <a:r>
              <a:rPr lang="en-GB" sz="2000" b="1" dirty="0" err="1">
                <a:solidFill>
                  <a:srgbClr val="C00000"/>
                </a:solidFill>
                <a:latin typeface="Aptos"/>
              </a:rPr>
              <a:t>Terego</a:t>
            </a:r>
            <a:r>
              <a:rPr lang="en-GB" sz="2000" b="1" dirty="0">
                <a:solidFill>
                  <a:srgbClr val="C00000"/>
                </a:solidFill>
                <a:latin typeface="Aptos"/>
              </a:rPr>
              <a:t> District</a:t>
            </a:r>
          </a:p>
          <a:p>
            <a:r>
              <a:rPr lang="en-GB" sz="2000" dirty="0">
                <a:latin typeface="Aptos"/>
              </a:rPr>
              <a:t>91 local land management actors trained</a:t>
            </a:r>
          </a:p>
          <a:p>
            <a:r>
              <a:rPr lang="en-GB" sz="2000" dirty="0">
                <a:latin typeface="Aptos"/>
              </a:rPr>
              <a:t>2 sub-county Area Land Committee offices equipped and functional with storage and digital land mapping equipment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rgbClr val="C00000"/>
                </a:solidFill>
                <a:latin typeface="Aptos"/>
              </a:rPr>
              <a:t>Reduction in land conflicts</a:t>
            </a:r>
          </a:p>
          <a:p>
            <a:r>
              <a:rPr lang="en-GB" sz="2000" b="1" dirty="0">
                <a:latin typeface="Aptos"/>
              </a:rPr>
              <a:t>140 (83%) out of 169 conflicts</a:t>
            </a:r>
            <a:r>
              <a:rPr lang="en-GB" sz="2000" dirty="0">
                <a:latin typeface="Aptos"/>
              </a:rPr>
              <a:t> </a:t>
            </a:r>
            <a:r>
              <a:rPr lang="en-GB" sz="2000" b="1" dirty="0">
                <a:latin typeface="Aptos"/>
              </a:rPr>
              <a:t>were resolved </a:t>
            </a:r>
            <a:r>
              <a:rPr lang="en-GB" sz="2000" dirty="0">
                <a:latin typeface="Aptos"/>
              </a:rPr>
              <a:t>through Alternative Dispute Resolution structures</a:t>
            </a:r>
          </a:p>
        </p:txBody>
      </p:sp>
    </p:spTree>
    <p:extLst>
      <p:ext uri="{BB962C8B-B14F-4D97-AF65-F5344CB8AC3E}">
        <p14:creationId xmlns:p14="http://schemas.microsoft.com/office/powerpoint/2010/main" val="2166105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68D47-B23F-EA83-6692-F68AAE1F3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3B193A-15F8-0ED1-7D8D-91208A6E3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5A4EBB-BD53-3F19-68E9-592462B5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B19A51-4AF0-8309-3BB1-756A9BBA6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3" y="63863"/>
            <a:ext cx="10844717" cy="1014984"/>
          </a:xfrm>
        </p:spPr>
        <p:txBody>
          <a:bodyPr anchor="b">
            <a:normAutofit/>
          </a:bodyPr>
          <a:lstStyle/>
          <a:p>
            <a:r>
              <a:rPr lang="en-US" b="1" dirty="0"/>
              <a:t>Key success messages: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C36505C-1512-E2CB-D9F3-9B2C9049E3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63905"/>
              </p:ext>
            </p:extLst>
          </p:nvPr>
        </p:nvGraphicFramePr>
        <p:xfrm>
          <a:off x="365760" y="1744316"/>
          <a:ext cx="11580912" cy="4912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1571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62BFC-AB07-B859-ADD5-70F731891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CB5606-DBB2-94E3-7377-EA4B84D4C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077180-F41F-1D5A-E3EB-F358FC75E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24352-59F5-CDAA-E51C-D67539C11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18237"/>
            <a:ext cx="11272202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Key lessons &amp; challenges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64DFCB78-620E-03E9-944F-328C94D8A2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498045"/>
              </p:ext>
            </p:extLst>
          </p:nvPr>
        </p:nvGraphicFramePr>
        <p:xfrm>
          <a:off x="181704" y="1433704"/>
          <a:ext cx="11824367" cy="509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9187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9C66B-A2B5-9DF6-3B2E-45EBD39E4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C1BC21-2CB3-6B77-6D64-A74345062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970E1-899E-E069-6F4F-C43ECEDEE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4B8FD-E066-D69B-9A55-AE5B66B79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" y="90805"/>
            <a:ext cx="10515600" cy="888909"/>
          </a:xfrm>
        </p:spPr>
        <p:txBody>
          <a:bodyPr/>
          <a:lstStyle/>
          <a:p>
            <a:r>
              <a:rPr lang="en-US" b="1" dirty="0"/>
              <a:t>Policy Recommendations</a:t>
            </a:r>
            <a:endParaRPr lang="en-UG" b="1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B1941932-2D82-557E-330F-59A573CD7F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184102"/>
              </p:ext>
            </p:extLst>
          </p:nvPr>
        </p:nvGraphicFramePr>
        <p:xfrm>
          <a:off x="185057" y="1076583"/>
          <a:ext cx="11908972" cy="5781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7702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8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CEFE6-4AE7-4DE3-A38E-74E567956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8" y="0"/>
            <a:ext cx="12185625" cy="1405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966D3-037E-493E-B5E0-6D1FFA6EF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8785" y="3629588"/>
            <a:ext cx="7674428" cy="1405468"/>
          </a:xfrm>
        </p:spPr>
        <p:txBody>
          <a:bodyPr anchor="t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000" b="1" dirty="0"/>
              <a:t>Thank you!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irumba2001@yahoo.co.uk</a:t>
            </a:r>
            <a:endParaRPr lang="en-GB" sz="4000" b="1" dirty="0"/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12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DB3C22-E1CE-1A8C-18DC-0BD764638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11" y="1552725"/>
            <a:ext cx="2815404" cy="17987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7DAA5C-0D52-EF4D-153E-2B752E7DC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4871" y="1552726"/>
            <a:ext cx="2592286" cy="2592286"/>
          </a:xfrm>
          <a:prstGeom prst="rect">
            <a:avLst/>
          </a:prstGeom>
        </p:spPr>
      </p:pic>
      <p:pic>
        <p:nvPicPr>
          <p:cNvPr id="11" name="Picture 2" descr="giz.logo_ - ERI SEE Secretariat">
            <a:extLst>
              <a:ext uri="{FF2B5EF4-FFF2-40B4-BE49-F238E27FC236}">
                <a16:creationId xmlns:a16="http://schemas.microsoft.com/office/drawing/2014/main" id="{F1408731-C0C4-0363-42B7-0C238F18D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/>
          <a:stretch>
            <a:fillRect/>
          </a:stretch>
        </p:blipFill>
        <p:spPr bwMode="auto">
          <a:xfrm>
            <a:off x="-71219" y="3838898"/>
            <a:ext cx="3108333" cy="241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B61C43-0F16-4798-AFE9-9BDF571B49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8157" y="4864481"/>
            <a:ext cx="2429000" cy="149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2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56620-0EC2-CB05-64A2-6EB2FFF9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30" y="143350"/>
            <a:ext cx="11985170" cy="1325563"/>
          </a:xfrm>
        </p:spPr>
        <p:txBody>
          <a:bodyPr>
            <a:normAutofit/>
          </a:bodyPr>
          <a:lstStyle/>
          <a:p>
            <a:r>
              <a:rPr lang="en-US" b="1" dirty="0"/>
              <a:t>General refugee hosting context, West Nile, Uganda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049BA126-0441-A0E1-6CA7-DB16EB99C8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055104"/>
              </p:ext>
            </p:extLst>
          </p:nvPr>
        </p:nvGraphicFramePr>
        <p:xfrm>
          <a:off x="504444" y="1708658"/>
          <a:ext cx="11183112" cy="5149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046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2144E-E772-D8F6-9980-F4D39FF5B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37E6FC-ACBE-8C3C-45F9-79904B046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7BB21E-120D-D791-B58B-C0B02652B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E47FE-6A87-14CE-25A6-D319EA90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" y="136525"/>
            <a:ext cx="10515600" cy="1325563"/>
          </a:xfrm>
        </p:spPr>
        <p:txBody>
          <a:bodyPr/>
          <a:lstStyle/>
          <a:p>
            <a:r>
              <a:rPr lang="en-GB" b="1" dirty="0"/>
              <a:t>Context (Cont’d)</a:t>
            </a:r>
            <a:endParaRPr lang="en-UG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6EB94-DF62-ED2C-6922-5F97697C7CCE}"/>
              </a:ext>
            </a:extLst>
          </p:cNvPr>
          <p:cNvSpPr txBox="1">
            <a:spLocks/>
          </p:cNvSpPr>
          <p:nvPr/>
        </p:nvSpPr>
        <p:spPr>
          <a:xfrm>
            <a:off x="143256" y="1615313"/>
            <a:ext cx="11871960" cy="51061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G" b="1"/>
              <a:t>Secured land rights and land lease set incentives for efficient land use:</a:t>
            </a:r>
            <a:r>
              <a:rPr lang="en-UG"/>
              <a:t> Refugee settlements are often located in underutilized, difficult to farm</a:t>
            </a:r>
            <a:r>
              <a:rPr lang="en-US"/>
              <a:t>,</a:t>
            </a:r>
            <a:r>
              <a:rPr lang="en-UG"/>
              <a:t> former pastoral land, requir</a:t>
            </a:r>
            <a:r>
              <a:rPr lang="en-US"/>
              <a:t>ing</a:t>
            </a:r>
            <a:r>
              <a:rPr lang="en-UG"/>
              <a:t> investment into the soils and sustainable, adjusted farming practices. </a:t>
            </a:r>
            <a:endParaRPr lang="en-US"/>
          </a:p>
          <a:p>
            <a:endParaRPr lang="en-US"/>
          </a:p>
          <a:p>
            <a:r>
              <a:rPr lang="en-UG" b="1"/>
              <a:t>Gender dimension:</a:t>
            </a:r>
            <a:r>
              <a:rPr lang="en-UG"/>
              <a:t> Female refugees are particularly vulnerable to misuse of landlord-tenant relationship. Many women-headed households have fled alone with their children and are therefore under immense pressure </a:t>
            </a:r>
            <a:endParaRPr lang="en-US"/>
          </a:p>
          <a:p>
            <a:endParaRPr lang="en-US"/>
          </a:p>
          <a:p>
            <a:r>
              <a:rPr lang="en-UG" b="1"/>
              <a:t>Low level of familiarity of refugees with the Ugandan land regulations:</a:t>
            </a:r>
            <a:r>
              <a:rPr lang="en-UG"/>
              <a:t> Continuous sensitization is vital in the land sector in general. It is pivotal to include refugees into the sensitization with representation</a:t>
            </a:r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1221807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FC979-B8C0-D931-02FE-8DE11356B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C9288E-F048-052D-11AD-FD4A7DBCE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B7BA8-E4B2-F3BF-8EC0-AE3FDF327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6CB74-BF2E-0992-7CD5-D988C141F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" y="136525"/>
            <a:ext cx="10515600" cy="1325563"/>
          </a:xfrm>
        </p:spPr>
        <p:txBody>
          <a:bodyPr/>
          <a:lstStyle/>
          <a:p>
            <a:r>
              <a:rPr lang="en-GB" b="1" dirty="0"/>
              <a:t>Context (Cont’d)</a:t>
            </a:r>
            <a:endParaRPr lang="en-UG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A8C36-EB3F-0791-B694-937D2983EF0D}"/>
              </a:ext>
            </a:extLst>
          </p:cNvPr>
          <p:cNvSpPr txBox="1">
            <a:spLocks/>
          </p:cNvSpPr>
          <p:nvPr/>
        </p:nvSpPr>
        <p:spPr>
          <a:xfrm>
            <a:off x="143256" y="1400139"/>
            <a:ext cx="11871960" cy="54993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G" b="1" dirty="0"/>
              <a:t>Intragenerational conflicts spill over in the refugee context:</a:t>
            </a:r>
            <a:r>
              <a:rPr lang="en-UG" dirty="0"/>
              <a:t> Youth was often observed to be the perpetrators of land related conflicts between host communities and refugee. </a:t>
            </a:r>
            <a:endParaRPr lang="en-US" dirty="0"/>
          </a:p>
          <a:p>
            <a:r>
              <a:rPr lang="en-UG" b="1" dirty="0"/>
              <a:t>Conflict dimension:</a:t>
            </a:r>
            <a:r>
              <a:rPr lang="en-UG" dirty="0"/>
              <a:t> Land conflicts are multi-layered in the refugee-host context. Particularly the open question of compensation for permanently settled land</a:t>
            </a:r>
          </a:p>
          <a:p>
            <a:r>
              <a:rPr lang="en-UG" b="1" dirty="0"/>
              <a:t>Lease agreements to address volatility in the host-refugee relations:</a:t>
            </a:r>
            <a:r>
              <a:rPr lang="en-UG" dirty="0"/>
              <a:t> Despite the ambition to have refugees return to their places of origin, as soon as they are safe, the duration of refugees staying after they migrated exceeds often several years. </a:t>
            </a:r>
            <a:endParaRPr lang="en-US" dirty="0"/>
          </a:p>
          <a:p>
            <a:r>
              <a:rPr lang="en-UG" b="1" dirty="0"/>
              <a:t>Effective land use and productivity dimension</a:t>
            </a:r>
            <a:r>
              <a:rPr lang="en-UG" dirty="0"/>
              <a:t>: Refugees mostly engage in perennial crop cultivation, having to negotiate their lease on an annual basis. With more reliable lease agreements, the period of cultivation can gradually be extended.</a:t>
            </a:r>
          </a:p>
        </p:txBody>
      </p:sp>
    </p:spTree>
    <p:extLst>
      <p:ext uri="{BB962C8B-B14F-4D97-AF65-F5344CB8AC3E}">
        <p14:creationId xmlns:p14="http://schemas.microsoft.com/office/powerpoint/2010/main" val="27912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3A136-FB4C-ADAE-3C9F-EDF329C90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1476C2-F92F-E1D5-8261-4805992EA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865C30-E3F1-0D42-307A-45F243DA8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9239DCD-9F00-E8D7-3416-870542880D85}"/>
              </a:ext>
            </a:extLst>
          </p:cNvPr>
          <p:cNvSpPr txBox="1">
            <a:spLocks/>
          </p:cNvSpPr>
          <p:nvPr/>
        </p:nvSpPr>
        <p:spPr>
          <a:xfrm>
            <a:off x="4521643" y="1591963"/>
            <a:ext cx="7425029" cy="5266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G" b="1" dirty="0"/>
              <a:t>Jane </a:t>
            </a:r>
            <a:r>
              <a:rPr lang="en-UG" b="1" dirty="0" err="1"/>
              <a:t>Awate</a:t>
            </a:r>
            <a:r>
              <a:rPr lang="en-UG" dirty="0"/>
              <a:t>, 45, </a:t>
            </a:r>
            <a:r>
              <a:rPr lang="en-US" dirty="0"/>
              <a:t>is </a:t>
            </a:r>
            <a:r>
              <a:rPr lang="en-UG" dirty="0"/>
              <a:t>a South Sudanese refugee and widow living in </a:t>
            </a:r>
            <a:r>
              <a:rPr lang="en-UG" dirty="0" err="1"/>
              <a:t>Ofua</a:t>
            </a:r>
            <a:r>
              <a:rPr lang="en-UG" dirty="0"/>
              <a:t> II, Rhino Camp Settlement. Married at just 14, she is a mother of eight—</a:t>
            </a:r>
            <a:r>
              <a:rPr lang="en-US" dirty="0"/>
              <a:t> though </a:t>
            </a:r>
            <a:r>
              <a:rPr lang="en-UG" dirty="0"/>
              <a:t>four died in South Sudan due to illness. Today, she is the sole provider for her four surviving children (two boys and two girls),</a:t>
            </a:r>
            <a:r>
              <a:rPr lang="en-US" dirty="0"/>
              <a:t> </a:t>
            </a:r>
            <a:r>
              <a:rPr lang="en-UG" dirty="0"/>
              <a:t>following the death of her husband, </a:t>
            </a:r>
            <a:r>
              <a:rPr lang="en-UG" dirty="0" err="1"/>
              <a:t>Khemis</a:t>
            </a:r>
            <a:r>
              <a:rPr lang="en-UG" dirty="0"/>
              <a:t>, in 2019.</a:t>
            </a:r>
            <a:endParaRPr lang="en-US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G" dirty="0"/>
              <a:t>Life in the settlement became even harder after </a:t>
            </a:r>
            <a:r>
              <a:rPr lang="en-UG" dirty="0" err="1"/>
              <a:t>Khemis</a:t>
            </a:r>
            <a:r>
              <a:rPr lang="en-UG" dirty="0"/>
              <a:t> passed away. “Just after his death, I hired land in </a:t>
            </a:r>
            <a:r>
              <a:rPr lang="en-UG" dirty="0" err="1"/>
              <a:t>Wanguru</a:t>
            </a:r>
            <a:r>
              <a:rPr lang="en-UG" dirty="0"/>
              <a:t> on a verbal agreement for two years. But after my first cassava harvest, the landlord told me to leave. I lost everything,” Jane shares.</a:t>
            </a:r>
            <a:endParaRPr lang="en-US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G" dirty="0"/>
              <a:t>“I was also supported with seeds</a:t>
            </a:r>
            <a:r>
              <a:rPr lang="en-US" dirty="0"/>
              <a:t>, </a:t>
            </a:r>
            <a:r>
              <a:rPr lang="en-UG" dirty="0"/>
              <a:t>but I had nowhere to plant them. I feared hiring land again after my first experience,” Jane explains.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G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2D2DD3-6C2A-022B-F991-12C859B18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5" y="1591964"/>
            <a:ext cx="4276315" cy="368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51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FF013-E7F6-07AB-F004-C5FDBC97C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31AFD4-07BA-460C-120B-CF837739F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F557A-5DCF-D15D-1531-E0BC5768A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D22DD0-D9BE-19E4-659D-E47986482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6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Refugee access to agricultural land context</a:t>
            </a:r>
            <a:endParaRPr lang="en-UG" b="1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603DE9AC-BC08-C3F4-BD0A-C122BCE25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678884"/>
              </p:ext>
            </p:extLst>
          </p:nvPr>
        </p:nvGraphicFramePr>
        <p:xfrm>
          <a:off x="315686" y="1534886"/>
          <a:ext cx="11589802" cy="5223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40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026AD-1208-D9D9-0D80-55515A0B1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B6BF5F-EF59-073E-8902-8717A8E3E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F29B18-7E11-391A-533C-67AC5E30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1DCE7A-B65A-68C1-B89F-B755AAABA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" y="15372"/>
            <a:ext cx="10515600" cy="1325563"/>
          </a:xfrm>
        </p:spPr>
        <p:txBody>
          <a:bodyPr/>
          <a:lstStyle/>
          <a:p>
            <a:r>
              <a:rPr lang="en-GB" b="1" dirty="0" err="1"/>
              <a:t>Uriama</a:t>
            </a:r>
            <a:r>
              <a:rPr lang="en-GB" b="1" dirty="0"/>
              <a:t> Sub County, </a:t>
            </a:r>
            <a:r>
              <a:rPr lang="en-GB" b="1" dirty="0" err="1"/>
              <a:t>Terego</a:t>
            </a:r>
            <a:r>
              <a:rPr lang="en-GB" b="1" dirty="0"/>
              <a:t> District, Uganda</a:t>
            </a:r>
            <a:endParaRPr lang="en-US" b="1" dirty="0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FEAF6A95-5AE7-308A-FB15-F6C753963A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t="2447" r="9682" b="31492"/>
          <a:stretch/>
        </p:blipFill>
        <p:spPr bwMode="auto">
          <a:xfrm>
            <a:off x="4679044" y="1541604"/>
            <a:ext cx="7512956" cy="4046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33A05B-0D89-FE3E-4E84-F6D077568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0" y="3630168"/>
            <a:ext cx="4532662" cy="3063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280682-30F9-EA36-25B2-3ECE5D679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643" y="1400139"/>
            <a:ext cx="1883228" cy="215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47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19068-017D-016F-31C1-E31FDF2C4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8D9FE7-5B34-5539-6B1A-FE474379F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F58D90-496F-DB95-7ED8-F11F5E20D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48931-338C-6922-2EC5-3502D30A7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28" y="70195"/>
            <a:ext cx="8846167" cy="1463040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Overview of the project</a:t>
            </a:r>
            <a:endParaRPr lang="en-UG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BB6B0-CB79-31EF-66B0-FED0FB3C0223}"/>
              </a:ext>
            </a:extLst>
          </p:cNvPr>
          <p:cNvSpPr txBox="1">
            <a:spLocks/>
          </p:cNvSpPr>
          <p:nvPr/>
        </p:nvSpPr>
        <p:spPr>
          <a:xfrm>
            <a:off x="245328" y="1400139"/>
            <a:ext cx="11946672" cy="920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>
                <a:latin typeface="Calibri" panose="020F0502020204030204" pitchFamily="34" charset="0"/>
                <a:ea typeface="Times New Roman" panose="02020603050405020304" pitchFamily="18" charset="0"/>
              </a:rPr>
              <a:t>Improvement of Land Governance for Refugee Host Communities Phase I &amp;II</a:t>
            </a:r>
          </a:p>
          <a:p>
            <a:r>
              <a:rPr lang="en-GB" sz="2200" b="1" dirty="0">
                <a:latin typeface="Calibri" panose="020F0502020204030204" pitchFamily="34" charset="0"/>
              </a:rPr>
              <a:t>Area: </a:t>
            </a:r>
            <a:r>
              <a:rPr lang="en-GB" sz="2200" dirty="0" err="1">
                <a:latin typeface="Calibri" panose="020F0502020204030204" pitchFamily="34" charset="0"/>
              </a:rPr>
              <a:t>Uriama</a:t>
            </a:r>
            <a:r>
              <a:rPr lang="en-GB" sz="2200" dirty="0">
                <a:latin typeface="Calibri" panose="020F0502020204030204" pitchFamily="34" charset="0"/>
              </a:rPr>
              <a:t> and </a:t>
            </a:r>
            <a:r>
              <a:rPr lang="en-GB" sz="2200" dirty="0" err="1">
                <a:latin typeface="Calibri" panose="020F0502020204030204" pitchFamily="34" charset="0"/>
              </a:rPr>
              <a:t>Biliefe</a:t>
            </a:r>
            <a:r>
              <a:rPr lang="en-GB" sz="2200" dirty="0">
                <a:latin typeface="Calibri" panose="020F0502020204030204" pitchFamily="34" charset="0"/>
              </a:rPr>
              <a:t> sub-counties </a:t>
            </a:r>
            <a:r>
              <a:rPr lang="en-GB" sz="2200" dirty="0" err="1">
                <a:latin typeface="Calibri" panose="020F0502020204030204" pitchFamily="34" charset="0"/>
              </a:rPr>
              <a:t>Terego</a:t>
            </a:r>
            <a:r>
              <a:rPr lang="en-GB" sz="2200" dirty="0">
                <a:latin typeface="Calibri" panose="020F0502020204030204" pitchFamily="34" charset="0"/>
              </a:rPr>
              <a:t> district.</a:t>
            </a:r>
          </a:p>
          <a:p>
            <a:r>
              <a:rPr lang="en-US" sz="2200" b="1" dirty="0"/>
              <a:t>Duration:</a:t>
            </a:r>
            <a:r>
              <a:rPr lang="en-US" sz="2200" dirty="0"/>
              <a:t> November 2020 to March 2024</a:t>
            </a:r>
            <a:endParaRPr lang="en-UG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126A80-DA5E-3671-E68F-94B171DA7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2236336"/>
            <a:ext cx="11621325" cy="451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90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0BF46-BB95-F72E-6661-028E8A6DF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72E909-A096-C80B-5EAE-74C23655C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B47C3C-1777-C4BC-3800-8945B339A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42C393-163A-3C0F-AA3E-ED481514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145669"/>
            <a:ext cx="11472672" cy="1325563"/>
          </a:xfrm>
        </p:spPr>
        <p:txBody>
          <a:bodyPr>
            <a:normAutofit/>
          </a:bodyPr>
          <a:lstStyle/>
          <a:p>
            <a:r>
              <a:rPr lang="en-US" b="1" dirty="0"/>
              <a:t>Objective of the policy paper: Land –Refugee nexus</a:t>
            </a:r>
            <a:endParaRPr lang="en-UG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523056-E53B-453E-7F45-A3887496E002}"/>
              </a:ext>
            </a:extLst>
          </p:cNvPr>
          <p:cNvSpPr txBox="1">
            <a:spLocks/>
          </p:cNvSpPr>
          <p:nvPr/>
        </p:nvSpPr>
        <p:spPr>
          <a:xfrm>
            <a:off x="201168" y="1471232"/>
            <a:ext cx="11814048" cy="5139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Draws learnings and recommendations from pilot experience in West Nile, working with host communities and refugees to secure access and ownership of land.</a:t>
            </a:r>
          </a:p>
          <a:p>
            <a:pPr lvl="1"/>
            <a:r>
              <a:rPr lang="en-US" dirty="0"/>
              <a:t>The pilot highlighted that land documentation can contribute to social cohesion between host communities and refugees, provide a source of income for hosts and at the same time enhance food autonomy of refugees.</a:t>
            </a:r>
          </a:p>
          <a:p>
            <a:pPr lvl="1"/>
            <a:endParaRPr lang="en-US" dirty="0"/>
          </a:p>
          <a:p>
            <a:r>
              <a:rPr lang="en-US" sz="2400" dirty="0"/>
              <a:t> </a:t>
            </a:r>
            <a:r>
              <a:rPr lang="en-US" sz="2400" b="1" u="sng" dirty="0"/>
              <a:t>The policy brief seeks to inform based on evidence,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b="1" dirty="0"/>
              <a:t>Policy formulation </a:t>
            </a:r>
            <a:r>
              <a:rPr lang="en-US" sz="2400" dirty="0"/>
              <a:t>in the relevant sectoral Ministries (e.g. the National Refugee Policy currently being developed, the Transition Management Process and the revision of the National Land Policy)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/>
              <a:t>Formulation of </a:t>
            </a:r>
            <a:r>
              <a:rPr lang="en-US" sz="2400" b="1" dirty="0"/>
              <a:t>District Annual Action Plans </a:t>
            </a:r>
            <a:r>
              <a:rPr lang="en-US" sz="2400" dirty="0"/>
              <a:t>in concerned locations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/>
              <a:t>Facilitating strategic discussions between Office of the Prime Minister and the international donor community on the need to </a:t>
            </a:r>
            <a:r>
              <a:rPr lang="en-GB" sz="2400" b="1" dirty="0"/>
              <a:t>prioritise</a:t>
            </a:r>
            <a:r>
              <a:rPr lang="en-US" sz="2400" b="1" dirty="0"/>
              <a:t> self reliance initiatives</a:t>
            </a:r>
          </a:p>
          <a:p>
            <a:endParaRPr lang="en-UG" sz="1800" dirty="0"/>
          </a:p>
        </p:txBody>
      </p:sp>
    </p:spTree>
    <p:extLst>
      <p:ext uri="{BB962C8B-B14F-4D97-AF65-F5344CB8AC3E}">
        <p14:creationId xmlns:p14="http://schemas.microsoft.com/office/powerpoint/2010/main" val="3380662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06bed3f-efae-4d70-a15b-866bb27c918d}" enabled="1" method="Privileged" siteId="{0f9e35db-544f-4f60-bdcc-5ea416e6dc7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1677</Words>
  <Application>Microsoft Office PowerPoint</Application>
  <PresentationFormat>Widescreen</PresentationFormat>
  <Paragraphs>139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Calibri Light</vt:lpstr>
      <vt:lpstr>Times New Roman</vt:lpstr>
      <vt:lpstr>Office Theme</vt:lpstr>
      <vt:lpstr>PowerPoint Presentation</vt:lpstr>
      <vt:lpstr>General refugee hosting context, West Nile, Uganda</vt:lpstr>
      <vt:lpstr>Context (Cont’d)</vt:lpstr>
      <vt:lpstr>Context (Cont’d)</vt:lpstr>
      <vt:lpstr>PowerPoint Presentation</vt:lpstr>
      <vt:lpstr>Refugee access to agricultural land context</vt:lpstr>
      <vt:lpstr>Uriama Sub County, Terego District, Uganda</vt:lpstr>
      <vt:lpstr>Overview of the project</vt:lpstr>
      <vt:lpstr>Objective of the policy paper: Land –Refugee nexus</vt:lpstr>
      <vt:lpstr>Why the refugee tenancy agreement document</vt:lpstr>
      <vt:lpstr>PowerPoint Presentation</vt:lpstr>
      <vt:lpstr>PowerPoint Presentation</vt:lpstr>
      <vt:lpstr>Results</vt:lpstr>
      <vt:lpstr>Key success messages:</vt:lpstr>
      <vt:lpstr>Key lessons &amp; challenges</vt:lpstr>
      <vt:lpstr>Policy Recommendations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ConfTool Registrations and Submissions</dc:title>
  <dc:creator>Mahlet Wubishet</dc:creator>
  <cp:lastModifiedBy>Kirumira, Daniel GIZ UG</cp:lastModifiedBy>
  <cp:revision>16</cp:revision>
  <dcterms:created xsi:type="dcterms:W3CDTF">2025-06-17T08:21:46Z</dcterms:created>
  <dcterms:modified xsi:type="dcterms:W3CDTF">2025-10-12T06:54:58Z</dcterms:modified>
</cp:coreProperties>
</file>