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66" r:id="rId3"/>
    <p:sldId id="267" r:id="rId4"/>
    <p:sldId id="268" r:id="rId5"/>
    <p:sldId id="270" r:id="rId6"/>
    <p:sldId id="271" r:id="rId7"/>
    <p:sldId id="272" r:id="rId8"/>
    <p:sldId id="273" r:id="rId9"/>
    <p:sldId id="274" r:id="rId10"/>
    <p:sldId id="275" r:id="rId11"/>
    <p:sldId id="276" r:id="rId12"/>
    <p:sldId id="277" r:id="rId13"/>
    <p:sldId id="278" r:id="rId14"/>
    <p:sldId id="280" r:id="rId15"/>
    <p:sldId id="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4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9E67-06B2-45C6-9367-4AC5191E97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DBFCBA9-AC36-46B6-B0BA-F27DE32C6E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15AB20-6F7B-4895-B865-804A7AE512FF}"/>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F12EBA83-FC17-429B-AEF0-DBFF2E5AB3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C59ABA-D864-4C8A-BA21-CEEDD63C29CA}"/>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054777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2A36B-E3B0-4895-A0D7-0BFBCB7B06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74EC96-CDF6-40E2-BFD2-BB5597CE12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462389-3976-4626-8197-83F8B5A51330}"/>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2972F53F-FDB7-45DE-A7C6-1E6C435D0F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264FD6-3ADE-4DB0-B370-9DC7436E2A49}"/>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36795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FD9867-C2AD-4943-9DAA-6923160A27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A96F35-837C-46DC-9122-90BE743753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E44CDC-726A-4766-A763-F3DFF3227036}"/>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8FEC0206-3CB6-492A-9236-23D5B746DA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3B6003-1A5F-44E3-B87C-1E52B019F7BC}"/>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05945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875EB-547E-4014-9601-8EB12B0F42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0CC209-E8A0-43F3-A50D-D6A4F80310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FEE203-F275-442F-8408-0852393CB8FE}"/>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41EA040B-4F33-43B5-8C1A-6658AB5939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3836E9-4349-4E68-9049-E835497E34E7}"/>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20623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41652-A98C-4A58-A015-BDE1FD4589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3BE154-B09D-45DC-A928-47E121BA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8FF0DA-9085-4140-A340-0013FFBFED16}"/>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7C0E6B3D-850A-4092-AC5C-63E2ACA6FE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02DBD5-BB25-4CA8-86D9-6BE7FBFCF5F9}"/>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380494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5276-A988-4D59-A003-2F84F1A7D0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5F0CAF-865A-41CC-9B34-83968E2FE0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1E49AC8-D9EC-4E73-A67E-C8F89267D9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A2B2EC5-9630-4A43-9007-AE4DE1948432}"/>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6" name="Footer Placeholder 5">
            <a:extLst>
              <a:ext uri="{FF2B5EF4-FFF2-40B4-BE49-F238E27FC236}">
                <a16:creationId xmlns:a16="http://schemas.microsoft.com/office/drawing/2014/main" id="{901F5E4D-B9B3-4B38-AFD8-294F51D801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15D6CA-9A4A-4CED-82D4-5BB429749540}"/>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03849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93A7-FC81-4876-8CBA-BE3224088E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D57F18-100E-4621-A66E-8B7C0EA5F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7E8606-8509-45DA-A523-1602D5CF21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7FAA30-4F33-4DA0-945B-427536AB09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ADEC47-7710-4EBF-A01A-68A4AAC0C5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259D39-3CB4-4CCA-9E77-88397E676927}"/>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8" name="Footer Placeholder 7">
            <a:extLst>
              <a:ext uri="{FF2B5EF4-FFF2-40B4-BE49-F238E27FC236}">
                <a16:creationId xmlns:a16="http://schemas.microsoft.com/office/drawing/2014/main" id="{630C036A-AA91-49F8-B1E1-0FB84E511C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73A305-5454-49CB-8FA9-A084995F872F}"/>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4097795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4CD72-57EE-4111-9C04-851A704065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D48710-55A2-4F7C-B956-AA7B0EAB6356}"/>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4" name="Footer Placeholder 3">
            <a:extLst>
              <a:ext uri="{FF2B5EF4-FFF2-40B4-BE49-F238E27FC236}">
                <a16:creationId xmlns:a16="http://schemas.microsoft.com/office/drawing/2014/main" id="{B0DBA4E3-6520-4C7B-90F9-84BF158D46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E49190D-3CCD-4CFC-9EEE-035158F49638}"/>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3143070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B320B3-605C-420C-8872-A9505B22D3CA}"/>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3" name="Footer Placeholder 2">
            <a:extLst>
              <a:ext uri="{FF2B5EF4-FFF2-40B4-BE49-F238E27FC236}">
                <a16:creationId xmlns:a16="http://schemas.microsoft.com/office/drawing/2014/main" id="{99216DFC-1C1C-4C53-97A4-39B449DB6D0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20DDCDF-FD10-4096-BB5D-644CF62799A2}"/>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868736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B6DD5-51DA-4B3A-9995-C0E81FDC3E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4B4B2B6-9444-4D5F-BEBD-8D29E39423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B2E8CAB-A79B-4AC2-83A4-83D3BA4EB4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38813E-454B-4361-A624-23769A40E82B}"/>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6" name="Footer Placeholder 5">
            <a:extLst>
              <a:ext uri="{FF2B5EF4-FFF2-40B4-BE49-F238E27FC236}">
                <a16:creationId xmlns:a16="http://schemas.microsoft.com/office/drawing/2014/main" id="{7CA7C44B-F66A-47A9-A068-A019A8A4D3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3935FB-1F3A-4D6E-AC06-54C75CF7B418}"/>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140383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9DDA8-6815-496B-902C-739134504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451250B-342F-45DF-8FBA-6EF6050071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A4461A5-BA25-4421-BC2C-4E155A9AE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5A25AC-A351-497C-94A8-2690A26CF010}"/>
              </a:ext>
            </a:extLst>
          </p:cNvPr>
          <p:cNvSpPr>
            <a:spLocks noGrp="1"/>
          </p:cNvSpPr>
          <p:nvPr>
            <p:ph type="dt" sz="half" idx="10"/>
          </p:nvPr>
        </p:nvSpPr>
        <p:spPr/>
        <p:txBody>
          <a:bodyPr/>
          <a:lstStyle/>
          <a:p>
            <a:fld id="{02C3F42A-55B6-45EC-BDFE-FA45D384B605}" type="datetimeFigureOut">
              <a:rPr lang="en-GB" smtClean="0"/>
              <a:t>11/11/2025</a:t>
            </a:fld>
            <a:endParaRPr lang="en-GB"/>
          </a:p>
        </p:txBody>
      </p:sp>
      <p:sp>
        <p:nvSpPr>
          <p:cNvPr id="6" name="Footer Placeholder 5">
            <a:extLst>
              <a:ext uri="{FF2B5EF4-FFF2-40B4-BE49-F238E27FC236}">
                <a16:creationId xmlns:a16="http://schemas.microsoft.com/office/drawing/2014/main" id="{BEC43E4C-E86A-4317-A42B-88BA6EDD23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7A7137-A4AD-47D6-836D-FA6A4CCA4F22}"/>
              </a:ext>
            </a:extLst>
          </p:cNvPr>
          <p:cNvSpPr>
            <a:spLocks noGrp="1"/>
          </p:cNvSpPr>
          <p:nvPr>
            <p:ph type="sldNum" sz="quarter" idx="12"/>
          </p:nvPr>
        </p:nvSpPr>
        <p:spPr/>
        <p:txBody>
          <a:bodyPr/>
          <a:lstStyle/>
          <a:p>
            <a:fld id="{1B091261-DC08-4D72-8F69-6926F28B7A45}" type="slidenum">
              <a:rPr lang="en-GB" smtClean="0"/>
              <a:t>‹#›</a:t>
            </a:fld>
            <a:endParaRPr lang="en-GB"/>
          </a:p>
        </p:txBody>
      </p:sp>
    </p:spTree>
    <p:extLst>
      <p:ext uri="{BB962C8B-B14F-4D97-AF65-F5344CB8AC3E}">
        <p14:creationId xmlns:p14="http://schemas.microsoft.com/office/powerpoint/2010/main" val="2902204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CB59D4-FD22-4C4A-B600-4E73AD424C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44575C-E5C4-4EC5-B57C-E814C8DF8F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7F77DA-1D2B-4868-B0DF-3D58AFB43B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3F42A-55B6-45EC-BDFE-FA45D384B605}" type="datetimeFigureOut">
              <a:rPr lang="en-GB" smtClean="0"/>
              <a:t>11/11/2025</a:t>
            </a:fld>
            <a:endParaRPr lang="en-GB"/>
          </a:p>
        </p:txBody>
      </p:sp>
      <p:sp>
        <p:nvSpPr>
          <p:cNvPr id="5" name="Footer Placeholder 4">
            <a:extLst>
              <a:ext uri="{FF2B5EF4-FFF2-40B4-BE49-F238E27FC236}">
                <a16:creationId xmlns:a16="http://schemas.microsoft.com/office/drawing/2014/main" id="{0404AE22-9068-4E34-AEB3-2A268E72B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0C4F5F-F36D-4FDC-A95E-C5B08FFC9A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91261-DC08-4D72-8F69-6926F28B7A45}" type="slidenum">
              <a:rPr lang="en-GB" smtClean="0"/>
              <a:t>‹#›</a:t>
            </a:fld>
            <a:endParaRPr lang="en-GB"/>
          </a:p>
        </p:txBody>
      </p:sp>
    </p:spTree>
    <p:extLst>
      <p:ext uri="{BB962C8B-B14F-4D97-AF65-F5344CB8AC3E}">
        <p14:creationId xmlns:p14="http://schemas.microsoft.com/office/powerpoint/2010/main" val="1620476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tiff"/><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B777-EE90-4AD2-A3A1-076D378BE6C0}"/>
              </a:ext>
            </a:extLst>
          </p:cNvPr>
          <p:cNvSpPr>
            <a:spLocks noGrp="1"/>
          </p:cNvSpPr>
          <p:nvPr>
            <p:ph type="ctrTitle" idx="4294967295"/>
          </p:nvPr>
        </p:nvSpPr>
        <p:spPr>
          <a:xfrm>
            <a:off x="628650" y="3276961"/>
            <a:ext cx="11278560" cy="2459237"/>
          </a:xfrm>
        </p:spPr>
        <p:txBody>
          <a:bodyPr>
            <a:normAutofit fontScale="90000"/>
          </a:bodyPr>
          <a:lstStyle/>
          <a:p>
            <a:pPr algn="ctr"/>
            <a:r>
              <a:rPr lang="en-US" sz="3100" b="1" dirty="0"/>
              <a:t>MODELLING CLIMATE CHANGE IMPACT ON FOOD SECURITY IN WEST AFRICA: TOWARDS ACHIEVING SUSTAINABLE DEVELOPMENT GOAL</a:t>
            </a:r>
            <a:br>
              <a:rPr lang="en-NG" sz="2700" b="1" dirty="0"/>
            </a:br>
            <a:br>
              <a:rPr lang="en-US" sz="2700" dirty="0"/>
            </a:br>
            <a:r>
              <a:rPr lang="en-US" sz="2000" b="1" dirty="0"/>
              <a:t>AUTHORS</a:t>
            </a:r>
            <a:r>
              <a:rPr lang="en-US" sz="2700" b="1" dirty="0"/>
              <a:t>:</a:t>
            </a:r>
            <a:br>
              <a:rPr lang="en-NG" sz="2700" dirty="0"/>
            </a:br>
            <a:r>
              <a:rPr lang="en-US" sz="2700" b="1" dirty="0" err="1"/>
              <a:t>Okunade</a:t>
            </a:r>
            <a:r>
              <a:rPr lang="en-US" sz="2700" b="1" dirty="0"/>
              <a:t>, S. O., Alimi, A. S., Adeyemi, O. J. &amp; Saibu, M. O.</a:t>
            </a:r>
            <a:br>
              <a:rPr lang="en-NG" dirty="0"/>
            </a:br>
            <a:r>
              <a:rPr lang="en-US" sz="2400" b="1" dirty="0"/>
              <a:t>Chrisland University, Abeokuta, Nigeria.</a:t>
            </a:r>
            <a:br>
              <a:rPr lang="en-NG" dirty="0"/>
            </a:br>
            <a:endParaRPr lang="en-GB" sz="1200" b="1" dirty="0"/>
          </a:p>
        </p:txBody>
      </p:sp>
      <p:pic>
        <p:nvPicPr>
          <p:cNvPr id="4" name="Picture 3">
            <a:extLst>
              <a:ext uri="{FF2B5EF4-FFF2-40B4-BE49-F238E27FC236}">
                <a16:creationId xmlns:a16="http://schemas.microsoft.com/office/drawing/2014/main" id="{C03F0551-469F-424E-B2C3-6FED08F40D5F}"/>
              </a:ext>
            </a:extLst>
          </p:cNvPr>
          <p:cNvPicPr>
            <a:picLocks noChangeAspect="1"/>
          </p:cNvPicPr>
          <p:nvPr/>
        </p:nvPicPr>
        <p:blipFill>
          <a:blip r:embed="rId2"/>
          <a:stretch>
            <a:fillRect/>
          </a:stretch>
        </p:blipFill>
        <p:spPr>
          <a:xfrm>
            <a:off x="9581205" y="2023741"/>
            <a:ext cx="2326005" cy="1009650"/>
          </a:xfrm>
          <a:prstGeom prst="rect">
            <a:avLst/>
          </a:prstGeom>
        </p:spPr>
      </p:pic>
      <p:pic>
        <p:nvPicPr>
          <p:cNvPr id="6" name="Picture 5">
            <a:extLst>
              <a:ext uri="{FF2B5EF4-FFF2-40B4-BE49-F238E27FC236}">
                <a16:creationId xmlns:a16="http://schemas.microsoft.com/office/drawing/2014/main" id="{F0939353-2726-44DD-93BC-23A46C49DC55}"/>
              </a:ext>
            </a:extLst>
          </p:cNvPr>
          <p:cNvPicPr>
            <a:picLocks noChangeAspect="1"/>
          </p:cNvPicPr>
          <p:nvPr/>
        </p:nvPicPr>
        <p:blipFill>
          <a:blip r:embed="rId3"/>
          <a:stretch>
            <a:fillRect/>
          </a:stretch>
        </p:blipFill>
        <p:spPr>
          <a:xfrm>
            <a:off x="0" y="-6064"/>
            <a:ext cx="12192000" cy="1406203"/>
          </a:xfrm>
          <a:prstGeom prst="rect">
            <a:avLst/>
          </a:prstGeom>
        </p:spPr>
      </p:pic>
      <p:pic>
        <p:nvPicPr>
          <p:cNvPr id="7" name="Picture 6">
            <a:extLst>
              <a:ext uri="{FF2B5EF4-FFF2-40B4-BE49-F238E27FC236}">
                <a16:creationId xmlns:a16="http://schemas.microsoft.com/office/drawing/2014/main" id="{13B09F70-E9B4-4970-9832-2AFF6580BA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807" y="5780209"/>
            <a:ext cx="2599545" cy="921629"/>
          </a:xfrm>
          <a:prstGeom prst="rect">
            <a:avLst/>
          </a:prstGeom>
          <a:noFill/>
          <a:ln>
            <a:noFill/>
          </a:ln>
        </p:spPr>
      </p:pic>
      <p:pic>
        <p:nvPicPr>
          <p:cNvPr id="9" name="Picture 8">
            <a:extLst>
              <a:ext uri="{FF2B5EF4-FFF2-40B4-BE49-F238E27FC236}">
                <a16:creationId xmlns:a16="http://schemas.microsoft.com/office/drawing/2014/main" id="{B2B10B92-2F5C-4151-886D-B2F439BD403C}"/>
              </a:ext>
            </a:extLst>
          </p:cNvPr>
          <p:cNvPicPr>
            <a:picLocks noChangeAspect="1"/>
          </p:cNvPicPr>
          <p:nvPr/>
        </p:nvPicPr>
        <p:blipFill>
          <a:blip r:embed="rId5"/>
          <a:stretch>
            <a:fillRect/>
          </a:stretch>
        </p:blipFill>
        <p:spPr>
          <a:xfrm>
            <a:off x="9327683" y="5780209"/>
            <a:ext cx="2833048" cy="1009650"/>
          </a:xfrm>
          <a:prstGeom prst="rect">
            <a:avLst/>
          </a:prstGeom>
        </p:spPr>
      </p:pic>
      <p:pic>
        <p:nvPicPr>
          <p:cNvPr id="11" name="Picture 10">
            <a:extLst>
              <a:ext uri="{FF2B5EF4-FFF2-40B4-BE49-F238E27FC236}">
                <a16:creationId xmlns:a16="http://schemas.microsoft.com/office/drawing/2014/main" id="{4ECEC6A6-7015-4807-8CB6-BE7E4D383166}"/>
              </a:ext>
            </a:extLst>
          </p:cNvPr>
          <p:cNvPicPr>
            <a:picLocks noChangeAspect="1"/>
          </p:cNvPicPr>
          <p:nvPr/>
        </p:nvPicPr>
        <p:blipFill>
          <a:blip r:embed="rId6"/>
          <a:stretch>
            <a:fillRect/>
          </a:stretch>
        </p:blipFill>
        <p:spPr>
          <a:xfrm>
            <a:off x="4291210" y="5736198"/>
            <a:ext cx="3906614" cy="1009650"/>
          </a:xfrm>
          <a:prstGeom prst="rect">
            <a:avLst/>
          </a:prstGeom>
        </p:spPr>
      </p:pic>
      <p:pic>
        <p:nvPicPr>
          <p:cNvPr id="5" name="Picture 4">
            <a:extLst>
              <a:ext uri="{FF2B5EF4-FFF2-40B4-BE49-F238E27FC236}">
                <a16:creationId xmlns:a16="http://schemas.microsoft.com/office/drawing/2014/main" id="{C128AD63-FA0C-DA33-E089-D6FFE7AF76D8}"/>
              </a:ext>
            </a:extLst>
          </p:cNvPr>
          <p:cNvPicPr>
            <a:picLocks noChangeAspect="1"/>
          </p:cNvPicPr>
          <p:nvPr/>
        </p:nvPicPr>
        <p:blipFill>
          <a:blip r:embed="rId7"/>
          <a:stretch>
            <a:fillRect/>
          </a:stretch>
        </p:blipFill>
        <p:spPr>
          <a:xfrm>
            <a:off x="284790" y="1626498"/>
            <a:ext cx="1954767" cy="1650463"/>
          </a:xfrm>
          <a:prstGeom prst="rect">
            <a:avLst/>
          </a:prstGeom>
        </p:spPr>
      </p:pic>
    </p:spTree>
    <p:extLst>
      <p:ext uri="{BB962C8B-B14F-4D97-AF65-F5344CB8AC3E}">
        <p14:creationId xmlns:p14="http://schemas.microsoft.com/office/powerpoint/2010/main" val="1684989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3222C-A0A6-1AB9-66E2-4D0318FCB1B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63A0FA4-9520-19B2-7B13-A8FE196FC2B1}"/>
              </a:ext>
            </a:extLst>
          </p:cNvPr>
          <p:cNvPicPr>
            <a:picLocks noChangeAspect="1"/>
          </p:cNvPicPr>
          <p:nvPr/>
        </p:nvPicPr>
        <p:blipFill>
          <a:blip r:embed="rId2"/>
          <a:stretch>
            <a:fillRect/>
          </a:stretch>
        </p:blipFill>
        <p:spPr>
          <a:xfrm>
            <a:off x="0" y="-6064"/>
            <a:ext cx="12192000" cy="1406203"/>
          </a:xfrm>
          <a:prstGeom prst="rect">
            <a:avLst/>
          </a:prstGeom>
        </p:spPr>
      </p:pic>
      <p:sp>
        <p:nvSpPr>
          <p:cNvPr id="2" name="Title 1">
            <a:extLst>
              <a:ext uri="{FF2B5EF4-FFF2-40B4-BE49-F238E27FC236}">
                <a16:creationId xmlns:a16="http://schemas.microsoft.com/office/drawing/2014/main" id="{115EB811-EDA5-C93A-CFE9-C55D2BB6094F}"/>
              </a:ext>
            </a:extLst>
          </p:cNvPr>
          <p:cNvSpPr>
            <a:spLocks noGrp="1"/>
          </p:cNvSpPr>
          <p:nvPr>
            <p:ph type="title"/>
          </p:nvPr>
        </p:nvSpPr>
        <p:spPr>
          <a:xfrm>
            <a:off x="838200" y="1581150"/>
            <a:ext cx="10515600" cy="419100"/>
          </a:xfrm>
        </p:spPr>
        <p:txBody>
          <a:bodyPr>
            <a:normAutofit fontScale="90000"/>
          </a:bodyPr>
          <a:lstStyle/>
          <a:p>
            <a:pPr algn="ctr"/>
            <a:r>
              <a:rPr lang="en-US" sz="3100" b="1" dirty="0">
                <a:latin typeface="Times New Roman" panose="02020603050405020304" pitchFamily="18" charset="0"/>
                <a:cs typeface="Times New Roman" panose="02020603050405020304" pitchFamily="18" charset="0"/>
              </a:rPr>
              <a:t>Key Findings</a:t>
            </a:r>
            <a:endParaRPr lang="en-NG" b="1"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AC63C9BC-65FE-4C24-3AAA-1617D24AEF8D}"/>
              </a:ext>
            </a:extLst>
          </p:cNvPr>
          <p:cNvSpPr>
            <a:spLocks noGrp="1"/>
          </p:cNvSpPr>
          <p:nvPr>
            <p:ph idx="1"/>
          </p:nvPr>
        </p:nvSpPr>
        <p:spPr>
          <a:xfrm>
            <a:off x="838200" y="2197100"/>
            <a:ext cx="10515600" cy="4351338"/>
          </a:xfrm>
        </p:spPr>
        <p:txBody>
          <a:bodyPr>
            <a:normAutofit/>
          </a:bodyPr>
          <a:lstStyle/>
          <a:p>
            <a:pPr algn="just"/>
            <a:r>
              <a:rPr lang="en-GB" sz="2000" dirty="0">
                <a:latin typeface="Times New Roman" panose="02020603050405020304" pitchFamily="18" charset="0"/>
                <a:cs typeface="Times New Roman" panose="02020603050405020304" pitchFamily="18" charset="0"/>
              </a:rPr>
              <a:t>However, the finding reveals that </a:t>
            </a:r>
            <a:r>
              <a:rPr lang="en-US" sz="2000" dirty="0">
                <a:latin typeface="Times New Roman" panose="02020603050405020304" pitchFamily="18" charset="0"/>
                <a:cs typeface="Times New Roman" panose="02020603050405020304" pitchFamily="18" charset="0"/>
              </a:rPr>
              <a:t>climate change measured by energy depletion (END) has positive effect on food security (FS) in West Africa. This </a:t>
            </a:r>
            <a:r>
              <a:rPr lang="en-GB" sz="2000" dirty="0">
                <a:latin typeface="Times New Roman" panose="02020603050405020304" pitchFamily="18" charset="0"/>
                <a:cs typeface="Times New Roman" panose="02020603050405020304" pitchFamily="18" charset="0"/>
              </a:rPr>
              <a:t>indicates a shift towards more sustainable energy practices, reducing reliance on non-renewable resources.</a:t>
            </a:r>
          </a:p>
          <a:p>
            <a:pPr marL="0" indent="0" algn="just">
              <a:buNone/>
            </a:pPr>
            <a:endParaRPr lang="en-GB" sz="2000" dirty="0">
              <a:latin typeface="Times New Roman" panose="02020603050405020304" pitchFamily="18" charset="0"/>
              <a:cs typeface="Times New Roman" panose="02020603050405020304" pitchFamily="18" charset="0"/>
            </a:endParaRPr>
          </a:p>
          <a:p>
            <a:pPr algn="just"/>
            <a:r>
              <a:rPr lang="en-GB" sz="2000" dirty="0">
                <a:latin typeface="Times New Roman" panose="02020603050405020304" pitchFamily="18" charset="0"/>
                <a:cs typeface="Times New Roman" panose="02020603050405020304" pitchFamily="18" charset="0"/>
              </a:rPr>
              <a:t>The findings buttress the conclusion from the literature that higher employment in agriculture supports food production and availability, thereby increases food security. </a:t>
            </a:r>
          </a:p>
          <a:p>
            <a:pPr marL="0" indent="0" algn="just">
              <a:buNone/>
            </a:pPr>
            <a:endParaRPr lang="en-GB" sz="2000" dirty="0">
              <a:latin typeface="Times New Roman" panose="02020603050405020304" pitchFamily="18" charset="0"/>
              <a:cs typeface="Times New Roman" panose="02020603050405020304" pitchFamily="18" charset="0"/>
            </a:endParaRPr>
          </a:p>
          <a:p>
            <a:pPr algn="just"/>
            <a:r>
              <a:rPr lang="en-GB" sz="2000" dirty="0">
                <a:latin typeface="Times New Roman" panose="02020603050405020304" pitchFamily="18" charset="0"/>
                <a:cs typeface="Times New Roman" panose="02020603050405020304" pitchFamily="18" charset="0"/>
              </a:rPr>
              <a:t>Lastly, GDP growth and agricultural productivity (AGP) have positive effects on food security (FS) proxied by average dietary energy supply adequacy in West Africa</a:t>
            </a:r>
            <a:endParaRPr lang="en-NG"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2666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D6043-C5E4-6846-5484-23D44271DC8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D8317F9-66AD-2A36-F2B3-179BBAE0D44D}"/>
              </a:ext>
            </a:extLst>
          </p:cNvPr>
          <p:cNvPicPr>
            <a:picLocks noChangeAspect="1"/>
          </p:cNvPicPr>
          <p:nvPr/>
        </p:nvPicPr>
        <p:blipFill>
          <a:blip r:embed="rId2"/>
          <a:stretch>
            <a:fillRect/>
          </a:stretch>
        </p:blipFill>
        <p:spPr>
          <a:xfrm>
            <a:off x="0" y="-6064"/>
            <a:ext cx="12192000" cy="1406203"/>
          </a:xfrm>
          <a:prstGeom prst="rect">
            <a:avLst/>
          </a:prstGeom>
        </p:spPr>
      </p:pic>
      <p:sp>
        <p:nvSpPr>
          <p:cNvPr id="2" name="Title 1">
            <a:extLst>
              <a:ext uri="{FF2B5EF4-FFF2-40B4-BE49-F238E27FC236}">
                <a16:creationId xmlns:a16="http://schemas.microsoft.com/office/drawing/2014/main" id="{0C3AD045-A947-D9FF-92AC-470773EF4724}"/>
              </a:ext>
            </a:extLst>
          </p:cNvPr>
          <p:cNvSpPr>
            <a:spLocks noGrp="1"/>
          </p:cNvSpPr>
          <p:nvPr>
            <p:ph type="title"/>
          </p:nvPr>
        </p:nvSpPr>
        <p:spPr>
          <a:xfrm>
            <a:off x="838200" y="1600200"/>
            <a:ext cx="10515600" cy="419100"/>
          </a:xfrm>
        </p:spPr>
        <p:txBody>
          <a:bodyPr>
            <a:normAutofit fontScale="90000"/>
          </a:bodyPr>
          <a:lstStyle/>
          <a:p>
            <a:pPr algn="ctr"/>
            <a:r>
              <a:rPr lang="en-US" sz="3100" b="1" dirty="0">
                <a:latin typeface="Times New Roman" panose="02020603050405020304" pitchFamily="18" charset="0"/>
                <a:cs typeface="Times New Roman" panose="02020603050405020304" pitchFamily="18" charset="0"/>
              </a:rPr>
              <a:t>Key Findings</a:t>
            </a:r>
            <a:endParaRPr lang="en-NG" b="1"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539080AB-2070-4350-E0B8-8ADCBBF63FF5}"/>
              </a:ext>
            </a:extLst>
          </p:cNvPr>
          <p:cNvSpPr>
            <a:spLocks noGrp="1"/>
          </p:cNvSpPr>
          <p:nvPr>
            <p:ph idx="1"/>
          </p:nvPr>
        </p:nvSpPr>
        <p:spPr>
          <a:xfrm>
            <a:off x="838200" y="2206625"/>
            <a:ext cx="10515600" cy="4351338"/>
          </a:xfrm>
        </p:spPr>
        <p:txBody>
          <a:bodyPr>
            <a:normAutofit/>
          </a:bodyPr>
          <a:lstStyle/>
          <a:p>
            <a:pPr algn="just"/>
            <a:r>
              <a:rPr lang="en-GB" sz="2000" dirty="0">
                <a:latin typeface="Times New Roman" panose="02020603050405020304" pitchFamily="18" charset="0"/>
                <a:cs typeface="Times New Roman" panose="02020603050405020304" pitchFamily="18" charset="0"/>
              </a:rPr>
              <a:t>However, the finding reveals that </a:t>
            </a:r>
            <a:r>
              <a:rPr lang="en-US" sz="2000" dirty="0">
                <a:latin typeface="Times New Roman" panose="02020603050405020304" pitchFamily="18" charset="0"/>
                <a:cs typeface="Times New Roman" panose="02020603050405020304" pitchFamily="18" charset="0"/>
              </a:rPr>
              <a:t>climate change measured by energy depletion (END) has positive effect on food security (FS) in West Africa. This </a:t>
            </a:r>
            <a:r>
              <a:rPr lang="en-GB" sz="2000" dirty="0">
                <a:latin typeface="Times New Roman" panose="02020603050405020304" pitchFamily="18" charset="0"/>
                <a:cs typeface="Times New Roman" panose="02020603050405020304" pitchFamily="18" charset="0"/>
              </a:rPr>
              <a:t>indicates a shift towards more sustainable energy practices, reducing reliance on non-renewable resources.</a:t>
            </a:r>
          </a:p>
          <a:p>
            <a:pPr marL="0" indent="0" algn="just">
              <a:buNone/>
            </a:pPr>
            <a:endParaRPr lang="en-GB" sz="2000" dirty="0">
              <a:latin typeface="Times New Roman" panose="02020603050405020304" pitchFamily="18" charset="0"/>
              <a:cs typeface="Times New Roman" panose="02020603050405020304" pitchFamily="18" charset="0"/>
            </a:endParaRPr>
          </a:p>
          <a:p>
            <a:pPr algn="just"/>
            <a:r>
              <a:rPr lang="en-GB" sz="2000" dirty="0">
                <a:latin typeface="Times New Roman" panose="02020603050405020304" pitchFamily="18" charset="0"/>
                <a:cs typeface="Times New Roman" panose="02020603050405020304" pitchFamily="18" charset="0"/>
              </a:rPr>
              <a:t>The findings buttress the conclusion from the literature that higher employment in agriculture supports food production and availability, thereby increases food security. </a:t>
            </a:r>
          </a:p>
          <a:p>
            <a:pPr marL="0" indent="0" algn="just">
              <a:buNone/>
            </a:pPr>
            <a:endParaRPr lang="en-GB" sz="2000" dirty="0">
              <a:latin typeface="Times New Roman" panose="02020603050405020304" pitchFamily="18" charset="0"/>
              <a:cs typeface="Times New Roman" panose="02020603050405020304" pitchFamily="18" charset="0"/>
            </a:endParaRPr>
          </a:p>
          <a:p>
            <a:pPr algn="just"/>
            <a:r>
              <a:rPr lang="en-GB" sz="2000" dirty="0">
                <a:latin typeface="Times New Roman" panose="02020603050405020304" pitchFamily="18" charset="0"/>
                <a:cs typeface="Times New Roman" panose="02020603050405020304" pitchFamily="18" charset="0"/>
              </a:rPr>
              <a:t>Lastly, GDP growth and agricultural productivity (AGP) have positive effects on food security (FS) proxied by average dietary energy supply adequacy in West Africa</a:t>
            </a:r>
            <a:endParaRPr lang="en-NG"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6763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7A195-156F-2496-548B-E6173450EE4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69B05BD-CD8B-9A3E-81C3-36A7CE855054}"/>
              </a:ext>
            </a:extLst>
          </p:cNvPr>
          <p:cNvPicPr>
            <a:picLocks noChangeAspect="1"/>
          </p:cNvPicPr>
          <p:nvPr/>
        </p:nvPicPr>
        <p:blipFill>
          <a:blip r:embed="rId2"/>
          <a:stretch>
            <a:fillRect/>
          </a:stretch>
        </p:blipFill>
        <p:spPr>
          <a:xfrm>
            <a:off x="0" y="-6063"/>
            <a:ext cx="12192000" cy="635328"/>
          </a:xfrm>
          <a:prstGeom prst="rect">
            <a:avLst/>
          </a:prstGeom>
        </p:spPr>
      </p:pic>
      <p:sp>
        <p:nvSpPr>
          <p:cNvPr id="2" name="Title 1">
            <a:extLst>
              <a:ext uri="{FF2B5EF4-FFF2-40B4-BE49-F238E27FC236}">
                <a16:creationId xmlns:a16="http://schemas.microsoft.com/office/drawing/2014/main" id="{987F4735-477A-8801-B70F-480618F4D83E}"/>
              </a:ext>
            </a:extLst>
          </p:cNvPr>
          <p:cNvSpPr>
            <a:spLocks noGrp="1"/>
          </p:cNvSpPr>
          <p:nvPr>
            <p:ph type="title"/>
          </p:nvPr>
        </p:nvSpPr>
        <p:spPr>
          <a:xfrm>
            <a:off x="838200" y="603721"/>
            <a:ext cx="10515600" cy="342936"/>
          </a:xfrm>
        </p:spPr>
        <p:txBody>
          <a:bodyPr>
            <a:noAutofit/>
          </a:bodyPr>
          <a:lstStyle/>
          <a:p>
            <a:pPr algn="ctr"/>
            <a:r>
              <a:rPr lang="en-US" sz="1800" b="1" dirty="0">
                <a:latin typeface="Times New Roman" panose="02020603050405020304" pitchFamily="18" charset="0"/>
                <a:cs typeface="Times New Roman" panose="02020603050405020304" pitchFamily="18" charset="0"/>
              </a:rPr>
              <a:t>Results of Dumitrescu-Hurlin Non-Granger Causality</a:t>
            </a:r>
            <a:endParaRPr lang="en-NG" sz="1800" b="1" dirty="0">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15B5C26E-D660-CE7E-45F4-3838BFBBD530}"/>
              </a:ext>
            </a:extLst>
          </p:cNvPr>
          <p:cNvGraphicFramePr>
            <a:graphicFrameLocks noGrp="1"/>
          </p:cNvGraphicFramePr>
          <p:nvPr>
            <p:ph idx="1"/>
            <p:extLst>
              <p:ext uri="{D42A27DB-BD31-4B8C-83A1-F6EECF244321}">
                <p14:modId xmlns:p14="http://schemas.microsoft.com/office/powerpoint/2010/main" val="47040563"/>
              </p:ext>
            </p:extLst>
          </p:nvPr>
        </p:nvGraphicFramePr>
        <p:xfrm>
          <a:off x="0" y="946657"/>
          <a:ext cx="12191999" cy="5784599"/>
        </p:xfrm>
        <a:graphic>
          <a:graphicData uri="http://schemas.openxmlformats.org/drawingml/2006/table">
            <a:tbl>
              <a:tblPr firstRow="1" firstCol="1" bandRow="1">
                <a:tableStyleId>{93296810-A885-4BE3-A3E7-6D5BEEA58F35}</a:tableStyleId>
              </a:tblPr>
              <a:tblGrid>
                <a:gridCol w="832930">
                  <a:extLst>
                    <a:ext uri="{9D8B030D-6E8A-4147-A177-3AD203B41FA5}">
                      <a16:colId xmlns:a16="http://schemas.microsoft.com/office/drawing/2014/main" val="4018453428"/>
                    </a:ext>
                  </a:extLst>
                </a:gridCol>
                <a:gridCol w="771699">
                  <a:extLst>
                    <a:ext uri="{9D8B030D-6E8A-4147-A177-3AD203B41FA5}">
                      <a16:colId xmlns:a16="http://schemas.microsoft.com/office/drawing/2014/main" val="1986840196"/>
                    </a:ext>
                  </a:extLst>
                </a:gridCol>
                <a:gridCol w="735628">
                  <a:extLst>
                    <a:ext uri="{9D8B030D-6E8A-4147-A177-3AD203B41FA5}">
                      <a16:colId xmlns:a16="http://schemas.microsoft.com/office/drawing/2014/main" val="4145579549"/>
                    </a:ext>
                  </a:extLst>
                </a:gridCol>
                <a:gridCol w="832930">
                  <a:extLst>
                    <a:ext uri="{9D8B030D-6E8A-4147-A177-3AD203B41FA5}">
                      <a16:colId xmlns:a16="http://schemas.microsoft.com/office/drawing/2014/main" val="3469592631"/>
                    </a:ext>
                  </a:extLst>
                </a:gridCol>
                <a:gridCol w="777569">
                  <a:extLst>
                    <a:ext uri="{9D8B030D-6E8A-4147-A177-3AD203B41FA5}">
                      <a16:colId xmlns:a16="http://schemas.microsoft.com/office/drawing/2014/main" val="1928646923"/>
                    </a:ext>
                  </a:extLst>
                </a:gridCol>
                <a:gridCol w="860611">
                  <a:extLst>
                    <a:ext uri="{9D8B030D-6E8A-4147-A177-3AD203B41FA5}">
                      <a16:colId xmlns:a16="http://schemas.microsoft.com/office/drawing/2014/main" val="228735463"/>
                    </a:ext>
                  </a:extLst>
                </a:gridCol>
                <a:gridCol w="753245">
                  <a:extLst>
                    <a:ext uri="{9D8B030D-6E8A-4147-A177-3AD203B41FA5}">
                      <a16:colId xmlns:a16="http://schemas.microsoft.com/office/drawing/2014/main" val="1110593137"/>
                    </a:ext>
                  </a:extLst>
                </a:gridCol>
                <a:gridCol w="752407">
                  <a:extLst>
                    <a:ext uri="{9D8B030D-6E8A-4147-A177-3AD203B41FA5}">
                      <a16:colId xmlns:a16="http://schemas.microsoft.com/office/drawing/2014/main" val="624029982"/>
                    </a:ext>
                  </a:extLst>
                </a:gridCol>
                <a:gridCol w="752407">
                  <a:extLst>
                    <a:ext uri="{9D8B030D-6E8A-4147-A177-3AD203B41FA5}">
                      <a16:colId xmlns:a16="http://schemas.microsoft.com/office/drawing/2014/main" val="3861294540"/>
                    </a:ext>
                  </a:extLst>
                </a:gridCol>
                <a:gridCol w="860611">
                  <a:extLst>
                    <a:ext uri="{9D8B030D-6E8A-4147-A177-3AD203B41FA5}">
                      <a16:colId xmlns:a16="http://schemas.microsoft.com/office/drawing/2014/main" val="2407844059"/>
                    </a:ext>
                  </a:extLst>
                </a:gridCol>
                <a:gridCol w="715498">
                  <a:extLst>
                    <a:ext uri="{9D8B030D-6E8A-4147-A177-3AD203B41FA5}">
                      <a16:colId xmlns:a16="http://schemas.microsoft.com/office/drawing/2014/main" val="1939490708"/>
                    </a:ext>
                  </a:extLst>
                </a:gridCol>
                <a:gridCol w="694529">
                  <a:extLst>
                    <a:ext uri="{9D8B030D-6E8A-4147-A177-3AD203B41FA5}">
                      <a16:colId xmlns:a16="http://schemas.microsoft.com/office/drawing/2014/main" val="2630380749"/>
                    </a:ext>
                  </a:extLst>
                </a:gridCol>
                <a:gridCol w="634975">
                  <a:extLst>
                    <a:ext uri="{9D8B030D-6E8A-4147-A177-3AD203B41FA5}">
                      <a16:colId xmlns:a16="http://schemas.microsoft.com/office/drawing/2014/main" val="3768599911"/>
                    </a:ext>
                  </a:extLst>
                </a:gridCol>
                <a:gridCol w="723887">
                  <a:extLst>
                    <a:ext uri="{9D8B030D-6E8A-4147-A177-3AD203B41FA5}">
                      <a16:colId xmlns:a16="http://schemas.microsoft.com/office/drawing/2014/main" val="2556503030"/>
                    </a:ext>
                  </a:extLst>
                </a:gridCol>
                <a:gridCol w="809447">
                  <a:extLst>
                    <a:ext uri="{9D8B030D-6E8A-4147-A177-3AD203B41FA5}">
                      <a16:colId xmlns:a16="http://schemas.microsoft.com/office/drawing/2014/main" val="2917570355"/>
                    </a:ext>
                  </a:extLst>
                </a:gridCol>
                <a:gridCol w="683626">
                  <a:extLst>
                    <a:ext uri="{9D8B030D-6E8A-4147-A177-3AD203B41FA5}">
                      <a16:colId xmlns:a16="http://schemas.microsoft.com/office/drawing/2014/main" val="1786110451"/>
                    </a:ext>
                  </a:extLst>
                </a:gridCol>
              </a:tblGrid>
              <a:tr h="569641">
                <a:tc>
                  <a:txBody>
                    <a:bodyPr/>
                    <a:lstStyle/>
                    <a:p>
                      <a:pPr>
                        <a:lnSpc>
                          <a:spcPct val="107000"/>
                        </a:lnSpc>
                        <a:spcAft>
                          <a:spcPts val="800"/>
                        </a:spcAft>
                        <a:buNone/>
                      </a:pPr>
                      <a:r>
                        <a:rPr lang="en-US" sz="700">
                          <a:effectLst/>
                        </a:rPr>
                        <a:t>Variable</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Nigeria</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Benin</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Burkina Faso</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Cabo Verde</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Gambia</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Ghana</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Guinea</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Guinea-Bisau</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Cote d’Ivoire</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Mali</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Mauritania</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Niger</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Senegal</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Sierra Leone</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Togo</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extLst>
                  <a:ext uri="{0D108BD9-81ED-4DB2-BD59-A6C34878D82A}">
                    <a16:rowId xmlns:a16="http://schemas.microsoft.com/office/drawing/2014/main" val="2651685793"/>
                  </a:ext>
                </a:extLst>
              </a:tr>
              <a:tr h="281295">
                <a:tc>
                  <a:txBody>
                    <a:bodyPr/>
                    <a:lstStyle/>
                    <a:p>
                      <a:pPr>
                        <a:lnSpc>
                          <a:spcPct val="107000"/>
                        </a:lnSpc>
                        <a:spcAft>
                          <a:spcPts val="800"/>
                        </a:spcAft>
                        <a:buNone/>
                      </a:pPr>
                      <a:r>
                        <a:rPr lang="en-US" sz="700">
                          <a:effectLst/>
                        </a:rPr>
                        <a:t>Nigeria</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0.724</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0.530</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0.080</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3.752</a:t>
                      </a:r>
                      <a:r>
                        <a:rPr lang="en-US" sz="700">
                          <a:effectLst/>
                        </a:rPr>
                        <a:t>**</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0.456</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1.774</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2.323</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1.614</a:t>
                      </a:r>
                      <a:r>
                        <a:rPr lang="en-US" sz="700">
                          <a:effectLst/>
                        </a:rPr>
                        <a:t>**</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10.63*</a:t>
                      </a:r>
                      <a:r>
                        <a:rPr lang="en-US" sz="700">
                          <a:effectLst/>
                        </a:rPr>
                        <a:t>*</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1.926</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0.792</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1.858</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2.309</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0.041</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extLst>
                  <a:ext uri="{0D108BD9-81ED-4DB2-BD59-A6C34878D82A}">
                    <a16:rowId xmlns:a16="http://schemas.microsoft.com/office/drawing/2014/main" val="4085547373"/>
                  </a:ext>
                </a:extLst>
              </a:tr>
              <a:tr h="281295">
                <a:tc>
                  <a:txBody>
                    <a:bodyPr/>
                    <a:lstStyle/>
                    <a:p>
                      <a:pPr>
                        <a:lnSpc>
                          <a:spcPct val="107000"/>
                        </a:lnSpc>
                        <a:spcAft>
                          <a:spcPts val="800"/>
                        </a:spcAft>
                        <a:buNone/>
                      </a:pPr>
                      <a:r>
                        <a:rPr lang="en-US" sz="700">
                          <a:effectLst/>
                        </a:rPr>
                        <a:t>Benin</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4.977</a:t>
                      </a:r>
                      <a:r>
                        <a:rPr lang="en-US" sz="700">
                          <a:effectLst/>
                        </a:rPr>
                        <a:t>**</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0.977</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11.009**</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0.145</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3.925**</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0.056</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3.718*</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1.059</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1.167</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4.073**</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0.470</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1.718</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4.381**</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2.169</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extLst>
                  <a:ext uri="{0D108BD9-81ED-4DB2-BD59-A6C34878D82A}">
                    <a16:rowId xmlns:a16="http://schemas.microsoft.com/office/drawing/2014/main" val="750535196"/>
                  </a:ext>
                </a:extLst>
              </a:tr>
              <a:tr h="425468">
                <a:tc>
                  <a:txBody>
                    <a:bodyPr/>
                    <a:lstStyle/>
                    <a:p>
                      <a:pPr>
                        <a:lnSpc>
                          <a:spcPct val="107000"/>
                        </a:lnSpc>
                        <a:spcAft>
                          <a:spcPts val="800"/>
                        </a:spcAft>
                        <a:buNone/>
                      </a:pPr>
                      <a:r>
                        <a:rPr lang="en-US" sz="700">
                          <a:effectLst/>
                        </a:rPr>
                        <a:t>Burkina Faso</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5.248</a:t>
                      </a:r>
                      <a:r>
                        <a:rPr lang="en-US" sz="700">
                          <a:effectLst/>
                        </a:rPr>
                        <a:t>**</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1.555</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15.58***</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0.0134</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3.905**</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2.693</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4.733**</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0.964</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1.676</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5.456**</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3.529*</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0.048</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10.379**</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1.384</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extLst>
                  <a:ext uri="{0D108BD9-81ED-4DB2-BD59-A6C34878D82A}">
                    <a16:rowId xmlns:a16="http://schemas.microsoft.com/office/drawing/2014/main" val="2997177936"/>
                  </a:ext>
                </a:extLst>
              </a:tr>
              <a:tr h="425468">
                <a:tc>
                  <a:txBody>
                    <a:bodyPr/>
                    <a:lstStyle/>
                    <a:p>
                      <a:pPr>
                        <a:lnSpc>
                          <a:spcPct val="107000"/>
                        </a:lnSpc>
                        <a:spcAft>
                          <a:spcPts val="800"/>
                        </a:spcAft>
                        <a:buNone/>
                      </a:pPr>
                      <a:r>
                        <a:rPr lang="en-US" sz="700">
                          <a:effectLst/>
                        </a:rPr>
                        <a:t>Cabo Verde</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3.323</a:t>
                      </a:r>
                      <a:r>
                        <a:rPr lang="en-US" sz="700">
                          <a:effectLst/>
                        </a:rPr>
                        <a:t>*</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1.749</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0.662</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3.140*</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dirty="0">
                          <a:effectLst/>
                        </a:rPr>
                        <a:t>1.055</a:t>
                      </a:r>
                      <a:endParaRPr lang="en-N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2.170</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1.822</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dirty="0">
                          <a:effectLst/>
                        </a:rPr>
                        <a:t>1.682</a:t>
                      </a:r>
                      <a:endParaRPr lang="en-N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12.91**</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1.025</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0.311</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0.942</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1.180</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0.004</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extLst>
                  <a:ext uri="{0D108BD9-81ED-4DB2-BD59-A6C34878D82A}">
                    <a16:rowId xmlns:a16="http://schemas.microsoft.com/office/drawing/2014/main" val="943816637"/>
                  </a:ext>
                </a:extLst>
              </a:tr>
              <a:tr h="281295">
                <a:tc>
                  <a:txBody>
                    <a:bodyPr/>
                    <a:lstStyle/>
                    <a:p>
                      <a:pPr>
                        <a:lnSpc>
                          <a:spcPct val="107000"/>
                        </a:lnSpc>
                        <a:spcAft>
                          <a:spcPts val="800"/>
                        </a:spcAft>
                        <a:buNone/>
                      </a:pPr>
                      <a:r>
                        <a:rPr lang="en-US" sz="700">
                          <a:effectLst/>
                        </a:rPr>
                        <a:t>Gambia</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0.337</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2.567</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1.132</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4.277**</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 2.117</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1.911</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6.946**</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0.759</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1.653</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0.538</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 0.450</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6.058**</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2.729*</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0.724</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extLst>
                  <a:ext uri="{0D108BD9-81ED-4DB2-BD59-A6C34878D82A}">
                    <a16:rowId xmlns:a16="http://schemas.microsoft.com/office/drawing/2014/main" val="1880499574"/>
                  </a:ext>
                </a:extLst>
              </a:tr>
              <a:tr h="281295">
                <a:tc>
                  <a:txBody>
                    <a:bodyPr/>
                    <a:lstStyle/>
                    <a:p>
                      <a:pPr>
                        <a:lnSpc>
                          <a:spcPct val="107000"/>
                        </a:lnSpc>
                        <a:spcAft>
                          <a:spcPts val="800"/>
                        </a:spcAft>
                        <a:buNone/>
                      </a:pPr>
                      <a:r>
                        <a:rPr lang="en-US" sz="700">
                          <a:effectLst/>
                        </a:rPr>
                        <a:t>Ghana</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 3.201</a:t>
                      </a:r>
                      <a:r>
                        <a:rPr lang="en-US" sz="700">
                          <a:effectLst/>
                        </a:rPr>
                        <a:t>*</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0.891</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1.081</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7.539**</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0.079</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0.064</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3.769**</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0.472</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0.252</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2.529</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0.145</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1.352</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2.667</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10.17**</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extLst>
                  <a:ext uri="{0D108BD9-81ED-4DB2-BD59-A6C34878D82A}">
                    <a16:rowId xmlns:a16="http://schemas.microsoft.com/office/drawing/2014/main" val="562322607"/>
                  </a:ext>
                </a:extLst>
              </a:tr>
              <a:tr h="281295">
                <a:tc>
                  <a:txBody>
                    <a:bodyPr/>
                    <a:lstStyle/>
                    <a:p>
                      <a:pPr>
                        <a:lnSpc>
                          <a:spcPct val="107000"/>
                        </a:lnSpc>
                        <a:spcAft>
                          <a:spcPts val="800"/>
                        </a:spcAft>
                        <a:buNone/>
                      </a:pPr>
                      <a:r>
                        <a:rPr lang="en-US" sz="700">
                          <a:effectLst/>
                        </a:rPr>
                        <a:t>Guinea</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0.114</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3.787**</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0.300</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3.814**</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0.440</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4.539**</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1.622</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2.943*</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0.269</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0.395</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0.185</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2.009</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1.900</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4.356**</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extLst>
                  <a:ext uri="{0D108BD9-81ED-4DB2-BD59-A6C34878D82A}">
                    <a16:rowId xmlns:a16="http://schemas.microsoft.com/office/drawing/2014/main" val="1069679487"/>
                  </a:ext>
                </a:extLst>
              </a:tr>
              <a:tr h="425468">
                <a:tc>
                  <a:txBody>
                    <a:bodyPr/>
                    <a:lstStyle/>
                    <a:p>
                      <a:pPr>
                        <a:lnSpc>
                          <a:spcPct val="107000"/>
                        </a:lnSpc>
                        <a:spcAft>
                          <a:spcPts val="800"/>
                        </a:spcAft>
                        <a:buNone/>
                      </a:pPr>
                      <a:r>
                        <a:rPr lang="en-US" sz="700">
                          <a:effectLst/>
                        </a:rPr>
                        <a:t>Guinea-Bisau</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4.271**</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0.272</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0.333</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3.340*</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1.369</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dirty="0">
                          <a:effectLst/>
                        </a:rPr>
                        <a:t>8.437**</a:t>
                      </a:r>
                      <a:endParaRPr lang="en-N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2.401</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1.053</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4.560*</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1.221</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0.456</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4.816**</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0.762</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0.349</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extLst>
                  <a:ext uri="{0D108BD9-81ED-4DB2-BD59-A6C34878D82A}">
                    <a16:rowId xmlns:a16="http://schemas.microsoft.com/office/drawing/2014/main" val="848720237"/>
                  </a:ext>
                </a:extLst>
              </a:tr>
              <a:tr h="425468">
                <a:tc>
                  <a:txBody>
                    <a:bodyPr/>
                    <a:lstStyle/>
                    <a:p>
                      <a:pPr>
                        <a:lnSpc>
                          <a:spcPct val="107000"/>
                        </a:lnSpc>
                        <a:spcAft>
                          <a:spcPts val="800"/>
                        </a:spcAft>
                        <a:buNone/>
                      </a:pPr>
                      <a:r>
                        <a:rPr lang="en-US" sz="700">
                          <a:effectLst/>
                        </a:rPr>
                        <a:t>Cote d’Ivoire</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1.369</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4.708**</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0.155</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1.232</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dirty="0">
                          <a:effectLst/>
                        </a:rPr>
                        <a:t>0.409</a:t>
                      </a:r>
                      <a:endParaRPr lang="en-N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2.996*</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 5.506**</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0.282</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2.657</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0.026</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2.905</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3.751**</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1.256</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0.226</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extLst>
                  <a:ext uri="{0D108BD9-81ED-4DB2-BD59-A6C34878D82A}">
                    <a16:rowId xmlns:a16="http://schemas.microsoft.com/office/drawing/2014/main" val="283491305"/>
                  </a:ext>
                </a:extLst>
              </a:tr>
              <a:tr h="281295">
                <a:tc>
                  <a:txBody>
                    <a:bodyPr/>
                    <a:lstStyle/>
                    <a:p>
                      <a:pPr>
                        <a:lnSpc>
                          <a:spcPct val="107000"/>
                        </a:lnSpc>
                        <a:spcAft>
                          <a:spcPts val="800"/>
                        </a:spcAft>
                        <a:buNone/>
                      </a:pPr>
                      <a:r>
                        <a:rPr lang="en-US" sz="700">
                          <a:effectLst/>
                        </a:rPr>
                        <a:t>Mali</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 4.485</a:t>
                      </a:r>
                      <a:r>
                        <a:rPr lang="en-US" sz="700">
                          <a:effectLst/>
                        </a:rPr>
                        <a:t>***</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3.848**</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3.332*</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10.92**</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8.185**</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0.738</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1.274</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6.895***</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2.484</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14.48**</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1.053</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0.727</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10.84***</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0.473</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extLst>
                  <a:ext uri="{0D108BD9-81ED-4DB2-BD59-A6C34878D82A}">
                    <a16:rowId xmlns:a16="http://schemas.microsoft.com/office/drawing/2014/main" val="2293729914"/>
                  </a:ext>
                </a:extLst>
              </a:tr>
              <a:tr h="281295">
                <a:tc>
                  <a:txBody>
                    <a:bodyPr/>
                    <a:lstStyle/>
                    <a:p>
                      <a:pPr>
                        <a:lnSpc>
                          <a:spcPct val="107000"/>
                        </a:lnSpc>
                        <a:spcAft>
                          <a:spcPts val="800"/>
                        </a:spcAft>
                        <a:buNone/>
                      </a:pPr>
                      <a:r>
                        <a:rPr lang="en-US" sz="700">
                          <a:effectLst/>
                        </a:rPr>
                        <a:t>Mauritania</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5.809</a:t>
                      </a:r>
                      <a:r>
                        <a:rPr lang="en-US" sz="700">
                          <a:effectLst/>
                        </a:rPr>
                        <a:t>**</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0.019</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10.001***</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14.13***</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1.223</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0.228</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0.139</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7.508**</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 5.190**</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0.538</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1.212</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0.673</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2.852*</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1.285</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extLst>
                  <a:ext uri="{0D108BD9-81ED-4DB2-BD59-A6C34878D82A}">
                    <a16:rowId xmlns:a16="http://schemas.microsoft.com/office/drawing/2014/main" val="2092323904"/>
                  </a:ext>
                </a:extLst>
              </a:tr>
              <a:tr h="281295">
                <a:tc>
                  <a:txBody>
                    <a:bodyPr/>
                    <a:lstStyle/>
                    <a:p>
                      <a:pPr>
                        <a:lnSpc>
                          <a:spcPct val="107000"/>
                        </a:lnSpc>
                        <a:spcAft>
                          <a:spcPts val="800"/>
                        </a:spcAft>
                        <a:buNone/>
                      </a:pPr>
                      <a:r>
                        <a:rPr lang="en-US" sz="700">
                          <a:effectLst/>
                        </a:rPr>
                        <a:t>Niger</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 12.32</a:t>
                      </a:r>
                      <a:r>
                        <a:rPr lang="en-US" sz="700">
                          <a:effectLst/>
                        </a:rPr>
                        <a:t>***</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1.321</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0.291</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5.311**</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0.091</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3.874**</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1.139</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2.352</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4.403**</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0.512</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3.652*</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3.056*</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0.794</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3.131*</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extLst>
                  <a:ext uri="{0D108BD9-81ED-4DB2-BD59-A6C34878D82A}">
                    <a16:rowId xmlns:a16="http://schemas.microsoft.com/office/drawing/2014/main" val="896928846"/>
                  </a:ext>
                </a:extLst>
              </a:tr>
              <a:tr h="425468">
                <a:tc>
                  <a:txBody>
                    <a:bodyPr/>
                    <a:lstStyle/>
                    <a:p>
                      <a:pPr>
                        <a:lnSpc>
                          <a:spcPct val="107000"/>
                        </a:lnSpc>
                        <a:spcAft>
                          <a:spcPts val="800"/>
                        </a:spcAft>
                        <a:buNone/>
                      </a:pPr>
                      <a:r>
                        <a:rPr lang="en-US" sz="700">
                          <a:effectLst/>
                        </a:rPr>
                        <a:t>Senegal</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8.992</a:t>
                      </a:r>
                      <a:r>
                        <a:rPr lang="en-US" sz="700">
                          <a:effectLst/>
                        </a:rPr>
                        <a:t>***</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2.713</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0.170</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5.526**</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dirty="0">
                          <a:effectLst/>
                        </a:rPr>
                        <a:t>0.814</a:t>
                      </a:r>
                      <a:endParaRPr lang="en-N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10.93**</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1.876</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 7.18***</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1.640</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 0.363</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 4.401**</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0.054</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1.318</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10.55**</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extLst>
                  <a:ext uri="{0D108BD9-81ED-4DB2-BD59-A6C34878D82A}">
                    <a16:rowId xmlns:a16="http://schemas.microsoft.com/office/drawing/2014/main" val="1903792333"/>
                  </a:ext>
                </a:extLst>
              </a:tr>
              <a:tr h="555963">
                <a:tc>
                  <a:txBody>
                    <a:bodyPr/>
                    <a:lstStyle/>
                    <a:p>
                      <a:pPr>
                        <a:lnSpc>
                          <a:spcPct val="107000"/>
                        </a:lnSpc>
                        <a:spcAft>
                          <a:spcPts val="800"/>
                        </a:spcAft>
                        <a:buNone/>
                      </a:pPr>
                      <a:r>
                        <a:rPr lang="en-US" sz="700">
                          <a:effectLst/>
                        </a:rPr>
                        <a:t>Sierra Leone</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1.898</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0.391</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dirty="0">
                          <a:effectLst/>
                        </a:rPr>
                        <a:t>1.360</a:t>
                      </a:r>
                      <a:endParaRPr lang="en-N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7.061**</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1.939</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0.848</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 0.468</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5.556**</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0.631</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2.937*</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9.256**</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0.744</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0.938</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 0.341</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extLst>
                  <a:ext uri="{0D108BD9-81ED-4DB2-BD59-A6C34878D82A}">
                    <a16:rowId xmlns:a16="http://schemas.microsoft.com/office/drawing/2014/main" val="4127787754"/>
                  </a:ext>
                </a:extLst>
              </a:tr>
              <a:tr h="281295">
                <a:tc>
                  <a:txBody>
                    <a:bodyPr/>
                    <a:lstStyle/>
                    <a:p>
                      <a:pPr>
                        <a:lnSpc>
                          <a:spcPct val="107000"/>
                        </a:lnSpc>
                        <a:spcAft>
                          <a:spcPts val="800"/>
                        </a:spcAft>
                        <a:buNone/>
                      </a:pPr>
                      <a:r>
                        <a:rPr lang="en-US" sz="700">
                          <a:effectLst/>
                        </a:rPr>
                        <a:t>Togo</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a:effectLst/>
                        </a:rPr>
                        <a:t>0.199**</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1.001</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0.901</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9.555**</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0.214</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2.001</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dirty="0">
                          <a:effectLst/>
                        </a:rPr>
                        <a:t>0.351</a:t>
                      </a:r>
                      <a:endParaRPr lang="en-N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3.955**</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1.347</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0.892</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5.985**</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2.859*</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1.964</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GB" sz="700">
                          <a:effectLst/>
                        </a:rPr>
                        <a:t>0.928</a:t>
                      </a:r>
                      <a:endParaRPr lang="en-NG" sz="80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tc>
                  <a:txBody>
                    <a:bodyPr/>
                    <a:lstStyle/>
                    <a:p>
                      <a:pPr>
                        <a:lnSpc>
                          <a:spcPct val="107000"/>
                        </a:lnSpc>
                        <a:spcAft>
                          <a:spcPts val="800"/>
                        </a:spcAft>
                        <a:buNone/>
                      </a:pPr>
                      <a:r>
                        <a:rPr lang="en-US" sz="700" dirty="0">
                          <a:effectLst/>
                        </a:rPr>
                        <a:t>-------</a:t>
                      </a:r>
                      <a:endParaRPr lang="en-NG"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563" marR="50563" marT="0" marB="0"/>
                </a:tc>
                <a:extLst>
                  <a:ext uri="{0D108BD9-81ED-4DB2-BD59-A6C34878D82A}">
                    <a16:rowId xmlns:a16="http://schemas.microsoft.com/office/drawing/2014/main" val="2751783838"/>
                  </a:ext>
                </a:extLst>
              </a:tr>
            </a:tbl>
          </a:graphicData>
        </a:graphic>
      </p:graphicFrame>
      <p:sp>
        <p:nvSpPr>
          <p:cNvPr id="8" name="Rectangle 2">
            <a:extLst>
              <a:ext uri="{FF2B5EF4-FFF2-40B4-BE49-F238E27FC236}">
                <a16:creationId xmlns:a16="http://schemas.microsoft.com/office/drawing/2014/main" id="{B0E67369-A1E7-6D75-CC3B-3B6AA987FB10}"/>
              </a:ext>
            </a:extLst>
          </p:cNvPr>
          <p:cNvSpPr>
            <a:spLocks noChangeArrowheads="1"/>
          </p:cNvSpPr>
          <p:nvPr/>
        </p:nvSpPr>
        <p:spPr bwMode="auto">
          <a:xfrm>
            <a:off x="-9309199" y="0"/>
            <a:ext cx="30519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 5: Results of D</a:t>
            </a:r>
            <a:r>
              <a:rPr kumimoji="0" lang="en-US" altLang="en-NG" sz="1200" b="1" i="0" u="none" strike="noStrike" cap="none" normalizeH="0" baseline="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umitrescu-Hurlin Non-Granger Causality</a:t>
            </a:r>
            <a:r>
              <a:rPr kumimoji="0" lang="en-US" altLang="en-NG"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NG"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p&lt;0.01, ** p&lt;0.05, * p&lt;0.1</a:t>
            </a:r>
            <a:endParaRPr kumimoji="0" lang="en-US" altLang="en-NG"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8464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793BF-3410-51E7-FEDF-59DCE65DEB7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A4E3446-35FE-23B8-55AE-E49080260FCC}"/>
              </a:ext>
            </a:extLst>
          </p:cNvPr>
          <p:cNvPicPr>
            <a:picLocks noChangeAspect="1"/>
          </p:cNvPicPr>
          <p:nvPr/>
        </p:nvPicPr>
        <p:blipFill>
          <a:blip r:embed="rId2"/>
          <a:stretch>
            <a:fillRect/>
          </a:stretch>
        </p:blipFill>
        <p:spPr>
          <a:xfrm>
            <a:off x="0" y="-6064"/>
            <a:ext cx="12192000" cy="1406203"/>
          </a:xfrm>
          <a:prstGeom prst="rect">
            <a:avLst/>
          </a:prstGeom>
        </p:spPr>
      </p:pic>
      <p:sp>
        <p:nvSpPr>
          <p:cNvPr id="2" name="Title 1">
            <a:extLst>
              <a:ext uri="{FF2B5EF4-FFF2-40B4-BE49-F238E27FC236}">
                <a16:creationId xmlns:a16="http://schemas.microsoft.com/office/drawing/2014/main" id="{3F6FBADB-9AFE-3A78-40BD-1253496063DA}"/>
              </a:ext>
            </a:extLst>
          </p:cNvPr>
          <p:cNvSpPr>
            <a:spLocks noGrp="1"/>
          </p:cNvSpPr>
          <p:nvPr>
            <p:ph type="title"/>
          </p:nvPr>
        </p:nvSpPr>
        <p:spPr>
          <a:xfrm>
            <a:off x="838200" y="1626282"/>
            <a:ext cx="10515600" cy="342936"/>
          </a:xfrm>
        </p:spPr>
        <p:txBody>
          <a:bodyPr>
            <a:noAutofit/>
          </a:bodyPr>
          <a:lstStyle/>
          <a:p>
            <a:pPr algn="ctr"/>
            <a:r>
              <a:rPr lang="en-US" sz="2400" b="1" dirty="0">
                <a:latin typeface="Times New Roman" panose="02020603050405020304" pitchFamily="18" charset="0"/>
                <a:cs typeface="Times New Roman" panose="02020603050405020304" pitchFamily="18" charset="0"/>
              </a:rPr>
              <a:t>Conclusion</a:t>
            </a:r>
            <a:endParaRPr lang="en-NG" sz="2400" b="1" dirty="0">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8FDC2A7E-D303-5636-3421-C870AF3D1D98}"/>
              </a:ext>
            </a:extLst>
          </p:cNvPr>
          <p:cNvSpPr>
            <a:spLocks noChangeArrowheads="1"/>
          </p:cNvSpPr>
          <p:nvPr/>
        </p:nvSpPr>
        <p:spPr bwMode="auto">
          <a:xfrm>
            <a:off x="-9309199" y="0"/>
            <a:ext cx="30519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 5: Results of D</a:t>
            </a:r>
            <a:r>
              <a:rPr kumimoji="0" lang="en-US" altLang="en-NG" sz="1200" b="1" i="0" u="none" strike="noStrike" cap="none" normalizeH="0" baseline="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umitrescu-Hurlin Non-Granger Causality</a:t>
            </a:r>
            <a:r>
              <a:rPr kumimoji="0" lang="en-US" altLang="en-NG"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NG"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p&lt;0.01, ** p&lt;0.05, * p&lt;0.1</a:t>
            </a:r>
            <a:endParaRPr kumimoji="0" lang="en-US" altLang="en-NG" sz="1800" b="0" i="0" u="none" strike="noStrike" cap="none" normalizeH="0" baseline="0">
              <a:ln>
                <a:noFill/>
              </a:ln>
              <a:solidFill>
                <a:schemeClr val="tx1"/>
              </a:solidFill>
              <a:effectLst/>
              <a:latin typeface="Arial" panose="020B0604020202020204" pitchFamily="34" charset="0"/>
            </a:endParaRPr>
          </a:p>
        </p:txBody>
      </p:sp>
      <p:sp>
        <p:nvSpPr>
          <p:cNvPr id="5" name="Content Placeholder 4">
            <a:extLst>
              <a:ext uri="{FF2B5EF4-FFF2-40B4-BE49-F238E27FC236}">
                <a16:creationId xmlns:a16="http://schemas.microsoft.com/office/drawing/2014/main" id="{EA64F10A-2A05-F1CC-9D4A-D84FD7464FCB}"/>
              </a:ext>
            </a:extLst>
          </p:cNvPr>
          <p:cNvSpPr>
            <a:spLocks noGrp="1"/>
          </p:cNvSpPr>
          <p:nvPr>
            <p:ph idx="1"/>
          </p:nvPr>
        </p:nvSpPr>
        <p:spPr>
          <a:xfrm>
            <a:off x="838200" y="2002606"/>
            <a:ext cx="10515600" cy="4351338"/>
          </a:xfrm>
        </p:spPr>
        <p:txBody>
          <a:bodyPr>
            <a:normAutofit fontScale="85000" lnSpcReduction="20000"/>
          </a:bodyPr>
          <a:lstStyle/>
          <a:p>
            <a:pPr algn="just">
              <a:lnSpc>
                <a:spcPct val="150000"/>
              </a:lnSpc>
            </a:pPr>
            <a:r>
              <a:rPr lang="en-US" dirty="0">
                <a:latin typeface="Times New Roman" panose="02020603050405020304" pitchFamily="18" charset="0"/>
                <a:cs typeface="Times New Roman" panose="02020603050405020304" pitchFamily="18" charset="0"/>
              </a:rPr>
              <a:t>The findings indicate that climate change adversely affects food security across the region. </a:t>
            </a:r>
          </a:p>
          <a:p>
            <a:pPr algn="just">
              <a:lnSpc>
                <a:spcPct val="150000"/>
              </a:lnSpc>
            </a:pPr>
            <a:r>
              <a:rPr lang="en-US" dirty="0">
                <a:latin typeface="Times New Roman" panose="02020603050405020304" pitchFamily="18" charset="0"/>
                <a:cs typeface="Times New Roman" panose="02020603050405020304" pitchFamily="18" charset="0"/>
              </a:rPr>
              <a:t>Conversely, agricultural employment, productivity, and GDP growth positively influence food security, while population growth presents additional challenges.</a:t>
            </a:r>
          </a:p>
          <a:p>
            <a:pPr algn="just">
              <a:lnSpc>
                <a:spcPct val="150000"/>
              </a:lnSpc>
            </a:pPr>
            <a:r>
              <a:rPr lang="en-US" dirty="0">
                <a:latin typeface="Times New Roman" panose="02020603050405020304" pitchFamily="18" charset="0"/>
                <a:cs typeface="Times New Roman" panose="02020603050405020304" pitchFamily="18" charset="0"/>
              </a:rPr>
              <a:t>The study also highlights the interdependence of food security among West African nations, with significant spillover effects observed. Countries like Niger, Guinea, Burkina Faso, and Mali show self-sufficiency in food production, whereas Nigeria, Cabo Verde, and Guinea-Bissau are heavily reliant on food imports.</a:t>
            </a:r>
          </a:p>
          <a:p>
            <a:endParaRPr lang="en-NG" dirty="0"/>
          </a:p>
        </p:txBody>
      </p:sp>
    </p:spTree>
    <p:extLst>
      <p:ext uri="{BB962C8B-B14F-4D97-AF65-F5344CB8AC3E}">
        <p14:creationId xmlns:p14="http://schemas.microsoft.com/office/powerpoint/2010/main" val="3995257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BC9B3-F15C-9546-FF1F-D514E327BED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623A9D8-C8F7-1E86-C006-1393B4E81385}"/>
              </a:ext>
            </a:extLst>
          </p:cNvPr>
          <p:cNvPicPr>
            <a:picLocks noChangeAspect="1"/>
          </p:cNvPicPr>
          <p:nvPr/>
        </p:nvPicPr>
        <p:blipFill>
          <a:blip r:embed="rId2"/>
          <a:stretch>
            <a:fillRect/>
          </a:stretch>
        </p:blipFill>
        <p:spPr>
          <a:xfrm>
            <a:off x="0" y="-6064"/>
            <a:ext cx="12192000" cy="1406203"/>
          </a:xfrm>
          <a:prstGeom prst="rect">
            <a:avLst/>
          </a:prstGeom>
        </p:spPr>
      </p:pic>
      <p:sp>
        <p:nvSpPr>
          <p:cNvPr id="2" name="Title 1">
            <a:extLst>
              <a:ext uri="{FF2B5EF4-FFF2-40B4-BE49-F238E27FC236}">
                <a16:creationId xmlns:a16="http://schemas.microsoft.com/office/drawing/2014/main" id="{B7E700CD-E1FD-4F6C-004E-00B8DAB8F923}"/>
              </a:ext>
            </a:extLst>
          </p:cNvPr>
          <p:cNvSpPr>
            <a:spLocks noGrp="1"/>
          </p:cNvSpPr>
          <p:nvPr>
            <p:ph type="title"/>
          </p:nvPr>
        </p:nvSpPr>
        <p:spPr>
          <a:xfrm>
            <a:off x="838200" y="1596784"/>
            <a:ext cx="10515600" cy="342936"/>
          </a:xfrm>
        </p:spPr>
        <p:txBody>
          <a:bodyPr>
            <a:noAutofit/>
          </a:bodyPr>
          <a:lstStyle/>
          <a:p>
            <a:pPr algn="ctr"/>
            <a:r>
              <a:rPr lang="en-US" sz="2400" b="1" dirty="0">
                <a:latin typeface="Times New Roman" panose="02020603050405020304" pitchFamily="18" charset="0"/>
                <a:cs typeface="Times New Roman" panose="02020603050405020304" pitchFamily="18" charset="0"/>
              </a:rPr>
              <a:t>Recommendations</a:t>
            </a:r>
            <a:endParaRPr lang="en-NG" sz="2400" b="1" dirty="0">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484FD105-B9D7-3482-4273-153AE439DAFD}"/>
              </a:ext>
            </a:extLst>
          </p:cNvPr>
          <p:cNvSpPr>
            <a:spLocks noChangeArrowheads="1"/>
          </p:cNvSpPr>
          <p:nvPr/>
        </p:nvSpPr>
        <p:spPr bwMode="auto">
          <a:xfrm>
            <a:off x="-9309199" y="0"/>
            <a:ext cx="30519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 5: Results of D</a:t>
            </a:r>
            <a:r>
              <a:rPr kumimoji="0" lang="en-US" altLang="en-NG" sz="1200" b="1" i="0" u="none" strike="noStrike" cap="none" normalizeH="0" baseline="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umitrescu-Hurlin Non-Granger Causality</a:t>
            </a:r>
            <a:r>
              <a:rPr kumimoji="0" lang="en-US" altLang="en-NG"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NG"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p&lt;0.01, ** p&lt;0.05, * p&lt;0.1</a:t>
            </a:r>
            <a:endParaRPr kumimoji="0" lang="en-US" altLang="en-NG" sz="1800" b="0" i="0" u="none" strike="noStrike" cap="none" normalizeH="0" baseline="0">
              <a:ln>
                <a:noFill/>
              </a:ln>
              <a:solidFill>
                <a:schemeClr val="tx1"/>
              </a:solidFill>
              <a:effectLst/>
              <a:latin typeface="Arial" panose="020B0604020202020204" pitchFamily="34" charset="0"/>
            </a:endParaRPr>
          </a:p>
        </p:txBody>
      </p:sp>
      <p:sp>
        <p:nvSpPr>
          <p:cNvPr id="5" name="Content Placeholder 4">
            <a:extLst>
              <a:ext uri="{FF2B5EF4-FFF2-40B4-BE49-F238E27FC236}">
                <a16:creationId xmlns:a16="http://schemas.microsoft.com/office/drawing/2014/main" id="{011C1F2A-8C89-4540-FC33-889D23D66ECB}"/>
              </a:ext>
            </a:extLst>
          </p:cNvPr>
          <p:cNvSpPr>
            <a:spLocks noGrp="1"/>
          </p:cNvSpPr>
          <p:nvPr>
            <p:ph idx="1"/>
          </p:nvPr>
        </p:nvSpPr>
        <p:spPr>
          <a:xfrm>
            <a:off x="838200" y="2041934"/>
            <a:ext cx="10515600" cy="4351338"/>
          </a:xfrm>
        </p:spPr>
        <p:txBody>
          <a:bodyPr>
            <a:normAutofit fontScale="70000" lnSpcReduction="20000"/>
          </a:bodyPr>
          <a:lstStyle/>
          <a:p>
            <a:pPr algn="just">
              <a:lnSpc>
                <a:spcPct val="160000"/>
              </a:lnSpc>
            </a:pPr>
            <a:r>
              <a:rPr lang="en-US" dirty="0">
                <a:latin typeface="Times New Roman" panose="02020603050405020304" pitchFamily="18" charset="0"/>
                <a:cs typeface="Times New Roman" panose="02020603050405020304" pitchFamily="18" charset="0"/>
              </a:rPr>
              <a:t>Policymakers should establish robust early warning systems and emergency response mechanisms to address climate change and food crises promptly</a:t>
            </a:r>
            <a:r>
              <a:rPr lang="en-GB"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lnSpc>
                <a:spcPct val="160000"/>
              </a:lnSpc>
            </a:pPr>
            <a:r>
              <a:rPr lang="en-US" dirty="0">
                <a:latin typeface="Times New Roman" panose="02020603050405020304" pitchFamily="18" charset="0"/>
                <a:cs typeface="Times New Roman" panose="02020603050405020304" pitchFamily="18" charset="0"/>
              </a:rPr>
              <a:t>Second, strengthening regional trade agreements and cooperation through bodies like ECOWAS to ensure smooth cross-border food supply chains and reduce dependency on external markets is necessary</a:t>
            </a:r>
            <a:r>
              <a:rPr lang="en-GB"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lnSpc>
                <a:spcPct val="160000"/>
              </a:lnSpc>
            </a:pPr>
            <a:r>
              <a:rPr lang="en-US" dirty="0">
                <a:latin typeface="Times New Roman" panose="02020603050405020304" pitchFamily="18" charset="0"/>
                <a:cs typeface="Times New Roman" panose="02020603050405020304" pitchFamily="18" charset="0"/>
              </a:rPr>
              <a:t>Governments and stakeholders in import-dependent West African countries Such as Nigeria should provide targeted support to smallholder farmers through access to finance, markets, and agricultural inputs by developing microfinance programs, establishing cooperative societies, and offer training programs</a:t>
            </a:r>
            <a:endParaRPr lang="en-NG" dirty="0"/>
          </a:p>
        </p:txBody>
      </p:sp>
    </p:spTree>
    <p:extLst>
      <p:ext uri="{BB962C8B-B14F-4D97-AF65-F5344CB8AC3E}">
        <p14:creationId xmlns:p14="http://schemas.microsoft.com/office/powerpoint/2010/main" val="539626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8">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BCCEFE6-4AE7-4DE3-A38E-74E56795694C}"/>
              </a:ext>
            </a:extLst>
          </p:cNvPr>
          <p:cNvPicPr>
            <a:picLocks noChangeAspect="1"/>
          </p:cNvPicPr>
          <p:nvPr/>
        </p:nvPicPr>
        <p:blipFill>
          <a:blip r:embed="rId2"/>
          <a:stretch>
            <a:fillRect/>
          </a:stretch>
        </p:blipFill>
        <p:spPr>
          <a:xfrm>
            <a:off x="-8468" y="0"/>
            <a:ext cx="12185625" cy="1405467"/>
          </a:xfrm>
          <a:prstGeom prst="rect">
            <a:avLst/>
          </a:prstGeom>
        </p:spPr>
      </p:pic>
      <p:sp>
        <p:nvSpPr>
          <p:cNvPr id="3" name="Content Placeholder 2">
            <a:extLst>
              <a:ext uri="{FF2B5EF4-FFF2-40B4-BE49-F238E27FC236}">
                <a16:creationId xmlns:a16="http://schemas.microsoft.com/office/drawing/2014/main" id="{612966D3-037E-493E-B5E0-6D1FFA6EFB39}"/>
              </a:ext>
            </a:extLst>
          </p:cNvPr>
          <p:cNvSpPr>
            <a:spLocks noGrp="1"/>
          </p:cNvSpPr>
          <p:nvPr>
            <p:ph idx="1"/>
          </p:nvPr>
        </p:nvSpPr>
        <p:spPr>
          <a:xfrm>
            <a:off x="147782" y="2983345"/>
            <a:ext cx="11333901" cy="3046913"/>
          </a:xfrm>
        </p:spPr>
        <p:txBody>
          <a:bodyPr anchor="t">
            <a:normAutofit/>
          </a:bodyPr>
          <a:lstStyle/>
          <a:p>
            <a:pPr marL="0" indent="0" algn="ctr">
              <a:buNone/>
            </a:pPr>
            <a:r>
              <a:rPr lang="en-US" sz="4000" b="1" dirty="0"/>
              <a:t>Thank you!</a:t>
            </a:r>
          </a:p>
          <a:p>
            <a:pPr marL="0" indent="0" algn="ctr">
              <a:buNone/>
            </a:pPr>
            <a:r>
              <a:rPr lang="en-US" sz="4000" b="1" dirty="0"/>
              <a:t>ahmedshina8@gmail.com</a:t>
            </a:r>
            <a:endParaRPr lang="en-GB" sz="4000" b="1" dirty="0"/>
          </a:p>
        </p:txBody>
      </p:sp>
      <p:sp>
        <p:nvSpPr>
          <p:cNvPr id="46" name="Rectangle 10">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12">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022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B74AC-DA50-D61D-97CC-664D958BC4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6064"/>
            <a:ext cx="12192000" cy="1406203"/>
          </a:xfrm>
          <a:prstGeom prst="rect">
            <a:avLst/>
          </a:prstGeom>
        </p:spPr>
      </p:pic>
      <p:sp>
        <p:nvSpPr>
          <p:cNvPr id="2" name="Title 1">
            <a:extLst>
              <a:ext uri="{FF2B5EF4-FFF2-40B4-BE49-F238E27FC236}">
                <a16:creationId xmlns:a16="http://schemas.microsoft.com/office/drawing/2014/main" id="{8D1B0A1D-5E3A-E618-CD71-5E453CA54E2F}"/>
              </a:ext>
            </a:extLst>
          </p:cNvPr>
          <p:cNvSpPr>
            <a:spLocks noGrp="1"/>
          </p:cNvSpPr>
          <p:nvPr>
            <p:ph type="title"/>
          </p:nvPr>
        </p:nvSpPr>
        <p:spPr>
          <a:xfrm>
            <a:off x="838200" y="1565276"/>
            <a:ext cx="10515600" cy="387349"/>
          </a:xfrm>
        </p:spPr>
        <p:txBody>
          <a:bodyPr>
            <a:normAutofit fontScale="90000"/>
          </a:bodyPr>
          <a:lstStyle/>
          <a:p>
            <a:pPr algn="ctr"/>
            <a:r>
              <a:rPr lang="en-US" sz="3100" b="1" dirty="0">
                <a:latin typeface="Times New Roman" panose="02020603050405020304" pitchFamily="18" charset="0"/>
                <a:cs typeface="Times New Roman" panose="02020603050405020304" pitchFamily="18" charset="0"/>
              </a:rPr>
              <a:t>Background</a:t>
            </a:r>
            <a:endParaRPr lang="en-NG" b="1"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FD6164C7-BF36-669C-DAE3-6C5F41F426D5}"/>
              </a:ext>
            </a:extLst>
          </p:cNvPr>
          <p:cNvSpPr>
            <a:spLocks noGrp="1"/>
          </p:cNvSpPr>
          <p:nvPr>
            <p:ph idx="1"/>
          </p:nvPr>
        </p:nvSpPr>
        <p:spPr>
          <a:xfrm>
            <a:off x="838200" y="2159000"/>
            <a:ext cx="10515600" cy="4351338"/>
          </a:xfrm>
        </p:spPr>
        <p:txBody>
          <a:bodyPr>
            <a:normAutofit/>
          </a:bodyPr>
          <a:lstStyle/>
          <a:p>
            <a:pPr marL="350838" indent="-350838" algn="just"/>
            <a:r>
              <a:rPr lang="en-US" sz="2000" dirty="0">
                <a:latin typeface="Times New Roman" panose="02020603050405020304" pitchFamily="18" charset="0"/>
                <a:cs typeface="Times New Roman" panose="02020603050405020304" pitchFamily="18" charset="0"/>
              </a:rPr>
              <a:t>Food security, a fundamental aspect of human well-being, is intricately linked to agricultural productivity, which in turn is profoundly affected by climate change and variability . </a:t>
            </a:r>
          </a:p>
          <a:p>
            <a:pPr marL="350838" indent="-350838" algn="just"/>
            <a:r>
              <a:rPr lang="en-US" sz="2000" dirty="0">
                <a:latin typeface="Times New Roman" panose="02020603050405020304" pitchFamily="18" charset="0"/>
                <a:cs typeface="Times New Roman" panose="02020603050405020304" pitchFamily="18" charset="0"/>
              </a:rPr>
              <a:t>Globally, food security is significantly threatened by climate change, particularly in regions such as West Africa where agriculture is essential for sustenance and subsistence.</a:t>
            </a:r>
          </a:p>
          <a:p>
            <a:pPr marL="0" indent="0" algn="just">
              <a:buNone/>
            </a:pPr>
            <a:endParaRPr lang="en-US" sz="2000" dirty="0">
              <a:latin typeface="Times New Roman" panose="02020603050405020304" pitchFamily="18" charset="0"/>
              <a:cs typeface="Times New Roman" panose="02020603050405020304" pitchFamily="18" charset="0"/>
            </a:endParaRPr>
          </a:p>
          <a:p>
            <a:pPr marL="350838" indent="-350838" algn="just"/>
            <a:r>
              <a:rPr lang="en-US" sz="2000" dirty="0">
                <a:latin typeface="Times New Roman" panose="02020603050405020304" pitchFamily="18" charset="0"/>
                <a:cs typeface="Times New Roman" panose="02020603050405020304" pitchFamily="18" charset="0"/>
              </a:rPr>
              <a:t>West African countries are linked through shared ecosystems, trade networks, and socio-political relations, which collectively impact food availability, access, and stability.</a:t>
            </a:r>
          </a:p>
          <a:p>
            <a:pPr marL="0" indent="0" algn="just">
              <a:buNone/>
            </a:pPr>
            <a:endParaRPr lang="en-US" sz="2000" dirty="0">
              <a:latin typeface="Times New Roman" panose="02020603050405020304" pitchFamily="18" charset="0"/>
              <a:cs typeface="Times New Roman" panose="02020603050405020304" pitchFamily="18" charset="0"/>
            </a:endParaRPr>
          </a:p>
          <a:p>
            <a:pPr marL="350838" indent="-350838" algn="just"/>
            <a:r>
              <a:rPr lang="en-US" sz="2000" dirty="0">
                <a:latin typeface="Times New Roman" panose="02020603050405020304" pitchFamily="18" charset="0"/>
                <a:cs typeface="Times New Roman" panose="02020603050405020304" pitchFamily="18" charset="0"/>
              </a:rPr>
              <a:t>This interdependence in food security among West African nations means that food insecurity in one country can have spillover effects on its neighbors, potentially exacerbating regional instability and conflicts.</a:t>
            </a:r>
          </a:p>
          <a:p>
            <a:pPr marL="0" indent="0" algn="just">
              <a:buNone/>
            </a:pPr>
            <a:r>
              <a:rPr lang="en-US" sz="2000" dirty="0">
                <a:latin typeface="Times New Roman" panose="02020603050405020304" pitchFamily="18" charset="0"/>
                <a:cs typeface="Times New Roman" panose="02020603050405020304" pitchFamily="18" charset="0"/>
              </a:rPr>
              <a:t> </a:t>
            </a:r>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p:spTree>
    <p:extLst>
      <p:ext uri="{BB962C8B-B14F-4D97-AF65-F5344CB8AC3E}">
        <p14:creationId xmlns:p14="http://schemas.microsoft.com/office/powerpoint/2010/main" val="3980465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63EB8-4B0A-FFDF-3C31-9A8B92D5FD2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394C8F1-5438-87DF-3D34-78AFD66B26D4}"/>
              </a:ext>
            </a:extLst>
          </p:cNvPr>
          <p:cNvPicPr>
            <a:picLocks noChangeAspect="1"/>
          </p:cNvPicPr>
          <p:nvPr/>
        </p:nvPicPr>
        <p:blipFill>
          <a:blip r:embed="rId2"/>
          <a:stretch>
            <a:fillRect/>
          </a:stretch>
        </p:blipFill>
        <p:spPr>
          <a:xfrm>
            <a:off x="0" y="-6064"/>
            <a:ext cx="12192000" cy="1406203"/>
          </a:xfrm>
          <a:prstGeom prst="rect">
            <a:avLst/>
          </a:prstGeom>
        </p:spPr>
      </p:pic>
      <p:sp>
        <p:nvSpPr>
          <p:cNvPr id="2" name="Title 1">
            <a:extLst>
              <a:ext uri="{FF2B5EF4-FFF2-40B4-BE49-F238E27FC236}">
                <a16:creationId xmlns:a16="http://schemas.microsoft.com/office/drawing/2014/main" id="{74098A4E-8703-DE5B-1D5B-BBEDB7B59C46}"/>
              </a:ext>
            </a:extLst>
          </p:cNvPr>
          <p:cNvSpPr>
            <a:spLocks noGrp="1"/>
          </p:cNvSpPr>
          <p:nvPr>
            <p:ph type="title"/>
          </p:nvPr>
        </p:nvSpPr>
        <p:spPr>
          <a:xfrm>
            <a:off x="838200" y="1584326"/>
            <a:ext cx="10515600" cy="387349"/>
          </a:xfrm>
        </p:spPr>
        <p:txBody>
          <a:bodyPr>
            <a:noAutofit/>
          </a:bodyPr>
          <a:lstStyle/>
          <a:p>
            <a:pPr algn="ctr"/>
            <a:r>
              <a:rPr lang="en-US" sz="3600" b="1" dirty="0">
                <a:latin typeface="Times New Roman" panose="02020603050405020304" pitchFamily="18" charset="0"/>
                <a:cs typeface="Times New Roman" panose="02020603050405020304" pitchFamily="18" charset="0"/>
              </a:rPr>
              <a:t>Statement of the Problem</a:t>
            </a:r>
            <a:endParaRPr lang="en-NG" sz="3600" b="1"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A280EFB0-57EA-081C-36DA-542CC114CEF6}"/>
              </a:ext>
            </a:extLst>
          </p:cNvPr>
          <p:cNvSpPr>
            <a:spLocks noGrp="1"/>
          </p:cNvSpPr>
          <p:nvPr>
            <p:ph idx="1"/>
          </p:nvPr>
        </p:nvSpPr>
        <p:spPr>
          <a:xfrm>
            <a:off x="1009650" y="2200274"/>
            <a:ext cx="10325100" cy="4252913"/>
          </a:xfrm>
        </p:spPr>
        <p:txBody>
          <a:bodyPr>
            <a:normAutofit/>
          </a:bodyPr>
          <a:lstStyle/>
          <a:p>
            <a:pPr algn="just"/>
            <a:r>
              <a:rPr lang="en-GB" dirty="0">
                <a:latin typeface="Times New Roman" panose="02020603050405020304" pitchFamily="18" charset="0"/>
                <a:cs typeface="Times New Roman" panose="02020603050405020304" pitchFamily="18" charset="0"/>
              </a:rPr>
              <a:t>West Africa region</a:t>
            </a:r>
            <a:r>
              <a:rPr lang="en-US" dirty="0">
                <a:latin typeface="Times New Roman" panose="02020603050405020304" pitchFamily="18" charset="0"/>
                <a:cs typeface="Times New Roman" panose="02020603050405020304" pitchFamily="18" charset="0"/>
              </a:rPr>
              <a:t> is already grappling with a multitude of socioeconomic challenges, climate change poses a substantial hazard to food security.</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Heavy dependence of West Africa on rain-fed agriculture renders it particularly vulnerable to climate variability. </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Rapid population growth and extreme weather events exacerbate challenges</a:t>
            </a:r>
          </a:p>
          <a:p>
            <a:pPr algn="just"/>
            <a:endParaRPr lang="en-US" dirty="0"/>
          </a:p>
          <a:p>
            <a:endParaRPr lang="en-US" dirty="0"/>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p:spTree>
    <p:extLst>
      <p:ext uri="{BB962C8B-B14F-4D97-AF65-F5344CB8AC3E}">
        <p14:creationId xmlns:p14="http://schemas.microsoft.com/office/powerpoint/2010/main" val="674013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695DF-B9AB-B361-AA6F-D53D8C2C0C5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94EC418-FC23-ED63-A144-D16E84753916}"/>
              </a:ext>
            </a:extLst>
          </p:cNvPr>
          <p:cNvPicPr>
            <a:picLocks noChangeAspect="1"/>
          </p:cNvPicPr>
          <p:nvPr/>
        </p:nvPicPr>
        <p:blipFill>
          <a:blip r:embed="rId2"/>
          <a:stretch>
            <a:fillRect/>
          </a:stretch>
        </p:blipFill>
        <p:spPr>
          <a:xfrm>
            <a:off x="0" y="-6064"/>
            <a:ext cx="12192000" cy="1406203"/>
          </a:xfrm>
          <a:prstGeom prst="rect">
            <a:avLst/>
          </a:prstGeom>
        </p:spPr>
      </p:pic>
      <p:sp>
        <p:nvSpPr>
          <p:cNvPr id="2" name="Title 1">
            <a:extLst>
              <a:ext uri="{FF2B5EF4-FFF2-40B4-BE49-F238E27FC236}">
                <a16:creationId xmlns:a16="http://schemas.microsoft.com/office/drawing/2014/main" id="{FA8460E8-1F57-D560-397E-DF267BD92CFA}"/>
              </a:ext>
            </a:extLst>
          </p:cNvPr>
          <p:cNvSpPr>
            <a:spLocks noGrp="1"/>
          </p:cNvSpPr>
          <p:nvPr>
            <p:ph type="title"/>
          </p:nvPr>
        </p:nvSpPr>
        <p:spPr>
          <a:xfrm>
            <a:off x="838200" y="1565276"/>
            <a:ext cx="10515600" cy="387349"/>
          </a:xfrm>
        </p:spPr>
        <p:txBody>
          <a:bodyPr>
            <a:normAutofit fontScale="90000"/>
          </a:bodyPr>
          <a:lstStyle/>
          <a:p>
            <a:pPr algn="ctr"/>
            <a:r>
              <a:rPr lang="en-US" sz="3100" b="1" dirty="0">
                <a:latin typeface="Times New Roman" panose="02020603050405020304" pitchFamily="18" charset="0"/>
                <a:cs typeface="Times New Roman" panose="02020603050405020304" pitchFamily="18" charset="0"/>
              </a:rPr>
              <a:t>Objectives of the Study</a:t>
            </a:r>
            <a:endParaRPr lang="en-NG" b="1"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2AAFD19E-8683-D28B-DBC1-1B5867EDC1C5}"/>
              </a:ext>
            </a:extLst>
          </p:cNvPr>
          <p:cNvSpPr>
            <a:spLocks noGrp="1"/>
          </p:cNvSpPr>
          <p:nvPr>
            <p:ph idx="1"/>
          </p:nvPr>
        </p:nvSpPr>
        <p:spPr>
          <a:xfrm>
            <a:off x="838200" y="2159000"/>
            <a:ext cx="10515600" cy="4351338"/>
          </a:xfrm>
        </p:spPr>
        <p:txBody>
          <a:bodyPr>
            <a:normAutofit/>
          </a:bodyPr>
          <a:lstStyle/>
          <a:p>
            <a:pPr algn="just"/>
            <a:r>
              <a:rPr lang="en-US" sz="2400" dirty="0">
                <a:latin typeface="Times New Roman" panose="02020603050405020304" pitchFamily="18" charset="0"/>
                <a:cs typeface="Times New Roman" panose="02020603050405020304" pitchFamily="18" charset="0"/>
              </a:rPr>
              <a:t>Assess the impact of climate change on food security in West Africa;</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Examine the food security spillovers within West African countries; and</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Critical to achieve SDG-2: End hunger, achieve food security, promote sustainable agriculture</a:t>
            </a:r>
          </a:p>
          <a:p>
            <a:pPr algn="just"/>
            <a:endParaRPr lang="en-US" sz="24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p:spTree>
    <p:extLst>
      <p:ext uri="{BB962C8B-B14F-4D97-AF65-F5344CB8AC3E}">
        <p14:creationId xmlns:p14="http://schemas.microsoft.com/office/powerpoint/2010/main" val="2873408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537ED-1F5F-471B-5F18-F152CD6CAA7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19F8844-49BF-74BB-EC94-761957AAC6C4}"/>
              </a:ext>
            </a:extLst>
          </p:cNvPr>
          <p:cNvPicPr>
            <a:picLocks noChangeAspect="1"/>
          </p:cNvPicPr>
          <p:nvPr/>
        </p:nvPicPr>
        <p:blipFill>
          <a:blip r:embed="rId2"/>
          <a:stretch>
            <a:fillRect/>
          </a:stretch>
        </p:blipFill>
        <p:spPr>
          <a:xfrm>
            <a:off x="0" y="-6064"/>
            <a:ext cx="12192000" cy="1406203"/>
          </a:xfrm>
          <a:prstGeom prst="rect">
            <a:avLst/>
          </a:prstGeom>
        </p:spPr>
      </p:pic>
      <p:sp>
        <p:nvSpPr>
          <p:cNvPr id="2" name="Title 1">
            <a:extLst>
              <a:ext uri="{FF2B5EF4-FFF2-40B4-BE49-F238E27FC236}">
                <a16:creationId xmlns:a16="http://schemas.microsoft.com/office/drawing/2014/main" id="{5A4F8536-AC77-2611-3A4A-45434A8A354F}"/>
              </a:ext>
            </a:extLst>
          </p:cNvPr>
          <p:cNvSpPr>
            <a:spLocks noGrp="1"/>
          </p:cNvSpPr>
          <p:nvPr>
            <p:ph type="title"/>
          </p:nvPr>
        </p:nvSpPr>
        <p:spPr>
          <a:xfrm>
            <a:off x="838200" y="1565276"/>
            <a:ext cx="10515600" cy="387349"/>
          </a:xfrm>
        </p:spPr>
        <p:txBody>
          <a:bodyPr>
            <a:normAutofit fontScale="90000"/>
          </a:bodyPr>
          <a:lstStyle/>
          <a:p>
            <a:pPr algn="ctr"/>
            <a:r>
              <a:rPr lang="en-US" sz="3100" b="1" dirty="0">
                <a:latin typeface="Times New Roman" panose="02020603050405020304" pitchFamily="18" charset="0"/>
                <a:cs typeface="Times New Roman" panose="02020603050405020304" pitchFamily="18" charset="0"/>
              </a:rPr>
              <a:t>Methodology</a:t>
            </a:r>
            <a:endParaRPr lang="en-NG" b="1"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951875CB-82E8-8876-0313-9A0CD51DCA46}"/>
              </a:ext>
            </a:extLst>
          </p:cNvPr>
          <p:cNvSpPr>
            <a:spLocks noGrp="1"/>
          </p:cNvSpPr>
          <p:nvPr>
            <p:ph idx="1"/>
          </p:nvPr>
        </p:nvSpPr>
        <p:spPr>
          <a:xfrm>
            <a:off x="838200" y="2159000"/>
            <a:ext cx="10515600" cy="4351338"/>
          </a:xfrm>
        </p:spPr>
        <p:txBody>
          <a:bodyPr>
            <a:normAutofit/>
          </a:bodyPr>
          <a:lstStyle/>
          <a:p>
            <a:pPr algn="just"/>
            <a:r>
              <a:rPr lang="en-US" sz="2000" b="1" dirty="0">
                <a:latin typeface="Times New Roman" panose="02020603050405020304" pitchFamily="18" charset="0"/>
                <a:cs typeface="Times New Roman" panose="02020603050405020304" pitchFamily="18" charset="0"/>
              </a:rPr>
              <a:t>Research Design:</a:t>
            </a:r>
            <a:r>
              <a:rPr lang="en-US" sz="2000" dirty="0">
                <a:latin typeface="Times New Roman" panose="02020603050405020304" pitchFamily="18" charset="0"/>
                <a:cs typeface="Times New Roman" panose="02020603050405020304" pitchFamily="18" charset="0"/>
              </a:rPr>
              <a:t> Ex-Post Facto</a:t>
            </a:r>
          </a:p>
          <a:p>
            <a:pPr algn="just"/>
            <a:r>
              <a:rPr lang="en-US" sz="2000" b="1" dirty="0">
                <a:latin typeface="Times New Roman" panose="02020603050405020304" pitchFamily="18" charset="0"/>
                <a:cs typeface="Times New Roman" panose="02020603050405020304" pitchFamily="18" charset="0"/>
              </a:rPr>
              <a:t>Population of the Study:</a:t>
            </a:r>
            <a:r>
              <a:rPr lang="en-US" sz="2000" dirty="0">
                <a:latin typeface="Times New Roman" panose="02020603050405020304" pitchFamily="18" charset="0"/>
                <a:cs typeface="Times New Roman" panose="02020603050405020304" pitchFamily="18" charset="0"/>
              </a:rPr>
              <a:t> 16 West African Countries (2002-2022).</a:t>
            </a:r>
          </a:p>
          <a:p>
            <a:pPr algn="just"/>
            <a:r>
              <a:rPr lang="en-US" sz="2000" b="1" dirty="0">
                <a:latin typeface="Times New Roman" panose="02020603050405020304" pitchFamily="18" charset="0"/>
                <a:cs typeface="Times New Roman" panose="02020603050405020304" pitchFamily="18" charset="0"/>
              </a:rPr>
              <a:t>Sampling Size:</a:t>
            </a:r>
            <a:r>
              <a:rPr lang="en-US" sz="2000" dirty="0">
                <a:latin typeface="Times New Roman" panose="02020603050405020304" pitchFamily="18" charset="0"/>
                <a:cs typeface="Times New Roman" panose="02020603050405020304" pitchFamily="18" charset="0"/>
              </a:rPr>
              <a:t> 15 West African Countries (excluding Liberia based on Data Availability)</a:t>
            </a:r>
          </a:p>
          <a:p>
            <a:pPr algn="just"/>
            <a:r>
              <a:rPr lang="en-US" sz="2000" b="1" dirty="0">
                <a:latin typeface="Times New Roman" panose="02020603050405020304" pitchFamily="18" charset="0"/>
                <a:cs typeface="Times New Roman" panose="02020603050405020304" pitchFamily="18" charset="0"/>
              </a:rPr>
              <a:t>Method of Data Collection:</a:t>
            </a:r>
            <a:r>
              <a:rPr lang="en-US" sz="2000" dirty="0">
                <a:latin typeface="Times New Roman" panose="02020603050405020304" pitchFamily="18" charset="0"/>
                <a:cs typeface="Times New Roman" panose="02020603050405020304" pitchFamily="18" charset="0"/>
              </a:rPr>
              <a:t> Secondary Data from United Nations’ Food and Agriculture Organization (FAO) Suite of Food Security Indicators (FAOSTAT) and World Development Indicators (WDI) 2023.</a:t>
            </a:r>
          </a:p>
          <a:p>
            <a:pPr algn="just"/>
            <a:r>
              <a:rPr lang="en-US" sz="2000" b="1" dirty="0">
                <a:latin typeface="Times New Roman" panose="02020603050405020304" pitchFamily="18" charset="0"/>
                <a:cs typeface="Times New Roman" panose="02020603050405020304" pitchFamily="18" charset="0"/>
              </a:rPr>
              <a:t>Method of analysis:</a:t>
            </a:r>
            <a:r>
              <a:rPr lang="en-US" sz="2000" dirty="0">
                <a:latin typeface="Times New Roman" panose="02020603050405020304" pitchFamily="18" charset="0"/>
                <a:cs typeface="Times New Roman" panose="02020603050405020304" pitchFamily="18" charset="0"/>
              </a:rPr>
              <a:t> Descriptive and Inferential statistics</a:t>
            </a:r>
          </a:p>
          <a:p>
            <a:pPr algn="just"/>
            <a:r>
              <a:rPr lang="en-US" sz="2000" dirty="0">
                <a:latin typeface="Times New Roman" panose="02020603050405020304" pitchFamily="18" charset="0"/>
                <a:cs typeface="Times New Roman" panose="02020603050405020304" pitchFamily="18" charset="0"/>
              </a:rPr>
              <a:t>PCA to generate Food Security Index (FSI) and Climate change index (CCI).</a:t>
            </a:r>
          </a:p>
          <a:p>
            <a:pPr algn="just"/>
            <a:r>
              <a:rPr lang="en-US" sz="2000" dirty="0">
                <a:latin typeface="Times New Roman" panose="02020603050405020304" pitchFamily="18" charset="0"/>
                <a:cs typeface="Times New Roman" panose="02020603050405020304" pitchFamily="18" charset="0"/>
              </a:rPr>
              <a:t>The Prais-Winsten Regression Model with Panel Corrected Standard Error (PCSE), Feasible Generalized Least Squares (FGLS) techniques and Dumitrescu-Hurlin panel non-granger causality test.</a:t>
            </a:r>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p:spTree>
    <p:extLst>
      <p:ext uri="{BB962C8B-B14F-4D97-AF65-F5344CB8AC3E}">
        <p14:creationId xmlns:p14="http://schemas.microsoft.com/office/powerpoint/2010/main" val="175068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7334E-E35C-3589-6F86-BCA7A46FCEF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D05CAD8-787F-9E12-00B3-ADEB85A64FE1}"/>
              </a:ext>
            </a:extLst>
          </p:cNvPr>
          <p:cNvPicPr>
            <a:picLocks noChangeAspect="1"/>
          </p:cNvPicPr>
          <p:nvPr/>
        </p:nvPicPr>
        <p:blipFill>
          <a:blip r:embed="rId2"/>
          <a:stretch>
            <a:fillRect/>
          </a:stretch>
        </p:blipFill>
        <p:spPr>
          <a:xfrm>
            <a:off x="0" y="-6064"/>
            <a:ext cx="12192000" cy="1406203"/>
          </a:xfrm>
          <a:prstGeom prst="rect">
            <a:avLst/>
          </a:prstGeom>
        </p:spPr>
      </p:pic>
      <p:sp>
        <p:nvSpPr>
          <p:cNvPr id="2" name="Title 1">
            <a:extLst>
              <a:ext uri="{FF2B5EF4-FFF2-40B4-BE49-F238E27FC236}">
                <a16:creationId xmlns:a16="http://schemas.microsoft.com/office/drawing/2014/main" id="{2273AD9A-1ABF-9709-7F7A-82B876C002EE}"/>
              </a:ext>
            </a:extLst>
          </p:cNvPr>
          <p:cNvSpPr>
            <a:spLocks noGrp="1"/>
          </p:cNvSpPr>
          <p:nvPr>
            <p:ph type="title"/>
          </p:nvPr>
        </p:nvSpPr>
        <p:spPr>
          <a:xfrm>
            <a:off x="838200" y="1381125"/>
            <a:ext cx="10515600" cy="414338"/>
          </a:xfrm>
        </p:spPr>
        <p:txBody>
          <a:bodyPr>
            <a:normAutofit fontScale="90000"/>
          </a:bodyPr>
          <a:lstStyle/>
          <a:p>
            <a:pPr algn="ctr"/>
            <a:r>
              <a:rPr lang="en-US" sz="3100" b="1" dirty="0">
                <a:latin typeface="Times New Roman" panose="02020603050405020304" pitchFamily="18" charset="0"/>
                <a:cs typeface="Times New Roman" panose="02020603050405020304" pitchFamily="18" charset="0"/>
              </a:rPr>
              <a:t>Methodology</a:t>
            </a:r>
            <a:endParaRPr lang="en-NG"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C2B0EBE9-7DF1-810B-33DC-51E02C80469A}"/>
                  </a:ext>
                </a:extLst>
              </p:cNvPr>
              <p:cNvSpPr>
                <a:spLocks noGrp="1"/>
              </p:cNvSpPr>
              <p:nvPr>
                <p:ph sz="half" idx="1"/>
              </p:nvPr>
            </p:nvSpPr>
            <p:spPr>
              <a:xfrm>
                <a:off x="838200" y="1933575"/>
                <a:ext cx="5181600" cy="4243388"/>
              </a:xfrm>
            </p:spPr>
            <p:txBody>
              <a:bodyPr>
                <a:normAutofit fontScale="25000" lnSpcReduction="20000"/>
              </a:bodyPr>
              <a:lstStyle/>
              <a:p>
                <a:pPr marL="0" lvl="0" indent="0">
                  <a:spcBef>
                    <a:spcPct val="20000"/>
                  </a:spcBef>
                  <a:spcAft>
                    <a:spcPts val="600"/>
                  </a:spcAft>
                  <a:buClr>
                    <a:srgbClr val="8BB434">
                      <a:lumMod val="75000"/>
                    </a:srgbClr>
                  </a:buClr>
                  <a:buSzPct val="145000"/>
                  <a:buNone/>
                </a:pPr>
                <a:r>
                  <a:rPr lang="en-US" sz="8000" b="1" dirty="0">
                    <a:solidFill>
                      <a:prstClr val="black"/>
                    </a:solidFill>
                    <a:latin typeface="Times New Roman" panose="02020603050405020304" pitchFamily="18" charset="0"/>
                    <a:cs typeface="Times New Roman" panose="02020603050405020304" pitchFamily="18" charset="0"/>
                  </a:rPr>
                  <a:t>Model 1: Impact of Climate Change</a:t>
                </a:r>
              </a:p>
              <a:p>
                <a:pPr marL="0" lvl="0" indent="0">
                  <a:spcBef>
                    <a:spcPct val="20000"/>
                  </a:spcBef>
                  <a:spcAft>
                    <a:spcPts val="600"/>
                  </a:spcAft>
                  <a:buClr>
                    <a:srgbClr val="8BB434">
                      <a:lumMod val="75000"/>
                    </a:srgbClr>
                  </a:buClr>
                  <a:buSzPct val="145000"/>
                  <a:buNone/>
                </a:pPr>
                <a14:m>
                  <m:oMathPara xmlns:m="http://schemas.openxmlformats.org/officeDocument/2006/math">
                    <m:oMathParaPr>
                      <m:jc m:val="centerGroup"/>
                    </m:oMathParaPr>
                    <m:oMath xmlns:m="http://schemas.openxmlformats.org/officeDocument/2006/math">
                      <m:sSub>
                        <m:sSubPr>
                          <m:ctrlPr>
                            <a:rPr lang="en-US" sz="8000" b="1" i="1">
                              <a:latin typeface="Cambria Math" panose="02040503050406030204" pitchFamily="18" charset="0"/>
                            </a:rPr>
                          </m:ctrlPr>
                        </m:sSubPr>
                        <m:e>
                          <m:r>
                            <a:rPr lang="en-US" sz="8000" b="1" i="1">
                              <a:latin typeface="Cambria Math" panose="02040503050406030204" pitchFamily="18" charset="0"/>
                            </a:rPr>
                            <m:t>𝑭𝑺</m:t>
                          </m:r>
                        </m:e>
                        <m:sub>
                          <m:r>
                            <a:rPr lang="en-US" sz="8000" b="1" i="1">
                              <a:latin typeface="Cambria Math" panose="02040503050406030204" pitchFamily="18" charset="0"/>
                            </a:rPr>
                            <m:t>𝒊𝒕</m:t>
                          </m:r>
                        </m:sub>
                      </m:sSub>
                      <m:r>
                        <a:rPr lang="en-US" sz="8000" b="1" i="1">
                          <a:latin typeface="Cambria Math" panose="02040503050406030204" pitchFamily="18" charset="0"/>
                        </a:rPr>
                        <m:t>=</m:t>
                      </m:r>
                      <m:sSub>
                        <m:sSubPr>
                          <m:ctrlPr>
                            <a:rPr lang="en-US" sz="8000" b="1" i="1">
                              <a:latin typeface="Cambria Math" panose="02040503050406030204" pitchFamily="18" charset="0"/>
                            </a:rPr>
                          </m:ctrlPr>
                        </m:sSubPr>
                        <m:e>
                          <m:r>
                            <a:rPr lang="en-US" sz="8000" b="1" i="1">
                              <a:latin typeface="Cambria Math" panose="02040503050406030204" pitchFamily="18" charset="0"/>
                            </a:rPr>
                            <m:t>𝜷</m:t>
                          </m:r>
                        </m:e>
                        <m:sub>
                          <m:r>
                            <a:rPr lang="en-US" sz="8000" b="1" i="1">
                              <a:latin typeface="Cambria Math" panose="02040503050406030204" pitchFamily="18" charset="0"/>
                            </a:rPr>
                            <m:t>𝟎</m:t>
                          </m:r>
                        </m:sub>
                      </m:sSub>
                      <m:r>
                        <a:rPr lang="en-US" sz="8000" b="1" i="1">
                          <a:latin typeface="Cambria Math" panose="02040503050406030204" pitchFamily="18" charset="0"/>
                        </a:rPr>
                        <m:t>+</m:t>
                      </m:r>
                      <m:sSub>
                        <m:sSubPr>
                          <m:ctrlPr>
                            <a:rPr lang="en-US" sz="8000" b="1" i="1">
                              <a:latin typeface="Cambria Math" panose="02040503050406030204" pitchFamily="18" charset="0"/>
                            </a:rPr>
                          </m:ctrlPr>
                        </m:sSubPr>
                        <m:e>
                          <m:r>
                            <a:rPr lang="en-US" sz="8000" b="1" i="1">
                              <a:latin typeface="Cambria Math" panose="02040503050406030204" pitchFamily="18" charset="0"/>
                            </a:rPr>
                            <m:t>𝜷</m:t>
                          </m:r>
                        </m:e>
                        <m:sub>
                          <m:r>
                            <a:rPr lang="en-US" sz="8000" b="1" i="1">
                              <a:latin typeface="Cambria Math" panose="02040503050406030204" pitchFamily="18" charset="0"/>
                            </a:rPr>
                            <m:t>𝟏</m:t>
                          </m:r>
                        </m:sub>
                      </m:sSub>
                      <m:sSub>
                        <m:sSubPr>
                          <m:ctrlPr>
                            <a:rPr lang="en-US" sz="8000" b="1" i="1">
                              <a:latin typeface="Cambria Math" panose="02040503050406030204" pitchFamily="18" charset="0"/>
                            </a:rPr>
                          </m:ctrlPr>
                        </m:sSubPr>
                        <m:e>
                          <m:r>
                            <a:rPr lang="en-US" sz="8000" b="1" i="1">
                              <a:latin typeface="Cambria Math" panose="02040503050406030204" pitchFamily="18" charset="0"/>
                            </a:rPr>
                            <m:t>𝑨𝑽𝑷</m:t>
                          </m:r>
                        </m:e>
                        <m:sub>
                          <m:r>
                            <a:rPr lang="en-US" sz="8000" b="1" i="1">
                              <a:latin typeface="Cambria Math" panose="02040503050406030204" pitchFamily="18" charset="0"/>
                            </a:rPr>
                            <m:t>𝒊𝒕</m:t>
                          </m:r>
                        </m:sub>
                      </m:sSub>
                      <m:r>
                        <a:rPr lang="en-US" sz="8000" b="1" i="1">
                          <a:latin typeface="Cambria Math" panose="02040503050406030204" pitchFamily="18" charset="0"/>
                        </a:rPr>
                        <m:t>+</m:t>
                      </m:r>
                      <m:sSub>
                        <m:sSubPr>
                          <m:ctrlPr>
                            <a:rPr lang="en-US" sz="8000" b="1" i="1">
                              <a:latin typeface="Cambria Math" panose="02040503050406030204" pitchFamily="18" charset="0"/>
                            </a:rPr>
                          </m:ctrlPr>
                        </m:sSubPr>
                        <m:e>
                          <m:r>
                            <a:rPr lang="en-US" sz="8000" b="1" i="1">
                              <a:latin typeface="Cambria Math" panose="02040503050406030204" pitchFamily="18" charset="0"/>
                            </a:rPr>
                            <m:t>𝜷</m:t>
                          </m:r>
                        </m:e>
                        <m:sub>
                          <m:r>
                            <a:rPr lang="en-US" sz="8000" b="1" i="1">
                              <a:latin typeface="Cambria Math" panose="02040503050406030204" pitchFamily="18" charset="0"/>
                            </a:rPr>
                            <m:t>𝟐</m:t>
                          </m:r>
                        </m:sub>
                      </m:sSub>
                      <m:sSub>
                        <m:sSubPr>
                          <m:ctrlPr>
                            <a:rPr lang="en-US" sz="8000" b="1" i="1">
                              <a:latin typeface="Cambria Math" panose="02040503050406030204" pitchFamily="18" charset="0"/>
                            </a:rPr>
                          </m:ctrlPr>
                        </m:sSubPr>
                        <m:e>
                          <m:r>
                            <a:rPr lang="en-US" sz="8000" b="1" i="1">
                              <a:latin typeface="Cambria Math" panose="02040503050406030204" pitchFamily="18" charset="0"/>
                            </a:rPr>
                            <m:t>𝑪𝑬𝑰</m:t>
                          </m:r>
                        </m:e>
                        <m:sub>
                          <m:r>
                            <a:rPr lang="en-US" sz="8000" b="1" i="1">
                              <a:latin typeface="Cambria Math" panose="02040503050406030204" pitchFamily="18" charset="0"/>
                            </a:rPr>
                            <m:t>𝒊𝒕</m:t>
                          </m:r>
                        </m:sub>
                      </m:sSub>
                      <m:r>
                        <a:rPr lang="en-US" sz="8000" b="1" i="1">
                          <a:latin typeface="Cambria Math" panose="02040503050406030204" pitchFamily="18" charset="0"/>
                        </a:rPr>
                        <m:t>+</m:t>
                      </m:r>
                      <m:sSub>
                        <m:sSubPr>
                          <m:ctrlPr>
                            <a:rPr lang="en-US" sz="8000" b="1" i="1">
                              <a:latin typeface="Cambria Math" panose="02040503050406030204" pitchFamily="18" charset="0"/>
                            </a:rPr>
                          </m:ctrlPr>
                        </m:sSubPr>
                        <m:e>
                          <m:r>
                            <a:rPr lang="en-US" sz="8000" b="1" i="1">
                              <a:latin typeface="Cambria Math" panose="02040503050406030204" pitchFamily="18" charset="0"/>
                            </a:rPr>
                            <m:t>𝜷</m:t>
                          </m:r>
                        </m:e>
                        <m:sub>
                          <m:r>
                            <a:rPr lang="en-US" sz="8000" b="1" i="1">
                              <a:latin typeface="Cambria Math" panose="02040503050406030204" pitchFamily="18" charset="0"/>
                            </a:rPr>
                            <m:t>𝟑</m:t>
                          </m:r>
                        </m:sub>
                      </m:sSub>
                      <m:sSub>
                        <m:sSubPr>
                          <m:ctrlPr>
                            <a:rPr lang="en-US" sz="8000" b="1" i="1">
                              <a:latin typeface="Cambria Math" panose="02040503050406030204" pitchFamily="18" charset="0"/>
                            </a:rPr>
                          </m:ctrlPr>
                        </m:sSubPr>
                        <m:e>
                          <m:r>
                            <a:rPr lang="en-US" sz="8000" b="1" i="1">
                              <a:latin typeface="Cambria Math" panose="02040503050406030204" pitchFamily="18" charset="0"/>
                            </a:rPr>
                            <m:t>𝑬𝑵𝑫</m:t>
                          </m:r>
                        </m:e>
                        <m:sub>
                          <m:r>
                            <a:rPr lang="en-US" sz="8000" b="1" i="1">
                              <a:latin typeface="Cambria Math" panose="02040503050406030204" pitchFamily="18" charset="0"/>
                            </a:rPr>
                            <m:t>𝒊𝒕</m:t>
                          </m:r>
                        </m:sub>
                      </m:sSub>
                      <m:r>
                        <a:rPr lang="en-US" sz="8000" b="1" i="1">
                          <a:latin typeface="Cambria Math" panose="02040503050406030204" pitchFamily="18" charset="0"/>
                        </a:rPr>
                        <m:t>+</m:t>
                      </m:r>
                      <m:sSub>
                        <m:sSubPr>
                          <m:ctrlPr>
                            <a:rPr lang="en-US" sz="8000" b="1" i="1">
                              <a:latin typeface="Cambria Math" panose="02040503050406030204" pitchFamily="18" charset="0"/>
                            </a:rPr>
                          </m:ctrlPr>
                        </m:sSubPr>
                        <m:e>
                          <m:r>
                            <a:rPr lang="en-US" sz="8000" b="1" i="1">
                              <a:latin typeface="Cambria Math" panose="02040503050406030204" pitchFamily="18" charset="0"/>
                            </a:rPr>
                            <m:t>𝜷</m:t>
                          </m:r>
                        </m:e>
                        <m:sub>
                          <m:r>
                            <a:rPr lang="en-US" sz="8000" b="1" i="1">
                              <a:latin typeface="Cambria Math" panose="02040503050406030204" pitchFamily="18" charset="0"/>
                            </a:rPr>
                            <m:t>𝟒</m:t>
                          </m:r>
                        </m:sub>
                      </m:sSub>
                      <m:sSub>
                        <m:sSubPr>
                          <m:ctrlPr>
                            <a:rPr lang="en-US" sz="8000" b="1" i="1">
                              <a:latin typeface="Cambria Math" panose="02040503050406030204" pitchFamily="18" charset="0"/>
                            </a:rPr>
                          </m:ctrlPr>
                        </m:sSubPr>
                        <m:e>
                          <m:r>
                            <a:rPr lang="en-US" sz="8000" b="1" i="1">
                              <a:latin typeface="Cambria Math" panose="02040503050406030204" pitchFamily="18" charset="0"/>
                            </a:rPr>
                            <m:t>𝑵𝑹𝑫</m:t>
                          </m:r>
                        </m:e>
                        <m:sub>
                          <m:r>
                            <a:rPr lang="en-US" sz="8000" b="1" i="1">
                              <a:latin typeface="Cambria Math" panose="02040503050406030204" pitchFamily="18" charset="0"/>
                            </a:rPr>
                            <m:t>𝒊𝒕</m:t>
                          </m:r>
                        </m:sub>
                      </m:sSub>
                      <m:r>
                        <a:rPr lang="en-US" sz="8000" b="1" i="1">
                          <a:latin typeface="Cambria Math" panose="02040503050406030204" pitchFamily="18" charset="0"/>
                        </a:rPr>
                        <m:t>+</m:t>
                      </m:r>
                      <m:sSub>
                        <m:sSubPr>
                          <m:ctrlPr>
                            <a:rPr lang="en-US" sz="8000" b="1" i="1">
                              <a:latin typeface="Cambria Math" panose="02040503050406030204" pitchFamily="18" charset="0"/>
                            </a:rPr>
                          </m:ctrlPr>
                        </m:sSubPr>
                        <m:e>
                          <m:r>
                            <a:rPr lang="en-US" sz="8000" b="1" i="1">
                              <a:latin typeface="Cambria Math" panose="02040503050406030204" pitchFamily="18" charset="0"/>
                            </a:rPr>
                            <m:t>𝜷</m:t>
                          </m:r>
                        </m:e>
                        <m:sub>
                          <m:r>
                            <a:rPr lang="en-US" sz="8000" b="1" i="1">
                              <a:latin typeface="Cambria Math" panose="02040503050406030204" pitchFamily="18" charset="0"/>
                            </a:rPr>
                            <m:t>𝟓</m:t>
                          </m:r>
                        </m:sub>
                      </m:sSub>
                      <m:sSub>
                        <m:sSubPr>
                          <m:ctrlPr>
                            <a:rPr lang="en-US" sz="8000" b="1" i="1">
                              <a:latin typeface="Cambria Math" panose="02040503050406030204" pitchFamily="18" charset="0"/>
                            </a:rPr>
                          </m:ctrlPr>
                        </m:sSubPr>
                        <m:e>
                          <m:r>
                            <a:rPr lang="en-US" sz="8000" b="1" i="1">
                              <a:latin typeface="Cambria Math" panose="02040503050406030204" pitchFamily="18" charset="0"/>
                            </a:rPr>
                            <m:t>𝑨𝑮𝑷</m:t>
                          </m:r>
                        </m:e>
                        <m:sub>
                          <m:r>
                            <a:rPr lang="en-US" sz="8000" b="1" i="1">
                              <a:latin typeface="Cambria Math" panose="02040503050406030204" pitchFamily="18" charset="0"/>
                            </a:rPr>
                            <m:t>𝒊𝒕</m:t>
                          </m:r>
                        </m:sub>
                      </m:sSub>
                      <m:r>
                        <a:rPr lang="en-US" sz="8000" b="1" i="1">
                          <a:latin typeface="Cambria Math" panose="02040503050406030204" pitchFamily="18" charset="0"/>
                        </a:rPr>
                        <m:t>+</m:t>
                      </m:r>
                      <m:sSub>
                        <m:sSubPr>
                          <m:ctrlPr>
                            <a:rPr lang="en-US" sz="8000" b="1" i="1">
                              <a:latin typeface="Cambria Math" panose="02040503050406030204" pitchFamily="18" charset="0"/>
                            </a:rPr>
                          </m:ctrlPr>
                        </m:sSubPr>
                        <m:e>
                          <m:r>
                            <a:rPr lang="en-US" sz="8000" b="1" i="1">
                              <a:latin typeface="Cambria Math" panose="02040503050406030204" pitchFamily="18" charset="0"/>
                            </a:rPr>
                            <m:t>𝜷</m:t>
                          </m:r>
                        </m:e>
                        <m:sub>
                          <m:r>
                            <a:rPr lang="en-US" sz="8000" b="1" i="1">
                              <a:latin typeface="Cambria Math" panose="02040503050406030204" pitchFamily="18" charset="0"/>
                            </a:rPr>
                            <m:t>𝟔</m:t>
                          </m:r>
                        </m:sub>
                      </m:sSub>
                      <m:sSub>
                        <m:sSubPr>
                          <m:ctrlPr>
                            <a:rPr lang="en-US" sz="8000" b="1" i="1">
                              <a:latin typeface="Cambria Math" panose="02040503050406030204" pitchFamily="18" charset="0"/>
                            </a:rPr>
                          </m:ctrlPr>
                        </m:sSubPr>
                        <m:e>
                          <m:r>
                            <a:rPr lang="en-US" sz="8000" b="1" i="1">
                              <a:latin typeface="Cambria Math" panose="02040503050406030204" pitchFamily="18" charset="0"/>
                            </a:rPr>
                            <m:t>𝑬𝑴𝑷</m:t>
                          </m:r>
                        </m:e>
                        <m:sub>
                          <m:r>
                            <a:rPr lang="en-US" sz="8000" b="1" i="1">
                              <a:latin typeface="Cambria Math" panose="02040503050406030204" pitchFamily="18" charset="0"/>
                            </a:rPr>
                            <m:t>𝒊𝒕</m:t>
                          </m:r>
                        </m:sub>
                      </m:sSub>
                      <m:r>
                        <a:rPr lang="en-US" sz="8000" b="1" i="1">
                          <a:latin typeface="Cambria Math" panose="02040503050406030204" pitchFamily="18" charset="0"/>
                        </a:rPr>
                        <m:t>+</m:t>
                      </m:r>
                      <m:sSub>
                        <m:sSubPr>
                          <m:ctrlPr>
                            <a:rPr lang="en-US" sz="8000" b="1" i="1">
                              <a:latin typeface="Cambria Math" panose="02040503050406030204" pitchFamily="18" charset="0"/>
                            </a:rPr>
                          </m:ctrlPr>
                        </m:sSubPr>
                        <m:e>
                          <m:r>
                            <a:rPr lang="en-US" sz="8000" b="1" i="1">
                              <a:latin typeface="Cambria Math" panose="02040503050406030204" pitchFamily="18" charset="0"/>
                            </a:rPr>
                            <m:t>𝜷</m:t>
                          </m:r>
                        </m:e>
                        <m:sub>
                          <m:r>
                            <a:rPr lang="en-US" sz="8000" b="1" i="1">
                              <a:latin typeface="Cambria Math" panose="02040503050406030204" pitchFamily="18" charset="0"/>
                            </a:rPr>
                            <m:t>𝟕</m:t>
                          </m:r>
                        </m:sub>
                      </m:sSub>
                      <m:sSub>
                        <m:sSubPr>
                          <m:ctrlPr>
                            <a:rPr lang="en-US" sz="8000" b="1" i="1">
                              <a:latin typeface="Cambria Math" panose="02040503050406030204" pitchFamily="18" charset="0"/>
                            </a:rPr>
                          </m:ctrlPr>
                        </m:sSubPr>
                        <m:e>
                          <m:r>
                            <a:rPr lang="en-US" sz="8000" b="1" i="1">
                              <a:latin typeface="Cambria Math" panose="02040503050406030204" pitchFamily="18" charset="0"/>
                            </a:rPr>
                            <m:t>𝑮𝑫𝑷𝑮𝑹</m:t>
                          </m:r>
                        </m:e>
                        <m:sub>
                          <m:r>
                            <a:rPr lang="en-US" sz="8000" b="1" i="1">
                              <a:latin typeface="Cambria Math" panose="02040503050406030204" pitchFamily="18" charset="0"/>
                            </a:rPr>
                            <m:t>𝒊𝒕</m:t>
                          </m:r>
                        </m:sub>
                      </m:sSub>
                      <m:r>
                        <a:rPr lang="en-US" sz="8000" b="1" i="1">
                          <a:latin typeface="Cambria Math" panose="02040503050406030204" pitchFamily="18" charset="0"/>
                        </a:rPr>
                        <m:t>+</m:t>
                      </m:r>
                      <m:sSub>
                        <m:sSubPr>
                          <m:ctrlPr>
                            <a:rPr lang="en-US" sz="8000" b="1" i="1">
                              <a:latin typeface="Cambria Math" panose="02040503050406030204" pitchFamily="18" charset="0"/>
                            </a:rPr>
                          </m:ctrlPr>
                        </m:sSubPr>
                        <m:e>
                          <m:r>
                            <a:rPr lang="en-US" sz="8000" b="1" i="1">
                              <a:latin typeface="Cambria Math" panose="02040503050406030204" pitchFamily="18" charset="0"/>
                            </a:rPr>
                            <m:t>𝜷</m:t>
                          </m:r>
                        </m:e>
                        <m:sub>
                          <m:r>
                            <a:rPr lang="en-US" sz="8000" b="1" i="1">
                              <a:latin typeface="Cambria Math" panose="02040503050406030204" pitchFamily="18" charset="0"/>
                            </a:rPr>
                            <m:t>𝟖</m:t>
                          </m:r>
                        </m:sub>
                      </m:sSub>
                      <m:sSub>
                        <m:sSubPr>
                          <m:ctrlPr>
                            <a:rPr lang="en-US" sz="8000" b="1" i="1">
                              <a:latin typeface="Cambria Math" panose="02040503050406030204" pitchFamily="18" charset="0"/>
                            </a:rPr>
                          </m:ctrlPr>
                        </m:sSubPr>
                        <m:e>
                          <m:r>
                            <a:rPr lang="en-US" sz="8000" b="1" i="1">
                              <a:latin typeface="Cambria Math" panose="02040503050406030204" pitchFamily="18" charset="0"/>
                            </a:rPr>
                            <m:t>𝑷𝑶𝑷</m:t>
                          </m:r>
                        </m:e>
                        <m:sub>
                          <m:r>
                            <a:rPr lang="en-US" sz="8000" b="1" i="1">
                              <a:latin typeface="Cambria Math" panose="02040503050406030204" pitchFamily="18" charset="0"/>
                            </a:rPr>
                            <m:t>𝒊𝒕</m:t>
                          </m:r>
                        </m:sub>
                      </m:sSub>
                      <m:r>
                        <a:rPr lang="en-US" sz="8000" b="1" i="1">
                          <a:latin typeface="Cambria Math" panose="02040503050406030204" pitchFamily="18" charset="0"/>
                        </a:rPr>
                        <m:t>+</m:t>
                      </m:r>
                      <m:sSub>
                        <m:sSubPr>
                          <m:ctrlPr>
                            <a:rPr lang="en-US" sz="8000" b="1" i="1">
                              <a:latin typeface="Cambria Math" panose="02040503050406030204" pitchFamily="18" charset="0"/>
                            </a:rPr>
                          </m:ctrlPr>
                        </m:sSubPr>
                        <m:e>
                          <m:r>
                            <a:rPr lang="en-US" sz="8000" b="1" i="1">
                              <a:latin typeface="Cambria Math" panose="02040503050406030204" pitchFamily="18" charset="0"/>
                            </a:rPr>
                            <m:t>𝜺</m:t>
                          </m:r>
                        </m:e>
                        <m:sub>
                          <m:r>
                            <a:rPr lang="en-US" sz="8000" b="1" i="1">
                              <a:latin typeface="Cambria Math" panose="02040503050406030204" pitchFamily="18" charset="0"/>
                            </a:rPr>
                            <m:t>𝒊𝒕</m:t>
                          </m:r>
                        </m:sub>
                      </m:sSub>
                    </m:oMath>
                  </m:oMathPara>
                </a14:m>
                <a:endParaRPr lang="en-US" sz="8000" b="1" dirty="0">
                  <a:solidFill>
                    <a:prstClr val="black"/>
                  </a:solidFill>
                  <a:latin typeface="Times New Roman" panose="02020603050405020304" pitchFamily="18" charset="0"/>
                  <a:cs typeface="Times New Roman" panose="02020603050405020304" pitchFamily="18" charset="0"/>
                </a:endParaRPr>
              </a:p>
              <a:p>
                <a:pPr marL="0" lvl="0" indent="0">
                  <a:spcBef>
                    <a:spcPct val="20000"/>
                  </a:spcBef>
                  <a:spcAft>
                    <a:spcPts val="600"/>
                  </a:spcAft>
                  <a:buClr>
                    <a:srgbClr val="8BB434">
                      <a:lumMod val="75000"/>
                    </a:srgbClr>
                  </a:buClr>
                  <a:buSzPct val="145000"/>
                  <a:buNone/>
                </a:pPr>
                <a:endParaRPr lang="en-US" sz="8000" b="1" dirty="0">
                  <a:solidFill>
                    <a:prstClr val="black"/>
                  </a:solidFill>
                  <a:latin typeface="Times New Roman" panose="02020603050405020304" pitchFamily="18" charset="0"/>
                  <a:cs typeface="Times New Roman" panose="02020603050405020304" pitchFamily="18" charset="0"/>
                </a:endParaRPr>
              </a:p>
              <a:p>
                <a:pPr marL="0" lvl="0" indent="0">
                  <a:spcBef>
                    <a:spcPct val="20000"/>
                  </a:spcBef>
                  <a:spcAft>
                    <a:spcPts val="600"/>
                  </a:spcAft>
                  <a:buClr>
                    <a:srgbClr val="8BB434">
                      <a:lumMod val="75000"/>
                    </a:srgbClr>
                  </a:buClr>
                  <a:buSzPct val="145000"/>
                  <a:buNone/>
                </a:pPr>
                <a:endParaRPr lang="en-US" sz="8000" b="1" dirty="0">
                  <a:solidFill>
                    <a:prstClr val="black"/>
                  </a:solidFill>
                  <a:latin typeface="Times New Roman" panose="02020603050405020304" pitchFamily="18" charset="0"/>
                  <a:cs typeface="Times New Roman" panose="02020603050405020304" pitchFamily="18" charset="0"/>
                </a:endParaRPr>
              </a:p>
              <a:p>
                <a:pPr marL="0" lvl="0" indent="0">
                  <a:spcBef>
                    <a:spcPct val="20000"/>
                  </a:spcBef>
                  <a:spcAft>
                    <a:spcPts val="600"/>
                  </a:spcAft>
                  <a:buClr>
                    <a:srgbClr val="8BB434">
                      <a:lumMod val="75000"/>
                    </a:srgbClr>
                  </a:buClr>
                  <a:buSzPct val="145000"/>
                  <a:buNone/>
                </a:pPr>
                <a:r>
                  <a:rPr lang="en-US" sz="8000" b="1" dirty="0">
                    <a:solidFill>
                      <a:prstClr val="black"/>
                    </a:solidFill>
                    <a:latin typeface="Times New Roman" panose="02020603050405020304" pitchFamily="18" charset="0"/>
                    <a:cs typeface="Times New Roman" panose="02020603050405020304" pitchFamily="18" charset="0"/>
                  </a:rPr>
                  <a:t>Model 2: Interdependence/Spillovers</a:t>
                </a:r>
              </a:p>
              <a:p>
                <a:pPr marL="0" lvl="0" indent="0">
                  <a:spcBef>
                    <a:spcPct val="20000"/>
                  </a:spcBef>
                  <a:spcAft>
                    <a:spcPts val="600"/>
                  </a:spcAft>
                  <a:buClr>
                    <a:srgbClr val="8BB434">
                      <a:lumMod val="75000"/>
                    </a:srgbClr>
                  </a:buClr>
                  <a:buSzPct val="145000"/>
                  <a:buNone/>
                </a:pPr>
                <a14:m>
                  <m:oMathPara xmlns:m="http://schemas.openxmlformats.org/officeDocument/2006/math">
                    <m:oMathParaPr>
                      <m:jc m:val="centerGroup"/>
                    </m:oMathParaPr>
                    <m:oMath xmlns:m="http://schemas.openxmlformats.org/officeDocument/2006/math">
                      <m:sSub>
                        <m:sSubPr>
                          <m:ctrlPr>
                            <a:rPr lang="en-US" sz="8000" b="1" i="1">
                              <a:latin typeface="Cambria Math" panose="02040503050406030204" pitchFamily="18" charset="0"/>
                            </a:rPr>
                          </m:ctrlPr>
                        </m:sSubPr>
                        <m:e>
                          <m:r>
                            <a:rPr lang="en-US" sz="8000" b="1" i="1">
                              <a:latin typeface="Cambria Math" panose="02040503050406030204" pitchFamily="18" charset="0"/>
                            </a:rPr>
                            <m:t>𝑭𝑺</m:t>
                          </m:r>
                        </m:e>
                        <m:sub>
                          <m:r>
                            <a:rPr lang="en-US" sz="8000" b="1" i="1">
                              <a:latin typeface="Cambria Math" panose="02040503050406030204" pitchFamily="18" charset="0"/>
                            </a:rPr>
                            <m:t>𝒊</m:t>
                          </m:r>
                          <m:r>
                            <a:rPr lang="en-US" sz="8000" b="1" i="1">
                              <a:latin typeface="Cambria Math" panose="02040503050406030204" pitchFamily="18" charset="0"/>
                            </a:rPr>
                            <m:t>,</m:t>
                          </m:r>
                          <m:r>
                            <a:rPr lang="en-US" sz="8000" b="1" i="1">
                              <a:latin typeface="Cambria Math" panose="02040503050406030204" pitchFamily="18" charset="0"/>
                            </a:rPr>
                            <m:t>𝒕</m:t>
                          </m:r>
                        </m:sub>
                      </m:sSub>
                      <m:r>
                        <a:rPr lang="en-US" sz="8000" b="1" i="1">
                          <a:latin typeface="Cambria Math" panose="02040503050406030204" pitchFamily="18" charset="0"/>
                        </a:rPr>
                        <m:t>=</m:t>
                      </m:r>
                      <m:sSub>
                        <m:sSubPr>
                          <m:ctrlPr>
                            <a:rPr lang="en-US" sz="8000" b="1" i="1">
                              <a:latin typeface="Cambria Math" panose="02040503050406030204" pitchFamily="18" charset="0"/>
                            </a:rPr>
                          </m:ctrlPr>
                        </m:sSubPr>
                        <m:e>
                          <m:r>
                            <a:rPr lang="en-US" sz="8000" b="1" i="1">
                              <a:latin typeface="Cambria Math" panose="02040503050406030204" pitchFamily="18" charset="0"/>
                            </a:rPr>
                            <m:t>𝜶</m:t>
                          </m:r>
                        </m:e>
                        <m:sub>
                          <m:r>
                            <a:rPr lang="en-US" sz="8000" b="1" i="1">
                              <a:latin typeface="Cambria Math" panose="02040503050406030204" pitchFamily="18" charset="0"/>
                            </a:rPr>
                            <m:t>𝒊</m:t>
                          </m:r>
                        </m:sub>
                      </m:sSub>
                      <m:r>
                        <a:rPr lang="en-US" sz="8000" b="1" i="1">
                          <a:latin typeface="Cambria Math" panose="02040503050406030204" pitchFamily="18" charset="0"/>
                        </a:rPr>
                        <m:t>+</m:t>
                      </m:r>
                      <m:nary>
                        <m:naryPr>
                          <m:chr m:val="∑"/>
                          <m:limLoc m:val="undOvr"/>
                          <m:ctrlPr>
                            <a:rPr lang="en-US" sz="8000" b="1" i="1">
                              <a:latin typeface="Cambria Math" panose="02040503050406030204" pitchFamily="18" charset="0"/>
                            </a:rPr>
                          </m:ctrlPr>
                        </m:naryPr>
                        <m:sub>
                          <m:r>
                            <a:rPr lang="en-US" sz="8000" b="1" i="1">
                              <a:latin typeface="Cambria Math" panose="02040503050406030204" pitchFamily="18" charset="0"/>
                            </a:rPr>
                            <m:t>𝒋</m:t>
                          </m:r>
                          <m:r>
                            <a:rPr lang="en-US" sz="8000" b="1" i="1">
                              <a:latin typeface="Cambria Math" panose="02040503050406030204" pitchFamily="18" charset="0"/>
                            </a:rPr>
                            <m:t>=</m:t>
                          </m:r>
                          <m:r>
                            <a:rPr lang="en-US" sz="8000" b="1" i="1">
                              <a:latin typeface="Cambria Math" panose="02040503050406030204" pitchFamily="18" charset="0"/>
                            </a:rPr>
                            <m:t>𝟏</m:t>
                          </m:r>
                        </m:sub>
                        <m:sup>
                          <m:r>
                            <a:rPr lang="en-US" sz="8000" b="1" i="1">
                              <a:latin typeface="Cambria Math" panose="02040503050406030204" pitchFamily="18" charset="0"/>
                            </a:rPr>
                            <m:t>𝝆</m:t>
                          </m:r>
                        </m:sup>
                        <m:e>
                          <m:sSubSup>
                            <m:sSubSupPr>
                              <m:ctrlPr>
                                <a:rPr lang="en-US" sz="8000" b="1" i="1">
                                  <a:latin typeface="Cambria Math" panose="02040503050406030204" pitchFamily="18" charset="0"/>
                                </a:rPr>
                              </m:ctrlPr>
                            </m:sSubSupPr>
                            <m:e>
                              <m:r>
                                <a:rPr lang="en-US" sz="8000" b="1" i="1">
                                  <a:latin typeface="Cambria Math" panose="02040503050406030204" pitchFamily="18" charset="0"/>
                                </a:rPr>
                                <m:t>𝜷</m:t>
                              </m:r>
                            </m:e>
                            <m:sub>
                              <m:r>
                                <a:rPr lang="en-US" sz="8000" b="1" i="1">
                                  <a:latin typeface="Cambria Math" panose="02040503050406030204" pitchFamily="18" charset="0"/>
                                </a:rPr>
                                <m:t>𝒊</m:t>
                              </m:r>
                            </m:sub>
                            <m:sup>
                              <m:r>
                                <a:rPr lang="en-US" sz="8000" b="1" i="1">
                                  <a:latin typeface="Cambria Math" panose="02040503050406030204" pitchFamily="18" charset="0"/>
                                </a:rPr>
                                <m:t>𝒋</m:t>
                              </m:r>
                            </m:sup>
                          </m:sSubSup>
                          <m:sSub>
                            <m:sSubPr>
                              <m:ctrlPr>
                                <a:rPr lang="en-US" sz="8000" b="1" i="1">
                                  <a:latin typeface="Cambria Math" panose="02040503050406030204" pitchFamily="18" charset="0"/>
                                </a:rPr>
                              </m:ctrlPr>
                            </m:sSubPr>
                            <m:e>
                              <m:r>
                                <a:rPr lang="en-US" sz="8000" b="1" i="1">
                                  <a:latin typeface="Cambria Math" panose="02040503050406030204" pitchFamily="18" charset="0"/>
                                </a:rPr>
                                <m:t>𝑭𝑺</m:t>
                              </m:r>
                            </m:e>
                            <m:sub>
                              <m:r>
                                <a:rPr lang="en-US" sz="8000" b="1" i="1">
                                  <a:latin typeface="Cambria Math" panose="02040503050406030204" pitchFamily="18" charset="0"/>
                                </a:rPr>
                                <m:t>𝒊</m:t>
                              </m:r>
                              <m:r>
                                <a:rPr lang="en-US" sz="8000" b="1" i="1">
                                  <a:latin typeface="Cambria Math" panose="02040503050406030204" pitchFamily="18" charset="0"/>
                                </a:rPr>
                                <m:t>,</m:t>
                              </m:r>
                              <m:r>
                                <a:rPr lang="en-US" sz="8000" b="1" i="1">
                                  <a:latin typeface="Cambria Math" panose="02040503050406030204" pitchFamily="18" charset="0"/>
                                </a:rPr>
                                <m:t>𝒕</m:t>
                              </m:r>
                              <m:r>
                                <a:rPr lang="en-US" sz="8000" b="1" i="1">
                                  <a:latin typeface="Cambria Math" panose="02040503050406030204" pitchFamily="18" charset="0"/>
                                </a:rPr>
                                <m:t>−</m:t>
                              </m:r>
                              <m:r>
                                <a:rPr lang="en-US" sz="8000" b="1" i="1">
                                  <a:latin typeface="Cambria Math" panose="02040503050406030204" pitchFamily="18" charset="0"/>
                                </a:rPr>
                                <m:t>𝒋</m:t>
                              </m:r>
                            </m:sub>
                          </m:sSub>
                        </m:e>
                      </m:nary>
                      <m:r>
                        <a:rPr lang="en-US" sz="8000" b="1" i="1">
                          <a:latin typeface="Cambria Math" panose="02040503050406030204" pitchFamily="18" charset="0"/>
                        </a:rPr>
                        <m:t>+</m:t>
                      </m:r>
                      <m:nary>
                        <m:naryPr>
                          <m:chr m:val="∑"/>
                          <m:limLoc m:val="undOvr"/>
                          <m:ctrlPr>
                            <a:rPr lang="en-US" sz="8000" b="1" i="1">
                              <a:latin typeface="Cambria Math" panose="02040503050406030204" pitchFamily="18" charset="0"/>
                            </a:rPr>
                          </m:ctrlPr>
                        </m:naryPr>
                        <m:sub>
                          <m:r>
                            <a:rPr lang="en-US" sz="8000" b="1" i="1">
                              <a:latin typeface="Cambria Math" panose="02040503050406030204" pitchFamily="18" charset="0"/>
                            </a:rPr>
                            <m:t>𝒋</m:t>
                          </m:r>
                          <m:r>
                            <a:rPr lang="en-US" sz="8000" b="1" i="1">
                              <a:latin typeface="Cambria Math" panose="02040503050406030204" pitchFamily="18" charset="0"/>
                            </a:rPr>
                            <m:t>=</m:t>
                          </m:r>
                          <m:r>
                            <a:rPr lang="en-US" sz="8000" b="1" i="1">
                              <a:latin typeface="Cambria Math" panose="02040503050406030204" pitchFamily="18" charset="0"/>
                            </a:rPr>
                            <m:t>𝟏</m:t>
                          </m:r>
                        </m:sub>
                        <m:sup>
                          <m:r>
                            <a:rPr lang="en-US" sz="8000" b="1" i="1">
                              <a:latin typeface="Cambria Math" panose="02040503050406030204" pitchFamily="18" charset="0"/>
                            </a:rPr>
                            <m:t>𝝆</m:t>
                          </m:r>
                        </m:sup>
                        <m:e>
                          <m:sSubSup>
                            <m:sSubSupPr>
                              <m:ctrlPr>
                                <a:rPr lang="en-US" sz="8000" b="1" i="1">
                                  <a:latin typeface="Cambria Math" panose="02040503050406030204" pitchFamily="18" charset="0"/>
                                </a:rPr>
                              </m:ctrlPr>
                            </m:sSubSupPr>
                            <m:e>
                              <m:r>
                                <a:rPr lang="en-US" sz="8000" b="1" i="1">
                                  <a:latin typeface="Cambria Math" panose="02040503050406030204" pitchFamily="18" charset="0"/>
                                </a:rPr>
                                <m:t>𝜹</m:t>
                              </m:r>
                            </m:e>
                            <m:sub>
                              <m:r>
                                <a:rPr lang="en-US" sz="8000" b="1" i="1">
                                  <a:latin typeface="Cambria Math" panose="02040503050406030204" pitchFamily="18" charset="0"/>
                                </a:rPr>
                                <m:t>𝒊</m:t>
                              </m:r>
                            </m:sub>
                            <m:sup>
                              <m:r>
                                <a:rPr lang="en-US" sz="8000" b="1" i="1">
                                  <a:latin typeface="Cambria Math" panose="02040503050406030204" pitchFamily="18" charset="0"/>
                                </a:rPr>
                                <m:t>𝒋</m:t>
                              </m:r>
                            </m:sup>
                          </m:sSubSup>
                          <m:sSub>
                            <m:sSubPr>
                              <m:ctrlPr>
                                <a:rPr lang="en-US" sz="8000" b="1" i="1">
                                  <a:latin typeface="Cambria Math" panose="02040503050406030204" pitchFamily="18" charset="0"/>
                                </a:rPr>
                              </m:ctrlPr>
                            </m:sSubPr>
                            <m:e>
                              <m:r>
                                <a:rPr lang="en-US" sz="8000" b="1" i="1">
                                  <a:latin typeface="Cambria Math" panose="02040503050406030204" pitchFamily="18" charset="0"/>
                                </a:rPr>
                                <m:t>𝑭𝑺</m:t>
                              </m:r>
                            </m:e>
                            <m:sub>
                              <m:r>
                                <a:rPr lang="en-US" sz="8000" b="1" i="1">
                                  <a:latin typeface="Cambria Math" panose="02040503050406030204" pitchFamily="18" charset="0"/>
                                </a:rPr>
                                <m:t>𝒋</m:t>
                              </m:r>
                              <m:r>
                                <a:rPr lang="en-US" sz="8000" b="1" i="1">
                                  <a:latin typeface="Cambria Math" panose="02040503050406030204" pitchFamily="18" charset="0"/>
                                </a:rPr>
                                <m:t>,</m:t>
                              </m:r>
                              <m:r>
                                <a:rPr lang="en-US" sz="8000" b="1" i="1">
                                  <a:latin typeface="Cambria Math" panose="02040503050406030204" pitchFamily="18" charset="0"/>
                                </a:rPr>
                                <m:t>𝒕</m:t>
                              </m:r>
                              <m:r>
                                <a:rPr lang="en-US" sz="8000" b="1" i="1">
                                  <a:latin typeface="Cambria Math" panose="02040503050406030204" pitchFamily="18" charset="0"/>
                                </a:rPr>
                                <m:t>−</m:t>
                              </m:r>
                              <m:r>
                                <a:rPr lang="en-US" sz="8000" b="1" i="1">
                                  <a:latin typeface="Cambria Math" panose="02040503050406030204" pitchFamily="18" charset="0"/>
                                </a:rPr>
                                <m:t>𝒋</m:t>
                              </m:r>
                            </m:sub>
                          </m:sSub>
                        </m:e>
                      </m:nary>
                      <m:r>
                        <a:rPr lang="en-US" sz="8000" b="1" i="1">
                          <a:latin typeface="Cambria Math" panose="02040503050406030204" pitchFamily="18" charset="0"/>
                        </a:rPr>
                        <m:t>+</m:t>
                      </m:r>
                      <m:sSub>
                        <m:sSubPr>
                          <m:ctrlPr>
                            <a:rPr lang="en-US" sz="8000" b="1" i="1">
                              <a:latin typeface="Cambria Math" panose="02040503050406030204" pitchFamily="18" charset="0"/>
                            </a:rPr>
                          </m:ctrlPr>
                        </m:sSubPr>
                        <m:e>
                          <m:r>
                            <a:rPr lang="en-US" sz="8000" b="1" i="1">
                              <a:latin typeface="Cambria Math" panose="02040503050406030204" pitchFamily="18" charset="0"/>
                            </a:rPr>
                            <m:t>𝜺</m:t>
                          </m:r>
                        </m:e>
                        <m:sub>
                          <m:r>
                            <a:rPr lang="en-US" sz="8000" b="1" i="1">
                              <a:latin typeface="Cambria Math" panose="02040503050406030204" pitchFamily="18" charset="0"/>
                            </a:rPr>
                            <m:t>𝒊</m:t>
                          </m:r>
                          <m:r>
                            <a:rPr lang="en-US" sz="8000" b="1" i="1">
                              <a:latin typeface="Cambria Math" panose="02040503050406030204" pitchFamily="18" charset="0"/>
                            </a:rPr>
                            <m:t>,</m:t>
                          </m:r>
                          <m:r>
                            <a:rPr lang="en-US" sz="8000" b="1" i="1">
                              <a:latin typeface="Cambria Math" panose="02040503050406030204" pitchFamily="18" charset="0"/>
                            </a:rPr>
                            <m:t>𝒕</m:t>
                          </m:r>
                        </m:sub>
                      </m:sSub>
                    </m:oMath>
                  </m:oMathPara>
                </a14:m>
                <a:endParaRPr lang="en-US" sz="8000" b="1" dirty="0">
                  <a:solidFill>
                    <a:prstClr val="black"/>
                  </a:solidFill>
                  <a:latin typeface="Times New Roman" panose="02020603050405020304" pitchFamily="18" charset="0"/>
                  <a:cs typeface="Times New Roman" panose="02020603050405020304" pitchFamily="18" charset="0"/>
                </a:endParaRPr>
              </a:p>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endParaRPr lang="en-US" dirty="0"/>
              </a:p>
            </p:txBody>
          </p:sp>
        </mc:Choice>
        <mc:Fallback xmlns="">
          <p:sp>
            <p:nvSpPr>
              <p:cNvPr id="6" name="Content Placeholder 5">
                <a:extLst>
                  <a:ext uri="{FF2B5EF4-FFF2-40B4-BE49-F238E27FC236}">
                    <a16:creationId xmlns:a16="http://schemas.microsoft.com/office/drawing/2014/main" id="{C2B0EBE9-7DF1-810B-33DC-51E02C80469A}"/>
                  </a:ext>
                </a:extLst>
              </p:cNvPr>
              <p:cNvSpPr>
                <a:spLocks noGrp="1" noRot="1" noChangeAspect="1" noMove="1" noResize="1" noEditPoints="1" noAdjustHandles="1" noChangeArrowheads="1" noChangeShapeType="1" noTextEdit="1"/>
              </p:cNvSpPr>
              <p:nvPr>
                <p:ph sz="half" idx="1"/>
              </p:nvPr>
            </p:nvSpPr>
            <p:spPr>
              <a:xfrm>
                <a:off x="838200" y="1933575"/>
                <a:ext cx="5181600" cy="4243388"/>
              </a:xfrm>
              <a:blipFill>
                <a:blip r:embed="rId3"/>
                <a:stretch>
                  <a:fillRect l="-1294" t="-2730"/>
                </a:stretch>
              </a:blipFill>
            </p:spPr>
            <p:txBody>
              <a:bodyPr/>
              <a:lstStyle/>
              <a:p>
                <a:r>
                  <a:rPr lang="en-NG">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B61CC20-414B-E444-8429-8CACEB941C79}"/>
                  </a:ext>
                </a:extLst>
              </p:cNvPr>
              <p:cNvSpPr>
                <a:spLocks noGrp="1"/>
              </p:cNvSpPr>
              <p:nvPr>
                <p:ph sz="half" idx="2"/>
              </p:nvPr>
            </p:nvSpPr>
            <p:spPr>
              <a:xfrm>
                <a:off x="6172200" y="1933574"/>
                <a:ext cx="5181600" cy="4410075"/>
              </a:xfrm>
            </p:spPr>
            <p:txBody>
              <a:bodyPr>
                <a:normAutofit fontScale="25000" lnSpcReduction="20000"/>
              </a:bodyPr>
              <a:lstStyle/>
              <a:p>
                <a:pPr marL="0" lvl="0" indent="0" algn="just">
                  <a:lnSpc>
                    <a:spcPct val="120000"/>
                  </a:lnSpc>
                  <a:spcBef>
                    <a:spcPts val="0"/>
                  </a:spcBef>
                  <a:spcAft>
                    <a:spcPts val="800"/>
                  </a:spcAft>
                  <a:buClr>
                    <a:srgbClr val="8BB434">
                      <a:lumMod val="75000"/>
                    </a:srgbClr>
                  </a:buClr>
                  <a:buSzPct val="145000"/>
                  <a:buNone/>
                </a:pPr>
                <a:r>
                  <a:rPr lang="en-US" sz="5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Where:</a:t>
                </a:r>
                <a:endParaRPr lang="en-US" sz="5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20000"/>
                  </a:lnSpc>
                  <a:spcBef>
                    <a:spcPts val="0"/>
                  </a:spcBef>
                  <a:spcAft>
                    <a:spcPts val="800"/>
                  </a:spcAft>
                  <a:buClr>
                    <a:srgbClr val="8BB434">
                      <a:lumMod val="75000"/>
                    </a:srgbClr>
                  </a:buClr>
                  <a:buSzPct val="145000"/>
                  <a:buNone/>
                </a:pPr>
                <a:r>
                  <a:rPr lang="en-US" sz="5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FS= Food Security Index</a:t>
                </a:r>
              </a:p>
              <a:p>
                <a:pPr marL="0" indent="0" algn="just">
                  <a:lnSpc>
                    <a:spcPct val="120000"/>
                  </a:lnSpc>
                  <a:spcBef>
                    <a:spcPts val="0"/>
                  </a:spcBef>
                  <a:spcAft>
                    <a:spcPts val="800"/>
                  </a:spcAft>
                  <a:buClr>
                    <a:srgbClr val="8BB434">
                      <a:lumMod val="75000"/>
                    </a:srgbClr>
                  </a:buClr>
                  <a:buSzPct val="145000"/>
                  <a:buNone/>
                </a:pPr>
                <a:r>
                  <a:rPr lang="en-US" sz="5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AVP= Average Precipitation (Rainfall)</a:t>
                </a:r>
                <a:endParaRPr lang="en-US" sz="5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20000"/>
                  </a:lnSpc>
                  <a:spcBef>
                    <a:spcPts val="0"/>
                  </a:spcBef>
                  <a:spcAft>
                    <a:spcPts val="800"/>
                  </a:spcAft>
                  <a:buClr>
                    <a:srgbClr val="8BB434">
                      <a:lumMod val="75000"/>
                    </a:srgbClr>
                  </a:buClr>
                  <a:buSzPct val="145000"/>
                  <a:buNone/>
                </a:pPr>
                <a:r>
                  <a:rPr lang="en-US" sz="5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CCI= Climate Change Index</a:t>
                </a:r>
                <a:endParaRPr lang="en-US" sz="5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20000"/>
                  </a:lnSpc>
                  <a:spcBef>
                    <a:spcPts val="0"/>
                  </a:spcBef>
                  <a:spcAft>
                    <a:spcPts val="800"/>
                  </a:spcAft>
                  <a:buClr>
                    <a:srgbClr val="8BB434">
                      <a:lumMod val="75000"/>
                    </a:srgbClr>
                  </a:buClr>
                  <a:buSzPct val="145000"/>
                  <a:buNone/>
                </a:pPr>
                <a:r>
                  <a:rPr lang="en-US" sz="5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CEI= Carbon Emission Intensity</a:t>
                </a:r>
                <a:endParaRPr lang="en-US" sz="5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20000"/>
                  </a:lnSpc>
                  <a:spcBef>
                    <a:spcPts val="0"/>
                  </a:spcBef>
                  <a:spcAft>
                    <a:spcPts val="800"/>
                  </a:spcAft>
                  <a:buClr>
                    <a:srgbClr val="8BB434">
                      <a:lumMod val="75000"/>
                    </a:srgbClr>
                  </a:buClr>
                  <a:buSzPct val="145000"/>
                  <a:buNone/>
                </a:pPr>
                <a:r>
                  <a:rPr lang="en-US" sz="5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END= Energy Resources Depletion</a:t>
                </a:r>
                <a:endParaRPr lang="en-US" sz="5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800"/>
                  </a:spcAft>
                  <a:buClr>
                    <a:srgbClr val="8BB434">
                      <a:lumMod val="75000"/>
                    </a:srgbClr>
                  </a:buClr>
                  <a:buSzPct val="145000"/>
                  <a:buNone/>
                </a:pPr>
                <a:r>
                  <a:rPr lang="en-US" sz="5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NRD= Natural Resources Depletion</a:t>
                </a:r>
              </a:p>
              <a:p>
                <a:pPr marL="0" lvl="0" indent="0" algn="just">
                  <a:lnSpc>
                    <a:spcPct val="120000"/>
                  </a:lnSpc>
                  <a:spcBef>
                    <a:spcPts val="0"/>
                  </a:spcBef>
                  <a:spcAft>
                    <a:spcPts val="800"/>
                  </a:spcAft>
                  <a:buClr>
                    <a:srgbClr val="8BB434">
                      <a:lumMod val="75000"/>
                    </a:srgbClr>
                  </a:buClr>
                  <a:buSzPct val="145000"/>
                  <a:buNone/>
                </a:pPr>
                <a:r>
                  <a:rPr lang="en-US" sz="5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AGP= Agricultural Productivity</a:t>
                </a:r>
              </a:p>
              <a:p>
                <a:pPr marL="0" indent="0" algn="just">
                  <a:lnSpc>
                    <a:spcPct val="120000"/>
                  </a:lnSpc>
                  <a:spcBef>
                    <a:spcPts val="0"/>
                  </a:spcBef>
                  <a:spcAft>
                    <a:spcPts val="800"/>
                  </a:spcAft>
                  <a:buClr>
                    <a:srgbClr val="8BB434">
                      <a:lumMod val="75000"/>
                    </a:srgbClr>
                  </a:buClr>
                  <a:buSzPct val="145000"/>
                  <a:buNone/>
                </a:pPr>
                <a:r>
                  <a:rPr lang="en-US" sz="5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EMP= Total Employment in Agriculture</a:t>
                </a:r>
              </a:p>
              <a:p>
                <a:pPr marL="0" indent="0" algn="just">
                  <a:lnSpc>
                    <a:spcPct val="120000"/>
                  </a:lnSpc>
                  <a:spcBef>
                    <a:spcPts val="0"/>
                  </a:spcBef>
                  <a:spcAft>
                    <a:spcPts val="800"/>
                  </a:spcAft>
                  <a:buClr>
                    <a:srgbClr val="8BB434">
                      <a:lumMod val="75000"/>
                    </a:srgbClr>
                  </a:buClr>
                  <a:buSzPct val="145000"/>
                  <a:buNone/>
                </a:pPr>
                <a:r>
                  <a:rPr lang="en-US" sz="5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GDPGR= GDP Growth</a:t>
                </a:r>
              </a:p>
              <a:p>
                <a:pPr marL="0" indent="0" algn="just">
                  <a:lnSpc>
                    <a:spcPct val="120000"/>
                  </a:lnSpc>
                  <a:spcBef>
                    <a:spcPts val="0"/>
                  </a:spcBef>
                  <a:spcAft>
                    <a:spcPts val="800"/>
                  </a:spcAft>
                  <a:buClr>
                    <a:srgbClr val="8BB434">
                      <a:lumMod val="75000"/>
                    </a:srgbClr>
                  </a:buClr>
                  <a:buSzPct val="145000"/>
                  <a:buNone/>
                </a:pPr>
                <a:r>
                  <a:rPr lang="en-US" sz="5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 Population Growth</a:t>
                </a:r>
                <a:endParaRPr lang="en-US" sz="5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20000"/>
                  </a:lnSpc>
                  <a:spcBef>
                    <a:spcPts val="0"/>
                  </a:spcBef>
                  <a:spcAft>
                    <a:spcPts val="800"/>
                  </a:spcAft>
                  <a:buClr>
                    <a:srgbClr val="8BB434">
                      <a:lumMod val="75000"/>
                    </a:srgbClr>
                  </a:buClr>
                  <a:buSzPct val="145000"/>
                  <a:buNone/>
                </a:pPr>
                <a14:m>
                  <m:oMath xmlns:m="http://schemas.openxmlformats.org/officeDocument/2006/math">
                    <m:sSub>
                      <m:sSubPr>
                        <m:ctrlPr>
                          <a:rPr lang="en-US" sz="5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5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𝜷</m:t>
                        </m:r>
                      </m:e>
                      <m:sub>
                        <m:r>
                          <a:rPr lang="en-US" sz="5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sub>
                    </m:sSub>
                  </m:oMath>
                </a14:m>
                <a:r>
                  <a:rPr lang="en-US" sz="5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Intercept; </a:t>
                </a:r>
                <a14:m>
                  <m:oMath xmlns:m="http://schemas.openxmlformats.org/officeDocument/2006/math">
                    <m:sSub>
                      <m:sSubPr>
                        <m:ctrlPr>
                          <a:rPr lang="en-US" sz="5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5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𝜷</m:t>
                        </m:r>
                      </m:e>
                      <m:sub>
                        <m:r>
                          <a:rPr lang="en-US" sz="5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sz="56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5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5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5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𝜷</m:t>
                        </m:r>
                      </m:e>
                      <m:sub>
                        <m:r>
                          <a:rPr lang="en-US" sz="5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𝒏</m:t>
                        </m:r>
                      </m:sub>
                    </m:sSub>
                  </m:oMath>
                </a14:m>
                <a:r>
                  <a:rPr lang="en-US" sz="5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Coefficient of the Explanatory Variables</a:t>
                </a:r>
                <a:endParaRPr lang="en-US" sz="5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20000"/>
                  </a:lnSpc>
                  <a:spcBef>
                    <a:spcPts val="0"/>
                  </a:spcBef>
                  <a:spcAft>
                    <a:spcPts val="800"/>
                  </a:spcAft>
                  <a:buClr>
                    <a:srgbClr val="8BB434">
                      <a:lumMod val="75000"/>
                    </a:srgbClr>
                  </a:buClr>
                  <a:buSzPct val="145000"/>
                  <a:buNone/>
                </a:pPr>
                <a14:m>
                  <m:oMath xmlns:m="http://schemas.openxmlformats.org/officeDocument/2006/math">
                    <m:r>
                      <a:rPr lang="en-US" sz="5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𝜺</m:t>
                    </m:r>
                  </m:oMath>
                </a14:m>
                <a:r>
                  <a:rPr lang="en-US" sz="5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Error Term; </a:t>
                </a:r>
                <a14:m>
                  <m:oMath xmlns:m="http://schemas.openxmlformats.org/officeDocument/2006/math">
                    <m:r>
                      <a:rPr lang="en-US" sz="5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𝒊</m:t>
                    </m:r>
                  </m:oMath>
                </a14:m>
                <a:r>
                  <a:rPr lang="en-US" sz="5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Number of Countries</a:t>
                </a:r>
                <a:endParaRPr lang="en-US" sz="5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20000"/>
                  </a:lnSpc>
                  <a:spcBef>
                    <a:spcPts val="0"/>
                  </a:spcBef>
                  <a:spcAft>
                    <a:spcPts val="800"/>
                  </a:spcAft>
                  <a:buClr>
                    <a:srgbClr val="8BB434">
                      <a:lumMod val="75000"/>
                    </a:srgbClr>
                  </a:buClr>
                  <a:buSzPct val="145000"/>
                  <a:buNone/>
                </a:pPr>
                <a:r>
                  <a:rPr lang="en-US" sz="56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5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Period</a:t>
                </a:r>
                <a:endParaRPr lang="en-US" sz="5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NG" dirty="0"/>
              </a:p>
            </p:txBody>
          </p:sp>
        </mc:Choice>
        <mc:Fallback xmlns="">
          <p:sp>
            <p:nvSpPr>
              <p:cNvPr id="3" name="Content Placeholder 2">
                <a:extLst>
                  <a:ext uri="{FF2B5EF4-FFF2-40B4-BE49-F238E27FC236}">
                    <a16:creationId xmlns:a16="http://schemas.microsoft.com/office/drawing/2014/main" id="{DB61CC20-414B-E444-8429-8CACEB941C79}"/>
                  </a:ext>
                </a:extLst>
              </p:cNvPr>
              <p:cNvSpPr>
                <a:spLocks noGrp="1" noRot="1" noChangeAspect="1" noMove="1" noResize="1" noEditPoints="1" noAdjustHandles="1" noChangeArrowheads="1" noChangeShapeType="1" noTextEdit="1"/>
              </p:cNvSpPr>
              <p:nvPr>
                <p:ph sz="half" idx="2"/>
              </p:nvPr>
            </p:nvSpPr>
            <p:spPr>
              <a:xfrm>
                <a:off x="6172200" y="1933574"/>
                <a:ext cx="5181600" cy="4410075"/>
              </a:xfrm>
              <a:blipFill>
                <a:blip r:embed="rId4"/>
                <a:stretch>
                  <a:fillRect l="-353" t="-276" b="-1243"/>
                </a:stretch>
              </a:blipFill>
            </p:spPr>
            <p:txBody>
              <a:bodyPr/>
              <a:lstStyle/>
              <a:p>
                <a:r>
                  <a:rPr lang="en-NG">
                    <a:noFill/>
                  </a:rPr>
                  <a:t> </a:t>
                </a:r>
              </a:p>
            </p:txBody>
          </p:sp>
        </mc:Fallback>
      </mc:AlternateContent>
    </p:spTree>
    <p:extLst>
      <p:ext uri="{BB962C8B-B14F-4D97-AF65-F5344CB8AC3E}">
        <p14:creationId xmlns:p14="http://schemas.microsoft.com/office/powerpoint/2010/main" val="532628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B484D-235A-4328-5B39-F3321E62B46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A918159-3726-91D5-101B-E10C4785FF1A}"/>
              </a:ext>
            </a:extLst>
          </p:cNvPr>
          <p:cNvPicPr>
            <a:picLocks noChangeAspect="1"/>
          </p:cNvPicPr>
          <p:nvPr/>
        </p:nvPicPr>
        <p:blipFill>
          <a:blip r:embed="rId2"/>
          <a:stretch>
            <a:fillRect/>
          </a:stretch>
        </p:blipFill>
        <p:spPr>
          <a:xfrm>
            <a:off x="0" y="-6064"/>
            <a:ext cx="12192000" cy="1406203"/>
          </a:xfrm>
          <a:prstGeom prst="rect">
            <a:avLst/>
          </a:prstGeom>
        </p:spPr>
      </p:pic>
      <p:sp>
        <p:nvSpPr>
          <p:cNvPr id="2" name="Title 1">
            <a:extLst>
              <a:ext uri="{FF2B5EF4-FFF2-40B4-BE49-F238E27FC236}">
                <a16:creationId xmlns:a16="http://schemas.microsoft.com/office/drawing/2014/main" id="{B0B906FD-1D1B-584C-4625-E905E32401DF}"/>
              </a:ext>
            </a:extLst>
          </p:cNvPr>
          <p:cNvSpPr>
            <a:spLocks noGrp="1"/>
          </p:cNvSpPr>
          <p:nvPr>
            <p:ph type="title"/>
          </p:nvPr>
        </p:nvSpPr>
        <p:spPr>
          <a:xfrm>
            <a:off x="838200" y="1514475"/>
            <a:ext cx="10515600" cy="419100"/>
          </a:xfrm>
        </p:spPr>
        <p:txBody>
          <a:bodyPr>
            <a:normAutofit fontScale="90000"/>
          </a:bodyPr>
          <a:lstStyle/>
          <a:p>
            <a:pPr algn="ctr"/>
            <a:r>
              <a:rPr lang="en-US" sz="3100" b="1" dirty="0">
                <a:latin typeface="Times New Roman" panose="02020603050405020304" pitchFamily="18" charset="0"/>
                <a:cs typeface="Times New Roman" panose="02020603050405020304" pitchFamily="18" charset="0"/>
              </a:rPr>
              <a:t>Trend of Food Security and Nutrition</a:t>
            </a:r>
            <a:endParaRPr lang="en-NG" b="1" dirty="0">
              <a:latin typeface="Times New Roman" panose="02020603050405020304" pitchFamily="18" charset="0"/>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BA9D388B-A453-FF0B-996E-4B0CEC834B18}"/>
              </a:ext>
            </a:extLst>
          </p:cNvPr>
          <p:cNvGraphicFramePr>
            <a:graphicFrameLocks noGrp="1" noChangeAspect="1"/>
          </p:cNvGraphicFramePr>
          <p:nvPr>
            <p:ph idx="1"/>
            <p:extLst>
              <p:ext uri="{D42A27DB-BD31-4B8C-83A1-F6EECF244321}">
                <p14:modId xmlns:p14="http://schemas.microsoft.com/office/powerpoint/2010/main" val="315830888"/>
              </p:ext>
            </p:extLst>
          </p:nvPr>
        </p:nvGraphicFramePr>
        <p:xfrm>
          <a:off x="666750" y="2066925"/>
          <a:ext cx="11153775" cy="4419600"/>
        </p:xfrm>
        <a:graphic>
          <a:graphicData uri="http://schemas.openxmlformats.org/presentationml/2006/ole">
            <mc:AlternateContent xmlns:mc="http://schemas.openxmlformats.org/markup-compatibility/2006">
              <mc:Choice xmlns:v="urn:schemas-microsoft-com:vml" Requires="v">
                <p:oleObj name="EViews" r:id="rId3" imgW="5839132" imgH="3819444" progId="EViews.Workfile.2">
                  <p:embed/>
                </p:oleObj>
              </mc:Choice>
              <mc:Fallback>
                <p:oleObj name="EViews" r:id="rId3" imgW="5839132" imgH="3819444" progId="EViews.Workfile.2">
                  <p:embed/>
                  <p:pic>
                    <p:nvPicPr>
                      <p:cNvPr id="15" name="Object 14">
                        <a:extLst>
                          <a:ext uri="{FF2B5EF4-FFF2-40B4-BE49-F238E27FC236}">
                            <a16:creationId xmlns:a16="http://schemas.microsoft.com/office/drawing/2014/main" id="{2DCA5501-8100-C6E6-30D7-5912AD72ED9B}"/>
                          </a:ext>
                        </a:extLst>
                      </p:cNvPr>
                      <p:cNvPicPr>
                        <a:picLocks noChangeAspect="1" noChangeArrowheads="1"/>
                      </p:cNvPicPr>
                      <p:nvPr/>
                    </p:nvPicPr>
                    <p:blipFill>
                      <a:blip r:embed="rId4"/>
                      <a:srcRect/>
                      <a:stretch>
                        <a:fillRect/>
                      </a:stretch>
                    </p:blipFill>
                    <p:spPr bwMode="auto">
                      <a:xfrm>
                        <a:off x="666750" y="2066925"/>
                        <a:ext cx="11153775" cy="4419600"/>
                      </a:xfrm>
                      <a:prstGeom prst="rect">
                        <a:avLst/>
                      </a:prstGeom>
                      <a:noFill/>
                    </p:spPr>
                  </p:pic>
                </p:oleObj>
              </mc:Fallback>
            </mc:AlternateContent>
          </a:graphicData>
        </a:graphic>
      </p:graphicFrame>
    </p:spTree>
    <p:extLst>
      <p:ext uri="{BB962C8B-B14F-4D97-AF65-F5344CB8AC3E}">
        <p14:creationId xmlns:p14="http://schemas.microsoft.com/office/powerpoint/2010/main" val="105108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8F5DC-77E7-9463-9742-5AB4CB05645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837CFCE-5625-E17E-E1E1-0821C8F6F205}"/>
              </a:ext>
            </a:extLst>
          </p:cNvPr>
          <p:cNvPicPr>
            <a:picLocks noChangeAspect="1"/>
          </p:cNvPicPr>
          <p:nvPr/>
        </p:nvPicPr>
        <p:blipFill>
          <a:blip r:embed="rId2"/>
          <a:stretch>
            <a:fillRect/>
          </a:stretch>
        </p:blipFill>
        <p:spPr>
          <a:xfrm>
            <a:off x="0" y="-6064"/>
            <a:ext cx="12192000" cy="1406203"/>
          </a:xfrm>
          <a:prstGeom prst="rect">
            <a:avLst/>
          </a:prstGeom>
        </p:spPr>
      </p:pic>
      <p:sp>
        <p:nvSpPr>
          <p:cNvPr id="2" name="Title 1">
            <a:extLst>
              <a:ext uri="{FF2B5EF4-FFF2-40B4-BE49-F238E27FC236}">
                <a16:creationId xmlns:a16="http://schemas.microsoft.com/office/drawing/2014/main" id="{6FA91248-7933-A5A1-F24E-D19D9B85C83C}"/>
              </a:ext>
            </a:extLst>
          </p:cNvPr>
          <p:cNvSpPr>
            <a:spLocks noGrp="1"/>
          </p:cNvSpPr>
          <p:nvPr>
            <p:ph type="title"/>
          </p:nvPr>
        </p:nvSpPr>
        <p:spPr>
          <a:xfrm>
            <a:off x="838200" y="1438275"/>
            <a:ext cx="10515600" cy="419100"/>
          </a:xfrm>
        </p:spPr>
        <p:txBody>
          <a:bodyPr>
            <a:normAutofit fontScale="90000"/>
          </a:bodyPr>
          <a:lstStyle/>
          <a:p>
            <a:pPr algn="ctr"/>
            <a:r>
              <a:rPr lang="en-US" sz="3100" b="1" dirty="0">
                <a:latin typeface="Times New Roman" panose="02020603050405020304" pitchFamily="18" charset="0"/>
                <a:cs typeface="Times New Roman" panose="02020603050405020304" pitchFamily="18" charset="0"/>
              </a:rPr>
              <a:t>Results</a:t>
            </a:r>
            <a:endParaRPr lang="en-NG" b="1" dirty="0">
              <a:latin typeface="Times New Roman" panose="02020603050405020304" pitchFamily="18" charset="0"/>
              <a:cs typeface="Times New Roman" panose="02020603050405020304" pitchFamily="18" charset="0"/>
            </a:endParaRPr>
          </a:p>
        </p:txBody>
      </p:sp>
      <p:pic>
        <p:nvPicPr>
          <p:cNvPr id="27" name="Content Placeholder 26">
            <a:extLst>
              <a:ext uri="{FF2B5EF4-FFF2-40B4-BE49-F238E27FC236}">
                <a16:creationId xmlns:a16="http://schemas.microsoft.com/office/drawing/2014/main" id="{4AE75D76-831C-1F18-41A6-5E337906A2F0}"/>
              </a:ext>
            </a:extLst>
          </p:cNvPr>
          <p:cNvPicPr>
            <a:picLocks noGrp="1" noChangeAspect="1"/>
          </p:cNvPicPr>
          <p:nvPr>
            <p:ph idx="1"/>
          </p:nvPr>
        </p:nvPicPr>
        <p:blipFill>
          <a:blip r:embed="rId3"/>
          <a:stretch>
            <a:fillRect/>
          </a:stretch>
        </p:blipFill>
        <p:spPr>
          <a:xfrm>
            <a:off x="733426" y="1798730"/>
            <a:ext cx="10839450" cy="4944969"/>
          </a:xfrm>
          <a:prstGeom prst="rect">
            <a:avLst/>
          </a:prstGeom>
        </p:spPr>
      </p:pic>
    </p:spTree>
    <p:extLst>
      <p:ext uri="{BB962C8B-B14F-4D97-AF65-F5344CB8AC3E}">
        <p14:creationId xmlns:p14="http://schemas.microsoft.com/office/powerpoint/2010/main" val="3412903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EA0ED-5001-B141-10F3-F9DEAD7DF78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99B3282-EA31-5ED2-1D18-8006F1E6BF9B}"/>
              </a:ext>
            </a:extLst>
          </p:cNvPr>
          <p:cNvPicPr>
            <a:picLocks noChangeAspect="1"/>
          </p:cNvPicPr>
          <p:nvPr/>
        </p:nvPicPr>
        <p:blipFill>
          <a:blip r:embed="rId2"/>
          <a:stretch>
            <a:fillRect/>
          </a:stretch>
        </p:blipFill>
        <p:spPr>
          <a:xfrm>
            <a:off x="0" y="-6064"/>
            <a:ext cx="12192000" cy="1406203"/>
          </a:xfrm>
          <a:prstGeom prst="rect">
            <a:avLst/>
          </a:prstGeom>
        </p:spPr>
      </p:pic>
      <p:sp>
        <p:nvSpPr>
          <p:cNvPr id="2" name="Title 1">
            <a:extLst>
              <a:ext uri="{FF2B5EF4-FFF2-40B4-BE49-F238E27FC236}">
                <a16:creationId xmlns:a16="http://schemas.microsoft.com/office/drawing/2014/main" id="{EE6F4BFF-2209-30E3-F628-78C489E600B7}"/>
              </a:ext>
            </a:extLst>
          </p:cNvPr>
          <p:cNvSpPr>
            <a:spLocks noGrp="1"/>
          </p:cNvSpPr>
          <p:nvPr>
            <p:ph type="title"/>
          </p:nvPr>
        </p:nvSpPr>
        <p:spPr>
          <a:xfrm>
            <a:off x="838200" y="1485900"/>
            <a:ext cx="10515600" cy="419100"/>
          </a:xfrm>
        </p:spPr>
        <p:txBody>
          <a:bodyPr>
            <a:normAutofit fontScale="90000"/>
          </a:bodyPr>
          <a:lstStyle/>
          <a:p>
            <a:pPr algn="ctr"/>
            <a:r>
              <a:rPr lang="en-US" sz="3100" b="1" dirty="0">
                <a:latin typeface="Times New Roman" panose="02020603050405020304" pitchFamily="18" charset="0"/>
                <a:cs typeface="Times New Roman" panose="02020603050405020304" pitchFamily="18" charset="0"/>
              </a:rPr>
              <a:t>Key Findings</a:t>
            </a:r>
            <a:endParaRPr lang="en-NG" b="1"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0D94805B-07C2-B046-E7CE-98419E7A4BD3}"/>
              </a:ext>
            </a:extLst>
          </p:cNvPr>
          <p:cNvSpPr>
            <a:spLocks noGrp="1"/>
          </p:cNvSpPr>
          <p:nvPr>
            <p:ph idx="1"/>
          </p:nvPr>
        </p:nvSpPr>
        <p:spPr>
          <a:xfrm>
            <a:off x="838200" y="2082800"/>
            <a:ext cx="10515600" cy="4351338"/>
          </a:xfrm>
        </p:spPr>
        <p:txBody>
          <a:bodyPr>
            <a:normAutofit fontScale="70000" lnSpcReduction="20000"/>
          </a:bodyPr>
          <a:lstStyle/>
          <a:p>
            <a:pPr algn="just"/>
            <a:r>
              <a:rPr lang="en-US" dirty="0">
                <a:latin typeface="Times New Roman" panose="02020603050405020304" pitchFamily="18" charset="0"/>
                <a:cs typeface="Times New Roman" panose="02020603050405020304" pitchFamily="18" charset="0"/>
              </a:rPr>
              <a:t>The findings from PCSE reveal that climate change index has a negative effect on food security (FS) proxied by average dietary energy supply adequacy in West Africa.</a:t>
            </a:r>
          </a:p>
          <a:p>
            <a:pPr marL="0" indent="0" algn="just">
              <a:buNone/>
            </a:pP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findings show that changes in precipitation patterns, including both droughts and floods, negatively impact food security.</a:t>
            </a:r>
          </a:p>
          <a:p>
            <a:pPr marL="0" indent="0" algn="just">
              <a:buNone/>
            </a:pPr>
            <a:endParaRPr lang="en-US" dirty="0">
              <a:latin typeface="Times New Roman" panose="02020603050405020304" pitchFamily="18" charset="0"/>
              <a:cs typeface="Times New Roman" panose="02020603050405020304" pitchFamily="18" charset="0"/>
            </a:endParaRPr>
          </a:p>
          <a:p>
            <a:pPr algn="just"/>
            <a:r>
              <a:rPr lang="en-GB" dirty="0">
                <a:latin typeface="Times New Roman" panose="02020603050405020304" pitchFamily="18" charset="0"/>
                <a:cs typeface="Times New Roman" panose="02020603050405020304" pitchFamily="18" charset="0"/>
              </a:rPr>
              <a:t>High carbon emissions contribute to global warming and climate change, negatively impacting food security.</a:t>
            </a:r>
          </a:p>
          <a:p>
            <a:pPr algn="just"/>
            <a:endParaRPr lang="en-GB" dirty="0">
              <a:latin typeface="Times New Roman" panose="02020603050405020304" pitchFamily="18" charset="0"/>
              <a:cs typeface="Times New Roman" panose="02020603050405020304" pitchFamily="18" charset="0"/>
            </a:endParaRPr>
          </a:p>
          <a:p>
            <a:pPr algn="just"/>
            <a:r>
              <a:rPr lang="en-GB" dirty="0">
                <a:latin typeface="Times New Roman" panose="02020603050405020304" pitchFamily="18" charset="0"/>
                <a:cs typeface="Times New Roman" panose="02020603050405020304" pitchFamily="18" charset="0"/>
              </a:rPr>
              <a:t>Also, the study reports that depletion of natural resources undermines agricultural productivity and sustainability, thus reduces food security.</a:t>
            </a:r>
          </a:p>
          <a:p>
            <a:pPr marL="0" indent="0" algn="just">
              <a:buNone/>
            </a:pPr>
            <a:r>
              <a:rPr lang="en-GB" dirty="0">
                <a:latin typeface="Times New Roman" panose="02020603050405020304" pitchFamily="18" charset="0"/>
                <a:cs typeface="Times New Roman" panose="02020603050405020304" pitchFamily="18" charset="0"/>
              </a:rPr>
              <a:t> </a:t>
            </a:r>
          </a:p>
          <a:p>
            <a:pPr algn="just"/>
            <a:r>
              <a:rPr lang="en-GB" dirty="0">
                <a:latin typeface="Times New Roman" panose="02020603050405020304" pitchFamily="18" charset="0"/>
                <a:cs typeface="Times New Roman" panose="02020603050405020304" pitchFamily="18" charset="0"/>
              </a:rPr>
              <a:t>The findings reveal that rapid population growth strains food systems and resources, negatively impacting food security. </a:t>
            </a:r>
            <a:endParaRPr lang="en-US"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2256645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b77875e-5908-45a0-9cb4-dec9ae074618}" enabled="1" method="Privileged" siteId="{0f9e35db-544f-4f60-bdcc-5ea416e6dc70}" contentBits="0" removed="0"/>
</clbl:labelList>
</file>

<file path=docProps/app.xml><?xml version="1.0" encoding="utf-8"?>
<Properties xmlns="http://schemas.openxmlformats.org/officeDocument/2006/extended-properties" xmlns:vt="http://schemas.openxmlformats.org/officeDocument/2006/docPropsVTypes">
  <TotalTime>12907</TotalTime>
  <Words>1440</Words>
  <Application>Microsoft Office PowerPoint</Application>
  <PresentationFormat>Widescreen</PresentationFormat>
  <Paragraphs>357</Paragraphs>
  <Slides>15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Calibri</vt:lpstr>
      <vt:lpstr>Calibri Light</vt:lpstr>
      <vt:lpstr>Cambria Math</vt:lpstr>
      <vt:lpstr>Times New Roman</vt:lpstr>
      <vt:lpstr>Office Theme</vt:lpstr>
      <vt:lpstr>EViews</vt:lpstr>
      <vt:lpstr>MODELLING CLIMATE CHANGE IMPACT ON FOOD SECURITY IN WEST AFRICA: TOWARDS ACHIEVING SUSTAINABLE DEVELOPMENT GOAL  AUTHORS: Okunade, S. O., Alimi, A. S., Adeyemi, O. J. &amp; Saibu, M. O. Chrisland University, Abeokuta, Nigeria. </vt:lpstr>
      <vt:lpstr>Background</vt:lpstr>
      <vt:lpstr>Statement of the Problem</vt:lpstr>
      <vt:lpstr>Objectives of the Study</vt:lpstr>
      <vt:lpstr>Methodology</vt:lpstr>
      <vt:lpstr>Methodology</vt:lpstr>
      <vt:lpstr>Trend of Food Security and Nutrition</vt:lpstr>
      <vt:lpstr>Results</vt:lpstr>
      <vt:lpstr>Key Findings</vt:lpstr>
      <vt:lpstr>Key Findings</vt:lpstr>
      <vt:lpstr>Key Findings</vt:lpstr>
      <vt:lpstr>Results of Dumitrescu-Hurlin Non-Granger Causality</vt:lpstr>
      <vt:lpstr>Conclusion</vt:lpstr>
      <vt:lpstr>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ConfTool Registrations and Submissions</dc:title>
  <dc:creator>Mahlet Wubishet</dc:creator>
  <cp:lastModifiedBy>Fikre Asmamaw</cp:lastModifiedBy>
  <cp:revision>34</cp:revision>
  <dcterms:created xsi:type="dcterms:W3CDTF">2025-06-17T08:21:46Z</dcterms:created>
  <dcterms:modified xsi:type="dcterms:W3CDTF">2025-11-11T03:19:39Z</dcterms:modified>
</cp:coreProperties>
</file>