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88" r:id="rId4"/>
    <p:sldId id="287" r:id="rId5"/>
    <p:sldId id="267" r:id="rId6"/>
    <p:sldId id="290" r:id="rId7"/>
    <p:sldId id="277" r:id="rId8"/>
    <p:sldId id="425" r:id="rId9"/>
    <p:sldId id="291" r:id="rId10"/>
    <p:sldId id="292" r:id="rId11"/>
    <p:sldId id="278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746" autoAdjust="0"/>
  </p:normalViewPr>
  <p:slideViewPr>
    <p:cSldViewPr snapToGrid="0">
      <p:cViewPr varScale="1">
        <p:scale>
          <a:sx n="55" d="100"/>
          <a:sy n="55" d="100"/>
        </p:scale>
        <p:origin x="7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EC56B-4A38-4D59-853E-620AE70A216B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EB5F434-9B5A-4FA4-836A-5992EC868E83}">
      <dgm:prSet phldrT="[Text]"/>
      <dgm:spPr>
        <a:xfrm>
          <a:off x="1813369" y="2264633"/>
          <a:ext cx="2735324" cy="2366166"/>
        </a:xfrm>
        <a:prstGeom prst="hexagon">
          <a:avLst>
            <a:gd name="adj" fmla="val 28570"/>
            <a:gd name="vf" fmla="val 115470"/>
          </a:avLst>
        </a:prstGeom>
        <a:solidFill>
          <a:srgbClr val="E9713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Uganda National Land Information system (UgNLIS)</a:t>
          </a:r>
        </a:p>
        <a:p>
          <a:pPr>
            <a:buNone/>
          </a:pPr>
          <a:r>
            <a:rPr lang="en-US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Cadastre &amp; Titles, Tenure/Restrictions,</a:t>
          </a:r>
        </a:p>
      </dgm:t>
    </dgm:pt>
    <dgm:pt modelId="{C8BDF481-5FBA-483B-91D7-483D24D966D9}" type="parTrans" cxnId="{8A89D82A-3F7D-44E2-9C44-2696F1E5D8FA}">
      <dgm:prSet/>
      <dgm:spPr/>
      <dgm:t>
        <a:bodyPr/>
        <a:lstStyle/>
        <a:p>
          <a:endParaRPr lang="en-US"/>
        </a:p>
      </dgm:t>
    </dgm:pt>
    <dgm:pt modelId="{9358CAA3-F21E-4A89-8405-7CE9E522CE78}" type="sibTrans" cxnId="{8A89D82A-3F7D-44E2-9C44-2696F1E5D8FA}">
      <dgm:prSet/>
      <dgm:spPr/>
      <dgm:t>
        <a:bodyPr/>
        <a:lstStyle/>
        <a:p>
          <a:endParaRPr lang="en-US"/>
        </a:p>
      </dgm:t>
    </dgm:pt>
    <dgm:pt modelId="{B69E4EF7-EA0D-4DC5-B23C-3182202EC89D}">
      <dgm:prSet phldrT="[Text]"/>
      <dgm:spPr>
        <a:xfrm>
          <a:off x="2065332" y="112602"/>
          <a:ext cx="2241579" cy="1939229"/>
        </a:xfrm>
        <a:prstGeom prst="hexagon">
          <a:avLst>
            <a:gd name="adj" fmla="val 28570"/>
            <a:gd name="vf" fmla="val 115470"/>
          </a:avLst>
        </a:prstGeom>
        <a:solidFill>
          <a:srgbClr val="196B2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Meteorology &amp; Hydrology (Rainfall, Temperature, Discharge)</a:t>
          </a:r>
        </a:p>
      </dgm:t>
    </dgm:pt>
    <dgm:pt modelId="{B57830E5-A18E-4A20-BCED-7055B5BEEA5E}" type="parTrans" cxnId="{7B85FC2A-E782-4587-A244-B69F14EBB7CB}">
      <dgm:prSet/>
      <dgm:spPr/>
      <dgm:t>
        <a:bodyPr/>
        <a:lstStyle/>
        <a:p>
          <a:endParaRPr lang="en-US"/>
        </a:p>
      </dgm:t>
    </dgm:pt>
    <dgm:pt modelId="{DA922EDC-D6B3-42EA-A08A-444D53C5EC4C}" type="sibTrans" cxnId="{7B85FC2A-E782-4587-A244-B69F14EBB7CB}">
      <dgm:prSet/>
      <dgm:spPr/>
      <dgm:t>
        <a:bodyPr/>
        <a:lstStyle/>
        <a:p>
          <a:endParaRPr lang="en-US"/>
        </a:p>
      </dgm:t>
    </dgm:pt>
    <dgm:pt modelId="{0D80B46B-3D87-44F3-9F7D-CA0B76C2B43D}">
      <dgm:prSet phldrT="[Text]"/>
      <dgm:spPr>
        <a:xfrm>
          <a:off x="4121120" y="1305358"/>
          <a:ext cx="2241579" cy="1939229"/>
        </a:xfrm>
        <a:prstGeom prst="hexagon">
          <a:avLst>
            <a:gd name="adj" fmla="val 28570"/>
            <a:gd name="vf" fmla="val 115470"/>
          </a:avLst>
        </a:prstGeom>
        <a:solidFill>
          <a:srgbClr val="196B24">
            <a:hueOff val="1029291"/>
            <a:satOff val="6178"/>
            <a:lumOff val="470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Orthophotos,Remote</a:t>
          </a: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sensing (Landsat/Sentinel, LULC, NDVI)</a:t>
          </a:r>
        </a:p>
      </dgm:t>
    </dgm:pt>
    <dgm:pt modelId="{9B29AAC0-30BA-4C96-B637-FB5174786745}" type="parTrans" cxnId="{62D5B6C5-3FE7-4B0D-B3A2-1BC46F5C26F7}">
      <dgm:prSet/>
      <dgm:spPr/>
      <dgm:t>
        <a:bodyPr/>
        <a:lstStyle/>
        <a:p>
          <a:endParaRPr lang="en-US"/>
        </a:p>
      </dgm:t>
    </dgm:pt>
    <dgm:pt modelId="{F849D75C-2B72-478B-87A7-2CBA64C6F694}" type="sibTrans" cxnId="{62D5B6C5-3FE7-4B0D-B3A2-1BC46F5C26F7}">
      <dgm:prSet/>
      <dgm:spPr/>
      <dgm:t>
        <a:bodyPr/>
        <a:lstStyle/>
        <a:p>
          <a:endParaRPr lang="en-US"/>
        </a:p>
      </dgm:t>
    </dgm:pt>
    <dgm:pt modelId="{CD2D11A8-8543-44C8-AD66-A4997156F73D}">
      <dgm:prSet phldrT="[Text]"/>
      <dgm:spPr>
        <a:xfrm>
          <a:off x="4121120" y="3650178"/>
          <a:ext cx="2241579" cy="1939229"/>
        </a:xfrm>
        <a:prstGeom prst="hexagon">
          <a:avLst>
            <a:gd name="adj" fmla="val 28570"/>
            <a:gd name="vf" fmla="val 115470"/>
          </a:avLst>
        </a:prstGeom>
        <a:solidFill>
          <a:srgbClr val="196B24">
            <a:hueOff val="2058582"/>
            <a:satOff val="12356"/>
            <a:lumOff val="941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Decision Services &amp; Portals</a:t>
          </a:r>
        </a:p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Dashboards, Planning Tools, Reports, Community Feedback, APIs </a:t>
          </a:r>
        </a:p>
      </dgm:t>
    </dgm:pt>
    <dgm:pt modelId="{2FBE793D-F95A-48EB-8BF8-9E69834E6A59}" type="parTrans" cxnId="{C2691717-4A78-43F9-83D6-482D74CB320B}">
      <dgm:prSet/>
      <dgm:spPr/>
      <dgm:t>
        <a:bodyPr/>
        <a:lstStyle/>
        <a:p>
          <a:endParaRPr lang="en-US"/>
        </a:p>
      </dgm:t>
    </dgm:pt>
    <dgm:pt modelId="{08C72FDA-8637-4763-B12F-20681752204B}" type="sibTrans" cxnId="{C2691717-4A78-43F9-83D6-482D74CB320B}">
      <dgm:prSet/>
      <dgm:spPr/>
      <dgm:t>
        <a:bodyPr/>
        <a:lstStyle/>
        <a:p>
          <a:endParaRPr lang="en-US"/>
        </a:p>
      </dgm:t>
    </dgm:pt>
    <dgm:pt modelId="{725EF360-DF5F-43A9-9FEE-BD68E05826C6}">
      <dgm:prSet phldrT="[Text]"/>
      <dgm:spPr>
        <a:xfrm>
          <a:off x="2065332" y="4844268"/>
          <a:ext cx="2241579" cy="1939229"/>
        </a:xfrm>
        <a:prstGeom prst="hexagon">
          <a:avLst>
            <a:gd name="adj" fmla="val 28570"/>
            <a:gd name="vf" fmla="val 115470"/>
          </a:avLst>
        </a:prstGeom>
        <a:solidFill>
          <a:srgbClr val="196B24">
            <a:hueOff val="3087872"/>
            <a:satOff val="18534"/>
            <a:lumOff val="1411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Analytics &amp; Modeling.</a:t>
          </a:r>
        </a:p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LULU Change, Carbon/</a:t>
          </a:r>
          <a:r>
            <a:rPr lang="en-US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Emisions</a:t>
          </a: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. Erosion/flood Risk</a:t>
          </a:r>
        </a:p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Suitability, Early Warning</a:t>
          </a:r>
        </a:p>
      </dgm:t>
    </dgm:pt>
    <dgm:pt modelId="{C96522DC-4CB1-40C6-B924-DE7E3996C4C2}" type="parTrans" cxnId="{ABF95F17-778A-4409-BBC0-3691836F8447}">
      <dgm:prSet/>
      <dgm:spPr/>
      <dgm:t>
        <a:bodyPr/>
        <a:lstStyle/>
        <a:p>
          <a:endParaRPr lang="en-US"/>
        </a:p>
      </dgm:t>
    </dgm:pt>
    <dgm:pt modelId="{5318E55F-6CDE-4E00-816B-B977CDAF77B2}" type="sibTrans" cxnId="{ABF95F17-778A-4409-BBC0-3691836F8447}">
      <dgm:prSet/>
      <dgm:spPr/>
      <dgm:t>
        <a:bodyPr/>
        <a:lstStyle/>
        <a:p>
          <a:endParaRPr lang="en-US"/>
        </a:p>
      </dgm:t>
    </dgm:pt>
    <dgm:pt modelId="{80AC7352-1574-4591-BB03-6E1C379C88B3}">
      <dgm:prSet phldrT="[Text]"/>
      <dgm:spPr>
        <a:xfrm>
          <a:off x="0" y="1448063"/>
          <a:ext cx="2241579" cy="1939229"/>
        </a:xfrm>
        <a:prstGeom prst="hexagon">
          <a:avLst>
            <a:gd name="adj" fmla="val 28570"/>
            <a:gd name="vf" fmla="val 115470"/>
          </a:avLst>
        </a:prstGeom>
        <a:solidFill>
          <a:srgbClr val="196B24">
            <a:hueOff val="4117163"/>
            <a:satOff val="24712"/>
            <a:lumOff val="1882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Socioeconomic &amp; Field Data (Census, Surveys, Soil, Yield)</a:t>
          </a:r>
        </a:p>
      </dgm:t>
    </dgm:pt>
    <dgm:pt modelId="{F8E1AE70-5FBF-4B3A-BD60-0DD3C2A2E0A9}" type="parTrans" cxnId="{9D2469B0-79A5-4ADB-9D02-472921BFBCA7}">
      <dgm:prSet/>
      <dgm:spPr/>
      <dgm:t>
        <a:bodyPr/>
        <a:lstStyle/>
        <a:p>
          <a:endParaRPr lang="en-US"/>
        </a:p>
      </dgm:t>
    </dgm:pt>
    <dgm:pt modelId="{104B0887-7F72-42F5-86C9-B91C8BBD8082}" type="sibTrans" cxnId="{9D2469B0-79A5-4ADB-9D02-472921BFBCA7}">
      <dgm:prSet/>
      <dgm:spPr/>
      <dgm:t>
        <a:bodyPr/>
        <a:lstStyle/>
        <a:p>
          <a:endParaRPr lang="en-US"/>
        </a:p>
      </dgm:t>
    </dgm:pt>
    <dgm:pt modelId="{CEB181BD-CB05-413B-9D3B-C5DCD4B365A6}" type="pres">
      <dgm:prSet presAssocID="{A06EC56B-4A38-4D59-853E-620AE70A216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7501DC9-09DA-4741-AAB9-696E7DCA7EE8}" type="pres">
      <dgm:prSet presAssocID="{1EB5F434-9B5A-4FA4-836A-5992EC868E83}" presName="Parent" presStyleLbl="node0" presStyleIdx="0" presStyleCnt="1">
        <dgm:presLayoutVars>
          <dgm:chMax val="6"/>
          <dgm:chPref val="6"/>
        </dgm:presLayoutVars>
      </dgm:prSet>
      <dgm:spPr/>
    </dgm:pt>
    <dgm:pt modelId="{A4EE265F-68EB-4DBF-AFA6-7CF402A489B5}" type="pres">
      <dgm:prSet presAssocID="{B69E4EF7-EA0D-4DC5-B23C-3182202EC89D}" presName="Accent1" presStyleCnt="0"/>
      <dgm:spPr/>
    </dgm:pt>
    <dgm:pt modelId="{B983CAA7-E93B-4B24-9721-AFB169A3E5F8}" type="pres">
      <dgm:prSet presAssocID="{B69E4EF7-EA0D-4DC5-B23C-3182202EC89D}" presName="Accent" presStyleLbl="bgShp" presStyleIdx="0" presStyleCnt="5"/>
      <dgm:spPr/>
    </dgm:pt>
    <dgm:pt modelId="{29679543-8D82-4A96-A17C-89C24717324B}" type="pres">
      <dgm:prSet presAssocID="{B69E4EF7-EA0D-4DC5-B23C-3182202EC89D}" presName="Child1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1D65306-8ADE-4D09-8A32-83B27EFB6BB4}" type="pres">
      <dgm:prSet presAssocID="{0D80B46B-3D87-44F3-9F7D-CA0B76C2B43D}" presName="Accent2" presStyleCnt="0"/>
      <dgm:spPr/>
    </dgm:pt>
    <dgm:pt modelId="{4E6F2EFD-BA21-494B-994E-96A43BDFA66F}" type="pres">
      <dgm:prSet presAssocID="{0D80B46B-3D87-44F3-9F7D-CA0B76C2B43D}" presName="Accent" presStyleLbl="bgShp" presStyleIdx="1" presStyleCnt="5" custAng="0" custScaleX="45072" custScaleY="44293" custLinFactNeighborX="-81099" custLinFactNeighborY="74894"/>
      <dgm:spPr>
        <a:xfrm>
          <a:off x="2972679" y="2046244"/>
          <a:ext cx="465156" cy="393866"/>
        </a:xfrm>
        <a:prstGeom prst="upArrow">
          <a:avLst/>
        </a:prstGeom>
        <a:solidFill>
          <a:srgbClr val="196B2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7AE2DC6-A4AB-4629-8E4B-4AA63713BE32}" type="pres">
      <dgm:prSet presAssocID="{0D80B46B-3D87-44F3-9F7D-CA0B76C2B43D}" presName="Child2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4D3EB25-6232-4F78-A1E3-4AFEFC117CA5}" type="pres">
      <dgm:prSet presAssocID="{CD2D11A8-8543-44C8-AD66-A4997156F73D}" presName="Accent3" presStyleCnt="0"/>
      <dgm:spPr/>
    </dgm:pt>
    <dgm:pt modelId="{6A233A12-5F6F-4DB1-9BDF-84D3A954F56F}" type="pres">
      <dgm:prSet presAssocID="{CD2D11A8-8543-44C8-AD66-A4997156F73D}" presName="Accent" presStyleLbl="bgShp" presStyleIdx="2" presStyleCnt="5" custAng="19902507" custScaleX="35455" custScaleY="49264" custLinFactX="-39" custLinFactNeighborX="-100000" custLinFactNeighborY="-49663"/>
      <dgm:spPr>
        <a:xfrm rot="19902507">
          <a:off x="4031296" y="2578930"/>
          <a:ext cx="365906" cy="438070"/>
        </a:xfrm>
        <a:prstGeom prst="rightArrow">
          <a:avLst/>
        </a:prstGeom>
        <a:solidFill>
          <a:srgbClr val="196B2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922034F-84AD-4E62-9975-3463F4664BC9}" type="pres">
      <dgm:prSet presAssocID="{CD2D11A8-8543-44C8-AD66-A4997156F73D}" presName="Child3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A7D5D61-7B5D-400E-9C4F-78A26CE98314}" type="pres">
      <dgm:prSet presAssocID="{725EF360-DF5F-43A9-9FEE-BD68E05826C6}" presName="Accent4" presStyleCnt="0"/>
      <dgm:spPr/>
    </dgm:pt>
    <dgm:pt modelId="{62BDAEBB-B581-451B-AA0D-56FF2A8A3D0E}" type="pres">
      <dgm:prSet presAssocID="{725EF360-DF5F-43A9-9FEE-BD68E05826C6}" presName="Accent" presStyleLbl="bgShp" presStyleIdx="3" presStyleCnt="5" custAng="5400000" custScaleX="33832" custScaleY="52642" custLinFactNeighborX="85636" custLinFactNeighborY="-71293"/>
      <dgm:spPr>
        <a:xfrm rot="5400000">
          <a:off x="5119198" y="4248094"/>
          <a:ext cx="349156" cy="468108"/>
        </a:xfrm>
        <a:prstGeom prst="rightArrow">
          <a:avLst/>
        </a:prstGeom>
        <a:solidFill>
          <a:srgbClr val="196B2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555AC259-60D0-416C-8430-6C1B8DAB8F74}" type="pres">
      <dgm:prSet presAssocID="{725EF360-DF5F-43A9-9FEE-BD68E05826C6}" presName="Child4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B002EC9-DBBA-4F8D-9B5D-BDE1EC2C09C9}" type="pres">
      <dgm:prSet presAssocID="{80AC7352-1574-4591-BB03-6E1C379C88B3}" presName="Accent5" presStyleCnt="0"/>
      <dgm:spPr/>
    </dgm:pt>
    <dgm:pt modelId="{D40E88C4-9E24-4A49-A822-BC05D22FEEC3}" type="pres">
      <dgm:prSet presAssocID="{80AC7352-1574-4591-BB03-6E1C379C88B3}" presName="Accent" presStyleLbl="bgShp" presStyleIdx="4" presStyleCnt="5" custAng="8588818" custScaleX="40760" custScaleY="55971" custLinFactX="81" custLinFactNeighborX="100000" custLinFactNeighborY="45543"/>
      <dgm:spPr>
        <a:xfrm rot="8588818">
          <a:off x="3157012" y="5467024"/>
          <a:ext cx="420655" cy="497711"/>
        </a:xfrm>
        <a:prstGeom prst="rightArrow">
          <a:avLst/>
        </a:prstGeom>
        <a:solidFill>
          <a:srgbClr val="196B2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9CBDD66-37DD-4EAB-8797-7F6D56CF325D}" type="pres">
      <dgm:prSet presAssocID="{80AC7352-1574-4591-BB03-6E1C379C88B3}" presName="Child5" presStyleLbl="node1" presStyleIdx="4" presStyleCnt="5" custLinFactY="-13625" custLinFactNeighborX="-7932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C2691717-4A78-43F9-83D6-482D74CB320B}" srcId="{1EB5F434-9B5A-4FA4-836A-5992EC868E83}" destId="{CD2D11A8-8543-44C8-AD66-A4997156F73D}" srcOrd="2" destOrd="0" parTransId="{2FBE793D-F95A-48EB-8BF8-9E69834E6A59}" sibTransId="{08C72FDA-8637-4763-B12F-20681752204B}"/>
    <dgm:cxn modelId="{ABF95F17-778A-4409-BBC0-3691836F8447}" srcId="{1EB5F434-9B5A-4FA4-836A-5992EC868E83}" destId="{725EF360-DF5F-43A9-9FEE-BD68E05826C6}" srcOrd="3" destOrd="0" parTransId="{C96522DC-4CB1-40C6-B924-DE7E3996C4C2}" sibTransId="{5318E55F-6CDE-4E00-816B-B977CDAF77B2}"/>
    <dgm:cxn modelId="{8A89D82A-3F7D-44E2-9C44-2696F1E5D8FA}" srcId="{A06EC56B-4A38-4D59-853E-620AE70A216B}" destId="{1EB5F434-9B5A-4FA4-836A-5992EC868E83}" srcOrd="0" destOrd="0" parTransId="{C8BDF481-5FBA-483B-91D7-483D24D966D9}" sibTransId="{9358CAA3-F21E-4A89-8405-7CE9E522CE78}"/>
    <dgm:cxn modelId="{7B85FC2A-E782-4587-A244-B69F14EBB7CB}" srcId="{1EB5F434-9B5A-4FA4-836A-5992EC868E83}" destId="{B69E4EF7-EA0D-4DC5-B23C-3182202EC89D}" srcOrd="0" destOrd="0" parTransId="{B57830E5-A18E-4A20-BCED-7055B5BEEA5E}" sibTransId="{DA922EDC-D6B3-42EA-A08A-444D53C5EC4C}"/>
    <dgm:cxn modelId="{7D642C5E-1B87-4607-A1FE-180CC3E7D013}" type="presOf" srcId="{1EB5F434-9B5A-4FA4-836A-5992EC868E83}" destId="{47501DC9-09DA-4741-AAB9-696E7DCA7EE8}" srcOrd="0" destOrd="0" presId="urn:microsoft.com/office/officeart/2011/layout/HexagonRadial"/>
    <dgm:cxn modelId="{1218814B-3913-4D81-BDC9-C81020F5ACF4}" type="presOf" srcId="{80AC7352-1574-4591-BB03-6E1C379C88B3}" destId="{F9CBDD66-37DD-4EAB-8797-7F6D56CF325D}" srcOrd="0" destOrd="0" presId="urn:microsoft.com/office/officeart/2011/layout/HexagonRadial"/>
    <dgm:cxn modelId="{0BFFE154-9914-4CAB-BDDB-7ADBA4824C56}" type="presOf" srcId="{A06EC56B-4A38-4D59-853E-620AE70A216B}" destId="{CEB181BD-CB05-413B-9D3B-C5DCD4B365A6}" srcOrd="0" destOrd="0" presId="urn:microsoft.com/office/officeart/2011/layout/HexagonRadial"/>
    <dgm:cxn modelId="{5A616D55-D44B-4FF7-AE50-DEDDAD59C622}" type="presOf" srcId="{B69E4EF7-EA0D-4DC5-B23C-3182202EC89D}" destId="{29679543-8D82-4A96-A17C-89C24717324B}" srcOrd="0" destOrd="0" presId="urn:microsoft.com/office/officeart/2011/layout/HexagonRadial"/>
    <dgm:cxn modelId="{1A9C9695-1F3B-444E-92C0-CB3F926166D6}" type="presOf" srcId="{CD2D11A8-8543-44C8-AD66-A4997156F73D}" destId="{F922034F-84AD-4E62-9975-3463F4664BC9}" srcOrd="0" destOrd="0" presId="urn:microsoft.com/office/officeart/2011/layout/HexagonRadial"/>
    <dgm:cxn modelId="{72C3E6A2-3103-420B-91EA-8DFB8EDCEEB0}" type="presOf" srcId="{725EF360-DF5F-43A9-9FEE-BD68E05826C6}" destId="{555AC259-60D0-416C-8430-6C1B8DAB8F74}" srcOrd="0" destOrd="0" presId="urn:microsoft.com/office/officeart/2011/layout/HexagonRadial"/>
    <dgm:cxn modelId="{6E67F3AB-A393-45F0-9663-76DE2CBCF4EA}" type="presOf" srcId="{0D80B46B-3D87-44F3-9F7D-CA0B76C2B43D}" destId="{47AE2DC6-A4AB-4629-8E4B-4AA63713BE32}" srcOrd="0" destOrd="0" presId="urn:microsoft.com/office/officeart/2011/layout/HexagonRadial"/>
    <dgm:cxn modelId="{9D2469B0-79A5-4ADB-9D02-472921BFBCA7}" srcId="{1EB5F434-9B5A-4FA4-836A-5992EC868E83}" destId="{80AC7352-1574-4591-BB03-6E1C379C88B3}" srcOrd="4" destOrd="0" parTransId="{F8E1AE70-5FBF-4B3A-BD60-0DD3C2A2E0A9}" sibTransId="{104B0887-7F72-42F5-86C9-B91C8BBD8082}"/>
    <dgm:cxn modelId="{62D5B6C5-3FE7-4B0D-B3A2-1BC46F5C26F7}" srcId="{1EB5F434-9B5A-4FA4-836A-5992EC868E83}" destId="{0D80B46B-3D87-44F3-9F7D-CA0B76C2B43D}" srcOrd="1" destOrd="0" parTransId="{9B29AAC0-30BA-4C96-B637-FB5174786745}" sibTransId="{F849D75C-2B72-478B-87A7-2CBA64C6F694}"/>
    <dgm:cxn modelId="{F18CA572-50F9-4660-977E-B37664287973}" type="presParOf" srcId="{CEB181BD-CB05-413B-9D3B-C5DCD4B365A6}" destId="{47501DC9-09DA-4741-AAB9-696E7DCA7EE8}" srcOrd="0" destOrd="0" presId="urn:microsoft.com/office/officeart/2011/layout/HexagonRadial"/>
    <dgm:cxn modelId="{4446CDF0-4A28-4F08-B02D-5A1FC392C306}" type="presParOf" srcId="{CEB181BD-CB05-413B-9D3B-C5DCD4B365A6}" destId="{A4EE265F-68EB-4DBF-AFA6-7CF402A489B5}" srcOrd="1" destOrd="0" presId="urn:microsoft.com/office/officeart/2011/layout/HexagonRadial"/>
    <dgm:cxn modelId="{53D6D4B2-595E-49B7-BED3-8A0E5DEFF4E1}" type="presParOf" srcId="{A4EE265F-68EB-4DBF-AFA6-7CF402A489B5}" destId="{B983CAA7-E93B-4B24-9721-AFB169A3E5F8}" srcOrd="0" destOrd="0" presId="urn:microsoft.com/office/officeart/2011/layout/HexagonRadial"/>
    <dgm:cxn modelId="{FDE060A4-49AA-4788-9F58-D4F335B54402}" type="presParOf" srcId="{CEB181BD-CB05-413B-9D3B-C5DCD4B365A6}" destId="{29679543-8D82-4A96-A17C-89C24717324B}" srcOrd="2" destOrd="0" presId="urn:microsoft.com/office/officeart/2011/layout/HexagonRadial"/>
    <dgm:cxn modelId="{1E5307DE-6428-4235-A845-CACE0D0DA87E}" type="presParOf" srcId="{CEB181BD-CB05-413B-9D3B-C5DCD4B365A6}" destId="{B1D65306-8ADE-4D09-8A32-83B27EFB6BB4}" srcOrd="3" destOrd="0" presId="urn:microsoft.com/office/officeart/2011/layout/HexagonRadial"/>
    <dgm:cxn modelId="{1B0ADD65-0C4E-4135-925B-2811E144653A}" type="presParOf" srcId="{B1D65306-8ADE-4D09-8A32-83B27EFB6BB4}" destId="{4E6F2EFD-BA21-494B-994E-96A43BDFA66F}" srcOrd="0" destOrd="0" presId="urn:microsoft.com/office/officeart/2011/layout/HexagonRadial"/>
    <dgm:cxn modelId="{B9853712-883F-4DD6-AEF7-5B8CFB4EA0C2}" type="presParOf" srcId="{CEB181BD-CB05-413B-9D3B-C5DCD4B365A6}" destId="{47AE2DC6-A4AB-4629-8E4B-4AA63713BE32}" srcOrd="4" destOrd="0" presId="urn:microsoft.com/office/officeart/2011/layout/HexagonRadial"/>
    <dgm:cxn modelId="{CE03F0D6-6933-4D6E-B610-3D673114AABB}" type="presParOf" srcId="{CEB181BD-CB05-413B-9D3B-C5DCD4B365A6}" destId="{44D3EB25-6232-4F78-A1E3-4AFEFC117CA5}" srcOrd="5" destOrd="0" presId="urn:microsoft.com/office/officeart/2011/layout/HexagonRadial"/>
    <dgm:cxn modelId="{C994FC40-D3B9-4D10-9FED-D57A9858944F}" type="presParOf" srcId="{44D3EB25-6232-4F78-A1E3-4AFEFC117CA5}" destId="{6A233A12-5F6F-4DB1-9BDF-84D3A954F56F}" srcOrd="0" destOrd="0" presId="urn:microsoft.com/office/officeart/2011/layout/HexagonRadial"/>
    <dgm:cxn modelId="{CBF9B5BA-ABE3-47D8-905D-D84ADB426A81}" type="presParOf" srcId="{CEB181BD-CB05-413B-9D3B-C5DCD4B365A6}" destId="{F922034F-84AD-4E62-9975-3463F4664BC9}" srcOrd="6" destOrd="0" presId="urn:microsoft.com/office/officeart/2011/layout/HexagonRadial"/>
    <dgm:cxn modelId="{F7E57494-A9C8-4113-90F4-F4B759C3B8E3}" type="presParOf" srcId="{CEB181BD-CB05-413B-9D3B-C5DCD4B365A6}" destId="{3A7D5D61-7B5D-400E-9C4F-78A26CE98314}" srcOrd="7" destOrd="0" presId="urn:microsoft.com/office/officeart/2011/layout/HexagonRadial"/>
    <dgm:cxn modelId="{B5EED43D-9E7D-4D9D-8CEA-B1D1EA318CC0}" type="presParOf" srcId="{3A7D5D61-7B5D-400E-9C4F-78A26CE98314}" destId="{62BDAEBB-B581-451B-AA0D-56FF2A8A3D0E}" srcOrd="0" destOrd="0" presId="urn:microsoft.com/office/officeart/2011/layout/HexagonRadial"/>
    <dgm:cxn modelId="{60B8D94A-30DF-4A05-96B8-771AB5597A2B}" type="presParOf" srcId="{CEB181BD-CB05-413B-9D3B-C5DCD4B365A6}" destId="{555AC259-60D0-416C-8430-6C1B8DAB8F74}" srcOrd="8" destOrd="0" presId="urn:microsoft.com/office/officeart/2011/layout/HexagonRadial"/>
    <dgm:cxn modelId="{54778BEC-3B07-48CC-BC5A-EA357BC023B9}" type="presParOf" srcId="{CEB181BD-CB05-413B-9D3B-C5DCD4B365A6}" destId="{0B002EC9-DBBA-4F8D-9B5D-BDE1EC2C09C9}" srcOrd="9" destOrd="0" presId="urn:microsoft.com/office/officeart/2011/layout/HexagonRadial"/>
    <dgm:cxn modelId="{C287B0C3-4992-4C77-8F24-F97B307A1018}" type="presParOf" srcId="{0B002EC9-DBBA-4F8D-9B5D-BDE1EC2C09C9}" destId="{D40E88C4-9E24-4A49-A822-BC05D22FEEC3}" srcOrd="0" destOrd="0" presId="urn:microsoft.com/office/officeart/2011/layout/HexagonRadial"/>
    <dgm:cxn modelId="{CE8EA381-42EE-47F1-9059-7CF0AB312DF6}" type="presParOf" srcId="{CEB181BD-CB05-413B-9D3B-C5DCD4B365A6}" destId="{F9CBDD66-37DD-4EAB-8797-7F6D56CF325D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01DC9-09DA-4741-AAB9-696E7DCA7EE8}">
      <dsp:nvSpPr>
        <dsp:cNvPr id="0" name=""/>
        <dsp:cNvSpPr/>
      </dsp:nvSpPr>
      <dsp:spPr>
        <a:xfrm>
          <a:off x="4394989" y="1594149"/>
          <a:ext cx="2026232" cy="1752773"/>
        </a:xfrm>
        <a:prstGeom prst="hexagon">
          <a:avLst>
            <a:gd name="adj" fmla="val 28570"/>
            <a:gd name="vf" fmla="val 115470"/>
          </a:avLst>
        </a:prstGeom>
        <a:solidFill>
          <a:srgbClr val="E9713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Uganda National Land Information system (UgNLIS)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Cadastre &amp; Titles, Tenure/Restrictions,</a:t>
          </a:r>
        </a:p>
      </dsp:txBody>
      <dsp:txXfrm>
        <a:off x="4730764" y="1884608"/>
        <a:ext cx="1354682" cy="1171855"/>
      </dsp:txXfrm>
    </dsp:sp>
    <dsp:sp modelId="{4E6F2EFD-BA21-494B-994E-96A43BDFA66F}">
      <dsp:nvSpPr>
        <dsp:cNvPr id="0" name=""/>
        <dsp:cNvSpPr/>
      </dsp:nvSpPr>
      <dsp:spPr>
        <a:xfrm>
          <a:off x="5253765" y="1432374"/>
          <a:ext cx="344571" cy="291762"/>
        </a:xfrm>
        <a:prstGeom prst="upArrow">
          <a:avLst/>
        </a:prstGeom>
        <a:solidFill>
          <a:srgbClr val="196B2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79543-8D82-4A96-A17C-89C24717324B}">
      <dsp:nvSpPr>
        <dsp:cNvPr id="0" name=""/>
        <dsp:cNvSpPr/>
      </dsp:nvSpPr>
      <dsp:spPr>
        <a:xfrm>
          <a:off x="4581634" y="0"/>
          <a:ext cx="1660483" cy="1436513"/>
        </a:xfrm>
        <a:prstGeom prst="hexagon">
          <a:avLst>
            <a:gd name="adj" fmla="val 28570"/>
            <a:gd name="vf" fmla="val 115470"/>
          </a:avLst>
        </a:prstGeom>
        <a:solidFill>
          <a:srgbClr val="196B2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Meteorology &amp; Hydrology (Rainfall, Temperature, Discharge)</a:t>
          </a:r>
        </a:p>
      </dsp:txBody>
      <dsp:txXfrm>
        <a:off x="4856812" y="238061"/>
        <a:ext cx="1110127" cy="960391"/>
      </dsp:txXfrm>
    </dsp:sp>
    <dsp:sp modelId="{6A233A12-5F6F-4DB1-9BDF-84D3A954F56F}">
      <dsp:nvSpPr>
        <dsp:cNvPr id="0" name=""/>
        <dsp:cNvSpPr/>
      </dsp:nvSpPr>
      <dsp:spPr>
        <a:xfrm rot="19902507">
          <a:off x="6037952" y="1826969"/>
          <a:ext cx="271050" cy="324507"/>
        </a:xfrm>
        <a:prstGeom prst="rightArrow">
          <a:avLst/>
        </a:prstGeom>
        <a:solidFill>
          <a:srgbClr val="196B2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E2DC6-A4AB-4629-8E4B-4AA63713BE32}">
      <dsp:nvSpPr>
        <dsp:cNvPr id="0" name=""/>
        <dsp:cNvSpPr/>
      </dsp:nvSpPr>
      <dsp:spPr>
        <a:xfrm>
          <a:off x="6104490" y="883552"/>
          <a:ext cx="1660483" cy="1436513"/>
        </a:xfrm>
        <a:prstGeom prst="hexagon">
          <a:avLst>
            <a:gd name="adj" fmla="val 28570"/>
            <a:gd name="vf" fmla="val 115470"/>
          </a:avLst>
        </a:prstGeom>
        <a:solidFill>
          <a:srgbClr val="196B24">
            <a:hueOff val="1029291"/>
            <a:satOff val="6178"/>
            <a:lumOff val="470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Orthophotos,Remote</a:t>
          </a:r>
          <a:r>
            <a:rPr lang="en-US" sz="9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sensing (Landsat/Sentinel, LULC, NDVI)</a:t>
          </a:r>
        </a:p>
      </dsp:txBody>
      <dsp:txXfrm>
        <a:off x="6379668" y="1121613"/>
        <a:ext cx="1110127" cy="960391"/>
      </dsp:txXfrm>
    </dsp:sp>
    <dsp:sp modelId="{62BDAEBB-B581-451B-AA0D-56FF2A8A3D0E}">
      <dsp:nvSpPr>
        <dsp:cNvPr id="0" name=""/>
        <dsp:cNvSpPr/>
      </dsp:nvSpPr>
      <dsp:spPr>
        <a:xfrm rot="5400000">
          <a:off x="6843831" y="3063427"/>
          <a:ext cx="258642" cy="346758"/>
        </a:xfrm>
        <a:prstGeom prst="rightArrow">
          <a:avLst/>
        </a:prstGeom>
        <a:solidFill>
          <a:srgbClr val="196B2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2034F-84AD-4E62-9975-3463F4664BC9}">
      <dsp:nvSpPr>
        <dsp:cNvPr id="0" name=""/>
        <dsp:cNvSpPr/>
      </dsp:nvSpPr>
      <dsp:spPr>
        <a:xfrm>
          <a:off x="6104490" y="2620512"/>
          <a:ext cx="1660483" cy="1436513"/>
        </a:xfrm>
        <a:prstGeom prst="hexagon">
          <a:avLst>
            <a:gd name="adj" fmla="val 28570"/>
            <a:gd name="vf" fmla="val 115470"/>
          </a:avLst>
        </a:prstGeom>
        <a:solidFill>
          <a:srgbClr val="196B24">
            <a:hueOff val="2058582"/>
            <a:satOff val="12356"/>
            <a:lumOff val="941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Decision Services &amp; Portals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Dashboards, Planning Tools, Reports, Community Feedback, APIs </a:t>
          </a:r>
        </a:p>
      </dsp:txBody>
      <dsp:txXfrm>
        <a:off x="6379668" y="2858573"/>
        <a:ext cx="1110127" cy="960391"/>
      </dsp:txXfrm>
    </dsp:sp>
    <dsp:sp modelId="{D40E88C4-9E24-4A49-A822-BC05D22FEEC3}">
      <dsp:nvSpPr>
        <dsp:cNvPr id="0" name=""/>
        <dsp:cNvSpPr/>
      </dsp:nvSpPr>
      <dsp:spPr>
        <a:xfrm rot="8588818">
          <a:off x="5390313" y="3966368"/>
          <a:ext cx="311606" cy="368686"/>
        </a:xfrm>
        <a:prstGeom prst="rightArrow">
          <a:avLst/>
        </a:prstGeom>
        <a:solidFill>
          <a:srgbClr val="196B2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AC259-60D0-416C-8430-6C1B8DAB8F74}">
      <dsp:nvSpPr>
        <dsp:cNvPr id="0" name=""/>
        <dsp:cNvSpPr/>
      </dsp:nvSpPr>
      <dsp:spPr>
        <a:xfrm>
          <a:off x="4581634" y="3505052"/>
          <a:ext cx="1660483" cy="1436513"/>
        </a:xfrm>
        <a:prstGeom prst="hexagon">
          <a:avLst>
            <a:gd name="adj" fmla="val 28570"/>
            <a:gd name="vf" fmla="val 115470"/>
          </a:avLst>
        </a:prstGeom>
        <a:solidFill>
          <a:srgbClr val="196B24">
            <a:hueOff val="3087872"/>
            <a:satOff val="18534"/>
            <a:lumOff val="1411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Analytics &amp; Modeling.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LULU Change, Carbon/</a:t>
          </a:r>
          <a:r>
            <a:rPr lang="en-US" sz="900" kern="1200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Emisions</a:t>
          </a:r>
          <a:r>
            <a:rPr lang="en-US" sz="9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. Erosion/flood Risk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Suitability, Early Warning</a:t>
          </a:r>
        </a:p>
      </dsp:txBody>
      <dsp:txXfrm>
        <a:off x="4856812" y="3743113"/>
        <a:ext cx="1110127" cy="960391"/>
      </dsp:txXfrm>
    </dsp:sp>
    <dsp:sp modelId="{F9CBDD66-37DD-4EAB-8797-7F6D56CF325D}">
      <dsp:nvSpPr>
        <dsp:cNvPr id="0" name=""/>
        <dsp:cNvSpPr/>
      </dsp:nvSpPr>
      <dsp:spPr>
        <a:xfrm>
          <a:off x="2919999" y="989262"/>
          <a:ext cx="1660483" cy="1436513"/>
        </a:xfrm>
        <a:prstGeom prst="hexagon">
          <a:avLst>
            <a:gd name="adj" fmla="val 28570"/>
            <a:gd name="vf" fmla="val 115470"/>
          </a:avLst>
        </a:prstGeom>
        <a:solidFill>
          <a:srgbClr val="196B24">
            <a:hueOff val="4117163"/>
            <a:satOff val="24712"/>
            <a:lumOff val="1882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Socioeconomic &amp; Field Data (Census, Surveys, Soil, Yield)</a:t>
          </a:r>
        </a:p>
      </dsp:txBody>
      <dsp:txXfrm>
        <a:off x="3195177" y="1227323"/>
        <a:ext cx="1110127" cy="960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72FFC-F571-428A-9E5C-F15DC98AEF7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B8C59-0159-460C-BB4A-7526D58E2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7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Africa faces severe climate impacts — rising temperatures, erratic rainfall, and extreme weather threaten agriculture, water, and forests.</a:t>
            </a:r>
          </a:p>
          <a:p>
            <a:r>
              <a:rPr lang="en-US" dirty="0"/>
              <a:t>Communities dependent on natural resources are increasingly vulnerable</a:t>
            </a:r>
          </a:p>
          <a:p>
            <a:r>
              <a:rPr lang="en-US" dirty="0"/>
              <a:t>Land tenure and use play a critical role: insecure tenure limits sustainable practices, while poor planning drives deforestation and degradation.</a:t>
            </a:r>
          </a:p>
          <a:p>
            <a:r>
              <a:rPr lang="en-US" dirty="0"/>
              <a:t>Land Information Systems (LIS) offer a transformative opportunity to integrate spatial data into climate prediction and adaptation.</a:t>
            </a:r>
          </a:p>
          <a:p>
            <a:r>
              <a:rPr lang="en-US" dirty="0"/>
              <a:t>LIS combine digital </a:t>
            </a:r>
            <a:r>
              <a:rPr lang="en-US" dirty="0" err="1"/>
              <a:t>cadastres</a:t>
            </a:r>
            <a:r>
              <a:rPr lang="en-US" dirty="0"/>
              <a:t>, geospatial land databases, and analytics on tenure, ownership, and land use.</a:t>
            </a:r>
          </a:p>
          <a:p>
            <a:r>
              <a:rPr lang="en-US" dirty="0"/>
              <a:t>When linked to environmental data, LIS enhance climate modeling, support mitigation, and build resilience.</a:t>
            </a:r>
          </a:p>
          <a:p>
            <a:r>
              <a:rPr lang="en-US" dirty="0"/>
              <a:t>This paper presents a framework for leveraging LIS in climate change prediction, with Uganda’s National Land Information System (UgNLIS) as a case study.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B8C59-0159-460C-BB4A-7526D58E22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9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B8C59-0159-460C-BB4A-7526D58E22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B8C59-0159-460C-BB4A-7526D58E22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11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B8C59-0159-460C-BB4A-7526D58E22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6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B8C59-0159-460C-BB4A-7526D58E22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9136" y="1400139"/>
            <a:ext cx="6697580" cy="438007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for Leveraging Land Information Systems for Climate Change Prediction: Spatial Analysis of Land Tenure and Land Use Patterns in Africa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Authors: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Alani Jimmy (Uganda)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Mivule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Joseph(Uganda)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Richard (Uganda)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Toko Godfrey (Uganda)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205" y="2023741"/>
            <a:ext cx="2326005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83" y="5780209"/>
            <a:ext cx="2833048" cy="1009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10" y="5736198"/>
            <a:ext cx="3906614" cy="100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90" y="1626498"/>
            <a:ext cx="1954767" cy="1650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V="1">
            <a:off x="466392" y="4120684"/>
            <a:ext cx="4362269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  <a:p>
            <a:endParaRPr lang="en-US"/>
          </a:p>
          <a:p>
            <a:endParaRPr lang="en-GB" altLang="en-US" b="1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030" y="1513840"/>
            <a:ext cx="240919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Conceptual diagram of UgNLIS structure and climate change linkage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EC28A83-97E0-8CFA-A56C-860FC2B49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42996"/>
              </p:ext>
            </p:extLst>
          </p:nvPr>
        </p:nvGraphicFramePr>
        <p:xfrm>
          <a:off x="669072" y="1513840"/>
          <a:ext cx="10816683" cy="494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rrow: Up 7">
            <a:extLst>
              <a:ext uri="{FF2B5EF4-FFF2-40B4-BE49-F238E27FC236}">
                <a16:creationId xmlns:a16="http://schemas.microsoft.com/office/drawing/2014/main" id="{55A105FD-F2F7-87B2-9093-02DEE29F8389}"/>
              </a:ext>
            </a:extLst>
          </p:cNvPr>
          <p:cNvSpPr/>
          <p:nvPr/>
        </p:nvSpPr>
        <p:spPr>
          <a:xfrm rot="7325732">
            <a:off x="6882718" y="4138359"/>
            <a:ext cx="344571" cy="291762"/>
          </a:xfrm>
          <a:prstGeom prst="upArrow">
            <a:avLst/>
          </a:prstGeom>
          <a:solidFill>
            <a:srgbClr val="196B24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C5141470-E7F6-A431-50AF-F7C6B18F9352}"/>
              </a:ext>
            </a:extLst>
          </p:cNvPr>
          <p:cNvSpPr/>
          <p:nvPr/>
        </p:nvSpPr>
        <p:spPr>
          <a:xfrm rot="10800000">
            <a:off x="5923714" y="4732778"/>
            <a:ext cx="344571" cy="291762"/>
          </a:xfrm>
          <a:prstGeom prst="upArrow">
            <a:avLst/>
          </a:prstGeom>
          <a:solidFill>
            <a:srgbClr val="196B24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704B0-2D9D-46FA-464F-BB9F5A28B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612D3-4424-6E8A-C0A1-E6843B44B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0FACBA-C0FE-0488-FB4D-B636F1DD4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470" y="2058760"/>
            <a:ext cx="5807159" cy="47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Land Information Systems (LIS) in Context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Builds on Uganda’s UgNLIS experience, adaptable across Africa.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Framework rests on four key pillars: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Infrastructure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Stakeholder Engagement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Policy &amp; Institutional Alignment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Capacity Building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0054E-142B-8008-4511-F469ECDCE405}"/>
              </a:ext>
            </a:extLst>
          </p:cNvPr>
          <p:cNvSpPr txBox="1"/>
          <p:nvPr/>
        </p:nvSpPr>
        <p:spPr>
          <a:xfrm>
            <a:off x="0" y="1485900"/>
            <a:ext cx="12192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Proposed Framework for Leveraging LIS in Climate Prediction</a:t>
            </a:r>
          </a:p>
          <a:p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71A49E-8522-65E8-165E-B364ADB75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58" y="2009120"/>
            <a:ext cx="4627755" cy="47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EDB34-5924-4907-B4B0-191B41949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5051F-8619-19AF-D397-1F2C51753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2B4B7-E137-2EA4-773E-E2179AE9012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66392" y="4120684"/>
            <a:ext cx="4362269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  <a:p>
            <a:endParaRPr lang="en-US"/>
          </a:p>
          <a:p>
            <a:endParaRPr lang="en-GB" altLang="en-US" b="1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B8C22B-3C54-73D3-F582-8532D3D3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905" y="1726565"/>
            <a:ext cx="6456045" cy="47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AD155-FD68-6B7A-E5FE-36E0BF666486}"/>
              </a:ext>
            </a:extLst>
          </p:cNvPr>
          <p:cNvSpPr txBox="1"/>
          <p:nvPr/>
        </p:nvSpPr>
        <p:spPr>
          <a:xfrm>
            <a:off x="131445" y="1485900"/>
            <a:ext cx="45297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LIS Integration with climate data Sources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8D2DAF-26DA-DC0D-84B6-A2C5C56A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766" y="1304693"/>
            <a:ext cx="7371591" cy="4839630"/>
          </a:xfrm>
          <a:prstGeom prst="rect">
            <a:avLst/>
          </a:prstGeom>
        </p:spPr>
      </p:pic>
      <p:pic>
        <p:nvPicPr>
          <p:cNvPr id="17" name="Picture 16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343B2F9D-1A00-1D91-97D7-DE85E3CFA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" y="2467429"/>
            <a:ext cx="49149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75C49-DDC7-4160-4A1B-BC34BECED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32E7A7-1CE0-1810-22D2-69BEA2AEA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90ACA-929F-5DE3-106A-81D6EBCBC63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66392" y="4120684"/>
            <a:ext cx="4362269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  <a:p>
            <a:endParaRPr lang="en-US"/>
          </a:p>
          <a:p>
            <a:endParaRPr lang="en-GB" altLang="en-US" b="1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FF34EB-9B0B-22EA-574E-D3BF3762F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905" y="1726565"/>
            <a:ext cx="6456045" cy="47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Pillar </a:t>
            </a:r>
            <a:r>
              <a:rPr lang="en-US" altLang="en-US" sz="2300" b="1" dirty="0">
                <a:latin typeface="Arial" panose="020B0604020202020204" pitchFamily="34" charset="0"/>
              </a:rPr>
              <a:t>1- Data Infrastructure</a:t>
            </a:r>
            <a:endParaRPr kumimoji="0" lang="en-US" altLang="en-US" sz="2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 interoperable LIS platforms integrating: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Orthophotos, cadastral, meteorological, hydrological, and remote sensing data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Adopt open standards and APIs to enable cross-sectoral data sharing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Pillar 2 - Stakeholder Engagement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Involve government, academia, civil society, and communities.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 multi-stakeholder data governance boards for legitimacy and inclusivity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721D0-5013-5E6E-FCDE-17DECA8A5495}"/>
              </a:ext>
            </a:extLst>
          </p:cNvPr>
          <p:cNvSpPr txBox="1"/>
          <p:nvPr/>
        </p:nvSpPr>
        <p:spPr>
          <a:xfrm>
            <a:off x="298775" y="2096747"/>
            <a:ext cx="4529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Pillar 1 and Pillar 2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F6EAD502-BCBB-0956-40C5-253E9CB27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923" y="2832410"/>
            <a:ext cx="4207727" cy="31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84C85-E17F-878A-E27A-73DD96BBF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DED2B1-20B4-1411-E748-776EFE3D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BCBAC-2796-F0D6-624E-751EC98DFCC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66392" y="4120684"/>
            <a:ext cx="4362269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  <a:p>
            <a:endParaRPr lang="en-US"/>
          </a:p>
          <a:p>
            <a:endParaRPr lang="en-GB" altLang="en-US" b="1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AFAFD0-B491-B8CB-962C-17130E2EA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905" y="1726565"/>
            <a:ext cx="6456045" cy="47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Pillar 3</a:t>
            </a:r>
            <a:r>
              <a:rPr lang="en-US" altLang="en-US" sz="2300" b="1" dirty="0">
                <a:latin typeface="Arial" panose="020B0604020202020204" pitchFamily="34" charset="0"/>
              </a:rPr>
              <a:t>- Policy &amp; Institutional Alignment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Embed LIS within national climate adaptation plans and land policies.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Align with AU Climate Change Strategy and Agenda 2063 objectives.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Pillar </a:t>
            </a:r>
            <a:r>
              <a:rPr lang="en-US" altLang="en-US" sz="2400" b="1" dirty="0">
                <a:latin typeface="Arial" panose="020B0604020202020204" pitchFamily="34" charset="0"/>
              </a:rPr>
              <a:t>4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Capacity Building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 land administrators, climate scientists, and local authorities in geospatial tools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Establish regional centers of excellence for LIS–climate integration.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6ACE3-8EC0-B75A-42E5-E2A8DCB82EEE}"/>
              </a:ext>
            </a:extLst>
          </p:cNvPr>
          <p:cNvSpPr txBox="1"/>
          <p:nvPr/>
        </p:nvSpPr>
        <p:spPr>
          <a:xfrm>
            <a:off x="298775" y="2096747"/>
            <a:ext cx="4529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Pillar 3 and Pillar 4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oup of people in reflective vests&#10;&#10;AI-generated content may be incorrect.">
            <a:extLst>
              <a:ext uri="{FF2B5EF4-FFF2-40B4-BE49-F238E27FC236}">
                <a16:creationId xmlns:a16="http://schemas.microsoft.com/office/drawing/2014/main" id="{A67A4F78-FFA3-D83E-575B-22BA22919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7" y="2737316"/>
            <a:ext cx="4220783" cy="316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E6191-84C0-AEB1-CE97-05C68DB9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D30CF-F315-3E82-0BF9-091B774A1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4D0D17-886A-981E-CC43-61088BAB4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905" y="1726565"/>
            <a:ext cx="6456045" cy="47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altLang="en-US" sz="2300" b="1" dirty="0">
                <a:latin typeface="Arial" panose="020B0604020202020204" pitchFamily="34" charset="0"/>
              </a:rPr>
              <a:t>LIS as Climate Infrastructure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LIS should be viewed not just as land governance tools, but as climate infrastructure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 provide reliable, spatially disaggregated data essential for: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Climate modeling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Resilience planning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Evidence-based decision-making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01B77-9879-44E5-2FE8-7B5026B6BE7D}"/>
              </a:ext>
            </a:extLst>
          </p:cNvPr>
          <p:cNvSpPr txBox="1"/>
          <p:nvPr/>
        </p:nvSpPr>
        <p:spPr>
          <a:xfrm>
            <a:off x="298775" y="2096747"/>
            <a:ext cx="4529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Lessons Learnt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1885B6-21B7-D42E-6FEA-5B968FAA2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75" y="2664736"/>
            <a:ext cx="4656130" cy="391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52F20-7B80-FF66-9F11-2E53012BC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A898E3-9D92-140E-70ED-5124389B7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936C1-BF76-705B-C227-3CF5842D1324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66392" y="4120684"/>
            <a:ext cx="4362269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  <a:p>
            <a:endParaRPr lang="en-US"/>
          </a:p>
          <a:p>
            <a:endParaRPr lang="en-GB" altLang="en-US" b="1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1EC1D1-FF6D-71C9-A399-51E65B26C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905" y="1726565"/>
            <a:ext cx="6456045" cy="47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2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Artificial Intelligence (AI):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Enables predictive modeling of land use and climate impacts.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Cloud GIS: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Facilitates scalable, real-time data management and analysis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Together, these technologies can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 the precision, accessibility, and responsiveness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LIS for climate action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F94B3-DF7D-9BC6-0D73-87BA5EC0FC55}"/>
              </a:ext>
            </a:extLst>
          </p:cNvPr>
          <p:cNvSpPr txBox="1"/>
          <p:nvPr/>
        </p:nvSpPr>
        <p:spPr>
          <a:xfrm>
            <a:off x="298776" y="2096747"/>
            <a:ext cx="3604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Integration with Emerging Technologies</a:t>
            </a:r>
          </a:p>
        </p:txBody>
      </p:sp>
      <p:pic>
        <p:nvPicPr>
          <p:cNvPr id="7" name="Picture 6" descr="A hand holding a glowing globe&#10;&#10;AI-generated content may be incorrect.">
            <a:extLst>
              <a:ext uri="{FF2B5EF4-FFF2-40B4-BE49-F238E27FC236}">
                <a16:creationId xmlns:a16="http://schemas.microsoft.com/office/drawing/2014/main" id="{FA4ED8FE-1048-6B1D-6EEB-1463FBD89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8" y="3651103"/>
            <a:ext cx="4606557" cy="25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3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1C3E-E73B-FE33-4907-BD69391F9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03693A-B0B1-6ACF-3E04-5CE1D6386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CD254-C9F0-AC04-23BA-DE393B25027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66392" y="4120684"/>
            <a:ext cx="4362269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  <a:p>
            <a:endParaRPr lang="en-US"/>
          </a:p>
          <a:p>
            <a:endParaRPr lang="en-GB" altLang="en-US" b="1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0BCC06-3AF4-2FEB-5839-404F87CB3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905" y="1726565"/>
            <a:ext cx="6456045" cy="47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2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Leveraging LIS for climate prediction and resilience is feasible and essential.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Uganda’s UgNLIS shows how spatially enabled land governance supports adaptation, mitigation, and informed decisions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proposed framework guides African nations in integrating LIS through: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Interoperable data systems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Stakeholder engagement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Policy alignment and Capacity building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LIS investment, collaboration, and knowledge-sharing are key to a climate-resilient Africa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93CDF-E887-0E15-FA19-29C47539A4CD}"/>
              </a:ext>
            </a:extLst>
          </p:cNvPr>
          <p:cNvSpPr txBox="1"/>
          <p:nvPr/>
        </p:nvSpPr>
        <p:spPr>
          <a:xfrm>
            <a:off x="332230" y="1483952"/>
            <a:ext cx="3604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08BC72-A47B-8A13-25F5-EA935A523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92" y="2152540"/>
            <a:ext cx="4183667" cy="42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82" y="2983345"/>
            <a:ext cx="11333901" cy="30469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7000" b="1" dirty="0" err="1">
                <a:solidFill>
                  <a:srgbClr val="00B050"/>
                </a:solidFill>
              </a:rPr>
              <a:t>Asanteni</a:t>
            </a:r>
            <a:r>
              <a:rPr lang="en-US" sz="7000" b="1" dirty="0">
                <a:solidFill>
                  <a:srgbClr val="00B050"/>
                </a:solidFill>
              </a:rPr>
              <a:t> sana!</a:t>
            </a:r>
          </a:p>
        </p:txBody>
      </p:sp>
      <p:sp>
        <p:nvSpPr>
          <p:cNvPr id="46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V="1">
            <a:off x="466392" y="4120684"/>
            <a:ext cx="4362269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  <a:p>
            <a:endParaRPr lang="en-US"/>
          </a:p>
          <a:p>
            <a:endParaRPr lang="en-GB" altLang="en-US" b="1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8558" y="1698146"/>
            <a:ext cx="253560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90162" y="2313058"/>
            <a:ext cx="683323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Introduction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Background: Land, Climate, and Information Systems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Case Study: Uganda’s National Land Information System (UgNLIS)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Proposed Framework for Leveraging LIS in Climate Prediction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Lessons Learned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Scalability Across Africa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Takeaways &amp; Closing</a:t>
            </a:r>
          </a:p>
        </p:txBody>
      </p:sp>
      <p:pic>
        <p:nvPicPr>
          <p:cNvPr id="7" name="Picture 6" descr="A tree with a tree roots&#10;&#10;AI-generated content may be incorrect.">
            <a:extLst>
              <a:ext uri="{FF2B5EF4-FFF2-40B4-BE49-F238E27FC236}">
                <a16:creationId xmlns:a16="http://schemas.microsoft.com/office/drawing/2014/main" id="{C4A604EF-5965-3863-BB4B-01ECA278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9" y="2620537"/>
            <a:ext cx="3976951" cy="3478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V="1">
            <a:off x="466392" y="4120684"/>
            <a:ext cx="4362269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  <a:p>
            <a:endParaRPr lang="en-US"/>
          </a:p>
          <a:p>
            <a:endParaRPr lang="en-GB" altLang="en-US" b="1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653" y="1674208"/>
            <a:ext cx="2535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23360" y="2351574"/>
            <a:ext cx="737616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000" dirty="0">
                <a:latin typeface="Arial" panose="020B0604020202020204" pitchFamily="34" charset="0"/>
              </a:rPr>
              <a:t>Africa faces rising temperatures, erratic rainfall, and extreme weather threatening key ecosystems.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000" dirty="0">
                <a:latin typeface="Arial" panose="020B0604020202020204" pitchFamily="34" charset="0"/>
              </a:rPr>
              <a:t>Insecure land tenure and poor land use intensify climate vulnerability.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000" dirty="0">
                <a:latin typeface="Arial" panose="020B0604020202020204" pitchFamily="34" charset="0"/>
              </a:rPr>
              <a:t>Land Information Systems (LIS) integrate spatial, tenure, and environmental data.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000" dirty="0">
                <a:latin typeface="Arial" panose="020B0604020202020204" pitchFamily="34" charset="0"/>
              </a:rPr>
              <a:t>Linking LIS with climate data strengthens prediction, mitigation, and resilience.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000" dirty="0">
                <a:latin typeface="Arial" panose="020B0604020202020204" pitchFamily="34" charset="0"/>
              </a:rPr>
              <a:t>Uganda’s National Land Information System (UgNLIS) serves as a case study for this framework</a:t>
            </a:r>
          </a:p>
        </p:txBody>
      </p:sp>
      <p:pic>
        <p:nvPicPr>
          <p:cNvPr id="9" name="Picture 8" descr="A person pointing at a animal&#10;&#10;AI-generated content may be incorrect.">
            <a:extLst>
              <a:ext uri="{FF2B5EF4-FFF2-40B4-BE49-F238E27FC236}">
                <a16:creationId xmlns:a16="http://schemas.microsoft.com/office/drawing/2014/main" id="{C9D7BDF1-EA19-7803-28A7-5339AEE96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6" y="2364257"/>
            <a:ext cx="3753124" cy="3255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E1D5FB-FFA1-4707-2822-F90D49309CD9}"/>
              </a:ext>
            </a:extLst>
          </p:cNvPr>
          <p:cNvSpPr txBox="1"/>
          <p:nvPr/>
        </p:nvSpPr>
        <p:spPr>
          <a:xfrm>
            <a:off x="0" y="5716350"/>
            <a:ext cx="833233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man stands near the carcass of a dead goat in an area heavily affected by drought near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Doolow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, Somalia, in June 2022. (Luis Tato for The Washington Post)</a:t>
            </a:r>
          </a:p>
          <a:p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V="1">
            <a:off x="466392" y="4120684"/>
            <a:ext cx="4362269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  <a:p>
            <a:endParaRPr lang="en-US"/>
          </a:p>
          <a:p>
            <a:endParaRPr lang="en-GB" altLang="en-US" b="1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4905" y="1726565"/>
            <a:ext cx="6456045" cy="47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Climate Change and Land Use in Africa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Agriculture supports 60–80% of livelihoods in Sub-Saharan Africa but is highly climate-sensitive.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Unsustainable practices (shifting cultivation, overgrazing, wetland loss) worsen degradation and reduce carbon storage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Secure land tenure and evidence-based governance are key to adaptation and mitigation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353" y="1400139"/>
            <a:ext cx="54999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Background: Land, Climate. and Information Systems</a:t>
            </a:r>
          </a:p>
          <a:p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map of africa with red and orange colors&#10;&#10;AI-generated content may be incorrect.">
            <a:extLst>
              <a:ext uri="{FF2B5EF4-FFF2-40B4-BE49-F238E27FC236}">
                <a16:creationId xmlns:a16="http://schemas.microsoft.com/office/drawing/2014/main" id="{4F615F5C-13C1-E194-18E5-C8F25EEB9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14964"/>
            <a:ext cx="4954904" cy="41175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6CE055-760E-495E-A372-F6258B8BB1E0}"/>
              </a:ext>
            </a:extLst>
          </p:cNvPr>
          <p:cNvSpPr txBox="1"/>
          <p:nvPr/>
        </p:nvSpPr>
        <p:spPr>
          <a:xfrm>
            <a:off x="0" y="6272962"/>
            <a:ext cx="83323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Countries most likely to survive climate change map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E4D8F-776E-67B5-24C8-24F38F71D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EABDD0-0881-235B-3A4E-185F12412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C0E41-D083-8D3D-D5E4-6921C85461C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66392" y="4120684"/>
            <a:ext cx="4362269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  <a:p>
            <a:endParaRPr lang="en-US"/>
          </a:p>
          <a:p>
            <a:endParaRPr lang="en-GB" altLang="en-US" b="1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4CCF5F-6883-2119-DAA0-E4688C57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905" y="1726565"/>
            <a:ext cx="6456045" cy="47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Land Information Systems (LIS) in Context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LIS integrate data on land tenure, rights, and use for transparent, data-driven management.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Africa, LIS enhance transparency, reduce fraud, and modernize land administration.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When aligned with climate goals, LIS can: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land cover changes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vulnerable ecosystems.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 land use modeling.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 hydrological and climate data for prediction.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DB0CB-CE27-015D-63CE-09523D0D0DB6}"/>
              </a:ext>
            </a:extLst>
          </p:cNvPr>
          <p:cNvSpPr txBox="1"/>
          <p:nvPr/>
        </p:nvSpPr>
        <p:spPr>
          <a:xfrm>
            <a:off x="131445" y="1485900"/>
            <a:ext cx="54999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Background: Land, Climate. and Information Systems</a:t>
            </a:r>
          </a:p>
          <a:p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Diagram of a diagram of a circular diagram&#10;&#10;AI-generated content may be incorrect.">
            <a:extLst>
              <a:ext uri="{FF2B5EF4-FFF2-40B4-BE49-F238E27FC236}">
                <a16:creationId xmlns:a16="http://schemas.microsoft.com/office/drawing/2014/main" id="{86945B65-4F03-E7D2-BEB5-46B797365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8" y="2445807"/>
            <a:ext cx="4280883" cy="37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48844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CASE STUDY: UGANDA’S NATIONAL LAND INFORMATION SYSTEM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52225" y="3015236"/>
            <a:ext cx="676529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Development and Evolution: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Originated from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DeSILISoR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pilot (2010–2013); scaled nationally (2015–2020)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Provides a digital platform for land tenure, registration, and cadastral.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Integrates service centers, digitized titles, and geospatial layers on land use and cover.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E6558D-3E78-0102-06C5-17253BF9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85" y="2099961"/>
            <a:ext cx="5018049" cy="4568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77C2F7CC-EBF8-7824-CD32-96A19794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6"/>
            <a:ext cx="12192000" cy="140817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Going further with UgNLIS – Next steps to enhance the System</a:t>
            </a:r>
            <a:endParaRPr lang="es-DO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3" y="1505414"/>
            <a:ext cx="6632463" cy="5352585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181099" y="1885854"/>
            <a:ext cx="6682986" cy="3980191"/>
            <a:chOff x="135824" y="1414391"/>
            <a:chExt cx="5012240" cy="2985143"/>
          </a:xfrm>
        </p:grpSpPr>
        <p:grpSp>
          <p:nvGrpSpPr>
            <p:cNvPr id="5" name="Groupe 4"/>
            <p:cNvGrpSpPr/>
            <p:nvPr/>
          </p:nvGrpSpPr>
          <p:grpSpPr>
            <a:xfrm>
              <a:off x="2456148" y="3190694"/>
              <a:ext cx="2691916" cy="1208840"/>
              <a:chOff x="2456148" y="3190694"/>
              <a:chExt cx="2691916" cy="1208840"/>
            </a:xfrm>
          </p:grpSpPr>
          <p:sp>
            <p:nvSpPr>
              <p:cNvPr id="7" name="Étoile à 5 branches 6"/>
              <p:cNvSpPr/>
              <p:nvPr/>
            </p:nvSpPr>
            <p:spPr>
              <a:xfrm>
                <a:off x="2456148" y="4183510"/>
                <a:ext cx="216024" cy="216024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8" name="Étoile à 5 branches 7"/>
              <p:cNvSpPr/>
              <p:nvPr/>
            </p:nvSpPr>
            <p:spPr>
              <a:xfrm>
                <a:off x="4391980" y="3341008"/>
                <a:ext cx="216024" cy="216024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9" name="Étoile à 5 branches 8"/>
              <p:cNvSpPr/>
              <p:nvPr/>
            </p:nvSpPr>
            <p:spPr>
              <a:xfrm>
                <a:off x="4932040" y="3190694"/>
                <a:ext cx="216024" cy="216024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0" name="Étoile à 5 branches 9"/>
              <p:cNvSpPr/>
              <p:nvPr/>
            </p:nvSpPr>
            <p:spPr>
              <a:xfrm>
                <a:off x="3419872" y="3958142"/>
                <a:ext cx="216024" cy="216024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1" name="Étoile à 5 branches 10"/>
              <p:cNvSpPr/>
              <p:nvPr/>
            </p:nvSpPr>
            <p:spPr>
              <a:xfrm>
                <a:off x="4034837" y="3275660"/>
                <a:ext cx="216024" cy="216024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2" name="Étoile à 5 branches 11"/>
              <p:cNvSpPr/>
              <p:nvPr/>
            </p:nvSpPr>
            <p:spPr>
              <a:xfrm>
                <a:off x="4139952" y="3383672"/>
                <a:ext cx="216024" cy="216024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sp>
          <p:nvSpPr>
            <p:cNvPr id="6" name="Sous-titre 2"/>
            <p:cNvSpPr txBox="1">
              <a:spLocks/>
            </p:cNvSpPr>
            <p:nvPr/>
          </p:nvSpPr>
          <p:spPr>
            <a:xfrm>
              <a:off x="135824" y="1414391"/>
              <a:ext cx="2123870" cy="2135686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867" b="1" u="sng" dirty="0">
                  <a:solidFill>
                    <a:srgbClr val="FF0000"/>
                  </a:solidFill>
                </a:rPr>
                <a:t>LIS Phase 1 (2010-2013)</a:t>
              </a:r>
            </a:p>
            <a:p>
              <a:pPr marL="228594" indent="-228594" algn="l">
                <a:buFontTx/>
                <a:buChar char="-"/>
              </a:pPr>
              <a:r>
                <a:rPr lang="en-GB" sz="1867" b="1" dirty="0">
                  <a:solidFill>
                    <a:srgbClr val="FF0000"/>
                  </a:solidFill>
                </a:rPr>
                <a:t>Kampala</a:t>
              </a: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FF0000"/>
                  </a:solidFill>
                </a:rPr>
                <a:t>Wakiso</a:t>
              </a:r>
              <a:endParaRPr lang="en-GB" sz="1867" b="1" dirty="0">
                <a:solidFill>
                  <a:srgbClr val="FF000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FF0000"/>
                  </a:solidFill>
                </a:rPr>
                <a:t>Mukono</a:t>
              </a:r>
              <a:endParaRPr lang="en-GB" sz="1867" b="1" dirty="0">
                <a:solidFill>
                  <a:srgbClr val="FF000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FF0000"/>
                  </a:solidFill>
                </a:rPr>
                <a:t>Jinja</a:t>
              </a:r>
              <a:endParaRPr lang="en-GB" sz="1867" b="1" dirty="0">
                <a:solidFill>
                  <a:srgbClr val="FF000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FF0000"/>
                  </a:solidFill>
                </a:rPr>
                <a:t>Masaka</a:t>
              </a:r>
              <a:endParaRPr lang="en-GB" sz="1867" b="1" dirty="0">
                <a:solidFill>
                  <a:srgbClr val="FF000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FF0000"/>
                  </a:solidFill>
                </a:rPr>
                <a:t>Mbarara</a:t>
              </a:r>
              <a:endParaRPr lang="en-GB" sz="1867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398591" y="1973766"/>
            <a:ext cx="9311140" cy="4697841"/>
            <a:chOff x="1798943" y="545382"/>
            <a:chExt cx="6983355" cy="4435460"/>
          </a:xfrm>
        </p:grpSpPr>
        <p:sp>
          <p:nvSpPr>
            <p:cNvPr id="14" name="Étoile à 5 branches 13"/>
            <p:cNvSpPr/>
            <p:nvPr/>
          </p:nvSpPr>
          <p:spPr>
            <a:xfrm>
              <a:off x="1907704" y="4764818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5" name="Sous-titre 2"/>
            <p:cNvSpPr txBox="1">
              <a:spLocks/>
            </p:cNvSpPr>
            <p:nvPr/>
          </p:nvSpPr>
          <p:spPr>
            <a:xfrm>
              <a:off x="6802443" y="545382"/>
              <a:ext cx="1979855" cy="3602999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867" b="1" u="sng" dirty="0">
                  <a:solidFill>
                    <a:srgbClr val="7030A0"/>
                  </a:solidFill>
                </a:rPr>
                <a:t>LIS Phase 2 (2015-2020)</a:t>
              </a:r>
            </a:p>
            <a:p>
              <a:pPr marL="228594" indent="-228594" algn="l">
                <a:buFontTx/>
                <a:buChar char="-"/>
              </a:pPr>
              <a:r>
                <a:rPr lang="en-GB" sz="1867" b="1" dirty="0">
                  <a:solidFill>
                    <a:srgbClr val="7030A0"/>
                  </a:solidFill>
                </a:rPr>
                <a:t>Lira</a:t>
              </a: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7030A0"/>
                  </a:solidFill>
                </a:rPr>
                <a:t>Kabarole</a:t>
              </a:r>
              <a:endParaRPr lang="en-GB" sz="1867" b="1" dirty="0">
                <a:solidFill>
                  <a:srgbClr val="7030A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7030A0"/>
                  </a:solidFill>
                </a:rPr>
                <a:t>Kibaale</a:t>
              </a:r>
              <a:endParaRPr lang="en-GB" sz="1867" b="1" dirty="0">
                <a:solidFill>
                  <a:srgbClr val="7030A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7030A0"/>
                  </a:solidFill>
                </a:rPr>
                <a:t>Arua</a:t>
              </a:r>
              <a:endParaRPr lang="en-GB" sz="1867" b="1" dirty="0">
                <a:solidFill>
                  <a:srgbClr val="7030A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7030A0"/>
                  </a:solidFill>
                </a:rPr>
                <a:t>Gulu</a:t>
              </a:r>
              <a:endParaRPr lang="en-GB" sz="1867" b="1" dirty="0">
                <a:solidFill>
                  <a:srgbClr val="7030A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>
                  <a:solidFill>
                    <a:srgbClr val="7030A0"/>
                  </a:solidFill>
                </a:rPr>
                <a:t>Masindi</a:t>
              </a: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7030A0"/>
                  </a:solidFill>
                </a:rPr>
                <a:t>Mbale</a:t>
              </a:r>
              <a:endParaRPr lang="en-GB" sz="1867" b="1" dirty="0">
                <a:solidFill>
                  <a:srgbClr val="7030A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7030A0"/>
                  </a:solidFill>
                </a:rPr>
                <a:t>Mpigi</a:t>
              </a:r>
              <a:endParaRPr lang="en-GB" sz="1867" b="1" dirty="0">
                <a:solidFill>
                  <a:srgbClr val="7030A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7030A0"/>
                  </a:solidFill>
                </a:rPr>
                <a:t>Rukungiri</a:t>
              </a:r>
              <a:endParaRPr lang="en-GB" sz="1867" b="1" dirty="0">
                <a:solidFill>
                  <a:srgbClr val="7030A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7030A0"/>
                  </a:solidFill>
                </a:rPr>
                <a:t>Kabale</a:t>
              </a:r>
              <a:endParaRPr lang="en-GB" sz="1867" b="1" dirty="0">
                <a:solidFill>
                  <a:srgbClr val="7030A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7030A0"/>
                  </a:solidFill>
                </a:rPr>
                <a:t>Mityana</a:t>
              </a:r>
              <a:endParaRPr lang="en-GB" sz="1867" b="1" dirty="0">
                <a:solidFill>
                  <a:srgbClr val="7030A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7030A0"/>
                  </a:solidFill>
                </a:rPr>
                <a:t>Luwero</a:t>
              </a:r>
              <a:endParaRPr lang="en-GB" sz="1867" b="1" dirty="0">
                <a:solidFill>
                  <a:srgbClr val="7030A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7030A0"/>
                  </a:solidFill>
                </a:rPr>
                <a:t>Soroti</a:t>
              </a:r>
              <a:endParaRPr lang="en-GB" sz="1867" b="1" dirty="0">
                <a:solidFill>
                  <a:srgbClr val="7030A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7030A0"/>
                  </a:solidFill>
                </a:rPr>
                <a:t>Tororo</a:t>
              </a:r>
              <a:endParaRPr lang="en-GB" sz="1867" b="1" dirty="0">
                <a:solidFill>
                  <a:srgbClr val="7030A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7030A0"/>
                  </a:solidFill>
                </a:rPr>
                <a:t>Moroto</a:t>
              </a:r>
              <a:endParaRPr lang="en-GB" sz="1867" b="1" dirty="0">
                <a:solidFill>
                  <a:srgbClr val="7030A0"/>
                </a:solidFill>
              </a:endParaRPr>
            </a:p>
            <a:p>
              <a:pPr marL="228594" indent="-228594" algn="l">
                <a:buFontTx/>
                <a:buChar char="-"/>
              </a:pPr>
              <a:r>
                <a:rPr lang="en-GB" sz="1867" b="1" dirty="0" err="1">
                  <a:solidFill>
                    <a:srgbClr val="7030A0"/>
                  </a:solidFill>
                </a:rPr>
                <a:t>Wakiso</a:t>
              </a:r>
              <a:r>
                <a:rPr lang="en-GB" sz="1867" b="1" dirty="0">
                  <a:solidFill>
                    <a:srgbClr val="7030A0"/>
                  </a:solidFill>
                </a:rPr>
                <a:t> 2</a:t>
              </a:r>
            </a:p>
          </p:txBody>
        </p:sp>
        <p:sp>
          <p:nvSpPr>
            <p:cNvPr id="16" name="Étoile à 5 branches 15"/>
            <p:cNvSpPr/>
            <p:nvPr/>
          </p:nvSpPr>
          <p:spPr>
            <a:xfrm>
              <a:off x="1798943" y="4354598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7" name="Étoile à 5 branches 16"/>
            <p:cNvSpPr/>
            <p:nvPr/>
          </p:nvSpPr>
          <p:spPr>
            <a:xfrm>
              <a:off x="2122979" y="3124984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8" name="Étoile à 5 branches 17"/>
            <p:cNvSpPr/>
            <p:nvPr/>
          </p:nvSpPr>
          <p:spPr>
            <a:xfrm>
              <a:off x="2843808" y="2908960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9" name="Étoile à 5 branches 18"/>
            <p:cNvSpPr/>
            <p:nvPr/>
          </p:nvSpPr>
          <p:spPr>
            <a:xfrm>
              <a:off x="3642767" y="3275660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0" name="Étoile à 5 branches 19"/>
            <p:cNvSpPr/>
            <p:nvPr/>
          </p:nvSpPr>
          <p:spPr>
            <a:xfrm>
              <a:off x="3765270" y="3561942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1" name="Étoile à 5 branches 20"/>
            <p:cNvSpPr/>
            <p:nvPr/>
          </p:nvSpPr>
          <p:spPr>
            <a:xfrm>
              <a:off x="4034837" y="3237906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2" name="Étoile à 5 branches 21"/>
            <p:cNvSpPr/>
            <p:nvPr/>
          </p:nvSpPr>
          <p:spPr>
            <a:xfrm>
              <a:off x="2735796" y="987574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3" name="Étoile à 5 branches 22"/>
            <p:cNvSpPr/>
            <p:nvPr/>
          </p:nvSpPr>
          <p:spPr>
            <a:xfrm>
              <a:off x="3923928" y="1203598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4" name="Étoile à 5 branches 23"/>
            <p:cNvSpPr/>
            <p:nvPr/>
          </p:nvSpPr>
          <p:spPr>
            <a:xfrm>
              <a:off x="3426743" y="2163429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5" name="Étoile à 5 branches 24"/>
            <p:cNvSpPr/>
            <p:nvPr/>
          </p:nvSpPr>
          <p:spPr>
            <a:xfrm>
              <a:off x="4463988" y="1635646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6" name="Étoile à 5 branches 25"/>
            <p:cNvSpPr/>
            <p:nvPr/>
          </p:nvSpPr>
          <p:spPr>
            <a:xfrm>
              <a:off x="5148064" y="2150389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7" name="Étoile à 5 branches 26"/>
            <p:cNvSpPr/>
            <p:nvPr/>
          </p:nvSpPr>
          <p:spPr>
            <a:xfrm>
              <a:off x="6012160" y="1429396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8" name="Étoile à 5 branches 27"/>
            <p:cNvSpPr/>
            <p:nvPr/>
          </p:nvSpPr>
          <p:spPr>
            <a:xfrm>
              <a:off x="5580112" y="3058510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9" name="Étoile à 5 branches 28"/>
            <p:cNvSpPr/>
            <p:nvPr/>
          </p:nvSpPr>
          <p:spPr>
            <a:xfrm>
              <a:off x="5697956" y="2686138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0" name="Étoile à 5 branches 29"/>
            <p:cNvSpPr/>
            <p:nvPr/>
          </p:nvSpPr>
          <p:spPr>
            <a:xfrm>
              <a:off x="4139952" y="2902162"/>
              <a:ext cx="216024" cy="216024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sp>
        <p:nvSpPr>
          <p:cNvPr id="31" name="Sous-titre 2"/>
          <p:cNvSpPr txBox="1">
            <a:spLocks/>
          </p:cNvSpPr>
          <p:nvPr/>
        </p:nvSpPr>
        <p:spPr>
          <a:xfrm>
            <a:off x="3175040" y="6405331"/>
            <a:ext cx="5856651" cy="396991"/>
          </a:xfrm>
          <a:prstGeom prst="rect">
            <a:avLst/>
          </a:prstGeom>
        </p:spPr>
        <p:txBody>
          <a:bodyPr vert="horz" lIns="121920" tIns="60960" rIns="121920" bIns="6096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0066"/>
                </a:solidFill>
              </a:rPr>
              <a:t>Development and Evolution:</a:t>
            </a:r>
          </a:p>
          <a:p>
            <a:r>
              <a:rPr lang="en-GB" sz="1600" b="1" dirty="0">
                <a:solidFill>
                  <a:srgbClr val="00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4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624B6-D228-9C86-89B6-31035628D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09C7A6-7BD8-DB7D-F284-A37BC00F6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2723E-1309-228D-CE23-AF69CC4E3B17}"/>
              </a:ext>
            </a:extLst>
          </p:cNvPr>
          <p:cNvSpPr txBox="1"/>
          <p:nvPr/>
        </p:nvSpPr>
        <p:spPr>
          <a:xfrm>
            <a:off x="82550" y="1488440"/>
            <a:ext cx="11927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CASE STUDY: UGANDA’S NATIONAL LAND INFORMATION SYSTEM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662CBCC-D2F7-EC44-3F6C-87F393C34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91" y="2396283"/>
            <a:ext cx="676529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Climate Change Relevance of UgNLIS: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Land cover change monitoring: Orthophotos + cadastral data track deforestation and agricultural expansion.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Carbon sequestration mapping: Tenure-linked maps estimate carbon storage potential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Scenario modeling: Land data support predictive models on land use and climate variability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Governance: Secure tenure promotes sustainable land management practices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DFFB1-8827-0459-7137-9EDCE6059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2542427"/>
            <a:ext cx="3199625" cy="1193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53B454-5C25-D8FE-F1DB-86D0994A7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6" y="4398096"/>
            <a:ext cx="1942928" cy="1942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FA8C7-B73D-DF8C-BAD1-15A4EC8EB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30" y="2310865"/>
            <a:ext cx="2137425" cy="1656917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D7E473B8-A469-CDFB-B167-AB6E64B53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413" y="4498549"/>
            <a:ext cx="3110633" cy="190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EDC82-8442-B8F3-EC3C-49F75957D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several maps&#10;&#10;AI-generated content may be incorrect.">
            <a:extLst>
              <a:ext uri="{FF2B5EF4-FFF2-40B4-BE49-F238E27FC236}">
                <a16:creationId xmlns:a16="http://schemas.microsoft.com/office/drawing/2014/main" id="{63568661-92B0-3B7F-7B86-A6869B2D4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80" y="1628078"/>
            <a:ext cx="4920970" cy="3992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01C391-E9AE-2160-BCD8-4BDF53066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FD2D8-2648-8EDF-2856-0A1817B05DD4}"/>
              </a:ext>
            </a:extLst>
          </p:cNvPr>
          <p:cNvSpPr txBox="1"/>
          <p:nvPr/>
        </p:nvSpPr>
        <p:spPr>
          <a:xfrm>
            <a:off x="82551" y="1488440"/>
            <a:ext cx="24264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CASE STUDY: UGANDA’S NATIONAL LAND INFORMATION SYSTEM (UGNLIS)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E929A0C-A460-15D9-D790-3CEBFC512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980" y="1476159"/>
            <a:ext cx="6765290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Challenges and Opportunities: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Challenges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gaps and limited interoperability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Arial" panose="020B0604020202020204" pitchFamily="34" charset="0"/>
              </a:rPr>
              <a:t>	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 environmental systems.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Insufficient technical capacity.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Weak policy and institutional integration.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Opportunities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 hydrological and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Arial" panose="020B0604020202020204" pitchFamily="34" charset="0"/>
              </a:rPr>
              <a:t>	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meteorological datasets.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Foster community participation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Arial" panose="020B0604020202020204" pitchFamily="34" charset="0"/>
              </a:rPr>
              <a:t>	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local data validation.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Scale UgNLIS lessons to other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Arial" panose="020B0604020202020204" pitchFamily="34" charset="0"/>
              </a:rPr>
              <a:t>	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African countries</a:t>
            </a:r>
          </a:p>
        </p:txBody>
      </p:sp>
      <p:pic>
        <p:nvPicPr>
          <p:cNvPr id="15" name="Picture 1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6061616D-9091-2445-042D-336EFE6F6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70" y="5479636"/>
            <a:ext cx="49149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26394</TotalTime>
  <Words>1141</Words>
  <Application>Microsoft Office PowerPoint</Application>
  <PresentationFormat>Widescreen</PresentationFormat>
  <Paragraphs>188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Framework for Leveraging Land Information Systems for Climate Change Prediction: Spatial Analysis of Land Tenure and Land Use Patterns in Africa   Authors: Alani Jimmy (Uganda)  Mivule Joseph(Uganda) Oput Richard (Uganda) Toko Godfrey (Uganda)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ConfTool Registrations and Submissions</dc:title>
  <dc:creator>Mahlet Wubishet</dc:creator>
  <cp:lastModifiedBy>Fikre Asmamaw</cp:lastModifiedBy>
  <cp:revision>91</cp:revision>
  <dcterms:created xsi:type="dcterms:W3CDTF">2025-06-17T08:21:00Z</dcterms:created>
  <dcterms:modified xsi:type="dcterms:W3CDTF">2025-11-11T02:46:35Z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B743750AB90A4CB3ABFE9F27C6843843_12</vt:lpwstr>
  </property>
  <property fmtid="{D5CDD505-2E9C-101B-9397-08002B2CF9AE}" pid="3" name="KSOProductBuildVer">
    <vt:lpwstr>1033-12.2.0.23131</vt:lpwstr>
  </property>
</Properties>
</file>