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6" r:id="rId4"/>
    <p:sldId id="267" r:id="rId5"/>
    <p:sldId id="272" r:id="rId6"/>
    <p:sldId id="276" r:id="rId7"/>
    <p:sldId id="275" r:id="rId8"/>
    <p:sldId id="274" r:id="rId9"/>
    <p:sldId id="273" r:id="rId10"/>
    <p:sldId id="271" r:id="rId11"/>
    <p:sldId id="270" r:id="rId12"/>
    <p:sldId id="269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9E67-06B2-45C6-9367-4AC5191E97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FCBA9-AC36-46B6-B0BA-F27DE32C6E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5AB20-6F7B-4895-B865-804A7AE51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EBA83-FC17-429B-AEF0-DBFF2E5A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59ABA-D864-4C8A-BA21-CEEDD63C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77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A36B-E3B0-4895-A0D7-0BFBCB7B0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4EC96-CDF6-40E2-BFD2-BB5597CE1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62389-3976-4626-8197-83F8B5A5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F53F-FDB7-45DE-A7C6-1E6C435D0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64FD6-3ADE-4DB0-B370-9DC7436E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5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FD9867-C2AD-4943-9DAA-6923160A2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6F35-837C-46DC-9122-90BE743753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4CDC-726A-4766-A763-F3DFF3227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C0206-3CB6-492A-9236-23D5B746D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B6003-1A5F-44E3-B87C-1E52B019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455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875EB-547E-4014-9601-8EB12B0F4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CC209-E8A0-43F3-A50D-D6A4F803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EE203-F275-442F-8408-0852393CB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040B-4F33-43B5-8C1A-6658AB593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836E9-4349-4E68-9049-E835497E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7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1652-A98C-4A58-A015-BDE1FD458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3BE154-B09D-45DC-A928-47E121BA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F0DA-9085-4140-A340-0013FFBF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E6B3D-850A-4092-AC5C-63E2ACA6F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DBD5-BB25-4CA8-86D9-6BE7FBFC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94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5276-A988-4D59-A003-2F84F1A7D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F0CAF-865A-41CC-9B34-83968E2FE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49AC8-D9EC-4E73-A67E-C8F89267D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B2EC5-9630-4A43-9007-AE4DE1948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F5E4D-B9B3-4B38-AFD8-294F51D8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5D6CA-9A4A-4CED-82D4-5BB42974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4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93A7-FC81-4876-8CBA-BE322408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D57F18-100E-4621-A66E-8B7C0EA5F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E8606-8509-45DA-A523-1602D5CF2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7FAA30-4F33-4DA0-945B-427536AB09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ADEC47-7710-4EBF-A01A-68A4AAC0C5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259D39-3CB4-4CCA-9E77-88397E67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C036A-AA91-49F8-B1E1-0FB84E511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3A305-5454-49CB-8FA9-A084995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7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4CD72-57EE-4111-9C04-851A70406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48710-55A2-4F7C-B956-AA7B0EAB6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BA4E3-6520-4C7B-90F9-84BF158D4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9190D-3CCD-4CFC-9EEE-035158F49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7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B320B3-605C-420C-8872-A9505B22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216DFC-1C1C-4C53-97A4-39B449DB6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DCDF-FD10-4096-BB5D-644CF627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3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6DD5-51DA-4B3A-9995-C0E81FDC3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B2B6-9444-4D5F-BEBD-8D29E3942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8CAB-A79B-4AC2-83A4-83D3BA4EB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38813E-454B-4361-A624-23769A40E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7C44B-F66A-47A9-A068-A019A8A4D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3935FB-1F3A-4D6E-AC06-54C75CF7B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83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DDA8-6815-496B-902C-739134504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51250B-342F-45DF-8FBA-6EF605007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4461A5-BA25-4421-BC2C-4E155A9AE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5A25AC-A351-497C-94A8-2690A26C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E4C-E86A-4317-A42B-88BA6EDD2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A7137-A4AD-47D6-836D-FA6A4CCA4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0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CB59D4-FD22-4C4A-B600-4E73AD424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4575C-E5C4-4EC5-B57C-E814C8DF8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F77DA-1D2B-4868-B0DF-3D58AFB43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3F42A-55B6-45EC-BDFE-FA45D384B605}" type="datetimeFigureOut">
              <a:rPr lang="en-GB" smtClean="0"/>
              <a:t>10/11/2025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4AE22-9068-4E34-AEB3-2A268E72B3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C4F5F-F36D-4FDC-A95E-C5B08FFC9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91261-DC08-4D72-8F69-6926F28B7A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7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gnedeka@gmail.com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B777-EE90-4AD2-A3A1-076D378BE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172" y="3127816"/>
            <a:ext cx="9346734" cy="2470551"/>
          </a:xfrm>
        </p:spPr>
        <p:txBody>
          <a:bodyPr>
            <a:noAutofit/>
          </a:bodyPr>
          <a:lstStyle/>
          <a:p>
            <a:r>
              <a:rPr lang="fr-FR" sz="3200" b="1" dirty="0"/>
              <a:t>Inégalité genre d’accès à la terre de qualité et sécurité alimentaire des ménages agricoles au Togo  </a:t>
            </a:r>
            <a:br>
              <a:rPr lang="fr-FR" sz="2400" b="1" dirty="0"/>
            </a:br>
            <a:br>
              <a:rPr lang="en-US" sz="2400" b="1" dirty="0"/>
            </a:br>
            <a:r>
              <a:rPr lang="en-US" sz="2400" b="1" dirty="0"/>
              <a:t>GNEDEKA Kodjo Théodore, AKPODO Kossi Duato &amp; AGOSSOU Kokouvi Paul</a:t>
            </a:r>
            <a:br>
              <a:rPr lang="en-US" sz="2400" b="1" dirty="0"/>
            </a:br>
            <a:br>
              <a:rPr lang="en-US" sz="2400" b="1" dirty="0"/>
            </a:br>
            <a:r>
              <a:rPr lang="fr-FR" sz="2000" b="1" dirty="0"/>
              <a:t>Université de Lomé (Togo); Université d'Abomey-Calavi, (Benin) &amp; Université de Kara (Togo)</a:t>
            </a:r>
            <a:endParaRPr lang="en-GB" sz="1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F0551-469F-424E-B2C3-6FED08F40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204" y="1993261"/>
            <a:ext cx="2326005" cy="1009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939353-2726-44DD-93BC-23A46C49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B09F70-E9B4-4970-9832-2AFF6580B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7" y="5780209"/>
            <a:ext cx="2599545" cy="92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B10B92-2F5C-4151-886D-B2F439BD4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7683" y="5780209"/>
            <a:ext cx="2833048" cy="10096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CEC6A6-7015-4807-8CB6-BE7E4D383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1210" y="5736198"/>
            <a:ext cx="3906614" cy="1009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8AD63-FA0C-DA33-E089-D6FFE7AF7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790" y="1438746"/>
            <a:ext cx="1954767" cy="165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989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A517C9D-5CA3-D710-6AD0-E20F313C4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276634"/>
              </p:ext>
            </p:extLst>
          </p:nvPr>
        </p:nvGraphicFramePr>
        <p:xfrm>
          <a:off x="492101" y="1982913"/>
          <a:ext cx="6122059" cy="4785661"/>
        </p:xfrm>
        <a:graphic>
          <a:graphicData uri="http://schemas.openxmlformats.org/drawingml/2006/table">
            <a:tbl>
              <a:tblPr/>
              <a:tblGrid>
                <a:gridCol w="1862717">
                  <a:extLst>
                    <a:ext uri="{9D8B030D-6E8A-4147-A177-3AD203B41FA5}">
                      <a16:colId xmlns:a16="http://schemas.microsoft.com/office/drawing/2014/main" val="878500666"/>
                    </a:ext>
                  </a:extLst>
                </a:gridCol>
                <a:gridCol w="2075982">
                  <a:extLst>
                    <a:ext uri="{9D8B030D-6E8A-4147-A177-3AD203B41FA5}">
                      <a16:colId xmlns:a16="http://schemas.microsoft.com/office/drawing/2014/main" val="2111744914"/>
                    </a:ext>
                  </a:extLst>
                </a:gridCol>
                <a:gridCol w="2183360">
                  <a:extLst>
                    <a:ext uri="{9D8B030D-6E8A-4147-A177-3AD203B41FA5}">
                      <a16:colId xmlns:a16="http://schemas.microsoft.com/office/drawing/2014/main" val="3045472812"/>
                    </a:ext>
                  </a:extLst>
                </a:gridCol>
              </a:tblGrid>
              <a:tr h="18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075411"/>
                  </a:ext>
                </a:extLst>
              </a:tr>
              <a:tr h="18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Coefficients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Effets marginaux</a:t>
                      </a:r>
                      <a:endParaRPr lang="fr-F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12884"/>
                  </a:ext>
                </a:extLst>
              </a:tr>
              <a:tr h="18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kern="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163975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Genre</a:t>
                      </a:r>
                      <a:endParaRPr lang="fr-FR" sz="16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2,2440***</a:t>
                      </a:r>
                      <a:endParaRPr lang="fr-FR" sz="16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0,3080***</a:t>
                      </a:r>
                      <a:endParaRPr lang="fr-FR" sz="16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4610013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(0,1649)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(0,0194)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65360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Marié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-0,0021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-0,0100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208103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(0,3019)</a:t>
                      </a:r>
                      <a:endParaRPr lang="fr-F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(0,0428)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0910377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du CM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-0,0429***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-0,0033***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93011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(0,0080)</a:t>
                      </a:r>
                      <a:endParaRPr lang="fr-F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(0,0009)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332491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 d’éducation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-0,0479***</a:t>
                      </a:r>
                      <a:endParaRPr lang="fr-FR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-0,0061***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16229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(0,0112)</a:t>
                      </a:r>
                      <a:endParaRPr lang="fr-F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(0,0016)</a:t>
                      </a:r>
                      <a:endParaRPr lang="fr-F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130208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Taille ménage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0,3194***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0,0517***</a:t>
                      </a:r>
                      <a:endParaRPr lang="fr-FR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31164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(0,0281)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(0,0039)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700359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Revenu du ménage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-4,46e-06***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-6,59e-07***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2448522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(4,93e-07)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(6,77e-08)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6907262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Milieu rural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0,0093</a:t>
                      </a:r>
                      <a:endParaRPr lang="fr-F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0,0024</a:t>
                      </a:r>
                      <a:endParaRPr lang="fr-F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518384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(0,0798)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(0,0122)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817523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Membre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-2,0277***</a:t>
                      </a:r>
                      <a:endParaRPr lang="fr-F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-0,3550***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6052802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(0,1823)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(0,0247)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2192150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Crédit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-0.3854*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-0.0673*</a:t>
                      </a:r>
                      <a:endParaRPr lang="fr-FR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6445567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(0.2024)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(0.0353)</a:t>
                      </a:r>
                      <a:endParaRPr lang="fr-F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3019662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Activité non agricole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-1,1364***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-0,1644***</a:t>
                      </a:r>
                      <a:endParaRPr lang="fr-F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219785"/>
                  </a:ext>
                </a:extLst>
              </a:tr>
              <a:tr h="2099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(0,1214)</a:t>
                      </a:r>
                      <a:endParaRPr lang="fr-F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(0,0155)</a:t>
                      </a:r>
                      <a:endParaRPr lang="fr-F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06347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AEC3C40-F912-2053-7987-2C871BF93807}"/>
              </a:ext>
            </a:extLst>
          </p:cNvPr>
          <p:cNvSpPr/>
          <p:nvPr/>
        </p:nvSpPr>
        <p:spPr>
          <a:xfrm>
            <a:off x="6994227" y="1879629"/>
            <a:ext cx="4988559" cy="487508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Relation positive entre genre et l’accès à des terres de qualité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(Ali et al.,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Gnedeka et al.,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#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(FAO,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2014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L’éducation réduit la probabilité d’accès à des terres de faible qualité 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Kwapong et al., 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2021 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r>
              <a:rPr lang="fr-FR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Jayne et al., 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2016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#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(Akrong &amp; Kotu, 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2022</a:t>
            </a:r>
            <a:r>
              <a:rPr lang="fr-FR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Magbondé &amp; al., </a:t>
            </a:r>
            <a:r>
              <a:rPr lang="en-US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2023</a:t>
            </a:r>
            <a:r>
              <a:rPr lang="en-US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  <a:r>
              <a:rPr lang="fr-FR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lvl="0" algn="just">
              <a:buFont typeface="Wingdings" panose="05000000000000000000" pitchFamily="2" charset="2"/>
              <a:buChar char="q"/>
              <a:defRPr/>
            </a:pPr>
            <a:endParaRPr lang="fr-F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  <a:defRPr/>
            </a:pPr>
            <a:endParaRPr lang="fr-F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probabilité d’accès à la terre de faible qualité augmente avec la taille du ménage (Kwapong et al., </a:t>
            </a:r>
            <a:r>
              <a:rPr lang="fr-FR" sz="1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2021</a:t>
            </a:r>
            <a:r>
              <a:rPr lang="fr-FR" sz="1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q"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Age, accès au crédit, </a:t>
            </a:r>
            <a:r>
              <a:rPr lang="fr-FR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revenu agricole,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activités non agricoles, </a:t>
            </a:r>
            <a:r>
              <a:rPr lang="fr-FR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appartenir à une coopérative affectent négativement la probabilité d’accès à des terres de moindre qualité.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fr-F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7532E917-9AE0-2060-7FBD-AD0895BF5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91056"/>
            <a:ext cx="6741160" cy="276261"/>
          </a:xfrm>
        </p:spPr>
        <p:txBody>
          <a:bodyPr>
            <a:normAutofit fontScale="90000"/>
          </a:bodyPr>
          <a:lstStyle/>
          <a:p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RÉSULTATS: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Déterminants de l’accès à des terres de qualité au Togo</a:t>
            </a:r>
            <a:endParaRPr lang="fr-FR" sz="1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907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4EBF87C-A7AB-D5A7-CA21-C0F3B3A71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54332"/>
              </p:ext>
            </p:extLst>
          </p:nvPr>
        </p:nvGraphicFramePr>
        <p:xfrm>
          <a:off x="68078" y="1879628"/>
          <a:ext cx="8861611" cy="4774128"/>
        </p:xfrm>
        <a:graphic>
          <a:graphicData uri="http://schemas.openxmlformats.org/drawingml/2006/table">
            <a:tbl>
              <a:tblPr/>
              <a:tblGrid>
                <a:gridCol w="2424081">
                  <a:extLst>
                    <a:ext uri="{9D8B030D-6E8A-4147-A177-3AD203B41FA5}">
                      <a16:colId xmlns:a16="http://schemas.microsoft.com/office/drawing/2014/main" val="1088054277"/>
                    </a:ext>
                  </a:extLst>
                </a:gridCol>
                <a:gridCol w="1063878">
                  <a:extLst>
                    <a:ext uri="{9D8B030D-6E8A-4147-A177-3AD203B41FA5}">
                      <a16:colId xmlns:a16="http://schemas.microsoft.com/office/drawing/2014/main" val="663934713"/>
                    </a:ext>
                  </a:extLst>
                </a:gridCol>
                <a:gridCol w="1076998">
                  <a:extLst>
                    <a:ext uri="{9D8B030D-6E8A-4147-A177-3AD203B41FA5}">
                      <a16:colId xmlns:a16="http://schemas.microsoft.com/office/drawing/2014/main" val="2398530024"/>
                    </a:ext>
                  </a:extLst>
                </a:gridCol>
                <a:gridCol w="937178">
                  <a:extLst>
                    <a:ext uri="{9D8B030D-6E8A-4147-A177-3AD203B41FA5}">
                      <a16:colId xmlns:a16="http://schemas.microsoft.com/office/drawing/2014/main" val="2136451817"/>
                    </a:ext>
                  </a:extLst>
                </a:gridCol>
                <a:gridCol w="1076998">
                  <a:extLst>
                    <a:ext uri="{9D8B030D-6E8A-4147-A177-3AD203B41FA5}">
                      <a16:colId xmlns:a16="http://schemas.microsoft.com/office/drawing/2014/main" val="1385016440"/>
                    </a:ext>
                  </a:extLst>
                </a:gridCol>
                <a:gridCol w="1076998">
                  <a:extLst>
                    <a:ext uri="{9D8B030D-6E8A-4147-A177-3AD203B41FA5}">
                      <a16:colId xmlns:a16="http://schemas.microsoft.com/office/drawing/2014/main" val="232865808"/>
                    </a:ext>
                  </a:extLst>
                </a:gridCol>
                <a:gridCol w="1205480">
                  <a:extLst>
                    <a:ext uri="{9D8B030D-6E8A-4147-A177-3AD203B41FA5}">
                      <a16:colId xmlns:a16="http://schemas.microsoft.com/office/drawing/2014/main" val="1965525402"/>
                    </a:ext>
                  </a:extLst>
                </a:gridCol>
              </a:tblGrid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(1)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(2)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(3)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(4)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(6)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4357859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IAM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IAG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IAM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IAG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IAM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IAG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8940544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Terre de qualité</a:t>
                      </a:r>
                      <a:endParaRPr lang="fr-FR" sz="12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0,375***</a:t>
                      </a:r>
                      <a:endParaRPr lang="fr-FR" sz="1200" b="1" kern="10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0,671**</a:t>
                      </a:r>
                      <a:endParaRPr lang="fr-FR" sz="12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8000586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 dirty="0"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(0,125)</a:t>
                      </a:r>
                      <a:endParaRPr lang="fr-FR" sz="12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(0,293)</a:t>
                      </a:r>
                      <a:endParaRPr lang="fr-FR" sz="1200" b="1" kern="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8414400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Terre de qualité*fertilisant</a:t>
                      </a:r>
                      <a:endParaRPr lang="fr-FR" sz="1200" b="1" kern="1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-0,617*</a:t>
                      </a:r>
                      <a:endParaRPr lang="fr-FR" sz="1200" b="1" kern="1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0,312**</a:t>
                      </a:r>
                      <a:endParaRPr lang="fr-FR" sz="1200" b="1" kern="1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941845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(0,354)</a:t>
                      </a:r>
                      <a:endParaRPr lang="fr-FR" sz="1200" b="1" kern="1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chemeClr val="accen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(0,138)</a:t>
                      </a:r>
                      <a:endParaRPr lang="fr-FR" sz="1200" b="1" kern="100" dirty="0">
                        <a:solidFill>
                          <a:schemeClr val="accent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0230132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Terre de qualité*genre</a:t>
                      </a:r>
                      <a:endParaRPr lang="fr-FR" sz="1200" b="1" kern="1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0.524***</a:t>
                      </a:r>
                      <a:endParaRPr lang="fr-FR" sz="1200" b="1" kern="1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0.299*</a:t>
                      </a:r>
                      <a:endParaRPr lang="fr-FR" sz="1200" b="1" kern="1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7254745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(0.076)</a:t>
                      </a:r>
                      <a:endParaRPr lang="fr-FR" sz="1200" b="1" kern="1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solidFill>
                            <a:srgbClr val="00B05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(0.180)</a:t>
                      </a:r>
                      <a:endParaRPr lang="fr-FR" sz="1200" b="1" kern="10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674652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Genre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0,040***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0,058*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-0,002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0,150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4877724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(0,006)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(0,032)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(0,103)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(0,249)</a:t>
                      </a:r>
                      <a:endParaRPr lang="fr-FR" sz="12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7973282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Fertilisant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-0,845***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-0,571*</a:t>
                      </a:r>
                      <a:endParaRPr lang="fr-FR" sz="12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-0.018**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-0.022***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00394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(0,127)</a:t>
                      </a:r>
                      <a:endParaRPr lang="fr-FR" sz="12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(0,302)</a:t>
                      </a:r>
                      <a:endParaRPr lang="fr-FR" sz="12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(0.008)</a:t>
                      </a:r>
                      <a:endParaRPr lang="fr-FR" sz="1200" kern="10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(0.005)</a:t>
                      </a:r>
                      <a:endParaRPr lang="fr-FR" sz="1200" kern="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141266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Age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-0,022***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0,019**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-0,022***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0,019**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-0.026***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0.018**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0605559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(0,005)</a:t>
                      </a:r>
                      <a:endParaRPr lang="fr-FR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(0,009)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(0,005)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(0,009)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(0.005)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(0.008)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07004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Marié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0,956***</a:t>
                      </a:r>
                      <a:endParaRPr lang="fr-FR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-0,361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0,952***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-0,383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1.113***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-0.595*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978485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(0,253)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(0,364)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(0,253)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(0,366)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(0.248)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(0.345)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841928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Education</a:t>
                      </a:r>
                      <a:endParaRPr lang="fr-FR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-0,277***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-0,146***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-0,277***</a:t>
                      </a:r>
                      <a:endParaRPr lang="fr-FR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-0,145***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-0.260***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-0.130***</a:t>
                      </a:r>
                      <a:endParaRPr lang="fr-FR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136396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(0,015)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(0,037)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(0,015)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(0,037)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(0.014)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(0.038)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3980154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Taille du ménage</a:t>
                      </a:r>
                      <a:endParaRPr lang="fr-F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0,571***</a:t>
                      </a:r>
                      <a:endParaRPr lang="fr-FR" sz="1200" b="1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0,443***</a:t>
                      </a:r>
                      <a:endParaRPr lang="fr-FR" sz="1200" b="1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0,568***</a:t>
                      </a:r>
                      <a:endParaRPr lang="fr-FR" sz="1200" b="1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0,441***</a:t>
                      </a:r>
                      <a:endParaRPr lang="fr-FR" sz="1200" b="1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0.691***</a:t>
                      </a:r>
                      <a:endParaRPr lang="fr-FR" sz="1200" b="1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0.441***</a:t>
                      </a:r>
                      <a:endParaRPr lang="fr-FR" sz="1200" b="1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777525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(0,040)</a:t>
                      </a:r>
                      <a:endParaRPr lang="fr-F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(0,068)</a:t>
                      </a:r>
                      <a:endParaRPr lang="fr-F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(0,040)</a:t>
                      </a:r>
                      <a:endParaRPr lang="fr-F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b="1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(0,068)</a:t>
                      </a:r>
                      <a:endParaRPr lang="fr-F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(0.038)</a:t>
                      </a:r>
                      <a:endParaRPr lang="fr-F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(0.064)</a:t>
                      </a:r>
                      <a:endParaRPr lang="fr-FR" sz="12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1616255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Bétail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-0,028***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-0,015**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-0,027***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-0,015**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-0.030***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-0.016**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640069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(0,005)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(0,007)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(0,005)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(0,008)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(0.005)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(0.007)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565007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Radio/TV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0,054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-0,897*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0,032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-0,916*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0.390*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-0.834*</a:t>
                      </a:r>
                      <a:endParaRPr lang="fr-FR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196408"/>
                  </a:ext>
                </a:extLst>
              </a:tr>
              <a:tr h="198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(0,244)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(0,479)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(0,244)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fr-FR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(0,481)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(0.233)</a:t>
                      </a:r>
                      <a:endParaRPr lang="fr-FR" sz="12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(0.453)</a:t>
                      </a:r>
                      <a:endParaRPr lang="fr-FR" sz="12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26" marR="352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10356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0570A5D-CB00-7EA7-7641-F1723CD2AF1C}"/>
              </a:ext>
            </a:extLst>
          </p:cNvPr>
          <p:cNvSpPr/>
          <p:nvPr/>
        </p:nvSpPr>
        <p:spPr>
          <a:xfrm>
            <a:off x="9106939" y="1879628"/>
            <a:ext cx="3016983" cy="48767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chefs du ménage ayant accès à des terres de qualité faible ont une forte probabilité d’être en insécurité alimentaire (Hirpa Tufa &amp; al., </a:t>
            </a:r>
            <a:r>
              <a:rPr lang="fr-FR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2022</a:t>
            </a: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# (Burke &amp; Jayne, </a:t>
            </a:r>
            <a:r>
              <a:rPr lang="fr-FR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2021</a:t>
            </a: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fr-FR" sz="1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Ménage cultivant les terres moins fertiles et adoptant des fertilisants sont moins vulnérables à l’insécurité alimentaire modérée, mais pas celle grave. </a:t>
            </a:r>
          </a:p>
          <a:p>
            <a:pPr algn="just"/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femmes cultivant les terres moins fertiles ont une probabilité élevée d’être en insécurité alimentaire, comparé à l’effet genre seul </a:t>
            </a: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fr-FR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Broussard, </a:t>
            </a:r>
            <a:r>
              <a:rPr lang="fr-FR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2019</a:t>
            </a:r>
            <a:r>
              <a:rPr lang="fr-FR" sz="1400" kern="15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  <a:r>
              <a:rPr lang="fr-FR" sz="1400" kern="15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sz="14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Nnaji et al., </a:t>
            </a:r>
            <a:r>
              <a:rPr lang="fr-FR" sz="14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2022</a:t>
            </a:r>
            <a:r>
              <a:rPr lang="fr-FR" sz="1400" kern="15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fr-FR" sz="1400" b="1" kern="15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#</a:t>
            </a:r>
            <a:r>
              <a:rPr lang="fr-FR" sz="1400" kern="15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Mallick &amp; Rafi, </a:t>
            </a:r>
            <a:r>
              <a:rPr lang="fr-FR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2010</a:t>
            </a: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Sani &amp; Kemaw, </a:t>
            </a:r>
            <a:r>
              <a:rPr lang="fr-FR" sz="1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2019</a:t>
            </a:r>
            <a:r>
              <a:rPr lang="fr-FR" sz="1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fr-FR" sz="1400" b="1" kern="15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9891CE86-B124-990A-9C25-0D61603DC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1435286"/>
            <a:ext cx="10515600" cy="377288"/>
          </a:xfrm>
        </p:spPr>
        <p:txBody>
          <a:bodyPr>
            <a:normAutofit fontScale="90000"/>
          </a:bodyPr>
          <a:lstStyle/>
          <a:p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RÉSULTATS: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accès à la terre de qualité et sécurité alimentaire des ménages agricoles au Togo</a:t>
            </a:r>
            <a:endParaRPr lang="fr-FR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27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8B2C4CA-C22D-7EB4-F7DC-A0A04906B389}"/>
              </a:ext>
            </a:extLst>
          </p:cNvPr>
          <p:cNvSpPr txBox="1"/>
          <p:nvPr/>
        </p:nvSpPr>
        <p:spPr>
          <a:xfrm>
            <a:off x="223187" y="2079363"/>
            <a:ext cx="1155606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fr-CA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Objectif </a:t>
            </a:r>
            <a:r>
              <a:rPr lang="fr-CA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fr-C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analyser l’effet de l’inégalité genre d’accès à la terre de qualité sur la sécurité alimentaire des ménages agricoles au Togo.</a:t>
            </a:r>
            <a:r>
              <a:rPr lang="fr-CA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Données </a:t>
            </a:r>
            <a:r>
              <a:rPr lang="fr-F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EHCVM (2021-2022)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b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Estimation </a:t>
            </a:r>
            <a:r>
              <a:rPr lang="fr-CA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modèle logit et  logit ordonné généralisé 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fr-CA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b="1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Résultats </a:t>
            </a:r>
            <a:r>
              <a:rPr lang="fr-F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Inégalité d’accès à la terre de qualité au Togo </a:t>
            </a:r>
            <a:r>
              <a:rPr lang="fr-FR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(37% chez les femmes et 23,21% chez les hommes), 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Sexe, capital social, revenu, crédit agricole, etc. sont les déterminants de l’accès à des terres de qualité,  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Chefs du ménage ayant accès à des terres de qualité faible ont une forte probabilité d’être en IA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</a:p>
          <a:p>
            <a:pPr marL="742950" lvl="1" indent="-28575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Adoption de fertilisants agricoles permettent de réduire l’IAM, mais tel n’est pas le cas pour l’IAG.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Implications </a:t>
            </a:r>
            <a:r>
              <a:rPr lang="fr-FR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la nécessité de repenser autrement la politique d’accès à la terre des ménages agricoles au Togo afin de renforcer leur sécurité alimentaire.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AE89115F-5988-E2BF-998A-3671CBC33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441871"/>
            <a:ext cx="10515600" cy="59576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ET IMPLICATIONS POLITIQUES</a:t>
            </a:r>
          </a:p>
        </p:txBody>
      </p:sp>
    </p:spTree>
    <p:extLst>
      <p:ext uri="{BB962C8B-B14F-4D97-AF65-F5344CB8AC3E}">
        <p14:creationId xmlns:p14="http://schemas.microsoft.com/office/powerpoint/2010/main" val="191682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8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CCEFE6-4AE7-4DE3-A38E-74E56795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8" y="0"/>
            <a:ext cx="12185625" cy="140546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6D3-037E-493E-B5E0-6D1FFA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782" y="2983345"/>
            <a:ext cx="11333901" cy="304691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Thank you!</a:t>
            </a:r>
          </a:p>
          <a:p>
            <a:pPr marL="0" indent="0" algn="ctr">
              <a:buNone/>
            </a:pPr>
            <a:r>
              <a:rPr lang="en-US" sz="4000" b="1" dirty="0">
                <a:hlinkClick r:id="rId3"/>
              </a:rPr>
              <a:t>tgnedeka@gmail.com</a:t>
            </a:r>
            <a:r>
              <a:rPr lang="en-US" sz="4000" b="1" dirty="0"/>
              <a:t> </a:t>
            </a:r>
            <a:endParaRPr lang="en-GB" sz="4000" b="1" dirty="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12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2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CD74B4-EFCC-FE13-C62D-C3545A2E7DEA}"/>
              </a:ext>
            </a:extLst>
          </p:cNvPr>
          <p:cNvSpPr/>
          <p:nvPr/>
        </p:nvSpPr>
        <p:spPr bwMode="auto">
          <a:xfrm>
            <a:off x="1249680" y="2644702"/>
            <a:ext cx="7875528" cy="4548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2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INTRODUCTION 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CFBC1A4-9393-6B6A-EF24-CB0AF5BD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5722"/>
            <a:ext cx="10515600" cy="479490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 DE LA PRÉSENTATION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E41517-1D93-E440-D491-3D7650965840}"/>
              </a:ext>
            </a:extLst>
          </p:cNvPr>
          <p:cNvSpPr/>
          <p:nvPr/>
        </p:nvSpPr>
        <p:spPr bwMode="auto">
          <a:xfrm>
            <a:off x="1178560" y="3356106"/>
            <a:ext cx="7875528" cy="4548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2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QUESTIONS DE RECHERCHE ET OBJECTIFS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92DD99-F2FF-88A1-5071-1AC64FFA66F8}"/>
              </a:ext>
            </a:extLst>
          </p:cNvPr>
          <p:cNvSpPr/>
          <p:nvPr/>
        </p:nvSpPr>
        <p:spPr bwMode="auto">
          <a:xfrm>
            <a:off x="1178560" y="4182907"/>
            <a:ext cx="7875528" cy="4548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2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MÉTHODOLOGIE ET DONNÉES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709B79-D852-0722-6EFE-F63295A43E23}"/>
              </a:ext>
            </a:extLst>
          </p:cNvPr>
          <p:cNvSpPr/>
          <p:nvPr/>
        </p:nvSpPr>
        <p:spPr bwMode="auto">
          <a:xfrm>
            <a:off x="1249680" y="4838588"/>
            <a:ext cx="8326071" cy="4548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2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RÉSULTATS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B17368-96B7-D6B6-13BF-1029F577EEE1}"/>
              </a:ext>
            </a:extLst>
          </p:cNvPr>
          <p:cNvSpPr/>
          <p:nvPr/>
        </p:nvSpPr>
        <p:spPr bwMode="auto">
          <a:xfrm>
            <a:off x="1249680" y="5667432"/>
            <a:ext cx="7875528" cy="45484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252000" tIns="0" rIns="36000" bIns="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CONCLUSION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IMPLICATIONS POLITIQUES</a:t>
            </a:r>
          </a:p>
        </p:txBody>
      </p:sp>
    </p:spTree>
    <p:extLst>
      <p:ext uri="{BB962C8B-B14F-4D97-AF65-F5344CB8AC3E}">
        <p14:creationId xmlns:p14="http://schemas.microsoft.com/office/powerpoint/2010/main" val="358453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4237993-F3BB-37B1-3E2F-51C4044D47D9}"/>
              </a:ext>
            </a:extLst>
          </p:cNvPr>
          <p:cNvSpPr txBox="1"/>
          <p:nvPr/>
        </p:nvSpPr>
        <p:spPr>
          <a:xfrm>
            <a:off x="245327" y="2005055"/>
            <a:ext cx="117013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Bien que la contribution des femmes à la production agricole soit significative (Hailemariam et al.,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2024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; Kassie et al.,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2014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), leur accès à des terres de qualité reste limité dans les pays à faible revenu. </a:t>
            </a:r>
          </a:p>
          <a:p>
            <a:pPr algn="just"/>
            <a:endParaRPr lang="fr-FR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Les normes culturelles et la méconnaissance des droits fonciers perpétuent cette inégalité (Odeny, </a:t>
            </a:r>
            <a:r>
              <a:rPr lang="fr-F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2013</a:t>
            </a:r>
            <a:r>
              <a:rPr lang="fr-F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; Tchaba, </a:t>
            </a:r>
            <a:r>
              <a:rPr lang="fr-FR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2023</a:t>
            </a:r>
            <a:r>
              <a:rPr lang="fr-F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Elle se traduit notamment par des rendements agricoles inférieurs chez les femmes, même lorsque les autres intrants sont contrôlés (Burke &amp; Jayne,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2021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</a:t>
            </a:r>
            <a:endParaRPr lang="fr-FR" sz="240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CA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6">
            <a:extLst>
              <a:ext uri="{FF2B5EF4-FFF2-40B4-BE49-F238E27FC236}">
                <a16:creationId xmlns:a16="http://schemas.microsoft.com/office/drawing/2014/main" id="{D42FD06E-F66E-B8DF-4225-B69E6F4F5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475" y="1477276"/>
            <a:ext cx="10515600" cy="59576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98046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FFB052D-8198-8484-BDE0-F7E116E9952B}"/>
              </a:ext>
            </a:extLst>
          </p:cNvPr>
          <p:cNvSpPr txBox="1"/>
          <p:nvPr/>
        </p:nvSpPr>
        <p:spPr>
          <a:xfrm>
            <a:off x="417729" y="2091997"/>
            <a:ext cx="108649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Au Togo, entre 2006 et 2015, la possession des terres a augmenté de 53% à 66,3% chez les hommes et de 36,3% à 52,3% chez les femmes</a:t>
            </a:r>
          </a:p>
          <a:p>
            <a:pPr algn="just"/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 code foncier adopté en 2018 vise un accès plus équitable à la terre, notamment pour les femmes.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Cependant, ces dernières accèdent souvent à des terres moins fertiles, dans un contexte de dégradation croissante des sols à l’échelle mondiale.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32773F8C-F267-FA31-8E03-9BAE9468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480" y="1687933"/>
            <a:ext cx="10515600" cy="59576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124191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BFF0AA9-8226-F8E2-4903-8BDA9F2C83B8}"/>
              </a:ext>
            </a:extLst>
          </p:cNvPr>
          <p:cNvSpPr txBox="1"/>
          <p:nvPr/>
        </p:nvSpPr>
        <p:spPr>
          <a:xfrm>
            <a:off x="381451" y="1808538"/>
            <a:ext cx="110717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La qualité des terres joue un rôle clé dans la réduction des inégalités sociales chez les ménages agricoles (Wiebe,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2003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Son impact reste discuté dans la littérature.</a:t>
            </a:r>
          </a:p>
          <a:p>
            <a:pPr algn="just"/>
            <a:endParaRPr lang="fr-FR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2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Pendant que Tufa et al. (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2022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trouve un effet positif via la productivité ; Burke &amp; Jayne, (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2021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ne relèvent pas de lien significatif entre inégalité d’accès à la terre de qualité et la production agricole. 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7624A75E-EFAF-6EF0-0536-45A3F46D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775" y="1546204"/>
            <a:ext cx="10515600" cy="59576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99130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2217771-3E58-4EF0-77A7-04B293CDB11F}"/>
              </a:ext>
            </a:extLst>
          </p:cNvPr>
          <p:cNvSpPr txBox="1"/>
          <p:nvPr/>
        </p:nvSpPr>
        <p:spPr>
          <a:xfrm>
            <a:off x="245328" y="2123341"/>
            <a:ext cx="11814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Question de recherche </a:t>
            </a:r>
            <a:r>
              <a:rPr lang="fr-FR" sz="2000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fr-FR" sz="2000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quel est l’effet de l’inégalité genre d’accès à la terre de qualité sur la SA des ménages agricoles au Togo ?</a:t>
            </a:r>
          </a:p>
          <a:p>
            <a:endParaRPr lang="fr-FR" sz="20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Objectif </a:t>
            </a:r>
            <a:r>
              <a:rPr lang="fr-FR" sz="2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fr-FR" sz="2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Analyser l’effet de l’inégalité genre d’accès à la terre de qualité sur la SA des ménages agricoles au Togo. </a:t>
            </a:r>
            <a:endParaRPr lang="fr-FR" sz="200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fr-FR" sz="200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2000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Objectifs spécifiques :</a:t>
            </a:r>
            <a:r>
              <a:rPr lang="fr-FR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sz="2000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71463" indent="-271463" algn="just"/>
            <a:r>
              <a:rPr lang="fr-FR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fr-FR" sz="2000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</a:t>
            </a:r>
            <a:r>
              <a:rPr lang="fr-FR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Analyser l’inégalité d’accès à la terre de qualité selon les caractéristiques sociodémographiques et la situation géographique des ménages agricoles,</a:t>
            </a:r>
          </a:p>
          <a:p>
            <a:pPr marL="271463" algn="just"/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71463" indent="-271463" algn="just"/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fr-FR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Appréhender les déterminants de l’accès à des terres de qualité, </a:t>
            </a:r>
          </a:p>
          <a:p>
            <a:pPr marL="271463" algn="just"/>
            <a:endParaRPr lang="fr-FR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71463" indent="-271463" algn="just"/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fr-FR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iii</a:t>
            </a:r>
            <a:r>
              <a:rPr lang="fr-FR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Modéliser l’effet de l’inégalité genre d’accès à la terre de qualité sur la sécurité alimentaire des ménages agricoles au Togo. </a:t>
            </a: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D5ED033A-92EB-D5FC-5F4D-E34ECF5C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328" y="1518241"/>
            <a:ext cx="10515600" cy="59576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DE RECHERCHE ET OBJECTIFS</a:t>
            </a:r>
          </a:p>
        </p:txBody>
      </p:sp>
    </p:spTree>
    <p:extLst>
      <p:ext uri="{BB962C8B-B14F-4D97-AF65-F5344CB8AC3E}">
        <p14:creationId xmlns:p14="http://schemas.microsoft.com/office/powerpoint/2010/main" val="209668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34A7806-2CE5-E683-CA1F-DE4597FF74CD}"/>
                  </a:ext>
                </a:extLst>
              </p:cNvPr>
              <p:cNvSpPr txBox="1"/>
              <p:nvPr/>
            </p:nvSpPr>
            <p:spPr>
              <a:xfrm>
                <a:off x="539072" y="2685912"/>
                <a:ext cx="10708461" cy="3277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endParaRPr lang="fr-CA" sz="23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fr-CA" sz="23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Modèle d’estimation des déterminants : Modèle logit </a:t>
                </a:r>
              </a:p>
              <a:p>
                <a:endParaRPr lang="fr-CA" sz="23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FR" sz="23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fr-FR" sz="230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30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  <m:sup>
                          <m:r>
                            <a:rPr lang="fr-FR" sz="2300" i="0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FR" sz="230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300" i="0" smtClean="0">
                          <a:latin typeface="Cambria Math" panose="02040503050406030204" pitchFamily="18" charset="0"/>
                        </a:rPr>
                        <m:t>α</m:t>
                      </m:r>
                      <m:sSub>
                        <m:sSubPr>
                          <m:ctrlPr>
                            <a:rPr lang="fr-FR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30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30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fr-FR" sz="2300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3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30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30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fr-FR" sz="2300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                                               </m:t>
                      </m:r>
                      <m:r>
                        <a:rPr lang="fr-FR" sz="230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fr-CA" sz="23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§"/>
                </a:pPr>
                <a:endParaRPr lang="fr-CA" sz="23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Mod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è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le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effet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acc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è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à 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des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terres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qualit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é 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sur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la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2300" b="1" dirty="0" smtClean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SA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Mod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è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le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CA" sz="2300" b="1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Gologit</m:t>
                    </m:r>
                  </m:oMath>
                </a14:m>
                <a:endParaRPr lang="fr-FR" sz="23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285750" lvl="0" indent="-285750">
                  <a:buFont typeface="Wingdings" panose="05000000000000000000" pitchFamily="2" charset="2"/>
                  <a:buChar char="§"/>
                </a:pPr>
                <a:endParaRPr lang="fr-FR" sz="23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3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300" b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y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300" b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fr-FR" sz="23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23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fr-FR" sz="23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fr-FR" sz="23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300" b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γQT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300" b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fr-FR" sz="23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fr-FR" sz="23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γ</m:t>
                      </m:r>
                      <m:sSub>
                        <m:sSubPr>
                          <m:ctrlPr>
                            <a:rPr lang="fr-FR" sz="23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300" b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300" b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a:rPr lang="fr-FR" sz="2300" b="1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300" b="1" i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2300" b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2300" b="1">
                              <a:latin typeface="Cambria Math" panose="02040503050406030204" pitchFamily="18" charset="0"/>
                              <a:ea typeface="Cambria" panose="020405030504060302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</m:sub>
                      </m:sSub>
                      <m:r>
                        <m:rPr>
                          <m:nor/>
                        </m:rPr>
                        <a:rPr lang="fr-FR" sz="2300" b="1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fr-CA" sz="23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Burke</m:t>
                      </m:r>
                      <m:r>
                        <m:rPr>
                          <m:nor/>
                        </m:rPr>
                        <a:rPr lang="fr-FR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CA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&amp;</m:t>
                      </m:r>
                      <m:r>
                        <m:rPr>
                          <m:nor/>
                        </m:rPr>
                        <a:rPr lang="fr-FR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al</m:t>
                      </m:r>
                      <m:r>
                        <m:rPr>
                          <m:nor/>
                        </m:rPr>
                        <a:rPr lang="fr-FR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., </m:t>
                      </m:r>
                      <m:r>
                        <m:rPr>
                          <m:nor/>
                        </m:rPr>
                        <a:rPr lang="fr-FR" sz="23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2018 </m:t>
                      </m:r>
                      <m:r>
                        <m:rPr>
                          <m:nor/>
                        </m:rPr>
                        <a:rPr lang="fr-FR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et</m:t>
                      </m:r>
                      <m:r>
                        <m:rPr>
                          <m:nor/>
                        </m:rPr>
                        <a:rPr lang="fr-FR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Muraoka</m:t>
                      </m:r>
                      <m:r>
                        <m:rPr>
                          <m:nor/>
                        </m:rPr>
                        <a:rPr lang="fr-FR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CA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&amp; </m:t>
                      </m:r>
                      <m:r>
                        <m:rPr>
                          <m:nor/>
                        </m:rPr>
                        <a:rPr lang="fr-CA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fr-FR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2300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., </m:t>
                      </m:r>
                      <m:r>
                        <m:rPr>
                          <m:nor/>
                        </m:rPr>
                        <a:rPr lang="fr-FR" sz="2300" b="1" dirty="0">
                          <a:latin typeface="Cambria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2018</m:t>
                      </m:r>
                      <m:r>
                        <a:rPr lang="fr-FR" sz="2300" b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  </m:t>
                      </m:r>
                      <m:r>
                        <a:rPr lang="fr-FR" sz="2300" b="1" i="0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fr-FR" sz="2300" b="1" dirty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fr-FR" sz="2300" b="1" i="0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fr-FR" sz="2300" b="1" i="0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fr-FR" sz="2300" b="1" i="0" dirty="0" smtClean="0">
                          <a:latin typeface="Cambria Math" panose="020405030504060302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fr-FR" sz="23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fr-FR" sz="23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D34A7806-2CE5-E683-CA1F-DE4597FF7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72" y="2685912"/>
                <a:ext cx="10708461" cy="3277820"/>
              </a:xfrm>
              <a:prstGeom prst="rect">
                <a:avLst/>
              </a:prstGeom>
              <a:blipFill>
                <a:blip r:embed="rId3"/>
                <a:stretch>
                  <a:fillRect l="-683" r="-39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re 6">
            <a:extLst>
              <a:ext uri="{FF2B5EF4-FFF2-40B4-BE49-F238E27FC236}">
                <a16:creationId xmlns:a16="http://schemas.microsoft.com/office/drawing/2014/main" id="{F0FDFD41-D49A-B5FF-1710-18F9DF85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5145"/>
            <a:ext cx="10515600" cy="595760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ET DONNÉES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CF5B646-A8A1-1B9C-848B-961BA6E70EF5}"/>
              </a:ext>
            </a:extLst>
          </p:cNvPr>
          <p:cNvSpPr txBox="1"/>
          <p:nvPr/>
        </p:nvSpPr>
        <p:spPr>
          <a:xfrm>
            <a:off x="7579623" y="2136621"/>
            <a:ext cx="3526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313256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"/>
            <a:ext cx="12192000" cy="140620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856824B-C83E-B597-D4FE-FEEE42A6A5F3}"/>
              </a:ext>
            </a:extLst>
          </p:cNvPr>
          <p:cNvSpPr txBox="1"/>
          <p:nvPr/>
        </p:nvSpPr>
        <p:spPr>
          <a:xfrm>
            <a:off x="366935" y="2246184"/>
            <a:ext cx="1174378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Sources des données : </a:t>
            </a:r>
            <a:endParaRPr lang="fr-CA" b="1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000500" lvl="8" indent="-342900">
              <a:buFont typeface="Courier New" panose="02070309020205020404" pitchFamily="49" charset="0"/>
              <a:buChar char="o"/>
            </a:pPr>
            <a:r>
              <a:rPr lang="fr-CA" b="1" dirty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EHCVM (2021-2022)</a:t>
            </a:r>
          </a:p>
          <a:p>
            <a:endParaRPr lang="fr-CA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C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Variables dépendantes </a:t>
            </a:r>
            <a:r>
              <a:rPr lang="fr-CA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fr-CA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000500" lvl="8" indent="-342900">
              <a:buFont typeface="Courier New" panose="02070309020205020404" pitchFamily="49" charset="0"/>
              <a:buChar char="o"/>
            </a:pPr>
            <a:r>
              <a:rPr lang="fr-CA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Sécurité alimentaire: FIES</a:t>
            </a:r>
          </a:p>
          <a:p>
            <a:pPr lvl="8"/>
            <a:r>
              <a:rPr lang="fr-CA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fr-FR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28591" indent="-342900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Variables d’intérêt </a:t>
            </a:r>
            <a:r>
              <a:rPr lang="fr-FR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3590925">
              <a:buFont typeface="Courier New" panose="02070309020205020404" pitchFamily="49" charset="0"/>
              <a:buChar char="o"/>
              <a:tabLst>
                <a:tab pos="3413125" algn="l"/>
              </a:tabLst>
            </a:pPr>
            <a:r>
              <a:rPr lang="fr-CA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</a:t>
            </a:r>
            <a:r>
              <a:rPr lang="fr-CA" b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Qualité de la terre (inégalité de la qualité perçue par les ménages agricoles) </a:t>
            </a:r>
            <a:r>
              <a:rPr lang="fr-CA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(Hirpa Tufa et al., </a:t>
            </a:r>
            <a:r>
              <a:rPr lang="fr-CA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2022</a:t>
            </a:r>
            <a:r>
              <a:rPr lang="fr-CA" i="1" dirty="0">
                <a:solidFill>
                  <a:prstClr val="black">
                    <a:lumMod val="85000"/>
                    <a:lumOff val="15000"/>
                  </a:prstClr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fr-CA" dirty="0">
              <a:solidFill>
                <a:prstClr val="black">
                  <a:lumMod val="85000"/>
                  <a:lumOff val="15000"/>
                </a:prstClr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fr-CA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fr-C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Variables de contrôle </a:t>
            </a:r>
            <a:r>
              <a:rPr lang="fr-C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896938" lvl="4" indent="-269875">
              <a:buFont typeface="Courier New" panose="02070309020205020404" pitchFamily="49" charset="0"/>
              <a:buChar char="o"/>
            </a:pPr>
            <a:endParaRPr lang="fr-CA" b="1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38163" lvl="4" indent="-269875">
              <a:buFont typeface="Courier New" panose="02070309020205020404" pitchFamily="49" charset="0"/>
              <a:buChar char="o"/>
            </a:pPr>
            <a:r>
              <a:rPr lang="fr-FR" sz="16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Fertilisant,</a:t>
            </a:r>
            <a:r>
              <a:rPr lang="fr-FR" sz="1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fr-CA" sz="16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âge, éducation, taille du ménage, genre, marié, revenu, crédit, activités, bétail, radio/TV, membre, électricité, milieu, chocs climatiques. </a:t>
            </a:r>
          </a:p>
          <a:p>
            <a:pPr marL="538163" lvl="4" indent="-269875">
              <a:buFont typeface="Courier New" panose="02070309020205020404" pitchFamily="49" charset="0"/>
              <a:buChar char="o"/>
            </a:pPr>
            <a:endParaRPr lang="fr-CA" sz="1600" b="1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lvl="4" indent="-342900">
              <a:buFont typeface="Wingdings" panose="05000000000000000000" pitchFamily="2" charset="2"/>
              <a:buChar char="§"/>
            </a:pPr>
            <a:r>
              <a:rPr lang="fr-CA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Cible </a:t>
            </a:r>
            <a:r>
              <a:rPr lang="fr-CA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fr-CA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fr-CA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ménages agricoles du Togo</a:t>
            </a:r>
            <a:endParaRPr lang="fr-CA" b="1" i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re 6">
            <a:extLst>
              <a:ext uri="{FF2B5EF4-FFF2-40B4-BE49-F238E27FC236}">
                <a16:creationId xmlns:a16="http://schemas.microsoft.com/office/drawing/2014/main" id="{1179523B-15EA-F20B-01D7-F537AE985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0958"/>
            <a:ext cx="10515600" cy="448671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ET DONNÉES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F60A4F-191D-E571-FAC1-CACF003BDB89}"/>
              </a:ext>
            </a:extLst>
          </p:cNvPr>
          <p:cNvSpPr txBox="1"/>
          <p:nvPr/>
        </p:nvSpPr>
        <p:spPr>
          <a:xfrm>
            <a:off x="5190945" y="1648755"/>
            <a:ext cx="284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Données et variables</a:t>
            </a:r>
          </a:p>
        </p:txBody>
      </p:sp>
    </p:spTree>
    <p:extLst>
      <p:ext uri="{BB962C8B-B14F-4D97-AF65-F5344CB8AC3E}">
        <p14:creationId xmlns:p14="http://schemas.microsoft.com/office/powerpoint/2010/main" val="223750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B74AC-DA50-D61D-97CC-664D958BC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FE8141-ACC7-F7B1-804E-29F521A72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3"/>
            <a:ext cx="12192000" cy="136170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164C7-BF36-669C-DAE3-6C5F41F4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328" y="1879629"/>
            <a:ext cx="8080743" cy="4475754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GB" altLang="en-US" b="1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altLang="en-US" sz="36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275D9D-8701-77E4-ABAB-A0C16D036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9" y="1692207"/>
            <a:ext cx="11780933" cy="381015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91B785B-2994-24AF-61B7-4EEF9DBC3A15}"/>
              </a:ext>
            </a:extLst>
          </p:cNvPr>
          <p:cNvSpPr txBox="1"/>
          <p:nvPr/>
        </p:nvSpPr>
        <p:spPr>
          <a:xfrm>
            <a:off x="2402517" y="5632991"/>
            <a:ext cx="73869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Test de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Hosmer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&amp; </a:t>
            </a:r>
            <a:r>
              <a:rPr lang="fr-FR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Lemesbow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(1980)</a:t>
            </a:r>
          </a:p>
          <a:p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Courbe de ROC pour le modèle logit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Test de classification du modèle logit au seuil de 5 %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fr-FR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ests de l'hypothèse de régression parallèle du modèle logit ordonné</a:t>
            </a:r>
            <a:endParaRPr lang="fr-FR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re 6">
            <a:extLst>
              <a:ext uri="{FF2B5EF4-FFF2-40B4-BE49-F238E27FC236}">
                <a16:creationId xmlns:a16="http://schemas.microsoft.com/office/drawing/2014/main" id="{2D10DC44-1F8B-18E6-151C-EF850601E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120" y="1416800"/>
            <a:ext cx="9199880" cy="393745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RÉSULTATS: </a:t>
            </a:r>
            <a:r>
              <a:rPr lang="fr-F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Analyse descriptive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19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06bed3f-efae-4d70-a15b-866bb27c918d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12741</TotalTime>
  <Words>1558</Words>
  <Application>Microsoft Office PowerPoint</Application>
  <PresentationFormat>Widescreen</PresentationFormat>
  <Paragraphs>384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Courier New</vt:lpstr>
      <vt:lpstr>Times New Roman</vt:lpstr>
      <vt:lpstr>Wingdings</vt:lpstr>
      <vt:lpstr>Office Theme</vt:lpstr>
      <vt:lpstr>Inégalité genre d’accès à la terre de qualité et sécurité alimentaire des ménages agricoles au Togo    GNEDEKA Kodjo Théodore, AKPODO Kossi Duato &amp; AGOSSOU Kokouvi Paul  Université de Lomé (Togo); Université d'Abomey-Calavi, (Benin) &amp; Université de Kara (Togo)</vt:lpstr>
      <vt:lpstr>PLAN DE LA PRÉSENTATION</vt:lpstr>
      <vt:lpstr>INTRODUCTION</vt:lpstr>
      <vt:lpstr>INTRODUCTION</vt:lpstr>
      <vt:lpstr>INTRODUCTION</vt:lpstr>
      <vt:lpstr>QUESTIONS DE RECHERCHE ET OBJECTIFS</vt:lpstr>
      <vt:lpstr>MÉTHODOLOGIE ET DONNÉES</vt:lpstr>
      <vt:lpstr>MÉTHODOLOGIE ET DONNÉES</vt:lpstr>
      <vt:lpstr>RÉSULTATS: Analyse descriptive</vt:lpstr>
      <vt:lpstr>RÉSULTATS: Déterminants de l’accès à des terres de qualité au Togo</vt:lpstr>
      <vt:lpstr>RÉSULTATS: accès à la terre de qualité et sécurité alimentaire des ménages agricoles au Togo</vt:lpstr>
      <vt:lpstr>CONCLUSION ET IMPLICATIONS POLITIQUES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ConfTool Registrations and Submissions</dc:title>
  <dc:creator>Mahlet Wubishet</dc:creator>
  <cp:lastModifiedBy>Medhat Elhelepi</cp:lastModifiedBy>
  <cp:revision>21</cp:revision>
  <dcterms:created xsi:type="dcterms:W3CDTF">2025-06-17T08:21:46Z</dcterms:created>
  <dcterms:modified xsi:type="dcterms:W3CDTF">2025-11-10T18:56:18Z</dcterms:modified>
</cp:coreProperties>
</file>