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7" r:id="rId11"/>
    <p:sldId id="275" r:id="rId12"/>
    <p:sldId id="276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7DEAE6-3197-4D18-A0F4-BFC854AC74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E84F9AC-6382-464B-B4F4-4F030C80877C}">
      <dgm:prSet/>
      <dgm:spPr/>
      <dgm:t>
        <a:bodyPr/>
        <a:lstStyle/>
        <a:p>
          <a:r>
            <a:rPr lang="en-GB"/>
            <a:t>After independence in 1990 and Walvis Bay’s reintegration in 1994, Namibia sought to redress these inequalities.</a:t>
          </a:r>
          <a:endParaRPr lang="en-US"/>
        </a:p>
      </dgm:t>
    </dgm:pt>
    <dgm:pt modelId="{73CBAC86-907C-411E-B194-6F2991C5806B}" type="parTrans" cxnId="{09BF9DC3-CEB9-4FA2-9F38-7CD3D8E947C1}">
      <dgm:prSet/>
      <dgm:spPr/>
      <dgm:t>
        <a:bodyPr/>
        <a:lstStyle/>
        <a:p>
          <a:endParaRPr lang="en-US"/>
        </a:p>
      </dgm:t>
    </dgm:pt>
    <dgm:pt modelId="{4F944760-67D5-4953-A590-FD2CA6512CB9}" type="sibTrans" cxnId="{09BF9DC3-CEB9-4FA2-9F38-7CD3D8E947C1}">
      <dgm:prSet/>
      <dgm:spPr/>
      <dgm:t>
        <a:bodyPr/>
        <a:lstStyle/>
        <a:p>
          <a:endParaRPr lang="en-US"/>
        </a:p>
      </dgm:t>
    </dgm:pt>
    <dgm:pt modelId="{9F557F10-E427-489C-9034-8FCB56D3A937}">
      <dgm:prSet/>
      <dgm:spPr/>
      <dgm:t>
        <a:bodyPr/>
        <a:lstStyle/>
        <a:p>
          <a:r>
            <a:rPr lang="en-GB"/>
            <a:t>Key policies included:</a:t>
          </a:r>
          <a:endParaRPr lang="en-US"/>
        </a:p>
      </dgm:t>
    </dgm:pt>
    <dgm:pt modelId="{9A79638F-37D2-4119-80C8-7D7013C007EA}" type="parTrans" cxnId="{953FFD40-EAC3-4855-BD7F-BF288875979A}">
      <dgm:prSet/>
      <dgm:spPr/>
      <dgm:t>
        <a:bodyPr/>
        <a:lstStyle/>
        <a:p>
          <a:endParaRPr lang="en-US"/>
        </a:p>
      </dgm:t>
    </dgm:pt>
    <dgm:pt modelId="{7FA71A67-4267-4F44-A8B5-E72CB7F1C047}" type="sibTrans" cxnId="{953FFD40-EAC3-4855-BD7F-BF288875979A}">
      <dgm:prSet/>
      <dgm:spPr/>
      <dgm:t>
        <a:bodyPr/>
        <a:lstStyle/>
        <a:p>
          <a:endParaRPr lang="en-US"/>
        </a:p>
      </dgm:t>
    </dgm:pt>
    <dgm:pt modelId="{86054722-CC67-42C4-B1FB-1031E57FD0BE}">
      <dgm:prSet/>
      <dgm:spPr/>
      <dgm:t>
        <a:bodyPr/>
        <a:lstStyle/>
        <a:p>
          <a:r>
            <a:rPr lang="en-GB"/>
            <a:t>National Land Policy (1998) – equitable access to land as a basic right.</a:t>
          </a:r>
          <a:endParaRPr lang="en-US"/>
        </a:p>
      </dgm:t>
    </dgm:pt>
    <dgm:pt modelId="{177A9E1F-D072-4D5F-ACBC-07524FC9F2A7}" type="parTrans" cxnId="{809BF8DD-2F32-4527-8B35-122A208DAA87}">
      <dgm:prSet/>
      <dgm:spPr/>
      <dgm:t>
        <a:bodyPr/>
        <a:lstStyle/>
        <a:p>
          <a:endParaRPr lang="en-US"/>
        </a:p>
      </dgm:t>
    </dgm:pt>
    <dgm:pt modelId="{037D0390-4392-4AFD-AF4C-C9617E1353E5}" type="sibTrans" cxnId="{809BF8DD-2F32-4527-8B35-122A208DAA87}">
      <dgm:prSet/>
      <dgm:spPr/>
      <dgm:t>
        <a:bodyPr/>
        <a:lstStyle/>
        <a:p>
          <a:endParaRPr lang="en-US"/>
        </a:p>
      </dgm:t>
    </dgm:pt>
    <dgm:pt modelId="{4939DF33-5EA0-4EE6-B0A2-DEA1D7150E67}">
      <dgm:prSet/>
      <dgm:spPr/>
      <dgm:t>
        <a:bodyPr/>
        <a:lstStyle/>
        <a:p>
          <a:r>
            <a:rPr lang="en-GB"/>
            <a:t>Flexible Land Tenure Act (2012) – to provide affordable, incremental ownership for low-income households.</a:t>
          </a:r>
          <a:endParaRPr lang="en-US"/>
        </a:p>
      </dgm:t>
    </dgm:pt>
    <dgm:pt modelId="{DBA60526-7AA6-493C-9F68-DC258B73AE6C}" type="parTrans" cxnId="{8221155F-1251-4F21-8AB7-CB0C5F3C5E12}">
      <dgm:prSet/>
      <dgm:spPr/>
      <dgm:t>
        <a:bodyPr/>
        <a:lstStyle/>
        <a:p>
          <a:endParaRPr lang="en-US"/>
        </a:p>
      </dgm:t>
    </dgm:pt>
    <dgm:pt modelId="{82CB60AF-2759-43E9-A52B-0358F1353A9F}" type="sibTrans" cxnId="{8221155F-1251-4F21-8AB7-CB0C5F3C5E12}">
      <dgm:prSet/>
      <dgm:spPr/>
      <dgm:t>
        <a:bodyPr/>
        <a:lstStyle/>
        <a:p>
          <a:endParaRPr lang="en-US"/>
        </a:p>
      </dgm:t>
    </dgm:pt>
    <dgm:pt modelId="{EFF001EA-0E18-4D0F-88F3-1908C6E3B080}">
      <dgm:prSet/>
      <dgm:spPr/>
      <dgm:t>
        <a:bodyPr/>
        <a:lstStyle/>
        <a:p>
          <a:r>
            <a:rPr lang="en-GB"/>
            <a:t>Tutaleni Housing Project (2000s) – serviced plots with basic infrastructure to reduce informality.</a:t>
          </a:r>
          <a:endParaRPr lang="en-US"/>
        </a:p>
      </dgm:t>
    </dgm:pt>
    <dgm:pt modelId="{C09E77DB-5B2D-49F7-8E65-9FF1DC5CC9AF}" type="parTrans" cxnId="{626D7B4A-314A-4A08-B3F3-6AD75FD85D19}">
      <dgm:prSet/>
      <dgm:spPr/>
      <dgm:t>
        <a:bodyPr/>
        <a:lstStyle/>
        <a:p>
          <a:endParaRPr lang="en-US"/>
        </a:p>
      </dgm:t>
    </dgm:pt>
    <dgm:pt modelId="{FC2F152F-774B-4D47-8959-AAF922B392D9}" type="sibTrans" cxnId="{626D7B4A-314A-4A08-B3F3-6AD75FD85D19}">
      <dgm:prSet/>
      <dgm:spPr/>
      <dgm:t>
        <a:bodyPr/>
        <a:lstStyle/>
        <a:p>
          <a:endParaRPr lang="en-US"/>
        </a:p>
      </dgm:t>
    </dgm:pt>
    <dgm:pt modelId="{CD4CBBC2-B3AB-40B8-89AE-C20E41CDDBB6}">
      <dgm:prSet/>
      <dgm:spPr/>
      <dgm:t>
        <a:bodyPr/>
        <a:lstStyle/>
        <a:p>
          <a:r>
            <a:rPr lang="en-GB"/>
            <a:t>Yet, these efforts have not fully transformed the urban divide.</a:t>
          </a:r>
          <a:endParaRPr lang="en-US"/>
        </a:p>
      </dgm:t>
    </dgm:pt>
    <dgm:pt modelId="{1AA46C23-983B-4170-A9C3-FDF2E45C51DF}" type="parTrans" cxnId="{4A6CC8DF-8AD8-47A4-B704-3BD8CD089B07}">
      <dgm:prSet/>
      <dgm:spPr/>
      <dgm:t>
        <a:bodyPr/>
        <a:lstStyle/>
        <a:p>
          <a:endParaRPr lang="en-US"/>
        </a:p>
      </dgm:t>
    </dgm:pt>
    <dgm:pt modelId="{F69869BB-03EF-450B-8819-F8401D1714EF}" type="sibTrans" cxnId="{4A6CC8DF-8AD8-47A4-B704-3BD8CD089B07}">
      <dgm:prSet/>
      <dgm:spPr/>
      <dgm:t>
        <a:bodyPr/>
        <a:lstStyle/>
        <a:p>
          <a:endParaRPr lang="en-US"/>
        </a:p>
      </dgm:t>
    </dgm:pt>
    <dgm:pt modelId="{3A7A3F93-0DEA-45B5-BB5F-14F1401C9B05}" type="pres">
      <dgm:prSet presAssocID="{AD7DEAE6-3197-4D18-A0F4-BFC854AC7447}" presName="linear" presStyleCnt="0">
        <dgm:presLayoutVars>
          <dgm:animLvl val="lvl"/>
          <dgm:resizeHandles val="exact"/>
        </dgm:presLayoutVars>
      </dgm:prSet>
      <dgm:spPr/>
    </dgm:pt>
    <dgm:pt modelId="{31FD318E-1236-44F9-B1E3-0AE9D98BB088}" type="pres">
      <dgm:prSet presAssocID="{3E84F9AC-6382-464B-B4F4-4F030C80877C}" presName="parentText" presStyleLbl="node1" presStyleIdx="0" presStyleCnt="6" custLinFactNeighborY="253">
        <dgm:presLayoutVars>
          <dgm:chMax val="0"/>
          <dgm:bulletEnabled val="1"/>
        </dgm:presLayoutVars>
      </dgm:prSet>
      <dgm:spPr/>
    </dgm:pt>
    <dgm:pt modelId="{9BE7E4C9-EBB6-4F82-8614-7427AF0BA22F}" type="pres">
      <dgm:prSet presAssocID="{4F944760-67D5-4953-A590-FD2CA6512CB9}" presName="spacer" presStyleCnt="0"/>
      <dgm:spPr/>
    </dgm:pt>
    <dgm:pt modelId="{22F48516-A374-467A-9733-D9A3799EAA13}" type="pres">
      <dgm:prSet presAssocID="{9F557F10-E427-489C-9034-8FCB56D3A93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6047696-425C-41E1-A5E5-DE9BC28BF32E}" type="pres">
      <dgm:prSet presAssocID="{7FA71A67-4267-4F44-A8B5-E72CB7F1C047}" presName="spacer" presStyleCnt="0"/>
      <dgm:spPr/>
    </dgm:pt>
    <dgm:pt modelId="{8B33F142-659A-4D09-B7F6-90EF1896E34B}" type="pres">
      <dgm:prSet presAssocID="{86054722-CC67-42C4-B1FB-1031E57FD0B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6BCD3FD-7E7D-42FD-A489-C399B84859C5}" type="pres">
      <dgm:prSet presAssocID="{037D0390-4392-4AFD-AF4C-C9617E1353E5}" presName="spacer" presStyleCnt="0"/>
      <dgm:spPr/>
    </dgm:pt>
    <dgm:pt modelId="{96BA246A-0EEC-4F04-AF94-6991AAC09BD0}" type="pres">
      <dgm:prSet presAssocID="{4939DF33-5EA0-4EE6-B0A2-DEA1D7150E6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0218F22-ECA8-4B06-8C2F-F1DAB0FB3E76}" type="pres">
      <dgm:prSet presAssocID="{82CB60AF-2759-43E9-A52B-0358F1353A9F}" presName="spacer" presStyleCnt="0"/>
      <dgm:spPr/>
    </dgm:pt>
    <dgm:pt modelId="{34D31A14-32C2-42E3-B916-92F99A1346B8}" type="pres">
      <dgm:prSet presAssocID="{EFF001EA-0E18-4D0F-88F3-1908C6E3B08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F9BFBF9-0F7B-4C6D-9DC1-4C1E56D72F0A}" type="pres">
      <dgm:prSet presAssocID="{FC2F152F-774B-4D47-8959-AAF922B392D9}" presName="spacer" presStyleCnt="0"/>
      <dgm:spPr/>
    </dgm:pt>
    <dgm:pt modelId="{C2905C5E-658A-4DA7-A87F-C0E84671B313}" type="pres">
      <dgm:prSet presAssocID="{CD4CBBC2-B3AB-40B8-89AE-C20E41CDDBB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1E2F825-0470-40E4-AC78-C4E4929F2847}" type="presOf" srcId="{9F557F10-E427-489C-9034-8FCB56D3A937}" destId="{22F48516-A374-467A-9733-D9A3799EAA13}" srcOrd="0" destOrd="0" presId="urn:microsoft.com/office/officeart/2005/8/layout/vList2"/>
    <dgm:cxn modelId="{5B5BEA2C-98CC-4260-9486-3F4CE265F54F}" type="presOf" srcId="{86054722-CC67-42C4-B1FB-1031E57FD0BE}" destId="{8B33F142-659A-4D09-B7F6-90EF1896E34B}" srcOrd="0" destOrd="0" presId="urn:microsoft.com/office/officeart/2005/8/layout/vList2"/>
    <dgm:cxn modelId="{E72BEB37-5DA0-4D32-B29A-AD19E8E576CB}" type="presOf" srcId="{3E84F9AC-6382-464B-B4F4-4F030C80877C}" destId="{31FD318E-1236-44F9-B1E3-0AE9D98BB088}" srcOrd="0" destOrd="0" presId="urn:microsoft.com/office/officeart/2005/8/layout/vList2"/>
    <dgm:cxn modelId="{953FFD40-EAC3-4855-BD7F-BF288875979A}" srcId="{AD7DEAE6-3197-4D18-A0F4-BFC854AC7447}" destId="{9F557F10-E427-489C-9034-8FCB56D3A937}" srcOrd="1" destOrd="0" parTransId="{9A79638F-37D2-4119-80C8-7D7013C007EA}" sibTransId="{7FA71A67-4267-4F44-A8B5-E72CB7F1C047}"/>
    <dgm:cxn modelId="{8221155F-1251-4F21-8AB7-CB0C5F3C5E12}" srcId="{AD7DEAE6-3197-4D18-A0F4-BFC854AC7447}" destId="{4939DF33-5EA0-4EE6-B0A2-DEA1D7150E67}" srcOrd="3" destOrd="0" parTransId="{DBA60526-7AA6-493C-9F68-DC258B73AE6C}" sibTransId="{82CB60AF-2759-43E9-A52B-0358F1353A9F}"/>
    <dgm:cxn modelId="{06D63249-EDCD-4ACF-8B74-5368C9F71D8A}" type="presOf" srcId="{CD4CBBC2-B3AB-40B8-89AE-C20E41CDDBB6}" destId="{C2905C5E-658A-4DA7-A87F-C0E84671B313}" srcOrd="0" destOrd="0" presId="urn:microsoft.com/office/officeart/2005/8/layout/vList2"/>
    <dgm:cxn modelId="{626D7B4A-314A-4A08-B3F3-6AD75FD85D19}" srcId="{AD7DEAE6-3197-4D18-A0F4-BFC854AC7447}" destId="{EFF001EA-0E18-4D0F-88F3-1908C6E3B080}" srcOrd="4" destOrd="0" parTransId="{C09E77DB-5B2D-49F7-8E65-9FF1DC5CC9AF}" sibTransId="{FC2F152F-774B-4D47-8959-AAF922B392D9}"/>
    <dgm:cxn modelId="{2A564F4B-23FD-49BB-AD44-A3723A25688B}" type="presOf" srcId="{EFF001EA-0E18-4D0F-88F3-1908C6E3B080}" destId="{34D31A14-32C2-42E3-B916-92F99A1346B8}" srcOrd="0" destOrd="0" presId="urn:microsoft.com/office/officeart/2005/8/layout/vList2"/>
    <dgm:cxn modelId="{7093A0A6-CCFA-41B1-93B1-D4A0259125F0}" type="presOf" srcId="{AD7DEAE6-3197-4D18-A0F4-BFC854AC7447}" destId="{3A7A3F93-0DEA-45B5-BB5F-14F1401C9B05}" srcOrd="0" destOrd="0" presId="urn:microsoft.com/office/officeart/2005/8/layout/vList2"/>
    <dgm:cxn modelId="{09BF9DC3-CEB9-4FA2-9F38-7CD3D8E947C1}" srcId="{AD7DEAE6-3197-4D18-A0F4-BFC854AC7447}" destId="{3E84F9AC-6382-464B-B4F4-4F030C80877C}" srcOrd="0" destOrd="0" parTransId="{73CBAC86-907C-411E-B194-6F2991C5806B}" sibTransId="{4F944760-67D5-4953-A590-FD2CA6512CB9}"/>
    <dgm:cxn modelId="{809BF8DD-2F32-4527-8B35-122A208DAA87}" srcId="{AD7DEAE6-3197-4D18-A0F4-BFC854AC7447}" destId="{86054722-CC67-42C4-B1FB-1031E57FD0BE}" srcOrd="2" destOrd="0" parTransId="{177A9E1F-D072-4D5F-ACBC-07524FC9F2A7}" sibTransId="{037D0390-4392-4AFD-AF4C-C9617E1353E5}"/>
    <dgm:cxn modelId="{4A6CC8DF-8AD8-47A4-B704-3BD8CD089B07}" srcId="{AD7DEAE6-3197-4D18-A0F4-BFC854AC7447}" destId="{CD4CBBC2-B3AB-40B8-89AE-C20E41CDDBB6}" srcOrd="5" destOrd="0" parTransId="{1AA46C23-983B-4170-A9C3-FDF2E45C51DF}" sibTransId="{F69869BB-03EF-450B-8819-F8401D1714EF}"/>
    <dgm:cxn modelId="{C1F889F9-479A-41EE-A4D1-207E62ECFEA2}" type="presOf" srcId="{4939DF33-5EA0-4EE6-B0A2-DEA1D7150E67}" destId="{96BA246A-0EEC-4F04-AF94-6991AAC09BD0}" srcOrd="0" destOrd="0" presId="urn:microsoft.com/office/officeart/2005/8/layout/vList2"/>
    <dgm:cxn modelId="{6B6546B6-8FDF-4B6E-8D88-65EF98F46193}" type="presParOf" srcId="{3A7A3F93-0DEA-45B5-BB5F-14F1401C9B05}" destId="{31FD318E-1236-44F9-B1E3-0AE9D98BB088}" srcOrd="0" destOrd="0" presId="urn:microsoft.com/office/officeart/2005/8/layout/vList2"/>
    <dgm:cxn modelId="{FD6580DB-8D21-4AC5-A54F-12386FF936E3}" type="presParOf" srcId="{3A7A3F93-0DEA-45B5-BB5F-14F1401C9B05}" destId="{9BE7E4C9-EBB6-4F82-8614-7427AF0BA22F}" srcOrd="1" destOrd="0" presId="urn:microsoft.com/office/officeart/2005/8/layout/vList2"/>
    <dgm:cxn modelId="{436D92E9-9859-4544-BEE4-083770FABFE9}" type="presParOf" srcId="{3A7A3F93-0DEA-45B5-BB5F-14F1401C9B05}" destId="{22F48516-A374-467A-9733-D9A3799EAA13}" srcOrd="2" destOrd="0" presId="urn:microsoft.com/office/officeart/2005/8/layout/vList2"/>
    <dgm:cxn modelId="{9C5A39CB-F1B9-45C6-8642-77B5821E5DDB}" type="presParOf" srcId="{3A7A3F93-0DEA-45B5-BB5F-14F1401C9B05}" destId="{36047696-425C-41E1-A5E5-DE9BC28BF32E}" srcOrd="3" destOrd="0" presId="urn:microsoft.com/office/officeart/2005/8/layout/vList2"/>
    <dgm:cxn modelId="{7EEBAB09-FFCD-4B83-8F55-A1376641E88F}" type="presParOf" srcId="{3A7A3F93-0DEA-45B5-BB5F-14F1401C9B05}" destId="{8B33F142-659A-4D09-B7F6-90EF1896E34B}" srcOrd="4" destOrd="0" presId="urn:microsoft.com/office/officeart/2005/8/layout/vList2"/>
    <dgm:cxn modelId="{ABC20B8C-CC18-4B53-9A17-AC757EB678E3}" type="presParOf" srcId="{3A7A3F93-0DEA-45B5-BB5F-14F1401C9B05}" destId="{B6BCD3FD-7E7D-42FD-A489-C399B84859C5}" srcOrd="5" destOrd="0" presId="urn:microsoft.com/office/officeart/2005/8/layout/vList2"/>
    <dgm:cxn modelId="{0F4F8844-AD68-4C6B-A406-ECE0D1213E81}" type="presParOf" srcId="{3A7A3F93-0DEA-45B5-BB5F-14F1401C9B05}" destId="{96BA246A-0EEC-4F04-AF94-6991AAC09BD0}" srcOrd="6" destOrd="0" presId="urn:microsoft.com/office/officeart/2005/8/layout/vList2"/>
    <dgm:cxn modelId="{A8ED9A9E-4E01-4DDD-AE4A-3871F57FCDD9}" type="presParOf" srcId="{3A7A3F93-0DEA-45B5-BB5F-14F1401C9B05}" destId="{B0218F22-ECA8-4B06-8C2F-F1DAB0FB3E76}" srcOrd="7" destOrd="0" presId="urn:microsoft.com/office/officeart/2005/8/layout/vList2"/>
    <dgm:cxn modelId="{A8CD23AE-C60E-46DB-BA3D-1F68BE26DECD}" type="presParOf" srcId="{3A7A3F93-0DEA-45B5-BB5F-14F1401C9B05}" destId="{34D31A14-32C2-42E3-B916-92F99A1346B8}" srcOrd="8" destOrd="0" presId="urn:microsoft.com/office/officeart/2005/8/layout/vList2"/>
    <dgm:cxn modelId="{08555913-5936-4BA9-A90B-707F0C198594}" type="presParOf" srcId="{3A7A3F93-0DEA-45B5-BB5F-14F1401C9B05}" destId="{EF9BFBF9-0F7B-4C6D-9DC1-4C1E56D72F0A}" srcOrd="9" destOrd="0" presId="urn:microsoft.com/office/officeart/2005/8/layout/vList2"/>
    <dgm:cxn modelId="{492C038B-FE3A-4148-AC33-D83D9C7985BF}" type="presParOf" srcId="{3A7A3F93-0DEA-45B5-BB5F-14F1401C9B05}" destId="{C2905C5E-658A-4DA7-A87F-C0E84671B31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84A953-0C05-4DB5-8E31-B7197480D81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68602BF-D012-4843-B4E6-966750EC36A8}">
      <dgm:prSet/>
      <dgm:spPr/>
      <dgm:t>
        <a:bodyPr/>
        <a:lstStyle/>
        <a:p>
          <a:r>
            <a:rPr lang="en-GB"/>
            <a:t>The study has three main objectives:</a:t>
          </a:r>
          <a:endParaRPr lang="en-US"/>
        </a:p>
      </dgm:t>
    </dgm:pt>
    <dgm:pt modelId="{174CB6C0-CEC8-44A5-8672-8758E15668B3}" type="parTrans" cxnId="{BF70E48E-7E64-4681-96B4-E141053F34B3}">
      <dgm:prSet/>
      <dgm:spPr/>
      <dgm:t>
        <a:bodyPr/>
        <a:lstStyle/>
        <a:p>
          <a:endParaRPr lang="en-US"/>
        </a:p>
      </dgm:t>
    </dgm:pt>
    <dgm:pt modelId="{BAD4EDB6-9BAD-4C80-9589-DFD23439C96E}" type="sibTrans" cxnId="{BF70E48E-7E64-4681-96B4-E141053F34B3}">
      <dgm:prSet/>
      <dgm:spPr/>
      <dgm:t>
        <a:bodyPr/>
        <a:lstStyle/>
        <a:p>
          <a:endParaRPr lang="en-US"/>
        </a:p>
      </dgm:t>
    </dgm:pt>
    <dgm:pt modelId="{918208AB-2BAC-4787-990F-69919F34B658}">
      <dgm:prSet/>
      <dgm:spPr/>
      <dgm:t>
        <a:bodyPr/>
        <a:lstStyle/>
        <a:p>
          <a:r>
            <a:rPr lang="en-GB"/>
            <a:t>Analyse the persistence of apartheid-era spatial divisions in Walvis Bay’s current urban form.</a:t>
          </a:r>
          <a:endParaRPr lang="en-US"/>
        </a:p>
      </dgm:t>
    </dgm:pt>
    <dgm:pt modelId="{EF4A73B8-E228-4ABB-B378-4F8CBDE42867}" type="parTrans" cxnId="{A30CB936-D194-4151-B5CE-0747C3C61B4C}">
      <dgm:prSet/>
      <dgm:spPr/>
      <dgm:t>
        <a:bodyPr/>
        <a:lstStyle/>
        <a:p>
          <a:endParaRPr lang="en-US"/>
        </a:p>
      </dgm:t>
    </dgm:pt>
    <dgm:pt modelId="{94248FE1-E0F1-4F13-96B0-4F1D5B121762}" type="sibTrans" cxnId="{A30CB936-D194-4151-B5CE-0747C3C61B4C}">
      <dgm:prSet/>
      <dgm:spPr/>
      <dgm:t>
        <a:bodyPr/>
        <a:lstStyle/>
        <a:p>
          <a:endParaRPr lang="en-US"/>
        </a:p>
      </dgm:t>
    </dgm:pt>
    <dgm:pt modelId="{81BEC84B-9308-4F52-9A3D-6277BD6901EA}">
      <dgm:prSet/>
      <dgm:spPr/>
      <dgm:t>
        <a:bodyPr/>
        <a:lstStyle/>
        <a:p>
          <a:r>
            <a:rPr lang="en-GB"/>
            <a:t>Evaluate the role of Namibia’s land policies and governance structures in promoting or constraining spatial justice.</a:t>
          </a:r>
          <a:endParaRPr lang="en-US"/>
        </a:p>
      </dgm:t>
    </dgm:pt>
    <dgm:pt modelId="{5645D6E9-4B36-4ECD-B1AF-8D4DD1FFDD9B}" type="parTrans" cxnId="{7451383B-5E7B-46F0-8410-E040861990DE}">
      <dgm:prSet/>
      <dgm:spPr/>
      <dgm:t>
        <a:bodyPr/>
        <a:lstStyle/>
        <a:p>
          <a:endParaRPr lang="en-US"/>
        </a:p>
      </dgm:t>
    </dgm:pt>
    <dgm:pt modelId="{92BC2A46-3594-4191-9BC2-8C9F50C08B66}" type="sibTrans" cxnId="{7451383B-5E7B-46F0-8410-E040861990DE}">
      <dgm:prSet/>
      <dgm:spPr/>
      <dgm:t>
        <a:bodyPr/>
        <a:lstStyle/>
        <a:p>
          <a:endParaRPr lang="en-US"/>
        </a:p>
      </dgm:t>
    </dgm:pt>
    <dgm:pt modelId="{765FD407-DB82-40DF-AF94-65DB16098FEF}">
      <dgm:prSet/>
      <dgm:spPr/>
      <dgm:t>
        <a:bodyPr/>
        <a:lstStyle/>
        <a:p>
          <a:r>
            <a:rPr lang="en-GB"/>
            <a:t>Propose policy recommendations that integrate a reparative justice lens into urban land governance.</a:t>
          </a:r>
          <a:endParaRPr lang="en-US"/>
        </a:p>
      </dgm:t>
    </dgm:pt>
    <dgm:pt modelId="{FB35179C-D931-4D91-A376-4E1AAFDEF69F}" type="parTrans" cxnId="{25A80B95-D379-4034-B6E8-7BC047697E3E}">
      <dgm:prSet/>
      <dgm:spPr/>
      <dgm:t>
        <a:bodyPr/>
        <a:lstStyle/>
        <a:p>
          <a:endParaRPr lang="en-US"/>
        </a:p>
      </dgm:t>
    </dgm:pt>
    <dgm:pt modelId="{546DCDFA-7C56-4D5A-8BB1-BAD54631F059}" type="sibTrans" cxnId="{25A80B95-D379-4034-B6E8-7BC047697E3E}">
      <dgm:prSet/>
      <dgm:spPr/>
      <dgm:t>
        <a:bodyPr/>
        <a:lstStyle/>
        <a:p>
          <a:endParaRPr lang="en-US"/>
        </a:p>
      </dgm:t>
    </dgm:pt>
    <dgm:pt modelId="{AF25AAAD-A033-4AA3-909A-78B59A2C13B1}" type="pres">
      <dgm:prSet presAssocID="{8584A953-0C05-4DB5-8E31-B7197480D818}" presName="vert0" presStyleCnt="0">
        <dgm:presLayoutVars>
          <dgm:dir/>
          <dgm:animOne val="branch"/>
          <dgm:animLvl val="lvl"/>
        </dgm:presLayoutVars>
      </dgm:prSet>
      <dgm:spPr/>
    </dgm:pt>
    <dgm:pt modelId="{B081A2B0-2C8A-43F6-BE0A-508D6872EA33}" type="pres">
      <dgm:prSet presAssocID="{868602BF-D012-4843-B4E6-966750EC36A8}" presName="thickLine" presStyleLbl="alignNode1" presStyleIdx="0" presStyleCnt="1"/>
      <dgm:spPr/>
    </dgm:pt>
    <dgm:pt modelId="{0FBC77DE-211F-4C9F-B912-619EC0D0DB7A}" type="pres">
      <dgm:prSet presAssocID="{868602BF-D012-4843-B4E6-966750EC36A8}" presName="horz1" presStyleCnt="0"/>
      <dgm:spPr/>
    </dgm:pt>
    <dgm:pt modelId="{CF94786B-9B63-4C0B-9DA2-80986E621125}" type="pres">
      <dgm:prSet presAssocID="{868602BF-D012-4843-B4E6-966750EC36A8}" presName="tx1" presStyleLbl="revTx" presStyleIdx="0" presStyleCnt="4"/>
      <dgm:spPr/>
    </dgm:pt>
    <dgm:pt modelId="{D3C00A5D-EC1E-4210-9C8E-45C289E403A2}" type="pres">
      <dgm:prSet presAssocID="{868602BF-D012-4843-B4E6-966750EC36A8}" presName="vert1" presStyleCnt="0"/>
      <dgm:spPr/>
    </dgm:pt>
    <dgm:pt modelId="{693DE0CF-7F34-463C-9802-1B93E8B27F08}" type="pres">
      <dgm:prSet presAssocID="{918208AB-2BAC-4787-990F-69919F34B658}" presName="vertSpace2a" presStyleCnt="0"/>
      <dgm:spPr/>
    </dgm:pt>
    <dgm:pt modelId="{4B6B475A-0795-46B5-8C4D-87FC362105E7}" type="pres">
      <dgm:prSet presAssocID="{918208AB-2BAC-4787-990F-69919F34B658}" presName="horz2" presStyleCnt="0"/>
      <dgm:spPr/>
    </dgm:pt>
    <dgm:pt modelId="{BEAB2BA7-5B0B-4990-A835-EF24C08701EA}" type="pres">
      <dgm:prSet presAssocID="{918208AB-2BAC-4787-990F-69919F34B658}" presName="horzSpace2" presStyleCnt="0"/>
      <dgm:spPr/>
    </dgm:pt>
    <dgm:pt modelId="{CD7204D2-84C1-402A-BE80-996D2DD00567}" type="pres">
      <dgm:prSet presAssocID="{918208AB-2BAC-4787-990F-69919F34B658}" presName="tx2" presStyleLbl="revTx" presStyleIdx="1" presStyleCnt="4"/>
      <dgm:spPr/>
    </dgm:pt>
    <dgm:pt modelId="{49B75125-A05E-4135-8778-6527FE2440EA}" type="pres">
      <dgm:prSet presAssocID="{918208AB-2BAC-4787-990F-69919F34B658}" presName="vert2" presStyleCnt="0"/>
      <dgm:spPr/>
    </dgm:pt>
    <dgm:pt modelId="{3CBF3947-4F56-469F-A1DB-35CFA1AF461B}" type="pres">
      <dgm:prSet presAssocID="{918208AB-2BAC-4787-990F-69919F34B658}" presName="thinLine2b" presStyleLbl="callout" presStyleIdx="0" presStyleCnt="3"/>
      <dgm:spPr/>
    </dgm:pt>
    <dgm:pt modelId="{1A83C238-AB56-4C6A-91F9-93A09C056420}" type="pres">
      <dgm:prSet presAssocID="{918208AB-2BAC-4787-990F-69919F34B658}" presName="vertSpace2b" presStyleCnt="0"/>
      <dgm:spPr/>
    </dgm:pt>
    <dgm:pt modelId="{107A95A8-3FDB-493A-BCBF-C05BC450EA4C}" type="pres">
      <dgm:prSet presAssocID="{81BEC84B-9308-4F52-9A3D-6277BD6901EA}" presName="horz2" presStyleCnt="0"/>
      <dgm:spPr/>
    </dgm:pt>
    <dgm:pt modelId="{B19A6A37-4DA5-4713-BE10-54B186A4D24D}" type="pres">
      <dgm:prSet presAssocID="{81BEC84B-9308-4F52-9A3D-6277BD6901EA}" presName="horzSpace2" presStyleCnt="0"/>
      <dgm:spPr/>
    </dgm:pt>
    <dgm:pt modelId="{CB849ECB-A5AC-4828-B14E-538EF53A5609}" type="pres">
      <dgm:prSet presAssocID="{81BEC84B-9308-4F52-9A3D-6277BD6901EA}" presName="tx2" presStyleLbl="revTx" presStyleIdx="2" presStyleCnt="4"/>
      <dgm:spPr/>
    </dgm:pt>
    <dgm:pt modelId="{34E3B939-A03F-49E1-A9EA-3040B55F5B53}" type="pres">
      <dgm:prSet presAssocID="{81BEC84B-9308-4F52-9A3D-6277BD6901EA}" presName="vert2" presStyleCnt="0"/>
      <dgm:spPr/>
    </dgm:pt>
    <dgm:pt modelId="{81EE4C93-A846-4C6F-9514-0729A0953C0F}" type="pres">
      <dgm:prSet presAssocID="{81BEC84B-9308-4F52-9A3D-6277BD6901EA}" presName="thinLine2b" presStyleLbl="callout" presStyleIdx="1" presStyleCnt="3"/>
      <dgm:spPr/>
    </dgm:pt>
    <dgm:pt modelId="{5054E508-CC9B-45EA-A4D1-521F6C17BCDA}" type="pres">
      <dgm:prSet presAssocID="{81BEC84B-9308-4F52-9A3D-6277BD6901EA}" presName="vertSpace2b" presStyleCnt="0"/>
      <dgm:spPr/>
    </dgm:pt>
    <dgm:pt modelId="{D7B6CDEC-80D3-42EA-86B0-8E6F08D144A2}" type="pres">
      <dgm:prSet presAssocID="{765FD407-DB82-40DF-AF94-65DB16098FEF}" presName="horz2" presStyleCnt="0"/>
      <dgm:spPr/>
    </dgm:pt>
    <dgm:pt modelId="{493AC65D-EF8A-4C26-9D32-74B3D92D5E1D}" type="pres">
      <dgm:prSet presAssocID="{765FD407-DB82-40DF-AF94-65DB16098FEF}" presName="horzSpace2" presStyleCnt="0"/>
      <dgm:spPr/>
    </dgm:pt>
    <dgm:pt modelId="{745C5962-E979-4662-8325-23CEFF7B9DD3}" type="pres">
      <dgm:prSet presAssocID="{765FD407-DB82-40DF-AF94-65DB16098FEF}" presName="tx2" presStyleLbl="revTx" presStyleIdx="3" presStyleCnt="4"/>
      <dgm:spPr/>
    </dgm:pt>
    <dgm:pt modelId="{2D9211EC-6F68-45F5-B3D1-2C11B3D39BF2}" type="pres">
      <dgm:prSet presAssocID="{765FD407-DB82-40DF-AF94-65DB16098FEF}" presName="vert2" presStyleCnt="0"/>
      <dgm:spPr/>
    </dgm:pt>
    <dgm:pt modelId="{505E0DCE-4DE0-4AC1-816F-B16993F9CF4F}" type="pres">
      <dgm:prSet presAssocID="{765FD407-DB82-40DF-AF94-65DB16098FEF}" presName="thinLine2b" presStyleLbl="callout" presStyleIdx="2" presStyleCnt="3"/>
      <dgm:spPr/>
    </dgm:pt>
    <dgm:pt modelId="{7AE5DEF0-EFD7-4F5F-8DF4-44D7175BBD69}" type="pres">
      <dgm:prSet presAssocID="{765FD407-DB82-40DF-AF94-65DB16098FEF}" presName="vertSpace2b" presStyleCnt="0"/>
      <dgm:spPr/>
    </dgm:pt>
  </dgm:ptLst>
  <dgm:cxnLst>
    <dgm:cxn modelId="{26343200-B689-4ABD-9675-8872A68A34D3}" type="presOf" srcId="{8584A953-0C05-4DB5-8E31-B7197480D818}" destId="{AF25AAAD-A033-4AA3-909A-78B59A2C13B1}" srcOrd="0" destOrd="0" presId="urn:microsoft.com/office/officeart/2008/layout/LinedList"/>
    <dgm:cxn modelId="{222D3817-5882-4C4F-82FC-BACD801ACF3D}" type="presOf" srcId="{81BEC84B-9308-4F52-9A3D-6277BD6901EA}" destId="{CB849ECB-A5AC-4828-B14E-538EF53A5609}" srcOrd="0" destOrd="0" presId="urn:microsoft.com/office/officeart/2008/layout/LinedList"/>
    <dgm:cxn modelId="{A30CB936-D194-4151-B5CE-0747C3C61B4C}" srcId="{868602BF-D012-4843-B4E6-966750EC36A8}" destId="{918208AB-2BAC-4787-990F-69919F34B658}" srcOrd="0" destOrd="0" parTransId="{EF4A73B8-E228-4ABB-B378-4F8CBDE42867}" sibTransId="{94248FE1-E0F1-4F13-96B0-4F1D5B121762}"/>
    <dgm:cxn modelId="{7451383B-5E7B-46F0-8410-E040861990DE}" srcId="{868602BF-D012-4843-B4E6-966750EC36A8}" destId="{81BEC84B-9308-4F52-9A3D-6277BD6901EA}" srcOrd="1" destOrd="0" parTransId="{5645D6E9-4B36-4ECD-B1AF-8D4DD1FFDD9B}" sibTransId="{92BC2A46-3594-4191-9BC2-8C9F50C08B66}"/>
    <dgm:cxn modelId="{3777A46B-DE9F-4173-8674-F2E9BF5C9912}" type="presOf" srcId="{868602BF-D012-4843-B4E6-966750EC36A8}" destId="{CF94786B-9B63-4C0B-9DA2-80986E621125}" srcOrd="0" destOrd="0" presId="urn:microsoft.com/office/officeart/2008/layout/LinedList"/>
    <dgm:cxn modelId="{BF70E48E-7E64-4681-96B4-E141053F34B3}" srcId="{8584A953-0C05-4DB5-8E31-B7197480D818}" destId="{868602BF-D012-4843-B4E6-966750EC36A8}" srcOrd="0" destOrd="0" parTransId="{174CB6C0-CEC8-44A5-8672-8758E15668B3}" sibTransId="{BAD4EDB6-9BAD-4C80-9589-DFD23439C96E}"/>
    <dgm:cxn modelId="{25A80B95-D379-4034-B6E8-7BC047697E3E}" srcId="{868602BF-D012-4843-B4E6-966750EC36A8}" destId="{765FD407-DB82-40DF-AF94-65DB16098FEF}" srcOrd="2" destOrd="0" parTransId="{FB35179C-D931-4D91-A376-4E1AAFDEF69F}" sibTransId="{546DCDFA-7C56-4D5A-8BB1-BAD54631F059}"/>
    <dgm:cxn modelId="{8F6B28A1-460E-4F5E-A92E-A2CFA1E4C11D}" type="presOf" srcId="{765FD407-DB82-40DF-AF94-65DB16098FEF}" destId="{745C5962-E979-4662-8325-23CEFF7B9DD3}" srcOrd="0" destOrd="0" presId="urn:microsoft.com/office/officeart/2008/layout/LinedList"/>
    <dgm:cxn modelId="{A1BCCCD2-A3CD-4E6D-A711-4051F5CCFF08}" type="presOf" srcId="{918208AB-2BAC-4787-990F-69919F34B658}" destId="{CD7204D2-84C1-402A-BE80-996D2DD00567}" srcOrd="0" destOrd="0" presId="urn:microsoft.com/office/officeart/2008/layout/LinedList"/>
    <dgm:cxn modelId="{5588B235-2A4A-46D2-8B55-49565264C507}" type="presParOf" srcId="{AF25AAAD-A033-4AA3-909A-78B59A2C13B1}" destId="{B081A2B0-2C8A-43F6-BE0A-508D6872EA33}" srcOrd="0" destOrd="0" presId="urn:microsoft.com/office/officeart/2008/layout/LinedList"/>
    <dgm:cxn modelId="{0A5F056F-BEB8-4F68-AFC8-51914AC4796B}" type="presParOf" srcId="{AF25AAAD-A033-4AA3-909A-78B59A2C13B1}" destId="{0FBC77DE-211F-4C9F-B912-619EC0D0DB7A}" srcOrd="1" destOrd="0" presId="urn:microsoft.com/office/officeart/2008/layout/LinedList"/>
    <dgm:cxn modelId="{F0859EBA-7648-4885-8573-E71249CFDEC6}" type="presParOf" srcId="{0FBC77DE-211F-4C9F-B912-619EC0D0DB7A}" destId="{CF94786B-9B63-4C0B-9DA2-80986E621125}" srcOrd="0" destOrd="0" presId="urn:microsoft.com/office/officeart/2008/layout/LinedList"/>
    <dgm:cxn modelId="{0464D464-E333-46AE-8CE6-136B57F3D635}" type="presParOf" srcId="{0FBC77DE-211F-4C9F-B912-619EC0D0DB7A}" destId="{D3C00A5D-EC1E-4210-9C8E-45C289E403A2}" srcOrd="1" destOrd="0" presId="urn:microsoft.com/office/officeart/2008/layout/LinedList"/>
    <dgm:cxn modelId="{B40705A8-A573-4E48-ABE7-9B94439BE553}" type="presParOf" srcId="{D3C00A5D-EC1E-4210-9C8E-45C289E403A2}" destId="{693DE0CF-7F34-463C-9802-1B93E8B27F08}" srcOrd="0" destOrd="0" presId="urn:microsoft.com/office/officeart/2008/layout/LinedList"/>
    <dgm:cxn modelId="{4F6BA300-812F-4F35-A68A-C24B6CEA0493}" type="presParOf" srcId="{D3C00A5D-EC1E-4210-9C8E-45C289E403A2}" destId="{4B6B475A-0795-46B5-8C4D-87FC362105E7}" srcOrd="1" destOrd="0" presId="urn:microsoft.com/office/officeart/2008/layout/LinedList"/>
    <dgm:cxn modelId="{9992B4C8-AA0E-46C6-A5CD-9925F2689A1B}" type="presParOf" srcId="{4B6B475A-0795-46B5-8C4D-87FC362105E7}" destId="{BEAB2BA7-5B0B-4990-A835-EF24C08701EA}" srcOrd="0" destOrd="0" presId="urn:microsoft.com/office/officeart/2008/layout/LinedList"/>
    <dgm:cxn modelId="{C3707BB9-7829-4722-BA77-ADC3E000BAE7}" type="presParOf" srcId="{4B6B475A-0795-46B5-8C4D-87FC362105E7}" destId="{CD7204D2-84C1-402A-BE80-996D2DD00567}" srcOrd="1" destOrd="0" presId="urn:microsoft.com/office/officeart/2008/layout/LinedList"/>
    <dgm:cxn modelId="{67573BCA-0C98-4A02-ABE3-7B64E6C69B1B}" type="presParOf" srcId="{4B6B475A-0795-46B5-8C4D-87FC362105E7}" destId="{49B75125-A05E-4135-8778-6527FE2440EA}" srcOrd="2" destOrd="0" presId="urn:microsoft.com/office/officeart/2008/layout/LinedList"/>
    <dgm:cxn modelId="{30BE426F-48AF-4E5D-A6B4-F9233453CA00}" type="presParOf" srcId="{D3C00A5D-EC1E-4210-9C8E-45C289E403A2}" destId="{3CBF3947-4F56-469F-A1DB-35CFA1AF461B}" srcOrd="2" destOrd="0" presId="urn:microsoft.com/office/officeart/2008/layout/LinedList"/>
    <dgm:cxn modelId="{3F25095B-B808-4A6F-AF90-A19734C1BE8F}" type="presParOf" srcId="{D3C00A5D-EC1E-4210-9C8E-45C289E403A2}" destId="{1A83C238-AB56-4C6A-91F9-93A09C056420}" srcOrd="3" destOrd="0" presId="urn:microsoft.com/office/officeart/2008/layout/LinedList"/>
    <dgm:cxn modelId="{CDBA6176-78B5-4D72-9844-4A8E8958EE3B}" type="presParOf" srcId="{D3C00A5D-EC1E-4210-9C8E-45C289E403A2}" destId="{107A95A8-3FDB-493A-BCBF-C05BC450EA4C}" srcOrd="4" destOrd="0" presId="urn:microsoft.com/office/officeart/2008/layout/LinedList"/>
    <dgm:cxn modelId="{4E288D5A-77C0-46F7-A69B-AB3DD6540FF1}" type="presParOf" srcId="{107A95A8-3FDB-493A-BCBF-C05BC450EA4C}" destId="{B19A6A37-4DA5-4713-BE10-54B186A4D24D}" srcOrd="0" destOrd="0" presId="urn:microsoft.com/office/officeart/2008/layout/LinedList"/>
    <dgm:cxn modelId="{4DFCE723-ADC0-47FB-A22A-05CA4F0BA3D2}" type="presParOf" srcId="{107A95A8-3FDB-493A-BCBF-C05BC450EA4C}" destId="{CB849ECB-A5AC-4828-B14E-538EF53A5609}" srcOrd="1" destOrd="0" presId="urn:microsoft.com/office/officeart/2008/layout/LinedList"/>
    <dgm:cxn modelId="{AD724078-6F41-46EC-86A9-DFC5567DAA6C}" type="presParOf" srcId="{107A95A8-3FDB-493A-BCBF-C05BC450EA4C}" destId="{34E3B939-A03F-49E1-A9EA-3040B55F5B53}" srcOrd="2" destOrd="0" presId="urn:microsoft.com/office/officeart/2008/layout/LinedList"/>
    <dgm:cxn modelId="{937CE1CE-E4C9-4F45-82D5-D52C07A56339}" type="presParOf" srcId="{D3C00A5D-EC1E-4210-9C8E-45C289E403A2}" destId="{81EE4C93-A846-4C6F-9514-0729A0953C0F}" srcOrd="5" destOrd="0" presId="urn:microsoft.com/office/officeart/2008/layout/LinedList"/>
    <dgm:cxn modelId="{AD19F06D-450D-44E4-9B73-0084ACAC8FC4}" type="presParOf" srcId="{D3C00A5D-EC1E-4210-9C8E-45C289E403A2}" destId="{5054E508-CC9B-45EA-A4D1-521F6C17BCDA}" srcOrd="6" destOrd="0" presId="urn:microsoft.com/office/officeart/2008/layout/LinedList"/>
    <dgm:cxn modelId="{BA1C51E8-5B3F-4AE6-A6B9-A0A8B62FF43C}" type="presParOf" srcId="{D3C00A5D-EC1E-4210-9C8E-45C289E403A2}" destId="{D7B6CDEC-80D3-42EA-86B0-8E6F08D144A2}" srcOrd="7" destOrd="0" presId="urn:microsoft.com/office/officeart/2008/layout/LinedList"/>
    <dgm:cxn modelId="{F86DE14A-FE43-4D00-8868-E37A8FF83357}" type="presParOf" srcId="{D7B6CDEC-80D3-42EA-86B0-8E6F08D144A2}" destId="{493AC65D-EF8A-4C26-9D32-74B3D92D5E1D}" srcOrd="0" destOrd="0" presId="urn:microsoft.com/office/officeart/2008/layout/LinedList"/>
    <dgm:cxn modelId="{E1B6C530-D789-4A19-AC5A-B6D2643157FE}" type="presParOf" srcId="{D7B6CDEC-80D3-42EA-86B0-8E6F08D144A2}" destId="{745C5962-E979-4662-8325-23CEFF7B9DD3}" srcOrd="1" destOrd="0" presId="urn:microsoft.com/office/officeart/2008/layout/LinedList"/>
    <dgm:cxn modelId="{222E966B-3B83-4FFA-85D5-53C4D12464C6}" type="presParOf" srcId="{D7B6CDEC-80D3-42EA-86B0-8E6F08D144A2}" destId="{2D9211EC-6F68-45F5-B3D1-2C11B3D39BF2}" srcOrd="2" destOrd="0" presId="urn:microsoft.com/office/officeart/2008/layout/LinedList"/>
    <dgm:cxn modelId="{B7007709-811F-448E-A6E7-7A65512B4DFC}" type="presParOf" srcId="{D3C00A5D-EC1E-4210-9C8E-45C289E403A2}" destId="{505E0DCE-4DE0-4AC1-816F-B16993F9CF4F}" srcOrd="8" destOrd="0" presId="urn:microsoft.com/office/officeart/2008/layout/LinedList"/>
    <dgm:cxn modelId="{2813BAA6-B1F0-43B3-9C53-296C39A0A006}" type="presParOf" srcId="{D3C00A5D-EC1E-4210-9C8E-45C289E403A2}" destId="{7AE5DEF0-EFD7-4F5F-8DF4-44D7175BBD6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741F6A-0297-462E-85B5-28E1A80E681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11ED745-3770-4213-A46F-CACA53F37D87}">
      <dgm:prSet/>
      <dgm:spPr/>
      <dgm:t>
        <a:bodyPr/>
        <a:lstStyle/>
        <a:p>
          <a:r>
            <a:rPr lang="en-GB"/>
            <a:t>The study adopted a qualitative research design to capture the depth and complexity of spatial injustice.</a:t>
          </a:r>
          <a:endParaRPr lang="en-US"/>
        </a:p>
      </dgm:t>
    </dgm:pt>
    <dgm:pt modelId="{2D7EAF30-26B0-4776-A118-95DC78CCA673}" type="parTrans" cxnId="{935E8E06-6E10-4005-97E8-B6C1E99FAC6C}">
      <dgm:prSet/>
      <dgm:spPr/>
      <dgm:t>
        <a:bodyPr/>
        <a:lstStyle/>
        <a:p>
          <a:endParaRPr lang="en-US"/>
        </a:p>
      </dgm:t>
    </dgm:pt>
    <dgm:pt modelId="{F020E691-9AC5-4849-A1E5-8BE160F044C3}" type="sibTrans" cxnId="{935E8E06-6E10-4005-97E8-B6C1E99FAC6C}">
      <dgm:prSet/>
      <dgm:spPr/>
      <dgm:t>
        <a:bodyPr/>
        <a:lstStyle/>
        <a:p>
          <a:endParaRPr lang="en-US"/>
        </a:p>
      </dgm:t>
    </dgm:pt>
    <dgm:pt modelId="{181E844B-2E64-40C2-B6A4-37EB8F9ED754}">
      <dgm:prSet/>
      <dgm:spPr/>
      <dgm:t>
        <a:bodyPr/>
        <a:lstStyle/>
        <a:p>
          <a:r>
            <a:rPr lang="en-GB" b="1"/>
            <a:t>Case Study Approach: </a:t>
          </a:r>
          <a:r>
            <a:rPr lang="en-GB"/>
            <a:t>Walvis Bay was selected as a representative urban area reflecting Namibia’s colonial and post-independence dynamics.</a:t>
          </a:r>
          <a:endParaRPr lang="en-US"/>
        </a:p>
      </dgm:t>
    </dgm:pt>
    <dgm:pt modelId="{4DCA67C2-A7E5-4D65-B9E5-D54278F9C70E}" type="parTrans" cxnId="{041B075C-4406-4201-95CC-12A2D77C3F85}">
      <dgm:prSet/>
      <dgm:spPr/>
      <dgm:t>
        <a:bodyPr/>
        <a:lstStyle/>
        <a:p>
          <a:endParaRPr lang="en-US"/>
        </a:p>
      </dgm:t>
    </dgm:pt>
    <dgm:pt modelId="{22E42EC3-85E6-489A-9091-771F2AE0F4DF}" type="sibTrans" cxnId="{041B075C-4406-4201-95CC-12A2D77C3F85}">
      <dgm:prSet/>
      <dgm:spPr/>
      <dgm:t>
        <a:bodyPr/>
        <a:lstStyle/>
        <a:p>
          <a:endParaRPr lang="en-US"/>
        </a:p>
      </dgm:t>
    </dgm:pt>
    <dgm:pt modelId="{CFE64E84-28E6-4B65-8F08-72985B7D985A}">
      <dgm:prSet/>
      <dgm:spPr/>
      <dgm:t>
        <a:bodyPr/>
        <a:lstStyle/>
        <a:p>
          <a:r>
            <a:rPr lang="en-GB" b="1" i="1"/>
            <a:t>Data Collection Methods:</a:t>
          </a:r>
          <a:endParaRPr lang="en-US"/>
        </a:p>
      </dgm:t>
    </dgm:pt>
    <dgm:pt modelId="{9B0F70E9-9856-410A-A7E5-DA80A8796BA1}" type="parTrans" cxnId="{F66A986D-E9A6-41F7-92D7-09998F3E0B37}">
      <dgm:prSet/>
      <dgm:spPr/>
      <dgm:t>
        <a:bodyPr/>
        <a:lstStyle/>
        <a:p>
          <a:endParaRPr lang="en-US"/>
        </a:p>
      </dgm:t>
    </dgm:pt>
    <dgm:pt modelId="{884932C7-A96B-4A0D-8BFD-D5AD8057AA6A}" type="sibTrans" cxnId="{F66A986D-E9A6-41F7-92D7-09998F3E0B37}">
      <dgm:prSet/>
      <dgm:spPr/>
      <dgm:t>
        <a:bodyPr/>
        <a:lstStyle/>
        <a:p>
          <a:endParaRPr lang="en-US"/>
        </a:p>
      </dgm:t>
    </dgm:pt>
    <dgm:pt modelId="{39743F5E-7960-4048-8DE8-1882880317ED}">
      <dgm:prSet/>
      <dgm:spPr/>
      <dgm:t>
        <a:bodyPr/>
        <a:lstStyle/>
        <a:p>
          <a:r>
            <a:rPr lang="en-GB" i="1"/>
            <a:t>Semi-structured interviews </a:t>
          </a:r>
          <a:r>
            <a:rPr lang="en-GB"/>
            <a:t>with municipal officials, community leaders, and residents.</a:t>
          </a:r>
          <a:endParaRPr lang="en-US"/>
        </a:p>
      </dgm:t>
    </dgm:pt>
    <dgm:pt modelId="{6CD47ECC-353E-4DCD-B718-C9DD4E2260E4}" type="parTrans" cxnId="{4B0C101C-A6C6-4EC4-8B84-E93E972F4FAE}">
      <dgm:prSet/>
      <dgm:spPr/>
      <dgm:t>
        <a:bodyPr/>
        <a:lstStyle/>
        <a:p>
          <a:endParaRPr lang="en-US"/>
        </a:p>
      </dgm:t>
    </dgm:pt>
    <dgm:pt modelId="{C0443452-1F20-4BDF-B743-77D27B94A16A}" type="sibTrans" cxnId="{4B0C101C-A6C6-4EC4-8B84-E93E972F4FAE}">
      <dgm:prSet/>
      <dgm:spPr/>
      <dgm:t>
        <a:bodyPr/>
        <a:lstStyle/>
        <a:p>
          <a:endParaRPr lang="en-US"/>
        </a:p>
      </dgm:t>
    </dgm:pt>
    <dgm:pt modelId="{D9C8C177-81D3-47CD-82FB-DE5CC17F1091}">
      <dgm:prSet/>
      <dgm:spPr/>
      <dgm:t>
        <a:bodyPr/>
        <a:lstStyle/>
        <a:p>
          <a:r>
            <a:rPr lang="en-GB" i="1"/>
            <a:t>Document review </a:t>
          </a:r>
          <a:r>
            <a:rPr lang="en-GB"/>
            <a:t>of national and local land policies.</a:t>
          </a:r>
          <a:endParaRPr lang="en-US"/>
        </a:p>
      </dgm:t>
    </dgm:pt>
    <dgm:pt modelId="{DE81DC0C-01D1-4BE5-8127-1BF0B690336F}" type="parTrans" cxnId="{7B9C07B4-215B-478C-8807-54736233B4BD}">
      <dgm:prSet/>
      <dgm:spPr/>
      <dgm:t>
        <a:bodyPr/>
        <a:lstStyle/>
        <a:p>
          <a:endParaRPr lang="en-US"/>
        </a:p>
      </dgm:t>
    </dgm:pt>
    <dgm:pt modelId="{0344CA7C-8028-47C4-9856-84CBDFC55B79}" type="sibTrans" cxnId="{7B9C07B4-215B-478C-8807-54736233B4BD}">
      <dgm:prSet/>
      <dgm:spPr/>
      <dgm:t>
        <a:bodyPr/>
        <a:lstStyle/>
        <a:p>
          <a:endParaRPr lang="en-US"/>
        </a:p>
      </dgm:t>
    </dgm:pt>
    <dgm:pt modelId="{27130F52-00A0-4746-B8BF-364446DE9BCC}">
      <dgm:prSet/>
      <dgm:spPr/>
      <dgm:t>
        <a:bodyPr/>
        <a:lstStyle/>
        <a:p>
          <a:r>
            <a:rPr lang="en-GB" i="1"/>
            <a:t>Field observations </a:t>
          </a:r>
          <a:r>
            <a:rPr lang="en-GB"/>
            <a:t>in Kuisebmund, Tutaleni, and Meersig.</a:t>
          </a:r>
          <a:endParaRPr lang="en-US"/>
        </a:p>
      </dgm:t>
    </dgm:pt>
    <dgm:pt modelId="{AB143B5A-2573-4797-8F07-34E886625420}" type="parTrans" cxnId="{E6E02E27-CDF4-4962-A4C1-5A4CE4CE6F8A}">
      <dgm:prSet/>
      <dgm:spPr/>
      <dgm:t>
        <a:bodyPr/>
        <a:lstStyle/>
        <a:p>
          <a:endParaRPr lang="en-US"/>
        </a:p>
      </dgm:t>
    </dgm:pt>
    <dgm:pt modelId="{3ABEE797-160D-449B-BD98-567F57E17166}" type="sibTrans" cxnId="{E6E02E27-CDF4-4962-A4C1-5A4CE4CE6F8A}">
      <dgm:prSet/>
      <dgm:spPr/>
      <dgm:t>
        <a:bodyPr/>
        <a:lstStyle/>
        <a:p>
          <a:endParaRPr lang="en-US"/>
        </a:p>
      </dgm:t>
    </dgm:pt>
    <dgm:pt modelId="{CE5E82F1-7951-4AFF-8988-B37499A8CC6B}" type="pres">
      <dgm:prSet presAssocID="{D6741F6A-0297-462E-85B5-28E1A80E6813}" presName="vert0" presStyleCnt="0">
        <dgm:presLayoutVars>
          <dgm:dir/>
          <dgm:animOne val="branch"/>
          <dgm:animLvl val="lvl"/>
        </dgm:presLayoutVars>
      </dgm:prSet>
      <dgm:spPr/>
    </dgm:pt>
    <dgm:pt modelId="{65A85F20-272A-4CBF-A90D-11935289C335}" type="pres">
      <dgm:prSet presAssocID="{911ED745-3770-4213-A46F-CACA53F37D87}" presName="thickLine" presStyleLbl="alignNode1" presStyleIdx="0" presStyleCnt="6"/>
      <dgm:spPr/>
    </dgm:pt>
    <dgm:pt modelId="{9A83F677-3A42-4E35-A522-A913F40774C9}" type="pres">
      <dgm:prSet presAssocID="{911ED745-3770-4213-A46F-CACA53F37D87}" presName="horz1" presStyleCnt="0"/>
      <dgm:spPr/>
    </dgm:pt>
    <dgm:pt modelId="{5F373BF7-23F8-4D54-B663-D16EE1480C1C}" type="pres">
      <dgm:prSet presAssocID="{911ED745-3770-4213-A46F-CACA53F37D87}" presName="tx1" presStyleLbl="revTx" presStyleIdx="0" presStyleCnt="6"/>
      <dgm:spPr/>
    </dgm:pt>
    <dgm:pt modelId="{7C70A591-574B-40C3-ACF9-CEE8855CF173}" type="pres">
      <dgm:prSet presAssocID="{911ED745-3770-4213-A46F-CACA53F37D87}" presName="vert1" presStyleCnt="0"/>
      <dgm:spPr/>
    </dgm:pt>
    <dgm:pt modelId="{1A6DB1FA-2C7D-47C2-AA52-59507E566656}" type="pres">
      <dgm:prSet presAssocID="{181E844B-2E64-40C2-B6A4-37EB8F9ED754}" presName="thickLine" presStyleLbl="alignNode1" presStyleIdx="1" presStyleCnt="6"/>
      <dgm:spPr/>
    </dgm:pt>
    <dgm:pt modelId="{3C179578-5136-4832-867B-8B8E64EBE87C}" type="pres">
      <dgm:prSet presAssocID="{181E844B-2E64-40C2-B6A4-37EB8F9ED754}" presName="horz1" presStyleCnt="0"/>
      <dgm:spPr/>
    </dgm:pt>
    <dgm:pt modelId="{C3651F9B-E7BB-4385-916B-5E86F42F0D8C}" type="pres">
      <dgm:prSet presAssocID="{181E844B-2E64-40C2-B6A4-37EB8F9ED754}" presName="tx1" presStyleLbl="revTx" presStyleIdx="1" presStyleCnt="6"/>
      <dgm:spPr/>
    </dgm:pt>
    <dgm:pt modelId="{3733393E-45BC-4096-B67D-CDC4EE883E4E}" type="pres">
      <dgm:prSet presAssocID="{181E844B-2E64-40C2-B6A4-37EB8F9ED754}" presName="vert1" presStyleCnt="0"/>
      <dgm:spPr/>
    </dgm:pt>
    <dgm:pt modelId="{220B6520-C8B2-4170-BE8C-5231F175E802}" type="pres">
      <dgm:prSet presAssocID="{CFE64E84-28E6-4B65-8F08-72985B7D985A}" presName="thickLine" presStyleLbl="alignNode1" presStyleIdx="2" presStyleCnt="6"/>
      <dgm:spPr/>
    </dgm:pt>
    <dgm:pt modelId="{E28098CB-1820-42FF-AE43-4E55974B85AF}" type="pres">
      <dgm:prSet presAssocID="{CFE64E84-28E6-4B65-8F08-72985B7D985A}" presName="horz1" presStyleCnt="0"/>
      <dgm:spPr/>
    </dgm:pt>
    <dgm:pt modelId="{A34ECD48-213D-4B92-9DC3-6028FA6362B4}" type="pres">
      <dgm:prSet presAssocID="{CFE64E84-28E6-4B65-8F08-72985B7D985A}" presName="tx1" presStyleLbl="revTx" presStyleIdx="2" presStyleCnt="6"/>
      <dgm:spPr/>
    </dgm:pt>
    <dgm:pt modelId="{9102DD3D-ECC9-4937-AF9C-60BB012A4F5C}" type="pres">
      <dgm:prSet presAssocID="{CFE64E84-28E6-4B65-8F08-72985B7D985A}" presName="vert1" presStyleCnt="0"/>
      <dgm:spPr/>
    </dgm:pt>
    <dgm:pt modelId="{A277BF65-BD1B-42AE-A5A4-D35FD489012B}" type="pres">
      <dgm:prSet presAssocID="{39743F5E-7960-4048-8DE8-1882880317ED}" presName="thickLine" presStyleLbl="alignNode1" presStyleIdx="3" presStyleCnt="6"/>
      <dgm:spPr/>
    </dgm:pt>
    <dgm:pt modelId="{524CC422-4544-4E2C-B1DF-74913D43D283}" type="pres">
      <dgm:prSet presAssocID="{39743F5E-7960-4048-8DE8-1882880317ED}" presName="horz1" presStyleCnt="0"/>
      <dgm:spPr/>
    </dgm:pt>
    <dgm:pt modelId="{B100BB53-B538-4E60-AA8B-622D36260E73}" type="pres">
      <dgm:prSet presAssocID="{39743F5E-7960-4048-8DE8-1882880317ED}" presName="tx1" presStyleLbl="revTx" presStyleIdx="3" presStyleCnt="6"/>
      <dgm:spPr/>
    </dgm:pt>
    <dgm:pt modelId="{319DB91D-DB80-4A41-B0B8-4A3F40DC170C}" type="pres">
      <dgm:prSet presAssocID="{39743F5E-7960-4048-8DE8-1882880317ED}" presName="vert1" presStyleCnt="0"/>
      <dgm:spPr/>
    </dgm:pt>
    <dgm:pt modelId="{AEE3A17E-9A12-4A55-BAE8-4F3237CED683}" type="pres">
      <dgm:prSet presAssocID="{D9C8C177-81D3-47CD-82FB-DE5CC17F1091}" presName="thickLine" presStyleLbl="alignNode1" presStyleIdx="4" presStyleCnt="6"/>
      <dgm:spPr/>
    </dgm:pt>
    <dgm:pt modelId="{440F5B69-6ABC-4C87-9265-F0D27705FCB0}" type="pres">
      <dgm:prSet presAssocID="{D9C8C177-81D3-47CD-82FB-DE5CC17F1091}" presName="horz1" presStyleCnt="0"/>
      <dgm:spPr/>
    </dgm:pt>
    <dgm:pt modelId="{DE6B91C9-7892-4283-A460-1FA7769262B8}" type="pres">
      <dgm:prSet presAssocID="{D9C8C177-81D3-47CD-82FB-DE5CC17F1091}" presName="tx1" presStyleLbl="revTx" presStyleIdx="4" presStyleCnt="6"/>
      <dgm:spPr/>
    </dgm:pt>
    <dgm:pt modelId="{6274EB2B-BA50-401F-8369-C7BE7FA8BA03}" type="pres">
      <dgm:prSet presAssocID="{D9C8C177-81D3-47CD-82FB-DE5CC17F1091}" presName="vert1" presStyleCnt="0"/>
      <dgm:spPr/>
    </dgm:pt>
    <dgm:pt modelId="{376A489F-D1AE-43C8-8D7E-74203EDB019E}" type="pres">
      <dgm:prSet presAssocID="{27130F52-00A0-4746-B8BF-364446DE9BCC}" presName="thickLine" presStyleLbl="alignNode1" presStyleIdx="5" presStyleCnt="6"/>
      <dgm:spPr/>
    </dgm:pt>
    <dgm:pt modelId="{CB018730-1B24-4E17-A049-D337475CE135}" type="pres">
      <dgm:prSet presAssocID="{27130F52-00A0-4746-B8BF-364446DE9BCC}" presName="horz1" presStyleCnt="0"/>
      <dgm:spPr/>
    </dgm:pt>
    <dgm:pt modelId="{3E27224D-8B65-44FF-9BC5-BE05F97A88F4}" type="pres">
      <dgm:prSet presAssocID="{27130F52-00A0-4746-B8BF-364446DE9BCC}" presName="tx1" presStyleLbl="revTx" presStyleIdx="5" presStyleCnt="6"/>
      <dgm:spPr/>
    </dgm:pt>
    <dgm:pt modelId="{ED68B9B5-16BC-4075-8563-902A16CB26B6}" type="pres">
      <dgm:prSet presAssocID="{27130F52-00A0-4746-B8BF-364446DE9BCC}" presName="vert1" presStyleCnt="0"/>
      <dgm:spPr/>
    </dgm:pt>
  </dgm:ptLst>
  <dgm:cxnLst>
    <dgm:cxn modelId="{935E8E06-6E10-4005-97E8-B6C1E99FAC6C}" srcId="{D6741F6A-0297-462E-85B5-28E1A80E6813}" destId="{911ED745-3770-4213-A46F-CACA53F37D87}" srcOrd="0" destOrd="0" parTransId="{2D7EAF30-26B0-4776-A118-95DC78CCA673}" sibTransId="{F020E691-9AC5-4849-A1E5-8BE160F044C3}"/>
    <dgm:cxn modelId="{09C49F0E-6C2D-43F7-93C7-E2E580A094F1}" type="presOf" srcId="{39743F5E-7960-4048-8DE8-1882880317ED}" destId="{B100BB53-B538-4E60-AA8B-622D36260E73}" srcOrd="0" destOrd="0" presId="urn:microsoft.com/office/officeart/2008/layout/LinedList"/>
    <dgm:cxn modelId="{4B0C101C-A6C6-4EC4-8B84-E93E972F4FAE}" srcId="{D6741F6A-0297-462E-85B5-28E1A80E6813}" destId="{39743F5E-7960-4048-8DE8-1882880317ED}" srcOrd="3" destOrd="0" parTransId="{6CD47ECC-353E-4DCD-B718-C9DD4E2260E4}" sibTransId="{C0443452-1F20-4BDF-B743-77D27B94A16A}"/>
    <dgm:cxn modelId="{E6E02E27-CDF4-4962-A4C1-5A4CE4CE6F8A}" srcId="{D6741F6A-0297-462E-85B5-28E1A80E6813}" destId="{27130F52-00A0-4746-B8BF-364446DE9BCC}" srcOrd="5" destOrd="0" parTransId="{AB143B5A-2573-4797-8F07-34E886625420}" sibTransId="{3ABEE797-160D-449B-BD98-567F57E17166}"/>
    <dgm:cxn modelId="{041B075C-4406-4201-95CC-12A2D77C3F85}" srcId="{D6741F6A-0297-462E-85B5-28E1A80E6813}" destId="{181E844B-2E64-40C2-B6A4-37EB8F9ED754}" srcOrd="1" destOrd="0" parTransId="{4DCA67C2-A7E5-4D65-B9E5-D54278F9C70E}" sibTransId="{22E42EC3-85E6-489A-9091-771F2AE0F4DF}"/>
    <dgm:cxn modelId="{F66A986D-E9A6-41F7-92D7-09998F3E0B37}" srcId="{D6741F6A-0297-462E-85B5-28E1A80E6813}" destId="{CFE64E84-28E6-4B65-8F08-72985B7D985A}" srcOrd="2" destOrd="0" parTransId="{9B0F70E9-9856-410A-A7E5-DA80A8796BA1}" sibTransId="{884932C7-A96B-4A0D-8BFD-D5AD8057AA6A}"/>
    <dgm:cxn modelId="{0E033372-BA5C-4988-9F4E-99B14F42B1BF}" type="presOf" srcId="{181E844B-2E64-40C2-B6A4-37EB8F9ED754}" destId="{C3651F9B-E7BB-4385-916B-5E86F42F0D8C}" srcOrd="0" destOrd="0" presId="urn:microsoft.com/office/officeart/2008/layout/LinedList"/>
    <dgm:cxn modelId="{8935C681-689F-41FC-A1EB-9146413F07FE}" type="presOf" srcId="{D9C8C177-81D3-47CD-82FB-DE5CC17F1091}" destId="{DE6B91C9-7892-4283-A460-1FA7769262B8}" srcOrd="0" destOrd="0" presId="urn:microsoft.com/office/officeart/2008/layout/LinedList"/>
    <dgm:cxn modelId="{8FD994A9-CA13-4344-996F-DD8FBE79A8FB}" type="presOf" srcId="{CFE64E84-28E6-4B65-8F08-72985B7D985A}" destId="{A34ECD48-213D-4B92-9DC3-6028FA6362B4}" srcOrd="0" destOrd="0" presId="urn:microsoft.com/office/officeart/2008/layout/LinedList"/>
    <dgm:cxn modelId="{FA9251B3-44AD-4ECF-9E25-1560AF21E2CE}" type="presOf" srcId="{D6741F6A-0297-462E-85B5-28E1A80E6813}" destId="{CE5E82F1-7951-4AFF-8988-B37499A8CC6B}" srcOrd="0" destOrd="0" presId="urn:microsoft.com/office/officeart/2008/layout/LinedList"/>
    <dgm:cxn modelId="{7B9C07B4-215B-478C-8807-54736233B4BD}" srcId="{D6741F6A-0297-462E-85B5-28E1A80E6813}" destId="{D9C8C177-81D3-47CD-82FB-DE5CC17F1091}" srcOrd="4" destOrd="0" parTransId="{DE81DC0C-01D1-4BE5-8127-1BF0B690336F}" sibTransId="{0344CA7C-8028-47C4-9856-84CBDFC55B79}"/>
    <dgm:cxn modelId="{EC2063C9-BBD7-4520-8C26-4B72D7742A4A}" type="presOf" srcId="{911ED745-3770-4213-A46F-CACA53F37D87}" destId="{5F373BF7-23F8-4D54-B663-D16EE1480C1C}" srcOrd="0" destOrd="0" presId="urn:microsoft.com/office/officeart/2008/layout/LinedList"/>
    <dgm:cxn modelId="{FDA6A5EA-685F-49A7-B439-6BE7826F6397}" type="presOf" srcId="{27130F52-00A0-4746-B8BF-364446DE9BCC}" destId="{3E27224D-8B65-44FF-9BC5-BE05F97A88F4}" srcOrd="0" destOrd="0" presId="urn:microsoft.com/office/officeart/2008/layout/LinedList"/>
    <dgm:cxn modelId="{D95411A9-2737-4112-9B67-478B9AB65E81}" type="presParOf" srcId="{CE5E82F1-7951-4AFF-8988-B37499A8CC6B}" destId="{65A85F20-272A-4CBF-A90D-11935289C335}" srcOrd="0" destOrd="0" presId="urn:microsoft.com/office/officeart/2008/layout/LinedList"/>
    <dgm:cxn modelId="{063D91B6-8B24-4C73-A5A3-E0F9D3E5F0F2}" type="presParOf" srcId="{CE5E82F1-7951-4AFF-8988-B37499A8CC6B}" destId="{9A83F677-3A42-4E35-A522-A913F40774C9}" srcOrd="1" destOrd="0" presId="urn:microsoft.com/office/officeart/2008/layout/LinedList"/>
    <dgm:cxn modelId="{CDDA086F-3FC7-441D-8457-793B028F3EF7}" type="presParOf" srcId="{9A83F677-3A42-4E35-A522-A913F40774C9}" destId="{5F373BF7-23F8-4D54-B663-D16EE1480C1C}" srcOrd="0" destOrd="0" presId="urn:microsoft.com/office/officeart/2008/layout/LinedList"/>
    <dgm:cxn modelId="{C8A8C6A0-54D1-48AD-ACD2-6C7EF844D5C6}" type="presParOf" srcId="{9A83F677-3A42-4E35-A522-A913F40774C9}" destId="{7C70A591-574B-40C3-ACF9-CEE8855CF173}" srcOrd="1" destOrd="0" presId="urn:microsoft.com/office/officeart/2008/layout/LinedList"/>
    <dgm:cxn modelId="{8C516AA2-22B8-437A-9F30-56CD33D619C3}" type="presParOf" srcId="{CE5E82F1-7951-4AFF-8988-B37499A8CC6B}" destId="{1A6DB1FA-2C7D-47C2-AA52-59507E566656}" srcOrd="2" destOrd="0" presId="urn:microsoft.com/office/officeart/2008/layout/LinedList"/>
    <dgm:cxn modelId="{BFE7CEC8-7345-44EF-BE34-4D51C95F8989}" type="presParOf" srcId="{CE5E82F1-7951-4AFF-8988-B37499A8CC6B}" destId="{3C179578-5136-4832-867B-8B8E64EBE87C}" srcOrd="3" destOrd="0" presId="urn:microsoft.com/office/officeart/2008/layout/LinedList"/>
    <dgm:cxn modelId="{F50188A0-7B00-4B72-917A-309551AEEB1F}" type="presParOf" srcId="{3C179578-5136-4832-867B-8B8E64EBE87C}" destId="{C3651F9B-E7BB-4385-916B-5E86F42F0D8C}" srcOrd="0" destOrd="0" presId="urn:microsoft.com/office/officeart/2008/layout/LinedList"/>
    <dgm:cxn modelId="{81D7A731-67BA-47EB-A0DF-896FAD4B5873}" type="presParOf" srcId="{3C179578-5136-4832-867B-8B8E64EBE87C}" destId="{3733393E-45BC-4096-B67D-CDC4EE883E4E}" srcOrd="1" destOrd="0" presId="urn:microsoft.com/office/officeart/2008/layout/LinedList"/>
    <dgm:cxn modelId="{B01F8398-CCF8-4AAF-B132-0B26370A1608}" type="presParOf" srcId="{CE5E82F1-7951-4AFF-8988-B37499A8CC6B}" destId="{220B6520-C8B2-4170-BE8C-5231F175E802}" srcOrd="4" destOrd="0" presId="urn:microsoft.com/office/officeart/2008/layout/LinedList"/>
    <dgm:cxn modelId="{82BB7990-2BA2-4EF9-9F12-CF3C8689C799}" type="presParOf" srcId="{CE5E82F1-7951-4AFF-8988-B37499A8CC6B}" destId="{E28098CB-1820-42FF-AE43-4E55974B85AF}" srcOrd="5" destOrd="0" presId="urn:microsoft.com/office/officeart/2008/layout/LinedList"/>
    <dgm:cxn modelId="{8D349EB8-F917-45B0-9285-549EE8E1BDA1}" type="presParOf" srcId="{E28098CB-1820-42FF-AE43-4E55974B85AF}" destId="{A34ECD48-213D-4B92-9DC3-6028FA6362B4}" srcOrd="0" destOrd="0" presId="urn:microsoft.com/office/officeart/2008/layout/LinedList"/>
    <dgm:cxn modelId="{9DDF7D43-E507-4B8B-BF6A-2DAC1FC24E66}" type="presParOf" srcId="{E28098CB-1820-42FF-AE43-4E55974B85AF}" destId="{9102DD3D-ECC9-4937-AF9C-60BB012A4F5C}" srcOrd="1" destOrd="0" presId="urn:microsoft.com/office/officeart/2008/layout/LinedList"/>
    <dgm:cxn modelId="{78ED0AFA-75E2-4864-9A16-5E58E7D5794E}" type="presParOf" srcId="{CE5E82F1-7951-4AFF-8988-B37499A8CC6B}" destId="{A277BF65-BD1B-42AE-A5A4-D35FD489012B}" srcOrd="6" destOrd="0" presId="urn:microsoft.com/office/officeart/2008/layout/LinedList"/>
    <dgm:cxn modelId="{8028B2BA-6DF8-4273-9477-137A26A298A2}" type="presParOf" srcId="{CE5E82F1-7951-4AFF-8988-B37499A8CC6B}" destId="{524CC422-4544-4E2C-B1DF-74913D43D283}" srcOrd="7" destOrd="0" presId="urn:microsoft.com/office/officeart/2008/layout/LinedList"/>
    <dgm:cxn modelId="{978548D1-4D50-4862-837C-DE8FFA944FBF}" type="presParOf" srcId="{524CC422-4544-4E2C-B1DF-74913D43D283}" destId="{B100BB53-B538-4E60-AA8B-622D36260E73}" srcOrd="0" destOrd="0" presId="urn:microsoft.com/office/officeart/2008/layout/LinedList"/>
    <dgm:cxn modelId="{6909BB8D-415E-40D3-9814-FB9AFE764591}" type="presParOf" srcId="{524CC422-4544-4E2C-B1DF-74913D43D283}" destId="{319DB91D-DB80-4A41-B0B8-4A3F40DC170C}" srcOrd="1" destOrd="0" presId="urn:microsoft.com/office/officeart/2008/layout/LinedList"/>
    <dgm:cxn modelId="{740B1940-11F7-4F3C-85C0-8C3195885217}" type="presParOf" srcId="{CE5E82F1-7951-4AFF-8988-B37499A8CC6B}" destId="{AEE3A17E-9A12-4A55-BAE8-4F3237CED683}" srcOrd="8" destOrd="0" presId="urn:microsoft.com/office/officeart/2008/layout/LinedList"/>
    <dgm:cxn modelId="{35A9E0F4-FF37-40CF-ACF7-A7E7E976EA4D}" type="presParOf" srcId="{CE5E82F1-7951-4AFF-8988-B37499A8CC6B}" destId="{440F5B69-6ABC-4C87-9265-F0D27705FCB0}" srcOrd="9" destOrd="0" presId="urn:microsoft.com/office/officeart/2008/layout/LinedList"/>
    <dgm:cxn modelId="{DCC7ABF3-E337-48E8-86BC-0473A4D8B673}" type="presParOf" srcId="{440F5B69-6ABC-4C87-9265-F0D27705FCB0}" destId="{DE6B91C9-7892-4283-A460-1FA7769262B8}" srcOrd="0" destOrd="0" presId="urn:microsoft.com/office/officeart/2008/layout/LinedList"/>
    <dgm:cxn modelId="{C7FAB257-4A55-47E0-95FE-5A81B65D2532}" type="presParOf" srcId="{440F5B69-6ABC-4C87-9265-F0D27705FCB0}" destId="{6274EB2B-BA50-401F-8369-C7BE7FA8BA03}" srcOrd="1" destOrd="0" presId="urn:microsoft.com/office/officeart/2008/layout/LinedList"/>
    <dgm:cxn modelId="{25AE7321-B1B5-4C8C-BEAC-E1FE11EF23E1}" type="presParOf" srcId="{CE5E82F1-7951-4AFF-8988-B37499A8CC6B}" destId="{376A489F-D1AE-43C8-8D7E-74203EDB019E}" srcOrd="10" destOrd="0" presId="urn:microsoft.com/office/officeart/2008/layout/LinedList"/>
    <dgm:cxn modelId="{21FA1B7D-27BD-4A7F-9727-11C1E7029357}" type="presParOf" srcId="{CE5E82F1-7951-4AFF-8988-B37499A8CC6B}" destId="{CB018730-1B24-4E17-A049-D337475CE135}" srcOrd="11" destOrd="0" presId="urn:microsoft.com/office/officeart/2008/layout/LinedList"/>
    <dgm:cxn modelId="{E4DB18C2-FB40-4025-99D6-D3B553411B4F}" type="presParOf" srcId="{CB018730-1B24-4E17-A049-D337475CE135}" destId="{3E27224D-8B65-44FF-9BC5-BE05F97A88F4}" srcOrd="0" destOrd="0" presId="urn:microsoft.com/office/officeart/2008/layout/LinedList"/>
    <dgm:cxn modelId="{A98CFAF7-AF96-45CB-9BD9-B739A48EF1F1}" type="presParOf" srcId="{CB018730-1B24-4E17-A049-D337475CE135}" destId="{ED68B9B5-16BC-4075-8563-902A16CB26B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D318E-1236-44F9-B1E3-0AE9D98BB088}">
      <dsp:nvSpPr>
        <dsp:cNvPr id="0" name=""/>
        <dsp:cNvSpPr/>
      </dsp:nvSpPr>
      <dsp:spPr>
        <a:xfrm>
          <a:off x="0" y="830157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After independence in 1990 and Walvis Bay’s reintegration in 1994, Namibia sought to redress these inequalities.</a:t>
          </a:r>
          <a:endParaRPr lang="en-US" sz="1700" kern="1200"/>
        </a:p>
      </dsp:txBody>
      <dsp:txXfrm>
        <a:off x="19904" y="850061"/>
        <a:ext cx="10475792" cy="367937"/>
      </dsp:txXfrm>
    </dsp:sp>
    <dsp:sp modelId="{22F48516-A374-467A-9733-D9A3799EAA13}">
      <dsp:nvSpPr>
        <dsp:cNvPr id="0" name=""/>
        <dsp:cNvSpPr/>
      </dsp:nvSpPr>
      <dsp:spPr>
        <a:xfrm>
          <a:off x="0" y="1286739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Key policies included:</a:t>
          </a:r>
          <a:endParaRPr lang="en-US" sz="1700" kern="1200"/>
        </a:p>
      </dsp:txBody>
      <dsp:txXfrm>
        <a:off x="19904" y="1306643"/>
        <a:ext cx="10475792" cy="367937"/>
      </dsp:txXfrm>
    </dsp:sp>
    <dsp:sp modelId="{8B33F142-659A-4D09-B7F6-90EF1896E34B}">
      <dsp:nvSpPr>
        <dsp:cNvPr id="0" name=""/>
        <dsp:cNvSpPr/>
      </dsp:nvSpPr>
      <dsp:spPr>
        <a:xfrm>
          <a:off x="0" y="1743444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National Land Policy (1998) – equitable access to land as a basic right.</a:t>
          </a:r>
          <a:endParaRPr lang="en-US" sz="1700" kern="1200"/>
        </a:p>
      </dsp:txBody>
      <dsp:txXfrm>
        <a:off x="19904" y="1763348"/>
        <a:ext cx="10475792" cy="367937"/>
      </dsp:txXfrm>
    </dsp:sp>
    <dsp:sp modelId="{96BA246A-0EEC-4F04-AF94-6991AAC09BD0}">
      <dsp:nvSpPr>
        <dsp:cNvPr id="0" name=""/>
        <dsp:cNvSpPr/>
      </dsp:nvSpPr>
      <dsp:spPr>
        <a:xfrm>
          <a:off x="0" y="2200149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Flexible Land Tenure Act (2012) – to provide affordable, incremental ownership for low-income households.</a:t>
          </a:r>
          <a:endParaRPr lang="en-US" sz="1700" kern="1200"/>
        </a:p>
      </dsp:txBody>
      <dsp:txXfrm>
        <a:off x="19904" y="2220053"/>
        <a:ext cx="10475792" cy="367937"/>
      </dsp:txXfrm>
    </dsp:sp>
    <dsp:sp modelId="{34D31A14-32C2-42E3-B916-92F99A1346B8}">
      <dsp:nvSpPr>
        <dsp:cNvPr id="0" name=""/>
        <dsp:cNvSpPr/>
      </dsp:nvSpPr>
      <dsp:spPr>
        <a:xfrm>
          <a:off x="0" y="2656854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Tutaleni Housing Project (2000s) – serviced plots with basic infrastructure to reduce informality.</a:t>
          </a:r>
          <a:endParaRPr lang="en-US" sz="1700" kern="1200"/>
        </a:p>
      </dsp:txBody>
      <dsp:txXfrm>
        <a:off x="19904" y="2676758"/>
        <a:ext cx="10475792" cy="367937"/>
      </dsp:txXfrm>
    </dsp:sp>
    <dsp:sp modelId="{C2905C5E-658A-4DA7-A87F-C0E84671B313}">
      <dsp:nvSpPr>
        <dsp:cNvPr id="0" name=""/>
        <dsp:cNvSpPr/>
      </dsp:nvSpPr>
      <dsp:spPr>
        <a:xfrm>
          <a:off x="0" y="3113559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Yet, these efforts have not fully transformed the urban divide.</a:t>
          </a:r>
          <a:endParaRPr lang="en-US" sz="1700" kern="1200"/>
        </a:p>
      </dsp:txBody>
      <dsp:txXfrm>
        <a:off x="19904" y="3133463"/>
        <a:ext cx="10475792" cy="367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1A2B0-2C8A-43F6-BE0A-508D6872EA33}">
      <dsp:nvSpPr>
        <dsp:cNvPr id="0" name=""/>
        <dsp:cNvSpPr/>
      </dsp:nvSpPr>
      <dsp:spPr>
        <a:xfrm>
          <a:off x="0" y="0"/>
          <a:ext cx="97564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4786B-9B63-4C0B-9DA2-80986E621125}">
      <dsp:nvSpPr>
        <dsp:cNvPr id="0" name=""/>
        <dsp:cNvSpPr/>
      </dsp:nvSpPr>
      <dsp:spPr>
        <a:xfrm>
          <a:off x="0" y="0"/>
          <a:ext cx="1951295" cy="2359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The study has three main objectives:</a:t>
          </a:r>
          <a:endParaRPr lang="en-US" sz="3000" kern="1200"/>
        </a:p>
      </dsp:txBody>
      <dsp:txXfrm>
        <a:off x="0" y="0"/>
        <a:ext cx="1951295" cy="2359482"/>
      </dsp:txXfrm>
    </dsp:sp>
    <dsp:sp modelId="{CD7204D2-84C1-402A-BE80-996D2DD00567}">
      <dsp:nvSpPr>
        <dsp:cNvPr id="0" name=""/>
        <dsp:cNvSpPr/>
      </dsp:nvSpPr>
      <dsp:spPr>
        <a:xfrm>
          <a:off x="2097642" y="36866"/>
          <a:ext cx="7658833" cy="737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Analyse the persistence of apartheid-era spatial divisions in Walvis Bay’s current urban form.</a:t>
          </a:r>
          <a:endParaRPr lang="en-US" sz="2000" kern="1200"/>
        </a:p>
      </dsp:txBody>
      <dsp:txXfrm>
        <a:off x="2097642" y="36866"/>
        <a:ext cx="7658833" cy="737338"/>
      </dsp:txXfrm>
    </dsp:sp>
    <dsp:sp modelId="{3CBF3947-4F56-469F-A1DB-35CFA1AF461B}">
      <dsp:nvSpPr>
        <dsp:cNvPr id="0" name=""/>
        <dsp:cNvSpPr/>
      </dsp:nvSpPr>
      <dsp:spPr>
        <a:xfrm>
          <a:off x="1951295" y="774205"/>
          <a:ext cx="78051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49ECB-A5AC-4828-B14E-538EF53A5609}">
      <dsp:nvSpPr>
        <dsp:cNvPr id="0" name=""/>
        <dsp:cNvSpPr/>
      </dsp:nvSpPr>
      <dsp:spPr>
        <a:xfrm>
          <a:off x="2097642" y="811071"/>
          <a:ext cx="7658833" cy="737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Evaluate the role of Namibia’s land policies and governance structures in promoting or constraining spatial justice.</a:t>
          </a:r>
          <a:endParaRPr lang="en-US" sz="2000" kern="1200"/>
        </a:p>
      </dsp:txBody>
      <dsp:txXfrm>
        <a:off x="2097642" y="811071"/>
        <a:ext cx="7658833" cy="737338"/>
      </dsp:txXfrm>
    </dsp:sp>
    <dsp:sp modelId="{81EE4C93-A846-4C6F-9514-0729A0953C0F}">
      <dsp:nvSpPr>
        <dsp:cNvPr id="0" name=""/>
        <dsp:cNvSpPr/>
      </dsp:nvSpPr>
      <dsp:spPr>
        <a:xfrm>
          <a:off x="1951295" y="1548410"/>
          <a:ext cx="78051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C5962-E979-4662-8325-23CEFF7B9DD3}">
      <dsp:nvSpPr>
        <dsp:cNvPr id="0" name=""/>
        <dsp:cNvSpPr/>
      </dsp:nvSpPr>
      <dsp:spPr>
        <a:xfrm>
          <a:off x="2097642" y="1585276"/>
          <a:ext cx="7658833" cy="737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Propose policy recommendations that integrate a reparative justice lens into urban land governance.</a:t>
          </a:r>
          <a:endParaRPr lang="en-US" sz="2000" kern="1200"/>
        </a:p>
      </dsp:txBody>
      <dsp:txXfrm>
        <a:off x="2097642" y="1585276"/>
        <a:ext cx="7658833" cy="737338"/>
      </dsp:txXfrm>
    </dsp:sp>
    <dsp:sp modelId="{505E0DCE-4DE0-4AC1-816F-B16993F9CF4F}">
      <dsp:nvSpPr>
        <dsp:cNvPr id="0" name=""/>
        <dsp:cNvSpPr/>
      </dsp:nvSpPr>
      <dsp:spPr>
        <a:xfrm>
          <a:off x="1951295" y="2322615"/>
          <a:ext cx="78051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85F20-272A-4CBF-A90D-11935289C335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73BF7-23F8-4D54-B663-D16EE1480C1C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The study adopted a qualitative research design to capture the depth and complexity of spatial injustice.</a:t>
          </a:r>
          <a:endParaRPr lang="en-US" sz="2000" kern="1200"/>
        </a:p>
      </dsp:txBody>
      <dsp:txXfrm>
        <a:off x="0" y="2124"/>
        <a:ext cx="10515600" cy="724514"/>
      </dsp:txXfrm>
    </dsp:sp>
    <dsp:sp modelId="{1A6DB1FA-2C7D-47C2-AA52-59507E566656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51F9B-E7BB-4385-916B-5E86F42F0D8C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Case Study Approach: </a:t>
          </a:r>
          <a:r>
            <a:rPr lang="en-GB" sz="2000" kern="1200"/>
            <a:t>Walvis Bay was selected as a representative urban area reflecting Namibia’s colonial and post-independence dynamics.</a:t>
          </a:r>
          <a:endParaRPr lang="en-US" sz="2000" kern="1200"/>
        </a:p>
      </dsp:txBody>
      <dsp:txXfrm>
        <a:off x="0" y="726639"/>
        <a:ext cx="10515600" cy="724514"/>
      </dsp:txXfrm>
    </dsp:sp>
    <dsp:sp modelId="{220B6520-C8B2-4170-BE8C-5231F175E802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ECD48-213D-4B92-9DC3-6028FA6362B4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kern="1200"/>
            <a:t>Data Collection Methods:</a:t>
          </a:r>
          <a:endParaRPr lang="en-US" sz="2000" kern="1200"/>
        </a:p>
      </dsp:txBody>
      <dsp:txXfrm>
        <a:off x="0" y="1451154"/>
        <a:ext cx="10515600" cy="724514"/>
      </dsp:txXfrm>
    </dsp:sp>
    <dsp:sp modelId="{A277BF65-BD1B-42AE-A5A4-D35FD489012B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0BB53-B538-4E60-AA8B-622D36260E73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/>
            <a:t>Semi-structured interviews </a:t>
          </a:r>
          <a:r>
            <a:rPr lang="en-GB" sz="2000" kern="1200"/>
            <a:t>with municipal officials, community leaders, and residents.</a:t>
          </a:r>
          <a:endParaRPr lang="en-US" sz="2000" kern="1200"/>
        </a:p>
      </dsp:txBody>
      <dsp:txXfrm>
        <a:off x="0" y="2175669"/>
        <a:ext cx="10515600" cy="724514"/>
      </dsp:txXfrm>
    </dsp:sp>
    <dsp:sp modelId="{AEE3A17E-9A12-4A55-BAE8-4F3237CED683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B91C9-7892-4283-A460-1FA7769262B8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/>
            <a:t>Document review </a:t>
          </a:r>
          <a:r>
            <a:rPr lang="en-GB" sz="2000" kern="1200"/>
            <a:t>of national and local land policies.</a:t>
          </a:r>
          <a:endParaRPr lang="en-US" sz="2000" kern="1200"/>
        </a:p>
      </dsp:txBody>
      <dsp:txXfrm>
        <a:off x="0" y="2900183"/>
        <a:ext cx="10515600" cy="724514"/>
      </dsp:txXfrm>
    </dsp:sp>
    <dsp:sp modelId="{376A489F-D1AE-43C8-8D7E-74203EDB019E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7224D-8B65-44FF-9BC5-BE05F97A88F4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/>
            <a:t>Field observations </a:t>
          </a:r>
          <a:r>
            <a:rPr lang="en-GB" sz="2000" kern="1200"/>
            <a:t>in Kuisebmund, Tutaleni, and Meersig.</a:t>
          </a:r>
          <a:endParaRPr lang="en-US" sz="2000" kern="1200"/>
        </a:p>
      </dsp:txBody>
      <dsp:txXfrm>
        <a:off x="0" y="3624698"/>
        <a:ext cx="10515600" cy="724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9E67-06B2-45C6-9367-4AC5191E9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FCBA9-AC36-46B6-B0BA-F27DE32C6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5AB20-6F7B-4895-B865-804A7AE5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EBA83-FC17-429B-AEF0-DBFF2E5A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9ABA-D864-4C8A-BA21-CEEDD63C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77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36B-E3B0-4895-A0D7-0BFBCB7B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4EC96-CDF6-40E2-BFD2-BB5597CE1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62389-3976-4626-8197-83F8B5A5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2F53F-FDB7-45DE-A7C6-1E6C435D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64FD6-3ADE-4DB0-B370-9DC7436E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95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D9867-C2AD-4943-9DAA-6923160A2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96F35-837C-46DC-9122-90BE74375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44CDC-726A-4766-A763-F3DFF322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C0206-3CB6-492A-9236-23D5B746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6003-1A5F-44E3-B87C-1E52B019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5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75EB-547E-4014-9601-8EB12B0F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CC209-E8A0-43F3-A50D-D6A4F803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EE203-F275-442F-8408-0852393CB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A040B-4F33-43B5-8C1A-6658AB59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836E9-4349-4E68-9049-E835497E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1652-A98C-4A58-A015-BDE1FD45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E154-B09D-45DC-A928-47E121BA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FF0DA-9085-4140-A340-0013FFBF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E6B3D-850A-4092-AC5C-63E2ACA6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DBD5-BB25-4CA8-86D9-6BE7FBFC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94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5276-A988-4D59-A003-2F84F1A7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F0CAF-865A-41CC-9B34-83968E2FE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49AC8-D9EC-4E73-A67E-C8F89267D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B2EC5-9630-4A43-9007-AE4DE1948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F5E4D-B9B3-4B38-AFD8-294F51D8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5D6CA-9A4A-4CED-82D4-5BB42974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49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93A7-FC81-4876-8CBA-BE322408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57F18-100E-4621-A66E-8B7C0EA5F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E8606-8509-45DA-A523-1602D5CF2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FAA30-4F33-4DA0-945B-427536AB0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DEC47-7710-4EBF-A01A-68A4AAC0C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259D39-3CB4-4CCA-9E77-88397E67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C036A-AA91-49F8-B1E1-0FB84E51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73A305-5454-49CB-8FA9-A084995F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9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CD72-57EE-4111-9C04-851A70406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48710-55A2-4F7C-B956-AA7B0EAB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BA4E3-6520-4C7B-90F9-84BF158D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9190D-3CCD-4CFC-9EEE-035158F4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07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B320B3-605C-420C-8872-A9505B22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16DFC-1C1C-4C53-97A4-39B449DB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DDCDF-FD10-4096-BB5D-644CF627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73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6DD5-51DA-4B3A-9995-C0E81FDC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4B2B6-9444-4D5F-BEBD-8D29E3942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8CAB-A79B-4AC2-83A4-83D3BA4EB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8813E-454B-4361-A624-23769A40E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7C44B-F66A-47A9-A068-A019A8A4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935FB-1F3A-4D6E-AC06-54C75CF7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83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DDA8-6815-496B-902C-73913450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1250B-342F-45DF-8FBA-6EF605007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461A5-BA25-4421-BC2C-4E155A9AE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A25AC-A351-497C-94A8-2690A26C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43E4C-E86A-4317-A42B-88BA6EDD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A7137-A4AD-47D6-836D-FA6A4CCA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0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B59D4-FD22-4C4A-B600-4E73AD42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4575C-E5C4-4EC5-B57C-E814C8DF8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F77DA-1D2B-4868-B0DF-3D58AFB43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4AE22-9068-4E34-AEB3-2A268E72B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C4F5F-F36D-4FDC-A95E-C5B08FFC9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47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BB777-EE90-4AD2-A3A1-076D378BE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608" y="3209545"/>
            <a:ext cx="10537624" cy="2547858"/>
          </a:xfrm>
        </p:spPr>
        <p:txBody>
          <a:bodyPr>
            <a:normAutofit fontScale="90000"/>
          </a:bodyPr>
          <a:lstStyle/>
          <a:p>
            <a:br>
              <a:rPr lang="en-US" sz="3800" b="1" dirty="0"/>
            </a:br>
            <a:r>
              <a:rPr lang="en-GB" sz="3200" b="1" dirty="0"/>
              <a:t>The State of Spatial Justice in Namibia: An Assessment of Walvis Bay</a:t>
            </a:r>
            <a:br>
              <a:rPr lang="en-GB" sz="3200" b="1" dirty="0"/>
            </a:br>
            <a:br>
              <a:rPr lang="en-US" sz="3200" b="1" dirty="0"/>
            </a:br>
            <a:r>
              <a:rPr lang="en-US" sz="3200" b="1" dirty="0"/>
              <a:t>  </a:t>
            </a:r>
            <a:r>
              <a:rPr lang="en-US" sz="2800" b="1" i="1" dirty="0"/>
              <a:t>Aune Shikongo</a:t>
            </a:r>
            <a:br>
              <a:rPr lang="en-US" sz="3200" b="1" dirty="0"/>
            </a:br>
            <a:r>
              <a:rPr lang="en-US" sz="3200" b="1" i="1" dirty="0"/>
              <a:t>Namibia University of Science and Technology(NUST)</a:t>
            </a:r>
            <a:br>
              <a:rPr lang="en-US" sz="3200" b="1" dirty="0"/>
            </a:br>
            <a:endParaRPr lang="en-GB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F0551-469F-424E-B2C3-6FED08F40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205" y="2023741"/>
            <a:ext cx="2326005" cy="1009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939353-2726-44DD-93BC-23A46C49D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B09F70-E9B4-4970-9832-2AFF6580B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7" y="5780209"/>
            <a:ext cx="2599545" cy="92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B10B92-2F5C-4151-886D-B2F439BD4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683" y="5780209"/>
            <a:ext cx="2833048" cy="100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CEC6A6-7015-4807-8CB6-BE7E4D383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210" y="5736198"/>
            <a:ext cx="3906614" cy="1009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28AD63-FA0C-DA33-E089-D6FFE7AF7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790" y="1626498"/>
            <a:ext cx="1954767" cy="165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4E3D7-A11E-BA5D-4E78-E871A4588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B126EC-787B-DF91-7D9B-F6D695FB6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B85EF1-A41E-4404-8E98-D1A94A1FA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69" y="1134251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/>
              <a:t>Policy Recommendations – Advancing Spatial Justice in Namibia</a:t>
            </a:r>
            <a:endParaRPr lang="en-NA" sz="28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783C45-5852-59F0-94BD-1BD0522D1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362" y="2193926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altLang="en-US" sz="2600" dirty="0">
                <a:ea typeface="Aptos" panose="020B0004020202020204" pitchFamily="34" charset="0"/>
                <a:cs typeface="Times New Roman" panose="02020603050405020304" pitchFamily="18" charset="0"/>
              </a:rPr>
              <a:t>The study highlights the need for a justice-oriented approach to urban land governance,  moving beyond technical land delivery to redistributive transformation.</a:t>
            </a:r>
          </a:p>
          <a:p>
            <a:pPr marL="0" indent="0">
              <a:buNone/>
            </a:pPr>
            <a:r>
              <a:rPr lang="en-GB" altLang="en-US" sz="2600" b="1" dirty="0">
                <a:ea typeface="Aptos" panose="020B0004020202020204" pitchFamily="34" charset="0"/>
                <a:cs typeface="Times New Roman" panose="02020603050405020304" pitchFamily="18" charset="0"/>
              </a:rPr>
              <a:t>Key recommendations:</a:t>
            </a:r>
          </a:p>
          <a:p>
            <a:r>
              <a:rPr lang="en-GB" altLang="en-US" sz="2600" dirty="0">
                <a:ea typeface="Aptos" panose="020B0004020202020204" pitchFamily="34" charset="0"/>
                <a:cs typeface="Arial" panose="020B0604020202020204" pitchFamily="34" charset="0"/>
              </a:rPr>
              <a:t>Develop a Spatial Reparations Framework – integrate justice and redress into urban policy to address historical spatial inequalities.</a:t>
            </a:r>
          </a:p>
          <a:p>
            <a:r>
              <a:rPr lang="en-GB" altLang="en-US" sz="2600" dirty="0">
                <a:ea typeface="Aptos" panose="020B0004020202020204" pitchFamily="34" charset="0"/>
                <a:cs typeface="Arial" panose="020B0604020202020204" pitchFamily="34" charset="0"/>
              </a:rPr>
              <a:t>Formalize Backyard Rentals – introduce minimum service standards, tenure protection, and inclusion in municipal plans.</a:t>
            </a:r>
          </a:p>
          <a:p>
            <a:r>
              <a:rPr lang="en-GB" altLang="en-US" sz="2600" dirty="0">
                <a:ea typeface="Aptos" panose="020B0004020202020204" pitchFamily="34" charset="0"/>
                <a:cs typeface="Arial" panose="020B0604020202020204" pitchFamily="34" charset="0"/>
              </a:rPr>
              <a:t>Inclusionary Housing Policy – require mixed-income developments to promote social integration.</a:t>
            </a:r>
          </a:p>
          <a:p>
            <a:r>
              <a:rPr lang="en-GB" altLang="en-US" sz="2600" dirty="0">
                <a:ea typeface="Aptos" panose="020B0004020202020204" pitchFamily="34" charset="0"/>
                <a:cs typeface="Arial" panose="020B0604020202020204" pitchFamily="34" charset="0"/>
              </a:rPr>
              <a:t>Integrate Justice Indicators – embed equity measures within land information and monitoring systems.</a:t>
            </a:r>
          </a:p>
          <a:p>
            <a:r>
              <a:rPr lang="en-GB" altLang="en-US" sz="2600" dirty="0">
                <a:ea typeface="Aptos" panose="020B0004020202020204" pitchFamily="34" charset="0"/>
                <a:cs typeface="Arial" panose="020B0604020202020204" pitchFamily="34" charset="0"/>
              </a:rPr>
              <a:t>Strengthen Governance Coordination – align land, housing, and infrastructure planning at municipal level.</a:t>
            </a: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48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41ED1-ECDA-98F6-AFF4-2EFA64488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E20EB0-C53F-D24D-8C24-40FA02D75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06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03506-E6B8-D594-92AD-8CDC8C5B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72" y="1406203"/>
            <a:ext cx="10170542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Conclusion</a:t>
            </a:r>
            <a:endParaRPr lang="en-NA" sz="32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4E7B66-352F-4ED3-1AC3-E363B9078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07" y="224831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altLang="en-US" b="1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altLang="en-US" sz="2400" dirty="0"/>
              <a:t>Apartheid spatial patterns still shape Walvis Bay’s urban form.</a:t>
            </a:r>
          </a:p>
          <a:p>
            <a:r>
              <a:rPr lang="en-GB" altLang="en-US" sz="2400" dirty="0"/>
              <a:t>Namibia’s policies show strong intent but weak implementation.</a:t>
            </a:r>
          </a:p>
          <a:p>
            <a:r>
              <a:rPr lang="en-GB" altLang="en-US" sz="2400" dirty="0"/>
              <a:t>Achieving spatial justice means addressing historic exclusion and promoting equitable access to land and services.</a:t>
            </a:r>
          </a:p>
          <a:p>
            <a:r>
              <a:rPr lang="en-GB" altLang="en-US" sz="2400" dirty="0"/>
              <a:t>Walvis Bay can lead by example,  demonstrating how reparative planning can build inclusive and sustainable cities.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3368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F31A5-6054-3C44-E3DA-6AAA90D44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FEEBA3-2E58-82D9-FA9A-92731829E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275D7B-6A81-6A9D-53B0-C65FB63B3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51" y="1564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REFERENCES </a:t>
            </a:r>
            <a:endParaRPr lang="en-NA" sz="32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91AC56-7842-A89F-6D3C-C9DA89F37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577" y="2777500"/>
            <a:ext cx="11016343" cy="3684134"/>
          </a:xfrm>
        </p:spPr>
        <p:txBody>
          <a:bodyPr>
            <a:normAutofit/>
          </a:bodyPr>
          <a:lstStyle/>
          <a:p>
            <a:pPr marL="0" indent="-457200">
              <a:buNone/>
            </a:pPr>
            <a:r>
              <a:rPr lang="en-US" sz="2400" dirty="0"/>
              <a:t>Kohima, J. M., Chigbu, U. E., Mazambani, M. L., &amp; Mabakeng, M. R. (2023). (Neo-) segregation,(neo-) racism, and one-city two-system planning in Windhoek, Namibia: What can a new national urban policy do?. Land Use Policy, 125, 106480.</a:t>
            </a:r>
          </a:p>
          <a:p>
            <a:pPr marL="0" indent="0">
              <a:buNone/>
            </a:pPr>
            <a:r>
              <a:rPr lang="en-GB" sz="2400" dirty="0"/>
              <a:t>Lefebvre, H. (1991). </a:t>
            </a:r>
            <a:r>
              <a:rPr lang="en-GB" sz="2400" i="1" dirty="0"/>
              <a:t>The production of space</a:t>
            </a:r>
            <a:r>
              <a:rPr lang="en-GB" sz="2400" dirty="0"/>
              <a:t>. Blackwell.</a:t>
            </a:r>
            <a:endParaRPr lang="en-NA" sz="2400" dirty="0"/>
          </a:p>
          <a:p>
            <a:pPr marL="0" indent="0">
              <a:buNone/>
            </a:pPr>
            <a:r>
              <a:rPr lang="en-GB" sz="2400" dirty="0"/>
              <a:t>Soja, E. W. (2010). </a:t>
            </a:r>
            <a:r>
              <a:rPr lang="en-GB" sz="2400" i="1" dirty="0"/>
              <a:t>Seeking spatial justice</a:t>
            </a:r>
            <a:r>
              <a:rPr lang="en-GB" sz="2400" dirty="0"/>
              <a:t>. University of Minnesota Press.</a:t>
            </a:r>
            <a:endParaRPr lang="en-NA" sz="2400" dirty="0"/>
          </a:p>
          <a:p>
            <a:pPr marL="0" indent="0">
              <a:buNone/>
            </a:pPr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40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8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CEFE6-4AE7-4DE3-A38E-74E567956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8" y="0"/>
            <a:ext cx="12185625" cy="1405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966D3-037E-493E-B5E0-6D1FFA6EF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2983345"/>
            <a:ext cx="11333901" cy="304691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Thank you!</a:t>
            </a:r>
          </a:p>
          <a:p>
            <a:pPr marL="0" indent="0" algn="ctr">
              <a:buNone/>
            </a:pPr>
            <a:r>
              <a:rPr lang="en-US" sz="4000" b="1" dirty="0"/>
              <a:t>Email: aushikongo@nust.na</a:t>
            </a:r>
            <a:endParaRPr lang="en-GB" sz="4000" b="1" dirty="0"/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12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2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Content</a:t>
            </a:r>
          </a:p>
          <a:p>
            <a:pPr marL="514350" indent="-514350">
              <a:buAutoNum type="arabicPeriod"/>
            </a:pPr>
            <a:r>
              <a:rPr lang="en-US" dirty="0"/>
              <a:t>Introduction</a:t>
            </a:r>
          </a:p>
          <a:p>
            <a:pPr marL="514350" indent="-514350">
              <a:buAutoNum type="arabicPeriod"/>
            </a:pPr>
            <a:r>
              <a:rPr lang="en-US" dirty="0"/>
              <a:t>Objectives of the study</a:t>
            </a:r>
          </a:p>
          <a:p>
            <a:pPr marL="514350" indent="-514350">
              <a:buAutoNum type="arabicPeriod"/>
            </a:pPr>
            <a:r>
              <a:rPr lang="en-US" dirty="0"/>
              <a:t>Conceptual Framework</a:t>
            </a:r>
          </a:p>
          <a:p>
            <a:pPr marL="514350" indent="-514350">
              <a:buAutoNum type="arabicPeriod"/>
            </a:pPr>
            <a:r>
              <a:rPr lang="en-US" dirty="0"/>
              <a:t>Methodology</a:t>
            </a:r>
          </a:p>
          <a:p>
            <a:pPr marL="514350" indent="-514350">
              <a:buAutoNum type="arabicPeriod"/>
            </a:pPr>
            <a:r>
              <a:rPr lang="en-US" dirty="0"/>
              <a:t>Findings</a:t>
            </a:r>
          </a:p>
          <a:p>
            <a:pPr marL="514350" indent="-514350">
              <a:buAutoNum type="arabicPeriod"/>
            </a:pPr>
            <a:r>
              <a:rPr lang="en-US" dirty="0"/>
              <a:t>Recommendations</a:t>
            </a:r>
          </a:p>
          <a:p>
            <a:pPr marL="514350" indent="-514350">
              <a:buAutoNum type="arabicPeriod"/>
            </a:pPr>
            <a:r>
              <a:rPr lang="en-US" dirty="0"/>
              <a:t>Conclusion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6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93C2A-FEC5-65C3-E69A-2CEFDCEE5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14403A-E207-C14A-4A0B-FA666E403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5369B9-D7CE-69CA-1A43-484ADE7EA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9" y="1879629"/>
            <a:ext cx="7328663" cy="4475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Introduction</a:t>
            </a:r>
          </a:p>
          <a:p>
            <a:r>
              <a:rPr lang="en-GB" sz="2000" dirty="0"/>
              <a:t>Spatial justice refers to the fair distribution of spatial resources, opportunities, and rights across urban and rural landscapes (Kohima, et al., 2023). </a:t>
            </a:r>
          </a:p>
          <a:p>
            <a:r>
              <a:rPr lang="en-GB" sz="2000" dirty="0"/>
              <a:t>Colonial and apartheid urban planning deliberately segregated African cities. </a:t>
            </a:r>
          </a:p>
          <a:p>
            <a:r>
              <a:rPr lang="en-GB" sz="2000" dirty="0"/>
              <a:t>Post-independence policies across Africa have often failed to dismantle these inherited spatial inequalities.</a:t>
            </a:r>
          </a:p>
          <a:p>
            <a:r>
              <a:rPr lang="en-GB" sz="2000" dirty="0"/>
              <a:t>Namibia’s urban geography was one of the most racially segregated under apartheid.</a:t>
            </a:r>
          </a:p>
          <a:p>
            <a:r>
              <a:rPr lang="en-GB" sz="2000" dirty="0"/>
              <a:t>The spatial divide is still evident today , especially in Walvis Bay, Namibia’s principal port town.</a:t>
            </a:r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06D8CF-95EA-72F7-7510-F8F52EE9B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915" y="1554783"/>
            <a:ext cx="5040085" cy="4800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5AF128-0855-42F8-085D-D0AC8D7DA5CE}"/>
              </a:ext>
            </a:extLst>
          </p:cNvPr>
          <p:cNvSpPr txBox="1"/>
          <p:nvPr/>
        </p:nvSpPr>
        <p:spPr>
          <a:xfrm>
            <a:off x="7260770" y="6355383"/>
            <a:ext cx="5736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Google, retrieved October 20205</a:t>
            </a:r>
            <a:endParaRPr lang="en-NA" sz="1600" dirty="0"/>
          </a:p>
        </p:txBody>
      </p:sp>
    </p:spTree>
    <p:extLst>
      <p:ext uri="{BB962C8B-B14F-4D97-AF65-F5344CB8AC3E}">
        <p14:creationId xmlns:p14="http://schemas.microsoft.com/office/powerpoint/2010/main" val="2546263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D11C2-D2D1-007D-22D7-4EC5C47DC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83FA7B-082F-0EC8-CFC2-82C321C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0620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A89DF4E-F332-F104-C266-9099ACA6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8" y="1622975"/>
            <a:ext cx="10515600" cy="55522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  <a:cs typeface="Arial" panose="020B0604020202020204" pitchFamily="34" charset="0"/>
              </a:rPr>
              <a:t>Namibian context</a:t>
            </a:r>
            <a:endParaRPr lang="en-NA" sz="280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525867F0-FA87-8A74-7F26-78B395D63E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58593"/>
              </p:ext>
            </p:extLst>
          </p:nvPr>
        </p:nvGraphicFramePr>
        <p:xfrm>
          <a:off x="217098" y="162297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6680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38845-2BCB-1E3E-9F33-15E9D02BC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6D85DE-454C-CFBA-2CCE-E605E3531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ACBAC2E-2535-3CCC-7745-45112542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40" y="1607329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/>
              <a:t>Objectives of the Study</a:t>
            </a:r>
            <a:endParaRPr lang="en-NA" sz="2800" b="1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5D09279D-4F86-FD57-15C7-C4FD6A54D6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5340" y="2570738"/>
          <a:ext cx="9756476" cy="2359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2119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B9057-52DE-AC95-1A12-89D73A425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A772DB-EA9E-1E08-D153-F231D9FCC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8D97FE-980C-B211-F60A-D64B5FD3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80" y="1477933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Conceptual Framework</a:t>
            </a:r>
            <a:endParaRPr lang="en-NA" sz="2800" b="1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15D87C-D30D-1523-7A81-B6708C3C0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80" y="2506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r>
              <a:rPr lang="en-GB" altLang="en-US" sz="2200" dirty="0">
                <a:ea typeface="Aptos" panose="020B0004020202020204" pitchFamily="34" charset="0"/>
                <a:cs typeface="Times New Roman" panose="02020603050405020304" pitchFamily="18" charset="0"/>
              </a:rPr>
              <a:t>The study’s conceptual framework is built on the theory of spatial justice as advanced by Henri Lefebvre (1991) and Edward Soja (2010).</a:t>
            </a:r>
          </a:p>
          <a:p>
            <a:r>
              <a:rPr lang="en-GB" altLang="en-US" sz="2200" dirty="0">
                <a:ea typeface="Aptos" panose="020B0004020202020204" pitchFamily="34" charset="0"/>
                <a:cs typeface="Times New Roman" panose="02020603050405020304" pitchFamily="18" charset="0"/>
              </a:rPr>
              <a:t>It connects the production of space, policy frameworks, and lived urban realities.</a:t>
            </a:r>
          </a:p>
          <a:p>
            <a:r>
              <a:rPr lang="en-GB" altLang="en-US" sz="2200" dirty="0">
                <a:ea typeface="Aptos" panose="020B0004020202020204" pitchFamily="34" charset="0"/>
                <a:cs typeface="Times New Roman" panose="02020603050405020304" pitchFamily="18" charset="0"/>
              </a:rPr>
              <a:t>The framework situates Namibia’s urban development within broader debates on reparative and distributive justice.</a:t>
            </a:r>
          </a:p>
          <a:p>
            <a:r>
              <a:rPr lang="en-GB" altLang="en-US" sz="2200" dirty="0">
                <a:ea typeface="Aptos" panose="020B0004020202020204" pitchFamily="34" charset="0"/>
                <a:cs typeface="Times New Roman" panose="02020603050405020304" pitchFamily="18" charset="0"/>
              </a:rPr>
              <a:t>It integrates three key dimensions:</a:t>
            </a:r>
          </a:p>
          <a:p>
            <a:pPr marL="914400" lvl="1" indent="-457200">
              <a:buAutoNum type="arabicPeriod"/>
            </a:pPr>
            <a:r>
              <a:rPr lang="en-GB" altLang="en-US" sz="1800" dirty="0">
                <a:ea typeface="Aptos" panose="020B0004020202020204" pitchFamily="34" charset="0"/>
                <a:cs typeface="Times New Roman" panose="02020603050405020304" pitchFamily="18" charset="0"/>
              </a:rPr>
              <a:t>Historical – apartheid spatial legacies that continue to shape settlement patterns.</a:t>
            </a:r>
          </a:p>
          <a:p>
            <a:pPr marL="914400" lvl="1" indent="-457200">
              <a:buAutoNum type="arabicPeriod"/>
            </a:pPr>
            <a:r>
              <a:rPr lang="en-GB" altLang="en-US" sz="1800" dirty="0">
                <a:ea typeface="Aptos" panose="020B0004020202020204" pitchFamily="34" charset="0"/>
                <a:cs typeface="Times New Roman" panose="02020603050405020304" pitchFamily="18" charset="0"/>
              </a:rPr>
              <a:t>Institutional – current land and housing policies (National Land Policy 1998, FLTA 2012, Draft Urban Land Policy 2025).</a:t>
            </a:r>
          </a:p>
          <a:p>
            <a:pPr marL="914400" lvl="1" indent="-457200">
              <a:buAutoNum type="arabicPeriod"/>
            </a:pPr>
            <a:r>
              <a:rPr lang="en-GB" altLang="en-US" sz="1800" dirty="0">
                <a:ea typeface="Aptos" panose="020B0004020202020204" pitchFamily="34" charset="0"/>
                <a:cs typeface="Times New Roman" panose="02020603050405020304" pitchFamily="18" charset="0"/>
              </a:rPr>
              <a:t>Socio-economic – access to land, services, and housing opportunities.</a:t>
            </a: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8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83DFE-C9D7-0E74-8CAD-753AD9B31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15FB57-428D-6CC1-4AB8-6CFFA9F87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629"/>
            <a:ext cx="12192000" cy="1406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49A3A5-1FE3-ABD0-3B6B-B727BD91D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52" y="1288337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Methodology</a:t>
            </a:r>
            <a:endParaRPr lang="en-NA" sz="2800" b="1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D850D12B-8380-9FAC-E22E-19F708EC69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8252" y="232550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155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CE216-D228-65C6-FBD0-A2AD0B999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7A545-3EEB-F2A1-C5D9-EC692AFD5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7D6CF0-90CB-59F0-DE24-7C588F40A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04" y="1227767"/>
            <a:ext cx="6295845" cy="1325563"/>
          </a:xfrm>
        </p:spPr>
        <p:txBody>
          <a:bodyPr>
            <a:normAutofit/>
          </a:bodyPr>
          <a:lstStyle/>
          <a:p>
            <a:r>
              <a:rPr lang="en-GB" sz="2800" b="1"/>
              <a:t>Findings  – Historical Legacies and Urban Inequality</a:t>
            </a:r>
            <a:endParaRPr lang="en-NA" sz="28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E8045F-358F-3643-4B09-65F664F3D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88912"/>
            <a:ext cx="7832785" cy="4422439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Apartheid spatial divisions persist almost three decades after independence.</a:t>
            </a:r>
          </a:p>
          <a:p>
            <a:r>
              <a:rPr lang="en-GB" sz="2400" dirty="0"/>
              <a:t>Walvis Bay remains physically and socially segregated, with distinct neighbourhoods reflecting racialized planning:</a:t>
            </a:r>
          </a:p>
          <a:p>
            <a:r>
              <a:rPr lang="en-GB" sz="2400" dirty="0"/>
              <a:t>Kuisebmund – densely populated, limited infrastructure, dominated by low-income and informal housing.</a:t>
            </a:r>
          </a:p>
          <a:p>
            <a:r>
              <a:rPr lang="en-GB" sz="2400" dirty="0"/>
              <a:t>Narraville – middle-income, modest services.</a:t>
            </a:r>
          </a:p>
          <a:p>
            <a:r>
              <a:rPr lang="en-GB" sz="2400" dirty="0"/>
              <a:t>Meersig &amp; Lagoon Area – affluent, spacious plots, full municipal services.</a:t>
            </a:r>
          </a:p>
          <a:p>
            <a:r>
              <a:rPr lang="en-GB" sz="2400" dirty="0"/>
              <a:t>Reintegration in 1994 did not dismantle inherited patterns of inequality; instead, new developments reinforced separation through market-driven planning.</a:t>
            </a:r>
          </a:p>
          <a:p>
            <a:r>
              <a:rPr lang="en-GB" sz="2400" dirty="0"/>
              <a:t>Urban expansion has often occurred without addressing underlying spatial injustice.</a:t>
            </a:r>
            <a:endParaRPr lang="en-US" sz="2400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2C2E76-3C1C-AE73-2F3C-8BAC99500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860" y="1400139"/>
            <a:ext cx="4661140" cy="545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54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BC56B-C0F4-85CA-5F33-68B3B42AC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C9FD11-8860-1CBC-9849-6DCF5CF4A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06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18B24-CA0D-02B6-B6E5-A0B51371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789" y="1181099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/>
              <a:t>Findings – Land, Tenure, and Infrastructure Challenges</a:t>
            </a:r>
            <a:endParaRPr lang="en-NA" sz="28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96DBED-66F5-F38B-CEEB-4A7646798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034" y="2506662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Land Accessibility: Prime land near the coast remains prohibitively expensive.</a:t>
            </a:r>
          </a:p>
          <a:p>
            <a:r>
              <a:rPr lang="en-GB" dirty="0"/>
              <a:t>Low-income residents are confined to peripheral areas with limited opportunity</a:t>
            </a:r>
          </a:p>
          <a:p>
            <a:r>
              <a:rPr lang="en-GB" dirty="0"/>
              <a:t>Tenure and Housing: Backyard rentals have proliferated in Kuisebmund and Tutaleni — offering affordability but lacking tenure security and adequate services.</a:t>
            </a:r>
          </a:p>
          <a:p>
            <a:r>
              <a:rPr lang="en-GB" dirty="0"/>
              <a:t>The Flexible Land Tenure Act (2012) has not been fully implemented, limiting secure land rights for informal residents.</a:t>
            </a:r>
          </a:p>
          <a:p>
            <a:r>
              <a:rPr lang="en-GB" dirty="0"/>
              <a:t>Infrastructure Inequality:</a:t>
            </a:r>
          </a:p>
          <a:p>
            <a:r>
              <a:rPr lang="en-GB" dirty="0"/>
              <a:t>Service delivery (water, sanitation, waste, roads) is heavily unequal.</a:t>
            </a:r>
          </a:p>
          <a:p>
            <a:r>
              <a:rPr lang="en-GB" dirty="0"/>
              <a:t>Poor coordination between municipal departments delays infrastructure upgrades.</a:t>
            </a:r>
          </a:p>
          <a:p>
            <a:r>
              <a:rPr lang="en-GB" dirty="0"/>
              <a:t>Result: Persistent inequality in access to housing and services reproduces spatial injustice.</a:t>
            </a:r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81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06bed3f-efae-4d70-a15b-866bb27c918d}" enabled="1" method="Privileged" siteId="{0f9e35db-544f-4f60-bdcc-5ea416e6dc7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13014</TotalTime>
  <Words>949</Words>
  <Application>Microsoft Office PowerPoint</Application>
  <PresentationFormat>Widescreen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Times New Roman</vt:lpstr>
      <vt:lpstr>Office Theme</vt:lpstr>
      <vt:lpstr> The State of Spatial Justice in Namibia: An Assessment of Walvis Bay    Aune Shikongo Namibia University of Science and Technology(NUST) </vt:lpstr>
      <vt:lpstr>PowerPoint Presentation</vt:lpstr>
      <vt:lpstr>PowerPoint Presentation</vt:lpstr>
      <vt:lpstr>Namibian context</vt:lpstr>
      <vt:lpstr>Objectives of the Study</vt:lpstr>
      <vt:lpstr>Conceptual Framework</vt:lpstr>
      <vt:lpstr>Methodology</vt:lpstr>
      <vt:lpstr>Findings  – Historical Legacies and Urban Inequality</vt:lpstr>
      <vt:lpstr>Findings – Land, Tenure, and Infrastructure Challenges</vt:lpstr>
      <vt:lpstr>Policy Recommendations – Advancing Spatial Justice in Namibia</vt:lpstr>
      <vt:lpstr>Conclusion</vt:lpstr>
      <vt:lpstr>REFERENCES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ConfTool Registrations and Submissions</dc:title>
  <dc:creator>Mahlet Wubishet</dc:creator>
  <cp:lastModifiedBy>Fikre Asmamaw</cp:lastModifiedBy>
  <cp:revision>17</cp:revision>
  <dcterms:created xsi:type="dcterms:W3CDTF">2025-06-17T08:21:46Z</dcterms:created>
  <dcterms:modified xsi:type="dcterms:W3CDTF">2025-11-11T03:34:55Z</dcterms:modified>
</cp:coreProperties>
</file>