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72" y="2843901"/>
            <a:ext cx="9483143" cy="3179878"/>
          </a:xfrm>
        </p:spPr>
        <p:txBody>
          <a:bodyPr>
            <a:normAutofit fontScale="90000"/>
          </a:bodyPr>
          <a:lstStyle/>
          <a:p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br>
              <a:rPr lang="en-US" sz="3800" b="1" dirty="0"/>
            </a:br>
            <a:r>
              <a:rPr lang="en-US" sz="3100" b="1" dirty="0"/>
              <a:t>Revitalizing Zimbabwe’s Agricultural Economy after Fast Track land Reform: The Urgency of Enhanced Livelihoods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Charles Chavunduka, Magreth Mahuni and Patience Mazanhi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University of Zimbabwe</a:t>
            </a:r>
            <a:br>
              <a:rPr lang="en-US" b="1" dirty="0"/>
            </a:b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5" y="202374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626498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0341-63DA-1F8A-5918-664FFD24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corrective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402-DADA-31B2-8DD4-E9C765E8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has introduced title deeds in resettlement areas as a way of improving tenure security and access to credit</a:t>
            </a:r>
          </a:p>
          <a:p>
            <a:pPr lvl="1"/>
            <a:r>
              <a:rPr lang="en-US" dirty="0"/>
              <a:t>This is an opportunity for the government to underwrite (collateralize) production credit</a:t>
            </a:r>
          </a:p>
          <a:p>
            <a:pPr lvl="1"/>
            <a:r>
              <a:rPr lang="en-US" dirty="0"/>
              <a:t>However, it is advised that title deeds be not granted to newly settled farmers until after a set of pre-conditions have been met</a:t>
            </a:r>
          </a:p>
          <a:p>
            <a:pPr lvl="1"/>
            <a:r>
              <a:rPr lang="en-US" dirty="0"/>
              <a:t>But this commitment must be matched by a similar commitment from the government for access to affordable capitalization and operational costs of the new farmers</a:t>
            </a:r>
          </a:p>
        </p:txBody>
      </p:sp>
    </p:spTree>
    <p:extLst>
      <p:ext uri="{BB962C8B-B14F-4D97-AF65-F5344CB8AC3E}">
        <p14:creationId xmlns:p14="http://schemas.microsoft.com/office/powerpoint/2010/main" val="417192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A2C3-7253-FA76-81D9-0C369803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92D0-8516-6583-D8B2-21AD94CE2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FTLRP disrupted established farming systems, it created opportunities for broader land ownership and rural empowerment</a:t>
            </a:r>
          </a:p>
          <a:p>
            <a:r>
              <a:rPr lang="en-US" dirty="0"/>
              <a:t>The way forward requires the government to capacitate beneficiaries into productive farmers</a:t>
            </a:r>
          </a:p>
          <a:p>
            <a:r>
              <a:rPr lang="en-US" dirty="0"/>
              <a:t>The government can designate some of the most productive agricultural lands as clusters for enhanced livelihoods</a:t>
            </a:r>
          </a:p>
          <a:p>
            <a:r>
              <a:rPr lang="en-US" dirty="0"/>
              <a:t>The outcome for Zimbabwe would be reduced import dependency for food</a:t>
            </a:r>
          </a:p>
        </p:txBody>
      </p:sp>
    </p:spTree>
    <p:extLst>
      <p:ext uri="{BB962C8B-B14F-4D97-AF65-F5344CB8AC3E}">
        <p14:creationId xmlns:p14="http://schemas.microsoft.com/office/powerpoint/2010/main" val="45419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54CE9-FC9A-898F-A50E-5CA5F491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/>
              <a:t>cchavunduka@eng.uz.ac.zw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60DD-065A-3DAB-95FC-C00E48B6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AEF4-0C32-6AC1-53A6-B8880FBE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connection between land, livelihoods and economic progress</a:t>
            </a:r>
          </a:p>
          <a:p>
            <a:r>
              <a:rPr lang="en-US" dirty="0"/>
              <a:t>History of dispossession and marginalization of blacks into Native Reserves</a:t>
            </a:r>
          </a:p>
          <a:p>
            <a:r>
              <a:rPr lang="en-US" dirty="0"/>
              <a:t>Very successful white settler agriculture propped up (as in South Africa) by the government</a:t>
            </a:r>
          </a:p>
          <a:p>
            <a:r>
              <a:rPr lang="en-US" dirty="0">
                <a:solidFill>
                  <a:srgbClr val="00B0F0"/>
                </a:solidFill>
              </a:rPr>
              <a:t>A problematic duality</a:t>
            </a:r>
            <a:r>
              <a:rPr lang="en-US" dirty="0"/>
              <a:t>: Zimbabwe had great economic success and wealth alongside extreme dispossession and poverty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B086-818C-DDD6-88A9-76ED7D6C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10CB-A018-25A4-54E3-A16CFF48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implementation of the FTLRP in 2000, significant decline in agricultural output</a:t>
            </a:r>
          </a:p>
          <a:p>
            <a:r>
              <a:rPr lang="en-US" dirty="0"/>
              <a:t>A large amount of white owned land returned to black families, but much of the land has remained underutilized</a:t>
            </a:r>
          </a:p>
          <a:p>
            <a:r>
              <a:rPr lang="en-US" dirty="0"/>
              <a:t>For good reasons the FTLRP dismantled white commercial agriculture but there seems to have been no effective strategy to replace what had been dismantled</a:t>
            </a:r>
          </a:p>
          <a:p>
            <a:r>
              <a:rPr lang="en-US" dirty="0"/>
              <a:t>Returning forcibly taken land to the dispossessed is necessary but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404319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EA0A-6D56-7786-9035-D6320BCB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20E8-78F1-95AB-0A98-E2E449E2A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design</a:t>
            </a:r>
          </a:p>
          <a:p>
            <a:r>
              <a:rPr lang="en-US" dirty="0"/>
              <a:t>Research question: How can Zimbabwe’s agricultural economy be revitalized following fast track land reform?</a:t>
            </a:r>
          </a:p>
          <a:p>
            <a:r>
              <a:rPr lang="en-US" dirty="0"/>
              <a:t>Data sources</a:t>
            </a:r>
          </a:p>
          <a:p>
            <a:pPr lvl="1"/>
            <a:r>
              <a:rPr lang="en-US" dirty="0"/>
              <a:t>Empirical literature</a:t>
            </a:r>
          </a:p>
          <a:p>
            <a:pPr lvl="1"/>
            <a:r>
              <a:rPr lang="en-US" dirty="0" err="1"/>
              <a:t>ZimStat</a:t>
            </a:r>
            <a:endParaRPr lang="en-US" dirty="0"/>
          </a:p>
          <a:p>
            <a:pPr lvl="1"/>
            <a:r>
              <a:rPr lang="en-US" dirty="0"/>
              <a:t>UNFAO and World Bank publications</a:t>
            </a:r>
          </a:p>
        </p:txBody>
      </p:sp>
    </p:spTree>
    <p:extLst>
      <p:ext uri="{BB962C8B-B14F-4D97-AF65-F5344CB8AC3E}">
        <p14:creationId xmlns:p14="http://schemas.microsoft.com/office/powerpoint/2010/main" val="374127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99D6-EF16-C5B2-A46A-D16B169D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35AD9-6943-5E5E-DD84-1072F4A3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ESAP led to the abandonment of government support programmes at a time that land reform beneficiaries were left to swim or sink on the land they acquired</a:t>
            </a:r>
          </a:p>
          <a:p>
            <a:r>
              <a:rPr lang="en-US" dirty="0"/>
              <a:t>After 2000 Zimbabwe remained a net importer of cereals and other staple foods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0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D131-A051-FB3E-35A6-07FF7D48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Dependence Ratio of top 4 available food items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9D0D08-AFC3-E368-D3D9-B25822CD8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726" y="1700898"/>
            <a:ext cx="9010185" cy="50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14DC-0785-6873-78A0-2961F09F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Self-sufficiency ratio of top 4 available food items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719E20-6AB1-BC10-14B7-C1DE2841F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781" y="1608115"/>
            <a:ext cx="6467392" cy="52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1ACE-36B5-300F-091C-56A7C8DC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Corrective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8DBB-98B7-A169-D416-7EBC94C8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incoherences in the agricultural policy environment e.g. unconditional titles, under designed agricultural programmes, price controls</a:t>
            </a:r>
          </a:p>
          <a:p>
            <a:r>
              <a:rPr lang="en-US" dirty="0"/>
              <a:t>Proactive state support for climate resilient systems because:</a:t>
            </a:r>
          </a:p>
          <a:p>
            <a:pPr lvl="1"/>
            <a:r>
              <a:rPr lang="en-US" dirty="0"/>
              <a:t>Zimbabwe’s agriculture is highly vulnerable to climate shocks such as droughts and cyclones</a:t>
            </a:r>
          </a:p>
          <a:p>
            <a:pPr lvl="1"/>
            <a:r>
              <a:rPr lang="en-US" dirty="0"/>
              <a:t>More than 55% of the country receives unreliable rainfall more regularly than ever before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6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90D7-023F-3CC8-B836-4853B145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corrective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C5A1-C3BE-BFAD-A46B-CBF120802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Partnership between the government and new farmers requires strengthening </a:t>
            </a:r>
          </a:p>
          <a:p>
            <a:pPr lvl="1"/>
            <a:r>
              <a:rPr lang="en-US" dirty="0"/>
              <a:t>The government to provide institutional support so as to reduce production costs</a:t>
            </a:r>
          </a:p>
          <a:p>
            <a:pPr lvl="1"/>
            <a:r>
              <a:rPr lang="en-US" dirty="0"/>
              <a:t>This can be achieved through investment in enablers of production such as affordable electricity, water supply, and fertilizers, and </a:t>
            </a:r>
          </a:p>
          <a:p>
            <a:pPr lvl="1"/>
            <a:r>
              <a:rPr lang="en-US" dirty="0"/>
              <a:t>Organizing farmers into clusters</a:t>
            </a:r>
          </a:p>
        </p:txBody>
      </p:sp>
    </p:spTree>
    <p:extLst>
      <p:ext uri="{BB962C8B-B14F-4D97-AF65-F5344CB8AC3E}">
        <p14:creationId xmlns:p14="http://schemas.microsoft.com/office/powerpoint/2010/main" val="146610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13312</TotalTime>
  <Words>513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  Revitalizing Zimbabwe’s Agricultural Economy after Fast Track land Reform: The Urgency of Enhanced Livelihoods  Charles Chavunduka, Magreth Mahuni and Patience Mazanhi  University of Zimbabwe </vt:lpstr>
      <vt:lpstr>Introduction</vt:lpstr>
      <vt:lpstr>Problem Statement</vt:lpstr>
      <vt:lpstr>Research Methodology</vt:lpstr>
      <vt:lpstr>Findings</vt:lpstr>
      <vt:lpstr>Import Dependence Ratio of top 4 available food items</vt:lpstr>
      <vt:lpstr>Self-sufficiency ratio of top 4 available food items</vt:lpstr>
      <vt:lpstr>Necessary Corrective Action</vt:lpstr>
      <vt:lpstr>Necessary corrective action</vt:lpstr>
      <vt:lpstr>Necessary corrective action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29</cp:revision>
  <dcterms:created xsi:type="dcterms:W3CDTF">2025-06-17T08:21:46Z</dcterms:created>
  <dcterms:modified xsi:type="dcterms:W3CDTF">2025-11-11T02:56:56Z</dcterms:modified>
</cp:coreProperties>
</file>