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8" r:id="rId4"/>
    <p:sldId id="280" r:id="rId5"/>
    <p:sldId id="267" r:id="rId6"/>
    <p:sldId id="269" r:id="rId7"/>
    <p:sldId id="272" r:id="rId8"/>
    <p:sldId id="282" r:id="rId9"/>
    <p:sldId id="270" r:id="rId10"/>
    <p:sldId id="273" r:id="rId11"/>
    <p:sldId id="274" r:id="rId12"/>
    <p:sldId id="278" r:id="rId13"/>
    <p:sldId id="271" r:id="rId14"/>
    <p:sldId id="279" r:id="rId15"/>
    <p:sldId id="276" r:id="rId16"/>
    <p:sldId id="277"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47A29-CF3B-4098-A7A5-3CD5CA87F7DC}"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fr-FR"/>
        </a:p>
      </dgm:t>
    </dgm:pt>
    <dgm:pt modelId="{BAB2A7BE-D31B-4BEC-B512-B68BB67BE8A4}">
      <dgm:prSet phldrT="[Texte]" custT="1"/>
      <dgm:spPr/>
      <dgm:t>
        <a:bodyPr/>
        <a:lstStyle/>
        <a:p>
          <a:r>
            <a:rPr lang="fr-CM" sz="2400" b="0" dirty="0"/>
            <a:t>I. INTRODUCTION</a:t>
          </a:r>
          <a:endParaRPr lang="fr-FR" sz="2400" dirty="0"/>
        </a:p>
      </dgm:t>
    </dgm:pt>
    <dgm:pt modelId="{518BEDA1-1AD8-42B6-B200-FA944F19C5B3}" type="parTrans" cxnId="{33E66C8A-0677-4662-A65B-7AA80C3E6C17}">
      <dgm:prSet/>
      <dgm:spPr/>
      <dgm:t>
        <a:bodyPr/>
        <a:lstStyle/>
        <a:p>
          <a:endParaRPr lang="fr-FR" sz="2400"/>
        </a:p>
      </dgm:t>
    </dgm:pt>
    <dgm:pt modelId="{980CC8A3-EE3F-491A-B6F1-C9FB59A9ED10}" type="sibTrans" cxnId="{33E66C8A-0677-4662-A65B-7AA80C3E6C17}">
      <dgm:prSet/>
      <dgm:spPr/>
      <dgm:t>
        <a:bodyPr/>
        <a:lstStyle/>
        <a:p>
          <a:endParaRPr lang="fr-FR" sz="2400"/>
        </a:p>
      </dgm:t>
    </dgm:pt>
    <dgm:pt modelId="{303819AB-C205-4803-84C9-B49D428147AF}">
      <dgm:prSet phldrT="[Texte]" custT="1"/>
      <dgm:spPr/>
      <dgm:t>
        <a:bodyPr/>
        <a:lstStyle/>
        <a:p>
          <a:r>
            <a:rPr lang="fr-CM" sz="2400" b="0" dirty="0"/>
            <a:t>II. PROBLEMES ET OBJECTIFS </a:t>
          </a:r>
          <a:endParaRPr lang="fr-FR" sz="2400" dirty="0"/>
        </a:p>
      </dgm:t>
    </dgm:pt>
    <dgm:pt modelId="{A6F827F4-4C4C-44DF-ABD5-EDEB7EC326D5}" type="parTrans" cxnId="{453A9FA2-9A72-4F11-A5EE-6196847A1E05}">
      <dgm:prSet/>
      <dgm:spPr/>
      <dgm:t>
        <a:bodyPr/>
        <a:lstStyle/>
        <a:p>
          <a:endParaRPr lang="fr-FR" sz="2400"/>
        </a:p>
      </dgm:t>
    </dgm:pt>
    <dgm:pt modelId="{32AE7193-26BF-417A-A498-74723835795B}" type="sibTrans" cxnId="{453A9FA2-9A72-4F11-A5EE-6196847A1E05}">
      <dgm:prSet/>
      <dgm:spPr/>
      <dgm:t>
        <a:bodyPr/>
        <a:lstStyle/>
        <a:p>
          <a:endParaRPr lang="fr-FR" sz="2400"/>
        </a:p>
      </dgm:t>
    </dgm:pt>
    <dgm:pt modelId="{7E1518D0-ED61-4E30-A24A-5B60C1F598EF}">
      <dgm:prSet custT="1"/>
      <dgm:spPr/>
      <dgm:t>
        <a:bodyPr/>
        <a:lstStyle/>
        <a:p>
          <a:r>
            <a:rPr lang="fr-CM" sz="2400" b="0" dirty="0"/>
            <a:t>IV. PRESENTATION DES RESULTATS</a:t>
          </a:r>
          <a:endParaRPr lang="fr-FR" sz="2400" dirty="0"/>
        </a:p>
      </dgm:t>
    </dgm:pt>
    <dgm:pt modelId="{D2737476-AC1B-4777-AEF7-A34188FC4898}" type="parTrans" cxnId="{79049ACA-3105-423A-9EB5-104E45715427}">
      <dgm:prSet/>
      <dgm:spPr/>
      <dgm:t>
        <a:bodyPr/>
        <a:lstStyle/>
        <a:p>
          <a:endParaRPr lang="fr-FR" sz="2400"/>
        </a:p>
      </dgm:t>
    </dgm:pt>
    <dgm:pt modelId="{E0068451-5EAD-446E-BA47-B45716AE2599}" type="sibTrans" cxnId="{79049ACA-3105-423A-9EB5-104E45715427}">
      <dgm:prSet/>
      <dgm:spPr/>
      <dgm:t>
        <a:bodyPr/>
        <a:lstStyle/>
        <a:p>
          <a:endParaRPr lang="fr-FR" sz="2400"/>
        </a:p>
      </dgm:t>
    </dgm:pt>
    <dgm:pt modelId="{DF10BD35-329B-4845-9606-571FAF8045AB}">
      <dgm:prSet custT="1"/>
      <dgm:spPr/>
      <dgm:t>
        <a:bodyPr/>
        <a:lstStyle/>
        <a:p>
          <a:r>
            <a:rPr lang="fr-FR" sz="2400" dirty="0"/>
            <a:t>VII. CONCLUSION</a:t>
          </a:r>
        </a:p>
      </dgm:t>
    </dgm:pt>
    <dgm:pt modelId="{9A093E60-6647-423C-823E-27E0712E2385}" type="parTrans" cxnId="{B1119CB7-FE7D-4907-B9D6-80ACFD39C032}">
      <dgm:prSet/>
      <dgm:spPr/>
      <dgm:t>
        <a:bodyPr/>
        <a:lstStyle/>
        <a:p>
          <a:endParaRPr lang="fr-FR"/>
        </a:p>
      </dgm:t>
    </dgm:pt>
    <dgm:pt modelId="{F27A4210-2EED-4D15-B3E1-512DF31CD21B}" type="sibTrans" cxnId="{B1119CB7-FE7D-4907-B9D6-80ACFD39C032}">
      <dgm:prSet/>
      <dgm:spPr/>
      <dgm:t>
        <a:bodyPr/>
        <a:lstStyle/>
        <a:p>
          <a:endParaRPr lang="fr-FR"/>
        </a:p>
      </dgm:t>
    </dgm:pt>
    <dgm:pt modelId="{48E36DBB-A923-4042-803B-FB6A8288E652}">
      <dgm:prSet custT="1"/>
      <dgm:spPr/>
      <dgm:t>
        <a:bodyPr/>
        <a:lstStyle/>
        <a:p>
          <a:r>
            <a:rPr lang="fr-FR" sz="2400" dirty="0"/>
            <a:t>III. APPROCHE METHODOLOGIQUE</a:t>
          </a:r>
        </a:p>
      </dgm:t>
    </dgm:pt>
    <dgm:pt modelId="{69634F5B-AA03-46CE-A49E-80A79D5CD0F5}" type="parTrans" cxnId="{D10276C9-F3CF-40E2-9B66-A3EDC8463706}">
      <dgm:prSet/>
      <dgm:spPr/>
      <dgm:t>
        <a:bodyPr/>
        <a:lstStyle/>
        <a:p>
          <a:endParaRPr lang="fr-FR"/>
        </a:p>
      </dgm:t>
    </dgm:pt>
    <dgm:pt modelId="{E8FBDF77-5C5A-4B70-935C-EBC0F611C4BD}" type="sibTrans" cxnId="{D10276C9-F3CF-40E2-9B66-A3EDC8463706}">
      <dgm:prSet/>
      <dgm:spPr/>
      <dgm:t>
        <a:bodyPr/>
        <a:lstStyle/>
        <a:p>
          <a:endParaRPr lang="fr-FR"/>
        </a:p>
      </dgm:t>
    </dgm:pt>
    <dgm:pt modelId="{9C87D6F1-130B-4936-A8E6-CEAD638F2860}" type="pres">
      <dgm:prSet presAssocID="{C6947A29-CF3B-4098-A7A5-3CD5CA87F7DC}" presName="Name0" presStyleCnt="0">
        <dgm:presLayoutVars>
          <dgm:chMax val="7"/>
          <dgm:chPref val="7"/>
          <dgm:dir/>
        </dgm:presLayoutVars>
      </dgm:prSet>
      <dgm:spPr/>
    </dgm:pt>
    <dgm:pt modelId="{0A1A6C81-A58B-4B90-B92C-9DDF6097493E}" type="pres">
      <dgm:prSet presAssocID="{C6947A29-CF3B-4098-A7A5-3CD5CA87F7DC}" presName="Name1" presStyleCnt="0"/>
      <dgm:spPr/>
    </dgm:pt>
    <dgm:pt modelId="{FDD0B623-D6A7-407E-BEFB-CEE26A549348}" type="pres">
      <dgm:prSet presAssocID="{C6947A29-CF3B-4098-A7A5-3CD5CA87F7DC}" presName="cycle" presStyleCnt="0"/>
      <dgm:spPr/>
    </dgm:pt>
    <dgm:pt modelId="{351496BF-DFDE-4884-A815-202251B633BC}" type="pres">
      <dgm:prSet presAssocID="{C6947A29-CF3B-4098-A7A5-3CD5CA87F7DC}" presName="srcNode" presStyleLbl="node1" presStyleIdx="0" presStyleCnt="5"/>
      <dgm:spPr/>
    </dgm:pt>
    <dgm:pt modelId="{290042D7-F64A-49B9-B77C-47A741BB03F6}" type="pres">
      <dgm:prSet presAssocID="{C6947A29-CF3B-4098-A7A5-3CD5CA87F7DC}" presName="conn" presStyleLbl="parChTrans1D2" presStyleIdx="0" presStyleCnt="1"/>
      <dgm:spPr/>
    </dgm:pt>
    <dgm:pt modelId="{47B4AFF6-05CC-44F6-A416-DC216EB45EF2}" type="pres">
      <dgm:prSet presAssocID="{C6947A29-CF3B-4098-A7A5-3CD5CA87F7DC}" presName="extraNode" presStyleLbl="node1" presStyleIdx="0" presStyleCnt="5"/>
      <dgm:spPr/>
    </dgm:pt>
    <dgm:pt modelId="{EAE0CFB7-CDAB-4160-9A4B-B323A59C91CF}" type="pres">
      <dgm:prSet presAssocID="{C6947A29-CF3B-4098-A7A5-3CD5CA87F7DC}" presName="dstNode" presStyleLbl="node1" presStyleIdx="0" presStyleCnt="5"/>
      <dgm:spPr/>
    </dgm:pt>
    <dgm:pt modelId="{27845958-1EF9-435F-BA6F-D8341A2CD4B6}" type="pres">
      <dgm:prSet presAssocID="{BAB2A7BE-D31B-4BEC-B512-B68BB67BE8A4}" presName="text_1" presStyleLbl="node1" presStyleIdx="0" presStyleCnt="5">
        <dgm:presLayoutVars>
          <dgm:bulletEnabled val="1"/>
        </dgm:presLayoutVars>
      </dgm:prSet>
      <dgm:spPr/>
    </dgm:pt>
    <dgm:pt modelId="{1104E058-BC23-40CE-91C2-0FA88EC1FE9C}" type="pres">
      <dgm:prSet presAssocID="{BAB2A7BE-D31B-4BEC-B512-B68BB67BE8A4}" presName="accent_1" presStyleCnt="0"/>
      <dgm:spPr/>
    </dgm:pt>
    <dgm:pt modelId="{3A59EA4F-9F56-470D-BD69-E68BC2B8B478}" type="pres">
      <dgm:prSet presAssocID="{BAB2A7BE-D31B-4BEC-B512-B68BB67BE8A4}" presName="accentRepeatNode" presStyleLbl="solidFgAcc1" presStyleIdx="0" presStyleCnt="5"/>
      <dgm:spPr/>
    </dgm:pt>
    <dgm:pt modelId="{7C1D0EF3-A7FA-4492-B5B4-08E9DACBFD23}" type="pres">
      <dgm:prSet presAssocID="{303819AB-C205-4803-84C9-B49D428147AF}" presName="text_2" presStyleLbl="node1" presStyleIdx="1" presStyleCnt="5">
        <dgm:presLayoutVars>
          <dgm:bulletEnabled val="1"/>
        </dgm:presLayoutVars>
      </dgm:prSet>
      <dgm:spPr/>
    </dgm:pt>
    <dgm:pt modelId="{D2AE4E2A-1A94-4E90-BD5D-A549EE1B197B}" type="pres">
      <dgm:prSet presAssocID="{303819AB-C205-4803-84C9-B49D428147AF}" presName="accent_2" presStyleCnt="0"/>
      <dgm:spPr/>
    </dgm:pt>
    <dgm:pt modelId="{D8D63EE3-E535-4B39-AB2F-1B51A07617A6}" type="pres">
      <dgm:prSet presAssocID="{303819AB-C205-4803-84C9-B49D428147AF}" presName="accentRepeatNode" presStyleLbl="solidFgAcc1" presStyleIdx="1" presStyleCnt="5"/>
      <dgm:spPr/>
    </dgm:pt>
    <dgm:pt modelId="{99A29420-B3B5-46FC-AA23-5B1325CF7A04}" type="pres">
      <dgm:prSet presAssocID="{48E36DBB-A923-4042-803B-FB6A8288E652}" presName="text_3" presStyleLbl="node1" presStyleIdx="2" presStyleCnt="5">
        <dgm:presLayoutVars>
          <dgm:bulletEnabled val="1"/>
        </dgm:presLayoutVars>
      </dgm:prSet>
      <dgm:spPr/>
    </dgm:pt>
    <dgm:pt modelId="{8F1FB7ED-707D-4868-93EF-5FCA712A0153}" type="pres">
      <dgm:prSet presAssocID="{48E36DBB-A923-4042-803B-FB6A8288E652}" presName="accent_3" presStyleCnt="0"/>
      <dgm:spPr/>
    </dgm:pt>
    <dgm:pt modelId="{D427C9F1-2A67-419F-9926-65A57D556B91}" type="pres">
      <dgm:prSet presAssocID="{48E36DBB-A923-4042-803B-FB6A8288E652}" presName="accentRepeatNode" presStyleLbl="solidFgAcc1" presStyleIdx="2" presStyleCnt="5"/>
      <dgm:spPr/>
    </dgm:pt>
    <dgm:pt modelId="{39999644-1CC2-429A-83D3-11517149DAF5}" type="pres">
      <dgm:prSet presAssocID="{7E1518D0-ED61-4E30-A24A-5B60C1F598EF}" presName="text_4" presStyleLbl="node1" presStyleIdx="3" presStyleCnt="5">
        <dgm:presLayoutVars>
          <dgm:bulletEnabled val="1"/>
        </dgm:presLayoutVars>
      </dgm:prSet>
      <dgm:spPr/>
    </dgm:pt>
    <dgm:pt modelId="{F102F83F-7A8D-4CDE-8693-39CFD30C5FF7}" type="pres">
      <dgm:prSet presAssocID="{7E1518D0-ED61-4E30-A24A-5B60C1F598EF}" presName="accent_4" presStyleCnt="0"/>
      <dgm:spPr/>
    </dgm:pt>
    <dgm:pt modelId="{A1E8B14C-941B-40A9-A11E-A0838B84E4EE}" type="pres">
      <dgm:prSet presAssocID="{7E1518D0-ED61-4E30-A24A-5B60C1F598EF}" presName="accentRepeatNode" presStyleLbl="solidFgAcc1" presStyleIdx="3" presStyleCnt="5"/>
      <dgm:spPr/>
    </dgm:pt>
    <dgm:pt modelId="{6F936F12-133A-4A9A-A68A-F92B558698FF}" type="pres">
      <dgm:prSet presAssocID="{DF10BD35-329B-4845-9606-571FAF8045AB}" presName="text_5" presStyleLbl="node1" presStyleIdx="4" presStyleCnt="5">
        <dgm:presLayoutVars>
          <dgm:bulletEnabled val="1"/>
        </dgm:presLayoutVars>
      </dgm:prSet>
      <dgm:spPr/>
    </dgm:pt>
    <dgm:pt modelId="{46339332-5EC3-4DC8-8434-680D53D4CB10}" type="pres">
      <dgm:prSet presAssocID="{DF10BD35-329B-4845-9606-571FAF8045AB}" presName="accent_5" presStyleCnt="0"/>
      <dgm:spPr/>
    </dgm:pt>
    <dgm:pt modelId="{F822C94A-5B42-4A85-BCDA-8CD2BE6FB837}" type="pres">
      <dgm:prSet presAssocID="{DF10BD35-329B-4845-9606-571FAF8045AB}" presName="accentRepeatNode" presStyleLbl="solidFgAcc1" presStyleIdx="4" presStyleCnt="5"/>
      <dgm:spPr/>
    </dgm:pt>
  </dgm:ptLst>
  <dgm:cxnLst>
    <dgm:cxn modelId="{8E014A03-42E5-4735-B036-621BA409AD55}" type="presOf" srcId="{DF10BD35-329B-4845-9606-571FAF8045AB}" destId="{6F936F12-133A-4A9A-A68A-F92B558698FF}" srcOrd="0" destOrd="0" presId="urn:microsoft.com/office/officeart/2008/layout/VerticalCurvedList"/>
    <dgm:cxn modelId="{7D20C077-CCBA-47EB-9060-629E43A5D6EB}" type="presOf" srcId="{7E1518D0-ED61-4E30-A24A-5B60C1F598EF}" destId="{39999644-1CC2-429A-83D3-11517149DAF5}" srcOrd="0" destOrd="0" presId="urn:microsoft.com/office/officeart/2008/layout/VerticalCurvedList"/>
    <dgm:cxn modelId="{84988D7E-0EBA-486F-805C-24F166A460D1}" type="presOf" srcId="{48E36DBB-A923-4042-803B-FB6A8288E652}" destId="{99A29420-B3B5-46FC-AA23-5B1325CF7A04}" srcOrd="0" destOrd="0" presId="urn:microsoft.com/office/officeart/2008/layout/VerticalCurvedList"/>
    <dgm:cxn modelId="{33E66C8A-0677-4662-A65B-7AA80C3E6C17}" srcId="{C6947A29-CF3B-4098-A7A5-3CD5CA87F7DC}" destId="{BAB2A7BE-D31B-4BEC-B512-B68BB67BE8A4}" srcOrd="0" destOrd="0" parTransId="{518BEDA1-1AD8-42B6-B200-FA944F19C5B3}" sibTransId="{980CC8A3-EE3F-491A-B6F1-C9FB59A9ED10}"/>
    <dgm:cxn modelId="{1715F795-8DAF-4C40-8926-459FA9EB344A}" type="presOf" srcId="{303819AB-C205-4803-84C9-B49D428147AF}" destId="{7C1D0EF3-A7FA-4492-B5B4-08E9DACBFD23}" srcOrd="0" destOrd="0" presId="urn:microsoft.com/office/officeart/2008/layout/VerticalCurvedList"/>
    <dgm:cxn modelId="{D80803A1-EF45-456D-94AA-7D0A1FA4B478}" type="presOf" srcId="{C6947A29-CF3B-4098-A7A5-3CD5CA87F7DC}" destId="{9C87D6F1-130B-4936-A8E6-CEAD638F2860}" srcOrd="0" destOrd="0" presId="urn:microsoft.com/office/officeart/2008/layout/VerticalCurvedList"/>
    <dgm:cxn modelId="{453A9FA2-9A72-4F11-A5EE-6196847A1E05}" srcId="{C6947A29-CF3B-4098-A7A5-3CD5CA87F7DC}" destId="{303819AB-C205-4803-84C9-B49D428147AF}" srcOrd="1" destOrd="0" parTransId="{A6F827F4-4C4C-44DF-ABD5-EDEB7EC326D5}" sibTransId="{32AE7193-26BF-417A-A498-74723835795B}"/>
    <dgm:cxn modelId="{3F409DA3-FB6E-4392-9925-E6531B434D34}" type="presOf" srcId="{980CC8A3-EE3F-491A-B6F1-C9FB59A9ED10}" destId="{290042D7-F64A-49B9-B77C-47A741BB03F6}" srcOrd="0" destOrd="0" presId="urn:microsoft.com/office/officeart/2008/layout/VerticalCurvedList"/>
    <dgm:cxn modelId="{B1119CB7-FE7D-4907-B9D6-80ACFD39C032}" srcId="{C6947A29-CF3B-4098-A7A5-3CD5CA87F7DC}" destId="{DF10BD35-329B-4845-9606-571FAF8045AB}" srcOrd="4" destOrd="0" parTransId="{9A093E60-6647-423C-823E-27E0712E2385}" sibTransId="{F27A4210-2EED-4D15-B3E1-512DF31CD21B}"/>
    <dgm:cxn modelId="{D10276C9-F3CF-40E2-9B66-A3EDC8463706}" srcId="{C6947A29-CF3B-4098-A7A5-3CD5CA87F7DC}" destId="{48E36DBB-A923-4042-803B-FB6A8288E652}" srcOrd="2" destOrd="0" parTransId="{69634F5B-AA03-46CE-A49E-80A79D5CD0F5}" sibTransId="{E8FBDF77-5C5A-4B70-935C-EBC0F611C4BD}"/>
    <dgm:cxn modelId="{79049ACA-3105-423A-9EB5-104E45715427}" srcId="{C6947A29-CF3B-4098-A7A5-3CD5CA87F7DC}" destId="{7E1518D0-ED61-4E30-A24A-5B60C1F598EF}" srcOrd="3" destOrd="0" parTransId="{D2737476-AC1B-4777-AEF7-A34188FC4898}" sibTransId="{E0068451-5EAD-446E-BA47-B45716AE2599}"/>
    <dgm:cxn modelId="{727E74CD-B3BB-455F-B445-39AA777F93D2}" type="presOf" srcId="{BAB2A7BE-D31B-4BEC-B512-B68BB67BE8A4}" destId="{27845958-1EF9-435F-BA6F-D8341A2CD4B6}" srcOrd="0" destOrd="0" presId="urn:microsoft.com/office/officeart/2008/layout/VerticalCurvedList"/>
    <dgm:cxn modelId="{5A876F46-AF52-4D68-B714-ED7AC8D60531}" type="presParOf" srcId="{9C87D6F1-130B-4936-A8E6-CEAD638F2860}" destId="{0A1A6C81-A58B-4B90-B92C-9DDF6097493E}" srcOrd="0" destOrd="0" presId="urn:microsoft.com/office/officeart/2008/layout/VerticalCurvedList"/>
    <dgm:cxn modelId="{A501013D-1353-4A47-B729-868C7CDDB277}" type="presParOf" srcId="{0A1A6C81-A58B-4B90-B92C-9DDF6097493E}" destId="{FDD0B623-D6A7-407E-BEFB-CEE26A549348}" srcOrd="0" destOrd="0" presId="urn:microsoft.com/office/officeart/2008/layout/VerticalCurvedList"/>
    <dgm:cxn modelId="{4BFA38A3-A71C-4ABC-9AE8-19E611619FC5}" type="presParOf" srcId="{FDD0B623-D6A7-407E-BEFB-CEE26A549348}" destId="{351496BF-DFDE-4884-A815-202251B633BC}" srcOrd="0" destOrd="0" presId="urn:microsoft.com/office/officeart/2008/layout/VerticalCurvedList"/>
    <dgm:cxn modelId="{26030344-A0CC-4F63-AD96-5C364B059323}" type="presParOf" srcId="{FDD0B623-D6A7-407E-BEFB-CEE26A549348}" destId="{290042D7-F64A-49B9-B77C-47A741BB03F6}" srcOrd="1" destOrd="0" presId="urn:microsoft.com/office/officeart/2008/layout/VerticalCurvedList"/>
    <dgm:cxn modelId="{B58D7D38-CBE4-4631-84DF-1992113C338B}" type="presParOf" srcId="{FDD0B623-D6A7-407E-BEFB-CEE26A549348}" destId="{47B4AFF6-05CC-44F6-A416-DC216EB45EF2}" srcOrd="2" destOrd="0" presId="urn:microsoft.com/office/officeart/2008/layout/VerticalCurvedList"/>
    <dgm:cxn modelId="{3183C13D-8B88-445D-AEFC-D447CA5FF668}" type="presParOf" srcId="{FDD0B623-D6A7-407E-BEFB-CEE26A549348}" destId="{EAE0CFB7-CDAB-4160-9A4B-B323A59C91CF}" srcOrd="3" destOrd="0" presId="urn:microsoft.com/office/officeart/2008/layout/VerticalCurvedList"/>
    <dgm:cxn modelId="{45E4F8ED-D3D2-40B1-BE8D-A47215DF1D83}" type="presParOf" srcId="{0A1A6C81-A58B-4B90-B92C-9DDF6097493E}" destId="{27845958-1EF9-435F-BA6F-D8341A2CD4B6}" srcOrd="1" destOrd="0" presId="urn:microsoft.com/office/officeart/2008/layout/VerticalCurvedList"/>
    <dgm:cxn modelId="{4E23B49F-9693-4AFA-88EB-00F386C0786D}" type="presParOf" srcId="{0A1A6C81-A58B-4B90-B92C-9DDF6097493E}" destId="{1104E058-BC23-40CE-91C2-0FA88EC1FE9C}" srcOrd="2" destOrd="0" presId="urn:microsoft.com/office/officeart/2008/layout/VerticalCurvedList"/>
    <dgm:cxn modelId="{A1E6FF3E-2D4B-487A-8C6F-E23BCF939481}" type="presParOf" srcId="{1104E058-BC23-40CE-91C2-0FA88EC1FE9C}" destId="{3A59EA4F-9F56-470D-BD69-E68BC2B8B478}" srcOrd="0" destOrd="0" presId="urn:microsoft.com/office/officeart/2008/layout/VerticalCurvedList"/>
    <dgm:cxn modelId="{FB330D75-DC93-479A-8E02-40513FE76FDB}" type="presParOf" srcId="{0A1A6C81-A58B-4B90-B92C-9DDF6097493E}" destId="{7C1D0EF3-A7FA-4492-B5B4-08E9DACBFD23}" srcOrd="3" destOrd="0" presId="urn:microsoft.com/office/officeart/2008/layout/VerticalCurvedList"/>
    <dgm:cxn modelId="{A6768E43-ADC9-45EB-91AF-0E7E57D95D2C}" type="presParOf" srcId="{0A1A6C81-A58B-4B90-B92C-9DDF6097493E}" destId="{D2AE4E2A-1A94-4E90-BD5D-A549EE1B197B}" srcOrd="4" destOrd="0" presId="urn:microsoft.com/office/officeart/2008/layout/VerticalCurvedList"/>
    <dgm:cxn modelId="{1FD14439-27FE-42DD-A17C-E5DD4AEF7199}" type="presParOf" srcId="{D2AE4E2A-1A94-4E90-BD5D-A549EE1B197B}" destId="{D8D63EE3-E535-4B39-AB2F-1B51A07617A6}" srcOrd="0" destOrd="0" presId="urn:microsoft.com/office/officeart/2008/layout/VerticalCurvedList"/>
    <dgm:cxn modelId="{44AED241-FF32-46AC-A77A-4510430FE982}" type="presParOf" srcId="{0A1A6C81-A58B-4B90-B92C-9DDF6097493E}" destId="{99A29420-B3B5-46FC-AA23-5B1325CF7A04}" srcOrd="5" destOrd="0" presId="urn:microsoft.com/office/officeart/2008/layout/VerticalCurvedList"/>
    <dgm:cxn modelId="{0FAB490B-9AA0-480B-B5D3-26D7E91B5293}" type="presParOf" srcId="{0A1A6C81-A58B-4B90-B92C-9DDF6097493E}" destId="{8F1FB7ED-707D-4868-93EF-5FCA712A0153}" srcOrd="6" destOrd="0" presId="urn:microsoft.com/office/officeart/2008/layout/VerticalCurvedList"/>
    <dgm:cxn modelId="{DECC343D-932D-4275-8BEB-8F2DB757C419}" type="presParOf" srcId="{8F1FB7ED-707D-4868-93EF-5FCA712A0153}" destId="{D427C9F1-2A67-419F-9926-65A57D556B91}" srcOrd="0" destOrd="0" presId="urn:microsoft.com/office/officeart/2008/layout/VerticalCurvedList"/>
    <dgm:cxn modelId="{DFCD865A-ACE1-4B42-AB0E-117EF895470A}" type="presParOf" srcId="{0A1A6C81-A58B-4B90-B92C-9DDF6097493E}" destId="{39999644-1CC2-429A-83D3-11517149DAF5}" srcOrd="7" destOrd="0" presId="urn:microsoft.com/office/officeart/2008/layout/VerticalCurvedList"/>
    <dgm:cxn modelId="{AA59BB1B-BFC2-4222-803F-FE1A6E560FC7}" type="presParOf" srcId="{0A1A6C81-A58B-4B90-B92C-9DDF6097493E}" destId="{F102F83F-7A8D-4CDE-8693-39CFD30C5FF7}" srcOrd="8" destOrd="0" presId="urn:microsoft.com/office/officeart/2008/layout/VerticalCurvedList"/>
    <dgm:cxn modelId="{7B185BAC-F98C-4CA9-BA27-3BE020884E8F}" type="presParOf" srcId="{F102F83F-7A8D-4CDE-8693-39CFD30C5FF7}" destId="{A1E8B14C-941B-40A9-A11E-A0838B84E4EE}" srcOrd="0" destOrd="0" presId="urn:microsoft.com/office/officeart/2008/layout/VerticalCurvedList"/>
    <dgm:cxn modelId="{59529844-71AB-4835-9242-E80EA81F65E7}" type="presParOf" srcId="{0A1A6C81-A58B-4B90-B92C-9DDF6097493E}" destId="{6F936F12-133A-4A9A-A68A-F92B558698FF}" srcOrd="9" destOrd="0" presId="urn:microsoft.com/office/officeart/2008/layout/VerticalCurvedList"/>
    <dgm:cxn modelId="{E33C894D-6F20-4821-986C-8F3059FFEE36}" type="presParOf" srcId="{0A1A6C81-A58B-4B90-B92C-9DDF6097493E}" destId="{46339332-5EC3-4DC8-8434-680D53D4CB10}" srcOrd="10" destOrd="0" presId="urn:microsoft.com/office/officeart/2008/layout/VerticalCurvedList"/>
    <dgm:cxn modelId="{C0DD4605-9209-4780-8A4F-760C900159EA}" type="presParOf" srcId="{46339332-5EC3-4DC8-8434-680D53D4CB10}" destId="{F822C94A-5B42-4A85-BCDA-8CD2BE6FB8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042D7-F64A-49B9-B77C-47A741BB03F6}">
      <dsp:nvSpPr>
        <dsp:cNvPr id="0" name=""/>
        <dsp:cNvSpPr/>
      </dsp:nvSpPr>
      <dsp:spPr>
        <a:xfrm>
          <a:off x="-5979833" y="-915040"/>
          <a:ext cx="7118687" cy="7118687"/>
        </a:xfrm>
        <a:prstGeom prst="blockArc">
          <a:avLst>
            <a:gd name="adj1" fmla="val 18900000"/>
            <a:gd name="adj2" fmla="val 2700000"/>
            <a:gd name="adj3" fmla="val 30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45958-1EF9-435F-BA6F-D8341A2CD4B6}">
      <dsp:nvSpPr>
        <dsp:cNvPr id="0" name=""/>
        <dsp:cNvSpPr/>
      </dsp:nvSpPr>
      <dsp:spPr>
        <a:xfrm>
          <a:off x="497699" y="330432"/>
          <a:ext cx="10721658" cy="6612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97" tIns="60960" rIns="60960" bIns="60960" numCol="1" spcCol="1270" anchor="ctr" anchorCtr="0">
          <a:noAutofit/>
        </a:bodyPr>
        <a:lstStyle/>
        <a:p>
          <a:pPr marL="0" lvl="0" indent="0" algn="l" defTabSz="1066800">
            <a:lnSpc>
              <a:spcPct val="90000"/>
            </a:lnSpc>
            <a:spcBef>
              <a:spcPct val="0"/>
            </a:spcBef>
            <a:spcAft>
              <a:spcPct val="35000"/>
            </a:spcAft>
            <a:buNone/>
          </a:pPr>
          <a:r>
            <a:rPr lang="fr-CM" sz="2400" b="0" kern="1200" dirty="0"/>
            <a:t>I. INTRODUCTION</a:t>
          </a:r>
          <a:endParaRPr lang="fr-FR" sz="2400" kern="1200" dirty="0"/>
        </a:p>
      </dsp:txBody>
      <dsp:txXfrm>
        <a:off x="497699" y="330432"/>
        <a:ext cx="10721658" cy="661287"/>
      </dsp:txXfrm>
    </dsp:sp>
    <dsp:sp modelId="{3A59EA4F-9F56-470D-BD69-E68BC2B8B478}">
      <dsp:nvSpPr>
        <dsp:cNvPr id="0" name=""/>
        <dsp:cNvSpPr/>
      </dsp:nvSpPr>
      <dsp:spPr>
        <a:xfrm>
          <a:off x="84394" y="247771"/>
          <a:ext cx="826609" cy="8266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1D0EF3-A7FA-4492-B5B4-08E9DACBFD23}">
      <dsp:nvSpPr>
        <dsp:cNvPr id="0" name=""/>
        <dsp:cNvSpPr/>
      </dsp:nvSpPr>
      <dsp:spPr>
        <a:xfrm>
          <a:off x="971558" y="1322045"/>
          <a:ext cx="10247799" cy="6612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97" tIns="60960" rIns="60960" bIns="60960" numCol="1" spcCol="1270" anchor="ctr" anchorCtr="0">
          <a:noAutofit/>
        </a:bodyPr>
        <a:lstStyle/>
        <a:p>
          <a:pPr marL="0" lvl="0" indent="0" algn="l" defTabSz="1066800">
            <a:lnSpc>
              <a:spcPct val="90000"/>
            </a:lnSpc>
            <a:spcBef>
              <a:spcPct val="0"/>
            </a:spcBef>
            <a:spcAft>
              <a:spcPct val="35000"/>
            </a:spcAft>
            <a:buNone/>
          </a:pPr>
          <a:r>
            <a:rPr lang="fr-CM" sz="2400" b="0" kern="1200" dirty="0"/>
            <a:t>II. PROBLEMES ET OBJECTIFS </a:t>
          </a:r>
          <a:endParaRPr lang="fr-FR" sz="2400" kern="1200" dirty="0"/>
        </a:p>
      </dsp:txBody>
      <dsp:txXfrm>
        <a:off x="971558" y="1322045"/>
        <a:ext cx="10247799" cy="661287"/>
      </dsp:txXfrm>
    </dsp:sp>
    <dsp:sp modelId="{D8D63EE3-E535-4B39-AB2F-1B51A07617A6}">
      <dsp:nvSpPr>
        <dsp:cNvPr id="0" name=""/>
        <dsp:cNvSpPr/>
      </dsp:nvSpPr>
      <dsp:spPr>
        <a:xfrm>
          <a:off x="558253" y="1239385"/>
          <a:ext cx="826609" cy="8266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A29420-B3B5-46FC-AA23-5B1325CF7A04}">
      <dsp:nvSpPr>
        <dsp:cNvPr id="0" name=""/>
        <dsp:cNvSpPr/>
      </dsp:nvSpPr>
      <dsp:spPr>
        <a:xfrm>
          <a:off x="1116995" y="2313659"/>
          <a:ext cx="10102362" cy="6612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97"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t>III. APPROCHE METHODOLOGIQUE</a:t>
          </a:r>
        </a:p>
      </dsp:txBody>
      <dsp:txXfrm>
        <a:off x="1116995" y="2313659"/>
        <a:ext cx="10102362" cy="661287"/>
      </dsp:txXfrm>
    </dsp:sp>
    <dsp:sp modelId="{D427C9F1-2A67-419F-9926-65A57D556B91}">
      <dsp:nvSpPr>
        <dsp:cNvPr id="0" name=""/>
        <dsp:cNvSpPr/>
      </dsp:nvSpPr>
      <dsp:spPr>
        <a:xfrm>
          <a:off x="703690" y="2230998"/>
          <a:ext cx="826609" cy="8266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999644-1CC2-429A-83D3-11517149DAF5}">
      <dsp:nvSpPr>
        <dsp:cNvPr id="0" name=""/>
        <dsp:cNvSpPr/>
      </dsp:nvSpPr>
      <dsp:spPr>
        <a:xfrm>
          <a:off x="971558" y="3305273"/>
          <a:ext cx="10247799" cy="6612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97" tIns="60960" rIns="60960" bIns="60960" numCol="1" spcCol="1270" anchor="ctr" anchorCtr="0">
          <a:noAutofit/>
        </a:bodyPr>
        <a:lstStyle/>
        <a:p>
          <a:pPr marL="0" lvl="0" indent="0" algn="l" defTabSz="1066800">
            <a:lnSpc>
              <a:spcPct val="90000"/>
            </a:lnSpc>
            <a:spcBef>
              <a:spcPct val="0"/>
            </a:spcBef>
            <a:spcAft>
              <a:spcPct val="35000"/>
            </a:spcAft>
            <a:buNone/>
          </a:pPr>
          <a:r>
            <a:rPr lang="fr-CM" sz="2400" b="0" kern="1200" dirty="0"/>
            <a:t>IV. PRESENTATION DES RESULTATS</a:t>
          </a:r>
          <a:endParaRPr lang="fr-FR" sz="2400" kern="1200" dirty="0"/>
        </a:p>
      </dsp:txBody>
      <dsp:txXfrm>
        <a:off x="971558" y="3305273"/>
        <a:ext cx="10247799" cy="661287"/>
      </dsp:txXfrm>
    </dsp:sp>
    <dsp:sp modelId="{A1E8B14C-941B-40A9-A11E-A0838B84E4EE}">
      <dsp:nvSpPr>
        <dsp:cNvPr id="0" name=""/>
        <dsp:cNvSpPr/>
      </dsp:nvSpPr>
      <dsp:spPr>
        <a:xfrm>
          <a:off x="558253" y="3222612"/>
          <a:ext cx="826609" cy="8266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36F12-133A-4A9A-A68A-F92B558698FF}">
      <dsp:nvSpPr>
        <dsp:cNvPr id="0" name=""/>
        <dsp:cNvSpPr/>
      </dsp:nvSpPr>
      <dsp:spPr>
        <a:xfrm>
          <a:off x="497699" y="4296887"/>
          <a:ext cx="10721658" cy="6612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97"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t>VII. CONCLUSION</a:t>
          </a:r>
        </a:p>
      </dsp:txBody>
      <dsp:txXfrm>
        <a:off x="497699" y="4296887"/>
        <a:ext cx="10721658" cy="661287"/>
      </dsp:txXfrm>
    </dsp:sp>
    <dsp:sp modelId="{F822C94A-5B42-4A85-BCDA-8CD2BE6FB837}">
      <dsp:nvSpPr>
        <dsp:cNvPr id="0" name=""/>
        <dsp:cNvSpPr/>
      </dsp:nvSpPr>
      <dsp:spPr>
        <a:xfrm>
          <a:off x="84394" y="4214226"/>
          <a:ext cx="826609" cy="8266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9E67-06B2-45C6-9367-4AC5191E9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BFCBA9-AC36-46B6-B0BA-F27DE32C6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15AB20-6F7B-4895-B865-804A7AE512FF}"/>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F12EBA83-FC17-429B-AEF0-DBFF2E5AB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59ABA-D864-4C8A-BA21-CEEDD63C29CA}"/>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477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A36B-E3B0-4895-A0D7-0BFBCB7B06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4EC96-CDF6-40E2-BFD2-BB5597CE1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62389-3976-4626-8197-83F8B5A51330}"/>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2972F53F-FDB7-45DE-A7C6-1E6C435D0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64FD6-3ADE-4DB0-B370-9DC7436E2A4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3679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D9867-C2AD-4943-9DAA-6923160A2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96F35-837C-46DC-9122-90BE743753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44CDC-726A-4766-A763-F3DFF3227036}"/>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8FEC0206-3CB6-492A-9236-23D5B746D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B6003-1A5F-44E3-B87C-1E52B019F7BC}"/>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94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75EB-547E-4014-9601-8EB12B0F4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CC209-E8A0-43F3-A50D-D6A4F8031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EE203-F275-442F-8408-0852393CB8FE}"/>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41EA040B-4F33-43B5-8C1A-6658AB593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36E9-4349-4E68-9049-E835497E34E7}"/>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062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1652-A98C-4A58-A015-BDE1FD458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BE154-B09D-45DC-A928-47E121BA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FF0DA-9085-4140-A340-0013FFBFED16}"/>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7C0E6B3D-850A-4092-AC5C-63E2ACA6F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2DBD5-BB25-4CA8-86D9-6BE7FBFCF5F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80494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276-A988-4D59-A003-2F84F1A7D0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5F0CAF-865A-41CC-9B34-83968E2FE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E49AC8-D9EC-4E73-A67E-C8F89267D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2B2EC5-9630-4A43-9007-AE4DE1948432}"/>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6" name="Footer Placeholder 5">
            <a:extLst>
              <a:ext uri="{FF2B5EF4-FFF2-40B4-BE49-F238E27FC236}">
                <a16:creationId xmlns:a16="http://schemas.microsoft.com/office/drawing/2014/main" id="{901F5E4D-B9B3-4B38-AFD8-294F51D80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5D6CA-9A4A-4CED-82D4-5BB429749540}"/>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3849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93A7-FC81-4876-8CBA-BE3224088E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57F18-100E-4621-A66E-8B7C0EA5F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E8606-8509-45DA-A523-1602D5CF2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FAA30-4F33-4DA0-945B-427536AB0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EC47-7710-4EBF-A01A-68A4AAC0C5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59D39-3CB4-4CCA-9E77-88397E676927}"/>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8" name="Footer Placeholder 7">
            <a:extLst>
              <a:ext uri="{FF2B5EF4-FFF2-40B4-BE49-F238E27FC236}">
                <a16:creationId xmlns:a16="http://schemas.microsoft.com/office/drawing/2014/main" id="{630C036A-AA91-49F8-B1E1-0FB84E511C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73A305-5454-49CB-8FA9-A084995F872F}"/>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40977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CD72-57EE-4111-9C04-851A704065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48710-55A2-4F7C-B956-AA7B0EAB6356}"/>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4" name="Footer Placeholder 3">
            <a:extLst>
              <a:ext uri="{FF2B5EF4-FFF2-40B4-BE49-F238E27FC236}">
                <a16:creationId xmlns:a16="http://schemas.microsoft.com/office/drawing/2014/main" id="{B0DBA4E3-6520-4C7B-90F9-84BF158D46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49190D-3CCD-4CFC-9EEE-035158F4963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14307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320B3-605C-420C-8872-A9505B22D3CA}"/>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3" name="Footer Placeholder 2">
            <a:extLst>
              <a:ext uri="{FF2B5EF4-FFF2-40B4-BE49-F238E27FC236}">
                <a16:creationId xmlns:a16="http://schemas.microsoft.com/office/drawing/2014/main" id="{99216DFC-1C1C-4C53-97A4-39B449DB6D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0DDCDF-FD10-4096-BB5D-644CF62799A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86873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6DD5-51DA-4B3A-9995-C0E81FDC3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4B2B6-9444-4D5F-BEBD-8D29E3942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E8CAB-A79B-4AC2-83A4-83D3BA4EB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8813E-454B-4361-A624-23769A40E82B}"/>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6" name="Footer Placeholder 5">
            <a:extLst>
              <a:ext uri="{FF2B5EF4-FFF2-40B4-BE49-F238E27FC236}">
                <a16:creationId xmlns:a16="http://schemas.microsoft.com/office/drawing/2014/main" id="{7CA7C44B-F66A-47A9-A068-A019A8A4D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935FB-1F3A-4D6E-AC06-54C75CF7B41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40383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DDA8-6815-496B-902C-73913450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1250B-342F-45DF-8FBA-6EF605007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4461A5-BA25-4421-BC2C-4E155A9AE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A25AC-A351-497C-94A8-2690A26CF010}"/>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6" name="Footer Placeholder 5">
            <a:extLst>
              <a:ext uri="{FF2B5EF4-FFF2-40B4-BE49-F238E27FC236}">
                <a16:creationId xmlns:a16="http://schemas.microsoft.com/office/drawing/2014/main" id="{BEC43E4C-E86A-4317-A42B-88BA6EDD2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A7137-A4AD-47D6-836D-FA6A4CCA4F2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90220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B59D4-FD22-4C4A-B600-4E73AD424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4575C-E5C4-4EC5-B57C-E814C8DF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F77DA-1D2B-4868-B0DF-3D58AFB43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0404AE22-9068-4E34-AEB3-2A268E72B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0C4F5F-F36D-4FDC-A95E-C5B08FFC9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1261-DC08-4D72-8F69-6926F28B7A45}" type="slidenum">
              <a:rPr lang="en-GB" smtClean="0"/>
              <a:t>‹#›</a:t>
            </a:fld>
            <a:endParaRPr lang="en-GB"/>
          </a:p>
        </p:txBody>
      </p:sp>
    </p:spTree>
    <p:extLst>
      <p:ext uri="{BB962C8B-B14F-4D97-AF65-F5344CB8AC3E}">
        <p14:creationId xmlns:p14="http://schemas.microsoft.com/office/powerpoint/2010/main" val="162047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jomogael@yahoo.fr"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777-EE90-4AD2-A3A1-076D378BE6C0}"/>
              </a:ext>
            </a:extLst>
          </p:cNvPr>
          <p:cNvSpPr>
            <a:spLocks noGrp="1"/>
          </p:cNvSpPr>
          <p:nvPr>
            <p:ph type="ctrTitle"/>
          </p:nvPr>
        </p:nvSpPr>
        <p:spPr>
          <a:xfrm>
            <a:off x="1586821" y="2850032"/>
            <a:ext cx="9525583" cy="2387600"/>
          </a:xfrm>
        </p:spPr>
        <p:txBody>
          <a:bodyPr>
            <a:normAutofit fontScale="90000"/>
          </a:bodyPr>
          <a:lstStyle/>
          <a:p>
            <a:br>
              <a:rPr lang="en-US" sz="3800" b="1" dirty="0"/>
            </a:b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ACCAPAREMENT FONCIER AGRO-INDUSTRIEL ET QUETE DE REPARATIONS : VERS DES MECANISMES INCLUSIFS DE JUSTICE FONCIERE POUR LES COMMUNAUTES AFFECTEES DANS LE DEPARTEMENT DU MBERE, REGION DE L’ADAMAOUA, CAMEROUN</a:t>
            </a:r>
            <a:b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fr-FR" sz="3600" dirty="0"/>
            </a:br>
            <a:r>
              <a:rPr lang="fr-FR" sz="2200" b="1" dirty="0"/>
              <a:t>Dr. NJOUONANG DJOMO HAROLD Gaël</a:t>
            </a:r>
            <a:br>
              <a:rPr lang="fr-FR" sz="2200" b="1" dirty="0"/>
            </a:br>
            <a:r>
              <a:rPr lang="fr-FR" sz="1600" b="1" i="1" dirty="0"/>
              <a:t>Université de Yaoundé I</a:t>
            </a:r>
            <a:br>
              <a:rPr lang="en-US" sz="1600" b="1" i="1" dirty="0"/>
            </a:br>
            <a:endParaRPr lang="en-GB" sz="1600" b="1" i="1" dirty="0"/>
          </a:p>
        </p:txBody>
      </p:sp>
      <p:pic>
        <p:nvPicPr>
          <p:cNvPr id="4" name="Picture 3">
            <a:extLst>
              <a:ext uri="{FF2B5EF4-FFF2-40B4-BE49-F238E27FC236}">
                <a16:creationId xmlns:a16="http://schemas.microsoft.com/office/drawing/2014/main" id="{C03F0551-469F-424E-B2C3-6FED08F40D5F}"/>
              </a:ext>
            </a:extLst>
          </p:cNvPr>
          <p:cNvPicPr>
            <a:picLocks noChangeAspect="1"/>
          </p:cNvPicPr>
          <p:nvPr/>
        </p:nvPicPr>
        <p:blipFill>
          <a:blip r:embed="rId2"/>
          <a:stretch>
            <a:fillRect/>
          </a:stretch>
        </p:blipFill>
        <p:spPr>
          <a:xfrm>
            <a:off x="9685908" y="1696704"/>
            <a:ext cx="2326005" cy="1009650"/>
          </a:xfrm>
          <a:prstGeom prst="rect">
            <a:avLst/>
          </a:prstGeom>
        </p:spPr>
      </p:pic>
      <p:pic>
        <p:nvPicPr>
          <p:cNvPr id="6" name="Picture 5">
            <a:extLst>
              <a:ext uri="{FF2B5EF4-FFF2-40B4-BE49-F238E27FC236}">
                <a16:creationId xmlns:a16="http://schemas.microsoft.com/office/drawing/2014/main" id="{F0939353-2726-44DD-93BC-23A46C49DC55}"/>
              </a:ext>
            </a:extLst>
          </p:cNvPr>
          <p:cNvPicPr>
            <a:picLocks noChangeAspect="1"/>
          </p:cNvPicPr>
          <p:nvPr/>
        </p:nvPicPr>
        <p:blipFill>
          <a:blip r:embed="rId3"/>
          <a:stretch>
            <a:fillRect/>
          </a:stretch>
        </p:blipFill>
        <p:spPr>
          <a:xfrm>
            <a:off x="0" y="-6064"/>
            <a:ext cx="12192000" cy="1406203"/>
          </a:xfrm>
          <a:prstGeom prst="rect">
            <a:avLst/>
          </a:prstGeom>
        </p:spPr>
      </p:pic>
      <p:pic>
        <p:nvPicPr>
          <p:cNvPr id="7" name="Picture 6">
            <a:extLst>
              <a:ext uri="{FF2B5EF4-FFF2-40B4-BE49-F238E27FC236}">
                <a16:creationId xmlns:a16="http://schemas.microsoft.com/office/drawing/2014/main" id="{13B09F70-E9B4-4970-9832-2AFF6580BA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807" y="5780209"/>
            <a:ext cx="2599545" cy="921629"/>
          </a:xfrm>
          <a:prstGeom prst="rect">
            <a:avLst/>
          </a:prstGeom>
          <a:noFill/>
          <a:ln>
            <a:noFill/>
          </a:ln>
        </p:spPr>
      </p:pic>
      <p:pic>
        <p:nvPicPr>
          <p:cNvPr id="9" name="Picture 8">
            <a:extLst>
              <a:ext uri="{FF2B5EF4-FFF2-40B4-BE49-F238E27FC236}">
                <a16:creationId xmlns:a16="http://schemas.microsoft.com/office/drawing/2014/main" id="{B2B10B92-2F5C-4151-886D-B2F439BD403C}"/>
              </a:ext>
            </a:extLst>
          </p:cNvPr>
          <p:cNvPicPr>
            <a:picLocks noChangeAspect="1"/>
          </p:cNvPicPr>
          <p:nvPr/>
        </p:nvPicPr>
        <p:blipFill>
          <a:blip r:embed="rId5"/>
          <a:stretch>
            <a:fillRect/>
          </a:stretch>
        </p:blipFill>
        <p:spPr>
          <a:xfrm>
            <a:off x="9327683" y="5780209"/>
            <a:ext cx="2833048" cy="1009650"/>
          </a:xfrm>
          <a:prstGeom prst="rect">
            <a:avLst/>
          </a:prstGeom>
        </p:spPr>
      </p:pic>
      <p:pic>
        <p:nvPicPr>
          <p:cNvPr id="11" name="Picture 10">
            <a:extLst>
              <a:ext uri="{FF2B5EF4-FFF2-40B4-BE49-F238E27FC236}">
                <a16:creationId xmlns:a16="http://schemas.microsoft.com/office/drawing/2014/main" id="{4ECEC6A6-7015-4807-8CB6-BE7E4D383166}"/>
              </a:ext>
            </a:extLst>
          </p:cNvPr>
          <p:cNvPicPr>
            <a:picLocks noChangeAspect="1"/>
          </p:cNvPicPr>
          <p:nvPr/>
        </p:nvPicPr>
        <p:blipFill>
          <a:blip r:embed="rId6"/>
          <a:stretch>
            <a:fillRect/>
          </a:stretch>
        </p:blipFill>
        <p:spPr>
          <a:xfrm>
            <a:off x="4291210" y="5736198"/>
            <a:ext cx="3906614" cy="1009650"/>
          </a:xfrm>
          <a:prstGeom prst="rect">
            <a:avLst/>
          </a:prstGeom>
        </p:spPr>
      </p:pic>
      <p:pic>
        <p:nvPicPr>
          <p:cNvPr id="5" name="Picture 4">
            <a:extLst>
              <a:ext uri="{FF2B5EF4-FFF2-40B4-BE49-F238E27FC236}">
                <a16:creationId xmlns:a16="http://schemas.microsoft.com/office/drawing/2014/main" id="{C128AD63-FA0C-DA33-E089-D6FFE7AF76D8}"/>
              </a:ext>
            </a:extLst>
          </p:cNvPr>
          <p:cNvPicPr>
            <a:picLocks noChangeAspect="1"/>
          </p:cNvPicPr>
          <p:nvPr/>
        </p:nvPicPr>
        <p:blipFill>
          <a:blip r:embed="rId7"/>
          <a:stretch>
            <a:fillRect/>
          </a:stretch>
        </p:blipFill>
        <p:spPr>
          <a:xfrm>
            <a:off x="124246" y="1382928"/>
            <a:ext cx="1954767" cy="1650463"/>
          </a:xfrm>
          <a:prstGeom prst="rect">
            <a:avLst/>
          </a:prstGeom>
        </p:spPr>
      </p:pic>
    </p:spTree>
    <p:extLst>
      <p:ext uri="{BB962C8B-B14F-4D97-AF65-F5344CB8AC3E}">
        <p14:creationId xmlns:p14="http://schemas.microsoft.com/office/powerpoint/2010/main" val="168498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5" name="Text 0"/>
          <p:cNvSpPr/>
          <p:nvPr/>
        </p:nvSpPr>
        <p:spPr>
          <a:xfrm>
            <a:off x="2263756" y="1383245"/>
            <a:ext cx="6447711" cy="708779"/>
          </a:xfrm>
          <a:prstGeom prst="rect">
            <a:avLst/>
          </a:prstGeom>
          <a:noFill/>
          <a:ln/>
        </p:spPr>
        <p:txBody>
          <a:bodyPr wrap="none" lIns="0" tIns="0" rIns="0" bIns="0" rtlCol="0" anchor="t"/>
          <a:lstStyle/>
          <a:p>
            <a:pPr marL="0" indent="0" algn="l">
              <a:lnSpc>
                <a:spcPts val="5550"/>
              </a:lnSpc>
              <a:buNone/>
            </a:pPr>
            <a:r>
              <a:rPr lang="en-US" sz="4450" b="1" dirty="0">
                <a:solidFill>
                  <a:srgbClr val="1B1B27"/>
                </a:solidFill>
                <a:latin typeface="Raleway" pitchFamily="34" charset="0"/>
                <a:ea typeface="Raleway" pitchFamily="34" charset="-122"/>
                <a:cs typeface="Raleway" pitchFamily="34" charset="-120"/>
              </a:rPr>
              <a:t>R.2_2. La Crise du pastoralisme</a:t>
            </a:r>
            <a:endParaRPr lang="en-US" sz="4450" b="1" dirty="0"/>
          </a:p>
        </p:txBody>
      </p:sp>
      <p:sp>
        <p:nvSpPr>
          <p:cNvPr id="7" name="Shape 1"/>
          <p:cNvSpPr/>
          <p:nvPr/>
        </p:nvSpPr>
        <p:spPr>
          <a:xfrm>
            <a:off x="165577" y="2316172"/>
            <a:ext cx="4196358" cy="2047994"/>
          </a:xfrm>
          <a:prstGeom prst="roundRect">
            <a:avLst>
              <a:gd name="adj" fmla="val 4652"/>
            </a:avLst>
          </a:prstGeom>
          <a:solidFill>
            <a:srgbClr val="E1E1EA"/>
          </a:solidFill>
          <a:ln w="7620">
            <a:solidFill>
              <a:srgbClr val="C7C7D0"/>
            </a:solidFill>
            <a:prstDash val="solid"/>
          </a:ln>
        </p:spPr>
        <p:txBody>
          <a:bodyPr/>
          <a:lstStyle/>
          <a:p>
            <a:endParaRPr lang="en-GB"/>
          </a:p>
        </p:txBody>
      </p:sp>
      <p:sp>
        <p:nvSpPr>
          <p:cNvPr id="8" name="Text 2"/>
          <p:cNvSpPr/>
          <p:nvPr/>
        </p:nvSpPr>
        <p:spPr>
          <a:xfrm>
            <a:off x="400011" y="25506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Perte d'Accès</a:t>
            </a:r>
            <a:endParaRPr lang="en-US" sz="2200" dirty="0"/>
          </a:p>
        </p:txBody>
      </p:sp>
      <p:sp>
        <p:nvSpPr>
          <p:cNvPr id="9" name="Text 3"/>
          <p:cNvSpPr/>
          <p:nvPr/>
        </p:nvSpPr>
        <p:spPr>
          <a:xfrm>
            <a:off x="400011" y="3041025"/>
            <a:ext cx="3727490"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48% des éleveurs ont perdu l'accès à leurs parcours traditionnels de transhumance</a:t>
            </a:r>
            <a:endParaRPr lang="en-US" sz="1750" dirty="0"/>
          </a:p>
        </p:txBody>
      </p:sp>
      <p:sp>
        <p:nvSpPr>
          <p:cNvPr id="10" name="Shape 4"/>
          <p:cNvSpPr/>
          <p:nvPr/>
        </p:nvSpPr>
        <p:spPr>
          <a:xfrm>
            <a:off x="4588749" y="2316172"/>
            <a:ext cx="4196358" cy="2047994"/>
          </a:xfrm>
          <a:prstGeom prst="roundRect">
            <a:avLst>
              <a:gd name="adj" fmla="val 4652"/>
            </a:avLst>
          </a:prstGeom>
          <a:solidFill>
            <a:srgbClr val="E1E1EA"/>
          </a:solidFill>
          <a:ln w="7620">
            <a:solidFill>
              <a:srgbClr val="C7C7D0"/>
            </a:solidFill>
            <a:prstDash val="solid"/>
          </a:ln>
        </p:spPr>
        <p:txBody>
          <a:bodyPr/>
          <a:lstStyle/>
          <a:p>
            <a:endParaRPr lang="en-GB"/>
          </a:p>
        </p:txBody>
      </p:sp>
      <p:sp>
        <p:nvSpPr>
          <p:cNvPr id="11" name="Text 5"/>
          <p:cNvSpPr/>
          <p:nvPr/>
        </p:nvSpPr>
        <p:spPr>
          <a:xfrm>
            <a:off x="4823183" y="25506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Surexploitation</a:t>
            </a:r>
            <a:endParaRPr lang="en-US" sz="2200" dirty="0"/>
          </a:p>
        </p:txBody>
      </p:sp>
      <p:sp>
        <p:nvSpPr>
          <p:cNvPr id="12" name="Text 6"/>
          <p:cNvSpPr/>
          <p:nvPr/>
        </p:nvSpPr>
        <p:spPr>
          <a:xfrm>
            <a:off x="4823183" y="3041025"/>
            <a:ext cx="3727490"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72% constatent une surutilisation des rares espaces restants, causant dégradation des sols</a:t>
            </a:r>
            <a:endParaRPr lang="en-US" sz="1750" dirty="0"/>
          </a:p>
        </p:txBody>
      </p:sp>
      <p:sp>
        <p:nvSpPr>
          <p:cNvPr id="13" name="Shape 7"/>
          <p:cNvSpPr/>
          <p:nvPr/>
        </p:nvSpPr>
        <p:spPr>
          <a:xfrm>
            <a:off x="2263756" y="4588314"/>
            <a:ext cx="4196358" cy="2047994"/>
          </a:xfrm>
          <a:prstGeom prst="roundRect">
            <a:avLst>
              <a:gd name="adj" fmla="val 4652"/>
            </a:avLst>
          </a:prstGeom>
          <a:solidFill>
            <a:srgbClr val="E1E1EA"/>
          </a:solidFill>
          <a:ln w="7620">
            <a:solidFill>
              <a:srgbClr val="C7C7D0"/>
            </a:solidFill>
            <a:prstDash val="solid"/>
          </a:ln>
        </p:spPr>
        <p:txBody>
          <a:bodyPr/>
          <a:lstStyle/>
          <a:p>
            <a:endParaRPr lang="en-GB"/>
          </a:p>
        </p:txBody>
      </p:sp>
      <p:sp>
        <p:nvSpPr>
          <p:cNvPr id="14" name="Text 8"/>
          <p:cNvSpPr/>
          <p:nvPr/>
        </p:nvSpPr>
        <p:spPr>
          <a:xfrm>
            <a:off x="2498191" y="4822749"/>
            <a:ext cx="3339227"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Réduction des Troupeaux</a:t>
            </a:r>
            <a:endParaRPr lang="en-US" sz="2200" dirty="0"/>
          </a:p>
        </p:txBody>
      </p:sp>
      <p:sp>
        <p:nvSpPr>
          <p:cNvPr id="15" name="Text 9"/>
          <p:cNvSpPr/>
          <p:nvPr/>
        </p:nvSpPr>
        <p:spPr>
          <a:xfrm>
            <a:off x="2498191" y="5313167"/>
            <a:ext cx="3727490"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35% des éleveurs contraints de réduire la taille de leur troupeau</a:t>
            </a:r>
            <a:endParaRPr lang="en-US" sz="1750" dirty="0"/>
          </a:p>
        </p:txBody>
      </p:sp>
      <p:sp>
        <p:nvSpPr>
          <p:cNvPr id="16" name="Text 10"/>
          <p:cNvSpPr/>
          <p:nvPr/>
        </p:nvSpPr>
        <p:spPr>
          <a:xfrm>
            <a:off x="7920408" y="4554394"/>
            <a:ext cx="3992386" cy="725805"/>
          </a:xfrm>
          <a:prstGeom prst="rect">
            <a:avLst/>
          </a:prstGeom>
          <a:noFill/>
          <a:ln/>
        </p:spPr>
        <p:txBody>
          <a:bodyPr wrap="square" lIns="0" tIns="0" rIns="0" bIns="0" rtlCol="0" anchor="t"/>
          <a:lstStyle/>
          <a:p>
            <a:pPr marL="0" indent="0" algn="ctr">
              <a:lnSpc>
                <a:spcPts val="2850"/>
              </a:lnSpc>
              <a:buNone/>
            </a:pPr>
            <a:r>
              <a:rPr lang="en-US" sz="1750" i="1" dirty="0">
                <a:solidFill>
                  <a:srgbClr val="3C3939"/>
                </a:solidFill>
                <a:latin typeface="Roboto" pitchFamily="34" charset="0"/>
                <a:ea typeface="Roboto" pitchFamily="34" charset="-122"/>
                <a:cs typeface="Roboto" pitchFamily="34" charset="-120"/>
              </a:rPr>
              <a:t>L'empiètement sur les couloirs de transhumance constitue une facette majeure de la crise foncière, affectant particulièrement les éleveurs Mbororo et alimentant des tensions intercommunautaires croissantes.</a:t>
            </a:r>
            <a:endParaRPr lang="en-US" sz="1750" i="1" dirty="0"/>
          </a:p>
        </p:txBody>
      </p:sp>
    </p:spTree>
    <p:extLst>
      <p:ext uri="{BB962C8B-B14F-4D97-AF65-F5344CB8AC3E}">
        <p14:creationId xmlns:p14="http://schemas.microsoft.com/office/powerpoint/2010/main" val="2892727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5" name="Text 0"/>
          <p:cNvSpPr/>
          <p:nvPr/>
        </p:nvSpPr>
        <p:spPr>
          <a:xfrm>
            <a:off x="2088089" y="1329236"/>
            <a:ext cx="7165538" cy="708779"/>
          </a:xfrm>
          <a:prstGeom prst="rect">
            <a:avLst/>
          </a:prstGeom>
          <a:noFill/>
          <a:ln/>
        </p:spPr>
        <p:txBody>
          <a:bodyPr wrap="none" lIns="0" tIns="0" rIns="0" bIns="0" rtlCol="0" anchor="t"/>
          <a:lstStyle/>
          <a:p>
            <a:pPr marL="0" indent="0" algn="l">
              <a:lnSpc>
                <a:spcPts val="5550"/>
              </a:lnSpc>
              <a:buNone/>
            </a:pPr>
            <a:r>
              <a:rPr lang="fr-FR" sz="3600" b="1" dirty="0">
                <a:solidFill>
                  <a:srgbClr val="1B1B27"/>
                </a:solidFill>
                <a:latin typeface="Raleway" pitchFamily="34" charset="0"/>
                <a:ea typeface="Raleway" pitchFamily="34" charset="-122"/>
                <a:cs typeface="Raleway" pitchFamily="34" charset="-120"/>
              </a:rPr>
              <a:t>R.3_1.Vulnérabilités différenciées</a:t>
            </a:r>
            <a:endParaRPr lang="fr-FR" sz="3600" b="1" dirty="0"/>
          </a:p>
        </p:txBody>
      </p:sp>
      <p:sp>
        <p:nvSpPr>
          <p:cNvPr id="8" name="Text 1"/>
          <p:cNvSpPr/>
          <p:nvPr/>
        </p:nvSpPr>
        <p:spPr>
          <a:xfrm>
            <a:off x="267408" y="427280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Les Femmes</a:t>
            </a:r>
            <a:endParaRPr lang="en-US" sz="2200" b="1" dirty="0"/>
          </a:p>
        </p:txBody>
      </p:sp>
      <p:sp>
        <p:nvSpPr>
          <p:cNvPr id="9" name="Text 2"/>
          <p:cNvSpPr/>
          <p:nvPr/>
        </p:nvSpPr>
        <p:spPr>
          <a:xfrm>
            <a:off x="189486" y="4910685"/>
            <a:ext cx="4158615"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68% ont perdu l'accès à leurs parcelles vivrières. Aucune n'a été impliquée dans les négociations foncières malgré leur rôle central dans l'agriculture.</a:t>
            </a:r>
            <a:endParaRPr lang="en-US" sz="1750" dirty="0"/>
          </a:p>
        </p:txBody>
      </p:sp>
      <p:sp>
        <p:nvSpPr>
          <p:cNvPr id="11" name="Text 3"/>
          <p:cNvSpPr/>
          <p:nvPr/>
        </p:nvSpPr>
        <p:spPr>
          <a:xfrm>
            <a:off x="4253240" y="4209408"/>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3C3939"/>
                </a:solidFill>
                <a:latin typeface="Raleway" pitchFamily="34" charset="0"/>
                <a:ea typeface="Raleway" pitchFamily="34" charset="-122"/>
                <a:cs typeface="Raleway" pitchFamily="34" charset="-120"/>
              </a:rPr>
              <a:t>Les Jeunes</a:t>
            </a:r>
            <a:endParaRPr lang="en-US" sz="2200" b="1" dirty="0"/>
          </a:p>
        </p:txBody>
      </p:sp>
      <p:sp>
        <p:nvSpPr>
          <p:cNvPr id="12" name="Text 4"/>
          <p:cNvSpPr/>
          <p:nvPr/>
        </p:nvSpPr>
        <p:spPr>
          <a:xfrm>
            <a:off x="4505947" y="4903704"/>
            <a:ext cx="4158615"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60% envisagent de migrer faute d'accès à la terre. Seulement 18% ont bénéficié de formations ou micro-projets liés aux investissements.</a:t>
            </a:r>
            <a:endParaRPr lang="en-US" sz="1750" dirty="0"/>
          </a:p>
        </p:txBody>
      </p:sp>
      <p:sp>
        <p:nvSpPr>
          <p:cNvPr id="14" name="Text 5"/>
          <p:cNvSpPr/>
          <p:nvPr/>
        </p:nvSpPr>
        <p:spPr>
          <a:xfrm>
            <a:off x="9016442" y="4213025"/>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3C3939"/>
                </a:solidFill>
                <a:latin typeface="Raleway" pitchFamily="34" charset="0"/>
                <a:ea typeface="Raleway" pitchFamily="34" charset="-122"/>
                <a:cs typeface="Raleway" pitchFamily="34" charset="-120"/>
              </a:rPr>
              <a:t>Les Réfugiés</a:t>
            </a:r>
            <a:endParaRPr lang="en-US" sz="2200" b="1" dirty="0"/>
          </a:p>
        </p:txBody>
      </p:sp>
      <p:sp>
        <p:nvSpPr>
          <p:cNvPr id="15" name="Text 6"/>
          <p:cNvSpPr/>
          <p:nvPr/>
        </p:nvSpPr>
        <p:spPr>
          <a:xfrm>
            <a:off x="8975970" y="4914695"/>
            <a:ext cx="3121421"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Exclusion totale des processus fonciers. Aucun droit d'usage reconnu malgré leur présence durable et leurs besoins de subsistance.</a:t>
            </a:r>
            <a:endParaRPr lang="en-US" sz="1750" dirty="0"/>
          </a:p>
        </p:txBody>
      </p:sp>
      <p:pic>
        <p:nvPicPr>
          <p:cNvPr id="2" name="Image 1"/>
          <p:cNvPicPr>
            <a:picLocks noChangeAspect="1"/>
          </p:cNvPicPr>
          <p:nvPr/>
        </p:nvPicPr>
        <p:blipFill>
          <a:blip r:embed="rId3"/>
          <a:stretch>
            <a:fillRect/>
          </a:stretch>
        </p:blipFill>
        <p:spPr>
          <a:xfrm>
            <a:off x="381209" y="1641468"/>
            <a:ext cx="1706880" cy="2567940"/>
          </a:xfrm>
          <a:prstGeom prst="rect">
            <a:avLst/>
          </a:prstGeom>
        </p:spPr>
      </p:pic>
      <p:pic>
        <p:nvPicPr>
          <p:cNvPr id="3" name="Image 2"/>
          <p:cNvPicPr>
            <a:picLocks noChangeAspect="1"/>
          </p:cNvPicPr>
          <p:nvPr/>
        </p:nvPicPr>
        <p:blipFill>
          <a:blip r:embed="rId4"/>
          <a:stretch>
            <a:fillRect/>
          </a:stretch>
        </p:blipFill>
        <p:spPr>
          <a:xfrm>
            <a:off x="4358640" y="2312670"/>
            <a:ext cx="3474720" cy="2232660"/>
          </a:xfrm>
          <a:prstGeom prst="rect">
            <a:avLst/>
          </a:prstGeom>
        </p:spPr>
      </p:pic>
      <p:pic>
        <p:nvPicPr>
          <p:cNvPr id="6" name="Image 5"/>
          <p:cNvPicPr>
            <a:picLocks noChangeAspect="1"/>
          </p:cNvPicPr>
          <p:nvPr/>
        </p:nvPicPr>
        <p:blipFill>
          <a:blip r:embed="rId5"/>
          <a:stretch>
            <a:fillRect/>
          </a:stretch>
        </p:blipFill>
        <p:spPr>
          <a:xfrm>
            <a:off x="9030767" y="2003572"/>
            <a:ext cx="2446020" cy="2240280"/>
          </a:xfrm>
          <a:prstGeom prst="rect">
            <a:avLst/>
          </a:prstGeom>
        </p:spPr>
      </p:pic>
    </p:spTree>
    <p:extLst>
      <p:ext uri="{BB962C8B-B14F-4D97-AF65-F5344CB8AC3E}">
        <p14:creationId xmlns:p14="http://schemas.microsoft.com/office/powerpoint/2010/main" val="313498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720002757"/>
              </p:ext>
            </p:extLst>
          </p:nvPr>
        </p:nvGraphicFramePr>
        <p:xfrm>
          <a:off x="0" y="3512634"/>
          <a:ext cx="5458844" cy="2751219"/>
        </p:xfrm>
        <a:graphic>
          <a:graphicData uri="http://schemas.openxmlformats.org/drawingml/2006/table">
            <a:tbl>
              <a:tblPr firstRow="1" firstCol="1" bandRow="1">
                <a:tableStyleId>{5C22544A-7EE6-4342-B048-85BDC9FD1C3A}</a:tableStyleId>
              </a:tblPr>
              <a:tblGrid>
                <a:gridCol w="1446146">
                  <a:extLst>
                    <a:ext uri="{9D8B030D-6E8A-4147-A177-3AD203B41FA5}">
                      <a16:colId xmlns:a16="http://schemas.microsoft.com/office/drawing/2014/main" val="20000"/>
                    </a:ext>
                  </a:extLst>
                </a:gridCol>
                <a:gridCol w="891055">
                  <a:extLst>
                    <a:ext uri="{9D8B030D-6E8A-4147-A177-3AD203B41FA5}">
                      <a16:colId xmlns:a16="http://schemas.microsoft.com/office/drawing/2014/main" val="20001"/>
                    </a:ext>
                  </a:extLst>
                </a:gridCol>
                <a:gridCol w="1003961">
                  <a:extLst>
                    <a:ext uri="{9D8B030D-6E8A-4147-A177-3AD203B41FA5}">
                      <a16:colId xmlns:a16="http://schemas.microsoft.com/office/drawing/2014/main" val="20002"/>
                    </a:ext>
                  </a:extLst>
                </a:gridCol>
                <a:gridCol w="891055">
                  <a:extLst>
                    <a:ext uri="{9D8B030D-6E8A-4147-A177-3AD203B41FA5}">
                      <a16:colId xmlns:a16="http://schemas.microsoft.com/office/drawing/2014/main" val="20003"/>
                    </a:ext>
                  </a:extLst>
                </a:gridCol>
                <a:gridCol w="1226627">
                  <a:extLst>
                    <a:ext uri="{9D8B030D-6E8A-4147-A177-3AD203B41FA5}">
                      <a16:colId xmlns:a16="http://schemas.microsoft.com/office/drawing/2014/main" val="20004"/>
                    </a:ext>
                  </a:extLst>
                </a:gridCol>
              </a:tblGrid>
              <a:tr h="917073">
                <a:tc>
                  <a:txBody>
                    <a:bodyPr/>
                    <a:lstStyle/>
                    <a:p>
                      <a:pPr algn="ctr">
                        <a:spcAft>
                          <a:spcPts val="0"/>
                        </a:spcAft>
                      </a:pPr>
                      <a:r>
                        <a:rPr lang="fr-FR" sz="2000" kern="100" cap="all" spc="-25" dirty="0">
                          <a:effectLst/>
                        </a:rPr>
                        <a:t>Village</a:t>
                      </a:r>
                      <a:endParaRPr lang="fr-FR"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2000" kern="100" cap="all" spc="-25">
                          <a:effectLst/>
                        </a:rPr>
                        <a:t>2020</a:t>
                      </a:r>
                      <a:endParaRPr lang="fr-FR"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2000" kern="100" cap="all" spc="-25" dirty="0">
                          <a:effectLst/>
                        </a:rPr>
                        <a:t>2021</a:t>
                      </a:r>
                      <a:endParaRPr lang="fr-FR"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2000" kern="100" cap="all" spc="-25">
                          <a:effectLst/>
                        </a:rPr>
                        <a:t>2022</a:t>
                      </a:r>
                      <a:endParaRPr lang="fr-FR"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2000" kern="100" cap="all" spc="-25">
                          <a:effectLst/>
                        </a:rPr>
                        <a:t>2023</a:t>
                      </a:r>
                      <a:endParaRPr lang="fr-FR"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917073">
                <a:tc>
                  <a:txBody>
                    <a:bodyPr/>
                    <a:lstStyle/>
                    <a:p>
                      <a:pPr>
                        <a:spcAft>
                          <a:spcPts val="0"/>
                        </a:spcAft>
                      </a:pPr>
                      <a:r>
                        <a:rPr lang="fr-FR" sz="2000" kern="100" spc="-25">
                          <a:effectLst/>
                        </a:rPr>
                        <a:t>Djohong</a:t>
                      </a:r>
                      <a:endParaRPr lang="fr-FR"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2000" kern="100" spc="-25" dirty="0">
                          <a:effectLst/>
                        </a:rPr>
                        <a:t>80</a:t>
                      </a:r>
                      <a:endParaRPr lang="fr-FR"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2000" kern="100" spc="-25" dirty="0">
                          <a:effectLst/>
                        </a:rPr>
                        <a:t>90</a:t>
                      </a:r>
                      <a:endParaRPr lang="fr-FR"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2000" kern="100" spc="-25" dirty="0">
                          <a:effectLst/>
                        </a:rPr>
                        <a:t>100</a:t>
                      </a:r>
                      <a:endParaRPr lang="fr-FR"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2000" kern="100" spc="-25">
                          <a:effectLst/>
                        </a:rPr>
                        <a:t>110</a:t>
                      </a:r>
                      <a:endParaRPr lang="fr-FR"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917073">
                <a:tc>
                  <a:txBody>
                    <a:bodyPr/>
                    <a:lstStyle/>
                    <a:p>
                      <a:pPr>
                        <a:spcAft>
                          <a:spcPts val="0"/>
                        </a:spcAft>
                      </a:pPr>
                      <a:r>
                        <a:rPr lang="fr-FR" sz="2000" kern="100" spc="-25">
                          <a:effectLst/>
                        </a:rPr>
                        <a:t>Dir</a:t>
                      </a:r>
                      <a:endParaRPr lang="fr-FR"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2000" kern="100" spc="-25">
                          <a:effectLst/>
                        </a:rPr>
                        <a:t>60</a:t>
                      </a:r>
                      <a:endParaRPr lang="fr-FR"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2000" kern="100" spc="-25">
                          <a:effectLst/>
                        </a:rPr>
                        <a:t>70</a:t>
                      </a:r>
                      <a:endParaRPr lang="fr-FR"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2000" kern="100" spc="-25" dirty="0">
                          <a:effectLst/>
                        </a:rPr>
                        <a:t>80</a:t>
                      </a:r>
                      <a:endParaRPr lang="fr-FR"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2000" kern="100" spc="-25" dirty="0">
                          <a:effectLst/>
                        </a:rPr>
                        <a:t>90</a:t>
                      </a:r>
                      <a:endParaRPr lang="fr-FR"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7" name="Rectangle 6"/>
          <p:cNvSpPr/>
          <p:nvPr/>
        </p:nvSpPr>
        <p:spPr>
          <a:xfrm>
            <a:off x="0" y="2850095"/>
            <a:ext cx="5379370" cy="523220"/>
          </a:xfrm>
          <a:prstGeom prst="rect">
            <a:avLst/>
          </a:prstGeom>
        </p:spPr>
        <p:txBody>
          <a:bodyPr wrap="square">
            <a:spAutoFit/>
          </a:bodyPr>
          <a:lstStyle/>
          <a:p>
            <a:pPr lvl="0" algn="ctr" eaLnBrk="0" fontAlgn="base" hangingPunct="0">
              <a:spcBef>
                <a:spcPct val="0"/>
              </a:spcBef>
              <a:spcAft>
                <a:spcPct val="0"/>
              </a:spcAft>
            </a:pPr>
            <a:r>
              <a:rPr lang="fr-FR" altLang="zh-CN" sz="1400" b="1" dirty="0">
                <a:latin typeface="Cambria" panose="02040503050406030204" pitchFamily="18" charset="0"/>
                <a:ea typeface="Times New Roman" panose="02020603050405020304" pitchFamily="18" charset="0"/>
              </a:rPr>
              <a:t>Nombre de conflits agropastoraux déclarés par village (2020–2023)</a:t>
            </a:r>
            <a:endParaRPr lang="fr-FR" altLang="zh-CN" sz="1400" dirty="0"/>
          </a:p>
        </p:txBody>
      </p:sp>
      <p:sp>
        <p:nvSpPr>
          <p:cNvPr id="8" name="Text 0"/>
          <p:cNvSpPr/>
          <p:nvPr/>
        </p:nvSpPr>
        <p:spPr>
          <a:xfrm>
            <a:off x="1341213" y="1320039"/>
            <a:ext cx="7165538" cy="708779"/>
          </a:xfrm>
          <a:prstGeom prst="rect">
            <a:avLst/>
          </a:prstGeom>
          <a:noFill/>
          <a:ln/>
        </p:spPr>
        <p:txBody>
          <a:bodyPr wrap="none" lIns="0" tIns="0" rIns="0" bIns="0" rtlCol="0" anchor="t"/>
          <a:lstStyle/>
          <a:p>
            <a:pPr marL="0" indent="0" algn="l">
              <a:lnSpc>
                <a:spcPts val="5550"/>
              </a:lnSpc>
              <a:buNone/>
            </a:pPr>
            <a:r>
              <a:rPr lang="en-US" sz="3600" b="1" dirty="0">
                <a:solidFill>
                  <a:srgbClr val="1B1B27"/>
                </a:solidFill>
                <a:latin typeface="Raleway" pitchFamily="34" charset="0"/>
                <a:ea typeface="Raleway" pitchFamily="34" charset="-122"/>
                <a:cs typeface="Raleway" pitchFamily="34" charset="-120"/>
              </a:rPr>
              <a:t>R.3_2. Conflits sociaux et tensions latentes</a:t>
            </a:r>
            <a:endParaRPr lang="en-US" sz="3600" b="1" dirty="0"/>
          </a:p>
        </p:txBody>
      </p:sp>
      <p:sp>
        <p:nvSpPr>
          <p:cNvPr id="9" name="Rectangle 8"/>
          <p:cNvSpPr/>
          <p:nvPr/>
        </p:nvSpPr>
        <p:spPr>
          <a:xfrm>
            <a:off x="5393332" y="2312305"/>
            <a:ext cx="6654412" cy="1200329"/>
          </a:xfrm>
          <a:prstGeom prst="rect">
            <a:avLst/>
          </a:prstGeom>
        </p:spPr>
        <p:txBody>
          <a:bodyPr wrap="square">
            <a:spAutoFit/>
          </a:bodyPr>
          <a:lstStyle/>
          <a:p>
            <a:pPr algn="just"/>
            <a:r>
              <a:rPr lang="fr-FR" b="1" dirty="0">
                <a:latin typeface="Times New Roman" panose="02020603050405020304" pitchFamily="18" charset="0"/>
                <a:ea typeface="Times New Roman" panose="02020603050405020304" pitchFamily="18" charset="0"/>
              </a:rPr>
              <a:t>Aggravation des conflits agropastoraux</a:t>
            </a:r>
            <a:r>
              <a:rPr lang="fr-FR" dirty="0">
                <a:latin typeface="Times New Roman" panose="02020603050405020304" pitchFamily="18" charset="0"/>
                <a:ea typeface="Times New Roman" panose="02020603050405020304" pitchFamily="18" charset="0"/>
              </a:rPr>
              <a:t> : Entre 2020 et 2023, les affrontements entre agriculteurs et éleveurs ont fortement augmenté (+37,5 % à </a:t>
            </a:r>
            <a:r>
              <a:rPr lang="fr-FR" dirty="0" err="1">
                <a:latin typeface="Times New Roman" panose="02020603050405020304" pitchFamily="18" charset="0"/>
                <a:ea typeface="Times New Roman" panose="02020603050405020304" pitchFamily="18" charset="0"/>
              </a:rPr>
              <a:t>Djohong</a:t>
            </a:r>
            <a:r>
              <a:rPr lang="fr-FR" dirty="0">
                <a:latin typeface="Times New Roman" panose="02020603050405020304" pitchFamily="18" charset="0"/>
                <a:ea typeface="Times New Roman" panose="02020603050405020304" pitchFamily="18" charset="0"/>
              </a:rPr>
              <a:t> et +50 % à </a:t>
            </a:r>
            <a:r>
              <a:rPr lang="fr-FR" dirty="0" err="1">
                <a:latin typeface="Times New Roman" panose="02020603050405020304" pitchFamily="18" charset="0"/>
                <a:ea typeface="Times New Roman" panose="02020603050405020304" pitchFamily="18" charset="0"/>
              </a:rPr>
              <a:t>Dir</a:t>
            </a:r>
            <a:r>
              <a:rPr lang="fr-FR" dirty="0">
                <a:latin typeface="Times New Roman" panose="02020603050405020304" pitchFamily="18" charset="0"/>
                <a:ea typeface="Times New Roman" panose="02020603050405020304" pitchFamily="18" charset="0"/>
              </a:rPr>
              <a:t>), passant de tensions ponctuelles à une crise de cohabitation violente.</a:t>
            </a:r>
            <a:endParaRPr lang="fr-FR"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560854" y="3786924"/>
            <a:ext cx="6486889" cy="923330"/>
          </a:xfrm>
          <a:prstGeom prst="rect">
            <a:avLst/>
          </a:prstGeom>
        </p:spPr>
        <p:txBody>
          <a:bodyPr wrap="square">
            <a:spAutoFit/>
          </a:bodyPr>
          <a:lstStyle/>
          <a:p>
            <a:pPr algn="just"/>
            <a:r>
              <a:rPr lang="fr-FR" b="1" dirty="0">
                <a:latin typeface="Times New Roman" panose="02020603050405020304" pitchFamily="18" charset="0"/>
                <a:ea typeface="Times New Roman" panose="02020603050405020304" pitchFamily="18" charset="0"/>
              </a:rPr>
              <a:t>Causes structurelles</a:t>
            </a:r>
            <a:r>
              <a:rPr lang="fr-FR" dirty="0">
                <a:latin typeface="Times New Roman" panose="02020603050405020304" pitchFamily="18" charset="0"/>
                <a:ea typeface="Times New Roman" panose="02020603050405020304" pitchFamily="18" charset="0"/>
              </a:rPr>
              <a:t> : L’occupation illégale des couloirs de transhumance et la compétition pour les points d’eau, surtout en saison sèche, alimentent cette escalade des violences.</a:t>
            </a:r>
            <a:endParaRPr lang="fr-FR"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5672537" y="5056607"/>
            <a:ext cx="6424067" cy="1477328"/>
          </a:xfrm>
          <a:prstGeom prst="rect">
            <a:avLst/>
          </a:prstGeom>
        </p:spPr>
        <p:txBody>
          <a:bodyPr wrap="square">
            <a:spAutoFit/>
          </a:bodyPr>
          <a:lstStyle/>
          <a:p>
            <a:pPr algn="just"/>
            <a:r>
              <a:rPr lang="fr-FR" b="1" dirty="0">
                <a:latin typeface="Times New Roman" panose="02020603050405020304" pitchFamily="18" charset="0"/>
                <a:ea typeface="Times New Roman" panose="02020603050405020304" pitchFamily="18" charset="0"/>
              </a:rPr>
              <a:t>Conséquences sociales</a:t>
            </a:r>
            <a:r>
              <a:rPr lang="fr-FR" dirty="0">
                <a:latin typeface="Times New Roman" panose="02020603050405020304" pitchFamily="18" charset="0"/>
                <a:ea typeface="Times New Roman" panose="02020603050405020304" pitchFamily="18" charset="0"/>
              </a:rPr>
              <a:t> : L’absence de zonage, la non-reconnaissance des droits coutumiers et l’inefficacité de la médiation fragilisent la confiance entre communautés, État et entreprises, menaçant la stabilité sociale et économique du territoire.</a:t>
            </a:r>
            <a:endParaRPr lang="fr-F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031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5" name="Text 0"/>
          <p:cNvSpPr/>
          <p:nvPr/>
        </p:nvSpPr>
        <p:spPr>
          <a:xfrm>
            <a:off x="1146476" y="1402740"/>
            <a:ext cx="8322707" cy="708779"/>
          </a:xfrm>
          <a:prstGeom prst="rect">
            <a:avLst/>
          </a:prstGeom>
          <a:noFill/>
          <a:ln/>
        </p:spPr>
        <p:txBody>
          <a:bodyPr wrap="none" lIns="0" tIns="0" rIns="0" bIns="0" rtlCol="0" anchor="t"/>
          <a:lstStyle/>
          <a:p>
            <a:pPr marL="0" indent="0" algn="l">
              <a:lnSpc>
                <a:spcPts val="5550"/>
              </a:lnSpc>
              <a:buNone/>
            </a:pPr>
            <a:r>
              <a:rPr lang="en-US" sz="4450" b="1" dirty="0">
                <a:solidFill>
                  <a:srgbClr val="1B1B27"/>
                </a:solidFill>
                <a:latin typeface="Raleway" pitchFamily="34" charset="0"/>
                <a:ea typeface="Raleway" pitchFamily="34" charset="-122"/>
                <a:cs typeface="Raleway" pitchFamily="34" charset="-120"/>
              </a:rPr>
              <a:t>R.3_3. </a:t>
            </a:r>
            <a:r>
              <a:rPr lang="en-US" sz="4450" b="1" dirty="0" err="1">
                <a:solidFill>
                  <a:srgbClr val="1B1B27"/>
                </a:solidFill>
                <a:latin typeface="Raleway" pitchFamily="34" charset="0"/>
                <a:ea typeface="Raleway" pitchFamily="34" charset="-122"/>
                <a:cs typeface="Raleway" pitchFamily="34" charset="-120"/>
              </a:rPr>
              <a:t>Défaillances</a:t>
            </a:r>
            <a:r>
              <a:rPr lang="en-US" sz="4450" b="1" dirty="0">
                <a:solidFill>
                  <a:srgbClr val="1B1B27"/>
                </a:solidFill>
                <a:latin typeface="Raleway" pitchFamily="34" charset="0"/>
                <a:ea typeface="Raleway" pitchFamily="34" charset="-122"/>
                <a:cs typeface="Raleway" pitchFamily="34" charset="-120"/>
              </a:rPr>
              <a:t> du cadre </a:t>
            </a:r>
            <a:r>
              <a:rPr lang="en-US" sz="4450" b="1" dirty="0" err="1">
                <a:solidFill>
                  <a:srgbClr val="1B1B27"/>
                </a:solidFill>
                <a:latin typeface="Raleway" pitchFamily="34" charset="0"/>
                <a:ea typeface="Raleway" pitchFamily="34" charset="-122"/>
                <a:cs typeface="Raleway" pitchFamily="34" charset="-120"/>
              </a:rPr>
              <a:t>juridique</a:t>
            </a:r>
            <a:endParaRPr lang="en-US" sz="4450" b="1" dirty="0"/>
          </a:p>
        </p:txBody>
      </p:sp>
      <p:pic>
        <p:nvPicPr>
          <p:cNvPr id="7" name="Image 0" descr="preencoded.png"/>
          <p:cNvPicPr>
            <a:picLocks noChangeAspect="1"/>
          </p:cNvPicPr>
          <p:nvPr/>
        </p:nvPicPr>
        <p:blipFill>
          <a:blip r:embed="rId3"/>
          <a:stretch>
            <a:fillRect/>
          </a:stretch>
        </p:blipFill>
        <p:spPr>
          <a:xfrm>
            <a:off x="123695" y="2336125"/>
            <a:ext cx="3847829" cy="907256"/>
          </a:xfrm>
          <a:prstGeom prst="rect">
            <a:avLst/>
          </a:prstGeom>
        </p:spPr>
      </p:pic>
      <p:sp>
        <p:nvSpPr>
          <p:cNvPr id="8" name="Text 1"/>
          <p:cNvSpPr/>
          <p:nvPr/>
        </p:nvSpPr>
        <p:spPr>
          <a:xfrm>
            <a:off x="357489" y="3470196"/>
            <a:ext cx="3473648" cy="354330"/>
          </a:xfrm>
          <a:prstGeom prst="rect">
            <a:avLst/>
          </a:prstGeom>
          <a:noFill/>
          <a:ln/>
        </p:spPr>
        <p:txBody>
          <a:bodyPr wrap="non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Utilité Publique Détournée</a:t>
            </a:r>
            <a:endParaRPr lang="en-US" sz="2200" b="1" dirty="0"/>
          </a:p>
        </p:txBody>
      </p:sp>
      <p:sp>
        <p:nvSpPr>
          <p:cNvPr id="9" name="Text 2"/>
          <p:cNvSpPr/>
          <p:nvPr/>
        </p:nvSpPr>
        <p:spPr>
          <a:xfrm>
            <a:off x="357489" y="3960614"/>
            <a:ext cx="3893939"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L'Arrêté 2016 ne précise ni bénéficiaires finaux ni nature des activités prévues, créant un vide juridique.</a:t>
            </a:r>
            <a:endParaRPr lang="en-US" sz="1750" dirty="0"/>
          </a:p>
        </p:txBody>
      </p:sp>
      <p:pic>
        <p:nvPicPr>
          <p:cNvPr id="10" name="Image 1" descr="preencoded.png"/>
          <p:cNvPicPr>
            <a:picLocks noChangeAspect="1"/>
          </p:cNvPicPr>
          <p:nvPr/>
        </p:nvPicPr>
        <p:blipFill>
          <a:blip r:embed="rId4"/>
          <a:stretch>
            <a:fillRect/>
          </a:stretch>
        </p:blipFill>
        <p:spPr>
          <a:xfrm>
            <a:off x="3972619" y="2335732"/>
            <a:ext cx="3814487" cy="907256"/>
          </a:xfrm>
          <a:prstGeom prst="rect">
            <a:avLst/>
          </a:prstGeom>
        </p:spPr>
      </p:pic>
      <p:sp>
        <p:nvSpPr>
          <p:cNvPr id="11" name="Text 3"/>
          <p:cNvSpPr/>
          <p:nvPr/>
        </p:nvSpPr>
        <p:spPr>
          <a:xfrm>
            <a:off x="4296516" y="3470196"/>
            <a:ext cx="3415189" cy="354330"/>
          </a:xfrm>
          <a:prstGeom prst="rect">
            <a:avLst/>
          </a:prstGeom>
          <a:noFill/>
          <a:ln/>
        </p:spPr>
        <p:txBody>
          <a:bodyPr wrap="non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Compensations Dérisoires</a:t>
            </a:r>
            <a:endParaRPr lang="en-US" sz="2200" b="1" dirty="0"/>
          </a:p>
        </p:txBody>
      </p:sp>
      <p:sp>
        <p:nvSpPr>
          <p:cNvPr id="12" name="Text 4"/>
          <p:cNvSpPr/>
          <p:nvPr/>
        </p:nvSpPr>
        <p:spPr>
          <a:xfrm>
            <a:off x="4251428" y="3963481"/>
            <a:ext cx="3893939"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100 000 FCFA pour un champ cultivé depuis 20 ans, sans indemnisation pour perte d'accès aux ressources.</a:t>
            </a:r>
            <a:endParaRPr lang="en-US" sz="1750" dirty="0"/>
          </a:p>
        </p:txBody>
      </p:sp>
      <p:pic>
        <p:nvPicPr>
          <p:cNvPr id="13" name="Image 2" descr="preencoded.png"/>
          <p:cNvPicPr>
            <a:picLocks noChangeAspect="1"/>
          </p:cNvPicPr>
          <p:nvPr/>
        </p:nvPicPr>
        <p:blipFill>
          <a:blip r:embed="rId5"/>
          <a:stretch>
            <a:fillRect/>
          </a:stretch>
        </p:blipFill>
        <p:spPr>
          <a:xfrm>
            <a:off x="7760673" y="2336125"/>
            <a:ext cx="4347567" cy="907256"/>
          </a:xfrm>
          <a:prstGeom prst="rect">
            <a:avLst/>
          </a:prstGeom>
        </p:spPr>
      </p:pic>
      <p:sp>
        <p:nvSpPr>
          <p:cNvPr id="14" name="Text 5"/>
          <p:cNvSpPr/>
          <p:nvPr/>
        </p:nvSpPr>
        <p:spPr>
          <a:xfrm>
            <a:off x="8382528" y="3464540"/>
            <a:ext cx="3399115" cy="354330"/>
          </a:xfrm>
          <a:prstGeom prst="rect">
            <a:avLst/>
          </a:prstGeom>
          <a:noFill/>
          <a:ln/>
        </p:spPr>
        <p:txBody>
          <a:bodyPr wrap="non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Droits Coutumiers Ignorés</a:t>
            </a:r>
            <a:endParaRPr lang="en-US" sz="2200" b="1" dirty="0"/>
          </a:p>
        </p:txBody>
      </p:sp>
      <p:sp>
        <p:nvSpPr>
          <p:cNvPr id="15" name="Text 6"/>
          <p:cNvSpPr/>
          <p:nvPr/>
        </p:nvSpPr>
        <p:spPr>
          <a:xfrm>
            <a:off x="8565557" y="3960614"/>
            <a:ext cx="3893939"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Aucune compensation pour la perte des droits d'usage traditionnels, pourtant fondamentaux pour les communautés.</a:t>
            </a:r>
            <a:endParaRPr lang="en-US" sz="1750" dirty="0"/>
          </a:p>
        </p:txBody>
      </p:sp>
      <p:sp>
        <p:nvSpPr>
          <p:cNvPr id="16" name="Shape 7"/>
          <p:cNvSpPr/>
          <p:nvPr/>
        </p:nvSpPr>
        <p:spPr>
          <a:xfrm>
            <a:off x="698015" y="5701376"/>
            <a:ext cx="10798296" cy="963811"/>
          </a:xfrm>
          <a:prstGeom prst="roundRect">
            <a:avLst>
              <a:gd name="adj" fmla="val 9884"/>
            </a:avLst>
          </a:prstGeom>
          <a:solidFill>
            <a:srgbClr val="D2D2E0"/>
          </a:solidFill>
          <a:ln/>
        </p:spPr>
        <p:txBody>
          <a:bodyPr/>
          <a:lstStyle/>
          <a:p>
            <a:endParaRPr lang="en-GB"/>
          </a:p>
        </p:txBody>
      </p:sp>
      <p:sp>
        <p:nvSpPr>
          <p:cNvPr id="17" name="Text 8"/>
          <p:cNvSpPr/>
          <p:nvPr/>
        </p:nvSpPr>
        <p:spPr>
          <a:xfrm>
            <a:off x="930612" y="5984864"/>
            <a:ext cx="12078891" cy="362903"/>
          </a:xfrm>
          <a:prstGeom prst="rect">
            <a:avLst/>
          </a:prstGeom>
          <a:noFill/>
          <a:ln/>
        </p:spPr>
        <p:txBody>
          <a:bodyPr wrap="none" lIns="0" tIns="0" rIns="0" bIns="0" rtlCol="0" anchor="t"/>
          <a:lstStyle/>
          <a:p>
            <a:pPr marL="0" indent="0" algn="l">
              <a:lnSpc>
                <a:spcPts val="2850"/>
              </a:lnSpc>
              <a:buNone/>
            </a:pPr>
            <a:r>
              <a:rPr lang="en-US" sz="1750" b="1" dirty="0">
                <a:solidFill>
                  <a:srgbClr val="000000"/>
                </a:solidFill>
                <a:latin typeface="Roboto" pitchFamily="34" charset="0"/>
                <a:ea typeface="Roboto" pitchFamily="34" charset="-122"/>
                <a:cs typeface="Roboto" pitchFamily="34" charset="-120"/>
              </a:rPr>
              <a:t>Citation clé :</a:t>
            </a:r>
            <a:r>
              <a:rPr lang="en-US" sz="1750" dirty="0">
                <a:solidFill>
                  <a:srgbClr val="000000"/>
                </a:solidFill>
                <a:latin typeface="Roboto" pitchFamily="34" charset="0"/>
                <a:ea typeface="Roboto" pitchFamily="34" charset="-122"/>
                <a:cs typeface="Roboto" pitchFamily="34" charset="-120"/>
              </a:rPr>
              <a:t> « On paie pour un arbre, mais pas pour la terre de vos ancêtres. » — Cadre du MINADER</a:t>
            </a:r>
            <a:endParaRPr lang="en-US" sz="1750" dirty="0"/>
          </a:p>
        </p:txBody>
      </p:sp>
    </p:spTree>
    <p:extLst>
      <p:ext uri="{BB962C8B-B14F-4D97-AF65-F5344CB8AC3E}">
        <p14:creationId xmlns:p14="http://schemas.microsoft.com/office/powerpoint/2010/main" val="1769729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5" name="Rectangle 4"/>
          <p:cNvSpPr/>
          <p:nvPr/>
        </p:nvSpPr>
        <p:spPr>
          <a:xfrm>
            <a:off x="1" y="1337318"/>
            <a:ext cx="12191999" cy="646331"/>
          </a:xfrm>
          <a:prstGeom prst="rect">
            <a:avLst/>
          </a:prstGeom>
        </p:spPr>
        <p:txBody>
          <a:bodyPr wrap="square">
            <a:spAutoFit/>
          </a:bodyPr>
          <a:lstStyle/>
          <a:p>
            <a:pPr algn="ctr">
              <a:spcAft>
                <a:spcPts val="0"/>
              </a:spcAft>
            </a:pPr>
            <a:r>
              <a:rPr lang="fr-FR" sz="3600" b="1" dirty="0">
                <a:latin typeface="Raleway"/>
                <a:ea typeface="Times New Roman" panose="02020603050405020304" pitchFamily="18" charset="0"/>
              </a:rPr>
              <a:t>R.4. </a:t>
            </a:r>
            <a:r>
              <a:rPr lang="fr-FR" sz="3600" b="1" dirty="0" err="1">
                <a:latin typeface="Raleway"/>
                <a:ea typeface="Times New Roman" panose="02020603050405020304" pitchFamily="18" charset="0"/>
              </a:rPr>
              <a:t>Analysе</a:t>
            </a:r>
            <a:r>
              <a:rPr lang="fr-FR" sz="3600" b="1" dirty="0">
                <a:latin typeface="Raleway"/>
                <a:ea typeface="Times New Roman" panose="02020603050405020304" pitchFamily="18" charset="0"/>
              </a:rPr>
              <a:t> </a:t>
            </a:r>
            <a:r>
              <a:rPr lang="fr-FR" sz="3600" b="1" dirty="0" err="1">
                <a:latin typeface="Raleway"/>
                <a:ea typeface="Times New Roman" panose="02020603050405020304" pitchFamily="18" charset="0"/>
              </a:rPr>
              <a:t>comparativе</a:t>
            </a:r>
            <a:r>
              <a:rPr lang="fr-FR" sz="3600" b="1" dirty="0">
                <a:latin typeface="Raleway"/>
                <a:ea typeface="Times New Roman" panose="02020603050405020304" pitchFamily="18" charset="0"/>
              </a:rPr>
              <a:t> </a:t>
            </a:r>
            <a:r>
              <a:rPr lang="fr-FR" sz="3600" b="1" dirty="0" err="1">
                <a:latin typeface="Raleway"/>
                <a:ea typeface="Times New Roman" panose="02020603050405020304" pitchFamily="18" charset="0"/>
              </a:rPr>
              <a:t>dеs</a:t>
            </a:r>
            <a:r>
              <a:rPr lang="fr-FR" sz="3600" b="1" dirty="0">
                <a:latin typeface="Raleway"/>
                <a:ea typeface="Times New Roman" panose="02020603050405020304" pitchFamily="18" charset="0"/>
              </a:rPr>
              <a:t> impacts </a:t>
            </a:r>
            <a:r>
              <a:rPr lang="fr-FR" sz="3600" b="1" dirty="0" err="1">
                <a:latin typeface="Raleway"/>
                <a:ea typeface="Times New Roman" panose="02020603050405020304" pitchFamily="18" charset="0"/>
              </a:rPr>
              <a:t>fonciеrs</a:t>
            </a:r>
            <a:endParaRPr lang="fr-FR" sz="3600" dirty="0">
              <a:effectLst/>
              <a:latin typeface="Raleway"/>
              <a:ea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160938811"/>
              </p:ext>
            </p:extLst>
          </p:nvPr>
        </p:nvGraphicFramePr>
        <p:xfrm>
          <a:off x="83762" y="2022363"/>
          <a:ext cx="6841490" cy="4635306"/>
        </p:xfrm>
        <a:graphic>
          <a:graphicData uri="http://schemas.openxmlformats.org/drawingml/2006/table">
            <a:tbl>
              <a:tblPr firstRow="1" firstCol="1" bandRow="1">
                <a:tableStyleId>{5C22544A-7EE6-4342-B048-85BDC9FD1C3A}</a:tableStyleId>
              </a:tblPr>
              <a:tblGrid>
                <a:gridCol w="1116824">
                  <a:extLst>
                    <a:ext uri="{9D8B030D-6E8A-4147-A177-3AD203B41FA5}">
                      <a16:colId xmlns:a16="http://schemas.microsoft.com/office/drawing/2014/main" val="20000"/>
                    </a:ext>
                  </a:extLst>
                </a:gridCol>
                <a:gridCol w="1135909">
                  <a:extLst>
                    <a:ext uri="{9D8B030D-6E8A-4147-A177-3AD203B41FA5}">
                      <a16:colId xmlns:a16="http://schemas.microsoft.com/office/drawing/2014/main" val="20001"/>
                    </a:ext>
                  </a:extLst>
                </a:gridCol>
                <a:gridCol w="1137765">
                  <a:extLst>
                    <a:ext uri="{9D8B030D-6E8A-4147-A177-3AD203B41FA5}">
                      <a16:colId xmlns:a16="http://schemas.microsoft.com/office/drawing/2014/main" val="20002"/>
                    </a:ext>
                  </a:extLst>
                </a:gridCol>
                <a:gridCol w="1095884">
                  <a:extLst>
                    <a:ext uri="{9D8B030D-6E8A-4147-A177-3AD203B41FA5}">
                      <a16:colId xmlns:a16="http://schemas.microsoft.com/office/drawing/2014/main" val="20003"/>
                    </a:ext>
                  </a:extLst>
                </a:gridCol>
                <a:gridCol w="1067963">
                  <a:extLst>
                    <a:ext uri="{9D8B030D-6E8A-4147-A177-3AD203B41FA5}">
                      <a16:colId xmlns:a16="http://schemas.microsoft.com/office/drawing/2014/main" val="20004"/>
                    </a:ext>
                  </a:extLst>
                </a:gridCol>
                <a:gridCol w="1287145">
                  <a:extLst>
                    <a:ext uri="{9D8B030D-6E8A-4147-A177-3AD203B41FA5}">
                      <a16:colId xmlns:a16="http://schemas.microsoft.com/office/drawing/2014/main" val="20005"/>
                    </a:ext>
                  </a:extLst>
                </a:gridCol>
              </a:tblGrid>
              <a:tr h="254573">
                <a:tc>
                  <a:txBody>
                    <a:bodyPr/>
                    <a:lstStyle/>
                    <a:p>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200" kern="100">
                          <a:effectLst/>
                        </a:rPr>
                        <a:t>Djohong </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Dir</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Meiganga </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Ngaoui</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Nyambaka </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78239">
                <a:tc>
                  <a:txBody>
                    <a:bodyPr/>
                    <a:lstStyle/>
                    <a:p>
                      <a:pPr>
                        <a:spcAft>
                          <a:spcPts val="0"/>
                        </a:spcAft>
                      </a:pPr>
                      <a:r>
                        <a:rPr lang="fr-FR" sz="1200" kern="100" dirty="0">
                          <a:effectLst/>
                        </a:rPr>
                        <a:t>Types de pression dominante</a:t>
                      </a:r>
                      <a:endParaRPr lang="fr-FR"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200" kern="100" dirty="0">
                          <a:effectLst/>
                        </a:rPr>
                        <a:t>Parc national + présence de réfugiés centrafricains</a:t>
                      </a:r>
                      <a:endParaRPr lang="fr-FR"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Concessions agro-industrielles + fermeture des couloirs de transhumance</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Agro-industrie (SODEPA) + exploitation minière artisanale (or)</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Réserves forestières + restrictions de conservation</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Concessions agricoles + expansion pastorale transfrontalière</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556574">
                <a:tc>
                  <a:txBody>
                    <a:bodyPr/>
                    <a:lstStyle/>
                    <a:p>
                      <a:pPr>
                        <a:spcAft>
                          <a:spcPts val="0"/>
                        </a:spcAft>
                      </a:pPr>
                      <a:r>
                        <a:rPr lang="fr-FR" sz="1200" kern="100" dirty="0">
                          <a:effectLst/>
                        </a:rPr>
                        <a:t>Nature principale des conflits</a:t>
                      </a:r>
                      <a:endParaRPr lang="fr-FR"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200" kern="100" dirty="0">
                          <a:effectLst/>
                        </a:rPr>
                        <a:t>Tensions entre réfugiés et populations hôtes ; restrictions d’accès aux ressources forestières</a:t>
                      </a:r>
                      <a:endParaRPr lang="fr-FR"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dirty="0">
                          <a:effectLst/>
                        </a:rPr>
                        <a:t>Conflits agropastoraux aigus (agriculteurs vs éleveurs </a:t>
                      </a:r>
                      <a:r>
                        <a:rPr lang="fr-FR" sz="1200" kern="100" dirty="0" err="1">
                          <a:effectLst/>
                        </a:rPr>
                        <a:t>Mbororo</a:t>
                      </a:r>
                      <a:r>
                        <a:rPr lang="fr-FR" sz="1200" kern="100" dirty="0">
                          <a:effectLst/>
                        </a:rPr>
                        <a:t>)</a:t>
                      </a:r>
                      <a:endParaRPr lang="fr-FR"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Conflits entre agriculteurs et exploitants miniers ; dégradation environnementale</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Exclusion des usagers traditionnels par les gardes forestiers ; perte d’accès aux PFNL</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Conflits fonciers intra-communautaires liés à la spéculation foncière</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94291">
                <a:tc>
                  <a:txBody>
                    <a:bodyPr/>
                    <a:lstStyle/>
                    <a:p>
                      <a:pPr>
                        <a:spcAft>
                          <a:spcPts val="0"/>
                        </a:spcAft>
                      </a:pPr>
                      <a:r>
                        <a:rPr lang="fr-FR" sz="1200" kern="100" dirty="0">
                          <a:effectLst/>
                        </a:rPr>
                        <a:t>Respect des promesses sociales (infrastructures, emplois, etc.)</a:t>
                      </a:r>
                      <a:endParaRPr lang="fr-FR"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200" kern="100">
                          <a:effectLst/>
                        </a:rPr>
                        <a:t>&lt;10 % des engagements tenus</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~15 %</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~20 % (limité à quelques forages)</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Aucune promesse formulée (statut de réserve)</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~10 % (emplois temporaires non qualifiés)</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62861">
                <a:tc>
                  <a:txBody>
                    <a:bodyPr/>
                    <a:lstStyle/>
                    <a:p>
                      <a:pPr>
                        <a:spcAft>
                          <a:spcPts val="0"/>
                        </a:spcAft>
                      </a:pPr>
                      <a:r>
                        <a:rPr lang="fr-FR" sz="1200" kern="100" dirty="0">
                          <a:effectLst/>
                        </a:rPr>
                        <a:t>Participation des femmes aux consultations</a:t>
                      </a:r>
                      <a:endParaRPr lang="fr-FR"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200" kern="100">
                          <a:effectLst/>
                        </a:rPr>
                        <a:t>Aucune</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Aucune</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Aucune</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a:effectLst/>
                        </a:rPr>
                        <a:t>Aucune</a:t>
                      </a:r>
                      <a:endParaRPr lang="fr-FR"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kern="100" dirty="0">
                          <a:effectLst/>
                        </a:rPr>
                        <a:t>Aucune</a:t>
                      </a:r>
                      <a:endParaRPr lang="fr-FR"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9" name="Rectangle 8"/>
          <p:cNvSpPr/>
          <p:nvPr/>
        </p:nvSpPr>
        <p:spPr>
          <a:xfrm>
            <a:off x="7243071" y="3020396"/>
            <a:ext cx="4692989" cy="2294795"/>
          </a:xfrm>
          <a:prstGeom prst="rect">
            <a:avLst/>
          </a:prstGeom>
        </p:spPr>
        <p:txBody>
          <a:bodyPr wrap="square">
            <a:spAutoFit/>
          </a:bodyPr>
          <a:lstStyle/>
          <a:p>
            <a:pPr algn="ctr"/>
            <a:r>
              <a:rPr lang="fr-FR" i="1" dirty="0">
                <a:ea typeface="Times New Roman" panose="02020603050405020304" pitchFamily="18" charset="0"/>
              </a:rPr>
              <a:t>Malgré les différences locales, toutes les zones étudiées présentent des tendances communes : perte généralisée des terres vivrières, absence de consultation des communautés, exclusion persistante des femmes des décisions foncières et non-respect des engagements sociaux liés aux projets économiques ou de conservation.</a:t>
            </a:r>
          </a:p>
          <a:p>
            <a:pPr algn="ctr">
              <a:lnSpc>
                <a:spcPct val="107000"/>
              </a:lnSpc>
              <a:spcAft>
                <a:spcPts val="800"/>
              </a:spcAft>
            </a:pPr>
            <a:r>
              <a:rPr lang="fr-FR" sz="1600" i="1" kern="100" dirty="0">
                <a:ea typeface="Calibri" panose="020F0502020204030204" pitchFamily="34" charset="0"/>
                <a:cs typeface="Times New Roman" panose="02020603050405020304" pitchFamily="18" charset="0"/>
              </a:rPr>
              <a:t> </a:t>
            </a:r>
            <a:endParaRPr lang="fr-FR" sz="1600" i="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368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2" name="Rectangle 1"/>
          <p:cNvSpPr/>
          <p:nvPr/>
        </p:nvSpPr>
        <p:spPr>
          <a:xfrm>
            <a:off x="1296667" y="6448045"/>
            <a:ext cx="4360937" cy="369332"/>
          </a:xfrm>
          <a:prstGeom prst="rect">
            <a:avLst/>
          </a:prstGeom>
        </p:spPr>
        <p:txBody>
          <a:bodyPr wrap="none">
            <a:spAutoFit/>
          </a:bodyPr>
          <a:lstStyle/>
          <a:p>
            <a:pPr algn="ctr">
              <a:spcAft>
                <a:spcPts val="0"/>
              </a:spcAft>
            </a:pPr>
            <a:r>
              <a:rPr lang="fr-FR" b="1" dirty="0" err="1">
                <a:latin typeface="Cambria" panose="02040503050406030204" pitchFamily="18" charset="0"/>
                <a:ea typeface="Cambria" panose="02040503050406030204" pitchFamily="18" charset="0"/>
                <a:cs typeface="Cambria" panose="02040503050406030204" pitchFamily="18" charset="0"/>
              </a:rPr>
              <a:t>Axеs</a:t>
            </a:r>
            <a:r>
              <a:rPr lang="fr-FR" b="1" dirty="0">
                <a:latin typeface="Cambria" panose="02040503050406030204" pitchFamily="18" charset="0"/>
                <a:ea typeface="Cambria" panose="02040503050406030204" pitchFamily="18" charset="0"/>
                <a:cs typeface="Cambria" panose="02040503050406030204" pitchFamily="18" charset="0"/>
              </a:rPr>
              <a:t> </a:t>
            </a:r>
            <a:r>
              <a:rPr lang="fr-FR" b="1" dirty="0" err="1">
                <a:latin typeface="Cambria" panose="02040503050406030204" pitchFamily="18" charset="0"/>
                <a:ea typeface="Cambria" panose="02040503050406030204" pitchFamily="18" charset="0"/>
                <a:cs typeface="Cambria" panose="02040503050406030204" pitchFamily="18" charset="0"/>
              </a:rPr>
              <a:t>majеurs</a:t>
            </a:r>
            <a:r>
              <a:rPr lang="fr-FR" b="1" dirty="0">
                <a:latin typeface="Cambria" panose="02040503050406030204" pitchFamily="18" charset="0"/>
                <a:ea typeface="Cambria" panose="02040503050406030204" pitchFamily="18" charset="0"/>
                <a:cs typeface="Cambria" panose="02040503050406030204" pitchFamily="18" charset="0"/>
              </a:rPr>
              <a:t> </a:t>
            </a:r>
            <a:r>
              <a:rPr lang="fr-FR" b="1" dirty="0" err="1">
                <a:latin typeface="Cambria" panose="02040503050406030204" pitchFamily="18" charset="0"/>
                <a:ea typeface="Cambria" panose="02040503050406030204" pitchFamily="18" charset="0"/>
                <a:cs typeface="Cambria" panose="02040503050406030204" pitchFamily="18" charset="0"/>
              </a:rPr>
              <a:t>dе</a:t>
            </a:r>
            <a:r>
              <a:rPr lang="fr-FR" b="1" dirty="0">
                <a:latin typeface="Cambria" panose="02040503050406030204" pitchFamily="18" charset="0"/>
                <a:ea typeface="Cambria" panose="02040503050406030204" pitchFamily="18" charset="0"/>
                <a:cs typeface="Cambria" panose="02040503050406030204" pitchFamily="18" charset="0"/>
              </a:rPr>
              <a:t> réparation </a:t>
            </a:r>
            <a:r>
              <a:rPr lang="fr-FR" b="1" dirty="0" err="1">
                <a:latin typeface="Cambria" panose="02040503050406030204" pitchFamily="18" charset="0"/>
                <a:ea typeface="Cambria" panose="02040503050406030204" pitchFamily="18" charset="0"/>
                <a:cs typeface="Cambria" panose="02040503050406030204" pitchFamily="18" charset="0"/>
              </a:rPr>
              <a:t>propsosées</a:t>
            </a:r>
            <a:endParaRPr lang="fr-FR"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7035994" y="6288396"/>
            <a:ext cx="5307242" cy="523220"/>
          </a:xfrm>
          <a:prstGeom prst="rect">
            <a:avLst/>
          </a:prstGeom>
        </p:spPr>
        <p:txBody>
          <a:bodyPr wrap="square">
            <a:spAutoFit/>
          </a:bodyPr>
          <a:lstStyle/>
          <a:p>
            <a:pPr algn="ctr">
              <a:spcAft>
                <a:spcPts val="0"/>
              </a:spcAft>
            </a:pPr>
            <a:r>
              <a:rPr lang="fr-FR" sz="1400" b="1" dirty="0">
                <a:latin typeface="Cambria" panose="02040503050406030204" pitchFamily="18" charset="0"/>
                <a:ea typeface="Cambria" panose="02040503050406030204" pitchFamily="18" charset="0"/>
                <a:cs typeface="Cambria" panose="02040503050406030204" pitchFamily="18" charset="0"/>
              </a:rPr>
              <a:t>Proposition d’un  mécanisme de gouvernance partagée (État – Communautés – Entreprises)</a:t>
            </a:r>
            <a:endParaRPr lang="fr-FR" sz="1400" dirty="0">
              <a:effectLst/>
              <a:latin typeface="Times New Roman" panose="02020603050405020304" pitchFamily="18" charset="0"/>
              <a:ea typeface="Times New Roman" panose="02020603050405020304" pitchFamily="18" charset="0"/>
            </a:endParaRPr>
          </a:p>
        </p:txBody>
      </p:sp>
      <p:sp>
        <p:nvSpPr>
          <p:cNvPr id="8" name="Text 0"/>
          <p:cNvSpPr/>
          <p:nvPr/>
        </p:nvSpPr>
        <p:spPr>
          <a:xfrm>
            <a:off x="1381281" y="1310597"/>
            <a:ext cx="9075777" cy="635318"/>
          </a:xfrm>
          <a:prstGeom prst="rect">
            <a:avLst/>
          </a:prstGeom>
          <a:noFill/>
          <a:ln/>
        </p:spPr>
        <p:txBody>
          <a:bodyPr wrap="none" lIns="0" tIns="0" rIns="0" bIns="0" rtlCol="0" anchor="t"/>
          <a:lstStyle/>
          <a:p>
            <a:pPr marL="0" indent="0" algn="l">
              <a:lnSpc>
                <a:spcPts val="5000"/>
              </a:lnSpc>
              <a:buNone/>
            </a:pPr>
            <a:r>
              <a:rPr lang="en-US" sz="3600" b="1" dirty="0">
                <a:solidFill>
                  <a:srgbClr val="1B1B27"/>
                </a:solidFill>
                <a:latin typeface="Raleway" pitchFamily="34" charset="0"/>
                <a:ea typeface="Raleway" pitchFamily="34" charset="-122"/>
                <a:cs typeface="Raleway" pitchFamily="34" charset="-120"/>
              </a:rPr>
              <a:t>R.5. </a:t>
            </a:r>
            <a:r>
              <a:rPr lang="en-US" sz="3600" b="1" dirty="0" err="1">
                <a:solidFill>
                  <a:srgbClr val="1B1B27"/>
                </a:solidFill>
                <a:latin typeface="Raleway" pitchFamily="34" charset="0"/>
                <a:ea typeface="Raleway" pitchFamily="34" charset="-122"/>
                <a:cs typeface="Raleway" pitchFamily="34" charset="-120"/>
              </a:rPr>
              <a:t>Scénarios</a:t>
            </a:r>
            <a:r>
              <a:rPr lang="en-US" sz="3600" b="1" dirty="0">
                <a:solidFill>
                  <a:srgbClr val="1B1B27"/>
                </a:solidFill>
                <a:latin typeface="Raleway" pitchFamily="34" charset="0"/>
                <a:ea typeface="Raleway" pitchFamily="34" charset="-122"/>
                <a:cs typeface="Raleway" pitchFamily="34" charset="-120"/>
              </a:rPr>
              <a:t> de Réparation Co-Construits</a:t>
            </a:r>
            <a:endParaRPr lang="en-US" sz="3600" b="1" dirty="0"/>
          </a:p>
        </p:txBody>
      </p:sp>
      <p:pic>
        <p:nvPicPr>
          <p:cNvPr id="9" name="Image 8"/>
          <p:cNvPicPr>
            <a:picLocks noChangeAspect="1"/>
          </p:cNvPicPr>
          <p:nvPr/>
        </p:nvPicPr>
        <p:blipFill>
          <a:blip r:embed="rId3"/>
          <a:stretch>
            <a:fillRect/>
          </a:stretch>
        </p:blipFill>
        <p:spPr>
          <a:xfrm>
            <a:off x="55755" y="1837979"/>
            <a:ext cx="6842760" cy="4625340"/>
          </a:xfrm>
          <a:prstGeom prst="rect">
            <a:avLst/>
          </a:prstGeom>
        </p:spPr>
      </p:pic>
      <p:pic>
        <p:nvPicPr>
          <p:cNvPr id="10" name="Image 9"/>
          <p:cNvPicPr>
            <a:picLocks noChangeAspect="1"/>
          </p:cNvPicPr>
          <p:nvPr/>
        </p:nvPicPr>
        <p:blipFill>
          <a:blip r:embed="rId4"/>
          <a:stretch>
            <a:fillRect/>
          </a:stretch>
        </p:blipFill>
        <p:spPr>
          <a:xfrm>
            <a:off x="7377027" y="1837979"/>
            <a:ext cx="4549140" cy="4472940"/>
          </a:xfrm>
          <a:prstGeom prst="rect">
            <a:avLst/>
          </a:prstGeom>
        </p:spPr>
      </p:pic>
    </p:spTree>
    <p:extLst>
      <p:ext uri="{BB962C8B-B14F-4D97-AF65-F5344CB8AC3E}">
        <p14:creationId xmlns:p14="http://schemas.microsoft.com/office/powerpoint/2010/main" val="289764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5" name="Text 0"/>
          <p:cNvSpPr/>
          <p:nvPr/>
        </p:nvSpPr>
        <p:spPr>
          <a:xfrm>
            <a:off x="1173349" y="1487419"/>
            <a:ext cx="9075777" cy="635318"/>
          </a:xfrm>
          <a:prstGeom prst="rect">
            <a:avLst/>
          </a:prstGeom>
          <a:noFill/>
          <a:ln/>
        </p:spPr>
        <p:txBody>
          <a:bodyPr wrap="none" lIns="0" tIns="0" rIns="0" bIns="0" rtlCol="0" anchor="t"/>
          <a:lstStyle/>
          <a:p>
            <a:pPr marL="0" indent="0" algn="ctr">
              <a:lnSpc>
                <a:spcPts val="5000"/>
              </a:lnSpc>
              <a:buNone/>
            </a:pPr>
            <a:r>
              <a:rPr lang="en-US" sz="4000" dirty="0">
                <a:solidFill>
                  <a:srgbClr val="1B1B27"/>
                </a:solidFill>
                <a:latin typeface="Raleway" pitchFamily="34" charset="0"/>
                <a:ea typeface="Raleway" pitchFamily="34" charset="-122"/>
                <a:cs typeface="Raleway" pitchFamily="34" charset="-120"/>
              </a:rPr>
              <a:t>Conclusion</a:t>
            </a:r>
            <a:endParaRPr lang="en-US" sz="4000" dirty="0"/>
          </a:p>
        </p:txBody>
      </p:sp>
      <p:sp>
        <p:nvSpPr>
          <p:cNvPr id="2" name="Rectangle 1"/>
          <p:cNvSpPr/>
          <p:nvPr/>
        </p:nvSpPr>
        <p:spPr>
          <a:xfrm>
            <a:off x="111682" y="2238747"/>
            <a:ext cx="11936061" cy="1323439"/>
          </a:xfrm>
          <a:prstGeom prst="rect">
            <a:avLst/>
          </a:prstGeom>
        </p:spPr>
        <p:txBody>
          <a:bodyPr wrap="square">
            <a:spAutoFit/>
          </a:bodyPr>
          <a:lstStyle/>
          <a:p>
            <a:pPr algn="just"/>
            <a:r>
              <a:rPr lang="fr-FR" sz="2000" b="1" dirty="0">
                <a:latin typeface="Times New Roman" panose="02020603050405020304" pitchFamily="18" charset="0"/>
                <a:ea typeface="Times New Roman" panose="02020603050405020304" pitchFamily="18" charset="0"/>
              </a:rPr>
              <a:t>Un système foncier inéquitable et hérité</a:t>
            </a:r>
            <a:r>
              <a:rPr lang="fr-FR" sz="2000" dirty="0">
                <a:latin typeface="Times New Roman" panose="02020603050405020304" pitchFamily="18" charset="0"/>
                <a:ea typeface="Times New Roman" panose="02020603050405020304" pitchFamily="18" charset="0"/>
              </a:rPr>
              <a:t> : L’accaparement foncier agro-industriel dans le </a:t>
            </a:r>
            <a:r>
              <a:rPr lang="fr-FR" sz="2000" dirty="0" err="1">
                <a:latin typeface="Times New Roman" panose="02020603050405020304" pitchFamily="18" charset="0"/>
                <a:ea typeface="Times New Roman" panose="02020603050405020304" pitchFamily="18" charset="0"/>
              </a:rPr>
              <a:t>Mbéré</a:t>
            </a:r>
            <a:r>
              <a:rPr lang="fr-FR" sz="2000" dirty="0">
                <a:latin typeface="Times New Roman" panose="02020603050405020304" pitchFamily="18" charset="0"/>
                <a:ea typeface="Times New Roman" panose="02020603050405020304" pitchFamily="18" charset="0"/>
              </a:rPr>
              <a:t> reflète un système étatique qui subordonne les droits coutumiers au domaine national, légitimant la dépossession via la notion d’« utilité publique ». Les mécanismes actuels de compensation sont insuffisants et injustes, négligeant la valeur sociale et culturelle des terres.</a:t>
            </a:r>
            <a:endParaRPr lang="fr-FR" sz="20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11683" y="3881669"/>
            <a:ext cx="11936061" cy="923330"/>
          </a:xfrm>
          <a:prstGeom prst="rect">
            <a:avLst/>
          </a:prstGeom>
        </p:spPr>
        <p:txBody>
          <a:bodyPr wrap="square">
            <a:spAutoFit/>
          </a:bodyPr>
          <a:lstStyle/>
          <a:p>
            <a:pPr algn="just"/>
            <a:r>
              <a:rPr lang="fr-FR" b="1" dirty="0">
                <a:latin typeface="Times New Roman" panose="02020603050405020304" pitchFamily="18" charset="0"/>
                <a:ea typeface="Times New Roman" panose="02020603050405020304" pitchFamily="18" charset="0"/>
              </a:rPr>
              <a:t>Réformes nécessaires pour une gouvernance foncière juste</a:t>
            </a:r>
            <a:r>
              <a:rPr lang="fr-FR" dirty="0">
                <a:latin typeface="Times New Roman" panose="02020603050405020304" pitchFamily="18" charset="0"/>
                <a:ea typeface="Times New Roman" panose="02020603050405020304" pitchFamily="18" charset="0"/>
              </a:rPr>
              <a:t> : Il est essentiel de reconnaître juridiquement les droits collectifs via des titres communautaires, de réformer le cadre législatif pour garantir consultation préalable, transparence et réalisation d’Études d’Impact Environnemental et Social (EIES).</a:t>
            </a:r>
            <a:endParaRPr lang="fr-FR"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11683" y="5443964"/>
            <a:ext cx="12026802" cy="923330"/>
          </a:xfrm>
          <a:prstGeom prst="rect">
            <a:avLst/>
          </a:prstGeom>
        </p:spPr>
        <p:txBody>
          <a:bodyPr wrap="square">
            <a:spAutoFit/>
          </a:bodyPr>
          <a:lstStyle/>
          <a:p>
            <a:pPr algn="just"/>
            <a:r>
              <a:rPr lang="fr-FR" b="1" dirty="0">
                <a:latin typeface="Times New Roman" panose="02020603050405020304" pitchFamily="18" charset="0"/>
                <a:ea typeface="Times New Roman" panose="02020603050405020304" pitchFamily="18" charset="0"/>
              </a:rPr>
              <a:t>Mécanismes participatifs et inclusifs pour la réparation et la paix</a:t>
            </a:r>
            <a:r>
              <a:rPr lang="fr-FR" dirty="0">
                <a:latin typeface="Times New Roman" panose="02020603050405020304" pitchFamily="18" charset="0"/>
                <a:ea typeface="Times New Roman" panose="02020603050405020304" pitchFamily="18" charset="0"/>
              </a:rPr>
              <a:t> : La restitution partielle des terres, la cartographie des usages traditionnels, la création de comités locaux avec pouvoir réel et l’inclusion des femmes et jeunes dans la prise de décision sont indispensables pour rétablir la confiance, l’autonomie des communautés et assurer une paix durable.</a:t>
            </a:r>
            <a:endParaRPr lang="fr-F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489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CCEFE6-4AE7-4DE3-A38E-74E56795694C}"/>
              </a:ext>
            </a:extLst>
          </p:cNvPr>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a:extLst>
              <a:ext uri="{FF2B5EF4-FFF2-40B4-BE49-F238E27FC236}">
                <a16:creationId xmlns:a16="http://schemas.microsoft.com/office/drawing/2014/main" id="{612966D3-037E-493E-B5E0-6D1FFA6EFB39}"/>
              </a:ext>
            </a:extLst>
          </p:cNvPr>
          <p:cNvSpPr>
            <a:spLocks noGrp="1"/>
          </p:cNvSpPr>
          <p:nvPr>
            <p:ph idx="1"/>
          </p:nvPr>
        </p:nvSpPr>
        <p:spPr>
          <a:xfrm>
            <a:off x="417393" y="2069389"/>
            <a:ext cx="11333901" cy="1463012"/>
          </a:xfrm>
        </p:spPr>
        <p:txBody>
          <a:bodyPr anchor="t">
            <a:normAutofit/>
          </a:bodyPr>
          <a:lstStyle/>
          <a:p>
            <a:pPr marL="0" indent="0" algn="ctr">
              <a:buNone/>
            </a:pPr>
            <a:r>
              <a:rPr lang="en-US" sz="4000" b="1" dirty="0"/>
              <a:t>Thank you!</a:t>
            </a:r>
          </a:p>
          <a:p>
            <a:pPr marL="0" indent="0" algn="ctr">
              <a:buNone/>
            </a:pPr>
            <a:r>
              <a:rPr lang="fr-FR" sz="4000" dirty="0">
                <a:hlinkClick r:id="rId3"/>
              </a:rPr>
              <a:t>djomogael@yahoo.fr</a:t>
            </a:r>
            <a:r>
              <a:rPr lang="fr-FR" sz="4000" dirty="0"/>
              <a:t> </a:t>
            </a:r>
          </a:p>
        </p:txBody>
      </p:sp>
      <p:sp>
        <p:nvSpPr>
          <p:cNvPr id="46" name="Rectangle 1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0" descr="preencoded.png"/>
          <p:cNvPicPr>
            <a:picLocks noChangeAspect="1"/>
          </p:cNvPicPr>
          <p:nvPr/>
        </p:nvPicPr>
        <p:blipFill rotWithShape="1">
          <a:blip r:embed="rId4"/>
          <a:srcRect t="17235"/>
          <a:stretch/>
        </p:blipFill>
        <p:spPr>
          <a:xfrm>
            <a:off x="3519690" y="3339098"/>
            <a:ext cx="4993770" cy="2827867"/>
          </a:xfrm>
          <a:prstGeom prst="rect">
            <a:avLst/>
          </a:prstGeom>
        </p:spPr>
      </p:pic>
    </p:spTree>
    <p:extLst>
      <p:ext uri="{BB962C8B-B14F-4D97-AF65-F5344CB8AC3E}">
        <p14:creationId xmlns:p14="http://schemas.microsoft.com/office/powerpoint/2010/main" val="376302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0" y="1705125"/>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graphicFrame>
        <p:nvGraphicFramePr>
          <p:cNvPr id="5" name="Diagramme 4">
            <a:extLst>
              <a:ext uri="{FF2B5EF4-FFF2-40B4-BE49-F238E27FC236}">
                <a16:creationId xmlns:a16="http://schemas.microsoft.com/office/drawing/2014/main" id="{C2986C95-563B-CF96-DEDD-E0CC174C8D64}"/>
              </a:ext>
            </a:extLst>
          </p:cNvPr>
          <p:cNvGraphicFramePr/>
          <p:nvPr>
            <p:extLst>
              <p:ext uri="{D42A27DB-BD31-4B8C-83A1-F6EECF244321}">
                <p14:modId xmlns:p14="http://schemas.microsoft.com/office/powerpoint/2010/main" val="426937449"/>
              </p:ext>
            </p:extLst>
          </p:nvPr>
        </p:nvGraphicFramePr>
        <p:xfrm>
          <a:off x="449057" y="1569393"/>
          <a:ext cx="11293886" cy="5288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0">
            <a:extLst>
              <a:ext uri="{FF2B5EF4-FFF2-40B4-BE49-F238E27FC236}">
                <a16:creationId xmlns:a16="http://schemas.microsoft.com/office/drawing/2014/main" id="{92A8E3BF-2A24-42B0-B74D-3D4C7A84228D}"/>
              </a:ext>
            </a:extLst>
          </p:cNvPr>
          <p:cNvSpPr/>
          <p:nvPr/>
        </p:nvSpPr>
        <p:spPr>
          <a:xfrm>
            <a:off x="826906" y="989928"/>
            <a:ext cx="9937338" cy="945542"/>
          </a:xfrm>
          <a:prstGeom prst="rect">
            <a:avLst/>
          </a:prstGeom>
          <a:noFill/>
          <a:ln/>
        </p:spPr>
        <p:txBody>
          <a:bodyPr wrap="square" lIns="0" tIns="0" rIns="0" bIns="0" rtlCol="0" anchor="t"/>
          <a:lstStyle/>
          <a:p>
            <a:pPr marL="0" indent="0" algn="ctr">
              <a:lnSpc>
                <a:spcPts val="8350"/>
              </a:lnSpc>
              <a:buNone/>
            </a:pPr>
            <a:r>
              <a:rPr lang="fr-FR" sz="3600" dirty="0">
                <a:solidFill>
                  <a:srgbClr val="1B1B27"/>
                </a:solidFill>
                <a:latin typeface="Raleway" pitchFamily="34" charset="0"/>
                <a:ea typeface="Raleway" pitchFamily="34" charset="-122"/>
                <a:cs typeface="Raleway" pitchFamily="34" charset="-120"/>
              </a:rPr>
              <a:t>PLAN DE PRESENTATION</a:t>
            </a:r>
            <a:endParaRPr lang="fr-FR" sz="3600" dirty="0"/>
          </a:p>
        </p:txBody>
      </p:sp>
    </p:spTree>
    <p:extLst>
      <p:ext uri="{BB962C8B-B14F-4D97-AF65-F5344CB8AC3E}">
        <p14:creationId xmlns:p14="http://schemas.microsoft.com/office/powerpoint/2010/main" val="398046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10" name="Rectangle 9"/>
          <p:cNvSpPr/>
          <p:nvPr/>
        </p:nvSpPr>
        <p:spPr>
          <a:xfrm>
            <a:off x="55841" y="2447542"/>
            <a:ext cx="5037343" cy="923330"/>
          </a:xfrm>
          <a:prstGeom prst="rect">
            <a:avLst/>
          </a:prstGeom>
        </p:spPr>
        <p:txBody>
          <a:bodyPr wrap="square">
            <a:spAutoFit/>
          </a:bodyPr>
          <a:lstStyle/>
          <a:p>
            <a:pPr algn="just"/>
            <a:r>
              <a:rPr lang="fr-FR" b="1" dirty="0">
                <a:latin typeface="Times New Roman" panose="02020603050405020304" pitchFamily="18" charset="0"/>
                <a:ea typeface="Times New Roman" panose="02020603050405020304" pitchFamily="18" charset="0"/>
              </a:rPr>
              <a:t>Croissance de l’agro-industrie</a:t>
            </a:r>
            <a:r>
              <a:rPr lang="fr-FR" dirty="0">
                <a:latin typeface="Times New Roman" panose="02020603050405020304" pitchFamily="18" charset="0"/>
                <a:ea typeface="Times New Roman" panose="02020603050405020304" pitchFamily="18" charset="0"/>
              </a:rPr>
              <a:t> : L’Afrique subsaharienne connaît depuis quinze ans une forte expansion des projets agro-industriels.</a:t>
            </a:r>
            <a:endParaRPr lang="fr-FR"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111681" y="3904936"/>
            <a:ext cx="4958236" cy="923330"/>
          </a:xfrm>
          <a:prstGeom prst="rect">
            <a:avLst/>
          </a:prstGeom>
        </p:spPr>
        <p:txBody>
          <a:bodyPr wrap="square">
            <a:spAutoFit/>
          </a:bodyPr>
          <a:lstStyle/>
          <a:p>
            <a:pPr algn="just"/>
            <a:r>
              <a:rPr lang="fr-FR" b="1" dirty="0">
                <a:latin typeface="Times New Roman" panose="02020603050405020304" pitchFamily="18" charset="0"/>
                <a:ea typeface="Times New Roman" panose="02020603050405020304" pitchFamily="18" charset="0"/>
              </a:rPr>
              <a:t>Exemple du </a:t>
            </a:r>
            <a:r>
              <a:rPr lang="fr-FR" b="1" dirty="0" err="1">
                <a:latin typeface="Times New Roman" panose="02020603050405020304" pitchFamily="18" charset="0"/>
                <a:ea typeface="Times New Roman" panose="02020603050405020304" pitchFamily="18" charset="0"/>
              </a:rPr>
              <a:t>Mbéré</a:t>
            </a:r>
            <a:r>
              <a:rPr lang="fr-FR" dirty="0">
                <a:latin typeface="Times New Roman" panose="02020603050405020304" pitchFamily="18" charset="0"/>
                <a:ea typeface="Times New Roman" panose="02020603050405020304" pitchFamily="18" charset="0"/>
              </a:rPr>
              <a:t> : Au Cameroun, 54 % du territoire du </a:t>
            </a:r>
            <a:r>
              <a:rPr lang="fr-FR" dirty="0" err="1">
                <a:latin typeface="Times New Roman" panose="02020603050405020304" pitchFamily="18" charset="0"/>
                <a:ea typeface="Times New Roman" panose="02020603050405020304" pitchFamily="18" charset="0"/>
              </a:rPr>
              <a:t>Mbéré</a:t>
            </a:r>
            <a:r>
              <a:rPr lang="fr-FR" dirty="0">
                <a:latin typeface="Times New Roman" panose="02020603050405020304" pitchFamily="18" charset="0"/>
                <a:ea typeface="Times New Roman" panose="02020603050405020304" pitchFamily="18" charset="0"/>
              </a:rPr>
              <a:t> est déjà accaparé par des réserves ou concessions.</a:t>
            </a:r>
            <a:endParaRPr lang="fr-FR"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200097" y="5362330"/>
            <a:ext cx="4893087" cy="923330"/>
          </a:xfrm>
          <a:prstGeom prst="rect">
            <a:avLst/>
          </a:prstGeom>
        </p:spPr>
        <p:txBody>
          <a:bodyPr wrap="square">
            <a:spAutoFit/>
          </a:bodyPr>
          <a:lstStyle/>
          <a:p>
            <a:pPr lvl="0" algn="just">
              <a:tabLst>
                <a:tab pos="457200" algn="l"/>
              </a:tabLst>
            </a:pPr>
            <a:r>
              <a:rPr lang="fr-FR" b="1" dirty="0">
                <a:latin typeface="Times New Roman" panose="02020603050405020304" pitchFamily="18" charset="0"/>
                <a:ea typeface="Times New Roman" panose="02020603050405020304" pitchFamily="18" charset="0"/>
              </a:rPr>
              <a:t>Impact local</a:t>
            </a:r>
            <a:r>
              <a:rPr lang="fr-FR" dirty="0">
                <a:latin typeface="Times New Roman" panose="02020603050405020304" pitchFamily="18" charset="0"/>
                <a:ea typeface="Times New Roman" panose="02020603050405020304" pitchFamily="18" charset="0"/>
              </a:rPr>
              <a:t> : Cette dynamique marginalise les communautés rurales et fragilise leurs droits coutumiers.</a:t>
            </a:r>
            <a:endParaRPr lang="fr-FR" dirty="0">
              <a:effectLst/>
              <a:latin typeface="Times New Roman" panose="02020603050405020304" pitchFamily="18" charset="0"/>
              <a:ea typeface="Times New Roman" panose="02020603050405020304" pitchFamily="18" charset="0"/>
            </a:endParaRPr>
          </a:p>
        </p:txBody>
      </p:sp>
      <p:sp>
        <p:nvSpPr>
          <p:cNvPr id="13" name="Text 0"/>
          <p:cNvSpPr/>
          <p:nvPr/>
        </p:nvSpPr>
        <p:spPr>
          <a:xfrm>
            <a:off x="1110527" y="1357886"/>
            <a:ext cx="9075777" cy="635318"/>
          </a:xfrm>
          <a:prstGeom prst="rect">
            <a:avLst/>
          </a:prstGeom>
          <a:noFill/>
          <a:ln/>
        </p:spPr>
        <p:txBody>
          <a:bodyPr wrap="none" lIns="0" tIns="0" rIns="0" bIns="0" rtlCol="0" anchor="t"/>
          <a:lstStyle/>
          <a:p>
            <a:pPr marL="0" indent="0" algn="ctr">
              <a:lnSpc>
                <a:spcPts val="5000"/>
              </a:lnSpc>
              <a:buNone/>
            </a:pPr>
            <a:r>
              <a:rPr lang="en-US" sz="4000" dirty="0">
                <a:solidFill>
                  <a:srgbClr val="1B1B27"/>
                </a:solidFill>
                <a:latin typeface="Raleway" pitchFamily="34" charset="0"/>
                <a:ea typeface="Raleway" pitchFamily="34" charset="-122"/>
                <a:cs typeface="Raleway" pitchFamily="34" charset="-120"/>
              </a:rPr>
              <a:t>I. Introduction</a:t>
            </a:r>
            <a:endParaRPr lang="en-US" sz="4000" dirty="0"/>
          </a:p>
        </p:txBody>
      </p:sp>
      <p:pic>
        <p:nvPicPr>
          <p:cNvPr id="2" name="Image 1"/>
          <p:cNvPicPr>
            <a:picLocks noChangeAspect="1"/>
          </p:cNvPicPr>
          <p:nvPr/>
        </p:nvPicPr>
        <p:blipFill>
          <a:blip r:embed="rId3"/>
          <a:stretch>
            <a:fillRect/>
          </a:stretch>
        </p:blipFill>
        <p:spPr>
          <a:xfrm>
            <a:off x="5069917" y="1912961"/>
            <a:ext cx="7155180" cy="4907280"/>
          </a:xfrm>
          <a:prstGeom prst="rect">
            <a:avLst/>
          </a:prstGeom>
        </p:spPr>
      </p:pic>
    </p:spTree>
    <p:extLst>
      <p:ext uri="{BB962C8B-B14F-4D97-AF65-F5344CB8AC3E}">
        <p14:creationId xmlns:p14="http://schemas.microsoft.com/office/powerpoint/2010/main" val="293790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2" name="Rectangle 1"/>
          <p:cNvSpPr/>
          <p:nvPr/>
        </p:nvSpPr>
        <p:spPr>
          <a:xfrm>
            <a:off x="113588" y="3215971"/>
            <a:ext cx="5495212" cy="2448619"/>
          </a:xfrm>
          <a:prstGeom prst="rect">
            <a:avLst/>
          </a:prstGeom>
        </p:spPr>
        <p:txBody>
          <a:bodyPr wrap="square">
            <a:spAutoFit/>
          </a:bodyPr>
          <a:lstStyle/>
          <a:p>
            <a:pPr algn="ctr">
              <a:lnSpc>
                <a:spcPct val="107000"/>
              </a:lnSpc>
              <a:spcAft>
                <a:spcPts val="800"/>
              </a:spcAft>
            </a:pPr>
            <a:r>
              <a:rPr lang="fr-FR" i="1" kern="100" dirty="0">
                <a:latin typeface="Times New Roman" panose="02020603050405020304" pitchFamily="18" charset="0"/>
                <a:ea typeface="Calibri" panose="020F0502020204030204" pitchFamily="34" charset="0"/>
                <a:cs typeface="Times New Roman" panose="02020603050405020304" pitchFamily="18" charset="0"/>
              </a:rPr>
              <a:t>Le problème posé est celui des défaillances systémiques dans les processus d’acquisition foncière agro-industrielle, caractérisées par le manque de transparence, l’absence de consultation des populations et le non-respect des normes légales et environnementales, ce qui entraîne conflits, déplacements, perte de terres vivrières et insécurité alimentaire pour les communautés rurales.</a:t>
            </a:r>
            <a:endParaRPr lang="fr-FR"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0"/>
          <p:cNvSpPr/>
          <p:nvPr/>
        </p:nvSpPr>
        <p:spPr>
          <a:xfrm>
            <a:off x="-83959" y="1644512"/>
            <a:ext cx="5318359" cy="635318"/>
          </a:xfrm>
          <a:prstGeom prst="rect">
            <a:avLst/>
          </a:prstGeom>
          <a:noFill/>
          <a:ln/>
        </p:spPr>
        <p:txBody>
          <a:bodyPr wrap="none" lIns="0" tIns="0" rIns="0" bIns="0" rtlCol="0" anchor="t"/>
          <a:lstStyle/>
          <a:p>
            <a:pPr marL="0" indent="0" algn="ctr">
              <a:lnSpc>
                <a:spcPts val="5000"/>
              </a:lnSpc>
              <a:buNone/>
            </a:pPr>
            <a:r>
              <a:rPr lang="en-US" sz="4000" dirty="0">
                <a:solidFill>
                  <a:srgbClr val="1B1B27"/>
                </a:solidFill>
                <a:latin typeface="Raleway" pitchFamily="34" charset="0"/>
                <a:ea typeface="Raleway" pitchFamily="34" charset="-122"/>
                <a:cs typeface="Raleway" pitchFamily="34" charset="-120"/>
              </a:rPr>
              <a:t>II. Problème….</a:t>
            </a:r>
            <a:endParaRPr lang="en-US" sz="4000" dirty="0"/>
          </a:p>
        </p:txBody>
      </p:sp>
      <p:sp>
        <p:nvSpPr>
          <p:cNvPr id="8" name="Text 0"/>
          <p:cNvSpPr/>
          <p:nvPr/>
        </p:nvSpPr>
        <p:spPr>
          <a:xfrm>
            <a:off x="6786041" y="1644512"/>
            <a:ext cx="5318359" cy="635318"/>
          </a:xfrm>
          <a:prstGeom prst="rect">
            <a:avLst/>
          </a:prstGeom>
          <a:noFill/>
          <a:ln/>
        </p:spPr>
        <p:txBody>
          <a:bodyPr wrap="none" lIns="0" tIns="0" rIns="0" bIns="0" rtlCol="0" anchor="t"/>
          <a:lstStyle/>
          <a:p>
            <a:pPr marL="0" indent="0" algn="ctr">
              <a:lnSpc>
                <a:spcPts val="5000"/>
              </a:lnSpc>
              <a:buNone/>
            </a:pPr>
            <a:r>
              <a:rPr lang="fr-FR" sz="4000" dirty="0">
                <a:solidFill>
                  <a:srgbClr val="1B1B27"/>
                </a:solidFill>
                <a:latin typeface="Raleway" pitchFamily="34" charset="0"/>
                <a:ea typeface="Raleway" pitchFamily="34" charset="-122"/>
                <a:cs typeface="Raleway" pitchFamily="34" charset="-120"/>
              </a:rPr>
              <a:t>Objectifs… </a:t>
            </a:r>
            <a:endParaRPr lang="fr-FR" sz="4000" dirty="0"/>
          </a:p>
        </p:txBody>
      </p:sp>
      <p:pic>
        <p:nvPicPr>
          <p:cNvPr id="5" name="Image 4"/>
          <p:cNvPicPr>
            <a:picLocks noChangeAspect="1"/>
          </p:cNvPicPr>
          <p:nvPr/>
        </p:nvPicPr>
        <p:blipFill>
          <a:blip r:embed="rId3"/>
          <a:stretch>
            <a:fillRect/>
          </a:stretch>
        </p:blipFill>
        <p:spPr>
          <a:xfrm>
            <a:off x="5797541" y="3108815"/>
            <a:ext cx="6111240" cy="2887980"/>
          </a:xfrm>
          <a:prstGeom prst="rect">
            <a:avLst/>
          </a:prstGeom>
        </p:spPr>
      </p:pic>
    </p:spTree>
    <p:extLst>
      <p:ext uri="{BB962C8B-B14F-4D97-AF65-F5344CB8AC3E}">
        <p14:creationId xmlns:p14="http://schemas.microsoft.com/office/powerpoint/2010/main" val="1376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30" name="Text 0"/>
          <p:cNvSpPr/>
          <p:nvPr/>
        </p:nvSpPr>
        <p:spPr>
          <a:xfrm>
            <a:off x="2580981" y="1466110"/>
            <a:ext cx="7476768" cy="708779"/>
          </a:xfrm>
          <a:prstGeom prst="rect">
            <a:avLst/>
          </a:prstGeom>
          <a:noFill/>
          <a:ln/>
        </p:spPr>
        <p:txBody>
          <a:bodyPr wrap="none" lIns="0" tIns="0" rIns="0" bIns="0" rtlCol="0" anchor="t"/>
          <a:lstStyle/>
          <a:p>
            <a:pPr marL="0" indent="0" algn="l">
              <a:lnSpc>
                <a:spcPts val="5550"/>
              </a:lnSpc>
              <a:buNone/>
            </a:pPr>
            <a:r>
              <a:rPr lang="en-US" sz="3600" b="1" dirty="0">
                <a:solidFill>
                  <a:srgbClr val="1B1B27"/>
                </a:solidFill>
                <a:latin typeface="Raleway" pitchFamily="34" charset="0"/>
                <a:ea typeface="Raleway" pitchFamily="34" charset="-122"/>
                <a:cs typeface="Raleway" pitchFamily="34" charset="-120"/>
              </a:rPr>
              <a:t>III. </a:t>
            </a:r>
            <a:r>
              <a:rPr lang="en-US" sz="3600" b="1" dirty="0" err="1">
                <a:solidFill>
                  <a:srgbClr val="1B1B27"/>
                </a:solidFill>
                <a:latin typeface="Raleway" pitchFamily="34" charset="0"/>
                <a:ea typeface="Raleway" pitchFamily="34" charset="-122"/>
                <a:cs typeface="Raleway" pitchFamily="34" charset="-120"/>
              </a:rPr>
              <a:t>Méthodologie</a:t>
            </a:r>
            <a:r>
              <a:rPr lang="en-US" sz="3600" b="1" dirty="0">
                <a:solidFill>
                  <a:srgbClr val="1B1B27"/>
                </a:solidFill>
                <a:latin typeface="Raleway" pitchFamily="34" charset="0"/>
                <a:ea typeface="Raleway" pitchFamily="34" charset="-122"/>
                <a:cs typeface="Raleway" pitchFamily="34" charset="-120"/>
              </a:rPr>
              <a:t> de Recherche</a:t>
            </a:r>
            <a:endParaRPr lang="en-US" sz="3600" b="1" dirty="0"/>
          </a:p>
        </p:txBody>
      </p:sp>
      <p:sp>
        <p:nvSpPr>
          <p:cNvPr id="31" name="Text 1"/>
          <p:cNvSpPr/>
          <p:nvPr/>
        </p:nvSpPr>
        <p:spPr>
          <a:xfrm>
            <a:off x="192255" y="2763143"/>
            <a:ext cx="2835235" cy="354330"/>
          </a:xfrm>
          <a:prstGeom prst="rect">
            <a:avLst/>
          </a:prstGeom>
          <a:noFill/>
          <a:ln/>
        </p:spPr>
        <p:txBody>
          <a:bodyPr wrap="none" lIns="0" tIns="0" rIns="0" bIns="0" rtlCol="0" anchor="t"/>
          <a:lstStyle/>
          <a:p>
            <a:pPr marL="0" indent="0" algn="l">
              <a:lnSpc>
                <a:spcPts val="2750"/>
              </a:lnSpc>
              <a:buNone/>
            </a:pPr>
            <a:r>
              <a:rPr lang="en-US" sz="2200" b="1" u="sng" dirty="0">
                <a:solidFill>
                  <a:srgbClr val="1B1B27"/>
                </a:solidFill>
                <a:latin typeface="Raleway" pitchFamily="34" charset="0"/>
                <a:ea typeface="Raleway" pitchFamily="34" charset="-122"/>
                <a:cs typeface="Raleway" pitchFamily="34" charset="-120"/>
              </a:rPr>
              <a:t>Terrain d'Étude</a:t>
            </a:r>
            <a:endParaRPr lang="en-US" sz="2200" b="1" u="sng" dirty="0"/>
          </a:p>
        </p:txBody>
      </p:sp>
      <p:sp>
        <p:nvSpPr>
          <p:cNvPr id="32" name="Text 2"/>
          <p:cNvSpPr/>
          <p:nvPr/>
        </p:nvSpPr>
        <p:spPr>
          <a:xfrm>
            <a:off x="192255" y="3344287"/>
            <a:ext cx="3501509"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Cinq localités du Mbéré : </a:t>
            </a:r>
          </a:p>
          <a:p>
            <a:pPr marL="285750" indent="-285750" algn="l">
              <a:lnSpc>
                <a:spcPts val="2850"/>
              </a:lnSpc>
              <a:buFont typeface="Wingdings" panose="05000000000000000000" pitchFamily="2" charset="2"/>
              <a:buChar char="q"/>
            </a:pPr>
            <a:r>
              <a:rPr lang="en-US" sz="1750" dirty="0" err="1">
                <a:solidFill>
                  <a:srgbClr val="3C3939"/>
                </a:solidFill>
                <a:latin typeface="Roboto" pitchFamily="34" charset="0"/>
                <a:ea typeface="Roboto" pitchFamily="34" charset="-122"/>
                <a:cs typeface="Roboto" pitchFamily="34" charset="-120"/>
              </a:rPr>
              <a:t>Djohong</a:t>
            </a:r>
            <a:r>
              <a:rPr lang="en-US" sz="1750" dirty="0">
                <a:solidFill>
                  <a:srgbClr val="3C3939"/>
                </a:solidFill>
                <a:latin typeface="Roboto" pitchFamily="34" charset="0"/>
                <a:ea typeface="Roboto" pitchFamily="34" charset="-122"/>
                <a:cs typeface="Roboto" pitchFamily="34" charset="-120"/>
              </a:rPr>
              <a:t>, </a:t>
            </a:r>
          </a:p>
          <a:p>
            <a:pPr marL="285750" indent="-285750" algn="l">
              <a:lnSpc>
                <a:spcPts val="2850"/>
              </a:lnSpc>
              <a:buFont typeface="Wingdings" panose="05000000000000000000" pitchFamily="2" charset="2"/>
              <a:buChar char="q"/>
            </a:pPr>
            <a:r>
              <a:rPr lang="en-US" sz="1750" dirty="0" err="1">
                <a:solidFill>
                  <a:srgbClr val="3C3939"/>
                </a:solidFill>
                <a:latin typeface="Roboto" pitchFamily="34" charset="0"/>
                <a:ea typeface="Roboto" pitchFamily="34" charset="-122"/>
                <a:cs typeface="Roboto" pitchFamily="34" charset="-120"/>
              </a:rPr>
              <a:t>Dir</a:t>
            </a:r>
            <a:r>
              <a:rPr lang="en-US" sz="1750" dirty="0">
                <a:solidFill>
                  <a:srgbClr val="3C3939"/>
                </a:solidFill>
                <a:latin typeface="Roboto" pitchFamily="34" charset="0"/>
                <a:ea typeface="Roboto" pitchFamily="34" charset="-122"/>
                <a:cs typeface="Roboto" pitchFamily="34" charset="-120"/>
              </a:rPr>
              <a:t>, </a:t>
            </a:r>
          </a:p>
          <a:p>
            <a:pPr marL="285750" indent="-285750" algn="l">
              <a:lnSpc>
                <a:spcPts val="2850"/>
              </a:lnSpc>
              <a:buFont typeface="Wingdings" panose="05000000000000000000" pitchFamily="2" charset="2"/>
              <a:buChar char="q"/>
            </a:pPr>
            <a:r>
              <a:rPr lang="en-US" sz="1750" dirty="0" err="1">
                <a:solidFill>
                  <a:srgbClr val="3C3939"/>
                </a:solidFill>
                <a:latin typeface="Roboto" pitchFamily="34" charset="0"/>
                <a:ea typeface="Roboto" pitchFamily="34" charset="-122"/>
                <a:cs typeface="Roboto" pitchFamily="34" charset="-120"/>
              </a:rPr>
              <a:t>Meiganga</a:t>
            </a:r>
            <a:r>
              <a:rPr lang="en-US" sz="1750" dirty="0">
                <a:solidFill>
                  <a:srgbClr val="3C3939"/>
                </a:solidFill>
                <a:latin typeface="Roboto" pitchFamily="34" charset="0"/>
                <a:ea typeface="Roboto" pitchFamily="34" charset="-122"/>
                <a:cs typeface="Roboto" pitchFamily="34" charset="-120"/>
              </a:rPr>
              <a:t>, </a:t>
            </a:r>
          </a:p>
          <a:p>
            <a:pPr marL="285750" indent="-285750" algn="l">
              <a:lnSpc>
                <a:spcPts val="2850"/>
              </a:lnSpc>
              <a:buFont typeface="Wingdings" panose="05000000000000000000" pitchFamily="2" charset="2"/>
              <a:buChar char="q"/>
            </a:pPr>
            <a:r>
              <a:rPr lang="en-US" sz="1750" dirty="0" err="1">
                <a:solidFill>
                  <a:srgbClr val="3C3939"/>
                </a:solidFill>
                <a:latin typeface="Roboto" pitchFamily="34" charset="0"/>
                <a:ea typeface="Roboto" pitchFamily="34" charset="-122"/>
                <a:cs typeface="Roboto" pitchFamily="34" charset="-120"/>
              </a:rPr>
              <a:t>Ngaoui</a:t>
            </a:r>
            <a:r>
              <a:rPr lang="en-US" sz="1750" dirty="0">
                <a:solidFill>
                  <a:srgbClr val="3C3939"/>
                </a:solidFill>
                <a:latin typeface="Roboto" pitchFamily="34" charset="0"/>
                <a:ea typeface="Roboto" pitchFamily="34" charset="-122"/>
                <a:cs typeface="Roboto" pitchFamily="34" charset="-120"/>
              </a:rPr>
              <a:t> </a:t>
            </a:r>
          </a:p>
          <a:p>
            <a:pPr marL="285750" indent="-285750" algn="l">
              <a:lnSpc>
                <a:spcPts val="2850"/>
              </a:lnSpc>
              <a:buFont typeface="Wingdings" panose="05000000000000000000" pitchFamily="2" charset="2"/>
              <a:buChar char="q"/>
            </a:pPr>
            <a:r>
              <a:rPr lang="en-US" sz="1750" dirty="0">
                <a:solidFill>
                  <a:srgbClr val="3C3939"/>
                </a:solidFill>
                <a:latin typeface="Roboto" pitchFamily="34" charset="0"/>
                <a:ea typeface="Roboto" pitchFamily="34" charset="-122"/>
                <a:cs typeface="Roboto" pitchFamily="34" charset="-120"/>
              </a:rPr>
              <a:t>et Nyambaka</a:t>
            </a:r>
            <a:endParaRPr lang="en-US" sz="1750" dirty="0"/>
          </a:p>
        </p:txBody>
      </p:sp>
      <p:sp>
        <p:nvSpPr>
          <p:cNvPr id="33" name="Text 3"/>
          <p:cNvSpPr/>
          <p:nvPr/>
        </p:nvSpPr>
        <p:spPr>
          <a:xfrm>
            <a:off x="4292275" y="2604253"/>
            <a:ext cx="2835235" cy="354330"/>
          </a:xfrm>
          <a:prstGeom prst="rect">
            <a:avLst/>
          </a:prstGeom>
          <a:noFill/>
          <a:ln/>
        </p:spPr>
        <p:txBody>
          <a:bodyPr wrap="none" lIns="0" tIns="0" rIns="0" bIns="0" rtlCol="0" anchor="t"/>
          <a:lstStyle/>
          <a:p>
            <a:pPr marL="0" indent="0" algn="l">
              <a:lnSpc>
                <a:spcPts val="2750"/>
              </a:lnSpc>
              <a:buNone/>
            </a:pPr>
            <a:r>
              <a:rPr lang="en-US" sz="2200" b="1" u="sng" dirty="0">
                <a:solidFill>
                  <a:srgbClr val="1B1B27"/>
                </a:solidFill>
                <a:latin typeface="Raleway" pitchFamily="34" charset="0"/>
                <a:ea typeface="Raleway" pitchFamily="34" charset="-122"/>
                <a:cs typeface="Raleway" pitchFamily="34" charset="-120"/>
              </a:rPr>
              <a:t>Collecte de Données</a:t>
            </a:r>
            <a:endParaRPr lang="en-US" sz="2200" b="1" u="sng" dirty="0"/>
          </a:p>
        </p:txBody>
      </p:sp>
      <p:sp>
        <p:nvSpPr>
          <p:cNvPr id="34" name="Text 4"/>
          <p:cNvSpPr/>
          <p:nvPr/>
        </p:nvSpPr>
        <p:spPr>
          <a:xfrm>
            <a:off x="4515638" y="3014428"/>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110 entretiens semi-directifs</a:t>
            </a:r>
            <a:endParaRPr lang="en-US" sz="1750" dirty="0"/>
          </a:p>
        </p:txBody>
      </p:sp>
      <p:sp>
        <p:nvSpPr>
          <p:cNvPr id="35" name="Text 5"/>
          <p:cNvSpPr/>
          <p:nvPr/>
        </p:nvSpPr>
        <p:spPr>
          <a:xfrm>
            <a:off x="4515639" y="3559832"/>
            <a:ext cx="3501509" cy="459912"/>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Visites de sites agro-industriels</a:t>
            </a:r>
            <a:endParaRPr lang="en-US" sz="1750" dirty="0"/>
          </a:p>
        </p:txBody>
      </p:sp>
      <p:sp>
        <p:nvSpPr>
          <p:cNvPr id="36" name="Text 6"/>
          <p:cNvSpPr/>
          <p:nvPr/>
        </p:nvSpPr>
        <p:spPr>
          <a:xfrm>
            <a:off x="4515640" y="4096940"/>
            <a:ext cx="35015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Analyse documentaire approfondie</a:t>
            </a:r>
            <a:endParaRPr lang="en-US" sz="1750" dirty="0"/>
          </a:p>
        </p:txBody>
      </p:sp>
      <p:sp>
        <p:nvSpPr>
          <p:cNvPr id="37" name="Text 7"/>
          <p:cNvSpPr/>
          <p:nvPr/>
        </p:nvSpPr>
        <p:spPr>
          <a:xfrm>
            <a:off x="4515640" y="4902041"/>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Cartographie participative</a:t>
            </a:r>
            <a:endParaRPr lang="en-US" sz="1750" dirty="0"/>
          </a:p>
        </p:txBody>
      </p:sp>
      <p:sp>
        <p:nvSpPr>
          <p:cNvPr id="38" name="Text 8"/>
          <p:cNvSpPr/>
          <p:nvPr/>
        </p:nvSpPr>
        <p:spPr>
          <a:xfrm>
            <a:off x="8771257" y="2604253"/>
            <a:ext cx="2835235" cy="354330"/>
          </a:xfrm>
          <a:prstGeom prst="rect">
            <a:avLst/>
          </a:prstGeom>
          <a:noFill/>
          <a:ln/>
        </p:spPr>
        <p:txBody>
          <a:bodyPr wrap="none" lIns="0" tIns="0" rIns="0" bIns="0" rtlCol="0" anchor="t"/>
          <a:lstStyle/>
          <a:p>
            <a:pPr marL="0" indent="0" algn="l">
              <a:lnSpc>
                <a:spcPts val="2750"/>
              </a:lnSpc>
              <a:buNone/>
            </a:pPr>
            <a:r>
              <a:rPr lang="en-US" sz="2200" b="1" u="sng" dirty="0">
                <a:solidFill>
                  <a:srgbClr val="1B1B27"/>
                </a:solidFill>
                <a:latin typeface="Raleway" pitchFamily="34" charset="0"/>
                <a:ea typeface="Raleway" pitchFamily="34" charset="-122"/>
                <a:cs typeface="Raleway" pitchFamily="34" charset="-120"/>
              </a:rPr>
              <a:t>Acteurs Interrogés</a:t>
            </a:r>
            <a:endParaRPr lang="en-US" sz="2200" b="1" u="sng" dirty="0"/>
          </a:p>
        </p:txBody>
      </p:sp>
      <p:sp>
        <p:nvSpPr>
          <p:cNvPr id="39" name="Text 9"/>
          <p:cNvSpPr/>
          <p:nvPr/>
        </p:nvSpPr>
        <p:spPr>
          <a:xfrm>
            <a:off x="8771257" y="3196929"/>
            <a:ext cx="35015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Agriculteurs et éleveurs affectés</a:t>
            </a:r>
            <a:endParaRPr lang="en-US" sz="1750" dirty="0"/>
          </a:p>
        </p:txBody>
      </p:sp>
      <p:sp>
        <p:nvSpPr>
          <p:cNvPr id="40" name="Text 10"/>
          <p:cNvSpPr/>
          <p:nvPr/>
        </p:nvSpPr>
        <p:spPr>
          <a:xfrm>
            <a:off x="8771257" y="3990497"/>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Chefs traditionnels</a:t>
            </a:r>
            <a:endParaRPr lang="en-US" sz="1750" dirty="0"/>
          </a:p>
        </p:txBody>
      </p:sp>
      <p:sp>
        <p:nvSpPr>
          <p:cNvPr id="41" name="Text 11"/>
          <p:cNvSpPr/>
          <p:nvPr/>
        </p:nvSpPr>
        <p:spPr>
          <a:xfrm>
            <a:off x="8771257" y="4432696"/>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Représentants d'entreprises</a:t>
            </a:r>
            <a:endParaRPr lang="en-US" sz="1750" dirty="0"/>
          </a:p>
        </p:txBody>
      </p:sp>
      <p:sp>
        <p:nvSpPr>
          <p:cNvPr id="42" name="Text 12"/>
          <p:cNvSpPr/>
          <p:nvPr/>
        </p:nvSpPr>
        <p:spPr>
          <a:xfrm>
            <a:off x="8771257" y="4874894"/>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Cadres administratifs</a:t>
            </a:r>
            <a:endParaRPr lang="en-US" sz="1750" dirty="0"/>
          </a:p>
        </p:txBody>
      </p:sp>
      <p:sp>
        <p:nvSpPr>
          <p:cNvPr id="43" name="Text 13"/>
          <p:cNvSpPr/>
          <p:nvPr/>
        </p:nvSpPr>
        <p:spPr>
          <a:xfrm>
            <a:off x="8771257" y="5317092"/>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Réfugiés centrafricains</a:t>
            </a:r>
            <a:endParaRPr lang="en-US" sz="1750" dirty="0"/>
          </a:p>
        </p:txBody>
      </p:sp>
    </p:spTree>
    <p:extLst>
      <p:ext uri="{BB962C8B-B14F-4D97-AF65-F5344CB8AC3E}">
        <p14:creationId xmlns:p14="http://schemas.microsoft.com/office/powerpoint/2010/main" val="376775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5" name="Text 0"/>
          <p:cNvSpPr/>
          <p:nvPr/>
        </p:nvSpPr>
        <p:spPr>
          <a:xfrm>
            <a:off x="1160026" y="1335684"/>
            <a:ext cx="7226103" cy="689075"/>
          </a:xfrm>
          <a:prstGeom prst="rect">
            <a:avLst/>
          </a:prstGeom>
          <a:noFill/>
          <a:ln/>
        </p:spPr>
        <p:txBody>
          <a:bodyPr wrap="square" lIns="0" tIns="0" rIns="0" bIns="0" rtlCol="0" anchor="t"/>
          <a:lstStyle/>
          <a:p>
            <a:pPr algn="l">
              <a:lnSpc>
                <a:spcPts val="5550"/>
              </a:lnSpc>
            </a:pPr>
            <a:r>
              <a:rPr lang="fr-FR" sz="3200" b="1" dirty="0">
                <a:solidFill>
                  <a:srgbClr val="1B1B27"/>
                </a:solidFill>
                <a:latin typeface="Raleway" pitchFamily="34" charset="0"/>
                <a:ea typeface="Raleway" pitchFamily="34" charset="-122"/>
                <a:cs typeface="Raleway" pitchFamily="34" charset="-120"/>
              </a:rPr>
              <a:t>R1_1 Une crise foncière systémique</a:t>
            </a:r>
            <a:endParaRPr lang="fr-FR" sz="3200" b="1" dirty="0"/>
          </a:p>
        </p:txBody>
      </p:sp>
      <p:sp>
        <p:nvSpPr>
          <p:cNvPr id="7" name="Text 1"/>
          <p:cNvSpPr/>
          <p:nvPr/>
        </p:nvSpPr>
        <p:spPr>
          <a:xfrm>
            <a:off x="237095" y="2155635"/>
            <a:ext cx="2329815" cy="748427"/>
          </a:xfrm>
          <a:prstGeom prst="rect">
            <a:avLst/>
          </a:prstGeom>
          <a:noFill/>
          <a:ln/>
        </p:spPr>
        <p:txBody>
          <a:bodyPr wrap="none" lIns="0" tIns="0" rIns="0" bIns="0" rtlCol="0" anchor="t"/>
          <a:lstStyle/>
          <a:p>
            <a:pPr marL="0" indent="0" algn="ctr">
              <a:lnSpc>
                <a:spcPts val="5850"/>
              </a:lnSpc>
              <a:buNone/>
            </a:pPr>
            <a:r>
              <a:rPr lang="en-US" sz="5850" dirty="0">
                <a:solidFill>
                  <a:srgbClr val="FF0000"/>
                </a:solidFill>
                <a:latin typeface="Raleway" pitchFamily="34" charset="0"/>
                <a:ea typeface="Raleway" pitchFamily="34" charset="-122"/>
                <a:cs typeface="Raleway" pitchFamily="34" charset="-120"/>
              </a:rPr>
              <a:t>54%</a:t>
            </a:r>
            <a:endParaRPr lang="en-US" sz="5850" dirty="0">
              <a:solidFill>
                <a:srgbClr val="FF0000"/>
              </a:solidFill>
            </a:endParaRPr>
          </a:p>
        </p:txBody>
      </p:sp>
      <p:sp>
        <p:nvSpPr>
          <p:cNvPr id="8" name="Text 2"/>
          <p:cNvSpPr/>
          <p:nvPr/>
        </p:nvSpPr>
        <p:spPr>
          <a:xfrm>
            <a:off x="237096" y="2977620"/>
            <a:ext cx="2329815" cy="354330"/>
          </a:xfrm>
          <a:prstGeom prst="rect">
            <a:avLst/>
          </a:prstGeom>
          <a:noFill/>
          <a:ln/>
        </p:spPr>
        <p:txBody>
          <a:bodyPr wrap="none" lIns="0" tIns="0" rIns="0" bIns="0" rtlCol="0" anchor="t"/>
          <a:lstStyle/>
          <a:p>
            <a:pPr marL="0" indent="0" algn="ctr">
              <a:lnSpc>
                <a:spcPts val="2750"/>
              </a:lnSpc>
              <a:buNone/>
            </a:pPr>
            <a:r>
              <a:rPr lang="en-US" sz="2200" b="1" dirty="0">
                <a:solidFill>
                  <a:srgbClr val="3C3939"/>
                </a:solidFill>
                <a:latin typeface="Raleway" pitchFamily="34" charset="0"/>
                <a:ea typeface="Raleway" pitchFamily="34" charset="-122"/>
                <a:cs typeface="Raleway" pitchFamily="34" charset="-120"/>
              </a:rPr>
              <a:t>Terres Mobilisées</a:t>
            </a:r>
            <a:endParaRPr lang="en-US" sz="2200" b="1" dirty="0"/>
          </a:p>
        </p:txBody>
      </p:sp>
      <p:sp>
        <p:nvSpPr>
          <p:cNvPr id="9" name="Text 3"/>
          <p:cNvSpPr/>
          <p:nvPr/>
        </p:nvSpPr>
        <p:spPr>
          <a:xfrm>
            <a:off x="121897" y="3587584"/>
            <a:ext cx="2329815" cy="1451610"/>
          </a:xfrm>
          <a:prstGeom prst="rect">
            <a:avLst/>
          </a:prstGeom>
          <a:noFill/>
          <a:ln/>
        </p:spPr>
        <p:txBody>
          <a:bodyPr wrap="square" lIns="0" tIns="0" rIns="0" bIns="0" rtlCol="0" anchor="t"/>
          <a:lstStyle/>
          <a:p>
            <a:pPr marL="0" indent="0" algn="ctr">
              <a:lnSpc>
                <a:spcPts val="2850"/>
              </a:lnSpc>
              <a:buNone/>
            </a:pPr>
            <a:r>
              <a:rPr lang="en-US" sz="1750" dirty="0">
                <a:solidFill>
                  <a:srgbClr val="3C3939"/>
                </a:solidFill>
                <a:latin typeface="Roboto" pitchFamily="34" charset="0"/>
                <a:ea typeface="Roboto" pitchFamily="34" charset="-122"/>
                <a:cs typeface="Roboto" pitchFamily="34" charset="-120"/>
              </a:rPr>
              <a:t>Du département sous réserves domaniales ou concessions agro-industrielles</a:t>
            </a:r>
            <a:endParaRPr lang="en-US" sz="1750" dirty="0"/>
          </a:p>
        </p:txBody>
      </p:sp>
      <p:sp>
        <p:nvSpPr>
          <p:cNvPr id="10" name="Text 4"/>
          <p:cNvSpPr/>
          <p:nvPr/>
        </p:nvSpPr>
        <p:spPr>
          <a:xfrm>
            <a:off x="3134313" y="2103953"/>
            <a:ext cx="2329815" cy="748427"/>
          </a:xfrm>
          <a:prstGeom prst="rect">
            <a:avLst/>
          </a:prstGeom>
          <a:noFill/>
          <a:ln/>
        </p:spPr>
        <p:txBody>
          <a:bodyPr wrap="none" lIns="0" tIns="0" rIns="0" bIns="0" rtlCol="0" anchor="t"/>
          <a:lstStyle/>
          <a:p>
            <a:pPr marL="0" indent="0" algn="ctr">
              <a:lnSpc>
                <a:spcPts val="5850"/>
              </a:lnSpc>
              <a:buNone/>
            </a:pPr>
            <a:r>
              <a:rPr lang="en-US" sz="5850" dirty="0">
                <a:solidFill>
                  <a:srgbClr val="FF0000"/>
                </a:solidFill>
                <a:latin typeface="Raleway" pitchFamily="34" charset="0"/>
                <a:ea typeface="Raleway" pitchFamily="34" charset="-122"/>
                <a:cs typeface="Raleway" pitchFamily="34" charset="-120"/>
              </a:rPr>
              <a:t>36 000</a:t>
            </a:r>
            <a:endParaRPr lang="en-US" sz="5850" dirty="0">
              <a:solidFill>
                <a:srgbClr val="FF0000"/>
              </a:solidFill>
            </a:endParaRPr>
          </a:p>
        </p:txBody>
      </p:sp>
      <p:sp>
        <p:nvSpPr>
          <p:cNvPr id="11" name="Text 5"/>
          <p:cNvSpPr/>
          <p:nvPr/>
        </p:nvSpPr>
        <p:spPr>
          <a:xfrm>
            <a:off x="3134313" y="2854540"/>
            <a:ext cx="2329815" cy="708660"/>
          </a:xfrm>
          <a:prstGeom prst="rect">
            <a:avLst/>
          </a:prstGeom>
          <a:noFill/>
          <a:ln/>
        </p:spPr>
        <p:txBody>
          <a:bodyPr wrap="square" lIns="0" tIns="0" rIns="0" bIns="0" rtlCol="0" anchor="t"/>
          <a:lstStyle/>
          <a:p>
            <a:pPr marL="0" indent="0" algn="ctr">
              <a:lnSpc>
                <a:spcPts val="2750"/>
              </a:lnSpc>
              <a:buNone/>
            </a:pPr>
            <a:r>
              <a:rPr lang="en-US" sz="2200" b="1" dirty="0">
                <a:solidFill>
                  <a:srgbClr val="3C3939"/>
                </a:solidFill>
                <a:latin typeface="Raleway" pitchFamily="34" charset="0"/>
                <a:ea typeface="Raleway" pitchFamily="34" charset="-122"/>
                <a:cs typeface="Raleway" pitchFamily="34" charset="-120"/>
              </a:rPr>
              <a:t>Hectares Concédés</a:t>
            </a:r>
            <a:endParaRPr lang="en-US" sz="2200" b="1" dirty="0"/>
          </a:p>
        </p:txBody>
      </p:sp>
      <p:sp>
        <p:nvSpPr>
          <p:cNvPr id="12" name="Text 6"/>
          <p:cNvSpPr/>
          <p:nvPr/>
        </p:nvSpPr>
        <p:spPr>
          <a:xfrm>
            <a:off x="3134313" y="3562660"/>
            <a:ext cx="2329815" cy="1451610"/>
          </a:xfrm>
          <a:prstGeom prst="rect">
            <a:avLst/>
          </a:prstGeom>
          <a:noFill/>
          <a:ln/>
        </p:spPr>
        <p:txBody>
          <a:bodyPr wrap="square" lIns="0" tIns="0" rIns="0" bIns="0" rtlCol="0" anchor="t"/>
          <a:lstStyle/>
          <a:p>
            <a:pPr marL="0" indent="0" algn="ctr">
              <a:lnSpc>
                <a:spcPts val="2850"/>
              </a:lnSpc>
              <a:buNone/>
            </a:pPr>
            <a:r>
              <a:rPr lang="en-US" sz="1750" dirty="0">
                <a:solidFill>
                  <a:srgbClr val="3C3939"/>
                </a:solidFill>
                <a:latin typeface="Roboto" pitchFamily="34" charset="0"/>
                <a:ea typeface="Roboto" pitchFamily="34" charset="-122"/>
                <a:cs typeface="Roboto" pitchFamily="34" charset="-120"/>
              </a:rPr>
              <a:t>Attribués aux opérateurs agro-industriels en une décennie</a:t>
            </a:r>
            <a:endParaRPr lang="en-US" sz="1750" dirty="0"/>
          </a:p>
        </p:txBody>
      </p:sp>
      <p:sp>
        <p:nvSpPr>
          <p:cNvPr id="13" name="Text 7"/>
          <p:cNvSpPr/>
          <p:nvPr/>
        </p:nvSpPr>
        <p:spPr>
          <a:xfrm>
            <a:off x="6031531" y="2137798"/>
            <a:ext cx="2329815" cy="748427"/>
          </a:xfrm>
          <a:prstGeom prst="rect">
            <a:avLst/>
          </a:prstGeom>
          <a:noFill/>
          <a:ln/>
        </p:spPr>
        <p:txBody>
          <a:bodyPr wrap="none" lIns="0" tIns="0" rIns="0" bIns="0" rtlCol="0" anchor="t"/>
          <a:lstStyle/>
          <a:p>
            <a:pPr marL="0" indent="0" algn="ctr">
              <a:lnSpc>
                <a:spcPts val="5850"/>
              </a:lnSpc>
              <a:buNone/>
            </a:pPr>
            <a:r>
              <a:rPr lang="en-US" sz="5850" dirty="0">
                <a:solidFill>
                  <a:srgbClr val="FF0000"/>
                </a:solidFill>
                <a:latin typeface="Raleway" pitchFamily="34" charset="0"/>
                <a:ea typeface="Raleway" pitchFamily="34" charset="-122"/>
                <a:cs typeface="Raleway" pitchFamily="34" charset="-120"/>
              </a:rPr>
              <a:t>70%</a:t>
            </a:r>
            <a:endParaRPr lang="en-US" sz="5850" dirty="0">
              <a:solidFill>
                <a:srgbClr val="FF0000"/>
              </a:solidFill>
            </a:endParaRPr>
          </a:p>
        </p:txBody>
      </p:sp>
      <p:sp>
        <p:nvSpPr>
          <p:cNvPr id="14" name="Text 8"/>
          <p:cNvSpPr/>
          <p:nvPr/>
        </p:nvSpPr>
        <p:spPr>
          <a:xfrm>
            <a:off x="5946690" y="3059701"/>
            <a:ext cx="2499498" cy="400307"/>
          </a:xfrm>
          <a:prstGeom prst="rect">
            <a:avLst/>
          </a:prstGeom>
          <a:noFill/>
          <a:ln/>
        </p:spPr>
        <p:txBody>
          <a:bodyPr wrap="square" lIns="0" tIns="0" rIns="0" bIns="0" rtlCol="0" anchor="t"/>
          <a:lstStyle/>
          <a:p>
            <a:pPr marL="0" indent="0" algn="ctr">
              <a:lnSpc>
                <a:spcPts val="2750"/>
              </a:lnSpc>
              <a:buNone/>
            </a:pPr>
            <a:r>
              <a:rPr lang="en-US" sz="2200" b="1" dirty="0">
                <a:solidFill>
                  <a:srgbClr val="3C3939"/>
                </a:solidFill>
                <a:latin typeface="Raleway" pitchFamily="34" charset="0"/>
                <a:ea typeface="Raleway" pitchFamily="34" charset="-122"/>
                <a:cs typeface="Raleway" pitchFamily="34" charset="-120"/>
              </a:rPr>
              <a:t>Sans Consultation</a:t>
            </a:r>
            <a:endParaRPr lang="en-US" sz="2200" b="1" dirty="0"/>
          </a:p>
        </p:txBody>
      </p:sp>
      <p:sp>
        <p:nvSpPr>
          <p:cNvPr id="15" name="Text 9"/>
          <p:cNvSpPr/>
          <p:nvPr/>
        </p:nvSpPr>
        <p:spPr>
          <a:xfrm>
            <a:off x="5946690" y="3587584"/>
            <a:ext cx="2329815" cy="1451610"/>
          </a:xfrm>
          <a:prstGeom prst="rect">
            <a:avLst/>
          </a:prstGeom>
          <a:noFill/>
          <a:ln/>
        </p:spPr>
        <p:txBody>
          <a:bodyPr wrap="square" lIns="0" tIns="0" rIns="0" bIns="0" rtlCol="0" anchor="t"/>
          <a:lstStyle/>
          <a:p>
            <a:pPr marL="0" indent="0" algn="ctr">
              <a:lnSpc>
                <a:spcPts val="2850"/>
              </a:lnSpc>
              <a:buNone/>
            </a:pPr>
            <a:r>
              <a:rPr lang="en-US" sz="1750" dirty="0">
                <a:solidFill>
                  <a:srgbClr val="3C3939"/>
                </a:solidFill>
                <a:latin typeface="Roboto" pitchFamily="34" charset="0"/>
                <a:ea typeface="Roboto" pitchFamily="34" charset="-122"/>
                <a:cs typeface="Roboto" pitchFamily="34" charset="-120"/>
              </a:rPr>
              <a:t>Des concessions accordées sans véritable consultation des communautés</a:t>
            </a:r>
            <a:endParaRPr lang="en-US" sz="1750" dirty="0"/>
          </a:p>
        </p:txBody>
      </p:sp>
      <p:sp>
        <p:nvSpPr>
          <p:cNvPr id="16" name="Text 10"/>
          <p:cNvSpPr/>
          <p:nvPr/>
        </p:nvSpPr>
        <p:spPr>
          <a:xfrm>
            <a:off x="237097" y="5257563"/>
            <a:ext cx="7556421" cy="1451610"/>
          </a:xfrm>
          <a:prstGeom prst="rect">
            <a:avLst/>
          </a:prstGeom>
          <a:noFill/>
          <a:ln/>
        </p:spPr>
        <p:txBody>
          <a:bodyPr wrap="square" lIns="0" tIns="0" rIns="0" bIns="0" rtlCol="0" anchor="t"/>
          <a:lstStyle/>
          <a:p>
            <a:pPr marL="0" indent="0" algn="ctr">
              <a:lnSpc>
                <a:spcPts val="2850"/>
              </a:lnSpc>
              <a:buNone/>
            </a:pPr>
            <a:r>
              <a:rPr lang="en-US" sz="1750" dirty="0">
                <a:solidFill>
                  <a:srgbClr val="3C3939"/>
                </a:solidFill>
                <a:latin typeface="Roboto" pitchFamily="34" charset="0"/>
                <a:ea typeface="Roboto" pitchFamily="34" charset="-122"/>
                <a:cs typeface="Roboto" pitchFamily="34" charset="-120"/>
              </a:rPr>
              <a:t>Depuis quinze ans, l'Afrique subsaharienne connaît une montée des projets agro-industriels. Le Mbéré illustre cette dynamique avec des défaillances systémiques : absence de consultation, opacité sur les bénéficiaires, et non-respect des normes environnementales.</a:t>
            </a:r>
            <a:endParaRPr lang="en-US" sz="1750" dirty="0"/>
          </a:p>
        </p:txBody>
      </p:sp>
      <p:pic>
        <p:nvPicPr>
          <p:cNvPr id="17" name="Image 0" descr="preencoded.png"/>
          <p:cNvPicPr>
            <a:picLocks noChangeAspect="1"/>
          </p:cNvPicPr>
          <p:nvPr/>
        </p:nvPicPr>
        <p:blipFill>
          <a:blip r:embed="rId3"/>
          <a:stretch>
            <a:fillRect/>
          </a:stretch>
        </p:blipFill>
        <p:spPr>
          <a:xfrm>
            <a:off x="8597221" y="1400139"/>
            <a:ext cx="3594779" cy="5457861"/>
          </a:xfrm>
          <a:prstGeom prst="rect">
            <a:avLst/>
          </a:prstGeom>
        </p:spPr>
      </p:pic>
    </p:spTree>
    <p:extLst>
      <p:ext uri="{BB962C8B-B14F-4D97-AF65-F5344CB8AC3E}">
        <p14:creationId xmlns:p14="http://schemas.microsoft.com/office/powerpoint/2010/main" val="18627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graphicFrame>
        <p:nvGraphicFramePr>
          <p:cNvPr id="2" name="Tableau 1"/>
          <p:cNvGraphicFramePr>
            <a:graphicFrameLocks noGrp="1"/>
          </p:cNvGraphicFramePr>
          <p:nvPr>
            <p:extLst>
              <p:ext uri="{D42A27DB-BD31-4B8C-83A1-F6EECF244321}">
                <p14:modId xmlns:p14="http://schemas.microsoft.com/office/powerpoint/2010/main" val="2662230022"/>
              </p:ext>
            </p:extLst>
          </p:nvPr>
        </p:nvGraphicFramePr>
        <p:xfrm>
          <a:off x="7285165" y="1988311"/>
          <a:ext cx="4818420" cy="4761496"/>
        </p:xfrm>
        <a:graphic>
          <a:graphicData uri="http://schemas.openxmlformats.org/drawingml/2006/table">
            <a:tbl>
              <a:tblPr firstRow="1" firstCol="1" bandRow="1">
                <a:tableStyleId>{5C22544A-7EE6-4342-B048-85BDC9FD1C3A}</a:tableStyleId>
              </a:tblPr>
              <a:tblGrid>
                <a:gridCol w="1557123">
                  <a:extLst>
                    <a:ext uri="{9D8B030D-6E8A-4147-A177-3AD203B41FA5}">
                      <a16:colId xmlns:a16="http://schemas.microsoft.com/office/drawing/2014/main" val="20000"/>
                    </a:ext>
                  </a:extLst>
                </a:gridCol>
                <a:gridCol w="1484050">
                  <a:extLst>
                    <a:ext uri="{9D8B030D-6E8A-4147-A177-3AD203B41FA5}">
                      <a16:colId xmlns:a16="http://schemas.microsoft.com/office/drawing/2014/main" val="20001"/>
                    </a:ext>
                  </a:extLst>
                </a:gridCol>
                <a:gridCol w="1777247">
                  <a:extLst>
                    <a:ext uri="{9D8B030D-6E8A-4147-A177-3AD203B41FA5}">
                      <a16:colId xmlns:a16="http://schemas.microsoft.com/office/drawing/2014/main" val="20002"/>
                    </a:ext>
                  </a:extLst>
                </a:gridCol>
              </a:tblGrid>
              <a:tr h="712562">
                <a:tc>
                  <a:txBody>
                    <a:bodyPr/>
                    <a:lstStyle/>
                    <a:p>
                      <a:pPr algn="ctr">
                        <a:spcAft>
                          <a:spcPts val="0"/>
                        </a:spcAft>
                      </a:pPr>
                      <a:r>
                        <a:rPr lang="fr-FR" sz="1600" kern="100" dirty="0">
                          <a:effectLst/>
                        </a:rPr>
                        <a:t>Type d’occupation des sols</a:t>
                      </a:r>
                      <a:endParaRPr lang="fr-FR"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dirty="0">
                          <a:effectLst/>
                        </a:rPr>
                        <a:t>Superficie estimée</a:t>
                      </a:r>
                      <a:endParaRPr lang="fr-FR"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a:effectLst/>
                        </a:rPr>
                        <a:t>Observations / Exemples</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extLst>
                  <a:ext uri="{0D108BD9-81ED-4DB2-BD59-A6C34878D82A}">
                    <a16:rowId xmlns:a16="http://schemas.microsoft.com/office/drawing/2014/main" val="10000"/>
                  </a:ext>
                </a:extLst>
              </a:tr>
              <a:tr h="712562">
                <a:tc>
                  <a:txBody>
                    <a:bodyPr/>
                    <a:lstStyle/>
                    <a:p>
                      <a:pPr algn="ctr">
                        <a:spcAft>
                          <a:spcPts val="0"/>
                        </a:spcAft>
                      </a:pPr>
                      <a:r>
                        <a:rPr lang="fr-FR" sz="1600" kern="100">
                          <a:effectLst/>
                        </a:rPr>
                        <a:t>Réserves foncières</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a:effectLst/>
                        </a:rPr>
                        <a:t>≈ 320 000 ha</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a:effectLst/>
                        </a:rPr>
                        <a:t>Vastes espaces sous contrôle de l’État</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extLst>
                  <a:ext uri="{0D108BD9-81ED-4DB2-BD59-A6C34878D82A}">
                    <a16:rowId xmlns:a16="http://schemas.microsoft.com/office/drawing/2014/main" val="10001"/>
                  </a:ext>
                </a:extLst>
              </a:tr>
              <a:tr h="927187">
                <a:tc>
                  <a:txBody>
                    <a:bodyPr/>
                    <a:lstStyle/>
                    <a:p>
                      <a:pPr algn="ctr">
                        <a:spcAft>
                          <a:spcPts val="0"/>
                        </a:spcAft>
                      </a:pPr>
                      <a:r>
                        <a:rPr lang="fr-FR" sz="1600" kern="100" dirty="0">
                          <a:effectLst/>
                        </a:rPr>
                        <a:t>Aires protégées</a:t>
                      </a:r>
                      <a:endParaRPr lang="fr-FR"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a:effectLst/>
                        </a:rPr>
                        <a:t>77 000 ha</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a:effectLst/>
                        </a:rPr>
                        <a:t>Exemple : Réserve de la Vallée du Mbéré</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extLst>
                  <a:ext uri="{0D108BD9-81ED-4DB2-BD59-A6C34878D82A}">
                    <a16:rowId xmlns:a16="http://schemas.microsoft.com/office/drawing/2014/main" val="10002"/>
                  </a:ext>
                </a:extLst>
              </a:tr>
              <a:tr h="927187">
                <a:tc>
                  <a:txBody>
                    <a:bodyPr/>
                    <a:lstStyle/>
                    <a:p>
                      <a:pPr algn="ctr">
                        <a:spcAft>
                          <a:spcPts val="0"/>
                        </a:spcAft>
                      </a:pPr>
                      <a:r>
                        <a:rPr lang="fr-FR" sz="1600" kern="100">
                          <a:effectLst/>
                        </a:rPr>
                        <a:t>Réserves pastorales</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a:effectLst/>
                        </a:rPr>
                        <a:t>≈ 122 000 ha</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a:effectLst/>
                        </a:rPr>
                        <a:t>Dont une partie affectée au FONADER</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extLst>
                  <a:ext uri="{0D108BD9-81ED-4DB2-BD59-A6C34878D82A}">
                    <a16:rowId xmlns:a16="http://schemas.microsoft.com/office/drawing/2014/main" val="10003"/>
                  </a:ext>
                </a:extLst>
              </a:tr>
              <a:tr h="712562">
                <a:tc>
                  <a:txBody>
                    <a:bodyPr/>
                    <a:lstStyle/>
                    <a:p>
                      <a:pPr algn="ctr">
                        <a:spcAft>
                          <a:spcPts val="0"/>
                        </a:spcAft>
                      </a:pPr>
                      <a:r>
                        <a:rPr lang="fr-FR" sz="1600" kern="100">
                          <a:effectLst/>
                        </a:rPr>
                        <a:t>Permis miniers (recherche ou exploitation)</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a:effectLst/>
                        </a:rPr>
                        <a:t>≈ 118 575 ha</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a:effectLst/>
                        </a:rPr>
                        <a:t>Divers acteurs miniers en activité</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extLst>
                  <a:ext uri="{0D108BD9-81ED-4DB2-BD59-A6C34878D82A}">
                    <a16:rowId xmlns:a16="http://schemas.microsoft.com/office/drawing/2014/main" val="10004"/>
                  </a:ext>
                </a:extLst>
              </a:tr>
              <a:tr h="712562">
                <a:tc>
                  <a:txBody>
                    <a:bodyPr/>
                    <a:lstStyle/>
                    <a:p>
                      <a:pPr algn="ctr">
                        <a:spcAft>
                          <a:spcPts val="0"/>
                        </a:spcAft>
                      </a:pPr>
                      <a:r>
                        <a:rPr lang="fr-FR" sz="1600" kern="100">
                          <a:effectLst/>
                        </a:rPr>
                        <a:t>Implantations agro-industrielles</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a:effectLst/>
                        </a:rPr>
                        <a:t>ND</a:t>
                      </a:r>
                      <a:endParaRPr lang="fr-FR"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tc>
                  <a:txBody>
                    <a:bodyPr/>
                    <a:lstStyle/>
                    <a:p>
                      <a:pPr algn="ctr">
                        <a:spcAft>
                          <a:spcPts val="0"/>
                        </a:spcAft>
                      </a:pPr>
                      <a:r>
                        <a:rPr lang="fr-FR" sz="1600" kern="100" dirty="0">
                          <a:effectLst/>
                        </a:rPr>
                        <a:t>Exemple : SAPIDACAM</a:t>
                      </a:r>
                      <a:endParaRPr lang="fr-FR"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nchor="ctr"/>
                </a:tc>
                <a:extLst>
                  <a:ext uri="{0D108BD9-81ED-4DB2-BD59-A6C34878D82A}">
                    <a16:rowId xmlns:a16="http://schemas.microsoft.com/office/drawing/2014/main" val="10005"/>
                  </a:ext>
                </a:extLst>
              </a:tr>
            </a:tbl>
          </a:graphicData>
        </a:graphic>
      </p:graphicFrame>
      <p:sp>
        <p:nvSpPr>
          <p:cNvPr id="7" name="Text 0"/>
          <p:cNvSpPr/>
          <p:nvPr/>
        </p:nvSpPr>
        <p:spPr>
          <a:xfrm>
            <a:off x="2357616" y="1270883"/>
            <a:ext cx="7476768" cy="708779"/>
          </a:xfrm>
          <a:prstGeom prst="rect">
            <a:avLst/>
          </a:prstGeom>
          <a:noFill/>
          <a:ln/>
        </p:spPr>
        <p:txBody>
          <a:bodyPr wrap="none" lIns="0" tIns="0" rIns="0" bIns="0" rtlCol="0" anchor="t"/>
          <a:lstStyle/>
          <a:p>
            <a:pPr marL="0" indent="0" algn="ctr">
              <a:lnSpc>
                <a:spcPts val="5550"/>
              </a:lnSpc>
              <a:buNone/>
            </a:pPr>
            <a:r>
              <a:rPr lang="fr-FR" sz="3200" b="1" dirty="0">
                <a:solidFill>
                  <a:srgbClr val="1B1B27"/>
                </a:solidFill>
                <a:latin typeface="Raleway" pitchFamily="34" charset="0"/>
                <a:ea typeface="Raleway" pitchFamily="34" charset="-122"/>
                <a:cs typeface="Raleway" pitchFamily="34" charset="-120"/>
              </a:rPr>
              <a:t>R1_2. Etat des lieux de l’emprise des activités agroindustriels</a:t>
            </a:r>
            <a:endParaRPr lang="fr-FR" sz="3200" b="1" dirty="0"/>
          </a:p>
        </p:txBody>
      </p:sp>
      <p:pic>
        <p:nvPicPr>
          <p:cNvPr id="3" name="Image 2"/>
          <p:cNvPicPr>
            <a:picLocks noChangeAspect="1"/>
          </p:cNvPicPr>
          <p:nvPr/>
        </p:nvPicPr>
        <p:blipFill>
          <a:blip r:embed="rId3"/>
          <a:stretch>
            <a:fillRect/>
          </a:stretch>
        </p:blipFill>
        <p:spPr>
          <a:xfrm>
            <a:off x="0" y="1979662"/>
            <a:ext cx="7208520" cy="4853940"/>
          </a:xfrm>
          <a:prstGeom prst="rect">
            <a:avLst/>
          </a:prstGeom>
        </p:spPr>
      </p:pic>
    </p:spTree>
    <p:extLst>
      <p:ext uri="{BB962C8B-B14F-4D97-AF65-F5344CB8AC3E}">
        <p14:creationId xmlns:p14="http://schemas.microsoft.com/office/powerpoint/2010/main" val="159270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Rectangle 5"/>
          <p:cNvSpPr/>
          <p:nvPr/>
        </p:nvSpPr>
        <p:spPr>
          <a:xfrm>
            <a:off x="-1" y="1360002"/>
            <a:ext cx="12192001" cy="507831"/>
          </a:xfrm>
          <a:prstGeom prst="rect">
            <a:avLst/>
          </a:prstGeom>
        </p:spPr>
        <p:txBody>
          <a:bodyPr wrap="square">
            <a:spAutoFit/>
          </a:bodyPr>
          <a:lstStyle/>
          <a:p>
            <a:pPr algn="ctr">
              <a:spcAft>
                <a:spcPts val="0"/>
              </a:spcAft>
            </a:pPr>
            <a:r>
              <a:rPr lang="fr-FR" sz="2700" b="1" dirty="0">
                <a:solidFill>
                  <a:srgbClr val="1B1B27"/>
                </a:solidFill>
                <a:latin typeface="Raleway" pitchFamily="34" charset="0"/>
                <a:ea typeface="Raleway" pitchFamily="34" charset="-122"/>
                <a:cs typeface="Raleway" pitchFamily="34" charset="-120"/>
              </a:rPr>
              <a:t>R.1_3. </a:t>
            </a:r>
            <a:r>
              <a:rPr lang="fr-FR" sz="2700" b="1" dirty="0" err="1">
                <a:solidFill>
                  <a:srgbClr val="1B1B27"/>
                </a:solidFill>
                <a:latin typeface="Raleway" pitchFamily="34" charset="0"/>
                <a:ea typeface="Raleway" pitchFamily="34" charset="-122"/>
                <a:cs typeface="Raleway" pitchFamily="34" charset="-120"/>
              </a:rPr>
              <a:t>Procеssus</a:t>
            </a:r>
            <a:r>
              <a:rPr lang="fr-FR" sz="2700" b="1" dirty="0">
                <a:solidFill>
                  <a:srgbClr val="1B1B27"/>
                </a:solidFill>
                <a:latin typeface="Raleway" pitchFamily="34" charset="0"/>
                <a:ea typeface="Raleway" pitchFamily="34" charset="-122"/>
                <a:cs typeface="Raleway" pitchFamily="34" charset="-120"/>
              </a:rPr>
              <a:t> d’acquisition : opacité, non-conformité </a:t>
            </a:r>
            <a:r>
              <a:rPr lang="fr-FR" sz="2700" b="1" dirty="0" err="1">
                <a:solidFill>
                  <a:srgbClr val="1B1B27"/>
                </a:solidFill>
                <a:latin typeface="Raleway" pitchFamily="34" charset="0"/>
                <a:ea typeface="Raleway" pitchFamily="34" charset="-122"/>
                <a:cs typeface="Raleway" pitchFamily="34" charset="-120"/>
              </a:rPr>
              <a:t>еt</a:t>
            </a:r>
            <a:r>
              <a:rPr lang="fr-FR" sz="2700" b="1" dirty="0">
                <a:solidFill>
                  <a:srgbClr val="1B1B27"/>
                </a:solidFill>
                <a:latin typeface="Raleway" pitchFamily="34" charset="0"/>
                <a:ea typeface="Raleway" pitchFamily="34" charset="-122"/>
                <a:cs typeface="Raleway" pitchFamily="34" charset="-120"/>
              </a:rPr>
              <a:t> déni </a:t>
            </a:r>
            <a:r>
              <a:rPr lang="fr-FR" sz="2700" b="1" dirty="0" err="1">
                <a:solidFill>
                  <a:srgbClr val="1B1B27"/>
                </a:solidFill>
                <a:latin typeface="Raleway" pitchFamily="34" charset="0"/>
                <a:ea typeface="Raleway" pitchFamily="34" charset="-122"/>
                <a:cs typeface="Raleway" pitchFamily="34" charset="-120"/>
              </a:rPr>
              <a:t>dе</a:t>
            </a:r>
            <a:r>
              <a:rPr lang="fr-FR" sz="2700" b="1" dirty="0">
                <a:solidFill>
                  <a:srgbClr val="1B1B27"/>
                </a:solidFill>
                <a:latin typeface="Raleway" pitchFamily="34" charset="0"/>
                <a:ea typeface="Raleway" pitchFamily="34" charset="-122"/>
                <a:cs typeface="Raleway" pitchFamily="34" charset="-120"/>
              </a:rPr>
              <a:t> droits</a:t>
            </a:r>
          </a:p>
        </p:txBody>
      </p:sp>
      <p:pic>
        <p:nvPicPr>
          <p:cNvPr id="5" name="Image 4"/>
          <p:cNvPicPr>
            <a:picLocks noChangeAspect="1"/>
          </p:cNvPicPr>
          <p:nvPr/>
        </p:nvPicPr>
        <p:blipFill>
          <a:blip r:embed="rId3"/>
          <a:stretch>
            <a:fillRect/>
          </a:stretch>
        </p:blipFill>
        <p:spPr>
          <a:xfrm>
            <a:off x="6338" y="1963340"/>
            <a:ext cx="6103620" cy="4861560"/>
          </a:xfrm>
          <a:prstGeom prst="rect">
            <a:avLst/>
          </a:prstGeom>
        </p:spPr>
      </p:pic>
      <p:pic>
        <p:nvPicPr>
          <p:cNvPr id="7" name="Image 6"/>
          <p:cNvPicPr>
            <a:picLocks noChangeAspect="1"/>
          </p:cNvPicPr>
          <p:nvPr/>
        </p:nvPicPr>
        <p:blipFill>
          <a:blip r:embed="rId4"/>
          <a:stretch>
            <a:fillRect/>
          </a:stretch>
        </p:blipFill>
        <p:spPr>
          <a:xfrm>
            <a:off x="6191046" y="1867833"/>
            <a:ext cx="5882640" cy="5006340"/>
          </a:xfrm>
          <a:prstGeom prst="rect">
            <a:avLst/>
          </a:prstGeom>
        </p:spPr>
      </p:pic>
    </p:spTree>
    <p:extLst>
      <p:ext uri="{BB962C8B-B14F-4D97-AF65-F5344CB8AC3E}">
        <p14:creationId xmlns:p14="http://schemas.microsoft.com/office/powerpoint/2010/main" val="161849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20" name="Text 0"/>
          <p:cNvSpPr/>
          <p:nvPr/>
        </p:nvSpPr>
        <p:spPr>
          <a:xfrm>
            <a:off x="742795" y="1368066"/>
            <a:ext cx="9778603" cy="578048"/>
          </a:xfrm>
          <a:prstGeom prst="rect">
            <a:avLst/>
          </a:prstGeom>
          <a:noFill/>
          <a:ln/>
        </p:spPr>
        <p:txBody>
          <a:bodyPr wrap="none" lIns="0" tIns="0" rIns="0" bIns="0" rtlCol="0" anchor="t"/>
          <a:lstStyle/>
          <a:p>
            <a:pPr marL="0" indent="0" algn="l">
              <a:lnSpc>
                <a:spcPts val="4550"/>
              </a:lnSpc>
              <a:buNone/>
            </a:pPr>
            <a:r>
              <a:rPr lang="fr-FR" sz="3600" b="1" dirty="0">
                <a:solidFill>
                  <a:srgbClr val="1B1B27"/>
                </a:solidFill>
                <a:latin typeface="Raleway" pitchFamily="34" charset="0"/>
                <a:ea typeface="Raleway" pitchFamily="34" charset="-122"/>
                <a:cs typeface="Raleway" pitchFamily="34" charset="-120"/>
              </a:rPr>
              <a:t>R.2_1. Impacts dévastateurs sur agriculture vivrière</a:t>
            </a:r>
            <a:endParaRPr lang="fr-FR" sz="3600" b="1" dirty="0"/>
          </a:p>
        </p:txBody>
      </p:sp>
      <p:pic>
        <p:nvPicPr>
          <p:cNvPr id="21" name="Image 0" descr="preencoded.png"/>
          <p:cNvPicPr>
            <a:picLocks noChangeAspect="1"/>
          </p:cNvPicPr>
          <p:nvPr/>
        </p:nvPicPr>
        <p:blipFill>
          <a:blip r:embed="rId3"/>
          <a:stretch>
            <a:fillRect/>
          </a:stretch>
        </p:blipFill>
        <p:spPr>
          <a:xfrm>
            <a:off x="544117" y="2056531"/>
            <a:ext cx="1954441" cy="1954441"/>
          </a:xfrm>
          <a:prstGeom prst="rect">
            <a:avLst/>
          </a:prstGeom>
        </p:spPr>
      </p:pic>
      <p:sp>
        <p:nvSpPr>
          <p:cNvPr id="22" name="Text 2"/>
          <p:cNvSpPr/>
          <p:nvPr/>
        </p:nvSpPr>
        <p:spPr>
          <a:xfrm>
            <a:off x="544117" y="4145303"/>
            <a:ext cx="2312075" cy="288965"/>
          </a:xfrm>
          <a:prstGeom prst="rect">
            <a:avLst/>
          </a:prstGeom>
          <a:noFill/>
          <a:ln/>
        </p:spPr>
        <p:txBody>
          <a:bodyPr wrap="none" lIns="0" tIns="0" rIns="0" bIns="0" rtlCol="0" anchor="t"/>
          <a:lstStyle/>
          <a:p>
            <a:pPr marL="0" indent="0" algn="ctr">
              <a:lnSpc>
                <a:spcPts val="2250"/>
              </a:lnSpc>
              <a:buNone/>
            </a:pPr>
            <a:r>
              <a:rPr lang="en-US" sz="1800" b="1" dirty="0">
                <a:solidFill>
                  <a:srgbClr val="3C3939"/>
                </a:solidFill>
                <a:latin typeface="Raleway" pitchFamily="34" charset="0"/>
                <a:ea typeface="Raleway" pitchFamily="34" charset="-122"/>
                <a:cs typeface="Raleway" pitchFamily="34" charset="-120"/>
              </a:rPr>
              <a:t>Perte de Terres</a:t>
            </a:r>
            <a:endParaRPr lang="en-US" sz="1800" b="1" dirty="0"/>
          </a:p>
        </p:txBody>
      </p:sp>
      <p:sp>
        <p:nvSpPr>
          <p:cNvPr id="23" name="Text 3"/>
          <p:cNvSpPr/>
          <p:nvPr/>
        </p:nvSpPr>
        <p:spPr>
          <a:xfrm>
            <a:off x="140626" y="4532798"/>
            <a:ext cx="4291132" cy="591979"/>
          </a:xfrm>
          <a:prstGeom prst="rect">
            <a:avLst/>
          </a:prstGeom>
          <a:noFill/>
          <a:ln/>
        </p:spPr>
        <p:txBody>
          <a:bodyPr wrap="square" lIns="0" tIns="0" rIns="0" bIns="0" rtlCol="0" anchor="t"/>
          <a:lstStyle/>
          <a:p>
            <a:pPr marL="0" indent="0" algn="ctr">
              <a:lnSpc>
                <a:spcPts val="2300"/>
              </a:lnSpc>
              <a:buNone/>
            </a:pPr>
            <a:r>
              <a:rPr lang="en-US" sz="1450" dirty="0">
                <a:solidFill>
                  <a:srgbClr val="3C3939"/>
                </a:solidFill>
                <a:latin typeface="Roboto" pitchFamily="34" charset="0"/>
                <a:ea typeface="Roboto" pitchFamily="34" charset="-122"/>
                <a:cs typeface="Roboto" pitchFamily="34" charset="-120"/>
              </a:rPr>
              <a:t>Des ménages ont perdu plus d'un hectare de terres cultivées</a:t>
            </a:r>
            <a:endParaRPr lang="en-US" sz="1450" dirty="0"/>
          </a:p>
        </p:txBody>
      </p:sp>
      <p:pic>
        <p:nvPicPr>
          <p:cNvPr id="24" name="Image 1" descr="preencoded.png"/>
          <p:cNvPicPr>
            <a:picLocks noChangeAspect="1"/>
          </p:cNvPicPr>
          <p:nvPr/>
        </p:nvPicPr>
        <p:blipFill>
          <a:blip r:embed="rId4"/>
          <a:stretch>
            <a:fillRect/>
          </a:stretch>
        </p:blipFill>
        <p:spPr>
          <a:xfrm>
            <a:off x="5270982" y="2015060"/>
            <a:ext cx="2001778" cy="2001778"/>
          </a:xfrm>
          <a:prstGeom prst="rect">
            <a:avLst/>
          </a:prstGeom>
        </p:spPr>
      </p:pic>
      <p:sp>
        <p:nvSpPr>
          <p:cNvPr id="25" name="Text 5"/>
          <p:cNvSpPr/>
          <p:nvPr/>
        </p:nvSpPr>
        <p:spPr>
          <a:xfrm>
            <a:off x="5285722" y="4116449"/>
            <a:ext cx="2312075" cy="288965"/>
          </a:xfrm>
          <a:prstGeom prst="rect">
            <a:avLst/>
          </a:prstGeom>
          <a:noFill/>
          <a:ln/>
        </p:spPr>
        <p:txBody>
          <a:bodyPr wrap="none" lIns="0" tIns="0" rIns="0" bIns="0" rtlCol="0" anchor="t"/>
          <a:lstStyle/>
          <a:p>
            <a:pPr marL="0" indent="0" algn="ctr">
              <a:lnSpc>
                <a:spcPts val="2250"/>
              </a:lnSpc>
              <a:buNone/>
            </a:pPr>
            <a:r>
              <a:rPr lang="en-US" sz="1800" b="1" dirty="0">
                <a:solidFill>
                  <a:srgbClr val="3C3939"/>
                </a:solidFill>
                <a:latin typeface="Raleway" pitchFamily="34" charset="0"/>
                <a:ea typeface="Raleway" pitchFamily="34" charset="-122"/>
                <a:cs typeface="Raleway" pitchFamily="34" charset="-120"/>
              </a:rPr>
              <a:t>Baisse de Production</a:t>
            </a:r>
            <a:endParaRPr lang="en-US" sz="1800" b="1" dirty="0"/>
          </a:p>
        </p:txBody>
      </p:sp>
      <p:sp>
        <p:nvSpPr>
          <p:cNvPr id="26" name="Text 6"/>
          <p:cNvSpPr/>
          <p:nvPr/>
        </p:nvSpPr>
        <p:spPr>
          <a:xfrm>
            <a:off x="4662858" y="4489751"/>
            <a:ext cx="4291132" cy="591979"/>
          </a:xfrm>
          <a:prstGeom prst="rect">
            <a:avLst/>
          </a:prstGeom>
          <a:noFill/>
          <a:ln/>
        </p:spPr>
        <p:txBody>
          <a:bodyPr wrap="square" lIns="0" tIns="0" rIns="0" bIns="0" rtlCol="0" anchor="t"/>
          <a:lstStyle/>
          <a:p>
            <a:pPr marL="0" indent="0" algn="ctr">
              <a:lnSpc>
                <a:spcPts val="2300"/>
              </a:lnSpc>
              <a:buNone/>
            </a:pPr>
            <a:r>
              <a:rPr lang="en-US" sz="1450" dirty="0">
                <a:solidFill>
                  <a:srgbClr val="3C3939"/>
                </a:solidFill>
                <a:latin typeface="Roboto" pitchFamily="34" charset="0"/>
                <a:ea typeface="Roboto" pitchFamily="34" charset="-122"/>
                <a:cs typeface="Roboto" pitchFamily="34" charset="-120"/>
              </a:rPr>
              <a:t>Réduction moyenne de la production vivrière par ménage</a:t>
            </a:r>
            <a:endParaRPr lang="en-US" sz="1450" dirty="0"/>
          </a:p>
        </p:txBody>
      </p:sp>
      <p:pic>
        <p:nvPicPr>
          <p:cNvPr id="27" name="Image 2" descr="preencoded.png"/>
          <p:cNvPicPr>
            <a:picLocks noChangeAspect="1"/>
          </p:cNvPicPr>
          <p:nvPr/>
        </p:nvPicPr>
        <p:blipFill>
          <a:blip r:embed="rId5"/>
          <a:stretch>
            <a:fillRect/>
          </a:stretch>
        </p:blipFill>
        <p:spPr>
          <a:xfrm>
            <a:off x="9719493" y="2098685"/>
            <a:ext cx="1890189" cy="1890189"/>
          </a:xfrm>
          <a:prstGeom prst="rect">
            <a:avLst/>
          </a:prstGeom>
        </p:spPr>
      </p:pic>
      <p:sp>
        <p:nvSpPr>
          <p:cNvPr id="28" name="Text 8"/>
          <p:cNvSpPr/>
          <p:nvPr/>
        </p:nvSpPr>
        <p:spPr>
          <a:xfrm>
            <a:off x="9448773" y="4050143"/>
            <a:ext cx="2507218" cy="288965"/>
          </a:xfrm>
          <a:prstGeom prst="rect">
            <a:avLst/>
          </a:prstGeom>
          <a:noFill/>
          <a:ln/>
        </p:spPr>
        <p:txBody>
          <a:bodyPr wrap="none" lIns="0" tIns="0" rIns="0" bIns="0" rtlCol="0" anchor="t"/>
          <a:lstStyle/>
          <a:p>
            <a:pPr marL="0" indent="0" algn="ctr">
              <a:lnSpc>
                <a:spcPts val="2250"/>
              </a:lnSpc>
              <a:buNone/>
            </a:pPr>
            <a:r>
              <a:rPr lang="en-US" sz="1800" b="1" dirty="0">
                <a:solidFill>
                  <a:srgbClr val="3C3939"/>
                </a:solidFill>
                <a:latin typeface="Raleway" pitchFamily="34" charset="0"/>
                <a:ea typeface="Raleway" pitchFamily="34" charset="-122"/>
                <a:cs typeface="Raleway" pitchFamily="34" charset="-120"/>
              </a:rPr>
              <a:t>Promesses Non Tenues</a:t>
            </a:r>
            <a:endParaRPr lang="en-US" sz="1800" b="1" dirty="0"/>
          </a:p>
        </p:txBody>
      </p:sp>
      <p:sp>
        <p:nvSpPr>
          <p:cNvPr id="29" name="Text 9"/>
          <p:cNvSpPr/>
          <p:nvPr/>
        </p:nvSpPr>
        <p:spPr>
          <a:xfrm>
            <a:off x="8898904" y="4373089"/>
            <a:ext cx="3399115" cy="591979"/>
          </a:xfrm>
          <a:prstGeom prst="rect">
            <a:avLst/>
          </a:prstGeom>
          <a:noFill/>
          <a:ln/>
        </p:spPr>
        <p:txBody>
          <a:bodyPr wrap="square" lIns="0" tIns="0" rIns="0" bIns="0" rtlCol="0" anchor="t"/>
          <a:lstStyle/>
          <a:p>
            <a:pPr marL="0" indent="0" algn="ctr">
              <a:lnSpc>
                <a:spcPts val="2300"/>
              </a:lnSpc>
              <a:buNone/>
            </a:pPr>
            <a:r>
              <a:rPr lang="en-US" sz="1450" dirty="0">
                <a:solidFill>
                  <a:srgbClr val="3C3939"/>
                </a:solidFill>
                <a:latin typeface="Roboto" pitchFamily="34" charset="0"/>
                <a:ea typeface="Roboto" pitchFamily="34" charset="-122"/>
                <a:cs typeface="Roboto" pitchFamily="34" charset="-120"/>
              </a:rPr>
              <a:t>Des infrastructures sociales promises n'ont pas été réalisées</a:t>
            </a:r>
            <a:endParaRPr lang="en-US" sz="1450" dirty="0"/>
          </a:p>
        </p:txBody>
      </p:sp>
      <p:sp>
        <p:nvSpPr>
          <p:cNvPr id="30" name="Text 10"/>
          <p:cNvSpPr/>
          <p:nvPr/>
        </p:nvSpPr>
        <p:spPr>
          <a:xfrm>
            <a:off x="337048" y="5364509"/>
            <a:ext cx="11696735" cy="295989"/>
          </a:xfrm>
          <a:prstGeom prst="rect">
            <a:avLst/>
          </a:prstGeom>
          <a:noFill/>
          <a:ln/>
        </p:spPr>
        <p:txBody>
          <a:bodyPr wrap="none" lIns="0" tIns="0" rIns="0" bIns="0" rtlCol="0" anchor="t"/>
          <a:lstStyle/>
          <a:p>
            <a:pPr marL="0" indent="0" algn="l">
              <a:lnSpc>
                <a:spcPts val="2300"/>
              </a:lnSpc>
              <a:buNone/>
            </a:pPr>
            <a:r>
              <a:rPr lang="en-US" sz="1450" dirty="0">
                <a:solidFill>
                  <a:srgbClr val="3C3939"/>
                </a:solidFill>
                <a:latin typeface="Roboto" pitchFamily="34" charset="0"/>
                <a:ea typeface="Roboto" pitchFamily="34" charset="-122"/>
                <a:cs typeface="Roboto" pitchFamily="34" charset="-120"/>
              </a:rPr>
              <a:t>« Avant, je produisais assez pour nourrir ma famille et vendre au marché. Aujourd'hui, je dois acheter du manioc que je cultivais autrefois. »</a:t>
            </a:r>
            <a:endParaRPr lang="en-US" sz="1450" dirty="0"/>
          </a:p>
        </p:txBody>
      </p:sp>
      <p:sp>
        <p:nvSpPr>
          <p:cNvPr id="31" name="Text 11"/>
          <p:cNvSpPr/>
          <p:nvPr/>
        </p:nvSpPr>
        <p:spPr>
          <a:xfrm>
            <a:off x="337050" y="5721767"/>
            <a:ext cx="11040600" cy="295989"/>
          </a:xfrm>
          <a:prstGeom prst="rect">
            <a:avLst/>
          </a:prstGeom>
          <a:noFill/>
          <a:ln/>
        </p:spPr>
        <p:txBody>
          <a:bodyPr wrap="none" lIns="0" tIns="0" rIns="0" bIns="0" rtlCol="0" anchor="t"/>
          <a:lstStyle/>
          <a:p>
            <a:pPr marL="0" indent="0" algn="ctr">
              <a:lnSpc>
                <a:spcPts val="2300"/>
              </a:lnSpc>
              <a:buNone/>
            </a:pPr>
            <a:r>
              <a:rPr lang="en-US" sz="1450" dirty="0">
                <a:solidFill>
                  <a:srgbClr val="3C3939"/>
                </a:solidFill>
                <a:latin typeface="Roboto" pitchFamily="34" charset="0"/>
                <a:ea typeface="Roboto" pitchFamily="34" charset="-122"/>
                <a:cs typeface="Roboto" pitchFamily="34" charset="-120"/>
              </a:rPr>
              <a:t>— Agriculteur, Djouzami</a:t>
            </a:r>
            <a:endParaRPr lang="en-US" sz="1450" dirty="0"/>
          </a:p>
        </p:txBody>
      </p:sp>
      <p:sp>
        <p:nvSpPr>
          <p:cNvPr id="32" name="Shape 12"/>
          <p:cNvSpPr/>
          <p:nvPr/>
        </p:nvSpPr>
        <p:spPr>
          <a:xfrm>
            <a:off x="140626" y="5274800"/>
            <a:ext cx="22860" cy="1215985"/>
          </a:xfrm>
          <a:prstGeom prst="rect">
            <a:avLst/>
          </a:prstGeom>
          <a:solidFill>
            <a:srgbClr val="1B1B27"/>
          </a:solidFill>
          <a:ln/>
        </p:spPr>
        <p:txBody>
          <a:bodyPr/>
          <a:lstStyle/>
          <a:p>
            <a:endParaRPr lang="en-GB"/>
          </a:p>
        </p:txBody>
      </p:sp>
      <p:sp>
        <p:nvSpPr>
          <p:cNvPr id="33" name="Text 13"/>
          <p:cNvSpPr/>
          <p:nvPr/>
        </p:nvSpPr>
        <p:spPr>
          <a:xfrm>
            <a:off x="140626" y="6196219"/>
            <a:ext cx="11983899" cy="591979"/>
          </a:xfrm>
          <a:prstGeom prst="rect">
            <a:avLst/>
          </a:prstGeom>
          <a:noFill/>
          <a:ln/>
        </p:spPr>
        <p:txBody>
          <a:bodyPr wrap="square" lIns="0" tIns="0" rIns="0" bIns="0" rtlCol="0" anchor="t"/>
          <a:lstStyle/>
          <a:p>
            <a:pPr marL="0" indent="0" algn="ctr">
              <a:lnSpc>
                <a:spcPts val="2300"/>
              </a:lnSpc>
              <a:buNone/>
            </a:pPr>
            <a:r>
              <a:rPr lang="en-US" sz="1450" i="1" dirty="0">
                <a:solidFill>
                  <a:srgbClr val="3C3939"/>
                </a:solidFill>
                <a:latin typeface="Roboto" pitchFamily="34" charset="0"/>
                <a:ea typeface="Roboto" pitchFamily="34" charset="-122"/>
                <a:cs typeface="Roboto" pitchFamily="34" charset="-120"/>
              </a:rPr>
              <a:t>La conversion massive des terres agricoles en zones d'exploitation industrielle a provoqué une chute sévère de la production vivrière, compromettant la sécurité alimentaire locale.</a:t>
            </a:r>
            <a:endParaRPr lang="en-US" sz="1450" i="1" dirty="0"/>
          </a:p>
        </p:txBody>
      </p:sp>
      <p:sp>
        <p:nvSpPr>
          <p:cNvPr id="34" name="Text 1"/>
          <p:cNvSpPr/>
          <p:nvPr/>
        </p:nvSpPr>
        <p:spPr>
          <a:xfrm>
            <a:off x="482661" y="2823635"/>
            <a:ext cx="2274927" cy="462320"/>
          </a:xfrm>
          <a:prstGeom prst="rect">
            <a:avLst/>
          </a:prstGeom>
          <a:noFill/>
          <a:ln/>
        </p:spPr>
        <p:txBody>
          <a:bodyPr wrap="none" lIns="0" tIns="0" rIns="0" bIns="0" rtlCol="0" anchor="t"/>
          <a:lstStyle/>
          <a:p>
            <a:pPr marL="0" indent="0" algn="ctr">
              <a:lnSpc>
                <a:spcPts val="3600"/>
              </a:lnSpc>
              <a:buNone/>
            </a:pPr>
            <a:r>
              <a:rPr lang="en-US" sz="3600" dirty="0">
                <a:solidFill>
                  <a:srgbClr val="FF0000"/>
                </a:solidFill>
                <a:latin typeface="Raleway" pitchFamily="34" charset="0"/>
                <a:ea typeface="Raleway" pitchFamily="34" charset="-122"/>
                <a:cs typeface="Raleway" pitchFamily="34" charset="-120"/>
              </a:rPr>
              <a:t>60%</a:t>
            </a:r>
            <a:endParaRPr lang="en-US" sz="3600" dirty="0">
              <a:solidFill>
                <a:srgbClr val="FF0000"/>
              </a:solidFill>
            </a:endParaRPr>
          </a:p>
        </p:txBody>
      </p:sp>
      <p:sp>
        <p:nvSpPr>
          <p:cNvPr id="35" name="Text 4"/>
          <p:cNvSpPr/>
          <p:nvPr/>
        </p:nvSpPr>
        <p:spPr>
          <a:xfrm>
            <a:off x="5150766" y="2769440"/>
            <a:ext cx="2274927" cy="462320"/>
          </a:xfrm>
          <a:prstGeom prst="rect">
            <a:avLst/>
          </a:prstGeom>
          <a:noFill/>
          <a:ln/>
        </p:spPr>
        <p:txBody>
          <a:bodyPr wrap="none" lIns="0" tIns="0" rIns="0" bIns="0" rtlCol="0" anchor="t"/>
          <a:lstStyle/>
          <a:p>
            <a:pPr marL="0" indent="0" algn="ctr">
              <a:lnSpc>
                <a:spcPts val="3600"/>
              </a:lnSpc>
              <a:buNone/>
            </a:pPr>
            <a:r>
              <a:rPr lang="en-US" sz="3600" dirty="0">
                <a:solidFill>
                  <a:srgbClr val="FF0000"/>
                </a:solidFill>
                <a:latin typeface="Raleway" pitchFamily="34" charset="0"/>
                <a:ea typeface="Raleway" pitchFamily="34" charset="-122"/>
                <a:cs typeface="Raleway" pitchFamily="34" charset="-120"/>
              </a:rPr>
              <a:t>42%</a:t>
            </a:r>
            <a:endParaRPr lang="en-US" sz="3600" dirty="0">
              <a:solidFill>
                <a:srgbClr val="FF0000"/>
              </a:solidFill>
            </a:endParaRPr>
          </a:p>
        </p:txBody>
      </p:sp>
      <p:sp>
        <p:nvSpPr>
          <p:cNvPr id="36" name="Text 7"/>
          <p:cNvSpPr/>
          <p:nvPr/>
        </p:nvSpPr>
        <p:spPr>
          <a:xfrm>
            <a:off x="9527125" y="2823635"/>
            <a:ext cx="2274927" cy="462320"/>
          </a:xfrm>
          <a:prstGeom prst="rect">
            <a:avLst/>
          </a:prstGeom>
          <a:noFill/>
          <a:ln/>
        </p:spPr>
        <p:txBody>
          <a:bodyPr wrap="none" lIns="0" tIns="0" rIns="0" bIns="0" rtlCol="0" anchor="t"/>
          <a:lstStyle/>
          <a:p>
            <a:pPr marL="0" indent="0" algn="ctr">
              <a:lnSpc>
                <a:spcPts val="3600"/>
              </a:lnSpc>
              <a:buNone/>
            </a:pPr>
            <a:r>
              <a:rPr lang="en-US" sz="3600" dirty="0">
                <a:solidFill>
                  <a:srgbClr val="FF0000"/>
                </a:solidFill>
                <a:latin typeface="Raleway" pitchFamily="34" charset="0"/>
                <a:ea typeface="Raleway" pitchFamily="34" charset="-122"/>
                <a:cs typeface="Raleway" pitchFamily="34" charset="-120"/>
              </a:rPr>
              <a:t>72%</a:t>
            </a:r>
            <a:endParaRPr lang="en-US" sz="3600" dirty="0">
              <a:solidFill>
                <a:srgbClr val="FF0000"/>
              </a:solidFill>
            </a:endParaRPr>
          </a:p>
        </p:txBody>
      </p:sp>
    </p:spTree>
    <p:extLst>
      <p:ext uri="{BB962C8B-B14F-4D97-AF65-F5344CB8AC3E}">
        <p14:creationId xmlns:p14="http://schemas.microsoft.com/office/powerpoint/2010/main" val="1948013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06bed3f-efae-4d70-a15b-866bb27c918d}"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13019</TotalTime>
  <Words>1314</Words>
  <Application>Microsoft Office PowerPoint</Application>
  <PresentationFormat>Widescreen</PresentationFormat>
  <Paragraphs>176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vt:lpstr>
      <vt:lpstr>Raleway</vt:lpstr>
      <vt:lpstr>Roboto</vt:lpstr>
      <vt:lpstr>Times New Roman</vt:lpstr>
      <vt:lpstr>Wingdings</vt:lpstr>
      <vt:lpstr>Office Theme</vt:lpstr>
      <vt:lpstr> ACCAPAREMENT FONCIER AGRO-INDUSTRIEL ET QUETE DE REPARATIONS : VERS DES MECANISMES INCLUSIFS DE JUSTICE FONCIERE POUR LES COMMUNAUTES AFFECTEES DANS LE DEPARTEMENT DU MBERE, REGION DE L’ADAMAOUA, CAMEROUN  Dr. NJOUONANG DJOMO HAROLD Gaël Université de Yaoundé 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ConfTool Registrations and Submissions</dc:title>
  <dc:creator>Mahlet Wubishet</dc:creator>
  <cp:lastModifiedBy>Medhat Elhelepi</cp:lastModifiedBy>
  <cp:revision>127</cp:revision>
  <dcterms:created xsi:type="dcterms:W3CDTF">2025-06-17T08:21:46Z</dcterms:created>
  <dcterms:modified xsi:type="dcterms:W3CDTF">2025-11-10T19:13:12Z</dcterms:modified>
</cp:coreProperties>
</file>