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9" r:id="rId4"/>
    <p:sldId id="270" r:id="rId5"/>
    <p:sldId id="278" r:id="rId6"/>
    <p:sldId id="268" r:id="rId7"/>
    <p:sldId id="267" r:id="rId8"/>
    <p:sldId id="272" r:id="rId9"/>
    <p:sldId id="273" r:id="rId10"/>
    <p:sldId id="275" r:id="rId11"/>
    <p:sldId id="277" r:id="rId12"/>
    <p:sldId id="276"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Feuil1!$H$5</c:f>
              <c:strCache>
                <c:ptCount val="1"/>
                <c:pt idx="0">
                  <c:v>Tenure formelle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Feuil1!$G$6:$G$11</c:f>
              <c:strCache>
                <c:ptCount val="6"/>
                <c:pt idx="0">
                  <c:v>Agroforesterie</c:v>
                </c:pt>
                <c:pt idx="1">
                  <c:v>Rotation culturale</c:v>
                </c:pt>
                <c:pt idx="2">
                  <c:v>Compostage</c:v>
                </c:pt>
                <c:pt idx="3">
                  <c:v>Association culturale</c:v>
                </c:pt>
                <c:pt idx="4">
                  <c:v>Jachère améliorée</c:v>
                </c:pt>
                <c:pt idx="5">
                  <c:v>Gestion intégrée des ressources en eau</c:v>
                </c:pt>
              </c:strCache>
            </c:strRef>
          </c:cat>
          <c:val>
            <c:numRef>
              <c:f>Feuil1!$H$6:$H$11</c:f>
              <c:numCache>
                <c:formatCode>0%</c:formatCode>
                <c:ptCount val="6"/>
                <c:pt idx="0">
                  <c:v>0.18</c:v>
                </c:pt>
                <c:pt idx="1">
                  <c:v>0.25</c:v>
                </c:pt>
                <c:pt idx="2">
                  <c:v>0.3</c:v>
                </c:pt>
                <c:pt idx="3">
                  <c:v>0.4</c:v>
                </c:pt>
                <c:pt idx="4">
                  <c:v>0.2</c:v>
                </c:pt>
                <c:pt idx="5">
                  <c:v>0.1</c:v>
                </c:pt>
              </c:numCache>
            </c:numRef>
          </c:val>
          <c:extLst>
            <c:ext xmlns:c16="http://schemas.microsoft.com/office/drawing/2014/chart" uri="{C3380CC4-5D6E-409C-BE32-E72D297353CC}">
              <c16:uniqueId val="{00000000-6C12-440D-B767-1749EE222FE7}"/>
            </c:ext>
          </c:extLst>
        </c:ser>
        <c:ser>
          <c:idx val="1"/>
          <c:order val="1"/>
          <c:tx>
            <c:strRef>
              <c:f>Feuil1!$I$5</c:f>
              <c:strCache>
                <c:ptCount val="1"/>
                <c:pt idx="0">
                  <c:v>Tenure coutumière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Feuil1!$G$6:$G$11</c:f>
              <c:strCache>
                <c:ptCount val="6"/>
                <c:pt idx="0">
                  <c:v>Agroforesterie</c:v>
                </c:pt>
                <c:pt idx="1">
                  <c:v>Rotation culturale</c:v>
                </c:pt>
                <c:pt idx="2">
                  <c:v>Compostage</c:v>
                </c:pt>
                <c:pt idx="3">
                  <c:v>Association culturale</c:v>
                </c:pt>
                <c:pt idx="4">
                  <c:v>Jachère améliorée</c:v>
                </c:pt>
                <c:pt idx="5">
                  <c:v>Gestion intégrée des ressources en eau</c:v>
                </c:pt>
              </c:strCache>
            </c:strRef>
          </c:cat>
          <c:val>
            <c:numRef>
              <c:f>Feuil1!$I$6:$I$11</c:f>
              <c:numCache>
                <c:formatCode>0%</c:formatCode>
                <c:ptCount val="6"/>
                <c:pt idx="0">
                  <c:v>0.62</c:v>
                </c:pt>
                <c:pt idx="1">
                  <c:v>0.5</c:v>
                </c:pt>
                <c:pt idx="2">
                  <c:v>0.45</c:v>
                </c:pt>
                <c:pt idx="3">
                  <c:v>0.55000000000000004</c:v>
                </c:pt>
                <c:pt idx="4">
                  <c:v>0.4</c:v>
                </c:pt>
                <c:pt idx="5">
                  <c:v>0.35</c:v>
                </c:pt>
              </c:numCache>
            </c:numRef>
          </c:val>
          <c:extLst>
            <c:ext xmlns:c16="http://schemas.microsoft.com/office/drawing/2014/chart" uri="{C3380CC4-5D6E-409C-BE32-E72D297353CC}">
              <c16:uniqueId val="{00000001-6C12-440D-B767-1749EE222FE7}"/>
            </c:ext>
          </c:extLst>
        </c:ser>
        <c:ser>
          <c:idx val="2"/>
          <c:order val="2"/>
          <c:tx>
            <c:strRef>
              <c:f>Feuil1!$J$5</c:f>
              <c:strCache>
                <c:ptCount val="1"/>
                <c:pt idx="0">
                  <c:v>Location (statut provisoire)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Feuil1!$G$6:$G$11</c:f>
              <c:strCache>
                <c:ptCount val="6"/>
                <c:pt idx="0">
                  <c:v>Agroforesterie</c:v>
                </c:pt>
                <c:pt idx="1">
                  <c:v>Rotation culturale</c:v>
                </c:pt>
                <c:pt idx="2">
                  <c:v>Compostage</c:v>
                </c:pt>
                <c:pt idx="3">
                  <c:v>Association culturale</c:v>
                </c:pt>
                <c:pt idx="4">
                  <c:v>Jachère améliorée</c:v>
                </c:pt>
                <c:pt idx="5">
                  <c:v>Gestion intégrée des ressources en eau</c:v>
                </c:pt>
              </c:strCache>
            </c:strRef>
          </c:cat>
          <c:val>
            <c:numRef>
              <c:f>Feuil1!$J$6:$J$11</c:f>
              <c:numCache>
                <c:formatCode>0%</c:formatCode>
                <c:ptCount val="6"/>
                <c:pt idx="0">
                  <c:v>0.05</c:v>
                </c:pt>
                <c:pt idx="1">
                  <c:v>0.1</c:v>
                </c:pt>
                <c:pt idx="2">
                  <c:v>0.15</c:v>
                </c:pt>
                <c:pt idx="3">
                  <c:v>0.2</c:v>
                </c:pt>
                <c:pt idx="4">
                  <c:v>0.05</c:v>
                </c:pt>
                <c:pt idx="5">
                  <c:v>0.02</c:v>
                </c:pt>
              </c:numCache>
            </c:numRef>
          </c:val>
          <c:extLst>
            <c:ext xmlns:c16="http://schemas.microsoft.com/office/drawing/2014/chart" uri="{C3380CC4-5D6E-409C-BE32-E72D297353CC}">
              <c16:uniqueId val="{00000002-6C12-440D-B767-1749EE222FE7}"/>
            </c:ext>
          </c:extLst>
        </c:ser>
        <c:dLbls>
          <c:showLegendKey val="0"/>
          <c:showVal val="0"/>
          <c:showCatName val="0"/>
          <c:showSerName val="0"/>
          <c:showPercent val="0"/>
          <c:showBubbleSize val="0"/>
        </c:dLbls>
        <c:gapWidth val="219"/>
        <c:overlap val="-27"/>
        <c:axId val="-1216530304"/>
        <c:axId val="-1216536288"/>
      </c:barChart>
      <c:catAx>
        <c:axId val="-1216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16536288"/>
        <c:crosses val="autoZero"/>
        <c:auto val="1"/>
        <c:lblAlgn val="ctr"/>
        <c:lblOffset val="100"/>
        <c:noMultiLvlLbl val="0"/>
      </c:catAx>
      <c:valAx>
        <c:axId val="-1216536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16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47A29-CF3B-4098-A7A5-3CD5CA87F7DC}"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BAB2A7BE-D31B-4BEC-B512-B68BB67BE8A4}">
      <dgm:prSet phldrT="[Texte]" custT="1"/>
      <dgm:spPr/>
      <dgm:t>
        <a:bodyPr/>
        <a:lstStyle/>
        <a:p>
          <a:r>
            <a:rPr lang="fr-CM" sz="2400" b="0" dirty="0"/>
            <a:t>I. INTRODUCTION</a:t>
          </a:r>
          <a:endParaRPr lang="fr-FR" sz="2400" dirty="0"/>
        </a:p>
      </dgm:t>
    </dgm:pt>
    <dgm:pt modelId="{518BEDA1-1AD8-42B6-B200-FA944F19C5B3}" type="parTrans" cxnId="{33E66C8A-0677-4662-A65B-7AA80C3E6C17}">
      <dgm:prSet/>
      <dgm:spPr/>
      <dgm:t>
        <a:bodyPr/>
        <a:lstStyle/>
        <a:p>
          <a:endParaRPr lang="fr-FR" sz="2400"/>
        </a:p>
      </dgm:t>
    </dgm:pt>
    <dgm:pt modelId="{980CC8A3-EE3F-491A-B6F1-C9FB59A9ED10}" type="sibTrans" cxnId="{33E66C8A-0677-4662-A65B-7AA80C3E6C17}">
      <dgm:prSet/>
      <dgm:spPr/>
      <dgm:t>
        <a:bodyPr/>
        <a:lstStyle/>
        <a:p>
          <a:endParaRPr lang="fr-FR" sz="2400"/>
        </a:p>
      </dgm:t>
    </dgm:pt>
    <dgm:pt modelId="{303819AB-C205-4803-84C9-B49D428147AF}">
      <dgm:prSet phldrT="[Texte]" custT="1"/>
      <dgm:spPr/>
      <dgm:t>
        <a:bodyPr/>
        <a:lstStyle/>
        <a:p>
          <a:r>
            <a:rPr lang="fr-CM" sz="2400" b="0" dirty="0"/>
            <a:t>II. OBJECTIFS DE LA PRESENTATION</a:t>
          </a:r>
          <a:endParaRPr lang="fr-FR" sz="2400" dirty="0"/>
        </a:p>
      </dgm:t>
    </dgm:pt>
    <dgm:pt modelId="{A6F827F4-4C4C-44DF-ABD5-EDEB7EC326D5}" type="parTrans" cxnId="{453A9FA2-9A72-4F11-A5EE-6196847A1E05}">
      <dgm:prSet/>
      <dgm:spPr/>
      <dgm:t>
        <a:bodyPr/>
        <a:lstStyle/>
        <a:p>
          <a:endParaRPr lang="fr-FR" sz="2400"/>
        </a:p>
      </dgm:t>
    </dgm:pt>
    <dgm:pt modelId="{32AE7193-26BF-417A-A498-74723835795B}" type="sibTrans" cxnId="{453A9FA2-9A72-4F11-A5EE-6196847A1E05}">
      <dgm:prSet/>
      <dgm:spPr/>
      <dgm:t>
        <a:bodyPr/>
        <a:lstStyle/>
        <a:p>
          <a:endParaRPr lang="fr-FR" sz="2400"/>
        </a:p>
      </dgm:t>
    </dgm:pt>
    <dgm:pt modelId="{7E1518D0-ED61-4E30-A24A-5B60C1F598EF}">
      <dgm:prSet custT="1"/>
      <dgm:spPr/>
      <dgm:t>
        <a:bodyPr/>
        <a:lstStyle/>
        <a:p>
          <a:r>
            <a:rPr lang="fr-CM" sz="2400" b="0" dirty="0"/>
            <a:t>IV. PRESENTATION DES RESULTATS DU DIAGNOSTIC</a:t>
          </a:r>
          <a:endParaRPr lang="fr-FR" sz="2400" dirty="0"/>
        </a:p>
      </dgm:t>
    </dgm:pt>
    <dgm:pt modelId="{D2737476-AC1B-4777-AEF7-A34188FC4898}" type="parTrans" cxnId="{79049ACA-3105-423A-9EB5-104E45715427}">
      <dgm:prSet/>
      <dgm:spPr/>
      <dgm:t>
        <a:bodyPr/>
        <a:lstStyle/>
        <a:p>
          <a:endParaRPr lang="fr-FR" sz="2400"/>
        </a:p>
      </dgm:t>
    </dgm:pt>
    <dgm:pt modelId="{E0068451-5EAD-446E-BA47-B45716AE2599}" type="sibTrans" cxnId="{79049ACA-3105-423A-9EB5-104E45715427}">
      <dgm:prSet/>
      <dgm:spPr/>
      <dgm:t>
        <a:bodyPr/>
        <a:lstStyle/>
        <a:p>
          <a:endParaRPr lang="fr-FR" sz="2400"/>
        </a:p>
      </dgm:t>
    </dgm:pt>
    <dgm:pt modelId="{DF10BD35-329B-4845-9606-571FAF8045AB}">
      <dgm:prSet custT="1"/>
      <dgm:spPr/>
      <dgm:t>
        <a:bodyPr/>
        <a:lstStyle/>
        <a:p>
          <a:r>
            <a:rPr lang="fr-FR" sz="2400" dirty="0"/>
            <a:t>VII. CONCLUSION</a:t>
          </a:r>
        </a:p>
      </dgm:t>
    </dgm:pt>
    <dgm:pt modelId="{9A093E60-6647-423C-823E-27E0712E2385}" type="parTrans" cxnId="{B1119CB7-FE7D-4907-B9D6-80ACFD39C032}">
      <dgm:prSet/>
      <dgm:spPr/>
      <dgm:t>
        <a:bodyPr/>
        <a:lstStyle/>
        <a:p>
          <a:endParaRPr lang="fr-FR"/>
        </a:p>
      </dgm:t>
    </dgm:pt>
    <dgm:pt modelId="{F27A4210-2EED-4D15-B3E1-512DF31CD21B}" type="sibTrans" cxnId="{B1119CB7-FE7D-4907-B9D6-80ACFD39C032}">
      <dgm:prSet/>
      <dgm:spPr/>
      <dgm:t>
        <a:bodyPr/>
        <a:lstStyle/>
        <a:p>
          <a:endParaRPr lang="fr-FR"/>
        </a:p>
      </dgm:t>
    </dgm:pt>
    <dgm:pt modelId="{48E36DBB-A923-4042-803B-FB6A8288E652}">
      <dgm:prSet custT="1"/>
      <dgm:spPr/>
      <dgm:t>
        <a:bodyPr/>
        <a:lstStyle/>
        <a:p>
          <a:r>
            <a:rPr lang="fr-FR" sz="2400" dirty="0"/>
            <a:t>III. APPROCHE METHODOLOGIQUE</a:t>
          </a:r>
        </a:p>
      </dgm:t>
    </dgm:pt>
    <dgm:pt modelId="{69634F5B-AA03-46CE-A49E-80A79D5CD0F5}" type="parTrans" cxnId="{D10276C9-F3CF-40E2-9B66-A3EDC8463706}">
      <dgm:prSet/>
      <dgm:spPr/>
      <dgm:t>
        <a:bodyPr/>
        <a:lstStyle/>
        <a:p>
          <a:endParaRPr lang="fr-FR"/>
        </a:p>
      </dgm:t>
    </dgm:pt>
    <dgm:pt modelId="{E8FBDF77-5C5A-4B70-935C-EBC0F611C4BD}" type="sibTrans" cxnId="{D10276C9-F3CF-40E2-9B66-A3EDC8463706}">
      <dgm:prSet/>
      <dgm:spPr/>
      <dgm:t>
        <a:bodyPr/>
        <a:lstStyle/>
        <a:p>
          <a:endParaRPr lang="fr-FR"/>
        </a:p>
      </dgm:t>
    </dgm:pt>
    <dgm:pt modelId="{9C87D6F1-130B-4936-A8E6-CEAD638F2860}" type="pres">
      <dgm:prSet presAssocID="{C6947A29-CF3B-4098-A7A5-3CD5CA87F7DC}" presName="Name0" presStyleCnt="0">
        <dgm:presLayoutVars>
          <dgm:chMax val="7"/>
          <dgm:chPref val="7"/>
          <dgm:dir/>
        </dgm:presLayoutVars>
      </dgm:prSet>
      <dgm:spPr/>
    </dgm:pt>
    <dgm:pt modelId="{0A1A6C81-A58B-4B90-B92C-9DDF6097493E}" type="pres">
      <dgm:prSet presAssocID="{C6947A29-CF3B-4098-A7A5-3CD5CA87F7DC}" presName="Name1" presStyleCnt="0"/>
      <dgm:spPr/>
    </dgm:pt>
    <dgm:pt modelId="{FDD0B623-D6A7-407E-BEFB-CEE26A549348}" type="pres">
      <dgm:prSet presAssocID="{C6947A29-CF3B-4098-A7A5-3CD5CA87F7DC}" presName="cycle" presStyleCnt="0"/>
      <dgm:spPr/>
    </dgm:pt>
    <dgm:pt modelId="{351496BF-DFDE-4884-A815-202251B633BC}" type="pres">
      <dgm:prSet presAssocID="{C6947A29-CF3B-4098-A7A5-3CD5CA87F7DC}" presName="srcNode" presStyleLbl="node1" presStyleIdx="0" presStyleCnt="5"/>
      <dgm:spPr/>
    </dgm:pt>
    <dgm:pt modelId="{290042D7-F64A-49B9-B77C-47A741BB03F6}" type="pres">
      <dgm:prSet presAssocID="{C6947A29-CF3B-4098-A7A5-3CD5CA87F7DC}" presName="conn" presStyleLbl="parChTrans1D2" presStyleIdx="0" presStyleCnt="1"/>
      <dgm:spPr/>
    </dgm:pt>
    <dgm:pt modelId="{47B4AFF6-05CC-44F6-A416-DC216EB45EF2}" type="pres">
      <dgm:prSet presAssocID="{C6947A29-CF3B-4098-A7A5-3CD5CA87F7DC}" presName="extraNode" presStyleLbl="node1" presStyleIdx="0" presStyleCnt="5"/>
      <dgm:spPr/>
    </dgm:pt>
    <dgm:pt modelId="{EAE0CFB7-CDAB-4160-9A4B-B323A59C91CF}" type="pres">
      <dgm:prSet presAssocID="{C6947A29-CF3B-4098-A7A5-3CD5CA87F7DC}" presName="dstNode" presStyleLbl="node1" presStyleIdx="0" presStyleCnt="5"/>
      <dgm:spPr/>
    </dgm:pt>
    <dgm:pt modelId="{27845958-1EF9-435F-BA6F-D8341A2CD4B6}" type="pres">
      <dgm:prSet presAssocID="{BAB2A7BE-D31B-4BEC-B512-B68BB67BE8A4}" presName="text_1" presStyleLbl="node1" presStyleIdx="0" presStyleCnt="5">
        <dgm:presLayoutVars>
          <dgm:bulletEnabled val="1"/>
        </dgm:presLayoutVars>
      </dgm:prSet>
      <dgm:spPr/>
    </dgm:pt>
    <dgm:pt modelId="{1104E058-BC23-40CE-91C2-0FA88EC1FE9C}" type="pres">
      <dgm:prSet presAssocID="{BAB2A7BE-D31B-4BEC-B512-B68BB67BE8A4}" presName="accent_1" presStyleCnt="0"/>
      <dgm:spPr/>
    </dgm:pt>
    <dgm:pt modelId="{3A59EA4F-9F56-470D-BD69-E68BC2B8B478}" type="pres">
      <dgm:prSet presAssocID="{BAB2A7BE-D31B-4BEC-B512-B68BB67BE8A4}" presName="accentRepeatNode" presStyleLbl="solidFgAcc1" presStyleIdx="0" presStyleCnt="5"/>
      <dgm:spPr/>
    </dgm:pt>
    <dgm:pt modelId="{7C1D0EF3-A7FA-4492-B5B4-08E9DACBFD23}" type="pres">
      <dgm:prSet presAssocID="{303819AB-C205-4803-84C9-B49D428147AF}" presName="text_2" presStyleLbl="node1" presStyleIdx="1" presStyleCnt="5">
        <dgm:presLayoutVars>
          <dgm:bulletEnabled val="1"/>
        </dgm:presLayoutVars>
      </dgm:prSet>
      <dgm:spPr/>
    </dgm:pt>
    <dgm:pt modelId="{D2AE4E2A-1A94-4E90-BD5D-A549EE1B197B}" type="pres">
      <dgm:prSet presAssocID="{303819AB-C205-4803-84C9-B49D428147AF}" presName="accent_2" presStyleCnt="0"/>
      <dgm:spPr/>
    </dgm:pt>
    <dgm:pt modelId="{D8D63EE3-E535-4B39-AB2F-1B51A07617A6}" type="pres">
      <dgm:prSet presAssocID="{303819AB-C205-4803-84C9-B49D428147AF}" presName="accentRepeatNode" presStyleLbl="solidFgAcc1" presStyleIdx="1" presStyleCnt="5"/>
      <dgm:spPr/>
    </dgm:pt>
    <dgm:pt modelId="{99A29420-B3B5-46FC-AA23-5B1325CF7A04}" type="pres">
      <dgm:prSet presAssocID="{48E36DBB-A923-4042-803B-FB6A8288E652}" presName="text_3" presStyleLbl="node1" presStyleIdx="2" presStyleCnt="5">
        <dgm:presLayoutVars>
          <dgm:bulletEnabled val="1"/>
        </dgm:presLayoutVars>
      </dgm:prSet>
      <dgm:spPr/>
    </dgm:pt>
    <dgm:pt modelId="{8F1FB7ED-707D-4868-93EF-5FCA712A0153}" type="pres">
      <dgm:prSet presAssocID="{48E36DBB-A923-4042-803B-FB6A8288E652}" presName="accent_3" presStyleCnt="0"/>
      <dgm:spPr/>
    </dgm:pt>
    <dgm:pt modelId="{D427C9F1-2A67-419F-9926-65A57D556B91}" type="pres">
      <dgm:prSet presAssocID="{48E36DBB-A923-4042-803B-FB6A8288E652}" presName="accentRepeatNode" presStyleLbl="solidFgAcc1" presStyleIdx="2" presStyleCnt="5"/>
      <dgm:spPr/>
    </dgm:pt>
    <dgm:pt modelId="{39999644-1CC2-429A-83D3-11517149DAF5}" type="pres">
      <dgm:prSet presAssocID="{7E1518D0-ED61-4E30-A24A-5B60C1F598EF}" presName="text_4" presStyleLbl="node1" presStyleIdx="3" presStyleCnt="5">
        <dgm:presLayoutVars>
          <dgm:bulletEnabled val="1"/>
        </dgm:presLayoutVars>
      </dgm:prSet>
      <dgm:spPr/>
    </dgm:pt>
    <dgm:pt modelId="{F102F83F-7A8D-4CDE-8693-39CFD30C5FF7}" type="pres">
      <dgm:prSet presAssocID="{7E1518D0-ED61-4E30-A24A-5B60C1F598EF}" presName="accent_4" presStyleCnt="0"/>
      <dgm:spPr/>
    </dgm:pt>
    <dgm:pt modelId="{A1E8B14C-941B-40A9-A11E-A0838B84E4EE}" type="pres">
      <dgm:prSet presAssocID="{7E1518D0-ED61-4E30-A24A-5B60C1F598EF}" presName="accentRepeatNode" presStyleLbl="solidFgAcc1" presStyleIdx="3" presStyleCnt="5"/>
      <dgm:spPr/>
    </dgm:pt>
    <dgm:pt modelId="{6F936F12-133A-4A9A-A68A-F92B558698FF}" type="pres">
      <dgm:prSet presAssocID="{DF10BD35-329B-4845-9606-571FAF8045AB}" presName="text_5" presStyleLbl="node1" presStyleIdx="4" presStyleCnt="5">
        <dgm:presLayoutVars>
          <dgm:bulletEnabled val="1"/>
        </dgm:presLayoutVars>
      </dgm:prSet>
      <dgm:spPr/>
    </dgm:pt>
    <dgm:pt modelId="{46339332-5EC3-4DC8-8434-680D53D4CB10}" type="pres">
      <dgm:prSet presAssocID="{DF10BD35-329B-4845-9606-571FAF8045AB}" presName="accent_5" presStyleCnt="0"/>
      <dgm:spPr/>
    </dgm:pt>
    <dgm:pt modelId="{F822C94A-5B42-4A85-BCDA-8CD2BE6FB837}" type="pres">
      <dgm:prSet presAssocID="{DF10BD35-329B-4845-9606-571FAF8045AB}" presName="accentRepeatNode" presStyleLbl="solidFgAcc1" presStyleIdx="4" presStyleCnt="5"/>
      <dgm:spPr/>
    </dgm:pt>
  </dgm:ptLst>
  <dgm:cxnLst>
    <dgm:cxn modelId="{8E014A03-42E5-4735-B036-621BA409AD55}" type="presOf" srcId="{DF10BD35-329B-4845-9606-571FAF8045AB}" destId="{6F936F12-133A-4A9A-A68A-F92B558698FF}" srcOrd="0" destOrd="0" presId="urn:microsoft.com/office/officeart/2008/layout/VerticalCurvedList"/>
    <dgm:cxn modelId="{7D20C077-CCBA-47EB-9060-629E43A5D6EB}" type="presOf" srcId="{7E1518D0-ED61-4E30-A24A-5B60C1F598EF}" destId="{39999644-1CC2-429A-83D3-11517149DAF5}" srcOrd="0" destOrd="0" presId="urn:microsoft.com/office/officeart/2008/layout/VerticalCurvedList"/>
    <dgm:cxn modelId="{84988D7E-0EBA-486F-805C-24F166A460D1}" type="presOf" srcId="{48E36DBB-A923-4042-803B-FB6A8288E652}" destId="{99A29420-B3B5-46FC-AA23-5B1325CF7A04}" srcOrd="0" destOrd="0" presId="urn:microsoft.com/office/officeart/2008/layout/VerticalCurvedList"/>
    <dgm:cxn modelId="{33E66C8A-0677-4662-A65B-7AA80C3E6C17}" srcId="{C6947A29-CF3B-4098-A7A5-3CD5CA87F7DC}" destId="{BAB2A7BE-D31B-4BEC-B512-B68BB67BE8A4}" srcOrd="0" destOrd="0" parTransId="{518BEDA1-1AD8-42B6-B200-FA944F19C5B3}" sibTransId="{980CC8A3-EE3F-491A-B6F1-C9FB59A9ED10}"/>
    <dgm:cxn modelId="{1715F795-8DAF-4C40-8926-459FA9EB344A}" type="presOf" srcId="{303819AB-C205-4803-84C9-B49D428147AF}" destId="{7C1D0EF3-A7FA-4492-B5B4-08E9DACBFD23}" srcOrd="0" destOrd="0" presId="urn:microsoft.com/office/officeart/2008/layout/VerticalCurvedList"/>
    <dgm:cxn modelId="{D80803A1-EF45-456D-94AA-7D0A1FA4B478}" type="presOf" srcId="{C6947A29-CF3B-4098-A7A5-3CD5CA87F7DC}" destId="{9C87D6F1-130B-4936-A8E6-CEAD638F2860}" srcOrd="0" destOrd="0" presId="urn:microsoft.com/office/officeart/2008/layout/VerticalCurvedList"/>
    <dgm:cxn modelId="{453A9FA2-9A72-4F11-A5EE-6196847A1E05}" srcId="{C6947A29-CF3B-4098-A7A5-3CD5CA87F7DC}" destId="{303819AB-C205-4803-84C9-B49D428147AF}" srcOrd="1" destOrd="0" parTransId="{A6F827F4-4C4C-44DF-ABD5-EDEB7EC326D5}" sibTransId="{32AE7193-26BF-417A-A498-74723835795B}"/>
    <dgm:cxn modelId="{3F409DA3-FB6E-4392-9925-E6531B434D34}" type="presOf" srcId="{980CC8A3-EE3F-491A-B6F1-C9FB59A9ED10}" destId="{290042D7-F64A-49B9-B77C-47A741BB03F6}" srcOrd="0" destOrd="0" presId="urn:microsoft.com/office/officeart/2008/layout/VerticalCurvedList"/>
    <dgm:cxn modelId="{B1119CB7-FE7D-4907-B9D6-80ACFD39C032}" srcId="{C6947A29-CF3B-4098-A7A5-3CD5CA87F7DC}" destId="{DF10BD35-329B-4845-9606-571FAF8045AB}" srcOrd="4" destOrd="0" parTransId="{9A093E60-6647-423C-823E-27E0712E2385}" sibTransId="{F27A4210-2EED-4D15-B3E1-512DF31CD21B}"/>
    <dgm:cxn modelId="{D10276C9-F3CF-40E2-9B66-A3EDC8463706}" srcId="{C6947A29-CF3B-4098-A7A5-3CD5CA87F7DC}" destId="{48E36DBB-A923-4042-803B-FB6A8288E652}" srcOrd="2" destOrd="0" parTransId="{69634F5B-AA03-46CE-A49E-80A79D5CD0F5}" sibTransId="{E8FBDF77-5C5A-4B70-935C-EBC0F611C4BD}"/>
    <dgm:cxn modelId="{79049ACA-3105-423A-9EB5-104E45715427}" srcId="{C6947A29-CF3B-4098-A7A5-3CD5CA87F7DC}" destId="{7E1518D0-ED61-4E30-A24A-5B60C1F598EF}" srcOrd="3" destOrd="0" parTransId="{D2737476-AC1B-4777-AEF7-A34188FC4898}" sibTransId="{E0068451-5EAD-446E-BA47-B45716AE2599}"/>
    <dgm:cxn modelId="{727E74CD-B3BB-455F-B445-39AA777F93D2}" type="presOf" srcId="{BAB2A7BE-D31B-4BEC-B512-B68BB67BE8A4}" destId="{27845958-1EF9-435F-BA6F-D8341A2CD4B6}" srcOrd="0" destOrd="0" presId="urn:microsoft.com/office/officeart/2008/layout/VerticalCurvedList"/>
    <dgm:cxn modelId="{5A876F46-AF52-4D68-B714-ED7AC8D60531}" type="presParOf" srcId="{9C87D6F1-130B-4936-A8E6-CEAD638F2860}" destId="{0A1A6C81-A58B-4B90-B92C-9DDF6097493E}" srcOrd="0" destOrd="0" presId="urn:microsoft.com/office/officeart/2008/layout/VerticalCurvedList"/>
    <dgm:cxn modelId="{A501013D-1353-4A47-B729-868C7CDDB277}" type="presParOf" srcId="{0A1A6C81-A58B-4B90-B92C-9DDF6097493E}" destId="{FDD0B623-D6A7-407E-BEFB-CEE26A549348}" srcOrd="0" destOrd="0" presId="urn:microsoft.com/office/officeart/2008/layout/VerticalCurvedList"/>
    <dgm:cxn modelId="{4BFA38A3-A71C-4ABC-9AE8-19E611619FC5}" type="presParOf" srcId="{FDD0B623-D6A7-407E-BEFB-CEE26A549348}" destId="{351496BF-DFDE-4884-A815-202251B633BC}" srcOrd="0" destOrd="0" presId="urn:microsoft.com/office/officeart/2008/layout/VerticalCurvedList"/>
    <dgm:cxn modelId="{26030344-A0CC-4F63-AD96-5C364B059323}" type="presParOf" srcId="{FDD0B623-D6A7-407E-BEFB-CEE26A549348}" destId="{290042D7-F64A-49B9-B77C-47A741BB03F6}" srcOrd="1" destOrd="0" presId="urn:microsoft.com/office/officeart/2008/layout/VerticalCurvedList"/>
    <dgm:cxn modelId="{B58D7D38-CBE4-4631-84DF-1992113C338B}" type="presParOf" srcId="{FDD0B623-D6A7-407E-BEFB-CEE26A549348}" destId="{47B4AFF6-05CC-44F6-A416-DC216EB45EF2}" srcOrd="2" destOrd="0" presId="urn:microsoft.com/office/officeart/2008/layout/VerticalCurvedList"/>
    <dgm:cxn modelId="{3183C13D-8B88-445D-AEFC-D447CA5FF668}" type="presParOf" srcId="{FDD0B623-D6A7-407E-BEFB-CEE26A549348}" destId="{EAE0CFB7-CDAB-4160-9A4B-B323A59C91CF}" srcOrd="3" destOrd="0" presId="urn:microsoft.com/office/officeart/2008/layout/VerticalCurvedList"/>
    <dgm:cxn modelId="{45E4F8ED-D3D2-40B1-BE8D-A47215DF1D83}" type="presParOf" srcId="{0A1A6C81-A58B-4B90-B92C-9DDF6097493E}" destId="{27845958-1EF9-435F-BA6F-D8341A2CD4B6}" srcOrd="1" destOrd="0" presId="urn:microsoft.com/office/officeart/2008/layout/VerticalCurvedList"/>
    <dgm:cxn modelId="{4E23B49F-9693-4AFA-88EB-00F386C0786D}" type="presParOf" srcId="{0A1A6C81-A58B-4B90-B92C-9DDF6097493E}" destId="{1104E058-BC23-40CE-91C2-0FA88EC1FE9C}" srcOrd="2" destOrd="0" presId="urn:microsoft.com/office/officeart/2008/layout/VerticalCurvedList"/>
    <dgm:cxn modelId="{A1E6FF3E-2D4B-487A-8C6F-E23BCF939481}" type="presParOf" srcId="{1104E058-BC23-40CE-91C2-0FA88EC1FE9C}" destId="{3A59EA4F-9F56-470D-BD69-E68BC2B8B478}" srcOrd="0" destOrd="0" presId="urn:microsoft.com/office/officeart/2008/layout/VerticalCurvedList"/>
    <dgm:cxn modelId="{FB330D75-DC93-479A-8E02-40513FE76FDB}" type="presParOf" srcId="{0A1A6C81-A58B-4B90-B92C-9DDF6097493E}" destId="{7C1D0EF3-A7FA-4492-B5B4-08E9DACBFD23}" srcOrd="3" destOrd="0" presId="urn:microsoft.com/office/officeart/2008/layout/VerticalCurvedList"/>
    <dgm:cxn modelId="{A6768E43-ADC9-45EB-91AF-0E7E57D95D2C}" type="presParOf" srcId="{0A1A6C81-A58B-4B90-B92C-9DDF6097493E}" destId="{D2AE4E2A-1A94-4E90-BD5D-A549EE1B197B}" srcOrd="4" destOrd="0" presId="urn:microsoft.com/office/officeart/2008/layout/VerticalCurvedList"/>
    <dgm:cxn modelId="{1FD14439-27FE-42DD-A17C-E5DD4AEF7199}" type="presParOf" srcId="{D2AE4E2A-1A94-4E90-BD5D-A549EE1B197B}" destId="{D8D63EE3-E535-4B39-AB2F-1B51A07617A6}" srcOrd="0" destOrd="0" presId="urn:microsoft.com/office/officeart/2008/layout/VerticalCurvedList"/>
    <dgm:cxn modelId="{44AED241-FF32-46AC-A77A-4510430FE982}" type="presParOf" srcId="{0A1A6C81-A58B-4B90-B92C-9DDF6097493E}" destId="{99A29420-B3B5-46FC-AA23-5B1325CF7A04}" srcOrd="5" destOrd="0" presId="urn:microsoft.com/office/officeart/2008/layout/VerticalCurvedList"/>
    <dgm:cxn modelId="{0FAB490B-9AA0-480B-B5D3-26D7E91B5293}" type="presParOf" srcId="{0A1A6C81-A58B-4B90-B92C-9DDF6097493E}" destId="{8F1FB7ED-707D-4868-93EF-5FCA712A0153}" srcOrd="6" destOrd="0" presId="urn:microsoft.com/office/officeart/2008/layout/VerticalCurvedList"/>
    <dgm:cxn modelId="{DECC343D-932D-4275-8BEB-8F2DB757C419}" type="presParOf" srcId="{8F1FB7ED-707D-4868-93EF-5FCA712A0153}" destId="{D427C9F1-2A67-419F-9926-65A57D556B91}" srcOrd="0" destOrd="0" presId="urn:microsoft.com/office/officeart/2008/layout/VerticalCurvedList"/>
    <dgm:cxn modelId="{DFCD865A-ACE1-4B42-AB0E-117EF895470A}" type="presParOf" srcId="{0A1A6C81-A58B-4B90-B92C-9DDF6097493E}" destId="{39999644-1CC2-429A-83D3-11517149DAF5}" srcOrd="7" destOrd="0" presId="urn:microsoft.com/office/officeart/2008/layout/VerticalCurvedList"/>
    <dgm:cxn modelId="{AA59BB1B-BFC2-4222-803F-FE1A6E560FC7}" type="presParOf" srcId="{0A1A6C81-A58B-4B90-B92C-9DDF6097493E}" destId="{F102F83F-7A8D-4CDE-8693-39CFD30C5FF7}" srcOrd="8" destOrd="0" presId="urn:microsoft.com/office/officeart/2008/layout/VerticalCurvedList"/>
    <dgm:cxn modelId="{7B185BAC-F98C-4CA9-BA27-3BE020884E8F}" type="presParOf" srcId="{F102F83F-7A8D-4CDE-8693-39CFD30C5FF7}" destId="{A1E8B14C-941B-40A9-A11E-A0838B84E4EE}" srcOrd="0" destOrd="0" presId="urn:microsoft.com/office/officeart/2008/layout/VerticalCurvedList"/>
    <dgm:cxn modelId="{59529844-71AB-4835-9242-E80EA81F65E7}" type="presParOf" srcId="{0A1A6C81-A58B-4B90-B92C-9DDF6097493E}" destId="{6F936F12-133A-4A9A-A68A-F92B558698FF}" srcOrd="9" destOrd="0" presId="urn:microsoft.com/office/officeart/2008/layout/VerticalCurvedList"/>
    <dgm:cxn modelId="{E33C894D-6F20-4821-986C-8F3059FFEE36}" type="presParOf" srcId="{0A1A6C81-A58B-4B90-B92C-9DDF6097493E}" destId="{46339332-5EC3-4DC8-8434-680D53D4CB10}" srcOrd="10" destOrd="0" presId="urn:microsoft.com/office/officeart/2008/layout/VerticalCurvedList"/>
    <dgm:cxn modelId="{C0DD4605-9209-4780-8A4F-760C900159EA}" type="presParOf" srcId="{46339332-5EC3-4DC8-8434-680D53D4CB10}" destId="{F822C94A-5B42-4A85-BCDA-8CD2BE6FB8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042D7-F64A-49B9-B77C-47A741BB03F6}">
      <dsp:nvSpPr>
        <dsp:cNvPr id="0" name=""/>
        <dsp:cNvSpPr/>
      </dsp:nvSpPr>
      <dsp:spPr>
        <a:xfrm>
          <a:off x="-5979833" y="-915040"/>
          <a:ext cx="7118687" cy="7118687"/>
        </a:xfrm>
        <a:prstGeom prst="blockArc">
          <a:avLst>
            <a:gd name="adj1" fmla="val 18900000"/>
            <a:gd name="adj2" fmla="val 2700000"/>
            <a:gd name="adj3" fmla="val 30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45958-1EF9-435F-BA6F-D8341A2CD4B6}">
      <dsp:nvSpPr>
        <dsp:cNvPr id="0" name=""/>
        <dsp:cNvSpPr/>
      </dsp:nvSpPr>
      <dsp:spPr>
        <a:xfrm>
          <a:off x="497699" y="330432"/>
          <a:ext cx="10721658"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CM" sz="2400" b="0" kern="1200" dirty="0"/>
            <a:t>I. INTRODUCTION</a:t>
          </a:r>
          <a:endParaRPr lang="fr-FR" sz="2400" kern="1200" dirty="0"/>
        </a:p>
      </dsp:txBody>
      <dsp:txXfrm>
        <a:off x="497699" y="330432"/>
        <a:ext cx="10721658" cy="661287"/>
      </dsp:txXfrm>
    </dsp:sp>
    <dsp:sp modelId="{3A59EA4F-9F56-470D-BD69-E68BC2B8B478}">
      <dsp:nvSpPr>
        <dsp:cNvPr id="0" name=""/>
        <dsp:cNvSpPr/>
      </dsp:nvSpPr>
      <dsp:spPr>
        <a:xfrm>
          <a:off x="84394" y="247771"/>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D0EF3-A7FA-4492-B5B4-08E9DACBFD23}">
      <dsp:nvSpPr>
        <dsp:cNvPr id="0" name=""/>
        <dsp:cNvSpPr/>
      </dsp:nvSpPr>
      <dsp:spPr>
        <a:xfrm>
          <a:off x="971558" y="1322045"/>
          <a:ext cx="10247799"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CM" sz="2400" b="0" kern="1200" dirty="0"/>
            <a:t>II. OBJECTIFS DE LA PRESENTATION</a:t>
          </a:r>
          <a:endParaRPr lang="fr-FR" sz="2400" kern="1200" dirty="0"/>
        </a:p>
      </dsp:txBody>
      <dsp:txXfrm>
        <a:off x="971558" y="1322045"/>
        <a:ext cx="10247799" cy="661287"/>
      </dsp:txXfrm>
    </dsp:sp>
    <dsp:sp modelId="{D8D63EE3-E535-4B39-AB2F-1B51A07617A6}">
      <dsp:nvSpPr>
        <dsp:cNvPr id="0" name=""/>
        <dsp:cNvSpPr/>
      </dsp:nvSpPr>
      <dsp:spPr>
        <a:xfrm>
          <a:off x="558253" y="1239385"/>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A29420-B3B5-46FC-AA23-5B1325CF7A04}">
      <dsp:nvSpPr>
        <dsp:cNvPr id="0" name=""/>
        <dsp:cNvSpPr/>
      </dsp:nvSpPr>
      <dsp:spPr>
        <a:xfrm>
          <a:off x="1116995" y="2313659"/>
          <a:ext cx="10102362"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III. APPROCHE METHODOLOGIQUE</a:t>
          </a:r>
        </a:p>
      </dsp:txBody>
      <dsp:txXfrm>
        <a:off x="1116995" y="2313659"/>
        <a:ext cx="10102362" cy="661287"/>
      </dsp:txXfrm>
    </dsp:sp>
    <dsp:sp modelId="{D427C9F1-2A67-419F-9926-65A57D556B91}">
      <dsp:nvSpPr>
        <dsp:cNvPr id="0" name=""/>
        <dsp:cNvSpPr/>
      </dsp:nvSpPr>
      <dsp:spPr>
        <a:xfrm>
          <a:off x="703690" y="2230998"/>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999644-1CC2-429A-83D3-11517149DAF5}">
      <dsp:nvSpPr>
        <dsp:cNvPr id="0" name=""/>
        <dsp:cNvSpPr/>
      </dsp:nvSpPr>
      <dsp:spPr>
        <a:xfrm>
          <a:off x="971558" y="3305273"/>
          <a:ext cx="10247799"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CM" sz="2400" b="0" kern="1200" dirty="0"/>
            <a:t>IV. PRESENTATION DES RESULTATS DU DIAGNOSTIC</a:t>
          </a:r>
          <a:endParaRPr lang="fr-FR" sz="2400" kern="1200" dirty="0"/>
        </a:p>
      </dsp:txBody>
      <dsp:txXfrm>
        <a:off x="971558" y="3305273"/>
        <a:ext cx="10247799" cy="661287"/>
      </dsp:txXfrm>
    </dsp:sp>
    <dsp:sp modelId="{A1E8B14C-941B-40A9-A11E-A0838B84E4EE}">
      <dsp:nvSpPr>
        <dsp:cNvPr id="0" name=""/>
        <dsp:cNvSpPr/>
      </dsp:nvSpPr>
      <dsp:spPr>
        <a:xfrm>
          <a:off x="558253" y="3222612"/>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936F12-133A-4A9A-A68A-F92B558698FF}">
      <dsp:nvSpPr>
        <dsp:cNvPr id="0" name=""/>
        <dsp:cNvSpPr/>
      </dsp:nvSpPr>
      <dsp:spPr>
        <a:xfrm>
          <a:off x="497699" y="4296887"/>
          <a:ext cx="10721658" cy="6612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897"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VII. CONCLUSION</a:t>
          </a:r>
        </a:p>
      </dsp:txBody>
      <dsp:txXfrm>
        <a:off x="497699" y="4296887"/>
        <a:ext cx="10721658" cy="661287"/>
      </dsp:txXfrm>
    </dsp:sp>
    <dsp:sp modelId="{F822C94A-5B42-4A85-BCDA-8CD2BE6FB837}">
      <dsp:nvSpPr>
        <dsp:cNvPr id="0" name=""/>
        <dsp:cNvSpPr/>
      </dsp:nvSpPr>
      <dsp:spPr>
        <a:xfrm>
          <a:off x="84394" y="4214226"/>
          <a:ext cx="826609" cy="82660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10/11/2025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10/11/2025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mailto:facdducameroun@gmail.com" TargetMode="External"/><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facdduc.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1586821" y="2850032"/>
            <a:ext cx="9525583" cy="2387600"/>
          </a:xfrm>
        </p:spPr>
        <p:txBody>
          <a:bodyPr>
            <a:normAutofit fontScale="90000"/>
          </a:bodyPr>
          <a:lstStyle/>
          <a:p>
            <a:br>
              <a:rPr lang="en-US" sz="3800" b="1" dirty="0"/>
            </a:b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INEGALITES FONCIER</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 </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 RESILI</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NC</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ECOLOGIQU</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CONTRAINT</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 STRUCTUR</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LL</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 A L’ADOPTION D</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L’AGROECOLOGI</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DANS LA COMMUN</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TOUBORO, NORD CAM</a:t>
            </a:r>
            <a:r>
              <a:rPr lang="en-US"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Е</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ROUN</a:t>
            </a:r>
            <a:b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fr-FR" sz="3600" dirty="0"/>
            </a:br>
            <a:r>
              <a:rPr lang="fr-FR" sz="2200" b="1" dirty="0"/>
              <a:t>Mme. DJOMO KWONANG SANDRINE </a:t>
            </a:r>
            <a:br>
              <a:rPr lang="en-US" sz="2200" b="1" dirty="0"/>
            </a:br>
            <a:r>
              <a:rPr lang="fr-FR" sz="1600" b="1" i="1" dirty="0"/>
              <a:t>Société Civile, Association FACDDUC (Femmes et Action Communautaire pour le Développement Durable au Cameroun)</a:t>
            </a:r>
            <a:br>
              <a:rPr lang="en-US" sz="1600" b="1" i="1" dirty="0"/>
            </a:br>
            <a:endParaRPr lang="en-GB" sz="1600" b="1" i="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685908" y="1696704"/>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124246" y="1382928"/>
            <a:ext cx="1954767"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Text 0"/>
          <p:cNvSpPr/>
          <p:nvPr/>
        </p:nvSpPr>
        <p:spPr>
          <a:xfrm>
            <a:off x="120707" y="1400139"/>
            <a:ext cx="11878176" cy="587693"/>
          </a:xfrm>
          <a:prstGeom prst="rect">
            <a:avLst/>
          </a:prstGeom>
          <a:noFill/>
          <a:ln/>
        </p:spPr>
        <p:txBody>
          <a:bodyPr wrap="none" lIns="0" tIns="0" rIns="0" bIns="0" rtlCol="0" anchor="t"/>
          <a:lstStyle/>
          <a:p>
            <a:pPr marL="0" indent="0" algn="ctr">
              <a:lnSpc>
                <a:spcPts val="4600"/>
              </a:lnSpc>
              <a:buNone/>
            </a:pPr>
            <a:r>
              <a:rPr lang="en-US" sz="3200" b="1" dirty="0">
                <a:solidFill>
                  <a:srgbClr val="1B1B27"/>
                </a:solidFill>
                <a:latin typeface="Raleway" pitchFamily="34" charset="0"/>
                <a:ea typeface="Raleway" pitchFamily="34" charset="-122"/>
                <a:cs typeface="Raleway" pitchFamily="34" charset="-120"/>
              </a:rPr>
              <a:t>R4. Implications : Inégalités et dégradation environnementale</a:t>
            </a:r>
            <a:endParaRPr lang="en-US" sz="3200" b="1" dirty="0"/>
          </a:p>
        </p:txBody>
      </p:sp>
      <p:sp>
        <p:nvSpPr>
          <p:cNvPr id="8" name="Text 1"/>
          <p:cNvSpPr/>
          <p:nvPr/>
        </p:nvSpPr>
        <p:spPr>
          <a:xfrm>
            <a:off x="3880128" y="2216849"/>
            <a:ext cx="3268385" cy="293727"/>
          </a:xfrm>
          <a:prstGeom prst="rect">
            <a:avLst/>
          </a:prstGeom>
          <a:noFill/>
          <a:ln/>
        </p:spPr>
        <p:txBody>
          <a:bodyPr wrap="none" lIns="0" tIns="0" rIns="0" bIns="0" rtlCol="0" anchor="t"/>
          <a:lstStyle/>
          <a:p>
            <a:pPr marL="342900" indent="-342900" algn="l">
              <a:lnSpc>
                <a:spcPts val="2300"/>
              </a:lnSpc>
              <a:buFont typeface="Wingdings" panose="05000000000000000000" pitchFamily="2" charset="2"/>
              <a:buChar char="q"/>
            </a:pPr>
            <a:r>
              <a:rPr lang="en-US" sz="2400" b="1" u="sng" dirty="0">
                <a:solidFill>
                  <a:srgbClr val="1B1B27"/>
                </a:solidFill>
                <a:latin typeface="Raleway" pitchFamily="34" charset="0"/>
                <a:ea typeface="Raleway" pitchFamily="34" charset="-122"/>
                <a:cs typeface="Raleway" pitchFamily="34" charset="-120"/>
              </a:rPr>
              <a:t>Inégalités socio-économiques</a:t>
            </a:r>
            <a:endParaRPr lang="en-US" sz="2400" b="1" u="sng" dirty="0"/>
          </a:p>
        </p:txBody>
      </p:sp>
      <p:sp>
        <p:nvSpPr>
          <p:cNvPr id="9" name="Text 2"/>
          <p:cNvSpPr/>
          <p:nvPr/>
        </p:nvSpPr>
        <p:spPr>
          <a:xfrm>
            <a:off x="258186" y="2869288"/>
            <a:ext cx="5837814" cy="300990"/>
          </a:xfrm>
          <a:prstGeom prst="rect">
            <a:avLst/>
          </a:prstGeom>
          <a:noFill/>
          <a:ln/>
        </p:spPr>
        <p:txBody>
          <a:bodyPr wrap="none" lIns="0" tIns="0" rIns="0" bIns="0" rtlCol="0" anchor="t"/>
          <a:lstStyle/>
          <a:p>
            <a:pPr marL="342900" indent="-342900" algn="l">
              <a:lnSpc>
                <a:spcPts val="2350"/>
              </a:lnSpc>
              <a:buSzPct val="100000"/>
              <a:buChar char="•"/>
            </a:pPr>
            <a:r>
              <a:rPr lang="en-US" sz="1600" dirty="0">
                <a:latin typeface="Roboto" pitchFamily="34" charset="0"/>
                <a:ea typeface="Roboto" pitchFamily="34" charset="-122"/>
                <a:cs typeface="Roboto" pitchFamily="34" charset="-120"/>
              </a:rPr>
              <a:t>Propriétaires en position de force imposent des conditions </a:t>
            </a:r>
          </a:p>
          <a:p>
            <a:pPr algn="l">
              <a:lnSpc>
                <a:spcPts val="2350"/>
              </a:lnSpc>
              <a:buSzPct val="100000"/>
            </a:pPr>
            <a:r>
              <a:rPr lang="en-US" sz="1600" dirty="0">
                <a:latin typeface="Roboto" pitchFamily="34" charset="0"/>
                <a:ea typeface="Roboto" pitchFamily="34" charset="-122"/>
                <a:cs typeface="Roboto" pitchFamily="34" charset="-120"/>
              </a:rPr>
              <a:t>défavorables</a:t>
            </a:r>
            <a:endParaRPr lang="en-US" sz="1600" dirty="0"/>
          </a:p>
        </p:txBody>
      </p:sp>
      <p:sp>
        <p:nvSpPr>
          <p:cNvPr id="10" name="Text 3"/>
          <p:cNvSpPr/>
          <p:nvPr/>
        </p:nvSpPr>
        <p:spPr>
          <a:xfrm>
            <a:off x="179078" y="3477749"/>
            <a:ext cx="6773154" cy="601980"/>
          </a:xfrm>
          <a:prstGeom prst="rect">
            <a:avLst/>
          </a:prstGeom>
          <a:noFill/>
          <a:ln/>
        </p:spPr>
        <p:txBody>
          <a:bodyPr wrap="square" lIns="0" tIns="0" rIns="0" bIns="0" rtlCol="0" anchor="t"/>
          <a:lstStyle/>
          <a:p>
            <a:pPr marL="342900" indent="-342900" algn="l">
              <a:lnSpc>
                <a:spcPts val="2350"/>
              </a:lnSpc>
              <a:buSzPct val="100000"/>
              <a:buChar char="•"/>
            </a:pPr>
            <a:r>
              <a:rPr lang="en-US" sz="1600" dirty="0">
                <a:latin typeface="Roboto" pitchFamily="34" charset="0"/>
                <a:ea typeface="Roboto" pitchFamily="34" charset="-122"/>
                <a:cs typeface="Roboto" pitchFamily="34" charset="-120"/>
              </a:rPr>
              <a:t>Locataires exclus du crédit agricole et des programmes gouvernementaux</a:t>
            </a:r>
            <a:endParaRPr lang="en-US" sz="1600" dirty="0"/>
          </a:p>
        </p:txBody>
      </p:sp>
      <p:sp>
        <p:nvSpPr>
          <p:cNvPr id="11" name="Text 4"/>
          <p:cNvSpPr/>
          <p:nvPr/>
        </p:nvSpPr>
        <p:spPr>
          <a:xfrm>
            <a:off x="190508" y="4250190"/>
            <a:ext cx="6427589" cy="300990"/>
          </a:xfrm>
          <a:prstGeom prst="rect">
            <a:avLst/>
          </a:prstGeom>
          <a:noFill/>
          <a:ln/>
        </p:spPr>
        <p:txBody>
          <a:bodyPr wrap="none" lIns="0" tIns="0" rIns="0" bIns="0" rtlCol="0" anchor="t"/>
          <a:lstStyle/>
          <a:p>
            <a:pPr marL="342900" indent="-342900" algn="l">
              <a:lnSpc>
                <a:spcPts val="2350"/>
              </a:lnSpc>
              <a:buSzPct val="100000"/>
              <a:buChar char="•"/>
            </a:pPr>
            <a:r>
              <a:rPr lang="en-US" sz="1600" dirty="0">
                <a:latin typeface="Roboto" pitchFamily="34" charset="0"/>
                <a:ea typeface="Roboto" pitchFamily="34" charset="-122"/>
                <a:cs typeface="Roboto" pitchFamily="34" charset="-120"/>
              </a:rPr>
              <a:t>Conflits fonciers fréquents entre migrants et autochtones</a:t>
            </a:r>
            <a:endParaRPr lang="en-US" sz="1600" dirty="0"/>
          </a:p>
        </p:txBody>
      </p:sp>
      <p:sp>
        <p:nvSpPr>
          <p:cNvPr id="12" name="Text 5"/>
          <p:cNvSpPr/>
          <p:nvPr/>
        </p:nvSpPr>
        <p:spPr>
          <a:xfrm>
            <a:off x="190508" y="4616903"/>
            <a:ext cx="6427589" cy="300990"/>
          </a:xfrm>
          <a:prstGeom prst="rect">
            <a:avLst/>
          </a:prstGeom>
          <a:noFill/>
          <a:ln/>
        </p:spPr>
        <p:txBody>
          <a:bodyPr wrap="none" lIns="0" tIns="0" rIns="0" bIns="0" rtlCol="0" anchor="t"/>
          <a:lstStyle/>
          <a:p>
            <a:pPr marL="342900" indent="-342900" algn="l">
              <a:lnSpc>
                <a:spcPts val="2350"/>
              </a:lnSpc>
              <a:buSzPct val="100000"/>
              <a:buChar char="•"/>
            </a:pPr>
            <a:r>
              <a:rPr lang="en-US" sz="1600" dirty="0">
                <a:latin typeface="Roboto" pitchFamily="34" charset="0"/>
                <a:ea typeface="Roboto" pitchFamily="34" charset="-122"/>
                <a:cs typeface="Roboto" pitchFamily="34" charset="-120"/>
              </a:rPr>
              <a:t>Récupération des terres restaurées par les propriétaires</a:t>
            </a:r>
            <a:endParaRPr lang="en-US" sz="1600" dirty="0"/>
          </a:p>
        </p:txBody>
      </p:sp>
      <p:sp>
        <p:nvSpPr>
          <p:cNvPr id="18" name="Text 11"/>
          <p:cNvSpPr/>
          <p:nvPr/>
        </p:nvSpPr>
        <p:spPr>
          <a:xfrm>
            <a:off x="423706" y="5415335"/>
            <a:ext cx="5090615" cy="601980"/>
          </a:xfrm>
          <a:prstGeom prst="rect">
            <a:avLst/>
          </a:prstGeom>
          <a:noFill/>
          <a:ln/>
        </p:spPr>
        <p:txBody>
          <a:bodyPr wrap="square" lIns="0" tIns="0" rIns="0" bIns="0" rtlCol="0" anchor="t"/>
          <a:lstStyle/>
          <a:p>
            <a:pPr marL="0" indent="0" algn="ctr">
              <a:lnSpc>
                <a:spcPts val="2350"/>
              </a:lnSpc>
              <a:buNone/>
            </a:pPr>
            <a:r>
              <a:rPr lang="fr-FR" sz="1450" dirty="0">
                <a:solidFill>
                  <a:srgbClr val="3C3939"/>
                </a:solidFill>
                <a:latin typeface="Roboto" pitchFamily="34" charset="0"/>
                <a:ea typeface="Roboto" pitchFamily="34" charset="-122"/>
                <a:cs typeface="Roboto" pitchFamily="34" charset="-120"/>
              </a:rPr>
              <a:t>« </a:t>
            </a:r>
            <a:r>
              <a:rPr lang="fr-FR" sz="1450" b="1" i="1" dirty="0">
                <a:solidFill>
                  <a:srgbClr val="3C3939"/>
                </a:solidFill>
                <a:latin typeface="Roboto" pitchFamily="34" charset="0"/>
                <a:ea typeface="Roboto" pitchFamily="34" charset="-122"/>
                <a:cs typeface="Roboto" pitchFamily="34" charset="-120"/>
              </a:rPr>
              <a:t>Les pratiques intensives adoptées par les locataires aggravent la dégradation des terres, ce qui compromet la sécurité alimentaire à long terme. » — Expert en agriculture durable</a:t>
            </a:r>
            <a:endParaRPr lang="fr-FR" sz="1450" b="1" i="1" dirty="0"/>
          </a:p>
        </p:txBody>
      </p:sp>
      <p:sp>
        <p:nvSpPr>
          <p:cNvPr id="19" name="Shape 12"/>
          <p:cNvSpPr/>
          <p:nvPr/>
        </p:nvSpPr>
        <p:spPr>
          <a:xfrm>
            <a:off x="190508" y="5489938"/>
            <a:ext cx="22860" cy="1025128"/>
          </a:xfrm>
          <a:prstGeom prst="rect">
            <a:avLst/>
          </a:prstGeom>
          <a:solidFill>
            <a:srgbClr val="1B1B27"/>
          </a:solidFill>
          <a:ln/>
        </p:spPr>
        <p:txBody>
          <a:bodyPr/>
          <a:lstStyle/>
          <a:p>
            <a:endParaRPr lang="en-GB"/>
          </a:p>
        </p:txBody>
      </p:sp>
      <p:graphicFrame>
        <p:nvGraphicFramePr>
          <p:cNvPr id="3" name="Tableau 2"/>
          <p:cNvGraphicFramePr>
            <a:graphicFrameLocks noGrp="1"/>
          </p:cNvGraphicFramePr>
          <p:nvPr>
            <p:extLst>
              <p:ext uri="{D42A27DB-BD31-4B8C-83A1-F6EECF244321}">
                <p14:modId xmlns:p14="http://schemas.microsoft.com/office/powerpoint/2010/main" val="3888251283"/>
              </p:ext>
            </p:extLst>
          </p:nvPr>
        </p:nvGraphicFramePr>
        <p:xfrm>
          <a:off x="5794690" y="3609414"/>
          <a:ext cx="6357162" cy="3147375"/>
        </p:xfrm>
        <a:graphic>
          <a:graphicData uri="http://schemas.openxmlformats.org/drawingml/2006/table">
            <a:tbl>
              <a:tblPr firstRow="1" firstCol="1" bandRow="1">
                <a:tableStyleId>{5C22544A-7EE6-4342-B048-85BDC9FD1C3A}</a:tableStyleId>
              </a:tblPr>
              <a:tblGrid>
                <a:gridCol w="1698218">
                  <a:extLst>
                    <a:ext uri="{9D8B030D-6E8A-4147-A177-3AD203B41FA5}">
                      <a16:colId xmlns:a16="http://schemas.microsoft.com/office/drawing/2014/main" val="20000"/>
                    </a:ext>
                  </a:extLst>
                </a:gridCol>
                <a:gridCol w="2409799">
                  <a:extLst>
                    <a:ext uri="{9D8B030D-6E8A-4147-A177-3AD203B41FA5}">
                      <a16:colId xmlns:a16="http://schemas.microsoft.com/office/drawing/2014/main" val="20001"/>
                    </a:ext>
                  </a:extLst>
                </a:gridCol>
                <a:gridCol w="2249145">
                  <a:extLst>
                    <a:ext uri="{9D8B030D-6E8A-4147-A177-3AD203B41FA5}">
                      <a16:colId xmlns:a16="http://schemas.microsoft.com/office/drawing/2014/main" val="20002"/>
                    </a:ext>
                  </a:extLst>
                </a:gridCol>
              </a:tblGrid>
              <a:tr h="289520">
                <a:tc>
                  <a:txBody>
                    <a:bodyPr/>
                    <a:lstStyle/>
                    <a:p>
                      <a:pPr>
                        <a:spcAft>
                          <a:spcPts val="0"/>
                        </a:spcAft>
                      </a:pPr>
                      <a:r>
                        <a:rPr lang="en-US" sz="1600" dirty="0">
                          <a:effectLst/>
                        </a:rPr>
                        <a:t>Dimension</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Propriétaires</a:t>
                      </a:r>
                      <a:endParaRPr lang="fr-FR"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Locataires</a:t>
                      </a:r>
                      <a:endParaRPr lang="fr-FR"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9040">
                <a:tc>
                  <a:txBody>
                    <a:bodyPr/>
                    <a:lstStyle/>
                    <a:p>
                      <a:pPr>
                        <a:spcAft>
                          <a:spcPts val="0"/>
                        </a:spcAft>
                      </a:pPr>
                      <a:r>
                        <a:rPr lang="en-US" sz="1600" dirty="0" err="1">
                          <a:effectLst/>
                        </a:rPr>
                        <a:t>Pouvoir</a:t>
                      </a:r>
                      <a:r>
                        <a:rPr lang="en-US" sz="1600" dirty="0">
                          <a:effectLst/>
                        </a:rPr>
                        <a:t> de </a:t>
                      </a:r>
                      <a:r>
                        <a:rPr lang="en-US" sz="1600" dirty="0" err="1">
                          <a:effectLst/>
                        </a:rPr>
                        <a:t>négociation</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Fort (position de force)</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Faible (dépendance économique)</a:t>
                      </a:r>
                      <a:endParaRPr lang="fr-FR"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9040">
                <a:tc>
                  <a:txBody>
                    <a:bodyPr/>
                    <a:lstStyle/>
                    <a:p>
                      <a:pPr>
                        <a:spcAft>
                          <a:spcPts val="0"/>
                        </a:spcAft>
                      </a:pPr>
                      <a:r>
                        <a:rPr lang="en-US" sz="1600" dirty="0" err="1">
                          <a:effectLst/>
                        </a:rPr>
                        <a:t>Accès</a:t>
                      </a:r>
                      <a:r>
                        <a:rPr lang="en-US" sz="1600" dirty="0">
                          <a:effectLst/>
                        </a:rPr>
                        <a:t> aux </a:t>
                      </a:r>
                      <a:r>
                        <a:rPr lang="en-US" sz="1600" dirty="0" err="1">
                          <a:effectLst/>
                        </a:rPr>
                        <a:t>ressources</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err="1">
                          <a:effectLst/>
                        </a:rPr>
                        <a:t>Garanti</a:t>
                      </a:r>
                      <a:r>
                        <a:rPr lang="en-US" sz="1600" dirty="0">
                          <a:effectLst/>
                        </a:rPr>
                        <a:t> (</a:t>
                      </a:r>
                      <a:r>
                        <a:rPr lang="en-US" sz="1600" dirty="0" err="1">
                          <a:effectLst/>
                        </a:rPr>
                        <a:t>droits</a:t>
                      </a:r>
                      <a:r>
                        <a:rPr lang="en-US" sz="1600" dirty="0">
                          <a:effectLst/>
                        </a:rPr>
                        <a:t> </a:t>
                      </a:r>
                      <a:r>
                        <a:rPr lang="en-US" sz="1600" dirty="0" err="1">
                          <a:effectLst/>
                        </a:rPr>
                        <a:t>fonciers</a:t>
                      </a:r>
                      <a:r>
                        <a:rPr lang="en-US" sz="1600" dirty="0">
                          <a:effectLst/>
                        </a:rPr>
                        <a:t> </a:t>
                      </a:r>
                      <a:r>
                        <a:rPr lang="en-US" sz="1600" dirty="0" err="1">
                          <a:effectLst/>
                        </a:rPr>
                        <a:t>sécurisés</a:t>
                      </a:r>
                      <a:r>
                        <a:rPr lang="en-US" sz="1600" dirty="0">
                          <a:effectLst/>
                        </a:rPr>
                        <a:t>)</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Limité (contrats précaires)</a:t>
                      </a:r>
                      <a:endParaRPr lang="fr-FR"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86455">
                <a:tc>
                  <a:txBody>
                    <a:bodyPr/>
                    <a:lstStyle/>
                    <a:p>
                      <a:pPr>
                        <a:spcAft>
                          <a:spcPts val="0"/>
                        </a:spcAft>
                      </a:pPr>
                      <a:r>
                        <a:rPr lang="fr-FR" sz="1600" dirty="0">
                          <a:effectLst/>
                        </a:rPr>
                        <a:t>Rôle dans les conflits fonciers</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600" dirty="0">
                          <a:effectLst/>
                        </a:rPr>
                        <a:t>Avantageux (contrôle total des terres)</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600" dirty="0">
                          <a:effectLst/>
                        </a:rPr>
                        <a:t>Vulnérable (exclusion et expulsion possible)</a:t>
                      </a:r>
                      <a:endParaRPr lang="fr-F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013320">
                <a:tc>
                  <a:txBody>
                    <a:bodyPr/>
                    <a:lstStyle/>
                    <a:p>
                      <a:pPr>
                        <a:spcAft>
                          <a:spcPts val="0"/>
                        </a:spcAft>
                      </a:pPr>
                      <a:r>
                        <a:rPr lang="en-US" sz="1600" dirty="0">
                          <a:effectLst/>
                        </a:rPr>
                        <a:t>Participation aux </a:t>
                      </a:r>
                      <a:r>
                        <a:rPr lang="en-US" sz="1600" dirty="0" err="1">
                          <a:effectLst/>
                        </a:rPr>
                        <a:t>programmes</a:t>
                      </a:r>
                      <a:r>
                        <a:rPr lang="en-US" sz="1600" dirty="0">
                          <a:effectLst/>
                        </a:rPr>
                        <a:t> </a:t>
                      </a:r>
                      <a:r>
                        <a:rPr lang="en-US" sz="1600" dirty="0" err="1">
                          <a:effectLst/>
                        </a:rPr>
                        <a:t>agricoles</a:t>
                      </a:r>
                      <a:endParaRPr lang="fr-FR"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600">
                          <a:effectLst/>
                        </a:rPr>
                        <a:t>Souvent inclus (titres formels requis)</a:t>
                      </a:r>
                      <a:endParaRPr lang="fr-FR"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600" dirty="0">
                          <a:effectLst/>
                        </a:rPr>
                        <a:t>Souvent exclus (absence de titres fonciers)</a:t>
                      </a:r>
                      <a:endParaRPr lang="fr-F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20" name="Rectangle 1"/>
          <p:cNvSpPr>
            <a:spLocks noChangeArrowheads="1"/>
          </p:cNvSpPr>
          <p:nvPr/>
        </p:nvSpPr>
        <p:spPr bwMode="auto">
          <a:xfrm>
            <a:off x="6317038" y="3255535"/>
            <a:ext cx="53642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200" b="1"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Tableau 5 : Inégalités socio-économiques entre propriétaires et locataires</a:t>
            </a: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670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7" name="Text 6"/>
          <p:cNvSpPr/>
          <p:nvPr/>
        </p:nvSpPr>
        <p:spPr>
          <a:xfrm>
            <a:off x="351334" y="2440731"/>
            <a:ext cx="3779996" cy="293727"/>
          </a:xfrm>
          <a:prstGeom prst="rect">
            <a:avLst/>
          </a:prstGeom>
          <a:noFill/>
          <a:ln/>
        </p:spPr>
        <p:txBody>
          <a:bodyPr wrap="none" lIns="0" tIns="0" rIns="0" bIns="0" rtlCol="0" anchor="t"/>
          <a:lstStyle/>
          <a:p>
            <a:pPr marL="342900" indent="-342900" algn="l">
              <a:lnSpc>
                <a:spcPts val="2300"/>
              </a:lnSpc>
              <a:buFont typeface="Wingdings" panose="05000000000000000000" pitchFamily="2" charset="2"/>
              <a:buChar char="q"/>
            </a:pPr>
            <a:r>
              <a:rPr lang="en-US" sz="2400" b="1" u="sng" dirty="0">
                <a:solidFill>
                  <a:srgbClr val="1B1B27"/>
                </a:solidFill>
                <a:latin typeface="Raleway" pitchFamily="34" charset="0"/>
                <a:ea typeface="Raleway" pitchFamily="34" charset="-122"/>
                <a:cs typeface="Raleway" pitchFamily="34" charset="-120"/>
              </a:rPr>
              <a:t>Conséquences environnementales</a:t>
            </a:r>
          </a:p>
        </p:txBody>
      </p:sp>
      <p:pic>
        <p:nvPicPr>
          <p:cNvPr id="12" name="Image 11"/>
          <p:cNvPicPr/>
          <p:nvPr/>
        </p:nvPicPr>
        <p:blipFill rotWithShape="1">
          <a:blip r:embed="rId3" cstate="print">
            <a:extLst>
              <a:ext uri="{28A0092B-C50C-407E-A947-70E740481C1C}">
                <a14:useLocalDpi xmlns:a14="http://schemas.microsoft.com/office/drawing/2010/main" val="0"/>
              </a:ext>
            </a:extLst>
          </a:blip>
          <a:srcRect t="16763" b="9015"/>
          <a:stretch/>
        </p:blipFill>
        <p:spPr bwMode="auto">
          <a:xfrm>
            <a:off x="6072733" y="2087066"/>
            <a:ext cx="5988971" cy="4695237"/>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351334" y="3481085"/>
            <a:ext cx="5125759" cy="2294795"/>
          </a:xfrm>
          <a:prstGeom prst="rect">
            <a:avLst/>
          </a:prstGeom>
        </p:spPr>
        <p:txBody>
          <a:bodyPr wrap="square">
            <a:spAutoFit/>
          </a:bodyPr>
          <a:lstStyle/>
          <a:p>
            <a:pPr algn="ctr"/>
            <a:r>
              <a:rPr lang="fr-FR" i="1" dirty="0">
                <a:latin typeface="Times New Roman" panose="02020603050405020304" pitchFamily="18" charset="0"/>
                <a:ea typeface="Times New Roman" panose="02020603050405020304" pitchFamily="18" charset="0"/>
              </a:rPr>
              <a:t>L’insécurité foncière pousse les locataires à adopter des pratiques agricoles intensives et non durables — monoculture, usage excessif d’engrais chimiques, absence de rotation et d’agroforesterie — entraînant l’épuisement et la pollution des sols, la perte de biodiversité et la dégradation progressive des écosystèmes locaux.</a:t>
            </a:r>
          </a:p>
          <a:p>
            <a:pPr algn="ctr">
              <a:lnSpc>
                <a:spcPct val="107000"/>
              </a:lnSpc>
              <a:spcAft>
                <a:spcPts val="800"/>
              </a:spcAft>
            </a:pPr>
            <a:r>
              <a:rPr lang="fr-FR" sz="1600" i="1" kern="100" dirty="0">
                <a:latin typeface="Calibri" panose="020F0502020204030204" pitchFamily="34" charset="0"/>
                <a:ea typeface="Calibri" panose="020F0502020204030204" pitchFamily="34" charset="0"/>
                <a:cs typeface="Times New Roman" panose="02020603050405020304" pitchFamily="18" charset="0"/>
              </a:rPr>
              <a:t> </a:t>
            </a:r>
            <a:endParaRPr lang="fr-FR" sz="16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0"/>
          <p:cNvSpPr/>
          <p:nvPr/>
        </p:nvSpPr>
        <p:spPr>
          <a:xfrm>
            <a:off x="120707" y="1400139"/>
            <a:ext cx="11878176" cy="587693"/>
          </a:xfrm>
          <a:prstGeom prst="rect">
            <a:avLst/>
          </a:prstGeom>
          <a:noFill/>
          <a:ln/>
        </p:spPr>
        <p:txBody>
          <a:bodyPr wrap="none" lIns="0" tIns="0" rIns="0" bIns="0" rtlCol="0" anchor="t"/>
          <a:lstStyle/>
          <a:p>
            <a:pPr marL="0" indent="0" algn="ctr">
              <a:lnSpc>
                <a:spcPts val="4600"/>
              </a:lnSpc>
              <a:buNone/>
            </a:pPr>
            <a:r>
              <a:rPr lang="en-US" sz="3200" b="1" dirty="0">
                <a:solidFill>
                  <a:srgbClr val="1B1B27"/>
                </a:solidFill>
                <a:latin typeface="Raleway" pitchFamily="34" charset="0"/>
                <a:ea typeface="Raleway" pitchFamily="34" charset="-122"/>
                <a:cs typeface="Raleway" pitchFamily="34" charset="-120"/>
              </a:rPr>
              <a:t>R4. Implications : Inégalités et dégradation environnementale</a:t>
            </a:r>
            <a:endParaRPr lang="en-US" sz="3200" b="1" dirty="0"/>
          </a:p>
        </p:txBody>
      </p:sp>
    </p:spTree>
    <p:extLst>
      <p:ext uri="{BB962C8B-B14F-4D97-AF65-F5344CB8AC3E}">
        <p14:creationId xmlns:p14="http://schemas.microsoft.com/office/powerpoint/2010/main" val="390925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31410"/>
            <a:ext cx="12192000" cy="1406203"/>
          </a:xfrm>
          <a:prstGeom prst="rect">
            <a:avLst/>
          </a:prstGeom>
        </p:spPr>
      </p:pic>
      <p:sp>
        <p:nvSpPr>
          <p:cNvPr id="5" name="Text 0"/>
          <p:cNvSpPr/>
          <p:nvPr/>
        </p:nvSpPr>
        <p:spPr>
          <a:xfrm>
            <a:off x="1930961" y="1486343"/>
            <a:ext cx="7295555" cy="608528"/>
          </a:xfrm>
          <a:prstGeom prst="rect">
            <a:avLst/>
          </a:prstGeom>
          <a:noFill/>
          <a:ln/>
        </p:spPr>
        <p:txBody>
          <a:bodyPr wrap="none" lIns="0" tIns="0" rIns="0" bIns="0" rtlCol="0" anchor="t"/>
          <a:lstStyle/>
          <a:p>
            <a:pPr marL="0" indent="0" algn="l">
              <a:lnSpc>
                <a:spcPts val="4750"/>
              </a:lnSpc>
              <a:buNone/>
            </a:pPr>
            <a:r>
              <a:rPr lang="en-US" sz="3800" b="1" dirty="0">
                <a:solidFill>
                  <a:srgbClr val="1B1B27"/>
                </a:solidFill>
                <a:latin typeface="Raleway" pitchFamily="34" charset="0"/>
                <a:ea typeface="Raleway" pitchFamily="34" charset="-122"/>
                <a:cs typeface="Raleway" pitchFamily="34" charset="-120"/>
              </a:rPr>
              <a:t>Conclusion et recommandations</a:t>
            </a:r>
            <a:endParaRPr lang="en-US" sz="3800" b="1" dirty="0"/>
          </a:p>
        </p:txBody>
      </p:sp>
      <p:sp>
        <p:nvSpPr>
          <p:cNvPr id="7" name="Text 1"/>
          <p:cNvSpPr/>
          <p:nvPr/>
        </p:nvSpPr>
        <p:spPr>
          <a:xfrm>
            <a:off x="583793" y="3096976"/>
            <a:ext cx="3318113" cy="1246346"/>
          </a:xfrm>
          <a:prstGeom prst="rect">
            <a:avLst/>
          </a:prstGeom>
          <a:noFill/>
          <a:ln/>
        </p:spPr>
        <p:txBody>
          <a:bodyPr wrap="square" lIns="0" tIns="0" rIns="0" bIns="0" rtlCol="0" anchor="t"/>
          <a:lstStyle/>
          <a:p>
            <a:pPr marL="0" indent="0" algn="ctr">
              <a:lnSpc>
                <a:spcPts val="2450"/>
              </a:lnSpc>
              <a:buNone/>
            </a:pPr>
            <a:r>
              <a:rPr lang="en-US" i="1" dirty="0">
                <a:latin typeface="Times New Roman" panose="02020603050405020304" pitchFamily="18" charset="0"/>
                <a:ea typeface="Times New Roman" panose="02020603050405020304" pitchFamily="18" charset="0"/>
              </a:rPr>
              <a:t>La sécurité foncière joue un rôle déterminant dans l'adoption des pratiques agroécologiques. Les locataires précaires, confrontés à l'insécurité foncière, sont poussés vers des pratiques non durables qui aggravent la dégradation environnementale et perpétuent les inégalités.</a:t>
            </a:r>
          </a:p>
        </p:txBody>
      </p:sp>
      <p:pic>
        <p:nvPicPr>
          <p:cNvPr id="8" name="Image 1" descr="preencoded.png"/>
          <p:cNvPicPr>
            <a:picLocks noChangeAspect="1"/>
          </p:cNvPicPr>
          <p:nvPr/>
        </p:nvPicPr>
        <p:blipFill>
          <a:blip r:embed="rId3"/>
          <a:stretch>
            <a:fillRect/>
          </a:stretch>
        </p:blipFill>
        <p:spPr>
          <a:xfrm>
            <a:off x="4325154" y="2557463"/>
            <a:ext cx="973574" cy="1433512"/>
          </a:xfrm>
          <a:prstGeom prst="rect">
            <a:avLst/>
          </a:prstGeom>
        </p:spPr>
      </p:pic>
      <p:sp>
        <p:nvSpPr>
          <p:cNvPr id="9" name="Text 2"/>
          <p:cNvSpPr/>
          <p:nvPr/>
        </p:nvSpPr>
        <p:spPr>
          <a:xfrm>
            <a:off x="5493395" y="2752130"/>
            <a:ext cx="2494598" cy="304205"/>
          </a:xfrm>
          <a:prstGeom prst="rect">
            <a:avLst/>
          </a:prstGeom>
          <a:noFill/>
          <a:ln/>
        </p:spPr>
        <p:txBody>
          <a:bodyPr wrap="none" lIns="0" tIns="0" rIns="0" bIns="0" rtlCol="0" anchor="t"/>
          <a:lstStyle/>
          <a:p>
            <a:pPr marL="0" indent="0" algn="l">
              <a:lnSpc>
                <a:spcPts val="2350"/>
              </a:lnSpc>
              <a:buNone/>
            </a:pPr>
            <a:r>
              <a:rPr lang="en-US" sz="1900" b="1" dirty="0">
                <a:solidFill>
                  <a:srgbClr val="3C3939"/>
                </a:solidFill>
                <a:latin typeface="Raleway" pitchFamily="34" charset="0"/>
                <a:ea typeface="Raleway" pitchFamily="34" charset="-122"/>
                <a:cs typeface="Raleway" pitchFamily="34" charset="-120"/>
              </a:rPr>
              <a:t>Formalisation partielle</a:t>
            </a:r>
            <a:endParaRPr lang="en-US" sz="1900" b="1" dirty="0"/>
          </a:p>
        </p:txBody>
      </p:sp>
      <p:sp>
        <p:nvSpPr>
          <p:cNvPr id="10" name="Text 3"/>
          <p:cNvSpPr/>
          <p:nvPr/>
        </p:nvSpPr>
        <p:spPr>
          <a:xfrm>
            <a:off x="5493395" y="3173135"/>
            <a:ext cx="6612731" cy="623173"/>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Encourager des contrats écrits de 3-5 ans avec clauses protégeant les investissements des locataires dans la restauration des terres.</a:t>
            </a:r>
            <a:endParaRPr lang="en-US" sz="1500" dirty="0"/>
          </a:p>
        </p:txBody>
      </p:sp>
      <p:pic>
        <p:nvPicPr>
          <p:cNvPr id="11" name="Image 2" descr="preencoded.png"/>
          <p:cNvPicPr>
            <a:picLocks noChangeAspect="1"/>
          </p:cNvPicPr>
          <p:nvPr/>
        </p:nvPicPr>
        <p:blipFill>
          <a:blip r:embed="rId4"/>
          <a:stretch>
            <a:fillRect/>
          </a:stretch>
        </p:blipFill>
        <p:spPr>
          <a:xfrm>
            <a:off x="4325154" y="3990976"/>
            <a:ext cx="973574" cy="1433512"/>
          </a:xfrm>
          <a:prstGeom prst="rect">
            <a:avLst/>
          </a:prstGeom>
        </p:spPr>
      </p:pic>
      <p:sp>
        <p:nvSpPr>
          <p:cNvPr id="12" name="Text 4"/>
          <p:cNvSpPr/>
          <p:nvPr/>
        </p:nvSpPr>
        <p:spPr>
          <a:xfrm>
            <a:off x="5493395" y="4185643"/>
            <a:ext cx="2806541" cy="304205"/>
          </a:xfrm>
          <a:prstGeom prst="rect">
            <a:avLst/>
          </a:prstGeom>
          <a:noFill/>
          <a:ln/>
        </p:spPr>
        <p:txBody>
          <a:bodyPr wrap="none" lIns="0" tIns="0" rIns="0" bIns="0" rtlCol="0" anchor="t"/>
          <a:lstStyle/>
          <a:p>
            <a:pPr marL="0" indent="0" algn="l">
              <a:lnSpc>
                <a:spcPts val="2350"/>
              </a:lnSpc>
              <a:buNone/>
            </a:pPr>
            <a:r>
              <a:rPr lang="en-US" sz="1900" b="1" dirty="0">
                <a:solidFill>
                  <a:srgbClr val="3C3939"/>
                </a:solidFill>
                <a:latin typeface="Raleway" pitchFamily="34" charset="0"/>
                <a:ea typeface="Raleway" pitchFamily="34" charset="-122"/>
                <a:cs typeface="Raleway" pitchFamily="34" charset="-120"/>
              </a:rPr>
              <a:t>Registres fonciers locaux</a:t>
            </a:r>
            <a:endParaRPr lang="en-US" sz="1900" b="1" dirty="0"/>
          </a:p>
        </p:txBody>
      </p:sp>
      <p:sp>
        <p:nvSpPr>
          <p:cNvPr id="13" name="Text 5"/>
          <p:cNvSpPr/>
          <p:nvPr/>
        </p:nvSpPr>
        <p:spPr>
          <a:xfrm>
            <a:off x="5493395" y="4606648"/>
            <a:ext cx="6612731" cy="623173"/>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Créer des registres simplifiés pour documenter les accords de location et sécuriser les droits des locataires.</a:t>
            </a:r>
            <a:endParaRPr lang="en-US" sz="1500" dirty="0"/>
          </a:p>
        </p:txBody>
      </p:sp>
      <p:pic>
        <p:nvPicPr>
          <p:cNvPr id="14" name="Image 3" descr="preencoded.png"/>
          <p:cNvPicPr>
            <a:picLocks noChangeAspect="1"/>
          </p:cNvPicPr>
          <p:nvPr/>
        </p:nvPicPr>
        <p:blipFill>
          <a:blip r:embed="rId5"/>
          <a:stretch>
            <a:fillRect/>
          </a:stretch>
        </p:blipFill>
        <p:spPr>
          <a:xfrm>
            <a:off x="4325154" y="5424488"/>
            <a:ext cx="973574" cy="1433512"/>
          </a:xfrm>
          <a:prstGeom prst="rect">
            <a:avLst/>
          </a:prstGeom>
        </p:spPr>
      </p:pic>
      <p:sp>
        <p:nvSpPr>
          <p:cNvPr id="15" name="Text 6"/>
          <p:cNvSpPr/>
          <p:nvPr/>
        </p:nvSpPr>
        <p:spPr>
          <a:xfrm>
            <a:off x="5493395" y="5619155"/>
            <a:ext cx="2434114" cy="304205"/>
          </a:xfrm>
          <a:prstGeom prst="rect">
            <a:avLst/>
          </a:prstGeom>
          <a:noFill/>
          <a:ln/>
        </p:spPr>
        <p:txBody>
          <a:bodyPr wrap="none" lIns="0" tIns="0" rIns="0" bIns="0" rtlCol="0" anchor="t"/>
          <a:lstStyle/>
          <a:p>
            <a:pPr marL="0" indent="0" algn="l">
              <a:lnSpc>
                <a:spcPts val="2350"/>
              </a:lnSpc>
              <a:buNone/>
            </a:pPr>
            <a:r>
              <a:rPr lang="en-US" sz="1900" b="1" dirty="0">
                <a:solidFill>
                  <a:srgbClr val="3C3939"/>
                </a:solidFill>
                <a:latin typeface="Raleway" pitchFamily="34" charset="0"/>
                <a:ea typeface="Raleway" pitchFamily="34" charset="-122"/>
                <a:cs typeface="Raleway" pitchFamily="34" charset="-120"/>
              </a:rPr>
              <a:t>Sensibilisation</a:t>
            </a:r>
            <a:endParaRPr lang="en-US" sz="1900" b="1" dirty="0"/>
          </a:p>
        </p:txBody>
      </p:sp>
      <p:sp>
        <p:nvSpPr>
          <p:cNvPr id="16" name="Text 7"/>
          <p:cNvSpPr/>
          <p:nvPr/>
        </p:nvSpPr>
        <p:spPr>
          <a:xfrm>
            <a:off x="5493395" y="6040160"/>
            <a:ext cx="6612731" cy="623173"/>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Campagnes auprès des propriétaires sur les avantages économiques et environnementaux de la sécurisation des droits des locataires.</a:t>
            </a:r>
            <a:endParaRPr lang="en-US" sz="1500" dirty="0"/>
          </a:p>
        </p:txBody>
      </p:sp>
    </p:spTree>
    <p:extLst>
      <p:ext uri="{BB962C8B-B14F-4D97-AF65-F5344CB8AC3E}">
        <p14:creationId xmlns:p14="http://schemas.microsoft.com/office/powerpoint/2010/main" val="59214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524709" y="2523098"/>
            <a:ext cx="11333901" cy="1463012"/>
          </a:xfrm>
        </p:spPr>
        <p:txBody>
          <a:bodyPr anchor="t">
            <a:normAutofit fontScale="85000" lnSpcReduction="20000"/>
          </a:bodyPr>
          <a:lstStyle/>
          <a:p>
            <a:pPr marL="0" indent="0" algn="ctr">
              <a:buNone/>
            </a:pPr>
            <a:r>
              <a:rPr lang="en-US" sz="4000" b="1" dirty="0"/>
              <a:t>Thank you!</a:t>
            </a:r>
          </a:p>
          <a:p>
            <a:pPr marL="0" indent="0" algn="ctr">
              <a:buNone/>
            </a:pPr>
            <a:r>
              <a:rPr lang="fr-FR" sz="4000" dirty="0">
                <a:hlinkClick r:id="rId3"/>
              </a:rPr>
              <a:t>facdducameroun@gmail.com</a:t>
            </a:r>
            <a:endParaRPr lang="fr-FR" sz="4000" dirty="0"/>
          </a:p>
          <a:p>
            <a:pPr marL="0" indent="0" algn="ctr">
              <a:buNone/>
            </a:pPr>
            <a:r>
              <a:rPr lang="fr-FR" sz="3600" u="sng" dirty="0">
                <a:hlinkClick r:id="rId4"/>
              </a:rPr>
              <a:t>https://www.facdduc.com</a:t>
            </a:r>
            <a:r>
              <a:rPr lang="fr-FR" sz="3600" dirty="0"/>
              <a:t> </a:t>
            </a:r>
            <a:r>
              <a:rPr lang="fr-FR" sz="4000" dirty="0"/>
              <a:t> </a:t>
            </a:r>
            <a:endParaRPr lang="en-GB" sz="4000" b="1" dirty="0"/>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3016" y="4269360"/>
            <a:ext cx="1856059" cy="1934878"/>
          </a:xfrm>
          <a:prstGeom prst="rect">
            <a:avLst/>
          </a:prstGeom>
        </p:spPr>
      </p:pic>
    </p:spTree>
    <p:extLst>
      <p:ext uri="{BB962C8B-B14F-4D97-AF65-F5344CB8AC3E}">
        <p14:creationId xmlns:p14="http://schemas.microsoft.com/office/powerpoint/2010/main" val="37630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0" y="1705125"/>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graphicFrame>
        <p:nvGraphicFramePr>
          <p:cNvPr id="5" name="Diagramme 4">
            <a:extLst>
              <a:ext uri="{FF2B5EF4-FFF2-40B4-BE49-F238E27FC236}">
                <a16:creationId xmlns:a16="http://schemas.microsoft.com/office/drawing/2014/main" id="{C2986C95-563B-CF96-DEDD-E0CC174C8D64}"/>
              </a:ext>
            </a:extLst>
          </p:cNvPr>
          <p:cNvGraphicFramePr/>
          <p:nvPr>
            <p:extLst>
              <p:ext uri="{D42A27DB-BD31-4B8C-83A1-F6EECF244321}">
                <p14:modId xmlns:p14="http://schemas.microsoft.com/office/powerpoint/2010/main" val="236189147"/>
              </p:ext>
            </p:extLst>
          </p:nvPr>
        </p:nvGraphicFramePr>
        <p:xfrm>
          <a:off x="449057" y="1569393"/>
          <a:ext cx="11293886" cy="528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0">
            <a:extLst>
              <a:ext uri="{FF2B5EF4-FFF2-40B4-BE49-F238E27FC236}">
                <a16:creationId xmlns:a16="http://schemas.microsoft.com/office/drawing/2014/main" id="{92A8E3BF-2A24-42B0-B74D-3D4C7A84228D}"/>
              </a:ext>
            </a:extLst>
          </p:cNvPr>
          <p:cNvSpPr/>
          <p:nvPr/>
        </p:nvSpPr>
        <p:spPr>
          <a:xfrm>
            <a:off x="826906" y="989928"/>
            <a:ext cx="9937338" cy="945542"/>
          </a:xfrm>
          <a:prstGeom prst="rect">
            <a:avLst/>
          </a:prstGeom>
          <a:noFill/>
          <a:ln/>
        </p:spPr>
        <p:txBody>
          <a:bodyPr wrap="square" lIns="0" tIns="0" rIns="0" bIns="0" rtlCol="0" anchor="t"/>
          <a:lstStyle/>
          <a:p>
            <a:pPr marL="0" indent="0" algn="ctr">
              <a:lnSpc>
                <a:spcPts val="8350"/>
              </a:lnSpc>
              <a:buNone/>
            </a:pPr>
            <a:r>
              <a:rPr lang="fr-FR" sz="3600" dirty="0">
                <a:solidFill>
                  <a:srgbClr val="1B1B27"/>
                </a:solidFill>
                <a:latin typeface="Raleway" pitchFamily="34" charset="0"/>
                <a:ea typeface="Raleway" pitchFamily="34" charset="-122"/>
                <a:cs typeface="Raleway" pitchFamily="34" charset="-120"/>
              </a:rPr>
              <a:t>PLAN DE PRESENTATION</a:t>
            </a:r>
            <a:endParaRPr lang="fr-FR" sz="3600" dirty="0"/>
          </a:p>
        </p:txBody>
      </p:sp>
    </p:spTree>
    <p:extLst>
      <p:ext uri="{BB962C8B-B14F-4D97-AF65-F5344CB8AC3E}">
        <p14:creationId xmlns:p14="http://schemas.microsoft.com/office/powerpoint/2010/main" val="398046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Text 0"/>
          <p:cNvSpPr/>
          <p:nvPr/>
        </p:nvSpPr>
        <p:spPr>
          <a:xfrm>
            <a:off x="3706461" y="1354039"/>
            <a:ext cx="8660043" cy="1015309"/>
          </a:xfrm>
          <a:prstGeom prst="rect">
            <a:avLst/>
          </a:prstGeom>
          <a:noFill/>
          <a:ln/>
        </p:spPr>
        <p:txBody>
          <a:bodyPr wrap="square" lIns="0" tIns="0" rIns="0" bIns="0" rtlCol="0" anchor="t"/>
          <a:lstStyle/>
          <a:p>
            <a:pPr marL="0" indent="0" algn="ctr">
              <a:buNone/>
            </a:pPr>
            <a:r>
              <a:rPr lang="en-US" sz="3200" dirty="0">
                <a:solidFill>
                  <a:srgbClr val="1B1B27"/>
                </a:solidFill>
                <a:latin typeface="Raleway" pitchFamily="34" charset="0"/>
                <a:ea typeface="Raleway" pitchFamily="34" charset="-122"/>
                <a:cs typeface="Raleway" pitchFamily="34" charset="-120"/>
              </a:rPr>
              <a:t>I. Introduction : Un paradoxe entre urgence écologique et blocages fonciers</a:t>
            </a:r>
            <a:endParaRPr lang="en-US" sz="3200" dirty="0"/>
          </a:p>
        </p:txBody>
      </p:sp>
      <p:sp>
        <p:nvSpPr>
          <p:cNvPr id="7" name="Text 1"/>
          <p:cNvSpPr/>
          <p:nvPr/>
        </p:nvSpPr>
        <p:spPr>
          <a:xfrm>
            <a:off x="4083184" y="2859624"/>
            <a:ext cx="3411379" cy="327065"/>
          </a:xfrm>
          <a:prstGeom prst="rect">
            <a:avLst/>
          </a:prstGeom>
          <a:noFill/>
          <a:ln/>
        </p:spPr>
        <p:txBody>
          <a:bodyPr wrap="none" lIns="0" tIns="0" rIns="0" bIns="0" rtlCol="0" anchor="t"/>
          <a:lstStyle/>
          <a:p>
            <a:pPr marL="342900" indent="-342900" algn="l">
              <a:lnSpc>
                <a:spcPts val="2550"/>
              </a:lnSpc>
              <a:buFont typeface="Wingdings" panose="05000000000000000000" pitchFamily="2" charset="2"/>
              <a:buChar char="q"/>
            </a:pPr>
            <a:r>
              <a:rPr lang="en-US" sz="2050" b="1" dirty="0">
                <a:solidFill>
                  <a:srgbClr val="1B1B27"/>
                </a:solidFill>
                <a:latin typeface="Raleway" pitchFamily="34" charset="0"/>
                <a:ea typeface="Raleway" pitchFamily="34" charset="-122"/>
                <a:cs typeface="Raleway" pitchFamily="34" charset="-120"/>
              </a:rPr>
              <a:t>Les défis environnementaux</a:t>
            </a:r>
            <a:endParaRPr lang="en-US" sz="2050" b="1" dirty="0"/>
          </a:p>
        </p:txBody>
      </p:sp>
      <p:sp>
        <p:nvSpPr>
          <p:cNvPr id="8" name="Text 2"/>
          <p:cNvSpPr/>
          <p:nvPr/>
        </p:nvSpPr>
        <p:spPr>
          <a:xfrm>
            <a:off x="4083184" y="3396001"/>
            <a:ext cx="3583900" cy="2010251"/>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Dans les plaines de Touboro, à la lisière des savanes sahéliennes, les terres subissent un épuisement des sols, des sécheresses récurrentes et une forte pression démographique induite par les migrations internes.</a:t>
            </a:r>
            <a:endParaRPr lang="en-US" sz="1600" dirty="0"/>
          </a:p>
        </p:txBody>
      </p:sp>
      <p:sp>
        <p:nvSpPr>
          <p:cNvPr id="9" name="Text 3"/>
          <p:cNvSpPr/>
          <p:nvPr/>
        </p:nvSpPr>
        <p:spPr>
          <a:xfrm>
            <a:off x="4083184" y="5594609"/>
            <a:ext cx="3583900" cy="1005126"/>
          </a:xfrm>
          <a:prstGeom prst="rect">
            <a:avLst/>
          </a:prstGeom>
          <a:noFill/>
          <a:ln/>
        </p:spPr>
        <p:txBody>
          <a:bodyPr wrap="squar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L'agroécologie s'impose comme horizon stratégique pour réinventer les pratiques agricoles.</a:t>
            </a:r>
            <a:endParaRPr lang="en-US" sz="1600" dirty="0"/>
          </a:p>
        </p:txBody>
      </p:sp>
      <p:sp>
        <p:nvSpPr>
          <p:cNvPr id="10" name="Text 4"/>
          <p:cNvSpPr/>
          <p:nvPr/>
        </p:nvSpPr>
        <p:spPr>
          <a:xfrm>
            <a:off x="8431372" y="2859624"/>
            <a:ext cx="2820114" cy="327065"/>
          </a:xfrm>
          <a:prstGeom prst="rect">
            <a:avLst/>
          </a:prstGeom>
          <a:noFill/>
          <a:ln/>
        </p:spPr>
        <p:txBody>
          <a:bodyPr wrap="none" lIns="0" tIns="0" rIns="0" bIns="0" rtlCol="0" anchor="t"/>
          <a:lstStyle/>
          <a:p>
            <a:pPr marL="342900" indent="-342900" algn="l">
              <a:lnSpc>
                <a:spcPts val="2550"/>
              </a:lnSpc>
              <a:buFont typeface="Wingdings" panose="05000000000000000000" pitchFamily="2" charset="2"/>
              <a:buChar char="q"/>
            </a:pPr>
            <a:r>
              <a:rPr lang="en-US" sz="2050" b="1" dirty="0">
                <a:solidFill>
                  <a:srgbClr val="1B1B27"/>
                </a:solidFill>
                <a:latin typeface="Raleway" pitchFamily="34" charset="0"/>
                <a:ea typeface="Raleway" pitchFamily="34" charset="-122"/>
                <a:cs typeface="Raleway" pitchFamily="34" charset="-120"/>
              </a:rPr>
              <a:t>L'obstacle fondamental</a:t>
            </a:r>
            <a:endParaRPr lang="en-US" sz="2050" b="1" dirty="0"/>
          </a:p>
        </p:txBody>
      </p:sp>
      <p:sp>
        <p:nvSpPr>
          <p:cNvPr id="11" name="Text 5"/>
          <p:cNvSpPr/>
          <p:nvPr/>
        </p:nvSpPr>
        <p:spPr>
          <a:xfrm>
            <a:off x="8431372" y="3396001"/>
            <a:ext cx="3583900" cy="2345293"/>
          </a:xfrm>
          <a:prstGeom prst="rect">
            <a:avLst/>
          </a:prstGeom>
          <a:noFill/>
          <a:ln/>
        </p:spPr>
        <p:txBody>
          <a:bodyPr wrap="square" lIns="0" tIns="0" rIns="0" bIns="0" rtlCol="0" anchor="t"/>
          <a:lstStyle/>
          <a:p>
            <a:pPr marL="0" indent="0" algn="just">
              <a:lnSpc>
                <a:spcPts val="2600"/>
              </a:lnSpc>
              <a:buNone/>
            </a:pPr>
            <a:r>
              <a:rPr lang="en-US" sz="1600" dirty="0">
                <a:solidFill>
                  <a:srgbClr val="3C3939"/>
                </a:solidFill>
                <a:latin typeface="Roboto" pitchFamily="34" charset="0"/>
                <a:ea typeface="Roboto" pitchFamily="34" charset="-122"/>
                <a:cs typeface="Roboto" pitchFamily="34" charset="-120"/>
              </a:rPr>
              <a:t>Cette transition nécessaire demeure entravée par l'insécurité foncière. Dans une région où coexistent régimes coutumiers, formes de tenure informelles et dispositifs juridiques fragiles, les agriculteurs n'ont pas tous la latitude d'investir à long terme.</a:t>
            </a:r>
            <a:endParaRPr lang="en-US" sz="1600" dirty="0"/>
          </a:p>
        </p:txBody>
      </p:sp>
      <p:pic>
        <p:nvPicPr>
          <p:cNvPr id="12" name="Image 0" descr="preencoded.png"/>
          <p:cNvPicPr>
            <a:picLocks noChangeAspect="1"/>
          </p:cNvPicPr>
          <p:nvPr/>
        </p:nvPicPr>
        <p:blipFill>
          <a:blip r:embed="rId3"/>
          <a:stretch>
            <a:fillRect/>
          </a:stretch>
        </p:blipFill>
        <p:spPr>
          <a:xfrm>
            <a:off x="46324" y="1400139"/>
            <a:ext cx="3834641" cy="5391706"/>
          </a:xfrm>
          <a:prstGeom prst="rect">
            <a:avLst/>
          </a:prstGeom>
        </p:spPr>
      </p:pic>
    </p:spTree>
    <p:extLst>
      <p:ext uri="{BB962C8B-B14F-4D97-AF65-F5344CB8AC3E}">
        <p14:creationId xmlns:p14="http://schemas.microsoft.com/office/powerpoint/2010/main" val="7904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6064"/>
            <a:ext cx="12192000" cy="1406203"/>
          </a:xfrm>
          <a:prstGeom prst="rect">
            <a:avLst/>
          </a:prstGeom>
        </p:spPr>
      </p:pic>
      <p:sp>
        <p:nvSpPr>
          <p:cNvPr id="5" name="Text 0"/>
          <p:cNvSpPr/>
          <p:nvPr/>
        </p:nvSpPr>
        <p:spPr>
          <a:xfrm>
            <a:off x="4250913" y="1318050"/>
            <a:ext cx="7880592" cy="1021501"/>
          </a:xfrm>
          <a:prstGeom prst="rect">
            <a:avLst/>
          </a:prstGeom>
          <a:noFill/>
          <a:ln/>
        </p:spPr>
        <p:txBody>
          <a:bodyPr wrap="square" lIns="0" tIns="0" rIns="0" bIns="0" rtlCol="0" anchor="t"/>
          <a:lstStyle/>
          <a:p>
            <a:pPr marL="0" indent="0" algn="ctr">
              <a:buNone/>
            </a:pPr>
            <a:r>
              <a:rPr lang="en-US" sz="2800" dirty="0">
                <a:solidFill>
                  <a:srgbClr val="1B1B27"/>
                </a:solidFill>
                <a:latin typeface="Raleway" pitchFamily="34" charset="0"/>
                <a:ea typeface="Raleway" pitchFamily="34" charset="-122"/>
                <a:cs typeface="Raleway" pitchFamily="34" charset="-120"/>
              </a:rPr>
              <a:t>Problématique : À qui la transition agroécologique est-elle accessible ?</a:t>
            </a:r>
            <a:endParaRPr lang="en-US" sz="2800" dirty="0"/>
          </a:p>
        </p:txBody>
      </p:sp>
      <p:sp>
        <p:nvSpPr>
          <p:cNvPr id="7" name="Shape 1"/>
          <p:cNvSpPr/>
          <p:nvPr/>
        </p:nvSpPr>
        <p:spPr>
          <a:xfrm>
            <a:off x="4310761" y="2257462"/>
            <a:ext cx="3785592" cy="2720102"/>
          </a:xfrm>
          <a:prstGeom prst="roundRect">
            <a:avLst>
              <a:gd name="adj" fmla="val 3036"/>
            </a:avLst>
          </a:prstGeom>
          <a:solidFill>
            <a:srgbClr val="E1E1EA"/>
          </a:solidFill>
          <a:ln w="7620">
            <a:solidFill>
              <a:srgbClr val="C7C7D0"/>
            </a:solidFill>
            <a:prstDash val="solid"/>
          </a:ln>
        </p:spPr>
        <p:txBody>
          <a:bodyPr/>
          <a:lstStyle/>
          <a:p>
            <a:endParaRPr lang="en-GB"/>
          </a:p>
        </p:txBody>
      </p:sp>
      <p:sp>
        <p:nvSpPr>
          <p:cNvPr id="8" name="Text 2"/>
          <p:cNvSpPr/>
          <p:nvPr/>
        </p:nvSpPr>
        <p:spPr>
          <a:xfrm>
            <a:off x="4514953" y="2461654"/>
            <a:ext cx="2457331" cy="307181"/>
          </a:xfrm>
          <a:prstGeom prst="rect">
            <a:avLst/>
          </a:prstGeom>
          <a:noFill/>
          <a:ln/>
        </p:spPr>
        <p:txBody>
          <a:bodyPr wrap="none" lIns="0" tIns="0" rIns="0" bIns="0" rtlCol="0" anchor="t"/>
          <a:lstStyle/>
          <a:p>
            <a:pPr marL="0" indent="0" algn="l">
              <a:lnSpc>
                <a:spcPts val="2400"/>
              </a:lnSpc>
              <a:buNone/>
            </a:pPr>
            <a:r>
              <a:rPr lang="en-US" sz="1900" b="1" dirty="0">
                <a:solidFill>
                  <a:srgbClr val="3C3939"/>
                </a:solidFill>
                <a:latin typeface="Raleway" pitchFamily="34" charset="0"/>
                <a:ea typeface="Raleway" pitchFamily="34" charset="-122"/>
                <a:cs typeface="Raleway" pitchFamily="34" charset="-120"/>
              </a:rPr>
              <a:t>Question centrale</a:t>
            </a:r>
            <a:endParaRPr lang="en-US" sz="1900" b="1" dirty="0"/>
          </a:p>
        </p:txBody>
      </p:sp>
      <p:sp>
        <p:nvSpPr>
          <p:cNvPr id="9" name="Text 3"/>
          <p:cNvSpPr/>
          <p:nvPr/>
        </p:nvSpPr>
        <p:spPr>
          <a:xfrm>
            <a:off x="4514953" y="2886708"/>
            <a:ext cx="3377208" cy="1572220"/>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Alors que les discours internationaux promeuvent l'agriculture durable, les structures locales de tenure foncière excluent une large frange de la population de ce mouvement.</a:t>
            </a:r>
            <a:endParaRPr lang="en-US" sz="1500" dirty="0"/>
          </a:p>
        </p:txBody>
      </p:sp>
      <p:sp>
        <p:nvSpPr>
          <p:cNvPr id="10" name="Shape 4"/>
          <p:cNvSpPr/>
          <p:nvPr/>
        </p:nvSpPr>
        <p:spPr>
          <a:xfrm>
            <a:off x="8292926" y="2257462"/>
            <a:ext cx="3785711" cy="2720102"/>
          </a:xfrm>
          <a:prstGeom prst="roundRect">
            <a:avLst>
              <a:gd name="adj" fmla="val 3036"/>
            </a:avLst>
          </a:prstGeom>
          <a:solidFill>
            <a:srgbClr val="E1E1EA"/>
          </a:solidFill>
          <a:ln w="7620">
            <a:solidFill>
              <a:srgbClr val="C7C7D0"/>
            </a:solidFill>
            <a:prstDash val="solid"/>
          </a:ln>
        </p:spPr>
        <p:txBody>
          <a:bodyPr/>
          <a:lstStyle/>
          <a:p>
            <a:endParaRPr lang="en-GB"/>
          </a:p>
        </p:txBody>
      </p:sp>
      <p:sp>
        <p:nvSpPr>
          <p:cNvPr id="11" name="Text 5"/>
          <p:cNvSpPr/>
          <p:nvPr/>
        </p:nvSpPr>
        <p:spPr>
          <a:xfrm>
            <a:off x="8497118" y="2461654"/>
            <a:ext cx="2457331" cy="307181"/>
          </a:xfrm>
          <a:prstGeom prst="rect">
            <a:avLst/>
          </a:prstGeom>
          <a:noFill/>
          <a:ln/>
        </p:spPr>
        <p:txBody>
          <a:bodyPr wrap="none" lIns="0" tIns="0" rIns="0" bIns="0" rtlCol="0" anchor="t"/>
          <a:lstStyle/>
          <a:p>
            <a:pPr marL="0" indent="0" algn="l">
              <a:lnSpc>
                <a:spcPts val="2400"/>
              </a:lnSpc>
              <a:buNone/>
            </a:pPr>
            <a:r>
              <a:rPr lang="en-US" sz="1900" b="1" dirty="0">
                <a:solidFill>
                  <a:srgbClr val="3C3939"/>
                </a:solidFill>
                <a:latin typeface="Raleway" pitchFamily="34" charset="0"/>
                <a:ea typeface="Raleway" pitchFamily="34" charset="-122"/>
                <a:cs typeface="Raleway" pitchFamily="34" charset="-120"/>
              </a:rPr>
              <a:t>Les oubliés</a:t>
            </a:r>
            <a:endParaRPr lang="en-US" sz="1900" b="1" dirty="0"/>
          </a:p>
        </p:txBody>
      </p:sp>
      <p:sp>
        <p:nvSpPr>
          <p:cNvPr id="12" name="Text 6"/>
          <p:cNvSpPr/>
          <p:nvPr/>
        </p:nvSpPr>
        <p:spPr>
          <a:xfrm>
            <a:off x="8497118" y="2886708"/>
            <a:ext cx="3377327" cy="1886664"/>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Migrants, jeunes et femmes exploitant des terres louées ou concédées à court terme sont exclus des programmes d'agroécologie, non par manque de volonté, mais par absence de sécurité foncière.</a:t>
            </a:r>
            <a:endParaRPr lang="en-US" sz="1500" dirty="0"/>
          </a:p>
        </p:txBody>
      </p:sp>
      <p:sp>
        <p:nvSpPr>
          <p:cNvPr id="13" name="Shape 7"/>
          <p:cNvSpPr/>
          <p:nvPr/>
        </p:nvSpPr>
        <p:spPr>
          <a:xfrm>
            <a:off x="4310761" y="5048496"/>
            <a:ext cx="7767876" cy="1776770"/>
          </a:xfrm>
          <a:prstGeom prst="roundRect">
            <a:avLst>
              <a:gd name="adj" fmla="val 4647"/>
            </a:avLst>
          </a:prstGeom>
          <a:solidFill>
            <a:srgbClr val="E1E1EA"/>
          </a:solidFill>
          <a:ln w="7620">
            <a:solidFill>
              <a:srgbClr val="C7C7D0"/>
            </a:solidFill>
            <a:prstDash val="solid"/>
          </a:ln>
        </p:spPr>
        <p:txBody>
          <a:bodyPr/>
          <a:lstStyle/>
          <a:p>
            <a:endParaRPr lang="en-GB"/>
          </a:p>
        </p:txBody>
      </p:sp>
      <p:sp>
        <p:nvSpPr>
          <p:cNvPr id="14" name="Text 8"/>
          <p:cNvSpPr/>
          <p:nvPr/>
        </p:nvSpPr>
        <p:spPr>
          <a:xfrm>
            <a:off x="4514953" y="5252688"/>
            <a:ext cx="2763560" cy="307181"/>
          </a:xfrm>
          <a:prstGeom prst="rect">
            <a:avLst/>
          </a:prstGeom>
          <a:noFill/>
          <a:ln/>
        </p:spPr>
        <p:txBody>
          <a:bodyPr wrap="none" lIns="0" tIns="0" rIns="0" bIns="0" rtlCol="0" anchor="t"/>
          <a:lstStyle/>
          <a:p>
            <a:pPr marL="0" indent="0" algn="l">
              <a:lnSpc>
                <a:spcPts val="2400"/>
              </a:lnSpc>
              <a:buNone/>
            </a:pPr>
            <a:r>
              <a:rPr lang="en-US" sz="1900" b="1" dirty="0">
                <a:solidFill>
                  <a:srgbClr val="3C3939"/>
                </a:solidFill>
                <a:latin typeface="Raleway" pitchFamily="34" charset="0"/>
                <a:ea typeface="Raleway" pitchFamily="34" charset="-122"/>
                <a:cs typeface="Raleway" pitchFamily="34" charset="-120"/>
              </a:rPr>
              <a:t>Le paradoxe de Touboro</a:t>
            </a:r>
            <a:endParaRPr lang="en-US" sz="1900" b="1" dirty="0"/>
          </a:p>
        </p:txBody>
      </p:sp>
      <p:sp>
        <p:nvSpPr>
          <p:cNvPr id="15" name="Text 9"/>
          <p:cNvSpPr/>
          <p:nvPr/>
        </p:nvSpPr>
        <p:spPr>
          <a:xfrm>
            <a:off x="4514953" y="5677742"/>
            <a:ext cx="7359491" cy="943332"/>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Les terres y sont suffisantes mais les droits sont précaires ; les enjeux environnementaux y sont urgents, mais les leviers sociaux pour les affronter restent bloqués.</a:t>
            </a:r>
            <a:endParaRPr lang="en-US" sz="1500" dirty="0"/>
          </a:p>
        </p:txBody>
      </p:sp>
      <p:pic>
        <p:nvPicPr>
          <p:cNvPr id="16" name="Image 0" descr="preencoded.png"/>
          <p:cNvPicPr>
            <a:picLocks noChangeAspect="1"/>
          </p:cNvPicPr>
          <p:nvPr/>
        </p:nvPicPr>
        <p:blipFill>
          <a:blip r:embed="rId4"/>
          <a:stretch>
            <a:fillRect/>
          </a:stretch>
        </p:blipFill>
        <p:spPr>
          <a:xfrm>
            <a:off x="41881" y="1400138"/>
            <a:ext cx="4209032" cy="5425127"/>
          </a:xfrm>
          <a:prstGeom prst="rect">
            <a:avLst/>
          </a:prstGeom>
        </p:spPr>
      </p:pic>
    </p:spTree>
    <p:extLst>
      <p:ext uri="{BB962C8B-B14F-4D97-AF65-F5344CB8AC3E}">
        <p14:creationId xmlns:p14="http://schemas.microsoft.com/office/powerpoint/2010/main" val="16130708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Text 0"/>
          <p:cNvSpPr/>
          <p:nvPr/>
        </p:nvSpPr>
        <p:spPr>
          <a:xfrm>
            <a:off x="1681054" y="1400139"/>
            <a:ext cx="7880592" cy="594512"/>
          </a:xfrm>
          <a:prstGeom prst="rect">
            <a:avLst/>
          </a:prstGeom>
          <a:noFill/>
          <a:ln/>
        </p:spPr>
        <p:txBody>
          <a:bodyPr wrap="square" lIns="0" tIns="0" rIns="0" bIns="0" rtlCol="0" anchor="t"/>
          <a:lstStyle/>
          <a:p>
            <a:pPr marL="0" indent="0" algn="ctr">
              <a:buNone/>
            </a:pPr>
            <a:r>
              <a:rPr lang="en-US" sz="3200" dirty="0">
                <a:solidFill>
                  <a:srgbClr val="1B1B27"/>
                </a:solidFill>
                <a:latin typeface="Raleway" pitchFamily="34" charset="0"/>
                <a:ea typeface="Raleway" pitchFamily="34" charset="-122"/>
                <a:cs typeface="Raleway" pitchFamily="34" charset="-120"/>
              </a:rPr>
              <a:t>II. Objectifs…</a:t>
            </a:r>
            <a:endParaRPr lang="en-US" sz="3200" dirty="0"/>
          </a:p>
        </p:txBody>
      </p:sp>
      <p:sp>
        <p:nvSpPr>
          <p:cNvPr id="2" name="Rectangle 1"/>
          <p:cNvSpPr/>
          <p:nvPr/>
        </p:nvSpPr>
        <p:spPr>
          <a:xfrm>
            <a:off x="695690" y="5436847"/>
            <a:ext cx="6096000" cy="1015663"/>
          </a:xfrm>
          <a:prstGeom prst="rect">
            <a:avLst/>
          </a:prstGeom>
        </p:spPr>
        <p:txBody>
          <a:bodyPr>
            <a:spAutoFit/>
          </a:bodyPr>
          <a:lstStyle/>
          <a:p>
            <a:pPr marL="285750" indent="-285750" algn="just">
              <a:spcAft>
                <a:spcPts val="0"/>
              </a:spcAft>
              <a:buFont typeface="Wingdings" panose="05000000000000000000" pitchFamily="2" charset="2"/>
              <a:buChar char="q"/>
            </a:pPr>
            <a:r>
              <a:rPr lang="fr-FR" dirty="0">
                <a:solidFill>
                  <a:srgbClr val="000000"/>
                </a:solidFill>
                <a:latin typeface="Cambria" panose="02040503050406030204" pitchFamily="18" charset="0"/>
                <a:ea typeface="Times New Roman" panose="02020603050405020304" pitchFamily="18" charset="0"/>
              </a:rPr>
              <a:t> </a:t>
            </a:r>
            <a:r>
              <a:rPr lang="fr-FR" sz="2000" noProof="1">
                <a:solidFill>
                  <a:srgbClr val="000000"/>
                </a:solidFill>
                <a:latin typeface="Cambria" panose="02040503050406030204" pitchFamily="18" charset="0"/>
                <a:ea typeface="Times New Roman" panose="02020603050405020304" pitchFamily="18" charset="0"/>
              </a:rPr>
              <a:t>Mеttrе еn lumièrе lеs défis spécifiquеs auxquеls font facе lеs locatairеs, еn particuliеr lеs migrants, dans lеur quêtе dе durabilité agricolе.</a:t>
            </a:r>
          </a:p>
        </p:txBody>
      </p:sp>
      <p:sp>
        <p:nvSpPr>
          <p:cNvPr id="3" name="Rectangle 2"/>
          <p:cNvSpPr/>
          <p:nvPr/>
        </p:nvSpPr>
        <p:spPr>
          <a:xfrm>
            <a:off x="119827" y="2192254"/>
            <a:ext cx="7247725" cy="1015663"/>
          </a:xfrm>
          <a:prstGeom prst="rect">
            <a:avLst/>
          </a:prstGeom>
        </p:spPr>
        <p:txBody>
          <a:bodyPr wrap="square">
            <a:spAutoFit/>
          </a:bodyPr>
          <a:lstStyle/>
          <a:p>
            <a:pPr algn="ctr"/>
            <a:r>
              <a:rPr lang="fr-FR" sz="2000" b="1" noProof="1">
                <a:solidFill>
                  <a:srgbClr val="000000"/>
                </a:solidFill>
                <a:latin typeface="Cambria" panose="02040503050406030204" pitchFamily="18" charset="0"/>
                <a:ea typeface="Times New Roman" panose="02020603050405020304" pitchFamily="18" charset="0"/>
              </a:rPr>
              <a:t>Cеttе étudе visе donc à еxplorеr l’impact dеs systèmеs dе tеnurе foncièrе sur l’adoption dеs pratiquеs agroécologiquеs dans la communе dе Touboro</a:t>
            </a:r>
            <a:endParaRPr lang="fr-FR" sz="2000" b="1" noProof="1"/>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200" y="2980847"/>
            <a:ext cx="4932107" cy="2959264"/>
          </a:xfrm>
          <a:prstGeom prst="rect">
            <a:avLst/>
          </a:prstGeom>
        </p:spPr>
      </p:pic>
      <p:sp>
        <p:nvSpPr>
          <p:cNvPr id="17" name="Rectangle 16"/>
          <p:cNvSpPr/>
          <p:nvPr/>
        </p:nvSpPr>
        <p:spPr>
          <a:xfrm>
            <a:off x="514205" y="3759886"/>
            <a:ext cx="6096000" cy="1015663"/>
          </a:xfrm>
          <a:prstGeom prst="rect">
            <a:avLst/>
          </a:prstGeom>
        </p:spPr>
        <p:txBody>
          <a:bodyPr>
            <a:spAutoFit/>
          </a:bodyPr>
          <a:lstStyle/>
          <a:p>
            <a:pPr marL="342900" indent="-342900" algn="ctr">
              <a:spcAft>
                <a:spcPts val="0"/>
              </a:spcAft>
              <a:buFont typeface="Wingdings" panose="05000000000000000000" pitchFamily="2" charset="2"/>
              <a:buChar char="q"/>
            </a:pPr>
            <a:r>
              <a:rPr lang="fr-FR" sz="2000" noProof="1">
                <a:solidFill>
                  <a:srgbClr val="000000"/>
                </a:solidFill>
                <a:latin typeface="Cambria" panose="02040503050406030204" pitchFamily="18" charset="0"/>
                <a:ea typeface="Times New Roman" panose="02020603050405020304" pitchFamily="18" charset="0"/>
              </a:rPr>
              <a:t>Analysеr commеnt lеs différеnts régimеs fonciеrs influеncеnt lеs choix agricolеs dеs populations localеs</a:t>
            </a:r>
            <a:r>
              <a:rPr lang="fr-FR" sz="2000" dirty="0">
                <a:solidFill>
                  <a:srgbClr val="000000"/>
                </a:solidFill>
                <a:latin typeface="Cambria" panose="02040503050406030204" pitchFamily="18" charset="0"/>
                <a:ea typeface="Times New Roman" panose="02020603050405020304" pitchFamily="18" charset="0"/>
              </a:rPr>
              <a:t>,</a:t>
            </a:r>
          </a:p>
        </p:txBody>
      </p:sp>
    </p:spTree>
    <p:extLst>
      <p:ext uri="{BB962C8B-B14F-4D97-AF65-F5344CB8AC3E}">
        <p14:creationId xmlns:p14="http://schemas.microsoft.com/office/powerpoint/2010/main" val="203673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9" name="Text 0"/>
          <p:cNvSpPr/>
          <p:nvPr/>
        </p:nvSpPr>
        <p:spPr>
          <a:xfrm>
            <a:off x="123696" y="1327956"/>
            <a:ext cx="12000829" cy="758894"/>
          </a:xfrm>
          <a:prstGeom prst="rect">
            <a:avLst/>
          </a:prstGeom>
          <a:noFill/>
          <a:ln/>
        </p:spPr>
        <p:txBody>
          <a:bodyPr wrap="square" lIns="0" tIns="0" rIns="0" bIns="0" rtlCol="0" anchor="t"/>
          <a:lstStyle/>
          <a:p>
            <a:pPr marL="0" indent="0" algn="ctr">
              <a:lnSpc>
                <a:spcPts val="5550"/>
              </a:lnSpc>
              <a:buNone/>
            </a:pPr>
            <a:r>
              <a:rPr lang="en-US" sz="3200" dirty="0">
                <a:solidFill>
                  <a:srgbClr val="1B1B27"/>
                </a:solidFill>
                <a:latin typeface="Raleway" pitchFamily="34" charset="0"/>
                <a:ea typeface="Raleway" pitchFamily="34" charset="-122"/>
                <a:cs typeface="Raleway" pitchFamily="34" charset="-120"/>
              </a:rPr>
              <a:t>III. Méthodologie : Une approche mixte et intégrée</a:t>
            </a:r>
            <a:endParaRPr lang="en-US" sz="3200" dirty="0"/>
          </a:p>
        </p:txBody>
      </p:sp>
      <p:sp>
        <p:nvSpPr>
          <p:cNvPr id="20" name="Text 1"/>
          <p:cNvSpPr/>
          <p:nvPr/>
        </p:nvSpPr>
        <p:spPr>
          <a:xfrm>
            <a:off x="123696" y="2244209"/>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aleway Light" pitchFamily="34" charset="0"/>
                <a:ea typeface="Raleway Light" pitchFamily="34" charset="-122"/>
                <a:cs typeface="Raleway Light" pitchFamily="34" charset="-120"/>
              </a:rPr>
              <a:t>01</a:t>
            </a:r>
            <a:endParaRPr lang="en-US" sz="1750" dirty="0"/>
          </a:p>
        </p:txBody>
      </p:sp>
      <p:sp>
        <p:nvSpPr>
          <p:cNvPr id="21" name="Shape 2"/>
          <p:cNvSpPr/>
          <p:nvPr/>
        </p:nvSpPr>
        <p:spPr>
          <a:xfrm>
            <a:off x="123696" y="2599253"/>
            <a:ext cx="3664744" cy="30480"/>
          </a:xfrm>
          <a:prstGeom prst="rect">
            <a:avLst/>
          </a:prstGeom>
          <a:solidFill>
            <a:srgbClr val="1B1B27"/>
          </a:solidFill>
          <a:ln/>
        </p:spPr>
        <p:txBody>
          <a:bodyPr/>
          <a:lstStyle/>
          <a:p>
            <a:endParaRPr lang="en-GB"/>
          </a:p>
        </p:txBody>
      </p:sp>
      <p:sp>
        <p:nvSpPr>
          <p:cNvPr id="22" name="Text 3"/>
          <p:cNvSpPr/>
          <p:nvPr/>
        </p:nvSpPr>
        <p:spPr>
          <a:xfrm>
            <a:off x="123696" y="277356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Échantillon</a:t>
            </a:r>
            <a:endParaRPr lang="en-US" sz="2200" b="1" dirty="0"/>
          </a:p>
        </p:txBody>
      </p:sp>
      <p:sp>
        <p:nvSpPr>
          <p:cNvPr id="23" name="Text 4"/>
          <p:cNvSpPr/>
          <p:nvPr/>
        </p:nvSpPr>
        <p:spPr>
          <a:xfrm>
            <a:off x="123696" y="3263979"/>
            <a:ext cx="3664744"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100 agriculteurs dans 10 villages selon des critères croisés : statut foncier, genre, ancienneté d'installation et type de culture.</a:t>
            </a:r>
            <a:endParaRPr lang="en-US" sz="1750" dirty="0"/>
          </a:p>
        </p:txBody>
      </p:sp>
      <p:sp>
        <p:nvSpPr>
          <p:cNvPr id="24" name="Text 5"/>
          <p:cNvSpPr/>
          <p:nvPr/>
        </p:nvSpPr>
        <p:spPr>
          <a:xfrm>
            <a:off x="4015254" y="2244209"/>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aleway Light" pitchFamily="34" charset="0"/>
                <a:ea typeface="Raleway Light" pitchFamily="34" charset="-122"/>
                <a:cs typeface="Raleway Light" pitchFamily="34" charset="-120"/>
              </a:rPr>
              <a:t>02</a:t>
            </a:r>
            <a:endParaRPr lang="en-US" sz="1750" dirty="0"/>
          </a:p>
        </p:txBody>
      </p:sp>
      <p:sp>
        <p:nvSpPr>
          <p:cNvPr id="25" name="Shape 6"/>
          <p:cNvSpPr/>
          <p:nvPr/>
        </p:nvSpPr>
        <p:spPr>
          <a:xfrm>
            <a:off x="4015254" y="2599253"/>
            <a:ext cx="3664863" cy="30480"/>
          </a:xfrm>
          <a:prstGeom prst="rect">
            <a:avLst/>
          </a:prstGeom>
          <a:solidFill>
            <a:srgbClr val="1B1B27"/>
          </a:solidFill>
          <a:ln/>
        </p:spPr>
        <p:txBody>
          <a:bodyPr/>
          <a:lstStyle/>
          <a:p>
            <a:endParaRPr lang="en-GB"/>
          </a:p>
        </p:txBody>
      </p:sp>
      <p:sp>
        <p:nvSpPr>
          <p:cNvPr id="26" name="Text 7"/>
          <p:cNvSpPr/>
          <p:nvPr/>
        </p:nvSpPr>
        <p:spPr>
          <a:xfrm>
            <a:off x="4015254" y="2773561"/>
            <a:ext cx="3084195" cy="354330"/>
          </a:xfrm>
          <a:prstGeom prst="rect">
            <a:avLst/>
          </a:prstGeom>
          <a:noFill/>
          <a:ln/>
        </p:spPr>
        <p:txBody>
          <a:bodyPr wrap="non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Trois régimes de tenure</a:t>
            </a:r>
            <a:endParaRPr lang="en-US" sz="2200" b="1" dirty="0"/>
          </a:p>
        </p:txBody>
      </p:sp>
      <p:sp>
        <p:nvSpPr>
          <p:cNvPr id="27" name="Text 8"/>
          <p:cNvSpPr/>
          <p:nvPr/>
        </p:nvSpPr>
        <p:spPr>
          <a:xfrm>
            <a:off x="4015254" y="3263979"/>
            <a:ext cx="3664863"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Tenure coutumière , </a:t>
            </a:r>
          </a:p>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Tenure </a:t>
            </a:r>
            <a:r>
              <a:rPr lang="en-US" sz="1750" dirty="0" err="1">
                <a:solidFill>
                  <a:srgbClr val="3C3939"/>
                </a:solidFill>
                <a:latin typeface="Roboto" pitchFamily="34" charset="0"/>
                <a:ea typeface="Roboto" pitchFamily="34" charset="-122"/>
                <a:cs typeface="Roboto" pitchFamily="34" charset="-120"/>
              </a:rPr>
              <a:t>formelle</a:t>
            </a:r>
            <a:r>
              <a:rPr lang="en-US" sz="1750" dirty="0">
                <a:solidFill>
                  <a:srgbClr val="3C3939"/>
                </a:solidFill>
                <a:latin typeface="Roboto" pitchFamily="34" charset="0"/>
                <a:ea typeface="Roboto" pitchFamily="34" charset="-122"/>
                <a:cs typeface="Roboto" pitchFamily="34" charset="-120"/>
              </a:rPr>
              <a:t> </a:t>
            </a:r>
          </a:p>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et statut provisoire de location</a:t>
            </a:r>
            <a:endParaRPr lang="en-US" sz="1750" dirty="0"/>
          </a:p>
        </p:txBody>
      </p:sp>
      <p:sp>
        <p:nvSpPr>
          <p:cNvPr id="28" name="Text 9"/>
          <p:cNvSpPr/>
          <p:nvPr/>
        </p:nvSpPr>
        <p:spPr>
          <a:xfrm>
            <a:off x="123696" y="5112424"/>
            <a:ext cx="226814" cy="283488"/>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aleway Light" pitchFamily="34" charset="0"/>
                <a:ea typeface="Raleway Light" pitchFamily="34" charset="-122"/>
                <a:cs typeface="Raleway Light" pitchFamily="34" charset="-120"/>
              </a:rPr>
              <a:t>03</a:t>
            </a:r>
            <a:endParaRPr lang="en-US" sz="1750" dirty="0"/>
          </a:p>
        </p:txBody>
      </p:sp>
      <p:sp>
        <p:nvSpPr>
          <p:cNvPr id="29" name="Shape 10"/>
          <p:cNvSpPr/>
          <p:nvPr/>
        </p:nvSpPr>
        <p:spPr>
          <a:xfrm>
            <a:off x="123696" y="5467469"/>
            <a:ext cx="7556421" cy="30480"/>
          </a:xfrm>
          <a:prstGeom prst="rect">
            <a:avLst/>
          </a:prstGeom>
          <a:solidFill>
            <a:srgbClr val="1B1B27"/>
          </a:solidFill>
          <a:ln/>
        </p:spPr>
        <p:txBody>
          <a:bodyPr/>
          <a:lstStyle/>
          <a:p>
            <a:endParaRPr lang="en-GB"/>
          </a:p>
        </p:txBody>
      </p:sp>
      <p:sp>
        <p:nvSpPr>
          <p:cNvPr id="30" name="Text 11"/>
          <p:cNvSpPr/>
          <p:nvPr/>
        </p:nvSpPr>
        <p:spPr>
          <a:xfrm>
            <a:off x="123696" y="564177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C3939"/>
                </a:solidFill>
                <a:latin typeface="Raleway" pitchFamily="34" charset="0"/>
                <a:ea typeface="Raleway" pitchFamily="34" charset="-122"/>
                <a:cs typeface="Raleway" pitchFamily="34" charset="-120"/>
              </a:rPr>
              <a:t>Collecte de données</a:t>
            </a:r>
            <a:endParaRPr lang="en-US" sz="2200" b="1" dirty="0"/>
          </a:p>
        </p:txBody>
      </p:sp>
      <p:sp>
        <p:nvSpPr>
          <p:cNvPr id="31" name="Text 12"/>
          <p:cNvSpPr/>
          <p:nvPr/>
        </p:nvSpPr>
        <p:spPr>
          <a:xfrm>
            <a:off x="123696" y="6132195"/>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Entretiens semi-directifs, focus groups communautaires et observations de terrain pour analyser l'adoption de six pratiques agroécologiques.</a:t>
            </a:r>
            <a:endParaRPr lang="en-US" sz="175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749" y="2832433"/>
            <a:ext cx="4322776" cy="3059943"/>
          </a:xfrm>
          <a:prstGeom prst="rect">
            <a:avLst/>
          </a:prstGeom>
        </p:spPr>
      </p:pic>
    </p:spTree>
    <p:extLst>
      <p:ext uri="{BB962C8B-B14F-4D97-AF65-F5344CB8AC3E}">
        <p14:creationId xmlns:p14="http://schemas.microsoft.com/office/powerpoint/2010/main" val="88496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18" name="Text 0"/>
          <p:cNvSpPr/>
          <p:nvPr/>
        </p:nvSpPr>
        <p:spPr>
          <a:xfrm>
            <a:off x="79852" y="1356287"/>
            <a:ext cx="12112147" cy="717313"/>
          </a:xfrm>
          <a:prstGeom prst="rect">
            <a:avLst/>
          </a:prstGeom>
          <a:noFill/>
          <a:ln/>
        </p:spPr>
        <p:txBody>
          <a:bodyPr wrap="square" lIns="0" tIns="0" rIns="0" bIns="0" rtlCol="0" anchor="t"/>
          <a:lstStyle/>
          <a:p>
            <a:pPr marL="0" indent="0" algn="ctr">
              <a:buNone/>
            </a:pPr>
            <a:r>
              <a:rPr lang="en-US" sz="3200" b="1" dirty="0">
                <a:solidFill>
                  <a:srgbClr val="1B1B27"/>
                </a:solidFill>
                <a:latin typeface="Raleway" pitchFamily="34" charset="0"/>
                <a:ea typeface="Raleway" pitchFamily="34" charset="-122"/>
                <a:cs typeface="Raleway" pitchFamily="34" charset="-120"/>
              </a:rPr>
              <a:t>R1. Un paysage foncier inégal et fragmenté</a:t>
            </a:r>
            <a:endParaRPr lang="en-US" sz="3200" b="1" dirty="0"/>
          </a:p>
        </p:txBody>
      </p:sp>
      <p:sp>
        <p:nvSpPr>
          <p:cNvPr id="19" name="Text 1"/>
          <p:cNvSpPr/>
          <p:nvPr/>
        </p:nvSpPr>
        <p:spPr>
          <a:xfrm>
            <a:off x="245328" y="3548308"/>
            <a:ext cx="3261072" cy="962263"/>
          </a:xfrm>
          <a:prstGeom prst="rect">
            <a:avLst/>
          </a:prstGeom>
          <a:noFill/>
          <a:ln/>
        </p:spPr>
        <p:txBody>
          <a:bodyPr wrap="square" lIns="0" tIns="0" rIns="0" bIns="0" rtlCol="0" anchor="t"/>
          <a:lstStyle/>
          <a:p>
            <a:pPr marL="0" indent="0" algn="ctr">
              <a:lnSpc>
                <a:spcPts val="2500"/>
              </a:lnSpc>
              <a:buNone/>
            </a:pPr>
            <a:r>
              <a:rPr lang="en-US" sz="1550" b="1" i="1" u="sng" dirty="0">
                <a:solidFill>
                  <a:srgbClr val="3C3939"/>
                </a:solidFill>
                <a:ea typeface="Roboto" pitchFamily="34" charset="-122"/>
                <a:cs typeface="Roboto" pitchFamily="34" charset="-120"/>
              </a:rPr>
              <a:t>L'adoption des pratiques agroécologiques suit des lignes de fracture sociales et statutaires profondes. Elle apparaît comme le miroir fidèle de la sécurité foncière, de l'ancrage territorial et du capital social des exploitants.</a:t>
            </a:r>
            <a:endParaRPr lang="en-US" sz="1550" b="1" i="1" u="sng" dirty="0"/>
          </a:p>
        </p:txBody>
      </p:sp>
      <p:sp>
        <p:nvSpPr>
          <p:cNvPr id="20" name="Text 2"/>
          <p:cNvSpPr/>
          <p:nvPr/>
        </p:nvSpPr>
        <p:spPr>
          <a:xfrm>
            <a:off x="4285699" y="2550780"/>
            <a:ext cx="2413159" cy="661511"/>
          </a:xfrm>
          <a:prstGeom prst="rect">
            <a:avLst/>
          </a:prstGeom>
          <a:noFill/>
          <a:ln/>
        </p:spPr>
        <p:txBody>
          <a:bodyPr wrap="none" lIns="0" tIns="0" rIns="0" bIns="0" rtlCol="0" anchor="t"/>
          <a:lstStyle/>
          <a:p>
            <a:pPr marL="0" indent="0" algn="ctr">
              <a:lnSpc>
                <a:spcPts val="5200"/>
              </a:lnSpc>
              <a:buNone/>
            </a:pPr>
            <a:r>
              <a:rPr lang="en-US" sz="5200" dirty="0">
                <a:solidFill>
                  <a:srgbClr val="FF0000"/>
                </a:solidFill>
                <a:latin typeface="Raleway" pitchFamily="34" charset="0"/>
                <a:ea typeface="Raleway" pitchFamily="34" charset="-122"/>
                <a:cs typeface="Raleway" pitchFamily="34" charset="-120"/>
              </a:rPr>
              <a:t>5%</a:t>
            </a:r>
            <a:endParaRPr lang="en-US" sz="5200" dirty="0">
              <a:solidFill>
                <a:srgbClr val="FF0000"/>
              </a:solidFill>
            </a:endParaRPr>
          </a:p>
        </p:txBody>
      </p:sp>
      <p:sp>
        <p:nvSpPr>
          <p:cNvPr id="21" name="Text 3"/>
          <p:cNvSpPr/>
          <p:nvPr/>
        </p:nvSpPr>
        <p:spPr>
          <a:xfrm>
            <a:off x="4285699" y="3462680"/>
            <a:ext cx="2413159" cy="626507"/>
          </a:xfrm>
          <a:prstGeom prst="rect">
            <a:avLst/>
          </a:prstGeom>
          <a:noFill/>
          <a:ln/>
        </p:spPr>
        <p:txBody>
          <a:bodyPr wrap="square" lIns="0" tIns="0" rIns="0" bIns="0" rtlCol="0" anchor="t"/>
          <a:lstStyle/>
          <a:p>
            <a:pPr marL="0" indent="0" algn="ctr">
              <a:lnSpc>
                <a:spcPts val="2450"/>
              </a:lnSpc>
              <a:buNone/>
            </a:pPr>
            <a:r>
              <a:rPr lang="en-US" sz="1950" b="1" dirty="0">
                <a:solidFill>
                  <a:srgbClr val="3C3939"/>
                </a:solidFill>
                <a:latin typeface="Raleway" pitchFamily="34" charset="0"/>
                <a:ea typeface="Raleway" pitchFamily="34" charset="-122"/>
                <a:cs typeface="Raleway" pitchFamily="34" charset="-120"/>
              </a:rPr>
              <a:t>Titres fonciers formels</a:t>
            </a:r>
            <a:endParaRPr lang="en-US" sz="1950" b="1" dirty="0"/>
          </a:p>
        </p:txBody>
      </p:sp>
      <p:sp>
        <p:nvSpPr>
          <p:cNvPr id="22" name="Text 4"/>
          <p:cNvSpPr/>
          <p:nvPr/>
        </p:nvSpPr>
        <p:spPr>
          <a:xfrm>
            <a:off x="4285699" y="4209440"/>
            <a:ext cx="2413159" cy="2245281"/>
          </a:xfrm>
          <a:prstGeom prst="rect">
            <a:avLst/>
          </a:prstGeom>
          <a:noFill/>
          <a:ln/>
        </p:spPr>
        <p:txBody>
          <a:bodyPr wrap="square" lIns="0" tIns="0" rIns="0" bIns="0" rtlCol="0" anchor="t"/>
          <a:lstStyle/>
          <a:p>
            <a:pPr marL="0" indent="0" algn="ctr">
              <a:lnSpc>
                <a:spcPts val="2500"/>
              </a:lnSpc>
              <a:buNone/>
            </a:pPr>
            <a:r>
              <a:rPr lang="en-US" sz="1550" dirty="0">
                <a:solidFill>
                  <a:srgbClr val="3C3939"/>
                </a:solidFill>
                <a:latin typeface="Roboto" pitchFamily="34" charset="0"/>
                <a:ea typeface="Roboto" pitchFamily="34" charset="-122"/>
                <a:cs typeface="Roboto" pitchFamily="34" charset="-120"/>
              </a:rPr>
              <a:t>Une minorité socialement influente avec forte propension à investir dans des pratiques durables : agroforesterie, gestion intégrée des eaux, rotation culturale complexe.</a:t>
            </a:r>
            <a:endParaRPr lang="en-US" sz="1550" dirty="0"/>
          </a:p>
        </p:txBody>
      </p:sp>
      <p:sp>
        <p:nvSpPr>
          <p:cNvPr id="23" name="Text 5"/>
          <p:cNvSpPr/>
          <p:nvPr/>
        </p:nvSpPr>
        <p:spPr>
          <a:xfrm>
            <a:off x="6949366" y="2550780"/>
            <a:ext cx="2413278" cy="661511"/>
          </a:xfrm>
          <a:prstGeom prst="rect">
            <a:avLst/>
          </a:prstGeom>
          <a:noFill/>
          <a:ln/>
        </p:spPr>
        <p:txBody>
          <a:bodyPr wrap="none" lIns="0" tIns="0" rIns="0" bIns="0" rtlCol="0" anchor="t"/>
          <a:lstStyle/>
          <a:p>
            <a:pPr marL="0" indent="0" algn="ctr">
              <a:lnSpc>
                <a:spcPts val="5200"/>
              </a:lnSpc>
              <a:buNone/>
            </a:pPr>
            <a:r>
              <a:rPr lang="en-US" sz="5200" dirty="0">
                <a:solidFill>
                  <a:srgbClr val="FF0000"/>
                </a:solidFill>
                <a:latin typeface="Raleway" pitchFamily="34" charset="0"/>
                <a:ea typeface="Raleway" pitchFamily="34" charset="-122"/>
                <a:cs typeface="Raleway" pitchFamily="34" charset="-120"/>
              </a:rPr>
              <a:t>57%</a:t>
            </a:r>
            <a:endParaRPr lang="en-US" sz="5200" dirty="0">
              <a:solidFill>
                <a:srgbClr val="FF0000"/>
              </a:solidFill>
            </a:endParaRPr>
          </a:p>
        </p:txBody>
      </p:sp>
      <p:sp>
        <p:nvSpPr>
          <p:cNvPr id="24" name="Text 6"/>
          <p:cNvSpPr/>
          <p:nvPr/>
        </p:nvSpPr>
        <p:spPr>
          <a:xfrm>
            <a:off x="6949366" y="3462680"/>
            <a:ext cx="2413278" cy="626507"/>
          </a:xfrm>
          <a:prstGeom prst="rect">
            <a:avLst/>
          </a:prstGeom>
          <a:noFill/>
          <a:ln/>
        </p:spPr>
        <p:txBody>
          <a:bodyPr wrap="square" lIns="0" tIns="0" rIns="0" bIns="0" rtlCol="0" anchor="t"/>
          <a:lstStyle/>
          <a:p>
            <a:pPr marL="0" indent="0" algn="ctr">
              <a:lnSpc>
                <a:spcPts val="2450"/>
              </a:lnSpc>
              <a:buNone/>
            </a:pPr>
            <a:r>
              <a:rPr lang="en-US" sz="1950" b="1" dirty="0">
                <a:solidFill>
                  <a:srgbClr val="3C3939"/>
                </a:solidFill>
                <a:latin typeface="Raleway" pitchFamily="34" charset="0"/>
                <a:ea typeface="Raleway" pitchFamily="34" charset="-122"/>
                <a:cs typeface="Raleway" pitchFamily="34" charset="-120"/>
              </a:rPr>
              <a:t>Propriétaires coutumiers</a:t>
            </a:r>
            <a:endParaRPr lang="en-US" sz="1950" b="1" dirty="0"/>
          </a:p>
        </p:txBody>
      </p:sp>
      <p:sp>
        <p:nvSpPr>
          <p:cNvPr id="25" name="Text 7"/>
          <p:cNvSpPr/>
          <p:nvPr/>
        </p:nvSpPr>
        <p:spPr>
          <a:xfrm>
            <a:off x="6949366" y="4209440"/>
            <a:ext cx="2413278" cy="2245281"/>
          </a:xfrm>
          <a:prstGeom prst="rect">
            <a:avLst/>
          </a:prstGeom>
          <a:noFill/>
          <a:ln/>
        </p:spPr>
        <p:txBody>
          <a:bodyPr wrap="square" lIns="0" tIns="0" rIns="0" bIns="0" rtlCol="0" anchor="t"/>
          <a:lstStyle/>
          <a:p>
            <a:pPr marL="0" indent="0" algn="ctr">
              <a:lnSpc>
                <a:spcPts val="2500"/>
              </a:lnSpc>
              <a:buNone/>
            </a:pPr>
            <a:r>
              <a:rPr lang="en-US" sz="1550" dirty="0">
                <a:solidFill>
                  <a:srgbClr val="3C3939"/>
                </a:solidFill>
                <a:latin typeface="Roboto" pitchFamily="34" charset="0"/>
                <a:ea typeface="Roboto" pitchFamily="34" charset="-122"/>
                <a:cs typeface="Roboto" pitchFamily="34" charset="-120"/>
              </a:rPr>
              <a:t>Profil hétérogène. Leur capacité à adopter l'agroécologie dépend de leur position dans la hiérarchie lignagère et de leur reconnaissance communautaire.</a:t>
            </a:r>
            <a:endParaRPr lang="en-US" sz="1550" dirty="0"/>
          </a:p>
        </p:txBody>
      </p:sp>
      <p:sp>
        <p:nvSpPr>
          <p:cNvPr id="26" name="Text 8"/>
          <p:cNvSpPr/>
          <p:nvPr/>
        </p:nvSpPr>
        <p:spPr>
          <a:xfrm>
            <a:off x="9613151" y="2550780"/>
            <a:ext cx="2413278" cy="661511"/>
          </a:xfrm>
          <a:prstGeom prst="rect">
            <a:avLst/>
          </a:prstGeom>
          <a:noFill/>
          <a:ln/>
        </p:spPr>
        <p:txBody>
          <a:bodyPr wrap="none" lIns="0" tIns="0" rIns="0" bIns="0" rtlCol="0" anchor="t"/>
          <a:lstStyle/>
          <a:p>
            <a:pPr marL="0" indent="0" algn="ctr">
              <a:lnSpc>
                <a:spcPts val="5200"/>
              </a:lnSpc>
              <a:buNone/>
            </a:pPr>
            <a:r>
              <a:rPr lang="en-US" sz="5200" dirty="0">
                <a:solidFill>
                  <a:srgbClr val="FF0000"/>
                </a:solidFill>
                <a:latin typeface="Raleway" pitchFamily="34" charset="0"/>
                <a:ea typeface="Raleway" pitchFamily="34" charset="-122"/>
                <a:cs typeface="Raleway" pitchFamily="34" charset="-120"/>
              </a:rPr>
              <a:t>38%</a:t>
            </a:r>
            <a:endParaRPr lang="en-US" sz="5200" dirty="0">
              <a:solidFill>
                <a:srgbClr val="FF0000"/>
              </a:solidFill>
            </a:endParaRPr>
          </a:p>
        </p:txBody>
      </p:sp>
      <p:sp>
        <p:nvSpPr>
          <p:cNvPr id="27" name="Text 9"/>
          <p:cNvSpPr/>
          <p:nvPr/>
        </p:nvSpPr>
        <p:spPr>
          <a:xfrm>
            <a:off x="9613151" y="3462680"/>
            <a:ext cx="2413278" cy="313253"/>
          </a:xfrm>
          <a:prstGeom prst="rect">
            <a:avLst/>
          </a:prstGeom>
          <a:noFill/>
          <a:ln/>
        </p:spPr>
        <p:txBody>
          <a:bodyPr wrap="none" lIns="0" tIns="0" rIns="0" bIns="0" rtlCol="0" anchor="t"/>
          <a:lstStyle/>
          <a:p>
            <a:pPr marL="0" indent="0" algn="ctr">
              <a:lnSpc>
                <a:spcPts val="2450"/>
              </a:lnSpc>
              <a:buNone/>
            </a:pPr>
            <a:r>
              <a:rPr lang="en-US" sz="1950" b="1" dirty="0">
                <a:solidFill>
                  <a:srgbClr val="3C3939"/>
                </a:solidFill>
                <a:latin typeface="Raleway" pitchFamily="34" charset="0"/>
                <a:ea typeface="Raleway" pitchFamily="34" charset="-122"/>
                <a:cs typeface="Raleway" pitchFamily="34" charset="-120"/>
              </a:rPr>
              <a:t>Locataires précaires</a:t>
            </a:r>
            <a:endParaRPr lang="en-US" sz="1950" b="1" dirty="0"/>
          </a:p>
        </p:txBody>
      </p:sp>
      <p:sp>
        <p:nvSpPr>
          <p:cNvPr id="28" name="Text 10"/>
          <p:cNvSpPr/>
          <p:nvPr/>
        </p:nvSpPr>
        <p:spPr>
          <a:xfrm>
            <a:off x="9613151" y="3896186"/>
            <a:ext cx="2413278" cy="2245281"/>
          </a:xfrm>
          <a:prstGeom prst="rect">
            <a:avLst/>
          </a:prstGeom>
          <a:noFill/>
          <a:ln/>
        </p:spPr>
        <p:txBody>
          <a:bodyPr wrap="square" lIns="0" tIns="0" rIns="0" bIns="0" rtlCol="0" anchor="t"/>
          <a:lstStyle/>
          <a:p>
            <a:pPr marL="0" indent="0" algn="ctr">
              <a:lnSpc>
                <a:spcPts val="2500"/>
              </a:lnSpc>
              <a:buNone/>
            </a:pPr>
            <a:r>
              <a:rPr lang="en-US" sz="1550" dirty="0">
                <a:solidFill>
                  <a:srgbClr val="3C3939"/>
                </a:solidFill>
                <a:latin typeface="Roboto" pitchFamily="34" charset="0"/>
                <a:ea typeface="Roboto" pitchFamily="34" charset="-122"/>
                <a:cs typeface="Roboto" pitchFamily="34" charset="-120"/>
              </a:rPr>
              <a:t>Principalement migrants, évoluent dans un univers foncier marqué par l'incertitude et la dépendance. Privilégient des pratiques à court terme.</a:t>
            </a:r>
            <a:endParaRPr lang="en-US" sz="1550" dirty="0"/>
          </a:p>
        </p:txBody>
      </p:sp>
    </p:spTree>
    <p:extLst>
      <p:ext uri="{BB962C8B-B14F-4D97-AF65-F5344CB8AC3E}">
        <p14:creationId xmlns:p14="http://schemas.microsoft.com/office/powerpoint/2010/main" val="376775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5" name="Text 0"/>
          <p:cNvSpPr/>
          <p:nvPr/>
        </p:nvSpPr>
        <p:spPr>
          <a:xfrm>
            <a:off x="120671" y="1247716"/>
            <a:ext cx="5956129" cy="595034"/>
          </a:xfrm>
          <a:prstGeom prst="rect">
            <a:avLst/>
          </a:prstGeom>
          <a:noFill/>
          <a:ln/>
        </p:spPr>
        <p:txBody>
          <a:bodyPr wrap="square" lIns="0" tIns="0" rIns="0" bIns="0" rtlCol="0" anchor="t"/>
          <a:lstStyle/>
          <a:p>
            <a:pPr marL="0" indent="0" algn="ctr">
              <a:lnSpc>
                <a:spcPts val="4700"/>
              </a:lnSpc>
              <a:buNone/>
            </a:pPr>
            <a:r>
              <a:rPr lang="en-US" sz="3200" dirty="0">
                <a:solidFill>
                  <a:srgbClr val="1B1B27"/>
                </a:solidFill>
                <a:latin typeface="Raleway" pitchFamily="34" charset="0"/>
                <a:ea typeface="Raleway" pitchFamily="34" charset="-122"/>
                <a:cs typeface="Raleway" pitchFamily="34" charset="-120"/>
              </a:rPr>
              <a:t>R2. </a:t>
            </a:r>
            <a:r>
              <a:rPr lang="en-US" sz="3200" b="1" dirty="0" err="1">
                <a:solidFill>
                  <a:srgbClr val="1B1B27"/>
                </a:solidFill>
                <a:latin typeface="Raleway" pitchFamily="34" charset="0"/>
                <a:ea typeface="Raleway" pitchFamily="34" charset="-122"/>
                <a:cs typeface="Raleway" pitchFamily="34" charset="-120"/>
              </a:rPr>
              <a:t>Pratiques</a:t>
            </a:r>
            <a:r>
              <a:rPr lang="en-US" sz="3200" b="1" dirty="0">
                <a:solidFill>
                  <a:srgbClr val="1B1B27"/>
                </a:solidFill>
                <a:latin typeface="Raleway" pitchFamily="34" charset="0"/>
                <a:ea typeface="Raleway" pitchFamily="34" charset="-122"/>
                <a:cs typeface="Raleway" pitchFamily="34" charset="-120"/>
              </a:rPr>
              <a:t> agroécologiques identifiées</a:t>
            </a:r>
            <a:endParaRPr lang="en-US" sz="3200" b="1" dirty="0"/>
          </a:p>
        </p:txBody>
      </p:sp>
      <p:pic>
        <p:nvPicPr>
          <p:cNvPr id="19" name="Image 18"/>
          <p:cNvPicPr/>
          <p:nvPr/>
        </p:nvPicPr>
        <p:blipFill rotWithShape="1">
          <a:blip r:embed="rId3" cstate="print">
            <a:extLst>
              <a:ext uri="{28A0092B-C50C-407E-A947-70E740481C1C}">
                <a14:useLocalDpi xmlns:a14="http://schemas.microsoft.com/office/drawing/2010/main" val="0"/>
              </a:ext>
            </a:extLst>
          </a:blip>
          <a:srcRect l="7193" t="14402" r="6648" b="4965"/>
          <a:stretch/>
        </p:blipFill>
        <p:spPr bwMode="auto">
          <a:xfrm>
            <a:off x="120671" y="2408152"/>
            <a:ext cx="5476782" cy="4309667"/>
          </a:xfrm>
          <a:prstGeom prst="rect">
            <a:avLst/>
          </a:prstGeom>
          <a:noFill/>
          <a:ln>
            <a:noFill/>
          </a:ln>
          <a:extLst>
            <a:ext uri="{53640926-AAD7-44D8-BBD7-CCE9431645EC}">
              <a14:shadowObscured xmlns:a14="http://schemas.microsoft.com/office/drawing/2010/main"/>
            </a:ext>
          </a:extLst>
        </p:spPr>
      </p:pic>
      <p:graphicFrame>
        <p:nvGraphicFramePr>
          <p:cNvPr id="20" name="Graphique 19">
            <a:extLst>
              <a:ext uri="{FF2B5EF4-FFF2-40B4-BE49-F238E27FC236}">
                <a16:creationId xmlns:a16="http://schemas.microsoft.com/office/drawing/2014/main" id="{B4AD8DDE-2225-A947-C66F-FA8298F05F61}"/>
              </a:ext>
            </a:extLst>
          </p:cNvPr>
          <p:cNvGraphicFramePr/>
          <p:nvPr>
            <p:extLst>
              <p:ext uri="{D42A27DB-BD31-4B8C-83A1-F6EECF244321}">
                <p14:modId xmlns:p14="http://schemas.microsoft.com/office/powerpoint/2010/main" val="3808551305"/>
              </p:ext>
            </p:extLst>
          </p:nvPr>
        </p:nvGraphicFramePr>
        <p:xfrm>
          <a:off x="6263914" y="2674801"/>
          <a:ext cx="5690486" cy="418319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0"/>
          <p:cNvSpPr/>
          <p:nvPr/>
        </p:nvSpPr>
        <p:spPr>
          <a:xfrm>
            <a:off x="6235871" y="1400139"/>
            <a:ext cx="5956129" cy="595034"/>
          </a:xfrm>
          <a:prstGeom prst="rect">
            <a:avLst/>
          </a:prstGeom>
          <a:noFill/>
          <a:ln/>
        </p:spPr>
        <p:txBody>
          <a:bodyPr wrap="square" lIns="0" tIns="0" rIns="0" bIns="0" rtlCol="0" anchor="t"/>
          <a:lstStyle/>
          <a:p>
            <a:pPr algn="ctr">
              <a:lnSpc>
                <a:spcPts val="3650"/>
              </a:lnSpc>
            </a:pPr>
            <a:r>
              <a:rPr lang="en-US" sz="3200" b="1" dirty="0"/>
              <a:t>Adoption selon le type de tenure : Des écarts significatifs</a:t>
            </a:r>
          </a:p>
        </p:txBody>
      </p:sp>
    </p:spTree>
    <p:extLst>
      <p:ext uri="{BB962C8B-B14F-4D97-AF65-F5344CB8AC3E}">
        <p14:creationId xmlns:p14="http://schemas.microsoft.com/office/powerpoint/2010/main" val="320707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245328" y="1879629"/>
            <a:ext cx="8080743" cy="4475754"/>
          </a:xfrm>
        </p:spPr>
        <p:txBody>
          <a:bodyPr>
            <a:normAutofit/>
          </a:bodyPr>
          <a:lstStyle/>
          <a:p>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
        <p:nvSpPr>
          <p:cNvPr id="2" name="Rectangle 1"/>
          <p:cNvSpPr/>
          <p:nvPr/>
        </p:nvSpPr>
        <p:spPr>
          <a:xfrm>
            <a:off x="146583" y="1464265"/>
            <a:ext cx="5290956" cy="2062103"/>
          </a:xfrm>
          <a:prstGeom prst="rect">
            <a:avLst/>
          </a:prstGeom>
        </p:spPr>
        <p:txBody>
          <a:bodyPr wrap="square">
            <a:spAutoFit/>
          </a:bodyPr>
          <a:lstStyle/>
          <a:p>
            <a:pPr algn="ctr"/>
            <a:r>
              <a:rPr lang="fr-FR" sz="3200"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R.3. Contraintes spécifiques liées aux statuts provisoires et à la location des terres</a:t>
            </a:r>
            <a:endParaRPr lang="fr-FR" sz="3200" b="1" dirty="0"/>
          </a:p>
        </p:txBody>
      </p:sp>
      <p:pic>
        <p:nvPicPr>
          <p:cNvPr id="9" name="Image 8"/>
          <p:cNvPicPr/>
          <p:nvPr/>
        </p:nvPicPr>
        <p:blipFill rotWithShape="1">
          <a:blip r:embed="rId3" cstate="print">
            <a:extLst>
              <a:ext uri="{28A0092B-C50C-407E-A947-70E740481C1C}">
                <a14:useLocalDpi xmlns:a14="http://schemas.microsoft.com/office/drawing/2010/main" val="0"/>
              </a:ext>
            </a:extLst>
          </a:blip>
          <a:srcRect l="3487" t="12362" r="3276" b="5914"/>
          <a:stretch/>
        </p:blipFill>
        <p:spPr bwMode="auto">
          <a:xfrm>
            <a:off x="5598082" y="1507380"/>
            <a:ext cx="6484562" cy="5263367"/>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374601" y="3898617"/>
            <a:ext cx="4644128" cy="2585323"/>
          </a:xfrm>
          <a:prstGeom prst="rect">
            <a:avLst/>
          </a:prstGeom>
        </p:spPr>
        <p:txBody>
          <a:bodyPr wrap="square">
            <a:spAutoFit/>
          </a:bodyPr>
          <a:lstStyle/>
          <a:p>
            <a:pPr algn="ctr"/>
            <a:r>
              <a:rPr lang="fr-FR" i="1" dirty="0">
                <a:latin typeface="Times New Roman" panose="02020603050405020304" pitchFamily="18" charset="0"/>
                <a:ea typeface="Times New Roman" panose="02020603050405020304" pitchFamily="18" charset="0"/>
              </a:rPr>
              <a:t>Les statuts fonciers provisoires, en particulier la location, créent une forte insécurité pour les exploitants, qui, confrontés à des contrats verbaux et de courte durée, à la récupération des terres restaurées par les propriétaires et à l’impossibilité d’accéder au crédit faute de garanties, se trouvent découragés d’investir durablement dans les pratiques </a:t>
            </a:r>
            <a:r>
              <a:rPr lang="fr-FR" i="1" dirty="0" err="1">
                <a:latin typeface="Times New Roman" panose="02020603050405020304" pitchFamily="18" charset="0"/>
                <a:ea typeface="Times New Roman" panose="02020603050405020304" pitchFamily="18" charset="0"/>
              </a:rPr>
              <a:t>agroécologiques</a:t>
            </a:r>
            <a:r>
              <a:rPr lang="fr-FR" i="1" dirty="0">
                <a:latin typeface="Times New Roman" panose="02020603050405020304" pitchFamily="18" charset="0"/>
                <a:ea typeface="Times New Roman" panose="02020603050405020304" pitchFamily="18" charset="0"/>
              </a:rPr>
              <a:t>.</a:t>
            </a:r>
            <a:endParaRPr lang="fr-FR"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4963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emplate/>
  <TotalTime>12902</TotalTime>
  <Words>975</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Cambria</vt:lpstr>
      <vt:lpstr>Raleway</vt:lpstr>
      <vt:lpstr>Raleway Light</vt:lpstr>
      <vt:lpstr>Roboto</vt:lpstr>
      <vt:lpstr>Times New Roman</vt:lpstr>
      <vt:lpstr>Wingdings</vt:lpstr>
      <vt:lpstr>Office Theme</vt:lpstr>
      <vt:lpstr> INEGALITES FONCIERЕS ЕT RESILIЕNCЕ ECOLOGIQUЕ : CONTRAINTЕS STRUCTURЕLLЕS A L’ADOPTION DЕ L’AGROECOLOGIЕ DANS LA COMMUNЕ DЕ TOUBORO, NORD CAMЕROUN  Mme. DJOMO KWONANG SANDRINE  Société Civile, Association FACDDUC (Femmes et Action Communautaire pour le Développement Durable au Cameroun)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Medhat Elhelepi</cp:lastModifiedBy>
  <cp:revision>67</cp:revision>
  <dcterms:created xsi:type="dcterms:W3CDTF">2025-06-17T08:21:46Z</dcterms:created>
  <dcterms:modified xsi:type="dcterms:W3CDTF">2025-11-10T18:55:14Z</dcterms:modified>
</cp:coreProperties>
</file>