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73" y="284390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2600" b="1" dirty="0"/>
            </a:br>
            <a:r>
              <a:rPr lang="en-ZA" sz="2800" b="1" dirty="0"/>
              <a:t>Urban Land Injustices and the Logic of Disposability: </a:t>
            </a:r>
            <a:br>
              <a:rPr lang="en-ZA" sz="2800" b="1" dirty="0"/>
            </a:br>
            <a:r>
              <a:rPr lang="en-ZA" sz="2800" b="1" dirty="0"/>
              <a:t>Land, Evictions, and Informality in Zimbabwe’s Cities</a:t>
            </a:r>
            <a:br>
              <a:rPr lang="en-ZA" sz="2600" b="1" dirty="0"/>
            </a:br>
            <a:br>
              <a:rPr lang="en-ZA" sz="2600" b="1" dirty="0"/>
            </a:br>
            <a:r>
              <a:rPr lang="en-ZA" sz="2600" b="1" dirty="0"/>
              <a:t>Dr. Johannes I. Bhanye</a:t>
            </a:r>
            <a:br>
              <a:rPr lang="en-ZA" sz="2600" b="1" dirty="0"/>
            </a:br>
            <a:r>
              <a:rPr lang="en-ZA" sz="2600" b="1" dirty="0"/>
              <a:t>African Climate and Development Initiative (ACDI), University of Cape Town, South Africa</a:t>
            </a:r>
            <a:br>
              <a:rPr lang="en-ZA" sz="2600" b="1" dirty="0"/>
            </a:br>
            <a:r>
              <a:rPr lang="en-ZA" sz="2600" b="1" dirty="0"/>
              <a:t>Email: joebhanye@gmail.com</a:t>
            </a:r>
            <a:br>
              <a:rPr lang="en-US" b="1" dirty="0"/>
            </a:b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42722-7D1F-3CAE-45D1-40EA94ABA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46" y="3903387"/>
            <a:ext cx="1280271" cy="131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C2756-5914-B00A-4D22-0473FE052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3457" y="3804111"/>
            <a:ext cx="161558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02957-C5E2-3A9A-59ED-EBF4EB60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5DAA9-1986-B2A7-2AEC-5B9691BA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3D123-45E1-769B-DE39-336C46D4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464D8-0F7A-A561-4BA3-23CAD021C97F}"/>
              </a:ext>
            </a:extLst>
          </p:cNvPr>
          <p:cNvSpPr txBox="1"/>
          <p:nvPr/>
        </p:nvSpPr>
        <p:spPr>
          <a:xfrm>
            <a:off x="-1" y="1930400"/>
            <a:ext cx="12192001" cy="45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Evictions in Zimbabwe = </a:t>
            </a: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violence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necropolitical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governance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Disposability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value regime to dismantle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Reparative urbanism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tenure security, due process, co-produced upgrading, livelihood corridors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to action:</a:t>
            </a:r>
            <a:endParaRPr kumimoji="0" lang="en-ZA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government: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legislate due-process &amp; fund upgrading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Municipalities: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end demolition-first; adopt city-wide in-situ programs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Judiciary: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uphold timely remedies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Civic/academia/partners:</a:t>
            </a:r>
            <a:r>
              <a:rPr kumimoji="0" lang="en-Z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enumerations, social audits, context-fit standards, long-horizon financing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Urban land justice means inclusion, security, and dignity. The benchmark is simple: no progress if people live waiting to be removed.</a:t>
            </a:r>
            <a:endParaRPr kumimoji="0" lang="en-ZA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1E546-0F7D-E9C2-1A28-A684CFDB728E}"/>
              </a:ext>
            </a:extLst>
          </p:cNvPr>
          <p:cNvSpPr txBox="1"/>
          <p:nvPr/>
        </p:nvSpPr>
        <p:spPr>
          <a:xfrm>
            <a:off x="67733" y="1227135"/>
            <a:ext cx="1212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Conclusion: From Bulldozers to Rights-Based Urbanism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58920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/>
              <a:t>Your Email address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8F3FC-DA05-80D2-E598-FB81F28FC6DD}"/>
              </a:ext>
            </a:extLst>
          </p:cNvPr>
          <p:cNvSpPr txBox="1"/>
          <p:nvPr/>
        </p:nvSpPr>
        <p:spPr>
          <a:xfrm>
            <a:off x="423334" y="2293441"/>
            <a:ext cx="1205653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Zimbabwe rapid urban growth + Scarce affordable serviced land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Informal housing &amp; street economies = primary safety nets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Murambatsvina (2005) displaced 700k+; set a template for future clearances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2005: rolling micro-demolitions in Harare, Chitungwiza, Epworth, Mbare…Evictions framed as “sanitization”, “legality”, “risk mitigation” → colonial logics revived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B578C-C108-4E71-1C1D-A259DEE0F80A}"/>
              </a:ext>
            </a:extLst>
          </p:cNvPr>
          <p:cNvSpPr txBox="1"/>
          <p:nvPr/>
        </p:nvSpPr>
        <p:spPr>
          <a:xfrm>
            <a:off x="0" y="1524000"/>
            <a:ext cx="113961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This Study Matters (Context)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289C1-69E1-CD6C-DF1D-24DFEBB7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F12E2-E217-E8EA-CDE6-A3B83337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7C4EA-530B-D8DE-51AA-5F3C35DE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64654-A9E4-075E-77BD-B9710F3E2145}"/>
              </a:ext>
            </a:extLst>
          </p:cNvPr>
          <p:cNvSpPr txBox="1"/>
          <p:nvPr/>
        </p:nvSpPr>
        <p:spPr>
          <a:xfrm>
            <a:off x="245328" y="1923227"/>
            <a:ext cx="66554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sz="2700" b="1" dirty="0"/>
              <a:t>Aim:</a:t>
            </a:r>
            <a:r>
              <a:rPr lang="en-ZA" sz="2700" dirty="0"/>
              <a:t> Reframe urban evictions as </a:t>
            </a:r>
            <a:r>
              <a:rPr lang="en-ZA" sz="2700" b="1" dirty="0"/>
              <a:t>structural violence</a:t>
            </a:r>
            <a:r>
              <a:rPr lang="en-ZA" sz="2700" dirty="0"/>
              <a:t> and </a:t>
            </a:r>
            <a:r>
              <a:rPr lang="en-ZA" sz="2700" b="1" dirty="0"/>
              <a:t>spatial disposability</a:t>
            </a:r>
            <a:r>
              <a:rPr lang="en-ZA" sz="2700" dirty="0"/>
              <a:t>, and chart a </a:t>
            </a:r>
            <a:r>
              <a:rPr lang="en-ZA" sz="2700" b="1" dirty="0"/>
              <a:t>reparative</a:t>
            </a:r>
            <a:r>
              <a:rPr lang="en-ZA" sz="2700" dirty="0"/>
              <a:t> policy path.</a:t>
            </a:r>
          </a:p>
          <a:p>
            <a:pPr>
              <a:buNone/>
            </a:pPr>
            <a:r>
              <a:rPr lang="en-ZA" sz="2700" b="1" dirty="0"/>
              <a:t>Objectives</a:t>
            </a:r>
            <a:endParaRPr lang="en-ZA" sz="2700" dirty="0"/>
          </a:p>
          <a:p>
            <a:pPr>
              <a:buFont typeface="+mj-lt"/>
              <a:buAutoNum type="arabicPeriod"/>
            </a:pPr>
            <a:r>
              <a:rPr lang="en-ZA" sz="2700" dirty="0"/>
              <a:t>Diagnose evictions as </a:t>
            </a:r>
            <a:r>
              <a:rPr lang="en-ZA" sz="2700" b="1" dirty="0"/>
              <a:t>structural violence</a:t>
            </a:r>
            <a:r>
              <a:rPr lang="en-ZA" sz="2700" dirty="0"/>
              <a:t> and </a:t>
            </a:r>
            <a:r>
              <a:rPr lang="en-ZA" sz="2700" b="1" dirty="0" err="1"/>
              <a:t>necropolitics</a:t>
            </a:r>
            <a:endParaRPr lang="en-ZA" sz="2700" dirty="0"/>
          </a:p>
          <a:p>
            <a:pPr>
              <a:buFont typeface="+mj-lt"/>
              <a:buAutoNum type="arabicPeriod"/>
            </a:pPr>
            <a:r>
              <a:rPr lang="en-ZA" sz="2700" dirty="0"/>
              <a:t>Trace </a:t>
            </a:r>
            <a:r>
              <a:rPr lang="en-ZA" sz="2700" b="1" dirty="0"/>
              <a:t>colonial → postcolonial</a:t>
            </a:r>
            <a:r>
              <a:rPr lang="en-ZA" sz="2700" dirty="0"/>
              <a:t> continuities in planning law and practice</a:t>
            </a:r>
          </a:p>
          <a:p>
            <a:pPr>
              <a:buFont typeface="+mj-lt"/>
              <a:buAutoNum type="arabicPeriod"/>
            </a:pPr>
            <a:r>
              <a:rPr lang="en-ZA" sz="2700" dirty="0"/>
              <a:t>Propose a </a:t>
            </a:r>
            <a:r>
              <a:rPr lang="en-ZA" sz="2700" b="1" dirty="0"/>
              <a:t>reparative urban-land framework</a:t>
            </a:r>
            <a:r>
              <a:rPr lang="en-ZA" sz="2700" dirty="0"/>
              <a:t>: tenure, in-situ upgrading, participation, due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91E5C-4F3B-A755-F2F2-18410460B653}"/>
              </a:ext>
            </a:extLst>
          </p:cNvPr>
          <p:cNvSpPr txBox="1"/>
          <p:nvPr/>
        </p:nvSpPr>
        <p:spPr>
          <a:xfrm>
            <a:off x="0" y="1294955"/>
            <a:ext cx="635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Research Aim &amp; Questions</a:t>
            </a: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709FE-4D76-8EF3-7978-B558AB37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402" y="1457348"/>
            <a:ext cx="4749196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31CB-804E-F0C2-0406-9C0F8898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65FF1-E098-CAAC-15C3-F544CB69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393CC-24C2-C3C3-B157-F41FE6E7F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BD27D-3B2E-B61C-2ED3-52EAE4078950}"/>
              </a:ext>
            </a:extLst>
          </p:cNvPr>
          <p:cNvSpPr txBox="1"/>
          <p:nvPr/>
        </p:nvSpPr>
        <p:spPr>
          <a:xfrm>
            <a:off x="0" y="1930400"/>
            <a:ext cx="120565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Approach: Critical socio-legal &amp; urban political-economy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 Peer-reviewed studies; UN/government reports; court judgments; municipal by-laws &amp; notices; civil-society/media; public testimonies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catalogue (2005–2025): Date, legal basis, scale, due-process safeguards, alternatives offered (or not)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Concept-led coding (structural violence, </a:t>
            </a:r>
            <a:r>
              <a:rPr kumimoji="0" lang="en-ZA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necropolitics</a:t>
            </a: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disposability, right to the city)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 reading of statutes/by-laws/judgments → enforcement pathways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tracing across cases to identify scripts (tolerate → purge; “clean-up” rhetoric; post-hoc promises)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4B8BD-2B1F-902F-14B7-9B7E37767DFE}"/>
              </a:ext>
            </a:extLst>
          </p:cNvPr>
          <p:cNvSpPr txBox="1"/>
          <p:nvPr/>
        </p:nvSpPr>
        <p:spPr>
          <a:xfrm>
            <a:off x="-1" y="1294955"/>
            <a:ext cx="12056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Methodology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8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46C0-74AB-5491-E60A-DC8942208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21882-85D6-92B1-DCA8-7B203483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1852F-DD77-BC6F-8717-B9696C9B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19C8-DC55-83FF-D21C-4F2E2550E786}"/>
              </a:ext>
            </a:extLst>
          </p:cNvPr>
          <p:cNvSpPr txBox="1"/>
          <p:nvPr/>
        </p:nvSpPr>
        <p:spPr>
          <a:xfrm>
            <a:off x="-1" y="1930400"/>
            <a:ext cx="89594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Five Lenses (interlocking):</a:t>
            </a: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violence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(Galtung): bureaucratic harm via law/by-law/standards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Necropolitics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(Mbembe): sovereign decision over who dwells/works; spectacle of demolitions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 of disposability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(Bauman/Giroux): poor rendered surplus; erasure appears “reasonable”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Postcolonial urbanism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(Simone/Myers): colonial orders endure; people improvise </a:t>
            </a: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to the city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(Lefebvre/Harvey): from control → </a:t>
            </a: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co-production &amp; redress</a:t>
            </a: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AD754-289F-6A77-C0B9-9AF5AFADF8F3}"/>
              </a:ext>
            </a:extLst>
          </p:cNvPr>
          <p:cNvSpPr txBox="1"/>
          <p:nvPr/>
        </p:nvSpPr>
        <p:spPr>
          <a:xfrm>
            <a:off x="67733" y="1227135"/>
            <a:ext cx="8824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Theoretical Approach</a:t>
            </a:r>
            <a:endParaRPr lang="en-ZA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D08DA-02A5-E18B-0A50-1882679F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497" y="1400139"/>
            <a:ext cx="3097036" cy="54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BF915-F8D0-A175-59BC-23BBBD3B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8A76B-7AA4-9EF9-15AD-96031904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E7140-ADEA-C76A-1038-9CAC4995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904F2-59D2-0742-32BF-3D22412D6727}"/>
              </a:ext>
            </a:extLst>
          </p:cNvPr>
          <p:cNvSpPr txBox="1"/>
          <p:nvPr/>
        </p:nvSpPr>
        <p:spPr>
          <a:xfrm>
            <a:off x="-1" y="1930400"/>
            <a:ext cx="89594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Demolition normalized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a city-management tool since 2005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Selective enforcement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inherited planning laws/by-laws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Governed precarity: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tacit toleration → sudden criminalization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Residents live </a:t>
            </a: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“waiting to be removed”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minimal notice; poor relocation options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“Illegality” masks </a:t>
            </a: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image-making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elite land consolidation</a:t>
            </a: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tags: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Budiriro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(2015; 2020–21), Mbare markets (2021–23), Chitungwiza (2014 raids; 2020 notices), Epworth (2012; 2025 threats).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C5767-3B60-BC7B-2BD8-7A6E29BC500E}"/>
              </a:ext>
            </a:extLst>
          </p:cNvPr>
          <p:cNvSpPr txBox="1"/>
          <p:nvPr/>
        </p:nvSpPr>
        <p:spPr>
          <a:xfrm>
            <a:off x="67733" y="1227135"/>
            <a:ext cx="8824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Finding 1: From Exception to Routine</a:t>
            </a:r>
            <a:endParaRPr lang="en-ZA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ADBFE-FFE7-C78B-C15E-B549F6633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496" y="1400139"/>
            <a:ext cx="3292125" cy="2517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9F8E3C-37D1-1E8A-1A35-9C3570E58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75" y="3998728"/>
            <a:ext cx="329212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A891-8BF5-461F-626F-4912A3918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59D89F-860D-E82B-54AD-DBDF3174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A3A69-3CC2-468C-1F57-9B137484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DBAA8-94A4-BA0F-9C50-FC862DBF5B3C}"/>
              </a:ext>
            </a:extLst>
          </p:cNvPr>
          <p:cNvSpPr txBox="1"/>
          <p:nvPr/>
        </p:nvSpPr>
        <p:spPr>
          <a:xfrm>
            <a:off x="-1" y="1930400"/>
            <a:ext cx="89594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/>
              <a:t>Patronage urbanism: </a:t>
            </a:r>
            <a:r>
              <a:rPr lang="en-ZA" sz="2800" dirty="0"/>
              <a:t>land access via party networks &amp; “land barons”</a:t>
            </a:r>
          </a:p>
          <a:p>
            <a:r>
              <a:rPr lang="en-ZA" sz="2800" dirty="0"/>
              <a:t>Authorities collect fees/recognize settlements/markets, then later erase them</a:t>
            </a:r>
          </a:p>
          <a:p>
            <a:r>
              <a:rPr lang="en-ZA" sz="2800" b="1" dirty="0"/>
              <a:t>Lawfare: </a:t>
            </a:r>
            <a:r>
              <a:rPr lang="en-ZA" sz="2800" dirty="0"/>
              <a:t>legality deployed strategically; extra-legal actions still occur</a:t>
            </a:r>
          </a:p>
          <a:p>
            <a:r>
              <a:rPr lang="en-ZA" sz="2800" b="1" dirty="0"/>
              <a:t>Jurisprudence turning point: </a:t>
            </a:r>
            <a:r>
              <a:rPr lang="en-ZA" sz="2800" dirty="0"/>
              <a:t>High Court (2024) &amp; Constitutional Court (Feb 2025) push for court orders &amp; due process</a:t>
            </a:r>
          </a:p>
          <a:p>
            <a:r>
              <a:rPr lang="en-ZA" sz="2800" b="1" dirty="0"/>
              <a:t>Net effect: </a:t>
            </a:r>
            <a:r>
              <a:rPr lang="en-ZA" sz="2800" dirty="0"/>
              <a:t>administrative ambiguity produces dependency &amp; disposability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8C365-B682-CD68-18C6-CAD88D223F39}"/>
              </a:ext>
            </a:extLst>
          </p:cNvPr>
          <p:cNvSpPr txBox="1"/>
          <p:nvPr/>
        </p:nvSpPr>
        <p:spPr>
          <a:xfrm>
            <a:off x="67733" y="1227135"/>
            <a:ext cx="8824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Finding 2: Politics, Patronage &amp; Lawfare</a:t>
            </a:r>
            <a:endParaRPr lang="en-ZA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C7113-D00F-B6E9-7B88-7AEE93E2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59" y="1400139"/>
            <a:ext cx="3122641" cy="2588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57E24-FDB2-383F-D15B-77237D757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358" y="3988863"/>
            <a:ext cx="3164769" cy="28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58BE6-9309-CC86-C33C-6E34E090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AAC3B-E41A-86A3-D4C6-E38ED8A3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0D5E1-904F-0358-D672-B823F591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520B8-F196-6370-B98D-51E8FBA57919}"/>
              </a:ext>
            </a:extLst>
          </p:cNvPr>
          <p:cNvSpPr txBox="1"/>
          <p:nvPr/>
        </p:nvSpPr>
        <p:spPr>
          <a:xfrm>
            <a:off x="-1" y="1930400"/>
            <a:ext cx="12192001" cy="344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loss 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exposure, homelessness, family fragmentation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Livelihood destruction: 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vending/stalls cleared; asset confiscations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Gendered vulnerabilities; 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children’s schooling and health disrupted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Peripheralisation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relocation far from jobs/services; new </a:t>
            </a:r>
            <a:r>
              <a:rPr kumimoji="0" lang="en-Z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unlivable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zones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Lived testimonies: 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“We have nowhere else to go… this is our home.”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E759B-F6C8-4AEE-D7C8-C1C86B2A3248}"/>
              </a:ext>
            </a:extLst>
          </p:cNvPr>
          <p:cNvSpPr txBox="1"/>
          <p:nvPr/>
        </p:nvSpPr>
        <p:spPr>
          <a:xfrm>
            <a:off x="67733" y="1227135"/>
            <a:ext cx="1212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Finding 3: Human &amp; Spatial Impacts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51268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E17F1-95EA-1267-5994-2278C30C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FB488-C306-18AF-7317-A57C603A4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B4162-E6B7-C453-60F5-8094FD31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524000"/>
            <a:ext cx="11811205" cy="51646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C3EF9-C6E2-19BF-73F3-BD5C313A83D9}"/>
              </a:ext>
            </a:extLst>
          </p:cNvPr>
          <p:cNvSpPr txBox="1"/>
          <p:nvPr/>
        </p:nvSpPr>
        <p:spPr>
          <a:xfrm>
            <a:off x="-1" y="1930400"/>
            <a:ext cx="1219200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&amp; Institutional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Anti-eviction/due-process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statutes: notice, meaningful engagement,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court oversight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duty to provide feasible alternatives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Amend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RTCPA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curb summary powers; recognize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graduated tenure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Z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reblocking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Tenure &amp; Administration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Fit-for-purpose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tenure continuum: occupancy certificates → leasehold/freehold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Participatory enumeration &amp; STDM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rapidly record legitimate claims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&amp; Delivery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City-wide, multi-year in-situ upgrading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pipelines; flexible service/plot standards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Livelihood-supportive markets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serviced trading bays, fair fees, protection from arbitrary confiscation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Co-production &amp; Redress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Institutionalize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neighbourhood forums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social audits, savings schemes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Targeted reparations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fast-track tenure near original sites, modest compensation for verified losses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5A734-A896-9985-234D-5CD86612974B}"/>
              </a:ext>
            </a:extLst>
          </p:cNvPr>
          <p:cNvSpPr txBox="1"/>
          <p:nvPr/>
        </p:nvSpPr>
        <p:spPr>
          <a:xfrm>
            <a:off x="67733" y="1227135"/>
            <a:ext cx="1212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Reparative Urban-Land Framework (What To Do)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47349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811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Urban Land Injustices and the Logic of Disposability:  Land, Evictions, and Informality in Zimbabwe’s Cities  Dr. Johannes I. Bhanye African Climate and Development Initiative (ACDI), University of Cape Town, South Africa Email: joebhanye@gmail.com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17</cp:revision>
  <dcterms:created xsi:type="dcterms:W3CDTF">2025-06-17T08:21:46Z</dcterms:created>
  <dcterms:modified xsi:type="dcterms:W3CDTF">2025-11-11T03:02:39Z</dcterms:modified>
</cp:coreProperties>
</file>