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4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29E67-06B2-45C6-9367-4AC5191E9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BFCBA9-AC36-46B6-B0BA-F27DE32C6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5AB20-6F7B-4895-B865-804A7AE51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EBA83-FC17-429B-AEF0-DBFF2E5A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59ABA-D864-4C8A-BA21-CEEDD63C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77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2A36B-E3B0-4895-A0D7-0BFBCB7B0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74EC96-CDF6-40E2-BFD2-BB5597CE12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62389-3976-4626-8197-83F8B5A51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2F53F-FDB7-45DE-A7C6-1E6C435D0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64FD6-3ADE-4DB0-B370-9DC7436E2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956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FD9867-C2AD-4943-9DAA-6923160A27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A96F35-837C-46DC-9122-90BE74375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44CDC-726A-4766-A763-F3DFF3227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C0206-3CB6-492A-9236-23D5B746D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B6003-1A5F-44E3-B87C-1E52B019F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45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875EB-547E-4014-9601-8EB12B0F4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CC209-E8A0-43F3-A50D-D6A4F8031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EE203-F275-442F-8408-0852393CB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A040B-4F33-43B5-8C1A-6658AB593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836E9-4349-4E68-9049-E835497E3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37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41652-A98C-4A58-A015-BDE1FD458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BE154-B09D-45DC-A928-47E121BA3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FF0DA-9085-4140-A340-0013FFBF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E6B3D-850A-4092-AC5C-63E2ACA6F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2DBD5-BB25-4CA8-86D9-6BE7FBFCF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94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65276-A988-4D59-A003-2F84F1A7D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F0CAF-865A-41CC-9B34-83968E2FE0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E49AC8-D9EC-4E73-A67E-C8F89267D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B2EC5-9630-4A43-9007-AE4DE1948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1F5E4D-B9B3-4B38-AFD8-294F51D80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15D6CA-9A4A-4CED-82D4-5BB429749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490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293A7-FC81-4876-8CBA-BE3224088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57F18-100E-4621-A66E-8B7C0EA5F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7E8606-8509-45DA-A523-1602D5CF2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7FAA30-4F33-4DA0-945B-427536AB09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ADEC47-7710-4EBF-A01A-68A4AAC0C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259D39-3CB4-4CCA-9E77-88397E676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0C036A-AA91-49F8-B1E1-0FB84E511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73A305-5454-49CB-8FA9-A084995F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79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4CD72-57EE-4111-9C04-851A70406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D48710-55A2-4F7C-B956-AA7B0EAB6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DBA4E3-6520-4C7B-90F9-84BF158D4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49190D-3CCD-4CFC-9EEE-035158F49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07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B320B3-605C-420C-8872-A9505B22D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216DFC-1C1C-4C53-97A4-39B449DB6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DDCDF-FD10-4096-BB5D-644CF6279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73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B6DD5-51DA-4B3A-9995-C0E81FDC3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4B2B6-9444-4D5F-BEBD-8D29E3942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E8CAB-A79B-4AC2-83A4-83D3BA4EB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8813E-454B-4361-A624-23769A40E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7C44B-F66A-47A9-A068-A019A8A4D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935FB-1F3A-4D6E-AC06-54C75CF7B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839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9DDA8-6815-496B-902C-739134504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1250B-342F-45DF-8FBA-6EF6050071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4461A5-BA25-4421-BC2C-4E155A9AE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5A25AC-A351-497C-94A8-2690A26CF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C43E4C-E86A-4317-A42B-88BA6EDD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A7137-A4AD-47D6-836D-FA6A4CCA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20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CB59D4-FD22-4C4A-B600-4E73AD424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4575C-E5C4-4EC5-B57C-E814C8DF8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F77DA-1D2B-4868-B0DF-3D58AFB43B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3F42A-55B6-45EC-BDFE-FA45D384B605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4AE22-9068-4E34-AEB3-2A268E72B3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C4F5F-F36D-4FDC-A95E-C5B08FFC9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47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BB777-EE90-4AD2-A3A1-076D378BE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873" y="1828800"/>
            <a:ext cx="10951320" cy="4585855"/>
          </a:xfrm>
        </p:spPr>
        <p:txBody>
          <a:bodyPr>
            <a:normAutofit fontScale="90000"/>
          </a:bodyPr>
          <a:lstStyle/>
          <a:p>
            <a:br>
              <a:rPr lang="en-US" sz="4400" b="1" dirty="0"/>
            </a:br>
            <a:br>
              <a:rPr lang="en-US" sz="4400" b="1" dirty="0"/>
            </a:br>
            <a:br>
              <a:rPr lang="en-US" sz="4400" b="1" dirty="0"/>
            </a:br>
            <a:r>
              <a:rPr lang="en-US" sz="4400" b="1" dirty="0"/>
              <a:t>Gender Dynamics in the Governance of Land resources: Evidence from Small-scale Irrigation Schemes in </a:t>
            </a:r>
            <a:r>
              <a:rPr lang="en-US" sz="4400" b="1" dirty="0" err="1"/>
              <a:t>Mbarali</a:t>
            </a:r>
            <a:r>
              <a:rPr lang="en-US" sz="4400" b="1" dirty="0"/>
              <a:t> District, </a:t>
            </a:r>
            <a:r>
              <a:rPr lang="en-US" sz="5300" b="1" dirty="0"/>
              <a:t>Tanzania</a:t>
            </a:r>
            <a:br>
              <a:rPr lang="en-US" sz="5300" b="1" dirty="0"/>
            </a:br>
            <a:r>
              <a:rPr lang="en-GB" sz="3600" i="1" dirty="0"/>
              <a:t>Neema </a:t>
            </a:r>
            <a:r>
              <a:rPr lang="en-GB" sz="3600" i="1" dirty="0" err="1"/>
              <a:t>Mwalyagile</a:t>
            </a:r>
            <a:r>
              <a:rPr lang="en-GB" sz="3600" i="1" dirty="0"/>
              <a:t>, John N. Jeckoniah and Raymond J. Salanga</a:t>
            </a:r>
            <a:br>
              <a:rPr lang="en-GB" sz="4400" i="1" dirty="0"/>
            </a:br>
            <a:br>
              <a:rPr lang="en-GB" sz="4400" i="1" dirty="0"/>
            </a:br>
            <a:r>
              <a:rPr lang="en-GB" sz="3600" i="1" dirty="0"/>
              <a:t>Sokoine University of Agriculture, Tanzania</a:t>
            </a:r>
            <a:br>
              <a:rPr lang="en-US" sz="5300" b="1" dirty="0"/>
            </a:br>
            <a:br>
              <a:rPr lang="en-US" dirty="0"/>
            </a:br>
            <a:endParaRPr lang="en-GB" sz="2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3F0551-469F-424E-B2C3-6FED08F40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2983" y="1400139"/>
            <a:ext cx="2040682" cy="8165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939353-2726-44DD-93BC-23A46C49D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B09F70-E9B4-4970-9832-2AFF6580BA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07" y="5780209"/>
            <a:ext cx="2599545" cy="921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B10B92-2F5C-4151-886D-B2F439BD40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7683" y="5780209"/>
            <a:ext cx="2833048" cy="10096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CEC6A6-7015-4807-8CB6-BE7E4D3831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1210" y="5678750"/>
            <a:ext cx="3906614" cy="1009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28AD63-FA0C-DA33-E089-D6FFE7AF76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336" y="1400139"/>
            <a:ext cx="1652756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89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8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CCEFE6-4AE7-4DE3-A38E-74E567956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8" y="0"/>
            <a:ext cx="12185625" cy="14054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966D3-037E-493E-B5E0-6D1FFA6EF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82" y="2983345"/>
            <a:ext cx="11333901" cy="3046913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6600" b="1" dirty="0"/>
              <a:t>Thank you!</a:t>
            </a:r>
          </a:p>
          <a:p>
            <a:pPr marL="0" indent="0" algn="ctr">
              <a:buNone/>
            </a:pPr>
            <a:r>
              <a:rPr lang="en-US" sz="4800" b="1" dirty="0"/>
              <a:t>jjeckoniah@sua.ac.tz</a:t>
            </a:r>
            <a:endParaRPr lang="en-GB" sz="4800" b="1" dirty="0"/>
          </a:p>
        </p:txBody>
      </p:sp>
      <p:sp>
        <p:nvSpPr>
          <p:cNvPr id="46" name="Rectangle 10">
            <a:extLst>
              <a:ext uri="{FF2B5EF4-FFF2-40B4-BE49-F238E27FC236}">
                <a16:creationId xmlns:a16="http://schemas.microsoft.com/office/drawing/2014/main" id="{E7BFF8DC-0AE7-4AD2-9B28-2E5F26D62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12">
            <a:extLst>
              <a:ext uri="{FF2B5EF4-FFF2-40B4-BE49-F238E27FC236}">
                <a16:creationId xmlns:a16="http://schemas.microsoft.com/office/drawing/2014/main" id="{7E0162AD-C6E5-4BF8-A453-76ADB368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2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DEF9C-79A7-E0C1-37AB-5541894C0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819"/>
            <a:ext cx="10515600" cy="6511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Introduction &amp; Rationale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25521-8BCE-FB06-C6E9-FE798F2AC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2" y="1025236"/>
            <a:ext cx="11582400" cy="562494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3900" dirty="0"/>
              <a:t>Resource access and decision-making power continue to be a critical gender concern</a:t>
            </a:r>
          </a:p>
          <a:p>
            <a:pPr algn="just"/>
            <a:r>
              <a:rPr lang="en-US" sz="3600" dirty="0"/>
              <a:t>Gender and power shape relationships and serve as the basis for resource access, control, and decision-making</a:t>
            </a:r>
          </a:p>
          <a:p>
            <a:pPr algn="just"/>
            <a:r>
              <a:rPr lang="en-US" sz="3600" dirty="0"/>
              <a:t>The struggle on who has power to make strategic decisions is enshrined in the wrong notion that power is finite entity (Zero sum game)</a:t>
            </a:r>
          </a:p>
          <a:p>
            <a:pPr algn="just"/>
            <a:r>
              <a:rPr lang="en-US" sz="3600" dirty="0"/>
              <a:t>Gender and power are closely linked and contribute to inequalities and social divisions.</a:t>
            </a:r>
          </a:p>
          <a:p>
            <a:pPr algn="just"/>
            <a:r>
              <a:rPr lang="en-GB" sz="3600" dirty="0"/>
              <a:t>In the context of the global south </a:t>
            </a:r>
            <a:r>
              <a:rPr lang="en-US" sz="3600" dirty="0"/>
              <a:t>access to land and water is affected by a complex interplay of gender related factors which determine who benefit or lose out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652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00E3A-6B09-1AE7-B26B-2309279F2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255"/>
            <a:ext cx="10515600" cy="729384"/>
          </a:xfrm>
        </p:spPr>
        <p:txBody>
          <a:bodyPr/>
          <a:lstStyle/>
          <a:p>
            <a:r>
              <a:rPr lang="en-US" b="1" i="1" dirty="0"/>
              <a:t>Introduction &amp; Rationale…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9CB35-02EF-46CA-1D6F-89E46A79E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025236"/>
            <a:ext cx="11596255" cy="5666509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4400" dirty="0"/>
              <a:t>Initiatives to address the inequalities are skewed towards physical and technical aspects: (technologies, productivity, &amp; resources management)</a:t>
            </a:r>
          </a:p>
          <a:p>
            <a:pPr algn="just"/>
            <a:r>
              <a:rPr lang="en-US" sz="4400" dirty="0"/>
              <a:t>Relatively less attention has been paid to governance issues with a gender lens. </a:t>
            </a:r>
          </a:p>
          <a:p>
            <a:pPr algn="just"/>
            <a:r>
              <a:rPr lang="en-GB" sz="4400" dirty="0"/>
              <a:t>This paper investigated the gender differentials in the governance of land resources and access to water for irrigation among smallholder rice farmer.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131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A99D4-723F-0901-5F3C-FAC6278C0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673"/>
            <a:ext cx="10515600" cy="775855"/>
          </a:xfrm>
        </p:spPr>
        <p:txBody>
          <a:bodyPr>
            <a:normAutofit/>
          </a:bodyPr>
          <a:lstStyle/>
          <a:p>
            <a:r>
              <a:rPr lang="en-GB" b="1" dirty="0"/>
              <a:t>Methodology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F3B4D-64B8-A316-75CD-81B997C37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7528"/>
            <a:ext cx="11623964" cy="5638799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sz="3200" dirty="0"/>
              <a:t>The study was </a:t>
            </a:r>
            <a:r>
              <a:rPr lang="en-US" sz="3200" dirty="0"/>
              <a:t>conducted in </a:t>
            </a:r>
            <a:r>
              <a:rPr lang="en-US" sz="3200" dirty="0" err="1"/>
              <a:t>Mbarali</a:t>
            </a:r>
            <a:r>
              <a:rPr lang="en-US" sz="3200" dirty="0"/>
              <a:t> District, Mbeya Region, Tanzania</a:t>
            </a:r>
          </a:p>
          <a:p>
            <a:pPr algn="just"/>
            <a:r>
              <a:rPr lang="en-US" sz="3200" dirty="0"/>
              <a:t>The district constitutes nearly a third of all small-scale irrigation schemes available in Tanzania, </a:t>
            </a:r>
            <a:endParaRPr lang="en-GB" sz="3200" dirty="0"/>
          </a:p>
          <a:p>
            <a:pPr algn="just"/>
            <a:r>
              <a:rPr lang="en-GB" sz="3200" dirty="0"/>
              <a:t>The study adopted a cross-sectional, </a:t>
            </a:r>
            <a:r>
              <a:rPr lang="en-US" sz="3200" dirty="0"/>
              <a:t>mixed methods </a:t>
            </a:r>
            <a:r>
              <a:rPr lang="en-GB" sz="3200" dirty="0"/>
              <a:t>research design, a sample of 397 smallholder rice farmers of which 258 (65% men) and 139 (35% women).</a:t>
            </a:r>
          </a:p>
          <a:p>
            <a:pPr algn="just"/>
            <a:r>
              <a:rPr lang="en-GB" sz="3200" dirty="0"/>
              <a:t>Descriptive and inferential statistics were computed using: t-test, chi-square; multiple linear regression </a:t>
            </a:r>
            <a:r>
              <a:rPr lang="en-US" sz="3200" dirty="0"/>
              <a:t>was used to estimate factors associated with the decision-making power of the farmers</a:t>
            </a:r>
          </a:p>
          <a:p>
            <a:pPr algn="just"/>
            <a:r>
              <a:rPr lang="en-US" sz="3200" dirty="0"/>
              <a:t>Qualitative data from focus group discussions and key informant interviews were analyzed through thematic analysis </a:t>
            </a:r>
          </a:p>
        </p:txBody>
      </p:sp>
    </p:spTree>
    <p:extLst>
      <p:ext uri="{BB962C8B-B14F-4D97-AF65-F5344CB8AC3E}">
        <p14:creationId xmlns:p14="http://schemas.microsoft.com/office/powerpoint/2010/main" val="2454339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5ACC1-FB6C-8D22-CA32-F78D14EF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77585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Findings &amp;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E734C-CDBC-11CD-AEE7-20366718E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91" y="928256"/>
            <a:ext cx="11333018" cy="5777344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3500" dirty="0"/>
              <a:t>It was found that: 84.5% of male farmers, compared to 68.3% of female farmers, owned land, and 68.3% of males compared to 48.9% of females had access to irrigation water (p &lt; 0.01)</a:t>
            </a:r>
          </a:p>
          <a:p>
            <a:pPr algn="just"/>
            <a:r>
              <a:rPr lang="en-US" sz="3500" dirty="0"/>
              <a:t>The determinant for water access for male: A</a:t>
            </a:r>
            <a:r>
              <a:rPr lang="en-GB" sz="3500" dirty="0" err="1"/>
              <a:t>ge</a:t>
            </a:r>
            <a:r>
              <a:rPr lang="en-GB" sz="3500" dirty="0"/>
              <a:t>, second occupation, hired farm labour, decision-making on plots uses, plot location in the scheme and household headship (Table1 next slide) (P&lt;0.05). </a:t>
            </a:r>
            <a:endParaRPr lang="en-US" sz="3500" dirty="0"/>
          </a:p>
          <a:p>
            <a:pPr algn="just"/>
            <a:r>
              <a:rPr lang="en-US" sz="3500" dirty="0"/>
              <a:t>The determinant for water access for </a:t>
            </a:r>
            <a:r>
              <a:rPr lang="en-GB" sz="3500" dirty="0"/>
              <a:t>Female farmers were associated with: age, decision-making power on irrigable land uses, hired labour and headship in the household (P&lt;0.05). </a:t>
            </a:r>
            <a:endParaRPr lang="en-US" sz="3500" dirty="0"/>
          </a:p>
          <a:p>
            <a:r>
              <a:rPr lang="en-US" sz="3500" dirty="0"/>
              <a:t>Generally, men have an upper hand in decision-making power in irrigation resource access and benefits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507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8391E960-B13D-5195-716A-39B333E8EA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439309"/>
              </p:ext>
            </p:extLst>
          </p:nvPr>
        </p:nvGraphicFramePr>
        <p:xfrm>
          <a:off x="651165" y="138544"/>
          <a:ext cx="10875818" cy="6719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0984" imgH="6394612" progId="Word.Document.12">
                  <p:embed/>
                </p:oleObj>
              </mc:Choice>
              <mc:Fallback>
                <p:oleObj name="Document" r:id="rId2" imgW="5940984" imgH="63946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51165" y="138544"/>
                        <a:ext cx="10875818" cy="6719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2498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64A6E-4D7F-5C43-5313-7041D7616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527"/>
            <a:ext cx="10515600" cy="48000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Findings &amp; Discussion….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6E1DB-B629-607B-F0CB-BBA2F98C8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18" y="715530"/>
            <a:ext cx="11374582" cy="5906944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3200" dirty="0"/>
              <a:t>Economic status is the primary power source for both male and female farmers in irrigation resource access; this compare well with most literatures cited</a:t>
            </a:r>
          </a:p>
          <a:p>
            <a:pPr algn="just"/>
            <a:r>
              <a:rPr lang="en-US" sz="3200" dirty="0"/>
              <a:t>Patrilineal system (male dominance) influence resource ownership, the evidence from this study is consisted with most of literatures especially in the global south and SSA</a:t>
            </a:r>
          </a:p>
          <a:p>
            <a:pPr algn="just"/>
            <a:r>
              <a:rPr lang="en-US" sz="3200" dirty="0"/>
              <a:t>Traditional and customary norms in Tanzania often associate land with men,  this limits women's agency in resource-related to access rights on land resources</a:t>
            </a:r>
          </a:p>
          <a:p>
            <a:pPr algn="just"/>
            <a:r>
              <a:rPr lang="en-US" sz="3200" dirty="0"/>
              <a:t>Male farmers hold exclusive access rights to irrigation water, indicating persistent gender inequalities in distribution of  water among small-scale irrigation schemes, this is partly due to patriarchy system and social cultural factors 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125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4AF2B-2FAD-D79D-8D7F-B37A76E8F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/>
          <a:lstStyle/>
          <a:p>
            <a:r>
              <a:rPr lang="en-US" b="1" dirty="0"/>
              <a:t>Conclusion and 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CEE3F-60F1-80FF-A1CC-93B518DDA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7" y="1205346"/>
            <a:ext cx="11180618" cy="54725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/>
              <a:t>Conclusions </a:t>
            </a:r>
          </a:p>
          <a:p>
            <a:pPr algn="just"/>
            <a:r>
              <a:rPr lang="en-US" sz="3600" dirty="0"/>
              <a:t>Governance in land resources including access to irrigation resources is shaped by multiple interplays of sources of power that stem from the social and economic status</a:t>
            </a:r>
          </a:p>
          <a:p>
            <a:pPr algn="just"/>
            <a:r>
              <a:rPr lang="en-US" sz="3600" dirty="0"/>
              <a:t>Sources of power have a distinct influence on male and female farmers, reflecting gendered patterns in resource access</a:t>
            </a:r>
          </a:p>
          <a:p>
            <a:pPr algn="just"/>
            <a:r>
              <a:rPr lang="en-US" sz="3600" dirty="0"/>
              <a:t>Female farmers' power is mediated through social capital and marriage, while source of power for male farmers is through land ownership and cultural norms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622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25C84-4BF9-6C13-B8B4-E61C23915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03565"/>
          </a:xfrm>
        </p:spPr>
        <p:txBody>
          <a:bodyPr>
            <a:normAutofit/>
          </a:bodyPr>
          <a:lstStyle/>
          <a:p>
            <a:r>
              <a:rPr lang="en-US" dirty="0"/>
              <a:t>Conclusion and recommendation…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3BC67-450A-B81F-8FFD-7AC8DB354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055" y="665018"/>
            <a:ext cx="11402290" cy="5994111"/>
          </a:xfrm>
        </p:spPr>
        <p:txBody>
          <a:bodyPr>
            <a:normAutofit/>
          </a:bodyPr>
          <a:lstStyle/>
          <a:p>
            <a:pPr algn="just"/>
            <a:r>
              <a:rPr lang="en-US" sz="3900" b="1" dirty="0"/>
              <a:t>Recommendations</a:t>
            </a:r>
          </a:p>
          <a:p>
            <a:pPr algn="just"/>
            <a:r>
              <a:rPr lang="en-US" sz="3200" dirty="0"/>
              <a:t>To promote gender-inclusive governance in access to irrigation resources there is a need to: </a:t>
            </a:r>
          </a:p>
          <a:p>
            <a:pPr lvl="1" algn="just"/>
            <a:r>
              <a:rPr lang="en-US" sz="3200" dirty="0"/>
              <a:t>P</a:t>
            </a:r>
            <a:r>
              <a:rPr lang="en-US" sz="3200"/>
              <a:t>romote </a:t>
            </a:r>
            <a:r>
              <a:rPr lang="en-US" sz="3200" dirty="0"/>
              <a:t>gender-sensitive </a:t>
            </a:r>
            <a:r>
              <a:rPr lang="en-US" sz="3200" dirty="0" err="1"/>
              <a:t>programmes</a:t>
            </a:r>
            <a:r>
              <a:rPr lang="en-US" sz="3200" dirty="0"/>
              <a:t> that strengthen social capital and education for female farmers</a:t>
            </a:r>
          </a:p>
          <a:p>
            <a:pPr lvl="1" algn="just"/>
            <a:r>
              <a:rPr lang="en-US" sz="3200" dirty="0"/>
              <a:t>Enhance capacity-building initiatives promoting joint farm management and resource sharing among married couples to foster collaborative decision-making.</a:t>
            </a:r>
          </a:p>
          <a:p>
            <a:pPr lvl="1" algn="just"/>
            <a:r>
              <a:rPr lang="en-US" sz="3200" dirty="0"/>
              <a:t>Coordinate efforts to empower women in resource access</a:t>
            </a:r>
          </a:p>
          <a:p>
            <a:pPr lvl="1" algn="just"/>
            <a:r>
              <a:rPr lang="en-US" sz="3200" dirty="0"/>
              <a:t>Implement gender-sensitive policies that integrate social capital and marriage to enhance female farmers' access to irrigation resources and decision-making authority.</a:t>
            </a:r>
          </a:p>
          <a:p>
            <a:pPr marL="457200" lvl="1" indent="0" algn="just">
              <a:buNone/>
            </a:pPr>
            <a:endParaRPr lang="en-US" sz="32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122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b77875e-5908-45a0-9cb4-dec9ae074618}" enabled="1" method="Privileged" siteId="{0f9e35db-544f-4f60-bdcc-5ea416e6dc70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12876</TotalTime>
  <Words>730</Words>
  <Application>Microsoft Office PowerPoint</Application>
  <PresentationFormat>Widescreen</PresentationFormat>
  <Paragraphs>42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Document</vt:lpstr>
      <vt:lpstr>   Gender Dynamics in the Governance of Land resources: Evidence from Small-scale Irrigation Schemes in Mbarali District, Tanzania Neema Mwalyagile, John N. Jeckoniah and Raymond J. Salanga  Sokoine University of Agriculture, Tanzania  </vt:lpstr>
      <vt:lpstr>Introduction &amp; Rationale</vt:lpstr>
      <vt:lpstr>Introduction &amp; Rationale…</vt:lpstr>
      <vt:lpstr>Methodology</vt:lpstr>
      <vt:lpstr>Findings &amp; Discussion</vt:lpstr>
      <vt:lpstr>PowerPoint Presentation</vt:lpstr>
      <vt:lpstr>Findings &amp; Discussion….</vt:lpstr>
      <vt:lpstr>Conclusion and recommendation</vt:lpstr>
      <vt:lpstr>Conclusion and recommendation…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ConfTool Registrations and Submissions</dc:title>
  <dc:creator>Mahlet Wubishet</dc:creator>
  <cp:lastModifiedBy>Fikre Asmamaw</cp:lastModifiedBy>
  <cp:revision>23</cp:revision>
  <dcterms:created xsi:type="dcterms:W3CDTF">2025-06-17T08:21:46Z</dcterms:created>
  <dcterms:modified xsi:type="dcterms:W3CDTF">2025-11-11T02:44:37Z</dcterms:modified>
</cp:coreProperties>
</file>