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sldIdLst>
    <p:sldId id="256" r:id="rId2"/>
    <p:sldId id="266" r:id="rId3"/>
    <p:sldId id="267" r:id="rId4"/>
    <p:sldId id="275" r:id="rId5"/>
    <p:sldId id="268" r:id="rId6"/>
    <p:sldId id="270" r:id="rId7"/>
    <p:sldId id="269" r:id="rId8"/>
    <p:sldId id="271" r:id="rId9"/>
    <p:sldId id="272" r:id="rId10"/>
    <p:sldId id="273" r:id="rId11"/>
    <p:sldId id="274" r:id="rId12"/>
    <p:sldId id="276" r:id="rId13"/>
    <p:sldId id="277" r:id="rId14"/>
    <p:sldId id="278" r:id="rId15"/>
    <p:sldId id="279" r:id="rId16"/>
    <p:sldId id="280"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4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Sheet1!$B$1</c:f>
              <c:strCache>
                <c:ptCount val="1"/>
                <c:pt idx="0">
                  <c:v>Parties</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28EC-4B24-BCA9-0EFABC2B360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28EC-4B24-BCA9-0EFABC2B3609}"/>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28EC-4B24-BCA9-0EFABC2B3609}"/>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28EC-4B24-BCA9-0EFABC2B3609}"/>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28EC-4B24-BCA9-0EFABC2B3609}"/>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Hamlet messengers</c:v>
                </c:pt>
                <c:pt idx="1">
                  <c:v>Village executive officer or village chairperson </c:v>
                </c:pt>
                <c:pt idx="2">
                  <c:v>Land seller and buyer </c:v>
                </c:pt>
                <c:pt idx="3">
                  <c:v>Most trusted relative of land seller and buyer</c:v>
                </c:pt>
                <c:pt idx="4">
                  <c:v>Neighbors from north, east, west and south sides</c:v>
                </c:pt>
              </c:strCache>
            </c:strRef>
          </c:cat>
          <c:val>
            <c:numRef>
              <c:f>Sheet1!$B$2:$B$6</c:f>
              <c:numCache>
                <c:formatCode>0.0%</c:formatCode>
                <c:ptCount val="5"/>
                <c:pt idx="0">
                  <c:v>0.14499999999999999</c:v>
                </c:pt>
                <c:pt idx="1">
                  <c:v>0.17</c:v>
                </c:pt>
                <c:pt idx="2">
                  <c:v>0.28000000000000003</c:v>
                </c:pt>
                <c:pt idx="3">
                  <c:v>0.15</c:v>
                </c:pt>
                <c:pt idx="4">
                  <c:v>0.21299999999999999</c:v>
                </c:pt>
              </c:numCache>
            </c:numRef>
          </c:val>
          <c:extLst>
            <c:ext xmlns:c16="http://schemas.microsoft.com/office/drawing/2014/chart" uri="{C3380CC4-5D6E-409C-BE32-E72D297353CC}">
              <c16:uniqueId val="{0000000A-28EC-4B24-BCA9-0EFABC2B3609}"/>
            </c:ext>
          </c:extLst>
        </c:ser>
        <c:dLbls>
          <c:showLegendKey val="0"/>
          <c:showVal val="0"/>
          <c:showCatName val="0"/>
          <c:showSerName val="0"/>
          <c:showPercent val="0"/>
          <c:showBubbleSize val="0"/>
        </c:dLbls>
        <c:gapWidth val="150"/>
        <c:axId val="989256544"/>
        <c:axId val="989258176"/>
      </c:barChart>
      <c:catAx>
        <c:axId val="989256544"/>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89258176"/>
        <c:crosses val="autoZero"/>
        <c:auto val="1"/>
        <c:lblAlgn val="ctr"/>
        <c:lblOffset val="100"/>
        <c:noMultiLvlLbl val="0"/>
      </c:catAx>
      <c:valAx>
        <c:axId val="989258176"/>
        <c:scaling>
          <c:orientation val="minMax"/>
        </c:scaling>
        <c:delete val="0"/>
        <c:axPos val="l"/>
        <c:majorGridlines>
          <c:spPr>
            <a:ln w="6350" cap="flat" cmpd="sng" algn="ctr">
              <a:solidFill>
                <a:schemeClr val="tx1">
                  <a:tint val="75000"/>
                </a:schemeClr>
              </a:solidFill>
              <a:prstDash val="solid"/>
              <a:round/>
            </a:ln>
            <a:effectLst/>
          </c:spPr>
        </c:majorGridlines>
        <c:title>
          <c:tx>
            <c:rich>
              <a:bodyPr rot="0" spcFirstLastPara="1" vertOverflow="ellipsis" vert="wordArtVert" wrap="square" anchor="ctr" anchorCtr="1"/>
              <a:lstStyle/>
              <a:p>
                <a:pPr>
                  <a:defRPr sz="1000" b="1" i="0" u="none" strike="noStrike" kern="1200" baseline="0">
                    <a:solidFill>
                      <a:schemeClr val="tx1"/>
                    </a:solidFill>
                    <a:latin typeface="+mn-lt"/>
                    <a:ea typeface="+mn-ea"/>
                    <a:cs typeface="+mn-cs"/>
                  </a:defRPr>
                </a:pPr>
                <a:r>
                  <a:rPr lang="en-US"/>
                  <a:t>Percent</a:t>
                </a:r>
              </a:p>
            </c:rich>
          </c:tx>
          <c:overlay val="0"/>
          <c:spPr>
            <a:noFill/>
            <a:ln>
              <a:noFill/>
            </a:ln>
            <a:effectLst/>
          </c:spPr>
          <c:txPr>
            <a:bodyPr rot="0" spcFirstLastPara="1" vertOverflow="ellipsis" vert="wordArtVert" wrap="square" anchor="ctr" anchorCtr="1"/>
            <a:lstStyle/>
            <a:p>
              <a:pPr>
                <a:defRPr sz="1000" b="1"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89256544"/>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0651A5-4129-4850-BC07-6EABDDEEAD9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868573D-9951-4338-93D3-D64EEE8FF97A}">
      <dgm:prSet/>
      <dgm:spPr/>
      <dgm:t>
        <a:bodyPr/>
        <a:lstStyle/>
        <a:p>
          <a:r>
            <a:rPr lang="en-US" b="1" dirty="0"/>
            <a:t>Research Questions </a:t>
          </a:r>
        </a:p>
      </dgm:t>
    </dgm:pt>
    <dgm:pt modelId="{7567F96C-F24A-4B52-B81C-A34DA372C86B}" type="parTrans" cxnId="{29321217-A576-469C-B1F3-25D013254776}">
      <dgm:prSet/>
      <dgm:spPr/>
      <dgm:t>
        <a:bodyPr/>
        <a:lstStyle/>
        <a:p>
          <a:endParaRPr lang="en-US"/>
        </a:p>
      </dgm:t>
    </dgm:pt>
    <dgm:pt modelId="{504C2E86-4808-4C6C-B31B-AE078497E989}" type="sibTrans" cxnId="{29321217-A576-469C-B1F3-25D013254776}">
      <dgm:prSet/>
      <dgm:spPr/>
      <dgm:t>
        <a:bodyPr/>
        <a:lstStyle/>
        <a:p>
          <a:endParaRPr lang="en-US"/>
        </a:p>
      </dgm:t>
    </dgm:pt>
    <dgm:pt modelId="{B03EE543-2391-4198-BAC5-45408FC194CA}">
      <dgm:prSet/>
      <dgm:spPr/>
      <dgm:t>
        <a:bodyPr/>
        <a:lstStyle/>
        <a:p>
          <a:r>
            <a:rPr lang="en-US"/>
            <a:t>How is the process of formal land transactions undertaken in Iringa Rural District?</a:t>
          </a:r>
        </a:p>
      </dgm:t>
    </dgm:pt>
    <dgm:pt modelId="{9550CD0A-956E-40B5-9975-EA65781BFEA3}" type="parTrans" cxnId="{C30376B3-415C-4B9F-911C-356B9483FCBE}">
      <dgm:prSet/>
      <dgm:spPr/>
      <dgm:t>
        <a:bodyPr/>
        <a:lstStyle/>
        <a:p>
          <a:endParaRPr lang="en-US"/>
        </a:p>
      </dgm:t>
    </dgm:pt>
    <dgm:pt modelId="{A03A17BD-F085-4FAB-B857-4534115067DD}" type="sibTrans" cxnId="{C30376B3-415C-4B9F-911C-356B9483FCBE}">
      <dgm:prSet/>
      <dgm:spPr/>
      <dgm:t>
        <a:bodyPr/>
        <a:lstStyle/>
        <a:p>
          <a:endParaRPr lang="en-US"/>
        </a:p>
      </dgm:t>
    </dgm:pt>
    <dgm:pt modelId="{F8AD23D2-DF59-4C7C-B111-9D917754A465}">
      <dgm:prSet/>
      <dgm:spPr/>
      <dgm:t>
        <a:bodyPr/>
        <a:lstStyle/>
        <a:p>
          <a:r>
            <a:rPr lang="en-US" dirty="0"/>
            <a:t>How are formal land transactions promoted in Iringa Rural District?</a:t>
          </a:r>
        </a:p>
      </dgm:t>
    </dgm:pt>
    <dgm:pt modelId="{CA8621A0-5FB8-484B-BECB-E723F3E1B895}" type="parTrans" cxnId="{8AB48DD0-9C04-4C88-9CCD-18CCC6714B4E}">
      <dgm:prSet/>
      <dgm:spPr/>
      <dgm:t>
        <a:bodyPr/>
        <a:lstStyle/>
        <a:p>
          <a:endParaRPr lang="en-US"/>
        </a:p>
      </dgm:t>
    </dgm:pt>
    <dgm:pt modelId="{46387A57-B2D7-4E0E-82DA-E3F97D666311}" type="sibTrans" cxnId="{8AB48DD0-9C04-4C88-9CCD-18CCC6714B4E}">
      <dgm:prSet/>
      <dgm:spPr/>
      <dgm:t>
        <a:bodyPr/>
        <a:lstStyle/>
        <a:p>
          <a:endParaRPr lang="en-US"/>
        </a:p>
      </dgm:t>
    </dgm:pt>
    <dgm:pt modelId="{D75BD8E4-F93F-4280-B54F-3BA2B3878F62}">
      <dgm:prSet/>
      <dgm:spPr/>
      <dgm:t>
        <a:bodyPr/>
        <a:lstStyle/>
        <a:p>
          <a:r>
            <a:rPr lang="en-US"/>
            <a:t>What challenges affect growth of formal land transactions in Iringa Rural District?</a:t>
          </a:r>
        </a:p>
      </dgm:t>
    </dgm:pt>
    <dgm:pt modelId="{C6A9C316-DEF0-4232-B15A-2BBC33B15D97}" type="parTrans" cxnId="{4D637E60-536D-45E8-93BF-17DFFD54D211}">
      <dgm:prSet/>
      <dgm:spPr/>
      <dgm:t>
        <a:bodyPr/>
        <a:lstStyle/>
        <a:p>
          <a:endParaRPr lang="en-US"/>
        </a:p>
      </dgm:t>
    </dgm:pt>
    <dgm:pt modelId="{C770B16D-B030-432C-A330-15873673C065}" type="sibTrans" cxnId="{4D637E60-536D-45E8-93BF-17DFFD54D211}">
      <dgm:prSet/>
      <dgm:spPr/>
      <dgm:t>
        <a:bodyPr/>
        <a:lstStyle/>
        <a:p>
          <a:endParaRPr lang="en-US"/>
        </a:p>
      </dgm:t>
    </dgm:pt>
    <dgm:pt modelId="{FCF90048-4E1F-4280-B67C-BFF877B2336E}" type="pres">
      <dgm:prSet presAssocID="{6D0651A5-4129-4850-BC07-6EABDDEEAD9C}" presName="vert0" presStyleCnt="0">
        <dgm:presLayoutVars>
          <dgm:dir/>
          <dgm:animOne val="branch"/>
          <dgm:animLvl val="lvl"/>
        </dgm:presLayoutVars>
      </dgm:prSet>
      <dgm:spPr/>
    </dgm:pt>
    <dgm:pt modelId="{2051E1F6-0EE8-410F-AA64-0D0538FD470C}" type="pres">
      <dgm:prSet presAssocID="{9868573D-9951-4338-93D3-D64EEE8FF97A}" presName="thickLine" presStyleLbl="alignNode1" presStyleIdx="0" presStyleCnt="1"/>
      <dgm:spPr/>
    </dgm:pt>
    <dgm:pt modelId="{26AE8888-40F5-4EF2-86A9-9086A502FC17}" type="pres">
      <dgm:prSet presAssocID="{9868573D-9951-4338-93D3-D64EEE8FF97A}" presName="horz1" presStyleCnt="0"/>
      <dgm:spPr/>
    </dgm:pt>
    <dgm:pt modelId="{F96EE50A-D0B6-4F35-9E66-24EB08194B73}" type="pres">
      <dgm:prSet presAssocID="{9868573D-9951-4338-93D3-D64EEE8FF97A}" presName="tx1" presStyleLbl="revTx" presStyleIdx="0" presStyleCnt="4"/>
      <dgm:spPr/>
    </dgm:pt>
    <dgm:pt modelId="{50C9C748-F5EF-4297-817F-62BC25F2DB74}" type="pres">
      <dgm:prSet presAssocID="{9868573D-9951-4338-93D3-D64EEE8FF97A}" presName="vert1" presStyleCnt="0"/>
      <dgm:spPr/>
    </dgm:pt>
    <dgm:pt modelId="{24524886-8BCA-4D38-8B41-39243156EA44}" type="pres">
      <dgm:prSet presAssocID="{B03EE543-2391-4198-BAC5-45408FC194CA}" presName="vertSpace2a" presStyleCnt="0"/>
      <dgm:spPr/>
    </dgm:pt>
    <dgm:pt modelId="{8BA67F18-5508-407B-9AD0-B2DF31D31334}" type="pres">
      <dgm:prSet presAssocID="{B03EE543-2391-4198-BAC5-45408FC194CA}" presName="horz2" presStyleCnt="0"/>
      <dgm:spPr/>
    </dgm:pt>
    <dgm:pt modelId="{0EFEEFA6-1D77-4ABF-AC59-375218318132}" type="pres">
      <dgm:prSet presAssocID="{B03EE543-2391-4198-BAC5-45408FC194CA}" presName="horzSpace2" presStyleCnt="0"/>
      <dgm:spPr/>
    </dgm:pt>
    <dgm:pt modelId="{80B26EBB-4654-4B0A-B2FD-A6868A0D8547}" type="pres">
      <dgm:prSet presAssocID="{B03EE543-2391-4198-BAC5-45408FC194CA}" presName="tx2" presStyleLbl="revTx" presStyleIdx="1" presStyleCnt="4"/>
      <dgm:spPr/>
    </dgm:pt>
    <dgm:pt modelId="{12651A70-4526-4CD8-9B01-743F29415141}" type="pres">
      <dgm:prSet presAssocID="{B03EE543-2391-4198-BAC5-45408FC194CA}" presName="vert2" presStyleCnt="0"/>
      <dgm:spPr/>
    </dgm:pt>
    <dgm:pt modelId="{A35B3079-55B7-4C89-B4A1-011F1BF1F78D}" type="pres">
      <dgm:prSet presAssocID="{B03EE543-2391-4198-BAC5-45408FC194CA}" presName="thinLine2b" presStyleLbl="callout" presStyleIdx="0" presStyleCnt="3"/>
      <dgm:spPr/>
    </dgm:pt>
    <dgm:pt modelId="{307EFE99-97F7-4666-884D-6D39D1D866CD}" type="pres">
      <dgm:prSet presAssocID="{B03EE543-2391-4198-BAC5-45408FC194CA}" presName="vertSpace2b" presStyleCnt="0"/>
      <dgm:spPr/>
    </dgm:pt>
    <dgm:pt modelId="{16CB1FCD-14BB-4F3C-81AD-A457C80AA13F}" type="pres">
      <dgm:prSet presAssocID="{F8AD23D2-DF59-4C7C-B111-9D917754A465}" presName="horz2" presStyleCnt="0"/>
      <dgm:spPr/>
    </dgm:pt>
    <dgm:pt modelId="{3475492A-7523-44AE-BB8F-162536CBC222}" type="pres">
      <dgm:prSet presAssocID="{F8AD23D2-DF59-4C7C-B111-9D917754A465}" presName="horzSpace2" presStyleCnt="0"/>
      <dgm:spPr/>
    </dgm:pt>
    <dgm:pt modelId="{403E363B-B879-40B5-9977-6190C3CE5B44}" type="pres">
      <dgm:prSet presAssocID="{F8AD23D2-DF59-4C7C-B111-9D917754A465}" presName="tx2" presStyleLbl="revTx" presStyleIdx="2" presStyleCnt="4"/>
      <dgm:spPr/>
    </dgm:pt>
    <dgm:pt modelId="{F93DBA03-0C74-41A7-A0BB-A4F1DDC28088}" type="pres">
      <dgm:prSet presAssocID="{F8AD23D2-DF59-4C7C-B111-9D917754A465}" presName="vert2" presStyleCnt="0"/>
      <dgm:spPr/>
    </dgm:pt>
    <dgm:pt modelId="{92DDB514-B663-4107-845F-859D96EEA385}" type="pres">
      <dgm:prSet presAssocID="{F8AD23D2-DF59-4C7C-B111-9D917754A465}" presName="thinLine2b" presStyleLbl="callout" presStyleIdx="1" presStyleCnt="3"/>
      <dgm:spPr/>
    </dgm:pt>
    <dgm:pt modelId="{58BF0E79-4EEC-4690-9ACA-940D1D62BA25}" type="pres">
      <dgm:prSet presAssocID="{F8AD23D2-DF59-4C7C-B111-9D917754A465}" presName="vertSpace2b" presStyleCnt="0"/>
      <dgm:spPr/>
    </dgm:pt>
    <dgm:pt modelId="{74BFF769-F6BB-454B-892B-C6152AD46DD4}" type="pres">
      <dgm:prSet presAssocID="{D75BD8E4-F93F-4280-B54F-3BA2B3878F62}" presName="horz2" presStyleCnt="0"/>
      <dgm:spPr/>
    </dgm:pt>
    <dgm:pt modelId="{B10D97E5-3E90-4DBD-9942-EBB793861150}" type="pres">
      <dgm:prSet presAssocID="{D75BD8E4-F93F-4280-B54F-3BA2B3878F62}" presName="horzSpace2" presStyleCnt="0"/>
      <dgm:spPr/>
    </dgm:pt>
    <dgm:pt modelId="{D1667722-170F-49A6-AAB3-255C0D2EC68A}" type="pres">
      <dgm:prSet presAssocID="{D75BD8E4-F93F-4280-B54F-3BA2B3878F62}" presName="tx2" presStyleLbl="revTx" presStyleIdx="3" presStyleCnt="4"/>
      <dgm:spPr/>
    </dgm:pt>
    <dgm:pt modelId="{A54385A9-3F5B-4537-A444-466477054501}" type="pres">
      <dgm:prSet presAssocID="{D75BD8E4-F93F-4280-B54F-3BA2B3878F62}" presName="vert2" presStyleCnt="0"/>
      <dgm:spPr/>
    </dgm:pt>
    <dgm:pt modelId="{38EE9815-3069-48BD-9E21-43F97FB276DC}" type="pres">
      <dgm:prSet presAssocID="{D75BD8E4-F93F-4280-B54F-3BA2B3878F62}" presName="thinLine2b" presStyleLbl="callout" presStyleIdx="2" presStyleCnt="3"/>
      <dgm:spPr/>
    </dgm:pt>
    <dgm:pt modelId="{6278E93E-17B0-42CE-9FF7-C16B9D654933}" type="pres">
      <dgm:prSet presAssocID="{D75BD8E4-F93F-4280-B54F-3BA2B3878F62}" presName="vertSpace2b" presStyleCnt="0"/>
      <dgm:spPr/>
    </dgm:pt>
  </dgm:ptLst>
  <dgm:cxnLst>
    <dgm:cxn modelId="{DC663B00-B933-4580-9050-AD95480EE10D}" type="presOf" srcId="{6D0651A5-4129-4850-BC07-6EABDDEEAD9C}" destId="{FCF90048-4E1F-4280-B67C-BFF877B2336E}" srcOrd="0" destOrd="0" presId="urn:microsoft.com/office/officeart/2008/layout/LinedList"/>
    <dgm:cxn modelId="{49F88809-CA83-4C07-ABA6-AD84209969FE}" type="presOf" srcId="{9868573D-9951-4338-93D3-D64EEE8FF97A}" destId="{F96EE50A-D0B6-4F35-9E66-24EB08194B73}" srcOrd="0" destOrd="0" presId="urn:microsoft.com/office/officeart/2008/layout/LinedList"/>
    <dgm:cxn modelId="{29321217-A576-469C-B1F3-25D013254776}" srcId="{6D0651A5-4129-4850-BC07-6EABDDEEAD9C}" destId="{9868573D-9951-4338-93D3-D64EEE8FF97A}" srcOrd="0" destOrd="0" parTransId="{7567F96C-F24A-4B52-B81C-A34DA372C86B}" sibTransId="{504C2E86-4808-4C6C-B31B-AE078497E989}"/>
    <dgm:cxn modelId="{11BFEA36-7FB9-478E-9514-1A39CB3FCCED}" type="presOf" srcId="{B03EE543-2391-4198-BAC5-45408FC194CA}" destId="{80B26EBB-4654-4B0A-B2FD-A6868A0D8547}" srcOrd="0" destOrd="0" presId="urn:microsoft.com/office/officeart/2008/layout/LinedList"/>
    <dgm:cxn modelId="{4D637E60-536D-45E8-93BF-17DFFD54D211}" srcId="{9868573D-9951-4338-93D3-D64EEE8FF97A}" destId="{D75BD8E4-F93F-4280-B54F-3BA2B3878F62}" srcOrd="2" destOrd="0" parTransId="{C6A9C316-DEF0-4232-B15A-2BBC33B15D97}" sibTransId="{C770B16D-B030-432C-A330-15873673C065}"/>
    <dgm:cxn modelId="{6E8D85AF-BCD2-46B6-B8B5-C21D9EF7315A}" type="presOf" srcId="{F8AD23D2-DF59-4C7C-B111-9D917754A465}" destId="{403E363B-B879-40B5-9977-6190C3CE5B44}" srcOrd="0" destOrd="0" presId="urn:microsoft.com/office/officeart/2008/layout/LinedList"/>
    <dgm:cxn modelId="{C30376B3-415C-4B9F-911C-356B9483FCBE}" srcId="{9868573D-9951-4338-93D3-D64EEE8FF97A}" destId="{B03EE543-2391-4198-BAC5-45408FC194CA}" srcOrd="0" destOrd="0" parTransId="{9550CD0A-956E-40B5-9975-EA65781BFEA3}" sibTransId="{A03A17BD-F085-4FAB-B857-4534115067DD}"/>
    <dgm:cxn modelId="{8AB48DD0-9C04-4C88-9CCD-18CCC6714B4E}" srcId="{9868573D-9951-4338-93D3-D64EEE8FF97A}" destId="{F8AD23D2-DF59-4C7C-B111-9D917754A465}" srcOrd="1" destOrd="0" parTransId="{CA8621A0-5FB8-484B-BECB-E723F3E1B895}" sibTransId="{46387A57-B2D7-4E0E-82DA-E3F97D666311}"/>
    <dgm:cxn modelId="{AAD222E7-323B-4F2B-B235-EEF2624A84E4}" type="presOf" srcId="{D75BD8E4-F93F-4280-B54F-3BA2B3878F62}" destId="{D1667722-170F-49A6-AAB3-255C0D2EC68A}" srcOrd="0" destOrd="0" presId="urn:microsoft.com/office/officeart/2008/layout/LinedList"/>
    <dgm:cxn modelId="{85EEEBDE-6FF2-4A0F-8268-E03ABEE51F25}" type="presParOf" srcId="{FCF90048-4E1F-4280-B67C-BFF877B2336E}" destId="{2051E1F6-0EE8-410F-AA64-0D0538FD470C}" srcOrd="0" destOrd="0" presId="urn:microsoft.com/office/officeart/2008/layout/LinedList"/>
    <dgm:cxn modelId="{F030600B-A66B-4141-8B97-296BECF6E4A8}" type="presParOf" srcId="{FCF90048-4E1F-4280-B67C-BFF877B2336E}" destId="{26AE8888-40F5-4EF2-86A9-9086A502FC17}" srcOrd="1" destOrd="0" presId="urn:microsoft.com/office/officeart/2008/layout/LinedList"/>
    <dgm:cxn modelId="{16EC4CC3-7949-40B8-ABDD-3D4B51CE70C3}" type="presParOf" srcId="{26AE8888-40F5-4EF2-86A9-9086A502FC17}" destId="{F96EE50A-D0B6-4F35-9E66-24EB08194B73}" srcOrd="0" destOrd="0" presId="urn:microsoft.com/office/officeart/2008/layout/LinedList"/>
    <dgm:cxn modelId="{CC53AD9A-CB9A-44FA-BB38-96B9F39C551E}" type="presParOf" srcId="{26AE8888-40F5-4EF2-86A9-9086A502FC17}" destId="{50C9C748-F5EF-4297-817F-62BC25F2DB74}" srcOrd="1" destOrd="0" presId="urn:microsoft.com/office/officeart/2008/layout/LinedList"/>
    <dgm:cxn modelId="{5E1C99AB-15A4-4716-BBD1-030A9B783082}" type="presParOf" srcId="{50C9C748-F5EF-4297-817F-62BC25F2DB74}" destId="{24524886-8BCA-4D38-8B41-39243156EA44}" srcOrd="0" destOrd="0" presId="urn:microsoft.com/office/officeart/2008/layout/LinedList"/>
    <dgm:cxn modelId="{89FCDF61-925A-4431-954F-90659A70118A}" type="presParOf" srcId="{50C9C748-F5EF-4297-817F-62BC25F2DB74}" destId="{8BA67F18-5508-407B-9AD0-B2DF31D31334}" srcOrd="1" destOrd="0" presId="urn:microsoft.com/office/officeart/2008/layout/LinedList"/>
    <dgm:cxn modelId="{C2EC712E-123B-4359-804F-F8FCFFBD9FB3}" type="presParOf" srcId="{8BA67F18-5508-407B-9AD0-B2DF31D31334}" destId="{0EFEEFA6-1D77-4ABF-AC59-375218318132}" srcOrd="0" destOrd="0" presId="urn:microsoft.com/office/officeart/2008/layout/LinedList"/>
    <dgm:cxn modelId="{9BF8C1AD-1B16-4643-83D0-AC6C12700F45}" type="presParOf" srcId="{8BA67F18-5508-407B-9AD0-B2DF31D31334}" destId="{80B26EBB-4654-4B0A-B2FD-A6868A0D8547}" srcOrd="1" destOrd="0" presId="urn:microsoft.com/office/officeart/2008/layout/LinedList"/>
    <dgm:cxn modelId="{0FCA8A1D-46D4-4F78-AAB1-2EE0FDB31C0D}" type="presParOf" srcId="{8BA67F18-5508-407B-9AD0-B2DF31D31334}" destId="{12651A70-4526-4CD8-9B01-743F29415141}" srcOrd="2" destOrd="0" presId="urn:microsoft.com/office/officeart/2008/layout/LinedList"/>
    <dgm:cxn modelId="{F25FD17E-143D-4927-B079-A7BB9100D902}" type="presParOf" srcId="{50C9C748-F5EF-4297-817F-62BC25F2DB74}" destId="{A35B3079-55B7-4C89-B4A1-011F1BF1F78D}" srcOrd="2" destOrd="0" presId="urn:microsoft.com/office/officeart/2008/layout/LinedList"/>
    <dgm:cxn modelId="{57D48787-A26B-41E3-BFE0-D831B01594FC}" type="presParOf" srcId="{50C9C748-F5EF-4297-817F-62BC25F2DB74}" destId="{307EFE99-97F7-4666-884D-6D39D1D866CD}" srcOrd="3" destOrd="0" presId="urn:microsoft.com/office/officeart/2008/layout/LinedList"/>
    <dgm:cxn modelId="{F13874CA-D563-48AD-800A-5166EECDF4B5}" type="presParOf" srcId="{50C9C748-F5EF-4297-817F-62BC25F2DB74}" destId="{16CB1FCD-14BB-4F3C-81AD-A457C80AA13F}" srcOrd="4" destOrd="0" presId="urn:microsoft.com/office/officeart/2008/layout/LinedList"/>
    <dgm:cxn modelId="{6343A3E4-0C47-4D54-A138-6DA0634C0D56}" type="presParOf" srcId="{16CB1FCD-14BB-4F3C-81AD-A457C80AA13F}" destId="{3475492A-7523-44AE-BB8F-162536CBC222}" srcOrd="0" destOrd="0" presId="urn:microsoft.com/office/officeart/2008/layout/LinedList"/>
    <dgm:cxn modelId="{58F26070-D3BD-43A4-82D9-AD0B2763BE25}" type="presParOf" srcId="{16CB1FCD-14BB-4F3C-81AD-A457C80AA13F}" destId="{403E363B-B879-40B5-9977-6190C3CE5B44}" srcOrd="1" destOrd="0" presId="urn:microsoft.com/office/officeart/2008/layout/LinedList"/>
    <dgm:cxn modelId="{4DC0E211-FB76-40BA-8ADE-937155D93366}" type="presParOf" srcId="{16CB1FCD-14BB-4F3C-81AD-A457C80AA13F}" destId="{F93DBA03-0C74-41A7-A0BB-A4F1DDC28088}" srcOrd="2" destOrd="0" presId="urn:microsoft.com/office/officeart/2008/layout/LinedList"/>
    <dgm:cxn modelId="{F947A1CF-6073-4B8E-8CB0-CF33F5B1CFD2}" type="presParOf" srcId="{50C9C748-F5EF-4297-817F-62BC25F2DB74}" destId="{92DDB514-B663-4107-845F-859D96EEA385}" srcOrd="5" destOrd="0" presId="urn:microsoft.com/office/officeart/2008/layout/LinedList"/>
    <dgm:cxn modelId="{E132EC53-1F4F-482D-BE34-06A3F778257E}" type="presParOf" srcId="{50C9C748-F5EF-4297-817F-62BC25F2DB74}" destId="{58BF0E79-4EEC-4690-9ACA-940D1D62BA25}" srcOrd="6" destOrd="0" presId="urn:microsoft.com/office/officeart/2008/layout/LinedList"/>
    <dgm:cxn modelId="{1C70A297-173E-4B6D-8084-4E2758C8C374}" type="presParOf" srcId="{50C9C748-F5EF-4297-817F-62BC25F2DB74}" destId="{74BFF769-F6BB-454B-892B-C6152AD46DD4}" srcOrd="7" destOrd="0" presId="urn:microsoft.com/office/officeart/2008/layout/LinedList"/>
    <dgm:cxn modelId="{3C5F2D42-A347-4584-A241-885AA0528B55}" type="presParOf" srcId="{74BFF769-F6BB-454B-892B-C6152AD46DD4}" destId="{B10D97E5-3E90-4DBD-9942-EBB793861150}" srcOrd="0" destOrd="0" presId="urn:microsoft.com/office/officeart/2008/layout/LinedList"/>
    <dgm:cxn modelId="{6853F007-746D-4732-9643-C12B972069DC}" type="presParOf" srcId="{74BFF769-F6BB-454B-892B-C6152AD46DD4}" destId="{D1667722-170F-49A6-AAB3-255C0D2EC68A}" srcOrd="1" destOrd="0" presId="urn:microsoft.com/office/officeart/2008/layout/LinedList"/>
    <dgm:cxn modelId="{EF5508CD-5F5D-4F0C-88FC-7F82487691A5}" type="presParOf" srcId="{74BFF769-F6BB-454B-892B-C6152AD46DD4}" destId="{A54385A9-3F5B-4537-A444-466477054501}" srcOrd="2" destOrd="0" presId="urn:microsoft.com/office/officeart/2008/layout/LinedList"/>
    <dgm:cxn modelId="{5C7BA227-11E6-4AB7-8FD1-AF6AAF1344E8}" type="presParOf" srcId="{50C9C748-F5EF-4297-817F-62BC25F2DB74}" destId="{38EE9815-3069-48BD-9E21-43F97FB276DC}" srcOrd="8" destOrd="0" presId="urn:microsoft.com/office/officeart/2008/layout/LinedList"/>
    <dgm:cxn modelId="{253FA0C4-107C-407D-BB0F-512AB915F2D9}" type="presParOf" srcId="{50C9C748-F5EF-4297-817F-62BC25F2DB74}" destId="{6278E93E-17B0-42CE-9FF7-C16B9D654933}"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1E1F6-0EE8-410F-AA64-0D0538FD470C}">
      <dsp:nvSpPr>
        <dsp:cNvPr id="0" name=""/>
        <dsp:cNvSpPr/>
      </dsp:nvSpPr>
      <dsp:spPr>
        <a:xfrm>
          <a:off x="0" y="0"/>
          <a:ext cx="80807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6EE50A-D0B6-4F35-9E66-24EB08194B73}">
      <dsp:nvSpPr>
        <dsp:cNvPr id="0" name=""/>
        <dsp:cNvSpPr/>
      </dsp:nvSpPr>
      <dsp:spPr>
        <a:xfrm>
          <a:off x="0" y="0"/>
          <a:ext cx="1616148" cy="4475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Research Questions </a:t>
          </a:r>
        </a:p>
      </dsp:txBody>
      <dsp:txXfrm>
        <a:off x="0" y="0"/>
        <a:ext cx="1616148" cy="4475754"/>
      </dsp:txXfrm>
    </dsp:sp>
    <dsp:sp modelId="{80B26EBB-4654-4B0A-B2FD-A6868A0D8547}">
      <dsp:nvSpPr>
        <dsp:cNvPr id="0" name=""/>
        <dsp:cNvSpPr/>
      </dsp:nvSpPr>
      <dsp:spPr>
        <a:xfrm>
          <a:off x="1737359" y="69933"/>
          <a:ext cx="6343383" cy="1398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How is the process of formal land transactions undertaken in Iringa Rural District?</a:t>
          </a:r>
        </a:p>
      </dsp:txBody>
      <dsp:txXfrm>
        <a:off x="1737359" y="69933"/>
        <a:ext cx="6343383" cy="1398673"/>
      </dsp:txXfrm>
    </dsp:sp>
    <dsp:sp modelId="{A35B3079-55B7-4C89-B4A1-011F1BF1F78D}">
      <dsp:nvSpPr>
        <dsp:cNvPr id="0" name=""/>
        <dsp:cNvSpPr/>
      </dsp:nvSpPr>
      <dsp:spPr>
        <a:xfrm>
          <a:off x="1616148" y="1468606"/>
          <a:ext cx="646459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3E363B-B879-40B5-9977-6190C3CE5B44}">
      <dsp:nvSpPr>
        <dsp:cNvPr id="0" name=""/>
        <dsp:cNvSpPr/>
      </dsp:nvSpPr>
      <dsp:spPr>
        <a:xfrm>
          <a:off x="1737359" y="1538540"/>
          <a:ext cx="6343383" cy="1398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How are formal land transactions promoted in Iringa Rural District?</a:t>
          </a:r>
        </a:p>
      </dsp:txBody>
      <dsp:txXfrm>
        <a:off x="1737359" y="1538540"/>
        <a:ext cx="6343383" cy="1398673"/>
      </dsp:txXfrm>
    </dsp:sp>
    <dsp:sp modelId="{92DDB514-B663-4107-845F-859D96EEA385}">
      <dsp:nvSpPr>
        <dsp:cNvPr id="0" name=""/>
        <dsp:cNvSpPr/>
      </dsp:nvSpPr>
      <dsp:spPr>
        <a:xfrm>
          <a:off x="1616148" y="2937213"/>
          <a:ext cx="646459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667722-170F-49A6-AAB3-255C0D2EC68A}">
      <dsp:nvSpPr>
        <dsp:cNvPr id="0" name=""/>
        <dsp:cNvSpPr/>
      </dsp:nvSpPr>
      <dsp:spPr>
        <a:xfrm>
          <a:off x="1737359" y="3007147"/>
          <a:ext cx="6343383" cy="1398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What challenges affect growth of formal land transactions in Iringa Rural District?</a:t>
          </a:r>
        </a:p>
      </dsp:txBody>
      <dsp:txXfrm>
        <a:off x="1737359" y="3007147"/>
        <a:ext cx="6343383" cy="1398673"/>
      </dsp:txXfrm>
    </dsp:sp>
    <dsp:sp modelId="{38EE9815-3069-48BD-9E21-43F97FB276DC}">
      <dsp:nvSpPr>
        <dsp:cNvPr id="0" name=""/>
        <dsp:cNvSpPr/>
      </dsp:nvSpPr>
      <dsp:spPr>
        <a:xfrm>
          <a:off x="1616148" y="4405820"/>
          <a:ext cx="646459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10T15:13:49.374"/>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1,'0'7,"4"6,0 5,1 2,-2 3,0-1,2-2,1 1,-1 2,3-4,-1-1,0 4,-3 5,-1 2,-1 0,-2 2,0-1,0-2,0-1,-1 1,1 4,0 0,0-2,0-3,0 2,0 0,0-2,3-5,2-3,3-1,5-3,-1-1,-2 1,-3 1,-2 3,-2 0,-2 2,2 0,2 0,2-2,2-2,-3 4,-1 1,-1 2,-2 0,2 3,1 0,0 0,-1-1,-2-1,-1-2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10T15:14:56.744"/>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9E67-06B2-45C6-9367-4AC5191E97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DBFCBA9-AC36-46B6-B0BA-F27DE32C6E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15AB20-6F7B-4895-B865-804A7AE512FF}"/>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F12EBA83-FC17-429B-AEF0-DBFF2E5AB3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C59ABA-D864-4C8A-BA21-CEEDD63C29CA}"/>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054777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2A36B-E3B0-4895-A0D7-0BFBCB7B06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74EC96-CDF6-40E2-BFD2-BB5597CE12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462389-3976-4626-8197-83F8B5A51330}"/>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2972F53F-FDB7-45DE-A7C6-1E6C435D0F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264FD6-3ADE-4DB0-B370-9DC7436E2A49}"/>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36795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FD9867-C2AD-4943-9DAA-6923160A27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A96F35-837C-46DC-9122-90BE743753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E44CDC-726A-4766-A763-F3DFF3227036}"/>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8FEC0206-3CB6-492A-9236-23D5B746DA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3B6003-1A5F-44E3-B87C-1E52B019F7BC}"/>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05945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875EB-547E-4014-9601-8EB12B0F42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0CC209-E8A0-43F3-A50D-D6A4F80310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FEE203-F275-442F-8408-0852393CB8FE}"/>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41EA040B-4F33-43B5-8C1A-6658AB5939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3836E9-4349-4E68-9049-E835497E34E7}"/>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20623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41652-A98C-4A58-A015-BDE1FD4589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3BE154-B09D-45DC-A928-47E121BA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8FF0DA-9085-4140-A340-0013FFBFED16}"/>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7C0E6B3D-850A-4092-AC5C-63E2ACA6FE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02DBD5-BB25-4CA8-86D9-6BE7FBFCF5F9}"/>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380494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5276-A988-4D59-A003-2F84F1A7D0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5F0CAF-865A-41CC-9B34-83968E2FE0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1E49AC8-D9EC-4E73-A67E-C8F89267D9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A2B2EC5-9630-4A43-9007-AE4DE1948432}"/>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6" name="Footer Placeholder 5">
            <a:extLst>
              <a:ext uri="{FF2B5EF4-FFF2-40B4-BE49-F238E27FC236}">
                <a16:creationId xmlns:a16="http://schemas.microsoft.com/office/drawing/2014/main" id="{901F5E4D-B9B3-4B38-AFD8-294F51D801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15D6CA-9A4A-4CED-82D4-5BB429749540}"/>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038490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293A7-FC81-4876-8CBA-BE3224088E1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D57F18-100E-4621-A66E-8B7C0EA5F2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7E8606-8509-45DA-A523-1602D5CF21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7FAA30-4F33-4DA0-945B-427536AB09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ADEC47-7710-4EBF-A01A-68A4AAC0C5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259D39-3CB4-4CCA-9E77-88397E676927}"/>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8" name="Footer Placeholder 7">
            <a:extLst>
              <a:ext uri="{FF2B5EF4-FFF2-40B4-BE49-F238E27FC236}">
                <a16:creationId xmlns:a16="http://schemas.microsoft.com/office/drawing/2014/main" id="{630C036A-AA91-49F8-B1E1-0FB84E511C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73A305-5454-49CB-8FA9-A084995F872F}"/>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4097795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4CD72-57EE-4111-9C04-851A704065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D48710-55A2-4F7C-B956-AA7B0EAB6356}"/>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4" name="Footer Placeholder 3">
            <a:extLst>
              <a:ext uri="{FF2B5EF4-FFF2-40B4-BE49-F238E27FC236}">
                <a16:creationId xmlns:a16="http://schemas.microsoft.com/office/drawing/2014/main" id="{B0DBA4E3-6520-4C7B-90F9-84BF158D46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E49190D-3CCD-4CFC-9EEE-035158F49638}"/>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3143070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B320B3-605C-420C-8872-A9505B22D3CA}"/>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3" name="Footer Placeholder 2">
            <a:extLst>
              <a:ext uri="{FF2B5EF4-FFF2-40B4-BE49-F238E27FC236}">
                <a16:creationId xmlns:a16="http://schemas.microsoft.com/office/drawing/2014/main" id="{99216DFC-1C1C-4C53-97A4-39B449DB6D0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20DDCDF-FD10-4096-BB5D-644CF62799A2}"/>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868736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B6DD5-51DA-4B3A-9995-C0E81FDC3E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4B4B2B6-9444-4D5F-BEBD-8D29E39423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B2E8CAB-A79B-4AC2-83A4-83D3BA4EB4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38813E-454B-4361-A624-23769A40E82B}"/>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6" name="Footer Placeholder 5">
            <a:extLst>
              <a:ext uri="{FF2B5EF4-FFF2-40B4-BE49-F238E27FC236}">
                <a16:creationId xmlns:a16="http://schemas.microsoft.com/office/drawing/2014/main" id="{7CA7C44B-F66A-47A9-A068-A019A8A4D3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3935FB-1F3A-4D6E-AC06-54C75CF7B418}"/>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403839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9DDA8-6815-496B-902C-739134504E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451250B-342F-45DF-8FBA-6EF6050071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A4461A5-BA25-4421-BC2C-4E155A9AED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5A25AC-A351-497C-94A8-2690A26CF010}"/>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6" name="Footer Placeholder 5">
            <a:extLst>
              <a:ext uri="{FF2B5EF4-FFF2-40B4-BE49-F238E27FC236}">
                <a16:creationId xmlns:a16="http://schemas.microsoft.com/office/drawing/2014/main" id="{BEC43E4C-E86A-4317-A42B-88BA6EDD23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7A7137-A4AD-47D6-836D-FA6A4CCA4F22}"/>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2902204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CB59D4-FD22-4C4A-B600-4E73AD424C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44575C-E5C4-4EC5-B57C-E814C8DF8F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7F77DA-1D2B-4868-B0DF-3D58AFB43B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0404AE22-9068-4E34-AEB3-2A268E72B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0C4F5F-F36D-4FDC-A95E-C5B08FFC9A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91261-DC08-4D72-8F69-6926F28B7A45}" type="slidenum">
              <a:rPr lang="en-GB" smtClean="0"/>
              <a:t>‹#›</a:t>
            </a:fld>
            <a:endParaRPr lang="en-GB"/>
          </a:p>
        </p:txBody>
      </p:sp>
    </p:spTree>
    <p:extLst>
      <p:ext uri="{BB962C8B-B14F-4D97-AF65-F5344CB8AC3E}">
        <p14:creationId xmlns:p14="http://schemas.microsoft.com/office/powerpoint/2010/main" val="1620476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khadijam@landesa.org" TargetMode="Externa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ustomXml" Target="../ink/ink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B777-EE90-4AD2-A3A1-076D378BE6C0}"/>
              </a:ext>
            </a:extLst>
          </p:cNvPr>
          <p:cNvSpPr>
            <a:spLocks noGrp="1"/>
          </p:cNvSpPr>
          <p:nvPr>
            <p:ph type="ctrTitle"/>
          </p:nvPr>
        </p:nvSpPr>
        <p:spPr>
          <a:xfrm>
            <a:off x="1262173" y="2843901"/>
            <a:ext cx="9144000" cy="2692737"/>
          </a:xfrm>
        </p:spPr>
        <p:txBody>
          <a:bodyPr>
            <a:normAutofit fontScale="90000"/>
          </a:bodyPr>
          <a:lstStyle/>
          <a:p>
            <a:br>
              <a:rPr lang="en-US" sz="3800" b="1" dirty="0"/>
            </a:br>
            <a:br>
              <a:rPr lang="en-US" sz="3800" b="1" dirty="0"/>
            </a:br>
            <a:br>
              <a:rPr lang="en-US" sz="3800" b="1" dirty="0"/>
            </a:br>
            <a:br>
              <a:rPr lang="en-US" sz="3800" b="1" dirty="0"/>
            </a:br>
            <a:br>
              <a:rPr lang="en-US" sz="3800" b="1" dirty="0"/>
            </a:br>
            <a:r>
              <a:rPr lang="en-US" sz="3800" b="1" dirty="0"/>
              <a:t>Securing Land Tenure Beyond Formalization: A Look into Post-Titling Transactions.</a:t>
            </a:r>
            <a:br>
              <a:rPr lang="en-US" sz="3800" b="1" dirty="0"/>
            </a:br>
            <a:r>
              <a:rPr lang="en-US" sz="3800" b="1" dirty="0"/>
              <a:t>Khadija Mrisho</a:t>
            </a:r>
            <a:br>
              <a:rPr lang="en-US" sz="3800" b="1" dirty="0"/>
            </a:br>
            <a:r>
              <a:rPr lang="en-US" sz="3800" b="1" dirty="0"/>
              <a:t>Landesa Tanzania</a:t>
            </a:r>
            <a:br>
              <a:rPr lang="en-US" b="1" dirty="0"/>
            </a:br>
            <a:endParaRPr lang="en-GB" sz="2600" b="1" dirty="0"/>
          </a:p>
        </p:txBody>
      </p:sp>
      <p:pic>
        <p:nvPicPr>
          <p:cNvPr id="4" name="Picture 3">
            <a:extLst>
              <a:ext uri="{FF2B5EF4-FFF2-40B4-BE49-F238E27FC236}">
                <a16:creationId xmlns:a16="http://schemas.microsoft.com/office/drawing/2014/main" id="{C03F0551-469F-424E-B2C3-6FED08F40D5F}"/>
              </a:ext>
            </a:extLst>
          </p:cNvPr>
          <p:cNvPicPr>
            <a:picLocks noChangeAspect="1"/>
          </p:cNvPicPr>
          <p:nvPr/>
        </p:nvPicPr>
        <p:blipFill>
          <a:blip r:embed="rId2"/>
          <a:stretch>
            <a:fillRect/>
          </a:stretch>
        </p:blipFill>
        <p:spPr>
          <a:xfrm>
            <a:off x="9581205" y="2023741"/>
            <a:ext cx="2326005" cy="1009650"/>
          </a:xfrm>
          <a:prstGeom prst="rect">
            <a:avLst/>
          </a:prstGeom>
        </p:spPr>
      </p:pic>
      <p:pic>
        <p:nvPicPr>
          <p:cNvPr id="6" name="Picture 5">
            <a:extLst>
              <a:ext uri="{FF2B5EF4-FFF2-40B4-BE49-F238E27FC236}">
                <a16:creationId xmlns:a16="http://schemas.microsoft.com/office/drawing/2014/main" id="{F0939353-2726-44DD-93BC-23A46C49DC55}"/>
              </a:ext>
            </a:extLst>
          </p:cNvPr>
          <p:cNvPicPr>
            <a:picLocks noChangeAspect="1"/>
          </p:cNvPicPr>
          <p:nvPr/>
        </p:nvPicPr>
        <p:blipFill>
          <a:blip r:embed="rId3"/>
          <a:stretch>
            <a:fillRect/>
          </a:stretch>
        </p:blipFill>
        <p:spPr>
          <a:xfrm>
            <a:off x="0" y="-6064"/>
            <a:ext cx="12192000" cy="1406203"/>
          </a:xfrm>
          <a:prstGeom prst="rect">
            <a:avLst/>
          </a:prstGeom>
        </p:spPr>
      </p:pic>
      <p:pic>
        <p:nvPicPr>
          <p:cNvPr id="7" name="Picture 6">
            <a:extLst>
              <a:ext uri="{FF2B5EF4-FFF2-40B4-BE49-F238E27FC236}">
                <a16:creationId xmlns:a16="http://schemas.microsoft.com/office/drawing/2014/main" id="{13B09F70-E9B4-4970-9832-2AFF6580BA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807" y="5780209"/>
            <a:ext cx="2599545" cy="921629"/>
          </a:xfrm>
          <a:prstGeom prst="rect">
            <a:avLst/>
          </a:prstGeom>
          <a:noFill/>
          <a:ln>
            <a:noFill/>
          </a:ln>
        </p:spPr>
      </p:pic>
      <p:pic>
        <p:nvPicPr>
          <p:cNvPr id="9" name="Picture 8">
            <a:extLst>
              <a:ext uri="{FF2B5EF4-FFF2-40B4-BE49-F238E27FC236}">
                <a16:creationId xmlns:a16="http://schemas.microsoft.com/office/drawing/2014/main" id="{B2B10B92-2F5C-4151-886D-B2F439BD403C}"/>
              </a:ext>
            </a:extLst>
          </p:cNvPr>
          <p:cNvPicPr>
            <a:picLocks noChangeAspect="1"/>
          </p:cNvPicPr>
          <p:nvPr/>
        </p:nvPicPr>
        <p:blipFill>
          <a:blip r:embed="rId5"/>
          <a:stretch>
            <a:fillRect/>
          </a:stretch>
        </p:blipFill>
        <p:spPr>
          <a:xfrm>
            <a:off x="9327683" y="5780209"/>
            <a:ext cx="2833048" cy="1009650"/>
          </a:xfrm>
          <a:prstGeom prst="rect">
            <a:avLst/>
          </a:prstGeom>
        </p:spPr>
      </p:pic>
      <p:pic>
        <p:nvPicPr>
          <p:cNvPr id="11" name="Picture 10">
            <a:extLst>
              <a:ext uri="{FF2B5EF4-FFF2-40B4-BE49-F238E27FC236}">
                <a16:creationId xmlns:a16="http://schemas.microsoft.com/office/drawing/2014/main" id="{4ECEC6A6-7015-4807-8CB6-BE7E4D383166}"/>
              </a:ext>
            </a:extLst>
          </p:cNvPr>
          <p:cNvPicPr>
            <a:picLocks noChangeAspect="1"/>
          </p:cNvPicPr>
          <p:nvPr/>
        </p:nvPicPr>
        <p:blipFill>
          <a:blip r:embed="rId6"/>
          <a:stretch>
            <a:fillRect/>
          </a:stretch>
        </p:blipFill>
        <p:spPr>
          <a:xfrm>
            <a:off x="4291210" y="5736198"/>
            <a:ext cx="3906614" cy="1009650"/>
          </a:xfrm>
          <a:prstGeom prst="rect">
            <a:avLst/>
          </a:prstGeom>
        </p:spPr>
      </p:pic>
      <p:pic>
        <p:nvPicPr>
          <p:cNvPr id="5" name="Picture 4">
            <a:extLst>
              <a:ext uri="{FF2B5EF4-FFF2-40B4-BE49-F238E27FC236}">
                <a16:creationId xmlns:a16="http://schemas.microsoft.com/office/drawing/2014/main" id="{C128AD63-FA0C-DA33-E089-D6FFE7AF76D8}"/>
              </a:ext>
            </a:extLst>
          </p:cNvPr>
          <p:cNvPicPr>
            <a:picLocks noChangeAspect="1"/>
          </p:cNvPicPr>
          <p:nvPr/>
        </p:nvPicPr>
        <p:blipFill>
          <a:blip r:embed="rId7"/>
          <a:stretch>
            <a:fillRect/>
          </a:stretch>
        </p:blipFill>
        <p:spPr>
          <a:xfrm>
            <a:off x="284790" y="1626498"/>
            <a:ext cx="1954767" cy="1650463"/>
          </a:xfrm>
          <a:prstGeom prst="rect">
            <a:avLst/>
          </a:prstGeom>
        </p:spPr>
      </p:pic>
    </p:spTree>
    <p:extLst>
      <p:ext uri="{BB962C8B-B14F-4D97-AF65-F5344CB8AC3E}">
        <p14:creationId xmlns:p14="http://schemas.microsoft.com/office/powerpoint/2010/main" val="1684989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2B388-E258-45FC-0A42-805DDCE2FE6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2B7C6BE-2367-2C0A-5136-957D16D79926}"/>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B49ADEF8-CE72-B8A6-F0D7-0F66CDB002F4}"/>
              </a:ext>
            </a:extLst>
          </p:cNvPr>
          <p:cNvSpPr>
            <a:spLocks noGrp="1"/>
          </p:cNvSpPr>
          <p:nvPr>
            <p:ph idx="1"/>
          </p:nvPr>
        </p:nvSpPr>
        <p:spPr>
          <a:xfrm>
            <a:off x="245328" y="1879629"/>
            <a:ext cx="8080743" cy="4475754"/>
          </a:xfrm>
        </p:spPr>
        <p:txBody>
          <a:bodyPr>
            <a:normAutofit/>
          </a:bodyPr>
          <a:lstStyle/>
          <a:p>
            <a:pPr marL="0" indent="0">
              <a:buNone/>
            </a:pPr>
            <a:endParaRPr lang="en-US" dirty="0"/>
          </a:p>
          <a:p>
            <a:endParaRPr lang="en-US" dirty="0"/>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p:txBody>
      </p:sp>
      <p:graphicFrame>
        <p:nvGraphicFramePr>
          <p:cNvPr id="3" name="Table 2">
            <a:extLst>
              <a:ext uri="{FF2B5EF4-FFF2-40B4-BE49-F238E27FC236}">
                <a16:creationId xmlns:a16="http://schemas.microsoft.com/office/drawing/2014/main" id="{43DB7EF7-199E-6D78-2818-A2F9F5E15615}"/>
              </a:ext>
            </a:extLst>
          </p:cNvPr>
          <p:cNvGraphicFramePr>
            <a:graphicFrameLocks noGrp="1"/>
          </p:cNvGraphicFramePr>
          <p:nvPr>
            <p:extLst>
              <p:ext uri="{D42A27DB-BD31-4B8C-83A1-F6EECF244321}">
                <p14:modId xmlns:p14="http://schemas.microsoft.com/office/powerpoint/2010/main" val="3555562941"/>
              </p:ext>
            </p:extLst>
          </p:nvPr>
        </p:nvGraphicFramePr>
        <p:xfrm>
          <a:off x="223520" y="1920240"/>
          <a:ext cx="5872480" cy="4511040"/>
        </p:xfrm>
        <a:graphic>
          <a:graphicData uri="http://schemas.openxmlformats.org/drawingml/2006/table">
            <a:tbl>
              <a:tblPr/>
              <a:tblGrid>
                <a:gridCol w="5872480">
                  <a:extLst>
                    <a:ext uri="{9D8B030D-6E8A-4147-A177-3AD203B41FA5}">
                      <a16:colId xmlns:a16="http://schemas.microsoft.com/office/drawing/2014/main" val="3698785657"/>
                    </a:ext>
                  </a:extLst>
                </a:gridCol>
              </a:tblGrid>
              <a:tr h="4511040">
                <a:tc>
                  <a:txBody>
                    <a:bodyPr/>
                    <a:lstStyle/>
                    <a:p>
                      <a:r>
                        <a:rPr lang="en-US" sz="2800" dirty="0"/>
                        <a:t>1. Land Tenure Assistance (project) strategies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2800" dirty="0"/>
                    </a:p>
                    <a:p>
                      <a:r>
                        <a:rPr lang="en-US" sz="2800" dirty="0"/>
                        <a:t>- Hamlet meetings 16% </a:t>
                      </a:r>
                    </a:p>
                    <a:p>
                      <a:r>
                        <a:rPr lang="en-US" sz="2800" dirty="0"/>
                        <a:t>- Village council meeting to raise awareness 25.5.%</a:t>
                      </a:r>
                    </a:p>
                    <a:p>
                      <a:r>
                        <a:rPr lang="en-US" sz="2800" dirty="0"/>
                        <a:t>- Mapping and demarcation 30%</a:t>
                      </a:r>
                    </a:p>
                    <a:p>
                      <a:r>
                        <a:rPr lang="en-US" sz="2800" dirty="0"/>
                        <a:t>- Registration of mapped parcels 28.5%</a:t>
                      </a:r>
                      <a:endParaRPr lang="en-TZ" sz="28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tile tx="0" ty="0" sx="100000" sy="100000" flip="none" algn="tl"/>
                    </a:blipFill>
                  </a:tcPr>
                </a:tc>
                <a:extLst>
                  <a:ext uri="{0D108BD9-81ED-4DB2-BD59-A6C34878D82A}">
                    <a16:rowId xmlns:a16="http://schemas.microsoft.com/office/drawing/2014/main" val="3417404178"/>
                  </a:ext>
                </a:extLst>
              </a:tr>
            </a:tbl>
          </a:graphicData>
        </a:graphic>
      </p:graphicFrame>
      <p:graphicFrame>
        <p:nvGraphicFramePr>
          <p:cNvPr id="5" name="Table 4">
            <a:extLst>
              <a:ext uri="{FF2B5EF4-FFF2-40B4-BE49-F238E27FC236}">
                <a16:creationId xmlns:a16="http://schemas.microsoft.com/office/drawing/2014/main" id="{811C990F-E3DA-61F5-D312-C3905F1654C6}"/>
              </a:ext>
            </a:extLst>
          </p:cNvPr>
          <p:cNvGraphicFramePr>
            <a:graphicFrameLocks noGrp="1"/>
          </p:cNvGraphicFramePr>
          <p:nvPr>
            <p:extLst>
              <p:ext uri="{D42A27DB-BD31-4B8C-83A1-F6EECF244321}">
                <p14:modId xmlns:p14="http://schemas.microsoft.com/office/powerpoint/2010/main" val="965314956"/>
              </p:ext>
            </p:extLst>
          </p:nvPr>
        </p:nvGraphicFramePr>
        <p:xfrm>
          <a:off x="6096000" y="1920240"/>
          <a:ext cx="208280" cy="4572000"/>
        </p:xfrm>
        <a:graphic>
          <a:graphicData uri="http://schemas.openxmlformats.org/drawingml/2006/table">
            <a:tbl>
              <a:tblPr/>
              <a:tblGrid>
                <a:gridCol w="208280">
                  <a:extLst>
                    <a:ext uri="{9D8B030D-6E8A-4147-A177-3AD203B41FA5}">
                      <a16:colId xmlns:a16="http://schemas.microsoft.com/office/drawing/2014/main" val="862845922"/>
                    </a:ext>
                  </a:extLst>
                </a:gridCol>
              </a:tblGrid>
              <a:tr h="4572000">
                <a:tc>
                  <a:txBody>
                    <a:bodyPr/>
                    <a:lstStyle/>
                    <a:p>
                      <a:endParaRPr lang="en-TZ" dirty="0"/>
                    </a:p>
                  </a:txBody>
                  <a:tcPr>
                    <a:lnL w="12700" cmpd="sng">
                      <a:solidFill>
                        <a:schemeClr val="tx1"/>
                      </a:solidFill>
                      <a:prstDash val="solid"/>
                    </a:lnL>
                    <a:lnR w="12700" cmpd="sng">
                      <a:no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tcPr>
                </a:tc>
                <a:extLst>
                  <a:ext uri="{0D108BD9-81ED-4DB2-BD59-A6C34878D82A}">
                    <a16:rowId xmlns:a16="http://schemas.microsoft.com/office/drawing/2014/main" val="2593321964"/>
                  </a:ext>
                </a:extLst>
              </a:tr>
            </a:tbl>
          </a:graphicData>
        </a:graphic>
      </p:graphicFrame>
      <p:graphicFrame>
        <p:nvGraphicFramePr>
          <p:cNvPr id="7" name="Table 6">
            <a:extLst>
              <a:ext uri="{FF2B5EF4-FFF2-40B4-BE49-F238E27FC236}">
                <a16:creationId xmlns:a16="http://schemas.microsoft.com/office/drawing/2014/main" id="{C26F01A7-94A9-815D-3EAE-C60150FFC0E0}"/>
              </a:ext>
            </a:extLst>
          </p:cNvPr>
          <p:cNvGraphicFramePr>
            <a:graphicFrameLocks noGrp="1"/>
          </p:cNvGraphicFramePr>
          <p:nvPr>
            <p:extLst>
              <p:ext uri="{D42A27DB-BD31-4B8C-83A1-F6EECF244321}">
                <p14:modId xmlns:p14="http://schemas.microsoft.com/office/powerpoint/2010/main" val="1209369425"/>
              </p:ext>
            </p:extLst>
          </p:nvPr>
        </p:nvGraphicFramePr>
        <p:xfrm>
          <a:off x="6096001" y="1920240"/>
          <a:ext cx="5994400" cy="4511040"/>
        </p:xfrm>
        <a:graphic>
          <a:graphicData uri="http://schemas.openxmlformats.org/drawingml/2006/table">
            <a:tbl>
              <a:tblPr/>
              <a:tblGrid>
                <a:gridCol w="5994400">
                  <a:extLst>
                    <a:ext uri="{9D8B030D-6E8A-4147-A177-3AD203B41FA5}">
                      <a16:colId xmlns:a16="http://schemas.microsoft.com/office/drawing/2014/main" val="1862117676"/>
                    </a:ext>
                  </a:extLst>
                </a:gridCol>
              </a:tblGrid>
              <a:tr h="4511040">
                <a:tc>
                  <a:txBody>
                    <a:bodyPr/>
                    <a:lstStyle/>
                    <a:p>
                      <a:endParaRPr lang="en-TZ"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508993457"/>
                  </a:ext>
                </a:extLst>
              </a:tr>
            </a:tbl>
          </a:graphicData>
        </a:graphic>
      </p:graphicFrame>
      <p:graphicFrame>
        <p:nvGraphicFramePr>
          <p:cNvPr id="8" name="Table 7">
            <a:extLst>
              <a:ext uri="{FF2B5EF4-FFF2-40B4-BE49-F238E27FC236}">
                <a16:creationId xmlns:a16="http://schemas.microsoft.com/office/drawing/2014/main" id="{47AF427E-F7A5-2693-D0DC-21452EB68E45}"/>
              </a:ext>
            </a:extLst>
          </p:cNvPr>
          <p:cNvGraphicFramePr>
            <a:graphicFrameLocks noGrp="1"/>
          </p:cNvGraphicFramePr>
          <p:nvPr>
            <p:extLst>
              <p:ext uri="{D42A27DB-BD31-4B8C-83A1-F6EECF244321}">
                <p14:modId xmlns:p14="http://schemas.microsoft.com/office/powerpoint/2010/main" val="762059380"/>
              </p:ext>
            </p:extLst>
          </p:nvPr>
        </p:nvGraphicFramePr>
        <p:xfrm>
          <a:off x="223520" y="1400140"/>
          <a:ext cx="11866880" cy="518160"/>
        </p:xfrm>
        <a:graphic>
          <a:graphicData uri="http://schemas.openxmlformats.org/drawingml/2006/table">
            <a:tbl>
              <a:tblPr/>
              <a:tblGrid>
                <a:gridCol w="11866880">
                  <a:extLst>
                    <a:ext uri="{9D8B030D-6E8A-4147-A177-3AD203B41FA5}">
                      <a16:colId xmlns:a16="http://schemas.microsoft.com/office/drawing/2014/main" val="2542093568"/>
                    </a:ext>
                  </a:extLst>
                </a:gridCol>
              </a:tblGrid>
              <a:tr h="479490">
                <a:tc>
                  <a:txBody>
                    <a:bodyPr/>
                    <a:lstStyle/>
                    <a:p>
                      <a:r>
                        <a:rPr lang="en-US" dirty="0"/>
                        <a:t>2. </a:t>
                      </a:r>
                      <a:r>
                        <a:rPr lang="en-US" sz="2800" b="1" dirty="0"/>
                        <a:t>Strategies used to promote formal land transactions in Iringa Rural District. </a:t>
                      </a:r>
                      <a:endParaRPr lang="en-TZ" sz="2800" b="1"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582722182"/>
                  </a:ext>
                </a:extLst>
              </a:tr>
            </a:tbl>
          </a:graphicData>
        </a:graphic>
      </p:graphicFrame>
      <p:pic>
        <p:nvPicPr>
          <p:cNvPr id="10" name="Picture 9">
            <a:extLst>
              <a:ext uri="{FF2B5EF4-FFF2-40B4-BE49-F238E27FC236}">
                <a16:creationId xmlns:a16="http://schemas.microsoft.com/office/drawing/2014/main" id="{4725AB2A-F7A6-5E8B-28A7-08F8F56CBB2F}"/>
              </a:ext>
            </a:extLst>
          </p:cNvPr>
          <p:cNvPicPr>
            <a:picLocks noChangeAspect="1"/>
          </p:cNvPicPr>
          <p:nvPr/>
        </p:nvPicPr>
        <p:blipFill>
          <a:blip r:embed="rId4"/>
          <a:stretch>
            <a:fillRect/>
          </a:stretch>
        </p:blipFill>
        <p:spPr>
          <a:xfrm>
            <a:off x="5783580" y="2001427"/>
            <a:ext cx="6690360" cy="4353955"/>
          </a:xfrm>
          <a:prstGeom prst="rect">
            <a:avLst/>
          </a:prstGeom>
        </p:spPr>
      </p:pic>
    </p:spTree>
    <p:extLst>
      <p:ext uri="{BB962C8B-B14F-4D97-AF65-F5344CB8AC3E}">
        <p14:creationId xmlns:p14="http://schemas.microsoft.com/office/powerpoint/2010/main" val="1215257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7BA94-1C0E-A551-CC73-62BDFA3AEA7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39AED00-AA2F-D75A-28B6-FC283B5C5834}"/>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6A3970DE-A2C8-F849-2712-9CF24CA16840}"/>
              </a:ext>
            </a:extLst>
          </p:cNvPr>
          <p:cNvSpPr>
            <a:spLocks noGrp="1"/>
          </p:cNvSpPr>
          <p:nvPr>
            <p:ph idx="1"/>
          </p:nvPr>
        </p:nvSpPr>
        <p:spPr>
          <a:xfrm>
            <a:off x="245328" y="1879629"/>
            <a:ext cx="8080743" cy="4475754"/>
          </a:xfrm>
        </p:spPr>
        <p:txBody>
          <a:bodyPr>
            <a:normAutofit/>
          </a:bodyPr>
          <a:lstStyle/>
          <a:p>
            <a:pPr marL="0" indent="0">
              <a:buNone/>
            </a:pPr>
            <a:endParaRPr lang="en-US"/>
          </a:p>
          <a:p>
            <a:endParaRPr lang="en-US"/>
          </a:p>
          <a:p>
            <a:endParaRPr lang="en-GB" altLang="en-US" b="1">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a:latin typeface="Arial" panose="020B0604020202020204" pitchFamily="34" charset="0"/>
            </a:endParaRPr>
          </a:p>
          <a:p>
            <a:pPr marL="0" indent="0">
              <a:buNone/>
            </a:pPr>
            <a:endParaRPr lang="en-US" dirty="0"/>
          </a:p>
        </p:txBody>
      </p:sp>
      <p:graphicFrame>
        <p:nvGraphicFramePr>
          <p:cNvPr id="2" name="Table 1">
            <a:extLst>
              <a:ext uri="{FF2B5EF4-FFF2-40B4-BE49-F238E27FC236}">
                <a16:creationId xmlns:a16="http://schemas.microsoft.com/office/drawing/2014/main" id="{0201A70E-9138-014A-6CD9-45446ED04073}"/>
              </a:ext>
            </a:extLst>
          </p:cNvPr>
          <p:cNvGraphicFramePr>
            <a:graphicFrameLocks noGrp="1"/>
          </p:cNvGraphicFramePr>
          <p:nvPr>
            <p:extLst>
              <p:ext uri="{D42A27DB-BD31-4B8C-83A1-F6EECF244321}">
                <p14:modId xmlns:p14="http://schemas.microsoft.com/office/powerpoint/2010/main" val="2456672123"/>
              </p:ext>
            </p:extLst>
          </p:nvPr>
        </p:nvGraphicFramePr>
        <p:xfrm>
          <a:off x="-56827" y="1400139"/>
          <a:ext cx="10837736" cy="5372619"/>
        </p:xfrm>
        <a:graphic>
          <a:graphicData uri="http://schemas.openxmlformats.org/drawingml/2006/table">
            <a:tbl>
              <a:tblPr firstRow="1" bandRow="1">
                <a:tableStyleId>{5C22544A-7EE6-4342-B048-85BDC9FD1C3A}</a:tableStyleId>
              </a:tblPr>
              <a:tblGrid>
                <a:gridCol w="4741736">
                  <a:extLst>
                    <a:ext uri="{9D8B030D-6E8A-4147-A177-3AD203B41FA5}">
                      <a16:colId xmlns:a16="http://schemas.microsoft.com/office/drawing/2014/main" val="2169992990"/>
                    </a:ext>
                  </a:extLst>
                </a:gridCol>
                <a:gridCol w="6096000">
                  <a:extLst>
                    <a:ext uri="{9D8B030D-6E8A-4147-A177-3AD203B41FA5}">
                      <a16:colId xmlns:a16="http://schemas.microsoft.com/office/drawing/2014/main" val="1478395749"/>
                    </a:ext>
                  </a:extLst>
                </a:gridCol>
              </a:tblGrid>
              <a:tr h="5372619">
                <a:tc>
                  <a:txBody>
                    <a:bodyPr/>
                    <a:lstStyle/>
                    <a:p>
                      <a:r>
                        <a:rPr lang="en-US"/>
                        <a:t>ii. Village council strategies </a:t>
                      </a:r>
                    </a:p>
                    <a:p>
                      <a:r>
                        <a:rPr lang="en-US"/>
                        <a:t>- The village employed the following strategies ;-</a:t>
                      </a:r>
                    </a:p>
                    <a:p>
                      <a:r>
                        <a:rPr lang="en-US"/>
                        <a:t>- Land purchase contracts 65.5%</a:t>
                      </a:r>
                    </a:p>
                    <a:p>
                      <a:r>
                        <a:rPr lang="en-US"/>
                        <a:t>- Overseeing purchase agreements 57%</a:t>
                      </a:r>
                    </a:p>
                    <a:p>
                      <a:r>
                        <a:rPr lang="en-US"/>
                        <a:t>- As witness to transaction</a:t>
                      </a:r>
                    </a:p>
                    <a:p>
                      <a:r>
                        <a:rPr lang="en-US"/>
                        <a:t> - Less capacity was noted</a:t>
                      </a:r>
                    </a:p>
                    <a:p>
                      <a:endParaRPr lang="en-TZ" dirty="0"/>
                    </a:p>
                  </a:txBody>
                  <a:tcPr/>
                </a:tc>
                <a:tc>
                  <a:txBody>
                    <a:bodyPr/>
                    <a:lstStyle/>
                    <a:p>
                      <a:endParaRPr lang="en-TZ" dirty="0"/>
                    </a:p>
                  </a:txBody>
                  <a:tcPr/>
                </a:tc>
                <a:extLst>
                  <a:ext uri="{0D108BD9-81ED-4DB2-BD59-A6C34878D82A}">
                    <a16:rowId xmlns:a16="http://schemas.microsoft.com/office/drawing/2014/main" val="4259429272"/>
                  </a:ext>
                </a:extLst>
              </a:tr>
            </a:tbl>
          </a:graphicData>
        </a:graphic>
      </p:graphicFrame>
      <p:pic>
        <p:nvPicPr>
          <p:cNvPr id="5" name="Picture 4">
            <a:extLst>
              <a:ext uri="{FF2B5EF4-FFF2-40B4-BE49-F238E27FC236}">
                <a16:creationId xmlns:a16="http://schemas.microsoft.com/office/drawing/2014/main" id="{22F983B0-09F4-CF41-E963-409D96BA5F27}"/>
              </a:ext>
            </a:extLst>
          </p:cNvPr>
          <p:cNvPicPr>
            <a:picLocks noChangeAspect="1"/>
          </p:cNvPicPr>
          <p:nvPr/>
        </p:nvPicPr>
        <p:blipFill>
          <a:blip r:embed="rId3"/>
          <a:stretch>
            <a:fillRect/>
          </a:stretch>
        </p:blipFill>
        <p:spPr>
          <a:xfrm>
            <a:off x="6172200" y="1400139"/>
            <a:ext cx="6455228" cy="5185718"/>
          </a:xfrm>
          <a:prstGeom prst="rect">
            <a:avLst/>
          </a:prstGeom>
        </p:spPr>
      </p:pic>
    </p:spTree>
    <p:extLst>
      <p:ext uri="{BB962C8B-B14F-4D97-AF65-F5344CB8AC3E}">
        <p14:creationId xmlns:p14="http://schemas.microsoft.com/office/powerpoint/2010/main" val="3765464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2611A-EF87-338D-2D43-673EA7D440A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E617CAE-E020-6632-173B-6B7A0CF2FF23}"/>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3AAC97EE-C8A0-532D-8C48-F9D39D6FD9D1}"/>
              </a:ext>
            </a:extLst>
          </p:cNvPr>
          <p:cNvSpPr>
            <a:spLocks noGrp="1"/>
          </p:cNvSpPr>
          <p:nvPr>
            <p:ph idx="1"/>
          </p:nvPr>
        </p:nvSpPr>
        <p:spPr>
          <a:xfrm>
            <a:off x="245328" y="1879629"/>
            <a:ext cx="8080743" cy="4475754"/>
          </a:xfrm>
        </p:spPr>
        <p:txBody>
          <a:bodyPr>
            <a:normAutofit/>
          </a:bodyPr>
          <a:lstStyle/>
          <a:p>
            <a:pPr marL="0" indent="0">
              <a:buNone/>
            </a:pPr>
            <a:endParaRPr lang="en-US"/>
          </a:p>
          <a:p>
            <a:endParaRPr lang="en-US"/>
          </a:p>
          <a:p>
            <a:endParaRPr lang="en-GB" altLang="en-US" b="1">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a:latin typeface="Arial" panose="020B0604020202020204" pitchFamily="34" charset="0"/>
            </a:endParaRPr>
          </a:p>
          <a:p>
            <a:pPr marL="0" indent="0">
              <a:buNone/>
            </a:pPr>
            <a:endParaRPr lang="en-US" dirty="0"/>
          </a:p>
        </p:txBody>
      </p:sp>
      <p:graphicFrame>
        <p:nvGraphicFramePr>
          <p:cNvPr id="2" name="Table 1">
            <a:extLst>
              <a:ext uri="{FF2B5EF4-FFF2-40B4-BE49-F238E27FC236}">
                <a16:creationId xmlns:a16="http://schemas.microsoft.com/office/drawing/2014/main" id="{888C803C-559F-F9DA-53AF-FB4260EFED07}"/>
              </a:ext>
            </a:extLst>
          </p:cNvPr>
          <p:cNvGraphicFramePr>
            <a:graphicFrameLocks noGrp="1"/>
          </p:cNvGraphicFramePr>
          <p:nvPr>
            <p:extLst>
              <p:ext uri="{D42A27DB-BD31-4B8C-83A1-F6EECF244321}">
                <p14:modId xmlns:p14="http://schemas.microsoft.com/office/powerpoint/2010/main" val="95148098"/>
              </p:ext>
            </p:extLst>
          </p:nvPr>
        </p:nvGraphicFramePr>
        <p:xfrm>
          <a:off x="-56827" y="1400139"/>
          <a:ext cx="10837736" cy="5372619"/>
        </p:xfrm>
        <a:graphic>
          <a:graphicData uri="http://schemas.openxmlformats.org/drawingml/2006/table">
            <a:tbl>
              <a:tblPr firstRow="1" bandRow="1">
                <a:tableStyleId>{5C22544A-7EE6-4342-B048-85BDC9FD1C3A}</a:tableStyleId>
              </a:tblPr>
              <a:tblGrid>
                <a:gridCol w="4741736">
                  <a:extLst>
                    <a:ext uri="{9D8B030D-6E8A-4147-A177-3AD203B41FA5}">
                      <a16:colId xmlns:a16="http://schemas.microsoft.com/office/drawing/2014/main" val="2169992990"/>
                    </a:ext>
                  </a:extLst>
                </a:gridCol>
                <a:gridCol w="6096000">
                  <a:extLst>
                    <a:ext uri="{9D8B030D-6E8A-4147-A177-3AD203B41FA5}">
                      <a16:colId xmlns:a16="http://schemas.microsoft.com/office/drawing/2014/main" val="1478395749"/>
                    </a:ext>
                  </a:extLst>
                </a:gridCol>
              </a:tblGrid>
              <a:tr h="5372619">
                <a:tc>
                  <a:txBody>
                    <a:bodyPr/>
                    <a:lstStyle/>
                    <a:p>
                      <a:r>
                        <a:rPr lang="en-US"/>
                        <a:t>iii. Strategies used by District Council</a:t>
                      </a:r>
                    </a:p>
                    <a:p>
                      <a:pPr marL="171450" indent="-171450">
                        <a:buFontTx/>
                        <a:buChar char="-"/>
                      </a:pPr>
                      <a:r>
                        <a:rPr lang="en-US"/>
                        <a:t>Encouraging CCRO application 70% </a:t>
                      </a:r>
                    </a:p>
                    <a:p>
                      <a:pPr marL="171450" indent="-171450">
                        <a:buFontTx/>
                        <a:buChar char="-"/>
                      </a:pPr>
                      <a:r>
                        <a:rPr lang="en-US"/>
                        <a:t>Preparing land use plans 84%</a:t>
                      </a:r>
                    </a:p>
                    <a:p>
                      <a:pPr marL="171450" indent="-171450">
                        <a:buFontTx/>
                        <a:buChar char="-"/>
                      </a:pPr>
                      <a:r>
                        <a:rPr lang="en-US"/>
                        <a:t>Participating in land dispute resolution 32% </a:t>
                      </a:r>
                      <a:endParaRPr lang="en-TZ"/>
                    </a:p>
                    <a:p>
                      <a:endParaRPr lang="en-TZ" dirty="0"/>
                    </a:p>
                  </a:txBody>
                  <a:tcPr/>
                </a:tc>
                <a:tc>
                  <a:txBody>
                    <a:bodyPr/>
                    <a:lstStyle/>
                    <a:p>
                      <a:endParaRPr lang="en-TZ" dirty="0"/>
                    </a:p>
                  </a:txBody>
                  <a:tcPr/>
                </a:tc>
                <a:extLst>
                  <a:ext uri="{0D108BD9-81ED-4DB2-BD59-A6C34878D82A}">
                    <a16:rowId xmlns:a16="http://schemas.microsoft.com/office/drawing/2014/main" val="4259429272"/>
                  </a:ext>
                </a:extLst>
              </a:tr>
            </a:tbl>
          </a:graphicData>
        </a:graphic>
      </p:graphicFrame>
      <p:pic>
        <p:nvPicPr>
          <p:cNvPr id="7" name="Picture 6">
            <a:extLst>
              <a:ext uri="{FF2B5EF4-FFF2-40B4-BE49-F238E27FC236}">
                <a16:creationId xmlns:a16="http://schemas.microsoft.com/office/drawing/2014/main" id="{038A0A4C-8493-73CE-F2EC-00722C35A086}"/>
              </a:ext>
            </a:extLst>
          </p:cNvPr>
          <p:cNvPicPr>
            <a:picLocks noChangeAspect="1"/>
          </p:cNvPicPr>
          <p:nvPr/>
        </p:nvPicPr>
        <p:blipFill>
          <a:blip r:embed="rId3"/>
          <a:stretch>
            <a:fillRect/>
          </a:stretch>
        </p:blipFill>
        <p:spPr>
          <a:xfrm>
            <a:off x="4750230" y="1578429"/>
            <a:ext cx="5874227" cy="4776954"/>
          </a:xfrm>
          <a:prstGeom prst="rect">
            <a:avLst/>
          </a:prstGeom>
        </p:spPr>
      </p:pic>
    </p:spTree>
    <p:extLst>
      <p:ext uri="{BB962C8B-B14F-4D97-AF65-F5344CB8AC3E}">
        <p14:creationId xmlns:p14="http://schemas.microsoft.com/office/powerpoint/2010/main" val="2412618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83377-45F3-FD5B-78B6-4FD5D21526D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DE814E9-1B6E-A79F-C7C8-AC506D8BFC3C}"/>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E5AF1BC8-206F-8ADD-747B-A5740D4C9C95}"/>
              </a:ext>
            </a:extLst>
          </p:cNvPr>
          <p:cNvSpPr>
            <a:spLocks noGrp="1"/>
          </p:cNvSpPr>
          <p:nvPr>
            <p:ph idx="1"/>
          </p:nvPr>
        </p:nvSpPr>
        <p:spPr>
          <a:xfrm>
            <a:off x="245330" y="2455964"/>
            <a:ext cx="5380556" cy="4092069"/>
          </a:xfrm>
        </p:spPr>
        <p:txBody>
          <a:bodyPr>
            <a:normAutofit fontScale="92500" lnSpcReduction="10000"/>
          </a:bodyPr>
          <a:lstStyle/>
          <a:p>
            <a:pPr marL="0" indent="0">
              <a:buNone/>
            </a:pPr>
            <a:endParaRPr lang="en-US" dirty="0"/>
          </a:p>
          <a:p>
            <a:r>
              <a:rPr lang="en-US" altLang="en-US" dirty="0">
                <a:latin typeface="Times New Roman" panose="02020603050405020304" pitchFamily="18" charset="0"/>
                <a:ea typeface="Aptos" panose="020B0004020202020204" pitchFamily="34" charset="0"/>
                <a:cs typeface="Times New Roman" panose="02020603050405020304" pitchFamily="18" charset="0"/>
              </a:rPr>
              <a:t>Low Knowledge about formal land transactions processes.</a:t>
            </a:r>
          </a:p>
          <a:p>
            <a:r>
              <a:rPr lang="en-US" altLang="en-US" dirty="0">
                <a:latin typeface="Times New Roman" panose="02020603050405020304" pitchFamily="18" charset="0"/>
                <a:ea typeface="Aptos" panose="020B0004020202020204" pitchFamily="34" charset="0"/>
                <a:cs typeface="Times New Roman" panose="02020603050405020304" pitchFamily="18" charset="0"/>
              </a:rPr>
              <a:t>Absence of Formal Land Transactions Training Clinics</a:t>
            </a:r>
          </a:p>
          <a:p>
            <a:r>
              <a:rPr lang="en-US" altLang="en-US" dirty="0">
                <a:latin typeface="Times New Roman" panose="02020603050405020304" pitchFamily="18" charset="0"/>
                <a:ea typeface="Aptos" panose="020B0004020202020204" pitchFamily="34" charset="0"/>
                <a:cs typeface="Times New Roman" panose="02020603050405020304" pitchFamily="18" charset="0"/>
              </a:rPr>
              <a:t>Fees prescribed by the village council </a:t>
            </a:r>
          </a:p>
          <a:p>
            <a:r>
              <a:rPr lang="en-US" altLang="en-US" dirty="0">
                <a:latin typeface="Times New Roman" panose="02020603050405020304" pitchFamily="18" charset="0"/>
                <a:ea typeface="Aptos" panose="020B0004020202020204" pitchFamily="34" charset="0"/>
                <a:cs typeface="Times New Roman" panose="02020603050405020304" pitchFamily="18" charset="0"/>
              </a:rPr>
              <a:t>Costs of transferring ownership </a:t>
            </a:r>
          </a:p>
          <a:p>
            <a:r>
              <a:rPr lang="en-US" altLang="en-US" dirty="0">
                <a:latin typeface="Times New Roman" panose="02020603050405020304" pitchFamily="18" charset="0"/>
                <a:ea typeface="Aptos" panose="020B0004020202020204" pitchFamily="34" charset="0"/>
                <a:cs typeface="Times New Roman" panose="02020603050405020304" pitchFamily="18" charset="0"/>
              </a:rPr>
              <a:t>Absence of village land registry in the post titling phase </a:t>
            </a:r>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a:p>
            <a:pPr marL="0" indent="0">
              <a:buNone/>
            </a:pPr>
            <a:endParaRPr lang="en-US" dirty="0"/>
          </a:p>
        </p:txBody>
      </p:sp>
      <p:graphicFrame>
        <p:nvGraphicFramePr>
          <p:cNvPr id="5" name="Table 4">
            <a:extLst>
              <a:ext uri="{FF2B5EF4-FFF2-40B4-BE49-F238E27FC236}">
                <a16:creationId xmlns:a16="http://schemas.microsoft.com/office/drawing/2014/main" id="{7ECCA3EC-92DE-ADBF-3ECC-6E2F01BED87D}"/>
              </a:ext>
            </a:extLst>
          </p:cNvPr>
          <p:cNvGraphicFramePr>
            <a:graphicFrameLocks noGrp="1"/>
          </p:cNvGraphicFramePr>
          <p:nvPr>
            <p:extLst>
              <p:ext uri="{D42A27DB-BD31-4B8C-83A1-F6EECF244321}">
                <p14:modId xmlns:p14="http://schemas.microsoft.com/office/powerpoint/2010/main" val="3520072910"/>
              </p:ext>
            </p:extLst>
          </p:nvPr>
        </p:nvGraphicFramePr>
        <p:xfrm>
          <a:off x="0" y="1511085"/>
          <a:ext cx="12127424" cy="944880"/>
        </p:xfrm>
        <a:graphic>
          <a:graphicData uri="http://schemas.openxmlformats.org/drawingml/2006/table">
            <a:tbl>
              <a:tblPr/>
              <a:tblGrid>
                <a:gridCol w="12127424">
                  <a:extLst>
                    <a:ext uri="{9D8B030D-6E8A-4147-A177-3AD203B41FA5}">
                      <a16:colId xmlns:a16="http://schemas.microsoft.com/office/drawing/2014/main" val="2243328689"/>
                    </a:ext>
                  </a:extLst>
                </a:gridCol>
              </a:tblGrid>
              <a:tr h="720671">
                <a:tc>
                  <a:txBody>
                    <a:bodyPr/>
                    <a:lstStyle/>
                    <a:p>
                      <a:r>
                        <a:rPr lang="en-US" sz="2800" b="1" dirty="0"/>
                        <a:t>3. Challenges Affecting Growth of Formal Land Transactions in Iringa Rural District</a:t>
                      </a:r>
                      <a:r>
                        <a:rPr lang="en-US" dirty="0"/>
                        <a:t>.</a:t>
                      </a:r>
                      <a:endParaRPr lang="en-TZ"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541480780"/>
                  </a:ext>
                </a:extLst>
              </a:tr>
            </a:tbl>
          </a:graphicData>
        </a:graphic>
      </p:graphicFrame>
      <p:pic>
        <p:nvPicPr>
          <p:cNvPr id="8" name="Picture 7">
            <a:extLst>
              <a:ext uri="{FF2B5EF4-FFF2-40B4-BE49-F238E27FC236}">
                <a16:creationId xmlns:a16="http://schemas.microsoft.com/office/drawing/2014/main" id="{9D3592A4-F67B-9970-A04B-5F8A4E2E664E}"/>
              </a:ext>
            </a:extLst>
          </p:cNvPr>
          <p:cNvPicPr>
            <a:picLocks noChangeAspect="1"/>
          </p:cNvPicPr>
          <p:nvPr/>
        </p:nvPicPr>
        <p:blipFill>
          <a:blip r:embed="rId3"/>
          <a:stretch>
            <a:fillRect/>
          </a:stretch>
        </p:blipFill>
        <p:spPr>
          <a:xfrm>
            <a:off x="5965370" y="2455963"/>
            <a:ext cx="6226629" cy="4238751"/>
          </a:xfrm>
          <a:prstGeom prst="rect">
            <a:avLst/>
          </a:prstGeom>
        </p:spPr>
      </p:pic>
    </p:spTree>
    <p:extLst>
      <p:ext uri="{BB962C8B-B14F-4D97-AF65-F5344CB8AC3E}">
        <p14:creationId xmlns:p14="http://schemas.microsoft.com/office/powerpoint/2010/main" val="3097414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19D3E-337E-A117-DA4A-3AAB25C2CE6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24163BF-BDD0-7651-CC51-2A4C9101E9E1}"/>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61DD0BA9-5764-8119-84A9-11DF3017F8C4}"/>
              </a:ext>
            </a:extLst>
          </p:cNvPr>
          <p:cNvSpPr>
            <a:spLocks noGrp="1"/>
          </p:cNvSpPr>
          <p:nvPr>
            <p:ph idx="1"/>
          </p:nvPr>
        </p:nvSpPr>
        <p:spPr>
          <a:xfrm>
            <a:off x="245331" y="2455964"/>
            <a:ext cx="4337556" cy="4092069"/>
          </a:xfrm>
        </p:spPr>
        <p:txBody>
          <a:bodyPr>
            <a:normAutofit/>
          </a:bodyPr>
          <a:lstStyle/>
          <a:p>
            <a:pPr marL="0" indent="0">
              <a:buNone/>
            </a:pPr>
            <a:endParaRPr lang="en-US" dirty="0"/>
          </a:p>
          <a:p>
            <a:r>
              <a:rPr lang="en-US" altLang="en-US" dirty="0">
                <a:latin typeface="Times New Roman" panose="02020603050405020304" pitchFamily="18" charset="0"/>
                <a:ea typeface="Aptos" panose="020B0004020202020204" pitchFamily="34" charset="0"/>
                <a:cs typeface="Times New Roman" panose="02020603050405020304" pitchFamily="18" charset="0"/>
              </a:rPr>
              <a:t>Costs of transferring ownership </a:t>
            </a:r>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r>
              <a:rPr lang="en-GB" altLang="en-US" sz="3600" dirty="0">
                <a:latin typeface="Arial" panose="020B0604020202020204" pitchFamily="34" charset="0"/>
              </a:rPr>
              <a:t>Legal certification fee, </a:t>
            </a:r>
          </a:p>
          <a:p>
            <a:r>
              <a:rPr lang="en-GB" altLang="en-US" sz="3600" dirty="0">
                <a:latin typeface="Arial" panose="020B0604020202020204" pitchFamily="34" charset="0"/>
              </a:rPr>
              <a:t>Transport costs</a:t>
            </a:r>
          </a:p>
          <a:p>
            <a:pPr marL="0" indent="0">
              <a:buNone/>
            </a:pPr>
            <a:endParaRPr lang="en-US" dirty="0"/>
          </a:p>
        </p:txBody>
      </p:sp>
      <p:graphicFrame>
        <p:nvGraphicFramePr>
          <p:cNvPr id="5" name="Table 4">
            <a:extLst>
              <a:ext uri="{FF2B5EF4-FFF2-40B4-BE49-F238E27FC236}">
                <a16:creationId xmlns:a16="http://schemas.microsoft.com/office/drawing/2014/main" id="{34A97552-C7C9-1CE4-D382-E3C935EEB648}"/>
              </a:ext>
            </a:extLst>
          </p:cNvPr>
          <p:cNvGraphicFramePr>
            <a:graphicFrameLocks noGrp="1"/>
          </p:cNvGraphicFramePr>
          <p:nvPr/>
        </p:nvGraphicFramePr>
        <p:xfrm>
          <a:off x="0" y="1511085"/>
          <a:ext cx="12127424" cy="944880"/>
        </p:xfrm>
        <a:graphic>
          <a:graphicData uri="http://schemas.openxmlformats.org/drawingml/2006/table">
            <a:tbl>
              <a:tblPr/>
              <a:tblGrid>
                <a:gridCol w="12127424">
                  <a:extLst>
                    <a:ext uri="{9D8B030D-6E8A-4147-A177-3AD203B41FA5}">
                      <a16:colId xmlns:a16="http://schemas.microsoft.com/office/drawing/2014/main" val="2243328689"/>
                    </a:ext>
                  </a:extLst>
                </a:gridCol>
              </a:tblGrid>
              <a:tr h="720671">
                <a:tc>
                  <a:txBody>
                    <a:bodyPr/>
                    <a:lstStyle/>
                    <a:p>
                      <a:r>
                        <a:rPr lang="en-US" sz="2800" b="1" dirty="0"/>
                        <a:t>3. Challenges Affecting Growth of Formal Land Transactions in Iringa Rural District</a:t>
                      </a:r>
                      <a:r>
                        <a:rPr lang="en-US" dirty="0"/>
                        <a:t>.</a:t>
                      </a:r>
                      <a:endParaRPr lang="en-TZ"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541480780"/>
                  </a:ext>
                </a:extLst>
              </a:tr>
            </a:tbl>
          </a:graphicData>
        </a:graphic>
      </p:graphicFrame>
      <p:pic>
        <p:nvPicPr>
          <p:cNvPr id="2" name="Picture 1">
            <a:extLst>
              <a:ext uri="{FF2B5EF4-FFF2-40B4-BE49-F238E27FC236}">
                <a16:creationId xmlns:a16="http://schemas.microsoft.com/office/drawing/2014/main" id="{F276729A-41F3-75A8-8176-C4A9D0529954}"/>
              </a:ext>
            </a:extLst>
          </p:cNvPr>
          <p:cNvPicPr>
            <a:picLocks noChangeAspect="1"/>
          </p:cNvPicPr>
          <p:nvPr/>
        </p:nvPicPr>
        <p:blipFill>
          <a:blip r:embed="rId3"/>
          <a:stretch>
            <a:fillRect/>
          </a:stretch>
        </p:blipFill>
        <p:spPr>
          <a:xfrm>
            <a:off x="4659086" y="2455963"/>
            <a:ext cx="7053943" cy="3792437"/>
          </a:xfrm>
          <a:prstGeom prst="rect">
            <a:avLst/>
          </a:prstGeom>
        </p:spPr>
      </p:pic>
    </p:spTree>
    <p:extLst>
      <p:ext uri="{BB962C8B-B14F-4D97-AF65-F5344CB8AC3E}">
        <p14:creationId xmlns:p14="http://schemas.microsoft.com/office/powerpoint/2010/main" val="3293710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7FA7A-3FB0-410D-4A4E-425844CE526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D97693A-0406-5E17-E33E-1BDE34CE3F0F}"/>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9EA477CE-3977-BCCC-F00C-0D7DE20D906A}"/>
              </a:ext>
            </a:extLst>
          </p:cNvPr>
          <p:cNvSpPr>
            <a:spLocks noGrp="1"/>
          </p:cNvSpPr>
          <p:nvPr>
            <p:ph idx="1"/>
          </p:nvPr>
        </p:nvSpPr>
        <p:spPr>
          <a:xfrm>
            <a:off x="245330" y="2455964"/>
            <a:ext cx="11882093" cy="4092069"/>
          </a:xfrm>
        </p:spPr>
        <p:txBody>
          <a:bodyPr>
            <a:normAutofit fontScale="70000" lnSpcReduction="20000"/>
          </a:bodyPr>
          <a:lstStyle/>
          <a:p>
            <a:r>
              <a:rPr lang="en-US" dirty="0"/>
              <a:t>The study reveals that in Iringa Rural District, the processes for undertaking land transactions remain deeply rooted in informal and traditional practices despite the implementation of the Land Tenure Assistance (LTA) project, which aimed to formalize land ownership. Post-titling, land buyers and sellers continue to rely on customary procedures such as involving hamlet or village leaders, relatives, and neighboring landowners over formal institutional processes. These informal and traditional mechanisms, while socially recognized, fall short in ensuring legally secure and enforceable land right.</a:t>
            </a:r>
          </a:p>
          <a:p>
            <a:r>
              <a:rPr lang="en-US" dirty="0"/>
              <a:t>The strategies used by village council, including the use of village-level agreement templates and witness involvement, were insufficient to transition the community toward fully formalized land transactions. Lack of capacity-building by the Village and District Councils, contributing to limited awareness and weak enforcement of formal procedures.</a:t>
            </a:r>
          </a:p>
          <a:p>
            <a:r>
              <a:rPr lang="en-US" dirty="0"/>
              <a:t>Key challenges stalling the growth of formal land transactions in the district include inadequate knowledge among land buyers, high transaction and transfer costs, lack of professional village-level land registry officers, and the complete absence of training clinics on formal land transactions. Notably, a strong community belief in the adequacy of traditional land transaction methods further hinders the shift to formalized land transactions.</a:t>
            </a:r>
          </a:p>
          <a:p>
            <a:pPr marL="0" indent="0">
              <a:buNone/>
            </a:pPr>
            <a:endParaRPr lang="en-US" dirty="0"/>
          </a:p>
        </p:txBody>
      </p:sp>
      <p:graphicFrame>
        <p:nvGraphicFramePr>
          <p:cNvPr id="5" name="Table 4">
            <a:extLst>
              <a:ext uri="{FF2B5EF4-FFF2-40B4-BE49-F238E27FC236}">
                <a16:creationId xmlns:a16="http://schemas.microsoft.com/office/drawing/2014/main" id="{12EF8DE1-730B-7019-34EE-DB91DC538306}"/>
              </a:ext>
            </a:extLst>
          </p:cNvPr>
          <p:cNvGraphicFramePr>
            <a:graphicFrameLocks noGrp="1"/>
          </p:cNvGraphicFramePr>
          <p:nvPr>
            <p:extLst>
              <p:ext uri="{D42A27DB-BD31-4B8C-83A1-F6EECF244321}">
                <p14:modId xmlns:p14="http://schemas.microsoft.com/office/powerpoint/2010/main" val="1873789198"/>
              </p:ext>
            </p:extLst>
          </p:nvPr>
        </p:nvGraphicFramePr>
        <p:xfrm>
          <a:off x="0" y="1511085"/>
          <a:ext cx="12127424" cy="720671"/>
        </p:xfrm>
        <a:graphic>
          <a:graphicData uri="http://schemas.openxmlformats.org/drawingml/2006/table">
            <a:tbl>
              <a:tblPr/>
              <a:tblGrid>
                <a:gridCol w="12127424">
                  <a:extLst>
                    <a:ext uri="{9D8B030D-6E8A-4147-A177-3AD203B41FA5}">
                      <a16:colId xmlns:a16="http://schemas.microsoft.com/office/drawing/2014/main" val="2243328689"/>
                    </a:ext>
                  </a:extLst>
                </a:gridCol>
              </a:tblGrid>
              <a:tr h="720671">
                <a:tc>
                  <a:txBody>
                    <a:bodyPr/>
                    <a:lstStyle/>
                    <a:p>
                      <a:pPr algn="ctr"/>
                      <a:r>
                        <a:rPr lang="en-US" sz="2800" b="1" dirty="0"/>
                        <a:t>Conclusion </a:t>
                      </a:r>
                      <a:endParaRPr lang="en-TZ"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541480780"/>
                  </a:ext>
                </a:extLst>
              </a:tr>
            </a:tbl>
          </a:graphicData>
        </a:graphic>
      </p:graphicFrame>
    </p:spTree>
    <p:extLst>
      <p:ext uri="{BB962C8B-B14F-4D97-AF65-F5344CB8AC3E}">
        <p14:creationId xmlns:p14="http://schemas.microsoft.com/office/powerpoint/2010/main" val="383378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B8423-1208-14AE-B51C-09052C9558C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1BD9E18-2946-AAA5-6DD5-6507BF38DC51}"/>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84B5CB5A-AAF9-AFCB-3B8D-4FD3BA5E409B}"/>
              </a:ext>
            </a:extLst>
          </p:cNvPr>
          <p:cNvSpPr>
            <a:spLocks noGrp="1"/>
          </p:cNvSpPr>
          <p:nvPr>
            <p:ph idx="1"/>
          </p:nvPr>
        </p:nvSpPr>
        <p:spPr>
          <a:xfrm>
            <a:off x="245330" y="2455964"/>
            <a:ext cx="11882093" cy="4092069"/>
          </a:xfrm>
        </p:spPr>
        <p:txBody>
          <a:bodyPr>
            <a:normAutofit/>
          </a:bodyPr>
          <a:lstStyle/>
          <a:p>
            <a:r>
              <a:rPr lang="en-US" dirty="0"/>
              <a:t>Establish land training clinics </a:t>
            </a:r>
          </a:p>
          <a:p>
            <a:r>
              <a:rPr lang="en-US" dirty="0"/>
              <a:t>Hire Village land registry professionals</a:t>
            </a:r>
          </a:p>
          <a:p>
            <a:r>
              <a:rPr lang="en-US" dirty="0"/>
              <a:t>Enhance capacity building for local government leaders </a:t>
            </a:r>
          </a:p>
          <a:p>
            <a:r>
              <a:rPr lang="en-US" dirty="0"/>
              <a:t>Strengthen post titling support mechanisms</a:t>
            </a:r>
          </a:p>
          <a:p>
            <a:r>
              <a:rPr lang="en-US" dirty="0"/>
              <a:t>Conduct public awareness campaigns </a:t>
            </a:r>
          </a:p>
          <a:p>
            <a:r>
              <a:rPr lang="en-US" dirty="0"/>
              <a:t>Enactment of post-titling guidelines </a:t>
            </a:r>
          </a:p>
          <a:p>
            <a:pPr marL="0" indent="0">
              <a:buNone/>
            </a:pPr>
            <a:endParaRPr lang="en-US" dirty="0"/>
          </a:p>
        </p:txBody>
      </p:sp>
      <p:graphicFrame>
        <p:nvGraphicFramePr>
          <p:cNvPr id="5" name="Table 4">
            <a:extLst>
              <a:ext uri="{FF2B5EF4-FFF2-40B4-BE49-F238E27FC236}">
                <a16:creationId xmlns:a16="http://schemas.microsoft.com/office/drawing/2014/main" id="{E9F25522-FEFA-B0BC-B513-0CFE0271CB6F}"/>
              </a:ext>
            </a:extLst>
          </p:cNvPr>
          <p:cNvGraphicFramePr>
            <a:graphicFrameLocks noGrp="1"/>
          </p:cNvGraphicFramePr>
          <p:nvPr>
            <p:extLst>
              <p:ext uri="{D42A27DB-BD31-4B8C-83A1-F6EECF244321}">
                <p14:modId xmlns:p14="http://schemas.microsoft.com/office/powerpoint/2010/main" val="3140464309"/>
              </p:ext>
            </p:extLst>
          </p:nvPr>
        </p:nvGraphicFramePr>
        <p:xfrm>
          <a:off x="0" y="1511085"/>
          <a:ext cx="12127424" cy="720671"/>
        </p:xfrm>
        <a:graphic>
          <a:graphicData uri="http://schemas.openxmlformats.org/drawingml/2006/table">
            <a:tbl>
              <a:tblPr/>
              <a:tblGrid>
                <a:gridCol w="12127424">
                  <a:extLst>
                    <a:ext uri="{9D8B030D-6E8A-4147-A177-3AD203B41FA5}">
                      <a16:colId xmlns:a16="http://schemas.microsoft.com/office/drawing/2014/main" val="2243328689"/>
                    </a:ext>
                  </a:extLst>
                </a:gridCol>
              </a:tblGrid>
              <a:tr h="720671">
                <a:tc>
                  <a:txBody>
                    <a:bodyPr/>
                    <a:lstStyle/>
                    <a:p>
                      <a:pPr algn="ctr"/>
                      <a:r>
                        <a:rPr lang="en-US" sz="2800" b="1" dirty="0"/>
                        <a:t>Recommendations </a:t>
                      </a:r>
                      <a:endParaRPr lang="en-TZ"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541480780"/>
                  </a:ext>
                </a:extLst>
              </a:tr>
            </a:tbl>
          </a:graphicData>
        </a:graphic>
      </p:graphicFrame>
    </p:spTree>
    <p:extLst>
      <p:ext uri="{BB962C8B-B14F-4D97-AF65-F5344CB8AC3E}">
        <p14:creationId xmlns:p14="http://schemas.microsoft.com/office/powerpoint/2010/main" val="2080508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8">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BCCEFE6-4AE7-4DE3-A38E-74E56795694C}"/>
              </a:ext>
            </a:extLst>
          </p:cNvPr>
          <p:cNvPicPr>
            <a:picLocks noChangeAspect="1"/>
          </p:cNvPicPr>
          <p:nvPr/>
        </p:nvPicPr>
        <p:blipFill>
          <a:blip r:embed="rId2"/>
          <a:stretch>
            <a:fillRect/>
          </a:stretch>
        </p:blipFill>
        <p:spPr>
          <a:xfrm>
            <a:off x="-8468" y="0"/>
            <a:ext cx="12185625" cy="1405467"/>
          </a:xfrm>
          <a:prstGeom prst="rect">
            <a:avLst/>
          </a:prstGeom>
        </p:spPr>
      </p:pic>
      <p:sp>
        <p:nvSpPr>
          <p:cNvPr id="3" name="Content Placeholder 2">
            <a:extLst>
              <a:ext uri="{FF2B5EF4-FFF2-40B4-BE49-F238E27FC236}">
                <a16:creationId xmlns:a16="http://schemas.microsoft.com/office/drawing/2014/main" id="{612966D3-037E-493E-B5E0-6D1FFA6EFB39}"/>
              </a:ext>
            </a:extLst>
          </p:cNvPr>
          <p:cNvSpPr>
            <a:spLocks noGrp="1"/>
          </p:cNvSpPr>
          <p:nvPr>
            <p:ph idx="1"/>
          </p:nvPr>
        </p:nvSpPr>
        <p:spPr>
          <a:xfrm>
            <a:off x="147782" y="2983345"/>
            <a:ext cx="11333901" cy="3046913"/>
          </a:xfrm>
        </p:spPr>
        <p:txBody>
          <a:bodyPr anchor="t">
            <a:normAutofit/>
          </a:bodyPr>
          <a:lstStyle/>
          <a:p>
            <a:pPr marL="0" indent="0" algn="ctr">
              <a:buNone/>
            </a:pPr>
            <a:r>
              <a:rPr lang="en-US" sz="4000" b="1" dirty="0"/>
              <a:t>Thank you!</a:t>
            </a:r>
          </a:p>
          <a:p>
            <a:pPr marL="0" indent="0" algn="ctr">
              <a:buNone/>
            </a:pPr>
            <a:r>
              <a:rPr lang="en-US" sz="4000" b="1" dirty="0">
                <a:hlinkClick r:id="rId3"/>
              </a:rPr>
              <a:t>khadijam@landesa.org</a:t>
            </a:r>
            <a:r>
              <a:rPr lang="en-US" sz="4000" b="1" dirty="0"/>
              <a:t> </a:t>
            </a:r>
            <a:endParaRPr lang="en-GB" sz="4000" b="1" dirty="0"/>
          </a:p>
        </p:txBody>
      </p:sp>
      <p:sp>
        <p:nvSpPr>
          <p:cNvPr id="46" name="Rectangle 10">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12">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022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74AC-DA50-D61D-97CC-664D958BC4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FD6164C7-BF36-669C-DAE3-6C5F41F426D5}"/>
              </a:ext>
            </a:extLst>
          </p:cNvPr>
          <p:cNvSpPr>
            <a:spLocks noGrp="1"/>
          </p:cNvSpPr>
          <p:nvPr>
            <p:ph idx="1"/>
          </p:nvPr>
        </p:nvSpPr>
        <p:spPr>
          <a:xfrm>
            <a:off x="4130298" y="2495228"/>
            <a:ext cx="4316278" cy="3657600"/>
          </a:xfrm>
        </p:spPr>
        <p:txBody>
          <a:bodyPr>
            <a:normAutofit/>
          </a:bodyPr>
          <a:lstStyle/>
          <a:p>
            <a:endParaRPr lang="en-US" dirty="0"/>
          </a:p>
          <a:p>
            <a:r>
              <a:rPr lang="en-US" altLang="en-US" b="1" dirty="0">
                <a:latin typeface="Times New Roman" panose="02020603050405020304" pitchFamily="18" charset="0"/>
                <a:ea typeface="Aptos" panose="020B0004020202020204" pitchFamily="34" charset="0"/>
                <a:cs typeface="Times New Roman" panose="02020603050405020304" pitchFamily="18" charset="0"/>
              </a:rPr>
              <a:t>Context</a:t>
            </a:r>
          </a:p>
          <a:p>
            <a:r>
              <a:rPr lang="en-US" altLang="en-US" b="1" dirty="0">
                <a:latin typeface="Times New Roman" panose="02020603050405020304" pitchFamily="18" charset="0"/>
                <a:ea typeface="Aptos" panose="020B0004020202020204" pitchFamily="34" charset="0"/>
                <a:cs typeface="Times New Roman" panose="02020603050405020304" pitchFamily="18" charset="0"/>
              </a:rPr>
              <a:t>Goal and Objectives </a:t>
            </a:r>
          </a:p>
          <a:p>
            <a:r>
              <a:rPr lang="en-US" altLang="en-US" b="1" dirty="0">
                <a:latin typeface="Times New Roman" panose="02020603050405020304" pitchFamily="18" charset="0"/>
                <a:ea typeface="Aptos" panose="020B0004020202020204" pitchFamily="34" charset="0"/>
                <a:cs typeface="Times New Roman" panose="02020603050405020304" pitchFamily="18" charset="0"/>
              </a:rPr>
              <a:t>Methodology</a:t>
            </a:r>
          </a:p>
          <a:p>
            <a:r>
              <a:rPr lang="en-US" altLang="en-US" b="1" dirty="0">
                <a:latin typeface="Times New Roman" panose="02020603050405020304" pitchFamily="18" charset="0"/>
                <a:ea typeface="Aptos" panose="020B0004020202020204" pitchFamily="34" charset="0"/>
                <a:cs typeface="Times New Roman" panose="02020603050405020304" pitchFamily="18" charset="0"/>
              </a:rPr>
              <a:t>Result and discussion</a:t>
            </a:r>
          </a:p>
          <a:p>
            <a:r>
              <a:rPr lang="en-US" altLang="en-US" b="1" dirty="0">
                <a:latin typeface="Times New Roman" panose="02020603050405020304" pitchFamily="18" charset="0"/>
                <a:ea typeface="Aptos" panose="020B0004020202020204" pitchFamily="34" charset="0"/>
                <a:cs typeface="Times New Roman" panose="02020603050405020304" pitchFamily="18" charset="0"/>
              </a:rPr>
              <a:t>recommendation</a:t>
            </a:r>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a:p>
            <a:endParaRPr lang="en-US" dirty="0"/>
          </a:p>
        </p:txBody>
      </p:sp>
      <p:graphicFrame>
        <p:nvGraphicFramePr>
          <p:cNvPr id="10" name="Table 9">
            <a:extLst>
              <a:ext uri="{FF2B5EF4-FFF2-40B4-BE49-F238E27FC236}">
                <a16:creationId xmlns:a16="http://schemas.microsoft.com/office/drawing/2014/main" id="{9B50AA18-4477-2585-079D-F2FCC2E1B6CB}"/>
              </a:ext>
            </a:extLst>
          </p:cNvPr>
          <p:cNvGraphicFramePr>
            <a:graphicFrameLocks noGrp="1"/>
          </p:cNvGraphicFramePr>
          <p:nvPr>
            <p:extLst>
              <p:ext uri="{D42A27DB-BD31-4B8C-83A1-F6EECF244321}">
                <p14:modId xmlns:p14="http://schemas.microsoft.com/office/powerpoint/2010/main" val="982094199"/>
              </p:ext>
            </p:extLst>
          </p:nvPr>
        </p:nvGraphicFramePr>
        <p:xfrm>
          <a:off x="-54244" y="1418095"/>
          <a:ext cx="12339234" cy="774915"/>
        </p:xfrm>
        <a:graphic>
          <a:graphicData uri="http://schemas.openxmlformats.org/drawingml/2006/table">
            <a:tbl>
              <a:tblPr/>
              <a:tblGrid>
                <a:gridCol w="12339234">
                  <a:extLst>
                    <a:ext uri="{9D8B030D-6E8A-4147-A177-3AD203B41FA5}">
                      <a16:colId xmlns:a16="http://schemas.microsoft.com/office/drawing/2014/main" val="2959278874"/>
                    </a:ext>
                  </a:extLst>
                </a:gridCol>
              </a:tblGrid>
              <a:tr h="774915">
                <a:tc>
                  <a:txBody>
                    <a:bodyPr/>
                    <a:lstStyle/>
                    <a:p>
                      <a:pPr algn="ctr"/>
                      <a:r>
                        <a:rPr lang="en-US" sz="4000" dirty="0"/>
                        <a:t>Layout </a:t>
                      </a:r>
                      <a:endParaRPr lang="en-TZ" sz="40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715164130"/>
                  </a:ext>
                </a:extLst>
              </a:tr>
            </a:tbl>
          </a:graphicData>
        </a:graphic>
      </p:graphicFrame>
    </p:spTree>
    <p:extLst>
      <p:ext uri="{BB962C8B-B14F-4D97-AF65-F5344CB8AC3E}">
        <p14:creationId xmlns:p14="http://schemas.microsoft.com/office/powerpoint/2010/main" val="3980465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D4A8A-473E-78F9-2B80-6D6C7A4CBDB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72F6338-E467-7915-33F7-DDAC6CB8D1EA}"/>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3354C833-7216-B773-3A6A-0510C7DE9F38}"/>
              </a:ext>
            </a:extLst>
          </p:cNvPr>
          <p:cNvSpPr>
            <a:spLocks noGrp="1"/>
          </p:cNvSpPr>
          <p:nvPr>
            <p:ph idx="1"/>
          </p:nvPr>
        </p:nvSpPr>
        <p:spPr>
          <a:xfrm>
            <a:off x="245328" y="2162014"/>
            <a:ext cx="6132225" cy="4107050"/>
          </a:xfrm>
        </p:spPr>
        <p:txBody>
          <a:bodyPr>
            <a:normAutofit fontScale="92500" lnSpcReduction="20000"/>
          </a:bodyPr>
          <a:lstStyle/>
          <a:p>
            <a:pPr marL="0" indent="0">
              <a:buNone/>
            </a:pPr>
            <a:endParaRPr lang="en-US" dirty="0"/>
          </a:p>
          <a:p>
            <a:r>
              <a:rPr lang="en-US" dirty="0"/>
              <a:t>land formalization is a solution to tenure insecurity. </a:t>
            </a:r>
          </a:p>
          <a:p>
            <a:r>
              <a:rPr lang="en-US" dirty="0"/>
              <a:t>Proponents adduce that land formalization and issuing land titles fosters formal land transactions, reduces land conflicts and ensures proper management of land and natural resources. </a:t>
            </a:r>
          </a:p>
          <a:p>
            <a:r>
              <a:rPr lang="en-US" dirty="0"/>
              <a:t>It is on this basis land tenure projects have been implemented in Tanzania since 2015 to ensure growth of a formal land transactions, among other things</a:t>
            </a:r>
          </a:p>
          <a:p>
            <a:pPr marL="0" indent="0">
              <a:buNone/>
            </a:pPr>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75544003-C541-BF63-B1AE-B2D25F73927D}"/>
              </a:ext>
            </a:extLst>
          </p:cNvPr>
          <p:cNvGraphicFramePr>
            <a:graphicFrameLocks noGrp="1"/>
          </p:cNvGraphicFramePr>
          <p:nvPr>
            <p:extLst>
              <p:ext uri="{D42A27DB-BD31-4B8C-83A1-F6EECF244321}">
                <p14:modId xmlns:p14="http://schemas.microsoft.com/office/powerpoint/2010/main" val="3878143015"/>
              </p:ext>
            </p:extLst>
          </p:nvPr>
        </p:nvGraphicFramePr>
        <p:xfrm>
          <a:off x="0" y="1400139"/>
          <a:ext cx="12166169" cy="645637"/>
        </p:xfrm>
        <a:graphic>
          <a:graphicData uri="http://schemas.openxmlformats.org/drawingml/2006/table">
            <a:tbl>
              <a:tblPr/>
              <a:tblGrid>
                <a:gridCol w="12166169">
                  <a:extLst>
                    <a:ext uri="{9D8B030D-6E8A-4147-A177-3AD203B41FA5}">
                      <a16:colId xmlns:a16="http://schemas.microsoft.com/office/drawing/2014/main" val="1572106689"/>
                    </a:ext>
                  </a:extLst>
                </a:gridCol>
              </a:tblGrid>
              <a:tr h="645637">
                <a:tc>
                  <a:txBody>
                    <a:bodyPr/>
                    <a:lstStyle/>
                    <a:p>
                      <a:pPr algn="ctr"/>
                      <a:r>
                        <a:rPr lang="en-US" sz="3600" b="1" dirty="0"/>
                        <a:t>Context </a:t>
                      </a:r>
                      <a:endParaRPr lang="en-TZ" sz="3600" b="1"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237045695"/>
                  </a:ext>
                </a:extLst>
              </a:tr>
            </a:tbl>
          </a:graphicData>
        </a:graphic>
      </p:graphicFrame>
      <p:graphicFrame>
        <p:nvGraphicFramePr>
          <p:cNvPr id="9" name="Table 8">
            <a:extLst>
              <a:ext uri="{FF2B5EF4-FFF2-40B4-BE49-F238E27FC236}">
                <a16:creationId xmlns:a16="http://schemas.microsoft.com/office/drawing/2014/main" id="{CF12E649-BA12-377D-ABBC-8CD5083CD620}"/>
              </a:ext>
            </a:extLst>
          </p:cNvPr>
          <p:cNvGraphicFramePr>
            <a:graphicFrameLocks noGrp="1"/>
          </p:cNvGraphicFramePr>
          <p:nvPr>
            <p:extLst>
              <p:ext uri="{D42A27DB-BD31-4B8C-83A1-F6EECF244321}">
                <p14:modId xmlns:p14="http://schemas.microsoft.com/office/powerpoint/2010/main" val="633494608"/>
              </p:ext>
            </p:extLst>
          </p:nvPr>
        </p:nvGraphicFramePr>
        <p:xfrm>
          <a:off x="247973" y="2200759"/>
          <a:ext cx="6121830" cy="4130299"/>
        </p:xfrm>
        <a:graphic>
          <a:graphicData uri="http://schemas.openxmlformats.org/drawingml/2006/table">
            <a:tbl>
              <a:tblPr/>
              <a:tblGrid>
                <a:gridCol w="6121830">
                  <a:extLst>
                    <a:ext uri="{9D8B030D-6E8A-4147-A177-3AD203B41FA5}">
                      <a16:colId xmlns:a16="http://schemas.microsoft.com/office/drawing/2014/main" val="3046856372"/>
                    </a:ext>
                  </a:extLst>
                </a:gridCol>
              </a:tblGrid>
              <a:tr h="4130299">
                <a:tc>
                  <a:txBody>
                    <a:bodyPr/>
                    <a:lstStyle/>
                    <a:p>
                      <a:r>
                        <a:rPr lang="en-US" dirty="0"/>
                        <a:t>For years </a:t>
                      </a:r>
                      <a:r>
                        <a:rPr lang="en-US" sz="1800" kern="1200" dirty="0">
                          <a:solidFill>
                            <a:schemeClr val="tx1"/>
                          </a:solidFill>
                          <a:effectLst/>
                          <a:latin typeface="+mn-lt"/>
                          <a:ea typeface="+mn-ea"/>
                          <a:cs typeface="+mn-cs"/>
                        </a:rPr>
                        <a:t>For years land governance reforms have emphasized  </a:t>
                      </a:r>
                      <a:endParaRPr lang="en-TZ"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29340780"/>
                  </a:ext>
                </a:extLst>
              </a:tr>
            </a:tbl>
          </a:graphicData>
        </a:graphic>
      </p:graphicFrame>
      <p:graphicFrame>
        <p:nvGraphicFramePr>
          <p:cNvPr id="10" name="Table 9">
            <a:extLst>
              <a:ext uri="{FF2B5EF4-FFF2-40B4-BE49-F238E27FC236}">
                <a16:creationId xmlns:a16="http://schemas.microsoft.com/office/drawing/2014/main" id="{5CEB0AB1-4389-12D6-5CA7-D232EA11509F}"/>
              </a:ext>
            </a:extLst>
          </p:cNvPr>
          <p:cNvGraphicFramePr>
            <a:graphicFrameLocks noGrp="1"/>
          </p:cNvGraphicFramePr>
          <p:nvPr>
            <p:extLst>
              <p:ext uri="{D42A27DB-BD31-4B8C-83A1-F6EECF244321}">
                <p14:modId xmlns:p14="http://schemas.microsoft.com/office/powerpoint/2010/main" val="1567732458"/>
              </p:ext>
            </p:extLst>
          </p:nvPr>
        </p:nvGraphicFramePr>
        <p:xfrm>
          <a:off x="6369803" y="2208508"/>
          <a:ext cx="5811865" cy="5638800"/>
        </p:xfrm>
        <a:graphic>
          <a:graphicData uri="http://schemas.openxmlformats.org/drawingml/2006/table">
            <a:tbl>
              <a:tblPr/>
              <a:tblGrid>
                <a:gridCol w="5811865">
                  <a:extLst>
                    <a:ext uri="{9D8B030D-6E8A-4147-A177-3AD203B41FA5}">
                      <a16:colId xmlns:a16="http://schemas.microsoft.com/office/drawing/2014/main" val="197089816"/>
                    </a:ext>
                  </a:extLst>
                </a:gridCol>
              </a:tblGrid>
              <a:tr h="410705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black"/>
                          </a:solidFill>
                          <a:effectLst/>
                          <a:uLnTx/>
                          <a:uFillTx/>
                          <a:latin typeface="Aptos" panose="02110004020202020204"/>
                          <a:ea typeface="+mn-ea"/>
                          <a:cs typeface="+mn-cs"/>
                        </a:rPr>
                        <a:t>However, this is only the initial step in the process of securing tenure rights of rural communities.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black"/>
                          </a:solidFill>
                          <a:effectLst/>
                          <a:uLnTx/>
                          <a:uFillTx/>
                          <a:latin typeface="Aptos" panose="02110004020202020204"/>
                          <a:ea typeface="+mn-ea"/>
                          <a:cs typeface="+mn-cs"/>
                        </a:rPr>
                        <a:t>The post-formalization phase—when titled land is sold, inherited, mortgaged, leased, or subdivided—is often where tenure security is tested and either strengthened or weakened.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black"/>
                          </a:solidFill>
                          <a:effectLst/>
                          <a:uLnTx/>
                          <a:uFillTx/>
                          <a:latin typeface="Aptos" panose="02110004020202020204"/>
                          <a:ea typeface="+mn-ea"/>
                          <a:cs typeface="+mn-cs"/>
                        </a:rPr>
                        <a:t>The paper is based on a study carried out in Iringa Rural District between 2022 and 2024.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black"/>
                          </a:solidFill>
                          <a:effectLst/>
                          <a:uLnTx/>
                          <a:uFillTx/>
                          <a:latin typeface="Aptos" panose="02110004020202020204"/>
                          <a:ea typeface="+mn-ea"/>
                          <a:cs typeface="+mn-cs"/>
                        </a:rPr>
                        <a:t>the place where the Land Tenure Assistance project was implemented from 2015 to 2021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TZ" sz="2400" b="0" i="0" u="none" strike="noStrike" kern="1200" cap="none" spc="0" normalizeH="0" baseline="0" noProof="0" dirty="0">
                        <a:ln>
                          <a:noFill/>
                        </a:ln>
                        <a:solidFill>
                          <a:prstClr val="black"/>
                        </a:solidFill>
                        <a:effectLst/>
                        <a:uLnTx/>
                        <a:uFillTx/>
                        <a:latin typeface="Aptos" panose="02110004020202020204"/>
                        <a:ea typeface="+mn-ea"/>
                        <a:cs typeface="+mn-cs"/>
                      </a:endParaRPr>
                    </a:p>
                    <a:p>
                      <a:endParaRPr lang="en-TZ"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67131978"/>
                  </a:ext>
                </a:extLst>
              </a:tr>
            </a:tbl>
          </a:graphicData>
        </a:graphic>
      </p:graphicFrame>
    </p:spTree>
    <p:extLst>
      <p:ext uri="{BB962C8B-B14F-4D97-AF65-F5344CB8AC3E}">
        <p14:creationId xmlns:p14="http://schemas.microsoft.com/office/powerpoint/2010/main" val="3336416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4CB1A-218A-F41F-318F-6C85B8EB72B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7DE289E-0E75-0F43-1E1C-432DA190BDAA}"/>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9C7E6AE2-8BB5-8A0D-3FB4-7A9163D2FD9F}"/>
              </a:ext>
            </a:extLst>
          </p:cNvPr>
          <p:cNvSpPr>
            <a:spLocks noGrp="1"/>
          </p:cNvSpPr>
          <p:nvPr>
            <p:ph idx="1"/>
          </p:nvPr>
        </p:nvSpPr>
        <p:spPr>
          <a:xfrm>
            <a:off x="245328" y="2162014"/>
            <a:ext cx="6132225" cy="4107050"/>
          </a:xfrm>
        </p:spPr>
        <p:txBody>
          <a:bodyPr>
            <a:normAutofit/>
          </a:bodyPr>
          <a:lstStyle/>
          <a:p>
            <a:pPr marL="0" indent="0">
              <a:buNone/>
            </a:pPr>
            <a:endParaRPr lang="en-US" dirty="0"/>
          </a:p>
          <a:p>
            <a:pPr marL="0" indent="0">
              <a:buNone/>
            </a:pPr>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8AF6DB2B-EC11-8894-EC24-3E25D034151C}"/>
              </a:ext>
            </a:extLst>
          </p:cNvPr>
          <p:cNvGraphicFramePr>
            <a:graphicFrameLocks noGrp="1"/>
          </p:cNvGraphicFramePr>
          <p:nvPr/>
        </p:nvGraphicFramePr>
        <p:xfrm>
          <a:off x="0" y="1400139"/>
          <a:ext cx="12166169" cy="645637"/>
        </p:xfrm>
        <a:graphic>
          <a:graphicData uri="http://schemas.openxmlformats.org/drawingml/2006/table">
            <a:tbl>
              <a:tblPr/>
              <a:tblGrid>
                <a:gridCol w="12166169">
                  <a:extLst>
                    <a:ext uri="{9D8B030D-6E8A-4147-A177-3AD203B41FA5}">
                      <a16:colId xmlns:a16="http://schemas.microsoft.com/office/drawing/2014/main" val="1572106689"/>
                    </a:ext>
                  </a:extLst>
                </a:gridCol>
              </a:tblGrid>
              <a:tr h="645637">
                <a:tc>
                  <a:txBody>
                    <a:bodyPr/>
                    <a:lstStyle/>
                    <a:p>
                      <a:pPr algn="ctr"/>
                      <a:r>
                        <a:rPr lang="en-US" sz="3600" b="1" dirty="0"/>
                        <a:t>Context </a:t>
                      </a:r>
                      <a:endParaRPr lang="en-TZ" sz="3600" b="1"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237045695"/>
                  </a:ext>
                </a:extLst>
              </a:tr>
            </a:tbl>
          </a:graphicData>
        </a:graphic>
      </p:graphicFrame>
      <p:graphicFrame>
        <p:nvGraphicFramePr>
          <p:cNvPr id="9" name="Table 8">
            <a:extLst>
              <a:ext uri="{FF2B5EF4-FFF2-40B4-BE49-F238E27FC236}">
                <a16:creationId xmlns:a16="http://schemas.microsoft.com/office/drawing/2014/main" id="{AE6D7414-6F4B-D3F8-3ABC-CCF08579F230}"/>
              </a:ext>
            </a:extLst>
          </p:cNvPr>
          <p:cNvGraphicFramePr>
            <a:graphicFrameLocks noGrp="1"/>
          </p:cNvGraphicFramePr>
          <p:nvPr>
            <p:extLst>
              <p:ext uri="{D42A27DB-BD31-4B8C-83A1-F6EECF244321}">
                <p14:modId xmlns:p14="http://schemas.microsoft.com/office/powerpoint/2010/main" val="2593817873"/>
              </p:ext>
            </p:extLst>
          </p:nvPr>
        </p:nvGraphicFramePr>
        <p:xfrm>
          <a:off x="356461" y="2162013"/>
          <a:ext cx="5889356" cy="4480560"/>
        </p:xfrm>
        <a:graphic>
          <a:graphicData uri="http://schemas.openxmlformats.org/drawingml/2006/table">
            <a:tbl>
              <a:tblPr/>
              <a:tblGrid>
                <a:gridCol w="5889356">
                  <a:extLst>
                    <a:ext uri="{9D8B030D-6E8A-4147-A177-3AD203B41FA5}">
                      <a16:colId xmlns:a16="http://schemas.microsoft.com/office/drawing/2014/main" val="3046856372"/>
                    </a:ext>
                  </a:extLst>
                </a:gridCol>
              </a:tblGrid>
              <a:tr h="4169045">
                <a:tc>
                  <a:txBody>
                    <a:bodyPr/>
                    <a:lstStyle/>
                    <a:p>
                      <a:pPr marL="0" indent="0">
                        <a:buFont typeface="Arial" panose="020B0604020202020204" pitchFamily="34" charset="0"/>
                        <a:buNone/>
                      </a:pPr>
                      <a:r>
                        <a:rPr lang="en-US" dirty="0"/>
                        <a:t>Across Africa, land tenure formalization, especially through land titling and certification has been widely promoted to security of tenure, legal protection of property rights, reduce land-related conflicts, and enhance rural development. </a:t>
                      </a:r>
                    </a:p>
                    <a:p>
                      <a:pPr marL="285750" indent="-285750">
                        <a:buFont typeface="Arial" panose="020B0604020202020204" pitchFamily="34" charset="0"/>
                        <a:buChar char="•"/>
                      </a:pPr>
                      <a:r>
                        <a:rPr lang="en-US" dirty="0"/>
                        <a:t>Tanzania, like many African countries, has implemented formalization programs such as </a:t>
                      </a:r>
                      <a:r>
                        <a:rPr lang="en-US" b="1" dirty="0"/>
                        <a:t>the Land Tenure Support Program, Land Tenure Improvement Program (LTIP) and the Land Tenure Assistance (LTA) Project </a:t>
                      </a:r>
                      <a:r>
                        <a:rPr lang="en-US" dirty="0"/>
                        <a:t>which undertook land use planning and issuance of Certificates of Customary Right of Occupancy (</a:t>
                      </a:r>
                      <a:r>
                        <a:rPr lang="en-US" sz="1600" dirty="0">
                          <a:solidFill>
                            <a:schemeClr val="bg1"/>
                          </a:solidFill>
                          <a:highlight>
                            <a:srgbClr val="000000"/>
                          </a:highlight>
                        </a:rPr>
                        <a:t>CCROs</a:t>
                      </a:r>
                    </a:p>
                    <a:p>
                      <a:pPr marL="285750" indent="-285750">
                        <a:buFont typeface="Arial" panose="020B0604020202020204" pitchFamily="34" charset="0"/>
                        <a:buChar char="•"/>
                      </a:pPr>
                      <a:r>
                        <a:rPr lang="en-US" dirty="0"/>
                        <a:t>aiming to strengthen land tenure security in both rural and peri-urban areas (Odgaard, 2006; Fairley, 2012). These initiatives were grounded in the confidence that legally documented land rights led to enhanced legal protection, proper land use, improved livelihoods and increased investments (Deininger et al., 2008</a:t>
                      </a:r>
                      <a:endParaRPr lang="en-TZ"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29340780"/>
                  </a:ext>
                </a:extLst>
              </a:tr>
            </a:tbl>
          </a:graphicData>
        </a:graphic>
      </p:graphicFrame>
      <p:graphicFrame>
        <p:nvGraphicFramePr>
          <p:cNvPr id="10" name="Table 9">
            <a:extLst>
              <a:ext uri="{FF2B5EF4-FFF2-40B4-BE49-F238E27FC236}">
                <a16:creationId xmlns:a16="http://schemas.microsoft.com/office/drawing/2014/main" id="{25849013-F183-0E19-66AB-3E75085FA9B3}"/>
              </a:ext>
            </a:extLst>
          </p:cNvPr>
          <p:cNvGraphicFramePr>
            <a:graphicFrameLocks noGrp="1"/>
          </p:cNvGraphicFramePr>
          <p:nvPr>
            <p:extLst>
              <p:ext uri="{D42A27DB-BD31-4B8C-83A1-F6EECF244321}">
                <p14:modId xmlns:p14="http://schemas.microsoft.com/office/powerpoint/2010/main" val="1417675173"/>
              </p:ext>
            </p:extLst>
          </p:nvPr>
        </p:nvGraphicFramePr>
        <p:xfrm>
          <a:off x="6540284" y="2162013"/>
          <a:ext cx="5811865" cy="4754880"/>
        </p:xfrm>
        <a:graphic>
          <a:graphicData uri="http://schemas.openxmlformats.org/drawingml/2006/table">
            <a:tbl>
              <a:tblPr/>
              <a:tblGrid>
                <a:gridCol w="5811865">
                  <a:extLst>
                    <a:ext uri="{9D8B030D-6E8A-4147-A177-3AD203B41FA5}">
                      <a16:colId xmlns:a16="http://schemas.microsoft.com/office/drawing/2014/main" val="197089816"/>
                    </a:ext>
                  </a:extLst>
                </a:gridCol>
              </a:tblGrid>
              <a:tr h="4549338">
                <a:tc>
                  <a:txBody>
                    <a:bodyPr/>
                    <a:lstStyle/>
                    <a:p>
                      <a:pPr marL="285750" indent="-285750">
                        <a:buFont typeface="Arial" panose="020B0604020202020204" pitchFamily="34" charset="0"/>
                        <a:buChar char="•"/>
                      </a:pPr>
                      <a:r>
                        <a:rPr lang="en-US" dirty="0"/>
                        <a:t>However, growing evidence suggests that formalization alone does not ensure long-term tenure security.</a:t>
                      </a:r>
                    </a:p>
                    <a:p>
                      <a:pPr marL="285750" indent="-285750">
                        <a:buFont typeface="Arial" panose="020B0604020202020204" pitchFamily="34" charset="0"/>
                        <a:buChar char="•"/>
                      </a:pPr>
                      <a:r>
                        <a:rPr lang="en-US" dirty="0"/>
                        <a:t>In Tanzania, post-titling land transactions including informal sales, rentals, inheritance, and land subdivision often take place outside the formal legal processes and frameworks, particularly in rural areas where government oversight is minimal (Kombe &amp; Kreibich, 2000; </a:t>
                      </a:r>
                      <a:r>
                        <a:rPr lang="en-US" dirty="0" err="1"/>
                        <a:t>Kironde</a:t>
                      </a:r>
                      <a:r>
                        <a:rPr lang="en-US" dirty="0"/>
                        <a:t>, 2009</a:t>
                      </a:r>
                    </a:p>
                    <a:p>
                      <a:pPr marL="285750" indent="-285750">
                        <a:buFont typeface="Arial" panose="020B0604020202020204" pitchFamily="34" charset="0"/>
                        <a:buChar char="•"/>
                      </a:pPr>
                      <a:r>
                        <a:rPr lang="en-US" dirty="0"/>
                        <a:t>These practices lead uncertainty into land rights, weaken security of tenure, and limit enforceability of formal documents like CCROs. In some cases, titled land reverts to informal arrangements due to institutional inefficiencies, the high cost of formal transactions, and, or a lack of awareness about legal procedures (Askew et al., 2013). Consequently, land rights and security of tenure can remain susceptible to contestation, even after formalization.</a:t>
                      </a:r>
                      <a:endParaRPr lang="en-TZ"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67131978"/>
                  </a:ext>
                </a:extLst>
              </a:tr>
            </a:tbl>
          </a:graphicData>
        </a:graphic>
      </p:graphicFrame>
    </p:spTree>
    <p:extLst>
      <p:ext uri="{BB962C8B-B14F-4D97-AF65-F5344CB8AC3E}">
        <p14:creationId xmlns:p14="http://schemas.microsoft.com/office/powerpoint/2010/main" val="980290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3DA84-73C3-0B84-15F0-95F36AF686B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4C030E8-41D6-D2DB-6AB2-6C9223C57A5D}"/>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FE29E400-5C28-787B-2336-02062D390EEB}"/>
              </a:ext>
            </a:extLst>
          </p:cNvPr>
          <p:cNvSpPr>
            <a:spLocks noGrp="1"/>
          </p:cNvSpPr>
          <p:nvPr>
            <p:ph idx="1"/>
          </p:nvPr>
        </p:nvSpPr>
        <p:spPr>
          <a:xfrm>
            <a:off x="245329" y="1879629"/>
            <a:ext cx="5850671" cy="4475754"/>
          </a:xfrm>
        </p:spPr>
        <p:txBody>
          <a:bodyPr>
            <a:normAutofit/>
          </a:bodyPr>
          <a:lstStyle/>
          <a:p>
            <a:pPr marL="0" indent="0">
              <a:buNone/>
            </a:pPr>
            <a:endParaRPr lang="en-US" dirty="0"/>
          </a:p>
          <a:p>
            <a:pPr marL="285750" indent="-285750"/>
            <a:endParaRPr lang="en-TZ" dirty="0"/>
          </a:p>
          <a:p>
            <a:endParaRPr lang="en-US" dirty="0"/>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p:txBody>
      </p:sp>
      <p:graphicFrame>
        <p:nvGraphicFramePr>
          <p:cNvPr id="2" name="Table 1">
            <a:extLst>
              <a:ext uri="{FF2B5EF4-FFF2-40B4-BE49-F238E27FC236}">
                <a16:creationId xmlns:a16="http://schemas.microsoft.com/office/drawing/2014/main" id="{1B8BDB36-E371-A8F3-2B86-5B5BB01EAD9B}"/>
              </a:ext>
            </a:extLst>
          </p:cNvPr>
          <p:cNvGraphicFramePr>
            <a:graphicFrameLocks noGrp="1"/>
          </p:cNvGraphicFramePr>
          <p:nvPr>
            <p:extLst>
              <p:ext uri="{D42A27DB-BD31-4B8C-83A1-F6EECF244321}">
                <p14:modId xmlns:p14="http://schemas.microsoft.com/office/powerpoint/2010/main" val="2656008363"/>
              </p:ext>
            </p:extLst>
          </p:nvPr>
        </p:nvGraphicFramePr>
        <p:xfrm>
          <a:off x="196252" y="2107769"/>
          <a:ext cx="5855836" cy="4757980"/>
        </p:xfrm>
        <a:graphic>
          <a:graphicData uri="http://schemas.openxmlformats.org/drawingml/2006/table">
            <a:tbl>
              <a:tblPr/>
              <a:tblGrid>
                <a:gridCol w="5855836">
                  <a:extLst>
                    <a:ext uri="{9D8B030D-6E8A-4147-A177-3AD203B41FA5}">
                      <a16:colId xmlns:a16="http://schemas.microsoft.com/office/drawing/2014/main" val="3503930133"/>
                    </a:ext>
                  </a:extLst>
                </a:gridCol>
              </a:tblGrid>
              <a:tr h="4757980">
                <a:tc>
                  <a:txBody>
                    <a:bodyPr/>
                    <a:lstStyle/>
                    <a:p>
                      <a:pPr marL="285750" indent="-285750">
                        <a:buFont typeface="Arial" panose="020B0604020202020204" pitchFamily="34" charset="0"/>
                        <a:buChar char="•"/>
                      </a:pPr>
                      <a:r>
                        <a:rPr lang="en-US" sz="2800" dirty="0"/>
                        <a:t>To examine the effectiveness and challenges of post-titling land transactions in rural Tanzania, with a specific focus growth and governance of formal land sale transactions following land formalization efforts, to propose strategies that enhance land tenure security beyond titling. </a:t>
                      </a:r>
                    </a:p>
                    <a:p>
                      <a:pPr marL="285750" indent="-285750">
                        <a:buFont typeface="Arial" panose="020B0604020202020204" pitchFamily="34" charset="0"/>
                        <a:buChar char="•"/>
                      </a:pPr>
                      <a:endParaRPr lang="en-TZ"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281243549"/>
                  </a:ext>
                </a:extLst>
              </a:tr>
            </a:tbl>
          </a:graphicData>
        </a:graphic>
      </p:graphicFrame>
      <p:graphicFrame>
        <p:nvGraphicFramePr>
          <p:cNvPr id="3" name="Table 2">
            <a:extLst>
              <a:ext uri="{FF2B5EF4-FFF2-40B4-BE49-F238E27FC236}">
                <a16:creationId xmlns:a16="http://schemas.microsoft.com/office/drawing/2014/main" id="{6E0CB053-5CEE-EC49-27B6-EBC119C87B56}"/>
              </a:ext>
            </a:extLst>
          </p:cNvPr>
          <p:cNvGraphicFramePr>
            <a:graphicFrameLocks noGrp="1"/>
          </p:cNvGraphicFramePr>
          <p:nvPr>
            <p:extLst>
              <p:ext uri="{D42A27DB-BD31-4B8C-83A1-F6EECF244321}">
                <p14:modId xmlns:p14="http://schemas.microsoft.com/office/powerpoint/2010/main" val="905464578"/>
              </p:ext>
            </p:extLst>
          </p:nvPr>
        </p:nvGraphicFramePr>
        <p:xfrm>
          <a:off x="6062360" y="2107769"/>
          <a:ext cx="6111559" cy="4726984"/>
        </p:xfrm>
        <a:graphic>
          <a:graphicData uri="http://schemas.openxmlformats.org/drawingml/2006/table">
            <a:tbl>
              <a:tblPr/>
              <a:tblGrid>
                <a:gridCol w="6111559">
                  <a:extLst>
                    <a:ext uri="{9D8B030D-6E8A-4147-A177-3AD203B41FA5}">
                      <a16:colId xmlns:a16="http://schemas.microsoft.com/office/drawing/2014/main" val="3167535172"/>
                    </a:ext>
                  </a:extLst>
                </a:gridCol>
              </a:tblGrid>
              <a:tr h="4726984">
                <a:tc>
                  <a:txBody>
                    <a:bodyPr/>
                    <a:lstStyle/>
                    <a:p>
                      <a:r>
                        <a:rPr lang="en-US" sz="2800" dirty="0"/>
                        <a:t>Specific objectives include assessing the</a:t>
                      </a:r>
                    </a:p>
                    <a:p>
                      <a:pPr marL="285750" indent="-285750">
                        <a:buFont typeface="Arial" panose="020B0604020202020204" pitchFamily="34" charset="0"/>
                        <a:buChar char="•"/>
                      </a:pPr>
                      <a:r>
                        <a:rPr lang="en-US" sz="2800" dirty="0"/>
                        <a:t>Processes used in formal land transactions,</a:t>
                      </a:r>
                    </a:p>
                    <a:p>
                      <a:pPr marL="285750" indent="-285750">
                        <a:buFont typeface="Arial" panose="020B0604020202020204" pitchFamily="34" charset="0"/>
                        <a:buChar char="•"/>
                      </a:pPr>
                      <a:r>
                        <a:rPr lang="en-US" sz="2800" dirty="0"/>
                        <a:t>Strategies used to promote formal land transactions after land formalization, and </a:t>
                      </a:r>
                    </a:p>
                    <a:p>
                      <a:pPr marL="285750" indent="-285750">
                        <a:buFont typeface="Arial" panose="020B0604020202020204" pitchFamily="34" charset="0"/>
                        <a:buChar char="•"/>
                      </a:pPr>
                      <a:r>
                        <a:rPr lang="en-US" sz="2800" dirty="0"/>
                        <a:t>Challenges affecting growth of formal land transactions in rural areas, particularly In Iringa Rural District of Tanzania. </a:t>
                      </a:r>
                    </a:p>
                    <a:p>
                      <a:endParaRPr lang="en-TZ"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277348369"/>
                  </a:ext>
                </a:extLst>
              </a:tr>
            </a:tbl>
          </a:graphicData>
        </a:graphic>
      </p:graphicFrame>
      <p:graphicFrame>
        <p:nvGraphicFramePr>
          <p:cNvPr id="7" name="Table 6">
            <a:extLst>
              <a:ext uri="{FF2B5EF4-FFF2-40B4-BE49-F238E27FC236}">
                <a16:creationId xmlns:a16="http://schemas.microsoft.com/office/drawing/2014/main" id="{01CA6051-F066-1E96-4411-F319B48A627A}"/>
              </a:ext>
            </a:extLst>
          </p:cNvPr>
          <p:cNvGraphicFramePr>
            <a:graphicFrameLocks noGrp="1"/>
          </p:cNvGraphicFramePr>
          <p:nvPr>
            <p:extLst>
              <p:ext uri="{D42A27DB-BD31-4B8C-83A1-F6EECF244321}">
                <p14:modId xmlns:p14="http://schemas.microsoft.com/office/powerpoint/2010/main" val="3727034231"/>
              </p:ext>
            </p:extLst>
          </p:nvPr>
        </p:nvGraphicFramePr>
        <p:xfrm>
          <a:off x="185980" y="1503336"/>
          <a:ext cx="11886120" cy="627681"/>
        </p:xfrm>
        <a:graphic>
          <a:graphicData uri="http://schemas.openxmlformats.org/drawingml/2006/table">
            <a:tbl>
              <a:tblPr/>
              <a:tblGrid>
                <a:gridCol w="11886120">
                  <a:extLst>
                    <a:ext uri="{9D8B030D-6E8A-4147-A177-3AD203B41FA5}">
                      <a16:colId xmlns:a16="http://schemas.microsoft.com/office/drawing/2014/main" val="1170629476"/>
                    </a:ext>
                  </a:extLst>
                </a:gridCol>
              </a:tblGrid>
              <a:tr h="627681">
                <a:tc>
                  <a:txBody>
                    <a:bodyPr/>
                    <a:lstStyle/>
                    <a:p>
                      <a:r>
                        <a:rPr lang="en-US" sz="2800" dirty="0"/>
                        <a:t>Goal                                                                                                      objectives </a:t>
                      </a:r>
                      <a:endParaRPr lang="en-TZ" sz="28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198907"/>
                  </a:ext>
                </a:extLst>
              </a:tr>
            </a:tbl>
          </a:graphicData>
        </a:graphic>
      </p:graphicFrame>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0" name="Ink 9">
                <a:extLst>
                  <a:ext uri="{FF2B5EF4-FFF2-40B4-BE49-F238E27FC236}">
                    <a16:creationId xmlns:a16="http://schemas.microsoft.com/office/drawing/2014/main" id="{781D12E3-A291-CB3D-88FD-5195BB56B6FF}"/>
                  </a:ext>
                </a:extLst>
              </p14:cNvPr>
              <p14:cNvContentPartPr/>
              <p14:nvPr/>
            </p14:nvContentPartPr>
            <p14:xfrm>
              <a:off x="6114112" y="1503317"/>
              <a:ext cx="70200" cy="419040"/>
            </p14:xfrm>
          </p:contentPart>
        </mc:Choice>
        <mc:Fallback xmlns="">
          <p:pic>
            <p:nvPicPr>
              <p:cNvPr id="10" name="Ink 9">
                <a:extLst>
                  <a:ext uri="{FF2B5EF4-FFF2-40B4-BE49-F238E27FC236}">
                    <a16:creationId xmlns:a16="http://schemas.microsoft.com/office/drawing/2014/main" id="{781D12E3-A291-CB3D-88FD-5195BB56B6FF}"/>
                  </a:ext>
                </a:extLst>
              </p:cNvPr>
              <p:cNvPicPr/>
              <p:nvPr/>
            </p:nvPicPr>
            <p:blipFill>
              <a:blip r:embed="rId4"/>
              <a:stretch>
                <a:fillRect/>
              </a:stretch>
            </p:blipFill>
            <p:spPr>
              <a:xfrm>
                <a:off x="6105112" y="1449677"/>
                <a:ext cx="87840" cy="526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13" name="Ink 12">
                <a:extLst>
                  <a:ext uri="{FF2B5EF4-FFF2-40B4-BE49-F238E27FC236}">
                    <a16:creationId xmlns:a16="http://schemas.microsoft.com/office/drawing/2014/main" id="{8FBEB9D5-3C0D-A3BF-EB25-265DB5A0A92C}"/>
                  </a:ext>
                </a:extLst>
              </p14:cNvPr>
              <p14:cNvContentPartPr/>
              <p14:nvPr/>
            </p14:nvContentPartPr>
            <p14:xfrm>
              <a:off x="7043632" y="3556757"/>
              <a:ext cx="360" cy="360"/>
            </p14:xfrm>
          </p:contentPart>
        </mc:Choice>
        <mc:Fallback xmlns="">
          <p:pic>
            <p:nvPicPr>
              <p:cNvPr id="13" name="Ink 12">
                <a:extLst>
                  <a:ext uri="{FF2B5EF4-FFF2-40B4-BE49-F238E27FC236}">
                    <a16:creationId xmlns:a16="http://schemas.microsoft.com/office/drawing/2014/main" id="{8FBEB9D5-3C0D-A3BF-EB25-265DB5A0A92C}"/>
                  </a:ext>
                </a:extLst>
              </p:cNvPr>
              <p:cNvPicPr/>
              <p:nvPr/>
            </p:nvPicPr>
            <p:blipFill>
              <a:blip r:embed="rId6"/>
              <a:stretch>
                <a:fillRect/>
              </a:stretch>
            </p:blipFill>
            <p:spPr>
              <a:xfrm>
                <a:off x="7034632" y="3503117"/>
                <a:ext cx="18000" cy="108000"/>
              </a:xfrm>
              <a:prstGeom prst="rect">
                <a:avLst/>
              </a:prstGeom>
            </p:spPr>
          </p:pic>
        </mc:Fallback>
      </mc:AlternateContent>
    </p:spTree>
    <p:extLst>
      <p:ext uri="{BB962C8B-B14F-4D97-AF65-F5344CB8AC3E}">
        <p14:creationId xmlns:p14="http://schemas.microsoft.com/office/powerpoint/2010/main" val="818948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935E4-49F9-5BFF-85E4-F216CBFEF58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52B4840-8F57-5922-F16A-07D51DC29964}"/>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BA1991C3-0F7E-FCB3-6606-5B4823EEB66D}"/>
              </a:ext>
            </a:extLst>
          </p:cNvPr>
          <p:cNvSpPr>
            <a:spLocks noGrp="1"/>
          </p:cNvSpPr>
          <p:nvPr>
            <p:ph idx="1"/>
          </p:nvPr>
        </p:nvSpPr>
        <p:spPr>
          <a:xfrm>
            <a:off x="245328" y="2293749"/>
            <a:ext cx="11510136" cy="4061634"/>
          </a:xfrm>
        </p:spPr>
        <p:txBody>
          <a:bodyPr>
            <a:normAutofit fontScale="92500" lnSpcReduction="20000"/>
          </a:bodyPr>
          <a:lstStyle/>
          <a:p>
            <a:r>
              <a:rPr lang="en-US" dirty="0"/>
              <a:t>The study was carried out in Iringa Rural District, Tanzania. Three villages were involved namely </a:t>
            </a:r>
            <a:r>
              <a:rPr lang="en-US" dirty="0" err="1"/>
              <a:t>Kipera</a:t>
            </a:r>
            <a:r>
              <a:rPr lang="en-US" dirty="0"/>
              <a:t>, </a:t>
            </a:r>
            <a:r>
              <a:rPr lang="en-US" dirty="0" err="1"/>
              <a:t>Nyamihuu</a:t>
            </a:r>
            <a:r>
              <a:rPr lang="en-US" dirty="0"/>
              <a:t>, and </a:t>
            </a:r>
            <a:r>
              <a:rPr lang="en-US" dirty="0" err="1"/>
              <a:t>Magubike</a:t>
            </a:r>
            <a:r>
              <a:rPr lang="en-US" dirty="0"/>
              <a:t> villages – LTA project areas.  </a:t>
            </a:r>
          </a:p>
          <a:p>
            <a:r>
              <a:rPr lang="en-US" dirty="0"/>
              <a:t>The study employs a descriptive case study research design, where both quantitative and qualitative data were gathered. </a:t>
            </a:r>
          </a:p>
          <a:p>
            <a:r>
              <a:rPr lang="en-US" dirty="0"/>
              <a:t>The study employed household survey where 143 heads of household were engaged, </a:t>
            </a:r>
          </a:p>
          <a:p>
            <a:r>
              <a:rPr lang="en-US" dirty="0"/>
              <a:t>16 key-informant interviews, and documents review as data collection methods. </a:t>
            </a:r>
          </a:p>
          <a:p>
            <a:r>
              <a:rPr lang="en-US" dirty="0"/>
              <a:t>Descriptive analysis was used to analyze quantitative data and output of the analysis were presented into tables and figures showing the frequency and percent distribution. </a:t>
            </a:r>
          </a:p>
          <a:p>
            <a:r>
              <a:rPr lang="en-US" dirty="0"/>
              <a:t>Content analysis was used to process and analyses data gathered through interviews and document review and presented through summaries of narratives.</a:t>
            </a:r>
          </a:p>
          <a:p>
            <a:endParaRPr lang="en-US" dirty="0"/>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p:txBody>
      </p:sp>
      <p:graphicFrame>
        <p:nvGraphicFramePr>
          <p:cNvPr id="2" name="Table 1">
            <a:extLst>
              <a:ext uri="{FF2B5EF4-FFF2-40B4-BE49-F238E27FC236}">
                <a16:creationId xmlns:a16="http://schemas.microsoft.com/office/drawing/2014/main" id="{0DC1772D-FBEB-EFDB-23C2-1EBC0163AB10}"/>
              </a:ext>
            </a:extLst>
          </p:cNvPr>
          <p:cNvGraphicFramePr>
            <a:graphicFrameLocks noGrp="1"/>
          </p:cNvGraphicFramePr>
          <p:nvPr>
            <p:extLst>
              <p:ext uri="{D42A27DB-BD31-4B8C-83A1-F6EECF244321}">
                <p14:modId xmlns:p14="http://schemas.microsoft.com/office/powerpoint/2010/main" val="149669316"/>
              </p:ext>
            </p:extLst>
          </p:nvPr>
        </p:nvGraphicFramePr>
        <p:xfrm>
          <a:off x="245328" y="1650569"/>
          <a:ext cx="11510136" cy="550190"/>
        </p:xfrm>
        <a:graphic>
          <a:graphicData uri="http://schemas.openxmlformats.org/drawingml/2006/table">
            <a:tbl>
              <a:tblPr/>
              <a:tblGrid>
                <a:gridCol w="11510136">
                  <a:extLst>
                    <a:ext uri="{9D8B030D-6E8A-4147-A177-3AD203B41FA5}">
                      <a16:colId xmlns:a16="http://schemas.microsoft.com/office/drawing/2014/main" val="3348902323"/>
                    </a:ext>
                  </a:extLst>
                </a:gridCol>
              </a:tblGrid>
              <a:tr h="550190">
                <a:tc>
                  <a:txBody>
                    <a:bodyPr/>
                    <a:lstStyle/>
                    <a:p>
                      <a:pPr algn="ctr"/>
                      <a:r>
                        <a:rPr lang="en-US" sz="2800" b="1" dirty="0"/>
                        <a:t>Methodology </a:t>
                      </a:r>
                      <a:endParaRPr lang="en-TZ" sz="2800" b="1"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081917575"/>
                  </a:ext>
                </a:extLst>
              </a:tr>
            </a:tbl>
          </a:graphicData>
        </a:graphic>
      </p:graphicFrame>
    </p:spTree>
    <p:extLst>
      <p:ext uri="{BB962C8B-B14F-4D97-AF65-F5344CB8AC3E}">
        <p14:creationId xmlns:p14="http://schemas.microsoft.com/office/powerpoint/2010/main" val="2671713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3AA6C-B24C-5B65-D6C8-21E0F20A1DB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C6E6292-7297-09E6-A9CC-F473FBE7E8BC}"/>
              </a:ext>
            </a:extLst>
          </p:cNvPr>
          <p:cNvPicPr>
            <a:picLocks noChangeAspect="1"/>
          </p:cNvPicPr>
          <p:nvPr/>
        </p:nvPicPr>
        <p:blipFill>
          <a:blip r:embed="rId2"/>
          <a:stretch>
            <a:fillRect/>
          </a:stretch>
        </p:blipFill>
        <p:spPr>
          <a:xfrm>
            <a:off x="0" y="-6064"/>
            <a:ext cx="12192000" cy="1406203"/>
          </a:xfrm>
          <a:prstGeom prst="rect">
            <a:avLst/>
          </a:prstGeom>
        </p:spPr>
      </p:pic>
      <p:graphicFrame>
        <p:nvGraphicFramePr>
          <p:cNvPr id="8" name="Content Placeholder 5">
            <a:extLst>
              <a:ext uri="{FF2B5EF4-FFF2-40B4-BE49-F238E27FC236}">
                <a16:creationId xmlns:a16="http://schemas.microsoft.com/office/drawing/2014/main" id="{817B65BD-A8AD-1C6D-9FD4-E44B621E2533}"/>
              </a:ext>
            </a:extLst>
          </p:cNvPr>
          <p:cNvGraphicFramePr>
            <a:graphicFrameLocks noGrp="1"/>
          </p:cNvGraphicFramePr>
          <p:nvPr>
            <p:ph idx="1"/>
            <p:extLst>
              <p:ext uri="{D42A27DB-BD31-4B8C-83A1-F6EECF244321}">
                <p14:modId xmlns:p14="http://schemas.microsoft.com/office/powerpoint/2010/main" val="741622885"/>
              </p:ext>
            </p:extLst>
          </p:nvPr>
        </p:nvGraphicFramePr>
        <p:xfrm>
          <a:off x="245328" y="1879629"/>
          <a:ext cx="8080743" cy="4475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7272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87240-7028-FD2A-2A90-C0BB0D1C2F3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A219822-7BD7-24B9-5FB3-24626E78E0C3}"/>
              </a:ext>
            </a:extLst>
          </p:cNvPr>
          <p:cNvPicPr>
            <a:picLocks noChangeAspect="1"/>
          </p:cNvPicPr>
          <p:nvPr/>
        </p:nvPicPr>
        <p:blipFill>
          <a:blip r:embed="rId2"/>
          <a:stretch>
            <a:fillRect/>
          </a:stretch>
        </p:blipFill>
        <p:spPr>
          <a:xfrm>
            <a:off x="0" y="-6064"/>
            <a:ext cx="12192000" cy="1406203"/>
          </a:xfrm>
          <a:prstGeom prst="rect">
            <a:avLst/>
          </a:prstGeom>
        </p:spPr>
      </p:pic>
      <p:graphicFrame>
        <p:nvGraphicFramePr>
          <p:cNvPr id="2" name="Content Placeholder 1">
            <a:extLst>
              <a:ext uri="{FF2B5EF4-FFF2-40B4-BE49-F238E27FC236}">
                <a16:creationId xmlns:a16="http://schemas.microsoft.com/office/drawing/2014/main" id="{22B2BC12-988F-45AB-2266-C95F008F4512}"/>
              </a:ext>
            </a:extLst>
          </p:cNvPr>
          <p:cNvGraphicFramePr>
            <a:graphicFrameLocks noGrp="1"/>
          </p:cNvGraphicFramePr>
          <p:nvPr>
            <p:ph idx="1"/>
            <p:extLst>
              <p:ext uri="{D42A27DB-BD31-4B8C-83A1-F6EECF244321}">
                <p14:modId xmlns:p14="http://schemas.microsoft.com/office/powerpoint/2010/main" val="376055973"/>
              </p:ext>
            </p:extLst>
          </p:nvPr>
        </p:nvGraphicFramePr>
        <p:xfrm>
          <a:off x="0" y="1464590"/>
          <a:ext cx="12135173" cy="658678"/>
        </p:xfrm>
        <a:graphic>
          <a:graphicData uri="http://schemas.openxmlformats.org/drawingml/2006/table">
            <a:tbl>
              <a:tblPr/>
              <a:tblGrid>
                <a:gridCol w="12135173">
                  <a:extLst>
                    <a:ext uri="{9D8B030D-6E8A-4147-A177-3AD203B41FA5}">
                      <a16:colId xmlns:a16="http://schemas.microsoft.com/office/drawing/2014/main" val="2637614474"/>
                    </a:ext>
                  </a:extLst>
                </a:gridCol>
              </a:tblGrid>
              <a:tr h="658678">
                <a:tc>
                  <a:txBody>
                    <a:bodyPr/>
                    <a:lstStyle/>
                    <a:p>
                      <a:pPr algn="ctr"/>
                      <a:r>
                        <a:rPr lang="en-US" dirty="0"/>
                        <a:t>1.  </a:t>
                      </a:r>
                      <a:r>
                        <a:rPr lang="en-US" sz="2800" b="1" dirty="0"/>
                        <a:t>Process for Undertaking formal land transactions in Iringa Rural district </a:t>
                      </a:r>
                      <a:endParaRPr lang="en-TZ" sz="2800" b="1"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931100712"/>
                  </a:ext>
                </a:extLst>
              </a:tr>
            </a:tbl>
          </a:graphicData>
        </a:graphic>
      </p:graphicFrame>
      <p:graphicFrame>
        <p:nvGraphicFramePr>
          <p:cNvPr id="9" name="Table 8">
            <a:extLst>
              <a:ext uri="{FF2B5EF4-FFF2-40B4-BE49-F238E27FC236}">
                <a16:creationId xmlns:a16="http://schemas.microsoft.com/office/drawing/2014/main" id="{2B112386-9693-A841-C451-F69BA3652EDB}"/>
              </a:ext>
            </a:extLst>
          </p:cNvPr>
          <p:cNvGraphicFramePr>
            <a:graphicFrameLocks noGrp="1"/>
          </p:cNvGraphicFramePr>
          <p:nvPr>
            <p:extLst>
              <p:ext uri="{D42A27DB-BD31-4B8C-83A1-F6EECF244321}">
                <p14:modId xmlns:p14="http://schemas.microsoft.com/office/powerpoint/2010/main" val="3490516547"/>
              </p:ext>
            </p:extLst>
          </p:nvPr>
        </p:nvGraphicFramePr>
        <p:xfrm>
          <a:off x="-3" y="2123268"/>
          <a:ext cx="12135173" cy="4602996"/>
        </p:xfrm>
        <a:graphic>
          <a:graphicData uri="http://schemas.openxmlformats.org/drawingml/2006/table">
            <a:tbl>
              <a:tblPr firstRow="1" bandRow="1">
                <a:tableStyleId>{5C22544A-7EE6-4342-B048-85BDC9FD1C3A}</a:tableStyleId>
              </a:tblPr>
              <a:tblGrid>
                <a:gridCol w="2859440">
                  <a:extLst>
                    <a:ext uri="{9D8B030D-6E8A-4147-A177-3AD203B41FA5}">
                      <a16:colId xmlns:a16="http://schemas.microsoft.com/office/drawing/2014/main" val="1699169905"/>
                    </a:ext>
                  </a:extLst>
                </a:gridCol>
                <a:gridCol w="3341650">
                  <a:extLst>
                    <a:ext uri="{9D8B030D-6E8A-4147-A177-3AD203B41FA5}">
                      <a16:colId xmlns:a16="http://schemas.microsoft.com/office/drawing/2014/main" val="2369522936"/>
                    </a:ext>
                  </a:extLst>
                </a:gridCol>
                <a:gridCol w="3100545">
                  <a:extLst>
                    <a:ext uri="{9D8B030D-6E8A-4147-A177-3AD203B41FA5}">
                      <a16:colId xmlns:a16="http://schemas.microsoft.com/office/drawing/2014/main" val="2162221129"/>
                    </a:ext>
                  </a:extLst>
                </a:gridCol>
                <a:gridCol w="2833538">
                  <a:extLst>
                    <a:ext uri="{9D8B030D-6E8A-4147-A177-3AD203B41FA5}">
                      <a16:colId xmlns:a16="http://schemas.microsoft.com/office/drawing/2014/main" val="1314945387"/>
                    </a:ext>
                  </a:extLst>
                </a:gridCol>
              </a:tblGrid>
              <a:tr h="4602996">
                <a:tc>
                  <a:txBody>
                    <a:bodyPr/>
                    <a:lstStyle/>
                    <a:p>
                      <a:r>
                        <a:rPr lang="en-US" dirty="0">
                          <a:solidFill>
                            <a:schemeClr val="bg1"/>
                          </a:solidFill>
                        </a:rPr>
                        <a:t>1</a:t>
                      </a:r>
                      <a:r>
                        <a:rPr lang="en-US" dirty="0">
                          <a:solidFill>
                            <a:schemeClr val="tx1"/>
                          </a:solidFill>
                        </a:rPr>
                        <a:t>. Official search </a:t>
                      </a:r>
                    </a:p>
                    <a:p>
                      <a:r>
                        <a:rPr lang="en-US" dirty="0">
                          <a:solidFill>
                            <a:schemeClr val="tx1"/>
                          </a:solidFill>
                        </a:rPr>
                        <a:t>Findings show that 78.3% of respondents from household surveys confirmed to have not undertaken official search on land parcel status before buying while 21.7% agreed they undertook official search. </a:t>
                      </a:r>
                    </a:p>
                    <a:p>
                      <a:r>
                        <a:rPr lang="en-US" dirty="0">
                          <a:solidFill>
                            <a:schemeClr val="tx1"/>
                          </a:solidFill>
                        </a:rPr>
                        <a:t>Instead, neighbors and villagers are relied to confirm proof of ownership by sellers. </a:t>
                      </a:r>
                    </a:p>
                    <a:p>
                      <a:endParaRPr lang="en-TZ" dirty="0">
                        <a:solidFill>
                          <a:schemeClr val="tx1"/>
                        </a:solidFill>
                      </a:endParaRPr>
                    </a:p>
                  </a:txBody>
                  <a:tcPr>
                    <a:pattFill prst="smConfetti">
                      <a:fgClr>
                        <a:schemeClr val="accent1"/>
                      </a:fgClr>
                      <a:bgClr>
                        <a:schemeClr val="bg1"/>
                      </a:bgClr>
                    </a:pattFill>
                  </a:tcPr>
                </a:tc>
                <a:tc>
                  <a:txBody>
                    <a:bodyPr/>
                    <a:lstStyle/>
                    <a:p>
                      <a:r>
                        <a:rPr lang="en-US" dirty="0">
                          <a:solidFill>
                            <a:schemeClr val="bg1"/>
                          </a:solidFill>
                        </a:rPr>
                        <a:t>i</a:t>
                      </a:r>
                      <a:r>
                        <a:rPr lang="en-US" dirty="0">
                          <a:solidFill>
                            <a:schemeClr val="tx1"/>
                          </a:solidFill>
                        </a:rPr>
                        <a:t>i. Execution of Sale Agreements.</a:t>
                      </a:r>
                    </a:p>
                    <a:p>
                      <a:r>
                        <a:rPr lang="en-US" dirty="0">
                          <a:solidFill>
                            <a:schemeClr val="tx1"/>
                          </a:solidFill>
                        </a:rPr>
                        <a:t>Household survey findings revealed that 95.8% of the respondents commented that the sale agreement is important when buying parcels of land while 4.2% responded that a sale agreement is not important. </a:t>
                      </a:r>
                    </a:p>
                    <a:p>
                      <a:r>
                        <a:rPr lang="en-US" dirty="0">
                          <a:solidFill>
                            <a:schemeClr val="tx1"/>
                          </a:solidFill>
                        </a:rPr>
                        <a:t>Lack of knowledge on parties to the contract was also observed such as </a:t>
                      </a:r>
                    </a:p>
                    <a:p>
                      <a:endParaRPr lang="en-TZ" dirty="0">
                        <a:solidFill>
                          <a:schemeClr val="bg1"/>
                        </a:solidFill>
                      </a:endParaRPr>
                    </a:p>
                  </a:txBody>
                  <a:tcPr>
                    <a:pattFill prst="pct10">
                      <a:fgClr>
                        <a:schemeClr val="accent1"/>
                      </a:fgClr>
                      <a:bgClr>
                        <a:schemeClr val="bg1"/>
                      </a:bgClr>
                    </a:pattFill>
                  </a:tcPr>
                </a:tc>
                <a:tc>
                  <a:txBody>
                    <a:bodyPr/>
                    <a:lstStyle/>
                    <a:p>
                      <a:r>
                        <a:rPr lang="en-US" dirty="0">
                          <a:solidFill>
                            <a:schemeClr val="tx1"/>
                          </a:solidFill>
                        </a:rPr>
                        <a:t>iii. Payment of Fees </a:t>
                      </a:r>
                    </a:p>
                    <a:p>
                      <a:r>
                        <a:rPr lang="en-US" dirty="0">
                          <a:solidFill>
                            <a:schemeClr val="tx1"/>
                          </a:solidFill>
                        </a:rPr>
                        <a:t>The household survey conducted in Iringa Rural District shows that while most land buyers and sellers (74.8%) reported being aware of fees associated with land purchases, their knowledge was limited primarily to the land purchase price and, to a lesser extent, the capital gain fee paid to village councils</a:t>
                      </a:r>
                    </a:p>
                    <a:p>
                      <a:endParaRPr lang="en-TZ" dirty="0">
                        <a:solidFill>
                          <a:schemeClr val="bg1"/>
                        </a:solidFill>
                      </a:endParaRPr>
                    </a:p>
                  </a:txBody>
                  <a:tcPr>
                    <a:pattFill prst="pct30">
                      <a:fgClr>
                        <a:schemeClr val="accent1"/>
                      </a:fgClr>
                      <a:bgClr>
                        <a:schemeClr val="bg1"/>
                      </a:bgClr>
                    </a:pattFill>
                  </a:tcPr>
                </a:tc>
                <a:tc>
                  <a:txBody>
                    <a:bodyPr/>
                    <a:lstStyle/>
                    <a:p>
                      <a:r>
                        <a:rPr lang="en-US" dirty="0">
                          <a:solidFill>
                            <a:schemeClr val="tx1"/>
                          </a:solidFill>
                        </a:rPr>
                        <a:t>iv. Transfer of rights after land sale </a:t>
                      </a:r>
                    </a:p>
                    <a:p>
                      <a:r>
                        <a:rPr lang="en-US" dirty="0">
                          <a:solidFill>
                            <a:schemeClr val="tx1"/>
                          </a:solidFill>
                        </a:rPr>
                        <a:t>only 16.1% of respondents were aware of the assignment process involving Land Forms 24 and 25, while a significant 83.9% lacked this knowledge </a:t>
                      </a:r>
                    </a:p>
                    <a:p>
                      <a:endParaRPr lang="en-TZ" dirty="0">
                        <a:solidFill>
                          <a:schemeClr val="bg1"/>
                        </a:solidFill>
                      </a:endParaRPr>
                    </a:p>
                  </a:txBody>
                  <a:tcPr>
                    <a:pattFill prst="pct20">
                      <a:fgClr>
                        <a:schemeClr val="accent1"/>
                      </a:fgClr>
                      <a:bgClr>
                        <a:schemeClr val="bg1"/>
                      </a:bgClr>
                    </a:pattFill>
                  </a:tcPr>
                </a:tc>
                <a:extLst>
                  <a:ext uri="{0D108BD9-81ED-4DB2-BD59-A6C34878D82A}">
                    <a16:rowId xmlns:a16="http://schemas.microsoft.com/office/drawing/2014/main" val="3151700568"/>
                  </a:ext>
                </a:extLst>
              </a:tr>
            </a:tbl>
          </a:graphicData>
        </a:graphic>
      </p:graphicFrame>
    </p:spTree>
    <p:extLst>
      <p:ext uri="{BB962C8B-B14F-4D97-AF65-F5344CB8AC3E}">
        <p14:creationId xmlns:p14="http://schemas.microsoft.com/office/powerpoint/2010/main" val="1432561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5E5A2-7706-D81F-E7DF-C0F9FDB660D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EBEFB55-6B3F-2FCA-F3CE-6ED0E2782E72}"/>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89BA598C-3916-9151-AC95-08F01E021783}"/>
              </a:ext>
            </a:extLst>
          </p:cNvPr>
          <p:cNvSpPr>
            <a:spLocks noGrp="1"/>
          </p:cNvSpPr>
          <p:nvPr>
            <p:ph idx="1"/>
          </p:nvPr>
        </p:nvSpPr>
        <p:spPr>
          <a:xfrm>
            <a:off x="245328" y="1588576"/>
            <a:ext cx="11758109" cy="4928461"/>
          </a:xfrm>
        </p:spPr>
        <p:txBody>
          <a:bodyPr>
            <a:normAutofit/>
          </a:bodyPr>
          <a:lstStyle/>
          <a:p>
            <a:pPr marL="0" indent="0">
              <a:buNone/>
            </a:pPr>
            <a:endParaRPr lang="en-US" dirty="0"/>
          </a:p>
          <a:p>
            <a:endParaRPr lang="en-US" dirty="0"/>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p:txBody>
      </p:sp>
      <p:sp>
        <p:nvSpPr>
          <p:cNvPr id="12" name="Rectangle 8">
            <a:extLst>
              <a:ext uri="{FF2B5EF4-FFF2-40B4-BE49-F238E27FC236}">
                <a16:creationId xmlns:a16="http://schemas.microsoft.com/office/drawing/2014/main" id="{626DE39D-8C2D-B6D9-B7E3-D75E0F49165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TZ"/>
          </a:p>
        </p:txBody>
      </p:sp>
      <p:graphicFrame>
        <p:nvGraphicFramePr>
          <p:cNvPr id="13" name="Chart 12">
            <a:extLst>
              <a:ext uri="{FF2B5EF4-FFF2-40B4-BE49-F238E27FC236}">
                <a16:creationId xmlns:a16="http://schemas.microsoft.com/office/drawing/2014/main" id="{9EB590D4-5CB3-8687-78CD-C3914F27C672}"/>
              </a:ext>
            </a:extLst>
          </p:cNvPr>
          <p:cNvGraphicFramePr/>
          <p:nvPr>
            <p:extLst>
              <p:ext uri="{D42A27DB-BD31-4B8C-83A1-F6EECF244321}">
                <p14:modId xmlns:p14="http://schemas.microsoft.com/office/powerpoint/2010/main" val="769018010"/>
              </p:ext>
            </p:extLst>
          </p:nvPr>
        </p:nvGraphicFramePr>
        <p:xfrm>
          <a:off x="-1" y="1400138"/>
          <a:ext cx="7778083" cy="4665382"/>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9">
            <a:extLst>
              <a:ext uri="{FF2B5EF4-FFF2-40B4-BE49-F238E27FC236}">
                <a16:creationId xmlns:a16="http://schemas.microsoft.com/office/drawing/2014/main" id="{65A5B6D5-565F-F075-77B8-56E91E814CC5}"/>
              </a:ext>
            </a:extLst>
          </p:cNvPr>
          <p:cNvSpPr>
            <a:spLocks noChangeArrowheads="1"/>
          </p:cNvSpPr>
          <p:nvPr/>
        </p:nvSpPr>
        <p:spPr bwMode="auto">
          <a:xfrm>
            <a:off x="7934960" y="2997369"/>
            <a:ext cx="3911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TZ" sz="1200" b="0" i="0" u="none" strike="noStrike" cap="none" normalizeH="0" baseline="0" dirty="0" bmk="_Toc164961039">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TZ" sz="1200" dirty="0" bmk="_Toc164961039">
              <a:latin typeface="Cambria" panose="02040503050406030204" pitchFamily="18" charset="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TZ" sz="1200" b="0" i="0" u="none" strike="noStrike" cap="none" normalizeH="0" baseline="0" dirty="0" bmk="_Toc164961039">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Figure 3: Common parties that are involved in sale agreements</a:t>
            </a:r>
            <a:endParaRPr kumimoji="0" lang="en-US" altLang="en-TZ"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TZ" sz="12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Source: Survey Data (2023)</a:t>
            </a:r>
            <a:endParaRPr kumimoji="0" lang="en-US" altLang="en-T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14050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Metadata/LabelInfo.xml><?xml version="1.0" encoding="utf-8"?>
<clbl:labelList xmlns:clbl="http://schemas.microsoft.com/office/2020/mipLabelMetadata">
  <clbl:label id="{606bed3f-efae-4d70-a15b-866bb27c918d}" enabled="1" method="Privileged" siteId="{0f9e35db-544f-4f60-bdcc-5ea416e6dc70}" contentBits="0" removed="0"/>
</clbl:labelList>
</file>

<file path=docProps/app.xml><?xml version="1.0" encoding="utf-8"?>
<Properties xmlns="http://schemas.openxmlformats.org/officeDocument/2006/extended-properties" xmlns:vt="http://schemas.openxmlformats.org/officeDocument/2006/docPropsVTypes">
  <TotalTime>17227</TotalTime>
  <Words>1388</Words>
  <Application>Microsoft Office PowerPoint</Application>
  <PresentationFormat>Widescreen</PresentationFormat>
  <Paragraphs>118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Arial</vt:lpstr>
      <vt:lpstr>Calibri</vt:lpstr>
      <vt:lpstr>Calibri Light</vt:lpstr>
      <vt:lpstr>Cambria</vt:lpstr>
      <vt:lpstr>Times New Roman</vt:lpstr>
      <vt:lpstr>Office Theme</vt:lpstr>
      <vt:lpstr>     Securing Land Tenure Beyond Formalization: A Look into Post-Titling Transactions. Khadija Mrisho Landesa Tanzania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ConfTool Registrations and Submissions</dc:title>
  <dc:creator>Mahlet Wubishet</dc:creator>
  <cp:lastModifiedBy>Fikre Asmamaw</cp:lastModifiedBy>
  <cp:revision>16</cp:revision>
  <dcterms:created xsi:type="dcterms:W3CDTF">2025-06-17T08:21:46Z</dcterms:created>
  <dcterms:modified xsi:type="dcterms:W3CDTF">2025-11-11T03:40:45Z</dcterms:modified>
</cp:coreProperties>
</file>