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92" y="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 u="sng">
                <a:solidFill>
                  <a:srgbClr val="0562C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sng">
                <a:solidFill>
                  <a:srgbClr val="0562C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sng">
                <a:solidFill>
                  <a:srgbClr val="0562C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77156" cy="140547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sng">
                <a:solidFill>
                  <a:srgbClr val="0562C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140014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72600" y="2868600"/>
            <a:ext cx="4446798" cy="1047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 u="sng">
                <a:solidFill>
                  <a:srgbClr val="0562C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mailto:linus.Korir@tukenya.ac.ke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7953" y="3076612"/>
            <a:ext cx="10351770" cy="83629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57785">
              <a:lnSpc>
                <a:spcPts val="3020"/>
              </a:lnSpc>
              <a:spcBef>
                <a:spcPts val="480"/>
              </a:spcBef>
            </a:pPr>
            <a:r>
              <a:rPr sz="2800" b="1" dirty="0">
                <a:latin typeface="Arial"/>
                <a:cs typeface="Arial"/>
              </a:rPr>
              <a:t>Urban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Displacement</a:t>
            </a:r>
            <a:r>
              <a:rPr sz="2800" b="1" spc="-10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and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Reparative</a:t>
            </a:r>
            <a:r>
              <a:rPr sz="2800" b="1" spc="-10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Land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Justice</a:t>
            </a:r>
            <a:r>
              <a:rPr sz="2800" b="1" spc="-10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in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Nairobi: </a:t>
            </a:r>
            <a:r>
              <a:rPr sz="2800" b="1" dirty="0">
                <a:latin typeface="Arial"/>
                <a:cs typeface="Arial"/>
              </a:rPr>
              <a:t>Confronting</a:t>
            </a:r>
            <a:r>
              <a:rPr sz="2800" b="1" spc="-14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Colonial</a:t>
            </a:r>
            <a:r>
              <a:rPr sz="2800" b="1" spc="-1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Legacies</a:t>
            </a:r>
            <a:r>
              <a:rPr sz="2800" b="1" spc="-1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through</a:t>
            </a:r>
            <a:r>
              <a:rPr sz="2800" b="1" spc="-1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Afrocentric</a:t>
            </a:r>
            <a:r>
              <a:rPr sz="2800" b="1" spc="-13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Urbanism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61582" y="4188233"/>
            <a:ext cx="4508500" cy="1346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ts val="228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Linus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K.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Korir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280"/>
              </a:lnSpc>
            </a:pPr>
            <a:r>
              <a:rPr sz="2000" b="1" dirty="0">
                <a:latin typeface="Arial"/>
                <a:cs typeface="Arial"/>
              </a:rPr>
              <a:t>Technical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University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Kenya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(TU-</a:t>
            </a:r>
            <a:r>
              <a:rPr sz="2000" b="1" spc="-25" dirty="0">
                <a:latin typeface="Arial"/>
                <a:cs typeface="Arial"/>
              </a:rPr>
              <a:t>K)</a:t>
            </a:r>
            <a:endParaRPr sz="2000">
              <a:latin typeface="Arial"/>
              <a:cs typeface="Arial"/>
            </a:endParaRPr>
          </a:p>
          <a:p>
            <a:pPr marL="827405" marR="817244" indent="-1270" algn="ctr">
              <a:lnSpc>
                <a:spcPts val="1939"/>
              </a:lnSpc>
              <a:spcBef>
                <a:spcPts val="1980"/>
              </a:spcBef>
            </a:pPr>
            <a:r>
              <a:rPr sz="1800" b="1" dirty="0">
                <a:latin typeface="Arial"/>
                <a:cs typeface="Arial"/>
              </a:rPr>
              <a:t>Addis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Ababa,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Ethiopia </a:t>
            </a:r>
            <a:r>
              <a:rPr sz="1800" b="1" dirty="0">
                <a:latin typeface="Arial"/>
                <a:cs typeface="Arial"/>
              </a:rPr>
              <a:t>November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10</a:t>
            </a:r>
            <a:r>
              <a:rPr sz="1725" b="1" baseline="31400" dirty="0">
                <a:latin typeface="Arial"/>
                <a:cs typeface="Arial"/>
              </a:rPr>
              <a:t>th</a:t>
            </a:r>
            <a:r>
              <a:rPr sz="1725" b="1" spc="247" baseline="3140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–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14</a:t>
            </a:r>
            <a:r>
              <a:rPr sz="1725" b="1" baseline="31400" dirty="0">
                <a:latin typeface="Arial"/>
                <a:cs typeface="Arial"/>
              </a:rPr>
              <a:t>th</a:t>
            </a:r>
            <a:r>
              <a:rPr sz="1800" b="1" dirty="0">
                <a:latin typeface="Arial"/>
                <a:cs typeface="Arial"/>
              </a:rPr>
              <a:t>,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2025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87217" y="1603730"/>
            <a:ext cx="2326004" cy="100965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0"/>
            <a:ext cx="12192000" cy="3093085"/>
            <a:chOff x="0" y="0"/>
            <a:chExt cx="12192000" cy="309308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140014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8772" y="1442085"/>
              <a:ext cx="1954771" cy="1650466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1807" y="5780214"/>
            <a:ext cx="2599550" cy="92162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83534" y="5780214"/>
            <a:ext cx="2833052" cy="100965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91215" y="5736196"/>
            <a:ext cx="3906608" cy="10096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1045" y="1807562"/>
            <a:ext cx="6912516" cy="483136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76834" y="1452194"/>
            <a:ext cx="4567555" cy="523494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1155700">
              <a:lnSpc>
                <a:spcPts val="2480"/>
              </a:lnSpc>
              <a:spcBef>
                <a:spcPts val="415"/>
              </a:spcBef>
            </a:pPr>
            <a:r>
              <a:rPr sz="2300" b="1" dirty="0">
                <a:latin typeface="Arial"/>
                <a:cs typeface="Arial"/>
              </a:rPr>
              <a:t>What</a:t>
            </a:r>
            <a:r>
              <a:rPr sz="2300" b="1" spc="-2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Is</a:t>
            </a:r>
            <a:r>
              <a:rPr sz="2300" b="1" spc="-2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Reparative</a:t>
            </a:r>
            <a:r>
              <a:rPr sz="2300" b="1" spc="-20" dirty="0">
                <a:latin typeface="Arial"/>
                <a:cs typeface="Arial"/>
              </a:rPr>
              <a:t> Land </a:t>
            </a:r>
            <a:r>
              <a:rPr sz="2300" b="1" spc="-10" dirty="0">
                <a:latin typeface="Arial"/>
                <a:cs typeface="Arial"/>
              </a:rPr>
              <a:t>Justice?</a:t>
            </a:r>
            <a:endParaRPr sz="2300">
              <a:latin typeface="Arial"/>
              <a:cs typeface="Arial"/>
            </a:endParaRPr>
          </a:p>
          <a:p>
            <a:pPr marL="12700" marR="848994">
              <a:lnSpc>
                <a:spcPts val="2480"/>
              </a:lnSpc>
              <a:spcBef>
                <a:spcPts val="2490"/>
              </a:spcBef>
            </a:pPr>
            <a:r>
              <a:rPr sz="23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Repair</a:t>
            </a:r>
            <a:r>
              <a:rPr sz="2300" dirty="0">
                <a:latin typeface="Arial"/>
                <a:cs typeface="Arial"/>
              </a:rPr>
              <a:t>: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confronting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historical harms.</a:t>
            </a:r>
            <a:endParaRPr sz="2300">
              <a:latin typeface="Arial"/>
              <a:cs typeface="Arial"/>
            </a:endParaRPr>
          </a:p>
          <a:p>
            <a:pPr marL="12700" marR="345440">
              <a:lnSpc>
                <a:spcPts val="2480"/>
              </a:lnSpc>
              <a:spcBef>
                <a:spcPts val="2495"/>
              </a:spcBef>
            </a:pPr>
            <a:r>
              <a:rPr sz="23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Reform</a:t>
            </a:r>
            <a:r>
              <a:rPr sz="2300" dirty="0">
                <a:latin typeface="Arial"/>
                <a:cs typeface="Arial"/>
              </a:rPr>
              <a:t>: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transforming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institutions </a:t>
            </a:r>
            <a:r>
              <a:rPr sz="2300" dirty="0">
                <a:latin typeface="Arial"/>
                <a:cs typeface="Arial"/>
              </a:rPr>
              <a:t>and</a:t>
            </a:r>
            <a:r>
              <a:rPr sz="2300" spc="-10" dirty="0">
                <a:latin typeface="Arial"/>
                <a:cs typeface="Arial"/>
              </a:rPr>
              <a:t> laws.</a:t>
            </a:r>
            <a:endParaRPr sz="2300">
              <a:latin typeface="Arial"/>
              <a:cs typeface="Arial"/>
            </a:endParaRPr>
          </a:p>
          <a:p>
            <a:pPr marL="12700" marR="5080">
              <a:lnSpc>
                <a:spcPts val="2480"/>
              </a:lnSpc>
              <a:spcBef>
                <a:spcPts val="2490"/>
              </a:spcBef>
            </a:pPr>
            <a:r>
              <a:rPr sz="23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Regeneration</a:t>
            </a:r>
            <a:r>
              <a:rPr sz="2300" dirty="0">
                <a:latin typeface="Arial"/>
                <a:cs typeface="Arial"/>
              </a:rPr>
              <a:t>: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restoring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dignity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spc="-25" dirty="0">
                <a:latin typeface="Arial"/>
                <a:cs typeface="Arial"/>
              </a:rPr>
              <a:t>and </a:t>
            </a:r>
            <a:r>
              <a:rPr sz="2300" dirty="0">
                <a:latin typeface="Arial"/>
                <a:cs typeface="Arial"/>
              </a:rPr>
              <a:t>ecological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balance.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44"/>
              </a:spcBef>
            </a:pPr>
            <a:endParaRPr sz="2300">
              <a:latin typeface="Arial"/>
              <a:cs typeface="Arial"/>
            </a:endParaRPr>
          </a:p>
          <a:p>
            <a:pPr marL="12700" marR="522605">
              <a:lnSpc>
                <a:spcPts val="2480"/>
              </a:lnSpc>
              <a:spcBef>
                <a:spcPts val="5"/>
              </a:spcBef>
            </a:pPr>
            <a:r>
              <a:rPr sz="2300" dirty="0">
                <a:latin typeface="Arial"/>
                <a:cs typeface="Arial"/>
              </a:rPr>
              <a:t>Reparative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justice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means</a:t>
            </a:r>
            <a:r>
              <a:rPr sz="2300" spc="-20" dirty="0">
                <a:latin typeface="Arial"/>
                <a:cs typeface="Arial"/>
              </a:rPr>
              <a:t> more </a:t>
            </a:r>
            <a:r>
              <a:rPr sz="2300" dirty="0">
                <a:latin typeface="Arial"/>
                <a:cs typeface="Arial"/>
              </a:rPr>
              <a:t>than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redistribution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—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it’s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spc="-20" dirty="0">
                <a:latin typeface="Arial"/>
                <a:cs typeface="Arial"/>
              </a:rPr>
              <a:t>about </a:t>
            </a:r>
            <a:r>
              <a:rPr sz="2300" dirty="0">
                <a:latin typeface="Arial"/>
                <a:cs typeface="Arial"/>
              </a:rPr>
              <a:t>repairing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the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moral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and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spatial </a:t>
            </a:r>
            <a:r>
              <a:rPr sz="2300" dirty="0">
                <a:latin typeface="Arial"/>
                <a:cs typeface="Arial"/>
              </a:rPr>
              <a:t>fabric</a:t>
            </a:r>
            <a:r>
              <a:rPr sz="2300" spc="-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of</a:t>
            </a:r>
            <a:r>
              <a:rPr sz="2300" spc="-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the </a:t>
            </a:r>
            <a:r>
              <a:rPr sz="2300" spc="-20" dirty="0">
                <a:latin typeface="Arial"/>
                <a:cs typeface="Arial"/>
              </a:rPr>
              <a:t>city.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6175" y="1598612"/>
            <a:ext cx="7037387" cy="507523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77522" y="1567002"/>
            <a:ext cx="4441190" cy="30251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120523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latin typeface="Arial"/>
                <a:cs typeface="Arial"/>
              </a:rPr>
              <a:t>Afrocentric</a:t>
            </a:r>
            <a:r>
              <a:rPr sz="2400" b="1" spc="-14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Urbanism: </a:t>
            </a:r>
            <a:r>
              <a:rPr sz="2400" b="1" dirty="0">
                <a:latin typeface="Arial"/>
                <a:cs typeface="Arial"/>
              </a:rPr>
              <a:t>Reimagining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City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2590"/>
              </a:lnSpc>
              <a:spcBef>
                <a:spcPts val="2600"/>
              </a:spcBef>
            </a:pPr>
            <a:r>
              <a:rPr sz="2400" dirty="0">
                <a:latin typeface="Arial"/>
                <a:cs typeface="Arial"/>
              </a:rPr>
              <a:t>Rooted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African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worldviews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community,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land,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spirituality.</a:t>
            </a:r>
            <a:endParaRPr sz="2400">
              <a:latin typeface="Arial"/>
              <a:cs typeface="Arial"/>
            </a:endParaRPr>
          </a:p>
          <a:p>
            <a:pPr marL="12700" marR="866775" algn="just">
              <a:lnSpc>
                <a:spcPts val="2590"/>
              </a:lnSpc>
              <a:spcBef>
                <a:spcPts val="2595"/>
              </a:spcBef>
            </a:pPr>
            <a:r>
              <a:rPr sz="2400" dirty="0">
                <a:latin typeface="Arial"/>
                <a:cs typeface="Arial"/>
              </a:rPr>
              <a:t>Emphasizes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participation, </a:t>
            </a:r>
            <a:r>
              <a:rPr sz="2400" dirty="0">
                <a:latin typeface="Arial"/>
                <a:cs typeface="Arial"/>
              </a:rPr>
              <a:t>relationality,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collective memory.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7522" y="1567002"/>
            <a:ext cx="4463415" cy="33540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1108075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latin typeface="Arial"/>
                <a:cs typeface="Arial"/>
              </a:rPr>
              <a:t>Afrocentric</a:t>
            </a:r>
            <a:r>
              <a:rPr sz="2400" b="1" spc="-14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Urbanism: </a:t>
            </a:r>
            <a:r>
              <a:rPr sz="2400" b="1" dirty="0">
                <a:latin typeface="Arial"/>
                <a:cs typeface="Arial"/>
              </a:rPr>
              <a:t>Reimagining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City…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35"/>
              </a:lnSpc>
              <a:spcBef>
                <a:spcPts val="2270"/>
              </a:spcBef>
            </a:pPr>
            <a:r>
              <a:rPr sz="2400" dirty="0">
                <a:latin typeface="Arial"/>
                <a:cs typeface="Arial"/>
              </a:rPr>
              <a:t>Moves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imported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templates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35"/>
              </a:lnSpc>
            </a:pPr>
            <a:r>
              <a:rPr sz="2400" dirty="0">
                <a:latin typeface="Arial"/>
                <a:cs typeface="Arial"/>
              </a:rPr>
              <a:t>→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homegrown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city-making.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2590"/>
              </a:lnSpc>
              <a:spcBef>
                <a:spcPts val="2630"/>
              </a:spcBef>
            </a:pPr>
            <a:r>
              <a:rPr sz="2400" dirty="0">
                <a:latin typeface="Arial"/>
                <a:cs typeface="Arial"/>
              </a:rPr>
              <a:t>Afrocentric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urbanism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asks: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“what </a:t>
            </a:r>
            <a:r>
              <a:rPr sz="2400" dirty="0">
                <a:latin typeface="Arial"/>
                <a:cs typeface="Arial"/>
              </a:rPr>
              <a:t>would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Nairobi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look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like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if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was </a:t>
            </a:r>
            <a:r>
              <a:rPr sz="2400" dirty="0">
                <a:latin typeface="Arial"/>
                <a:cs typeface="Arial"/>
              </a:rPr>
              <a:t>planned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through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our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own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cultural </a:t>
            </a:r>
            <a:r>
              <a:rPr sz="2400" dirty="0">
                <a:latin typeface="Arial"/>
                <a:cs typeface="Arial"/>
              </a:rPr>
              <a:t>logic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belonging?”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3141" y="1563750"/>
            <a:ext cx="6520065" cy="51483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29187" y="1620837"/>
            <a:ext cx="6965466" cy="50323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95676" y="1610068"/>
            <a:ext cx="4529455" cy="46710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4864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latin typeface="Arial"/>
                <a:cs typeface="Arial"/>
              </a:rPr>
              <a:t>From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Colonial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Modernity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to </a:t>
            </a:r>
            <a:r>
              <a:rPr sz="2400" b="1" dirty="0">
                <a:latin typeface="Arial"/>
                <a:cs typeface="Arial"/>
              </a:rPr>
              <a:t>Decolonial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Futures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2590"/>
              </a:lnSpc>
              <a:spcBef>
                <a:spcPts val="2595"/>
              </a:spcBef>
            </a:pPr>
            <a:r>
              <a:rPr sz="2400" dirty="0">
                <a:latin typeface="Arial"/>
                <a:cs typeface="Arial"/>
              </a:rPr>
              <a:t>Colonial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modernity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equated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order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exclusion.</a:t>
            </a:r>
            <a:endParaRPr sz="2400">
              <a:latin typeface="Arial"/>
              <a:cs typeface="Arial"/>
            </a:endParaRPr>
          </a:p>
          <a:p>
            <a:pPr marL="12700" marR="614680">
              <a:lnSpc>
                <a:spcPts val="2590"/>
              </a:lnSpc>
              <a:spcBef>
                <a:spcPts val="2600"/>
              </a:spcBef>
            </a:pPr>
            <a:r>
              <a:rPr sz="2400" dirty="0">
                <a:latin typeface="Arial"/>
                <a:cs typeface="Arial"/>
              </a:rPr>
              <a:t>Reparative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urbanism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centres </a:t>
            </a:r>
            <a:r>
              <a:rPr sz="2400" dirty="0">
                <a:latin typeface="Arial"/>
                <a:cs typeface="Arial"/>
              </a:rPr>
              <a:t>care,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memory,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justice.</a:t>
            </a:r>
            <a:endParaRPr sz="2400">
              <a:latin typeface="Arial"/>
              <a:cs typeface="Arial"/>
            </a:endParaRPr>
          </a:p>
          <a:p>
            <a:pPr marL="12700" marR="208915">
              <a:lnSpc>
                <a:spcPts val="2590"/>
              </a:lnSpc>
              <a:spcBef>
                <a:spcPts val="2595"/>
              </a:spcBef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bridge: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domination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→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dignity.</a:t>
            </a:r>
            <a:endParaRPr sz="2400">
              <a:latin typeface="Arial"/>
              <a:cs typeface="Arial"/>
            </a:endParaRPr>
          </a:p>
          <a:p>
            <a:pPr marL="12700" marR="345440">
              <a:lnSpc>
                <a:spcPts val="2590"/>
              </a:lnSpc>
              <a:spcBef>
                <a:spcPts val="2595"/>
              </a:spcBef>
            </a:pPr>
            <a:r>
              <a:rPr sz="2400" dirty="0">
                <a:latin typeface="Arial"/>
                <a:cs typeface="Arial"/>
              </a:rPr>
              <a:t>To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move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forward,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must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first </a:t>
            </a:r>
            <a:r>
              <a:rPr sz="2400" dirty="0">
                <a:latin typeface="Arial"/>
                <a:cs typeface="Arial"/>
              </a:rPr>
              <a:t>remember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repair.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13275" y="1517650"/>
            <a:ext cx="7415212" cy="51752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2666" y="1508429"/>
            <a:ext cx="4122420" cy="30251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latin typeface="Arial"/>
                <a:cs typeface="Arial"/>
              </a:rPr>
              <a:t>Case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Study: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Mukuru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Special </a:t>
            </a:r>
            <a:r>
              <a:rPr sz="2400" b="1" dirty="0">
                <a:latin typeface="Arial"/>
                <a:cs typeface="Arial"/>
              </a:rPr>
              <a:t>Planning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Area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(SPA)</a:t>
            </a:r>
            <a:endParaRPr sz="2400">
              <a:latin typeface="Arial"/>
              <a:cs typeface="Arial"/>
            </a:endParaRPr>
          </a:p>
          <a:p>
            <a:pPr marL="12700" marR="38100">
              <a:lnSpc>
                <a:spcPts val="2590"/>
              </a:lnSpc>
              <a:spcBef>
                <a:spcPts val="2600"/>
              </a:spcBef>
            </a:pPr>
            <a:r>
              <a:rPr sz="2400" dirty="0">
                <a:latin typeface="Arial"/>
                <a:cs typeface="Arial"/>
              </a:rPr>
              <a:t>650,000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residents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co-</a:t>
            </a:r>
            <a:r>
              <a:rPr sz="2400" spc="-10" dirty="0">
                <a:latin typeface="Arial"/>
                <a:cs typeface="Arial"/>
              </a:rPr>
              <a:t>created </a:t>
            </a:r>
            <a:r>
              <a:rPr sz="2400" dirty="0">
                <a:latin typeface="Arial"/>
                <a:cs typeface="Arial"/>
              </a:rPr>
              <a:t>their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own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planning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framework.</a:t>
            </a:r>
            <a:endParaRPr sz="2400">
              <a:latin typeface="Arial"/>
              <a:cs typeface="Arial"/>
            </a:endParaRPr>
          </a:p>
          <a:p>
            <a:pPr marL="12700" marR="123825">
              <a:lnSpc>
                <a:spcPts val="2590"/>
              </a:lnSpc>
              <a:spcBef>
                <a:spcPts val="2595"/>
              </a:spcBef>
            </a:pPr>
            <a:r>
              <a:rPr sz="2400" dirty="0">
                <a:latin typeface="Arial"/>
                <a:cs typeface="Arial"/>
              </a:rPr>
              <a:t>Participatory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mapping,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tenure regularization,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service upgrading.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2666" y="1508429"/>
            <a:ext cx="4409440" cy="30251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291465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latin typeface="Arial"/>
                <a:cs typeface="Arial"/>
              </a:rPr>
              <a:t>Case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Study: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Mukuru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Special </a:t>
            </a:r>
            <a:r>
              <a:rPr sz="2400" b="1" dirty="0">
                <a:latin typeface="Arial"/>
                <a:cs typeface="Arial"/>
              </a:rPr>
              <a:t>Planning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Area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(SPA)…</a:t>
            </a:r>
            <a:endParaRPr sz="2400">
              <a:latin typeface="Arial"/>
              <a:cs typeface="Arial"/>
            </a:endParaRPr>
          </a:p>
          <a:p>
            <a:pPr marL="12700" marR="731520">
              <a:lnSpc>
                <a:spcPts val="2590"/>
              </a:lnSpc>
              <a:spcBef>
                <a:spcPts val="2600"/>
              </a:spcBef>
            </a:pPr>
            <a:r>
              <a:rPr sz="2400" dirty="0">
                <a:latin typeface="Arial"/>
                <a:cs typeface="Arial"/>
              </a:rPr>
              <a:t>Example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participation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as </a:t>
            </a:r>
            <a:r>
              <a:rPr sz="2400" spc="-10" dirty="0">
                <a:latin typeface="Arial"/>
                <a:cs typeface="Arial"/>
              </a:rPr>
              <a:t>restitution.</a:t>
            </a:r>
            <a:endParaRPr sz="2400">
              <a:latin typeface="Arial"/>
              <a:cs typeface="Arial"/>
            </a:endParaRPr>
          </a:p>
          <a:p>
            <a:pPr marL="12700" marR="5080" algn="just">
              <a:lnSpc>
                <a:spcPts val="2590"/>
              </a:lnSpc>
              <a:spcBef>
                <a:spcPts val="2595"/>
              </a:spcBef>
            </a:pPr>
            <a:r>
              <a:rPr sz="2400" dirty="0">
                <a:latin typeface="Arial"/>
                <a:cs typeface="Arial"/>
              </a:rPr>
              <a:t>Mukuru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shows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communities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beneficiaries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—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they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are co-</a:t>
            </a:r>
            <a:r>
              <a:rPr sz="2400" dirty="0">
                <a:latin typeface="Arial"/>
                <a:cs typeface="Arial"/>
              </a:rPr>
              <a:t>authors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reparative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change.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5241" y="1526133"/>
            <a:ext cx="6612839" cy="52215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4535" y="1517650"/>
            <a:ext cx="3447948" cy="224420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6162" y="1512023"/>
            <a:ext cx="3610610" cy="5189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latin typeface="Arial"/>
                <a:cs typeface="Arial"/>
              </a:rPr>
              <a:t>Comparative</a:t>
            </a:r>
            <a:r>
              <a:rPr sz="2200" b="1" spc="-14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Inspirations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ts val="2380"/>
              </a:lnSpc>
              <a:spcBef>
                <a:spcPts val="2405"/>
              </a:spcBef>
            </a:pPr>
            <a:r>
              <a:rPr sz="2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South</a:t>
            </a:r>
            <a:r>
              <a:rPr sz="2200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Africa</a:t>
            </a:r>
            <a:r>
              <a:rPr sz="2200" dirty="0">
                <a:latin typeface="Arial"/>
                <a:cs typeface="Arial"/>
              </a:rPr>
              <a:t>: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Land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restitution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spatial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justice jurisprudence.</a:t>
            </a:r>
            <a:endParaRPr sz="2200">
              <a:latin typeface="Arial"/>
              <a:cs typeface="Arial"/>
            </a:endParaRPr>
          </a:p>
          <a:p>
            <a:pPr marL="12700" marR="578485">
              <a:lnSpc>
                <a:spcPts val="2380"/>
              </a:lnSpc>
              <a:spcBef>
                <a:spcPts val="2365"/>
              </a:spcBef>
            </a:pPr>
            <a:r>
              <a:rPr sz="2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Brazil</a:t>
            </a:r>
            <a:r>
              <a:rPr sz="2200" dirty="0">
                <a:latin typeface="Arial"/>
                <a:cs typeface="Arial"/>
              </a:rPr>
              <a:t>: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Favela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upgrading </a:t>
            </a:r>
            <a:r>
              <a:rPr sz="2200" dirty="0">
                <a:latin typeface="Arial"/>
                <a:cs typeface="Arial"/>
              </a:rPr>
              <a:t>through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citizen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rights.</a:t>
            </a:r>
            <a:endParaRPr sz="2200">
              <a:latin typeface="Arial"/>
              <a:cs typeface="Arial"/>
            </a:endParaRPr>
          </a:p>
          <a:p>
            <a:pPr marL="12700" marR="283845">
              <a:lnSpc>
                <a:spcPts val="2380"/>
              </a:lnSpc>
              <a:spcBef>
                <a:spcPts val="2370"/>
              </a:spcBef>
            </a:pPr>
            <a:r>
              <a:rPr sz="2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Ghana</a:t>
            </a:r>
            <a:r>
              <a:rPr sz="2200" dirty="0">
                <a:latin typeface="Arial"/>
                <a:cs typeface="Arial"/>
              </a:rPr>
              <a:t>: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Customary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land </a:t>
            </a:r>
            <a:r>
              <a:rPr sz="2200" dirty="0">
                <a:latin typeface="Arial"/>
                <a:cs typeface="Arial"/>
              </a:rPr>
              <a:t>boards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integrating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tradition </a:t>
            </a:r>
            <a:r>
              <a:rPr sz="2200" dirty="0">
                <a:latin typeface="Arial"/>
                <a:cs typeface="Arial"/>
              </a:rPr>
              <a:t>with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reform.</a:t>
            </a:r>
            <a:endParaRPr sz="2200">
              <a:latin typeface="Arial"/>
              <a:cs typeface="Arial"/>
            </a:endParaRPr>
          </a:p>
          <a:p>
            <a:pPr marL="12700" marR="377190">
              <a:lnSpc>
                <a:spcPts val="2380"/>
              </a:lnSpc>
              <a:spcBef>
                <a:spcPts val="2360"/>
              </a:spcBef>
            </a:pPr>
            <a:r>
              <a:rPr sz="2200" dirty="0">
                <a:latin typeface="Arial"/>
                <a:cs typeface="Arial"/>
              </a:rPr>
              <a:t>Across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Global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South, </a:t>
            </a:r>
            <a:r>
              <a:rPr sz="2200" dirty="0">
                <a:latin typeface="Arial"/>
                <a:cs typeface="Arial"/>
              </a:rPr>
              <a:t>reparative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urbanism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is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not </a:t>
            </a:r>
            <a:r>
              <a:rPr sz="2200" dirty="0">
                <a:latin typeface="Arial"/>
                <a:cs typeface="Arial"/>
              </a:rPr>
              <a:t>theory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—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it’s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emerging practice.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28991" y="1517650"/>
            <a:ext cx="4318254" cy="224420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17997" y="3879367"/>
            <a:ext cx="3809974" cy="277827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5412" y="1538287"/>
            <a:ext cx="3108959" cy="198678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9415" y="1515605"/>
            <a:ext cx="3567429" cy="499364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443865">
              <a:lnSpc>
                <a:spcPts val="2160"/>
              </a:lnSpc>
              <a:spcBef>
                <a:spcPts val="370"/>
              </a:spcBef>
            </a:pPr>
            <a:r>
              <a:rPr sz="2000" b="1" dirty="0">
                <a:latin typeface="Arial"/>
                <a:cs typeface="Arial"/>
              </a:rPr>
              <a:t>Policy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Pathways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for </a:t>
            </a:r>
            <a:r>
              <a:rPr sz="2000" b="1" dirty="0">
                <a:latin typeface="Arial"/>
                <a:cs typeface="Arial"/>
              </a:rPr>
              <a:t>Reparative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Urban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Futures</a:t>
            </a:r>
            <a:endParaRPr sz="2000">
              <a:latin typeface="Arial"/>
              <a:cs typeface="Arial"/>
            </a:endParaRPr>
          </a:p>
          <a:p>
            <a:pPr marL="12700" marR="414655">
              <a:lnSpc>
                <a:spcPts val="2160"/>
              </a:lnSpc>
              <a:spcBef>
                <a:spcPts val="2160"/>
              </a:spcBef>
            </a:pPr>
            <a:r>
              <a:rPr sz="2000" dirty="0">
                <a:latin typeface="Arial"/>
                <a:cs typeface="Arial"/>
              </a:rPr>
              <a:t>Historical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land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audits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before </a:t>
            </a:r>
            <a:r>
              <a:rPr sz="2000" dirty="0">
                <a:latin typeface="Arial"/>
                <a:cs typeface="Arial"/>
              </a:rPr>
              <a:t>any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redevelopment.</a:t>
            </a:r>
            <a:endParaRPr sz="2000">
              <a:latin typeface="Arial"/>
              <a:cs typeface="Arial"/>
            </a:endParaRPr>
          </a:p>
          <a:p>
            <a:pPr marL="12700" marR="344170">
              <a:lnSpc>
                <a:spcPts val="2160"/>
              </a:lnSpc>
              <a:spcBef>
                <a:spcPts val="2160"/>
              </a:spcBef>
            </a:pPr>
            <a:r>
              <a:rPr sz="2000" dirty="0">
                <a:latin typeface="Arial"/>
                <a:cs typeface="Arial"/>
              </a:rPr>
              <a:t>Community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land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boards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with </a:t>
            </a:r>
            <a:r>
              <a:rPr sz="2000" dirty="0">
                <a:latin typeface="Arial"/>
                <a:cs typeface="Arial"/>
              </a:rPr>
              <a:t>reparative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authority.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2160"/>
              </a:lnSpc>
              <a:spcBef>
                <a:spcPts val="2160"/>
              </a:spcBef>
            </a:pPr>
            <a:r>
              <a:rPr sz="2000" dirty="0">
                <a:latin typeface="Arial"/>
                <a:cs typeface="Arial"/>
              </a:rPr>
              <a:t>Afrocentric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planning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curricula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in </a:t>
            </a:r>
            <a:r>
              <a:rPr sz="2000" spc="-10" dirty="0">
                <a:latin typeface="Arial"/>
                <a:cs typeface="Arial"/>
              </a:rPr>
              <a:t>universities.</a:t>
            </a:r>
            <a:endParaRPr sz="2000">
              <a:latin typeface="Arial"/>
              <a:cs typeface="Arial"/>
            </a:endParaRPr>
          </a:p>
          <a:p>
            <a:pPr marL="12700" marR="612140">
              <a:lnSpc>
                <a:spcPts val="2160"/>
              </a:lnSpc>
              <a:spcBef>
                <a:spcPts val="2160"/>
              </a:spcBef>
            </a:pPr>
            <a:r>
              <a:rPr sz="2000" dirty="0">
                <a:latin typeface="Arial"/>
                <a:cs typeface="Arial"/>
              </a:rPr>
              <a:t>Reparative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clauses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in </a:t>
            </a:r>
            <a:r>
              <a:rPr sz="2000" dirty="0">
                <a:latin typeface="Arial"/>
                <a:cs typeface="Arial"/>
              </a:rPr>
              <a:t>infrastructure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housing policies.</a:t>
            </a:r>
            <a:endParaRPr sz="2000">
              <a:latin typeface="Arial"/>
              <a:cs typeface="Arial"/>
            </a:endParaRPr>
          </a:p>
          <a:p>
            <a:pPr marL="12700" marR="669290">
              <a:lnSpc>
                <a:spcPts val="2160"/>
              </a:lnSpc>
              <a:spcBef>
                <a:spcPts val="2160"/>
              </a:spcBef>
            </a:pPr>
            <a:r>
              <a:rPr sz="2000" spc="-20" dirty="0">
                <a:latin typeface="Arial"/>
                <a:cs typeface="Arial"/>
              </a:rPr>
              <a:t>Heritage-</a:t>
            </a:r>
            <a:r>
              <a:rPr sz="2000" dirty="0">
                <a:latin typeface="Arial"/>
                <a:cs typeface="Arial"/>
              </a:rPr>
              <a:t>led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regeneration </a:t>
            </a:r>
            <a:r>
              <a:rPr sz="2000" dirty="0">
                <a:latin typeface="Arial"/>
                <a:cs typeface="Arial"/>
              </a:rPr>
              <a:t>instead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eviction.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62342" y="1538287"/>
            <a:ext cx="4770259" cy="24638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35412" y="3663226"/>
            <a:ext cx="3108959" cy="233418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62342" y="4163910"/>
            <a:ext cx="4738827" cy="236941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0750" y="1590675"/>
            <a:ext cx="7275512" cy="500856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4270" y="1580248"/>
            <a:ext cx="4342765" cy="41395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6350" algn="just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latin typeface="Arial"/>
                <a:cs typeface="Arial"/>
              </a:rPr>
              <a:t>Call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to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Action: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Reclaiming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the </a:t>
            </a:r>
            <a:r>
              <a:rPr sz="2400" b="1" dirty="0">
                <a:latin typeface="Arial"/>
                <a:cs typeface="Arial"/>
              </a:rPr>
              <a:t>Right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to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City</a:t>
            </a:r>
            <a:endParaRPr sz="2400">
              <a:latin typeface="Arial"/>
              <a:cs typeface="Arial"/>
            </a:endParaRPr>
          </a:p>
          <a:p>
            <a:pPr marL="12700" algn="just">
              <a:lnSpc>
                <a:spcPts val="2735"/>
              </a:lnSpc>
              <a:spcBef>
                <a:spcPts val="2270"/>
              </a:spcBef>
            </a:pPr>
            <a:r>
              <a:rPr sz="2400" dirty="0">
                <a:latin typeface="Arial"/>
                <a:cs typeface="Arial"/>
              </a:rPr>
              <a:t>Reparative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justice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charity</a:t>
            </a:r>
            <a:endParaRPr sz="2400">
              <a:latin typeface="Arial"/>
              <a:cs typeface="Arial"/>
            </a:endParaRPr>
          </a:p>
          <a:p>
            <a:pPr marL="12700" algn="just">
              <a:lnSpc>
                <a:spcPts val="2735"/>
              </a:lnSpc>
            </a:pPr>
            <a:r>
              <a:rPr sz="2400" dirty="0">
                <a:latin typeface="Arial"/>
                <a:cs typeface="Arial"/>
              </a:rPr>
              <a:t>—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10" dirty="0">
                <a:latin typeface="Arial"/>
                <a:cs typeface="Arial"/>
              </a:rPr>
              <a:t> restitution.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69"/>
              </a:spcBef>
            </a:pPr>
            <a:endParaRPr sz="2400">
              <a:latin typeface="Arial"/>
              <a:cs typeface="Arial"/>
            </a:endParaRPr>
          </a:p>
          <a:p>
            <a:pPr marL="12700" marR="5080" algn="just">
              <a:lnSpc>
                <a:spcPts val="2590"/>
              </a:lnSpc>
            </a:pPr>
            <a:r>
              <a:rPr sz="2400" dirty="0">
                <a:latin typeface="Arial"/>
                <a:cs typeface="Arial"/>
              </a:rPr>
              <a:t>Urban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Africa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must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stop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imitating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start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remembering.</a:t>
            </a:r>
            <a:endParaRPr sz="2400">
              <a:latin typeface="Arial"/>
              <a:cs typeface="Arial"/>
            </a:endParaRPr>
          </a:p>
          <a:p>
            <a:pPr marL="12700" marR="122555" algn="just">
              <a:lnSpc>
                <a:spcPts val="2590"/>
              </a:lnSpc>
              <a:spcBef>
                <a:spcPts val="2600"/>
              </a:spcBef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right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city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begins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with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right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memory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—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build,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belong,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become.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50315">
              <a:lnSpc>
                <a:spcPct val="119800"/>
              </a:lnSpc>
              <a:spcBef>
                <a:spcPts val="95"/>
              </a:spcBef>
            </a:pPr>
            <a:r>
              <a:rPr u="none" dirty="0">
                <a:solidFill>
                  <a:srgbClr val="000000"/>
                </a:solidFill>
              </a:rPr>
              <a:t>Thank</a:t>
            </a:r>
            <a:r>
              <a:rPr u="none" spc="-90" dirty="0">
                <a:solidFill>
                  <a:srgbClr val="000000"/>
                </a:solidFill>
              </a:rPr>
              <a:t> </a:t>
            </a:r>
            <a:r>
              <a:rPr u="none" spc="-20" dirty="0">
                <a:solidFill>
                  <a:srgbClr val="000000"/>
                </a:solidFill>
              </a:rPr>
              <a:t>you! </a:t>
            </a:r>
            <a:r>
              <a:rPr spc="-10" dirty="0">
                <a:hlinkClick r:id="rId2"/>
              </a:rPr>
              <a:t>linus.korir@tukenya.ac.ke</a:t>
            </a: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06121"/>
            <a:ext cx="12192000" cy="4518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72025" y="1655762"/>
            <a:ext cx="7102475" cy="485577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96791" y="1646516"/>
            <a:ext cx="4139565" cy="3862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City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Built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on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Exclusion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2590"/>
              </a:lnSpc>
              <a:spcBef>
                <a:spcPts val="2630"/>
              </a:spcBef>
            </a:pPr>
            <a:r>
              <a:rPr sz="2400" dirty="0">
                <a:latin typeface="Arial"/>
                <a:cs typeface="Arial"/>
              </a:rPr>
              <a:t>From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founding,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Nairobi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was </a:t>
            </a:r>
            <a:r>
              <a:rPr sz="2400" dirty="0">
                <a:latin typeface="Arial"/>
                <a:cs typeface="Arial"/>
              </a:rPr>
              <a:t>never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meant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inclusive.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35"/>
              </a:spcBef>
            </a:pPr>
            <a:endParaRPr sz="2400">
              <a:latin typeface="Arial"/>
              <a:cs typeface="Arial"/>
            </a:endParaRPr>
          </a:p>
          <a:p>
            <a:pPr marL="12700" marR="189230">
              <a:lnSpc>
                <a:spcPts val="2590"/>
              </a:lnSpc>
            </a:pPr>
            <a:r>
              <a:rPr sz="2400" dirty="0">
                <a:latin typeface="Arial"/>
                <a:cs typeface="Arial"/>
              </a:rPr>
              <a:t>That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legacy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still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shapes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who </a:t>
            </a:r>
            <a:r>
              <a:rPr sz="2400" dirty="0">
                <a:latin typeface="Arial"/>
                <a:cs typeface="Arial"/>
              </a:rPr>
              <a:t>stays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who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pushed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out.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35"/>
              </a:spcBef>
            </a:pPr>
            <a:endParaRPr sz="2400">
              <a:latin typeface="Arial"/>
              <a:cs typeface="Arial"/>
            </a:endParaRPr>
          </a:p>
          <a:p>
            <a:pPr marL="12700" marR="20955">
              <a:lnSpc>
                <a:spcPts val="2590"/>
              </a:lnSpc>
              <a:spcBef>
                <a:spcPts val="5"/>
              </a:spcBef>
            </a:pPr>
            <a:r>
              <a:rPr sz="2400" dirty="0">
                <a:latin typeface="Arial"/>
                <a:cs typeface="Arial"/>
              </a:rPr>
              <a:t>How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can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heal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city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built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to </a:t>
            </a:r>
            <a:r>
              <a:rPr sz="2400" spc="-10" dirty="0">
                <a:latin typeface="Arial"/>
                <a:cs typeface="Arial"/>
              </a:rPr>
              <a:t>segregate?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791" y="1646516"/>
            <a:ext cx="4052570" cy="4012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City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Built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on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Exclusion…</a:t>
            </a:r>
            <a:endParaRPr sz="2400">
              <a:latin typeface="Arial"/>
              <a:cs typeface="Arial"/>
            </a:endParaRPr>
          </a:p>
          <a:p>
            <a:pPr marL="12700" marR="86360">
              <a:lnSpc>
                <a:spcPts val="2590"/>
              </a:lnSpc>
              <a:spcBef>
                <a:spcPts val="2630"/>
              </a:spcBef>
            </a:pPr>
            <a:r>
              <a:rPr sz="2400" dirty="0">
                <a:latin typeface="Arial"/>
                <a:cs typeface="Arial"/>
              </a:rPr>
              <a:t>Over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60%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Nairobi’s </a:t>
            </a:r>
            <a:r>
              <a:rPr sz="2400" dirty="0">
                <a:latin typeface="Arial"/>
                <a:cs typeface="Arial"/>
              </a:rPr>
              <a:t>inhabitants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live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only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6%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city’s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land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(Un-</a:t>
            </a:r>
            <a:r>
              <a:rPr sz="2400" spc="-10" dirty="0">
                <a:latin typeface="Arial"/>
                <a:cs typeface="Arial"/>
              </a:rPr>
              <a:t>Habitat, 2022).</a:t>
            </a:r>
            <a:endParaRPr sz="2400">
              <a:latin typeface="Arial"/>
              <a:cs typeface="Arial"/>
            </a:endParaRPr>
          </a:p>
          <a:p>
            <a:pPr marL="12700" marR="409575">
              <a:lnSpc>
                <a:spcPts val="2590"/>
              </a:lnSpc>
              <a:spcBef>
                <a:spcPts val="2600"/>
              </a:spcBef>
            </a:pPr>
            <a:r>
              <a:rPr sz="2400" dirty="0">
                <a:latin typeface="Arial"/>
                <a:cs typeface="Arial"/>
              </a:rPr>
              <a:t>Urban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inequality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mirrors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its </a:t>
            </a:r>
            <a:r>
              <a:rPr sz="2400" dirty="0">
                <a:latin typeface="Arial"/>
                <a:cs typeface="Arial"/>
              </a:rPr>
              <a:t>colonial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DNA.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35"/>
              </a:lnSpc>
              <a:spcBef>
                <a:spcPts val="2270"/>
              </a:spcBef>
            </a:pPr>
            <a:r>
              <a:rPr sz="2400" spc="-10" dirty="0">
                <a:latin typeface="Arial"/>
                <a:cs typeface="Arial"/>
              </a:rPr>
              <a:t>Displacement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incidental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35"/>
              </a:lnSpc>
            </a:pPr>
            <a:r>
              <a:rPr sz="2400" dirty="0">
                <a:latin typeface="Arial"/>
                <a:cs typeface="Arial"/>
              </a:rPr>
              <a:t>—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it’s</a:t>
            </a:r>
            <a:r>
              <a:rPr sz="2400" spc="-10" dirty="0">
                <a:latin typeface="Arial"/>
                <a:cs typeface="Arial"/>
              </a:rPr>
              <a:t> systemic.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72025" y="1655762"/>
            <a:ext cx="7102475" cy="48736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0295" y="1739801"/>
            <a:ext cx="7134504" cy="487965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8926" y="1555762"/>
            <a:ext cx="4408805" cy="40125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815975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latin typeface="Arial"/>
                <a:cs typeface="Arial"/>
              </a:rPr>
              <a:t>Displacement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Today’s Nairobi</a:t>
            </a:r>
            <a:endParaRPr sz="2400">
              <a:latin typeface="Arial"/>
              <a:cs typeface="Arial"/>
            </a:endParaRPr>
          </a:p>
          <a:p>
            <a:pPr marL="12700" marR="615315">
              <a:lnSpc>
                <a:spcPts val="2590"/>
              </a:lnSpc>
              <a:spcBef>
                <a:spcPts val="2595"/>
              </a:spcBef>
            </a:pPr>
            <a:r>
              <a:rPr sz="2400" dirty="0">
                <a:latin typeface="Arial"/>
                <a:cs typeface="Arial"/>
              </a:rPr>
              <a:t>Evictions: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Mukuru,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Mathare, </a:t>
            </a:r>
            <a:r>
              <a:rPr sz="2400" dirty="0">
                <a:latin typeface="Arial"/>
                <a:cs typeface="Arial"/>
              </a:rPr>
              <a:t>Kibera,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Kariobangi,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Ruai.</a:t>
            </a:r>
            <a:endParaRPr sz="2400">
              <a:latin typeface="Arial"/>
              <a:cs typeface="Arial"/>
            </a:endParaRPr>
          </a:p>
          <a:p>
            <a:pPr marL="12700" marR="5080" algn="just">
              <a:lnSpc>
                <a:spcPts val="2590"/>
              </a:lnSpc>
              <a:spcBef>
                <a:spcPts val="2600"/>
              </a:spcBef>
            </a:pPr>
            <a:r>
              <a:rPr sz="2400" dirty="0">
                <a:latin typeface="Arial"/>
                <a:cs typeface="Arial"/>
              </a:rPr>
              <a:t>Driven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infrastructure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projects, </a:t>
            </a:r>
            <a:r>
              <a:rPr sz="2400" dirty="0">
                <a:latin typeface="Arial"/>
                <a:cs typeface="Arial"/>
              </a:rPr>
              <a:t>speculative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redevelopment,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elite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capture.</a:t>
            </a:r>
            <a:endParaRPr sz="2400">
              <a:latin typeface="Arial"/>
              <a:cs typeface="Arial"/>
            </a:endParaRPr>
          </a:p>
          <a:p>
            <a:pPr marL="12700" marR="139065" algn="just">
              <a:lnSpc>
                <a:spcPts val="2590"/>
              </a:lnSpc>
              <a:spcBef>
                <a:spcPts val="2595"/>
              </a:spcBef>
            </a:pPr>
            <a:r>
              <a:rPr sz="2400" dirty="0">
                <a:latin typeface="Arial"/>
                <a:cs typeface="Arial"/>
              </a:rPr>
              <a:t>Loss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homes,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livelihoods,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and </a:t>
            </a:r>
            <a:r>
              <a:rPr sz="2400" spc="-10" dirty="0">
                <a:latin typeface="Arial"/>
                <a:cs typeface="Arial"/>
              </a:rPr>
              <a:t>dignity.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927" y="1519897"/>
            <a:ext cx="4715510" cy="23666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112268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latin typeface="Arial"/>
                <a:cs typeface="Arial"/>
              </a:rPr>
              <a:t>Displacement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Today’s Nairobi…</a:t>
            </a:r>
            <a:endParaRPr sz="2400">
              <a:latin typeface="Arial"/>
              <a:cs typeface="Arial"/>
            </a:endParaRPr>
          </a:p>
          <a:p>
            <a:pPr marL="12700" marR="5080" algn="just">
              <a:lnSpc>
                <a:spcPts val="2590"/>
              </a:lnSpc>
              <a:spcBef>
                <a:spcPts val="2600"/>
              </a:spcBef>
            </a:pPr>
            <a:r>
              <a:rPr sz="2400" spc="-10" dirty="0">
                <a:latin typeface="Arial"/>
                <a:cs typeface="Arial"/>
              </a:rPr>
              <a:t>Displacement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today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wears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modern </a:t>
            </a:r>
            <a:r>
              <a:rPr sz="2400" dirty="0">
                <a:latin typeface="Arial"/>
                <a:cs typeface="Arial"/>
              </a:rPr>
              <a:t>clothes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—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highways,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‘smart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cities,’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‘beautification’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—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story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same.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5963" y="1529905"/>
            <a:ext cx="6665849" cy="52634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927" y="1714792"/>
            <a:ext cx="4411345" cy="36830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970915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latin typeface="Arial"/>
                <a:cs typeface="Arial"/>
              </a:rPr>
              <a:t>Colonial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Urbanism: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The </a:t>
            </a:r>
            <a:r>
              <a:rPr sz="2400" b="1" dirty="0">
                <a:latin typeface="Arial"/>
                <a:cs typeface="Arial"/>
              </a:rPr>
              <a:t>Blueprint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Exclusion</a:t>
            </a:r>
            <a:endParaRPr sz="2400">
              <a:latin typeface="Arial"/>
              <a:cs typeface="Arial"/>
            </a:endParaRPr>
          </a:p>
          <a:p>
            <a:pPr marL="12700" marR="243204">
              <a:lnSpc>
                <a:spcPts val="2590"/>
              </a:lnSpc>
              <a:spcBef>
                <a:spcPts val="2595"/>
              </a:spcBef>
            </a:pPr>
            <a:r>
              <a:rPr sz="2400" spc="-25" dirty="0">
                <a:latin typeface="Arial"/>
                <a:cs typeface="Arial"/>
              </a:rPr>
              <a:t>1899-</a:t>
            </a:r>
            <a:r>
              <a:rPr sz="2400" dirty="0">
                <a:latin typeface="Arial"/>
                <a:cs typeface="Arial"/>
              </a:rPr>
              <a:t>1963: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Segregated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city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by </a:t>
            </a:r>
            <a:r>
              <a:rPr sz="2400" spc="-10" dirty="0">
                <a:latin typeface="Arial"/>
                <a:cs typeface="Arial"/>
              </a:rPr>
              <a:t>design.</a:t>
            </a:r>
            <a:endParaRPr sz="2400">
              <a:latin typeface="Arial"/>
              <a:cs typeface="Arial"/>
            </a:endParaRPr>
          </a:p>
          <a:p>
            <a:pPr marL="12700" marR="207010">
              <a:lnSpc>
                <a:spcPts val="2590"/>
              </a:lnSpc>
              <a:spcBef>
                <a:spcPts val="2600"/>
              </a:spcBef>
            </a:pPr>
            <a:r>
              <a:rPr sz="2400" dirty="0">
                <a:latin typeface="Arial"/>
                <a:cs typeface="Arial"/>
              </a:rPr>
              <a:t>Zoning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race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institutionalized inequality.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2590"/>
              </a:lnSpc>
              <a:spcBef>
                <a:spcPts val="2595"/>
              </a:spcBef>
            </a:pPr>
            <a:r>
              <a:rPr sz="2400" dirty="0">
                <a:latin typeface="Arial"/>
                <a:cs typeface="Arial"/>
              </a:rPr>
              <a:t>Planning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used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control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mobility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ownership.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2350" y="1557337"/>
            <a:ext cx="5305602" cy="50403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927" y="1555762"/>
            <a:ext cx="3786504" cy="33540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227965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latin typeface="Arial"/>
                <a:cs typeface="Arial"/>
              </a:rPr>
              <a:t>Colonial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Urbanism: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The </a:t>
            </a:r>
            <a:r>
              <a:rPr sz="2400" b="1" dirty="0">
                <a:latin typeface="Arial"/>
                <a:cs typeface="Arial"/>
              </a:rPr>
              <a:t>Blueprint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Exclusion…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2590"/>
              </a:lnSpc>
              <a:spcBef>
                <a:spcPts val="2595"/>
              </a:spcBef>
            </a:pPr>
            <a:r>
              <a:rPr sz="2400" dirty="0">
                <a:latin typeface="Arial"/>
                <a:cs typeface="Arial"/>
              </a:rPr>
              <a:t>“Natives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should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housed </a:t>
            </a:r>
            <a:r>
              <a:rPr sz="2400" dirty="0">
                <a:latin typeface="Arial"/>
                <a:cs typeface="Arial"/>
              </a:rPr>
              <a:t>outside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town.”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–</a:t>
            </a:r>
            <a:r>
              <a:rPr sz="2400" i="1" spc="-10" dirty="0">
                <a:latin typeface="Arial"/>
                <a:cs typeface="Arial"/>
              </a:rPr>
              <a:t>Colonial </a:t>
            </a:r>
            <a:r>
              <a:rPr sz="2400" i="1" dirty="0">
                <a:latin typeface="Arial"/>
                <a:cs typeface="Arial"/>
              </a:rPr>
              <a:t>Urban</a:t>
            </a:r>
            <a:r>
              <a:rPr sz="2400" i="1" spc="-6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Officer</a:t>
            </a:r>
            <a:r>
              <a:rPr sz="2400" i="1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(1931)</a:t>
            </a:r>
            <a:endParaRPr sz="2400">
              <a:latin typeface="Arial"/>
              <a:cs typeface="Arial"/>
            </a:endParaRPr>
          </a:p>
          <a:p>
            <a:pPr marL="12700" marR="225425" algn="just">
              <a:lnSpc>
                <a:spcPts val="2590"/>
              </a:lnSpc>
              <a:spcBef>
                <a:spcPts val="2600"/>
              </a:spcBef>
            </a:pPr>
            <a:r>
              <a:rPr sz="2400" dirty="0">
                <a:latin typeface="Arial"/>
                <a:cs typeface="Arial"/>
              </a:rPr>
              <a:t>Urban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planning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was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never </a:t>
            </a:r>
            <a:r>
              <a:rPr sz="2400" dirty="0">
                <a:latin typeface="Arial"/>
                <a:cs typeface="Arial"/>
              </a:rPr>
              <a:t>neutral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—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was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political </a:t>
            </a:r>
            <a:r>
              <a:rPr sz="2400" dirty="0">
                <a:latin typeface="Arial"/>
                <a:cs typeface="Arial"/>
              </a:rPr>
              <a:t>technology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exclusion.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1497" y="1504975"/>
            <a:ext cx="6480314" cy="51169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8875" y="1620837"/>
            <a:ext cx="7019925" cy="499268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82422" y="1610068"/>
            <a:ext cx="4190365" cy="3481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Postcolonial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Continuities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69"/>
              </a:spcBef>
            </a:pPr>
            <a:endParaRPr sz="2400">
              <a:latin typeface="Arial"/>
              <a:cs typeface="Arial"/>
            </a:endParaRPr>
          </a:p>
          <a:p>
            <a:pPr marL="12700" marR="224154">
              <a:lnSpc>
                <a:spcPts val="2590"/>
              </a:lnSpc>
            </a:pPr>
            <a:r>
              <a:rPr sz="2400" spc="-10" dirty="0">
                <a:latin typeface="Arial"/>
                <a:cs typeface="Arial"/>
              </a:rPr>
              <a:t>Post-</a:t>
            </a:r>
            <a:r>
              <a:rPr sz="2400" dirty="0">
                <a:latin typeface="Arial"/>
                <a:cs typeface="Arial"/>
              </a:rPr>
              <a:t>1963: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Colonial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laws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planning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models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retained.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2590"/>
              </a:lnSpc>
              <a:spcBef>
                <a:spcPts val="2595"/>
              </a:spcBef>
            </a:pPr>
            <a:r>
              <a:rPr sz="2400" spc="-10" dirty="0">
                <a:latin typeface="Arial"/>
                <a:cs typeface="Arial"/>
              </a:rPr>
              <a:t>‘Modernization’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often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displaces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poor.</a:t>
            </a:r>
            <a:endParaRPr sz="2400">
              <a:latin typeface="Arial"/>
              <a:cs typeface="Arial"/>
            </a:endParaRPr>
          </a:p>
          <a:p>
            <a:pPr marL="12700" marR="209550">
              <a:lnSpc>
                <a:spcPts val="2590"/>
              </a:lnSpc>
              <a:spcBef>
                <a:spcPts val="2600"/>
              </a:spcBef>
            </a:pPr>
            <a:r>
              <a:rPr sz="2400" dirty="0">
                <a:latin typeface="Arial"/>
                <a:cs typeface="Arial"/>
              </a:rPr>
              <a:t>We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inherited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systems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without transforming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their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logic.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422" y="1610068"/>
            <a:ext cx="4443730" cy="2822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Postcolonial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Continuities…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Arial"/>
                <a:cs typeface="Arial"/>
              </a:rPr>
              <a:t>Continuity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&gt;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Exclusion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&gt;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Control.</a:t>
            </a:r>
            <a:endParaRPr sz="2400">
              <a:latin typeface="Arial"/>
              <a:cs typeface="Arial"/>
            </a:endParaRPr>
          </a:p>
          <a:p>
            <a:pPr marL="12700" marR="238760">
              <a:lnSpc>
                <a:spcPts val="2590"/>
              </a:lnSpc>
              <a:spcBef>
                <a:spcPts val="2630"/>
              </a:spcBef>
            </a:pPr>
            <a:r>
              <a:rPr sz="2400" spc="-10" dirty="0">
                <a:latin typeface="Arial"/>
                <a:cs typeface="Arial"/>
              </a:rPr>
              <a:t>Independence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gave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political </a:t>
            </a:r>
            <a:r>
              <a:rPr sz="2400" dirty="0">
                <a:latin typeface="Arial"/>
                <a:cs typeface="Arial"/>
              </a:rPr>
              <a:t>power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—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epistemic </a:t>
            </a:r>
            <a:r>
              <a:rPr sz="2400" dirty="0">
                <a:latin typeface="Arial"/>
                <a:cs typeface="Arial"/>
              </a:rPr>
              <a:t>freedom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how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shape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our </a:t>
            </a:r>
            <a:r>
              <a:rPr sz="2400" spc="-10" dirty="0">
                <a:latin typeface="Arial"/>
                <a:cs typeface="Arial"/>
              </a:rPr>
              <a:t>cities.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12904" y="1580324"/>
            <a:ext cx="6467055" cy="51064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8b77875e-5908-45a0-9cb4-dec9ae074618}" enabled="1" method="Privileged" siteId="{0f9e35db-544f-4f60-bdcc-5ea416e6dc7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660</Words>
  <Application>Microsoft Office PowerPoint</Application>
  <PresentationFormat>Widescreen</PresentationFormat>
  <Paragraphs>79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linus.korir@tukenya.ac.ke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Fikre Asmamaw</dc:creator>
  <cp:lastModifiedBy>Fikre Asmamaw</cp:lastModifiedBy>
  <cp:revision>1</cp:revision>
  <dcterms:created xsi:type="dcterms:W3CDTF">2025-10-12T07:19:36Z</dcterms:created>
  <dcterms:modified xsi:type="dcterms:W3CDTF">2025-11-10T20:51:39Z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2025-10-12T00:00:00Z</vt:filetime>
  </property>
  <property fmtid="{D5CDD505-2E9C-101B-9397-08002B2CF9AE}" pid="3" name="LastSaved">
    <vt:filetime>2025-10-12T00:00:00Z</vt:filetime>
  </property>
  <property fmtid="{D5CDD505-2E9C-101B-9397-08002B2CF9AE}" pid="4" name="Producer">
    <vt:lpwstr>3-Heights(TM) PDF Security Shell 4.8.25.2 (http://www.pdf-tools.com)</vt:lpwstr>
  </property>
</Properties>
</file>