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2" r:id="rId14"/>
    <p:sldId id="268" r:id="rId15"/>
    <p:sldId id="269" r:id="rId16"/>
    <p:sldId id="273" r:id="rId17"/>
    <p:sldId id="270" r:id="rId18"/>
    <p:sldId id="271" r:id="rId19"/>
  </p:sldIdLst>
  <p:sldSz cx="12192000" cy="6858000"/>
  <p:notesSz cx="6858000" cy="9144000"/>
  <p:embeddedFontLst>
    <p:embeddedFont>
      <p:font typeface="Lato" panose="020F0502020204030203" pitchFamily="34" charset="0"/>
      <p:regular r:id="rId21"/>
      <p:bold r:id="rId22"/>
      <p:italic r:id="rId23"/>
      <p:boldItalic r:id="rId24"/>
    </p:embeddedFont>
    <p:embeddedFont>
      <p:font typeface="Raleway" panose="020F0502020204030204"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icP2e6eme4J03f7wE8LzQAKWfS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9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8d31600106_1_4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g38d31600106_1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38d31600106_1_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g38d31600106_1_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8d31600106_1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g38d31600106_1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a:extLst>
            <a:ext uri="{FF2B5EF4-FFF2-40B4-BE49-F238E27FC236}">
              <a16:creationId xmlns:a16="http://schemas.microsoft.com/office/drawing/2014/main" id="{8AEEBD4E-D832-2385-9EC7-1FDFC648D692}"/>
            </a:ext>
          </a:extLst>
        </p:cNvPr>
        <p:cNvGrpSpPr/>
        <p:nvPr/>
      </p:nvGrpSpPr>
      <p:grpSpPr>
        <a:xfrm>
          <a:off x="0" y="0"/>
          <a:ext cx="0" cy="0"/>
          <a:chOff x="0" y="0"/>
          <a:chExt cx="0" cy="0"/>
        </a:xfrm>
      </p:grpSpPr>
      <p:sp>
        <p:nvSpPr>
          <p:cNvPr id="187" name="Google Shape;187;g38d31600106_1_458:notes">
            <a:extLst>
              <a:ext uri="{FF2B5EF4-FFF2-40B4-BE49-F238E27FC236}">
                <a16:creationId xmlns:a16="http://schemas.microsoft.com/office/drawing/2014/main" id="{15745641-B650-97E9-A176-3B6E4E5E1F2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38d31600106_1_458:notes">
            <a:extLst>
              <a:ext uri="{FF2B5EF4-FFF2-40B4-BE49-F238E27FC236}">
                <a16:creationId xmlns:a16="http://schemas.microsoft.com/office/drawing/2014/main" id="{C553F990-44FC-085B-D338-650A94CDDA0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8751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38d31600106_1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g38d31600106_1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8d31600106_1_4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38d31600106_1_4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FDE88E2A-5AE3-F74C-19C2-B22FB71D9659}"/>
            </a:ext>
          </a:extLst>
        </p:cNvPr>
        <p:cNvGrpSpPr/>
        <p:nvPr/>
      </p:nvGrpSpPr>
      <p:grpSpPr>
        <a:xfrm>
          <a:off x="0" y="0"/>
          <a:ext cx="0" cy="0"/>
          <a:chOff x="0" y="0"/>
          <a:chExt cx="0" cy="0"/>
        </a:xfrm>
      </p:grpSpPr>
      <p:sp>
        <p:nvSpPr>
          <p:cNvPr id="195" name="Google Shape;195;g38d31600106_1_449:notes">
            <a:extLst>
              <a:ext uri="{FF2B5EF4-FFF2-40B4-BE49-F238E27FC236}">
                <a16:creationId xmlns:a16="http://schemas.microsoft.com/office/drawing/2014/main" id="{68C49035-9282-EEB1-F1E8-D063A1CEA0B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6" name="Google Shape;196;g38d31600106_1_449:notes">
            <a:extLst>
              <a:ext uri="{FF2B5EF4-FFF2-40B4-BE49-F238E27FC236}">
                <a16:creationId xmlns:a16="http://schemas.microsoft.com/office/drawing/2014/main" id="{694903BF-58A0-E080-6AF1-AB0DB05BAEA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91040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8d31600106_1_4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g38d31600106_1_4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8d31600106_1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g38d31600106_1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8d31600106_1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38d31600106_1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8d31600106_1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g38d31600106_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8d31600106_1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3" name="Google Shape;133;g38d31600106_1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8d31600106_1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g38d31600106_1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8d31600106_1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g38d31600106_1_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8d31600106_1_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g38d31600106_1_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g38d31600106_1_273"/>
          <p:cNvSpPr/>
          <p:nvPr/>
        </p:nvSpPr>
        <p:spPr>
          <a:xfrm>
            <a:off x="0" y="0"/>
            <a:ext cx="12192000" cy="6504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11" name="Google Shape;11;g38d31600106_1_273"/>
          <p:cNvGrpSpPr/>
          <p:nvPr/>
        </p:nvGrpSpPr>
        <p:grpSpPr>
          <a:xfrm>
            <a:off x="1107036" y="1588427"/>
            <a:ext cx="994316" cy="61102"/>
            <a:chOff x="4580561" y="2589004"/>
            <a:chExt cx="1064464" cy="25200"/>
          </a:xfrm>
        </p:grpSpPr>
        <p:sp>
          <p:nvSpPr>
            <p:cNvPr id="12" name="Google Shape;12;g38d31600106_1_273"/>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 name="Google Shape;13;g38d31600106_1_273"/>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14" name="Google Shape;14;g38d31600106_1_273"/>
          <p:cNvSpPr txBox="1">
            <a:spLocks noGrp="1"/>
          </p:cNvSpPr>
          <p:nvPr>
            <p:ph type="ctrTitle"/>
          </p:nvPr>
        </p:nvSpPr>
        <p:spPr>
          <a:xfrm>
            <a:off x="972600" y="1763267"/>
            <a:ext cx="10250700" cy="2219700"/>
          </a:xfrm>
          <a:prstGeom prst="rect">
            <a:avLst/>
          </a:prstGeom>
        </p:spPr>
        <p:txBody>
          <a:bodyPr spcFirstLastPara="1" wrap="square" lIns="121900" tIns="121900" rIns="121900" bIns="121900" anchor="t" anchorCtr="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a:endParaRPr/>
          </a:p>
        </p:txBody>
      </p:sp>
      <p:sp>
        <p:nvSpPr>
          <p:cNvPr id="15" name="Google Shape;15;g38d31600106_1_273"/>
          <p:cNvSpPr txBox="1">
            <a:spLocks noGrp="1"/>
          </p:cNvSpPr>
          <p:nvPr>
            <p:ph type="subTitle" idx="1"/>
          </p:nvPr>
        </p:nvSpPr>
        <p:spPr>
          <a:xfrm>
            <a:off x="972837" y="4230533"/>
            <a:ext cx="10250700" cy="7215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16" name="Google Shape;16;g38d31600106_1_273"/>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g38d31600106_1_337"/>
          <p:cNvGrpSpPr/>
          <p:nvPr/>
        </p:nvGrpSpPr>
        <p:grpSpPr>
          <a:xfrm>
            <a:off x="1107036" y="5558926"/>
            <a:ext cx="994316" cy="61102"/>
            <a:chOff x="4580561" y="2589004"/>
            <a:chExt cx="1064464" cy="25200"/>
          </a:xfrm>
        </p:grpSpPr>
        <p:sp>
          <p:nvSpPr>
            <p:cNvPr id="75" name="Google Shape;75;g38d31600106_1_337"/>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76;g38d31600106_1_337"/>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77" name="Google Shape;77;g38d31600106_1_337"/>
          <p:cNvSpPr txBox="1">
            <a:spLocks noGrp="1"/>
          </p:cNvSpPr>
          <p:nvPr>
            <p:ph type="title" hasCustomPrompt="1"/>
          </p:nvPr>
        </p:nvSpPr>
        <p:spPr>
          <a:xfrm>
            <a:off x="972600" y="978600"/>
            <a:ext cx="10251300" cy="16596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10700"/>
              <a:buNone/>
              <a:defRPr sz="10700">
                <a:solidFill>
                  <a:schemeClr val="lt1"/>
                </a:solidFill>
              </a:defRPr>
            </a:lvl1pPr>
            <a:lvl2pPr lvl="1">
              <a:spcBef>
                <a:spcPts val="0"/>
              </a:spcBef>
              <a:spcAft>
                <a:spcPts val="0"/>
              </a:spcAft>
              <a:buClr>
                <a:schemeClr val="lt1"/>
              </a:buClr>
              <a:buSzPts val="10700"/>
              <a:buNone/>
              <a:defRPr sz="10700">
                <a:solidFill>
                  <a:schemeClr val="lt1"/>
                </a:solidFill>
              </a:defRPr>
            </a:lvl2pPr>
            <a:lvl3pPr lvl="2">
              <a:spcBef>
                <a:spcPts val="0"/>
              </a:spcBef>
              <a:spcAft>
                <a:spcPts val="0"/>
              </a:spcAft>
              <a:buClr>
                <a:schemeClr val="lt1"/>
              </a:buClr>
              <a:buSzPts val="10700"/>
              <a:buNone/>
              <a:defRPr sz="10700">
                <a:solidFill>
                  <a:schemeClr val="lt1"/>
                </a:solidFill>
              </a:defRPr>
            </a:lvl3pPr>
            <a:lvl4pPr lvl="3">
              <a:spcBef>
                <a:spcPts val="0"/>
              </a:spcBef>
              <a:spcAft>
                <a:spcPts val="0"/>
              </a:spcAft>
              <a:buClr>
                <a:schemeClr val="lt1"/>
              </a:buClr>
              <a:buSzPts val="10700"/>
              <a:buNone/>
              <a:defRPr sz="10700">
                <a:solidFill>
                  <a:schemeClr val="lt1"/>
                </a:solidFill>
              </a:defRPr>
            </a:lvl4pPr>
            <a:lvl5pPr lvl="4">
              <a:spcBef>
                <a:spcPts val="0"/>
              </a:spcBef>
              <a:spcAft>
                <a:spcPts val="0"/>
              </a:spcAft>
              <a:buClr>
                <a:schemeClr val="lt1"/>
              </a:buClr>
              <a:buSzPts val="10700"/>
              <a:buNone/>
              <a:defRPr sz="10700">
                <a:solidFill>
                  <a:schemeClr val="lt1"/>
                </a:solidFill>
              </a:defRPr>
            </a:lvl5pPr>
            <a:lvl6pPr lvl="5">
              <a:spcBef>
                <a:spcPts val="0"/>
              </a:spcBef>
              <a:spcAft>
                <a:spcPts val="0"/>
              </a:spcAft>
              <a:buClr>
                <a:schemeClr val="lt1"/>
              </a:buClr>
              <a:buSzPts val="10700"/>
              <a:buNone/>
              <a:defRPr sz="10700">
                <a:solidFill>
                  <a:schemeClr val="lt1"/>
                </a:solidFill>
              </a:defRPr>
            </a:lvl6pPr>
            <a:lvl7pPr lvl="6">
              <a:spcBef>
                <a:spcPts val="0"/>
              </a:spcBef>
              <a:spcAft>
                <a:spcPts val="0"/>
              </a:spcAft>
              <a:buClr>
                <a:schemeClr val="lt1"/>
              </a:buClr>
              <a:buSzPts val="10700"/>
              <a:buNone/>
              <a:defRPr sz="10700">
                <a:solidFill>
                  <a:schemeClr val="lt1"/>
                </a:solidFill>
              </a:defRPr>
            </a:lvl7pPr>
            <a:lvl8pPr lvl="7">
              <a:spcBef>
                <a:spcPts val="0"/>
              </a:spcBef>
              <a:spcAft>
                <a:spcPts val="0"/>
              </a:spcAft>
              <a:buClr>
                <a:schemeClr val="lt1"/>
              </a:buClr>
              <a:buSzPts val="10700"/>
              <a:buNone/>
              <a:defRPr sz="10700">
                <a:solidFill>
                  <a:schemeClr val="lt1"/>
                </a:solidFill>
              </a:defRPr>
            </a:lvl8pPr>
            <a:lvl9pPr lvl="8">
              <a:spcBef>
                <a:spcPts val="0"/>
              </a:spcBef>
              <a:spcAft>
                <a:spcPts val="0"/>
              </a:spcAft>
              <a:buClr>
                <a:schemeClr val="lt1"/>
              </a:buClr>
              <a:buSzPts val="10700"/>
              <a:buNone/>
              <a:defRPr sz="10700">
                <a:solidFill>
                  <a:schemeClr val="lt1"/>
                </a:solidFill>
              </a:defRPr>
            </a:lvl9pPr>
          </a:lstStyle>
          <a:p>
            <a:r>
              <a:t>xx%</a:t>
            </a:r>
          </a:p>
        </p:txBody>
      </p:sp>
      <p:sp>
        <p:nvSpPr>
          <p:cNvPr id="78" name="Google Shape;78;g38d31600106_1_337"/>
          <p:cNvSpPr txBox="1">
            <a:spLocks noGrp="1"/>
          </p:cNvSpPr>
          <p:nvPr>
            <p:ph type="body" idx="1"/>
          </p:nvPr>
        </p:nvSpPr>
        <p:spPr>
          <a:xfrm>
            <a:off x="972600" y="3030517"/>
            <a:ext cx="10251300" cy="21072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Clr>
                <a:schemeClr val="lt1"/>
              </a:buClr>
              <a:buSzPts val="1700"/>
              <a:buChar char="●"/>
              <a:defRPr>
                <a:solidFill>
                  <a:schemeClr val="lt1"/>
                </a:solidFill>
              </a:defRPr>
            </a:lvl1pPr>
            <a:lvl2pPr marL="914400" lvl="1" indent="-323850">
              <a:spcBef>
                <a:spcPts val="0"/>
              </a:spcBef>
              <a:spcAft>
                <a:spcPts val="0"/>
              </a:spcAft>
              <a:buClr>
                <a:schemeClr val="lt1"/>
              </a:buClr>
              <a:buSzPts val="1500"/>
              <a:buChar char="○"/>
              <a:defRPr>
                <a:solidFill>
                  <a:schemeClr val="lt1"/>
                </a:solidFill>
              </a:defRPr>
            </a:lvl2pPr>
            <a:lvl3pPr marL="1371600" lvl="2" indent="-323850">
              <a:spcBef>
                <a:spcPts val="0"/>
              </a:spcBef>
              <a:spcAft>
                <a:spcPts val="0"/>
              </a:spcAft>
              <a:buClr>
                <a:schemeClr val="lt1"/>
              </a:buClr>
              <a:buSzPts val="1500"/>
              <a:buChar char="■"/>
              <a:defRPr>
                <a:solidFill>
                  <a:schemeClr val="lt1"/>
                </a:solidFill>
              </a:defRPr>
            </a:lvl3pPr>
            <a:lvl4pPr marL="1828800" lvl="3" indent="-323850">
              <a:spcBef>
                <a:spcPts val="0"/>
              </a:spcBef>
              <a:spcAft>
                <a:spcPts val="0"/>
              </a:spcAft>
              <a:buClr>
                <a:schemeClr val="lt1"/>
              </a:buClr>
              <a:buSzPts val="1500"/>
              <a:buChar char="●"/>
              <a:defRPr>
                <a:solidFill>
                  <a:schemeClr val="lt1"/>
                </a:solidFill>
              </a:defRPr>
            </a:lvl4pPr>
            <a:lvl5pPr marL="2286000" lvl="4" indent="-323850">
              <a:spcBef>
                <a:spcPts val="0"/>
              </a:spcBef>
              <a:spcAft>
                <a:spcPts val="0"/>
              </a:spcAft>
              <a:buClr>
                <a:schemeClr val="lt1"/>
              </a:buClr>
              <a:buSzPts val="1500"/>
              <a:buChar char="○"/>
              <a:defRPr>
                <a:solidFill>
                  <a:schemeClr val="lt1"/>
                </a:solidFill>
              </a:defRPr>
            </a:lvl5pPr>
            <a:lvl6pPr marL="2743200" lvl="5" indent="-323850">
              <a:spcBef>
                <a:spcPts val="0"/>
              </a:spcBef>
              <a:spcAft>
                <a:spcPts val="0"/>
              </a:spcAft>
              <a:buClr>
                <a:schemeClr val="lt1"/>
              </a:buClr>
              <a:buSzPts val="1500"/>
              <a:buChar char="■"/>
              <a:defRPr>
                <a:solidFill>
                  <a:schemeClr val="lt1"/>
                </a:solidFill>
              </a:defRPr>
            </a:lvl6pPr>
            <a:lvl7pPr marL="3200400" lvl="6" indent="-323850">
              <a:spcBef>
                <a:spcPts val="0"/>
              </a:spcBef>
              <a:spcAft>
                <a:spcPts val="0"/>
              </a:spcAft>
              <a:buClr>
                <a:schemeClr val="lt1"/>
              </a:buClr>
              <a:buSzPts val="1500"/>
              <a:buChar char="●"/>
              <a:defRPr>
                <a:solidFill>
                  <a:schemeClr val="lt1"/>
                </a:solidFill>
              </a:defRPr>
            </a:lvl7pPr>
            <a:lvl8pPr marL="3657600" lvl="7" indent="-323850">
              <a:spcBef>
                <a:spcPts val="0"/>
              </a:spcBef>
              <a:spcAft>
                <a:spcPts val="0"/>
              </a:spcAft>
              <a:buClr>
                <a:schemeClr val="lt1"/>
              </a:buClr>
              <a:buSzPts val="1500"/>
              <a:buChar char="○"/>
              <a:defRPr>
                <a:solidFill>
                  <a:schemeClr val="lt1"/>
                </a:solidFill>
              </a:defRPr>
            </a:lvl8pPr>
            <a:lvl9pPr marL="4114800" lvl="8" indent="-323850">
              <a:spcBef>
                <a:spcPts val="0"/>
              </a:spcBef>
              <a:spcAft>
                <a:spcPts val="0"/>
              </a:spcAft>
              <a:buClr>
                <a:schemeClr val="lt1"/>
              </a:buClr>
              <a:buSzPts val="1500"/>
              <a:buChar char="■"/>
              <a:defRPr>
                <a:solidFill>
                  <a:schemeClr val="lt1"/>
                </a:solidFill>
              </a:defRPr>
            </a:lvl9pPr>
          </a:lstStyle>
          <a:p>
            <a:endParaRPr/>
          </a:p>
        </p:txBody>
      </p:sp>
      <p:sp>
        <p:nvSpPr>
          <p:cNvPr id="79" name="Google Shape;79;g38d31600106_1_337"/>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g38d31600106_1_344"/>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2"/>
        <p:cNvGrpSpPr/>
        <p:nvPr/>
      </p:nvGrpSpPr>
      <p:grpSpPr>
        <a:xfrm>
          <a:off x="0" y="0"/>
          <a:ext cx="0" cy="0"/>
          <a:chOff x="0" y="0"/>
          <a:chExt cx="0" cy="0"/>
        </a:xfrm>
      </p:grpSpPr>
      <p:sp>
        <p:nvSpPr>
          <p:cNvPr id="83" name="Google Shape;83;g38d31600106_1_34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84" name="Google Shape;84;g38d31600106_1_34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85" name="Google Shape;85;g38d31600106_1_34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g38d31600106_1_34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g38d31600106_1_34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g38d31600106_1_281"/>
          <p:cNvGrpSpPr/>
          <p:nvPr/>
        </p:nvGrpSpPr>
        <p:grpSpPr>
          <a:xfrm>
            <a:off x="1107036" y="1588427"/>
            <a:ext cx="994316" cy="61102"/>
            <a:chOff x="4580561" y="2589004"/>
            <a:chExt cx="1064464" cy="25200"/>
          </a:xfrm>
        </p:grpSpPr>
        <p:sp>
          <p:nvSpPr>
            <p:cNvPr id="19" name="Google Shape;19;g38d31600106_1_281"/>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0" name="Google Shape;20;g38d31600106_1_281"/>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1" name="Google Shape;21;g38d31600106_1_281"/>
          <p:cNvSpPr txBox="1">
            <a:spLocks noGrp="1"/>
          </p:cNvSpPr>
          <p:nvPr>
            <p:ph type="title"/>
          </p:nvPr>
        </p:nvSpPr>
        <p:spPr>
          <a:xfrm>
            <a:off x="972600" y="1763267"/>
            <a:ext cx="10251300" cy="2024700"/>
          </a:xfrm>
          <a:prstGeom prst="rect">
            <a:avLst/>
          </a:prstGeom>
        </p:spPr>
        <p:txBody>
          <a:bodyPr spcFirstLastPara="1" wrap="square" lIns="121900" tIns="121900" rIns="121900" bIns="121900" anchor="t"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22" name="Google Shape;22;g38d31600106_1_281"/>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g38d31600106_1_287"/>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25" name="Google Shape;25;g38d31600106_1_287"/>
          <p:cNvGrpSpPr/>
          <p:nvPr/>
        </p:nvGrpSpPr>
        <p:grpSpPr>
          <a:xfrm>
            <a:off x="1107036" y="1588427"/>
            <a:ext cx="994316" cy="61102"/>
            <a:chOff x="4580561" y="2589004"/>
            <a:chExt cx="1064464" cy="25200"/>
          </a:xfrm>
        </p:grpSpPr>
        <p:sp>
          <p:nvSpPr>
            <p:cNvPr id="26" name="Google Shape;26;g38d31600106_1_287"/>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g38d31600106_1_287"/>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8" name="Google Shape;28;g38d31600106_1_287"/>
          <p:cNvSpPr txBox="1">
            <a:spLocks noGrp="1"/>
          </p:cNvSpPr>
          <p:nvPr>
            <p:ph type="title"/>
          </p:nvPr>
        </p:nvSpPr>
        <p:spPr>
          <a:xfrm>
            <a:off x="972600" y="1758200"/>
            <a:ext cx="10251600" cy="713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29" name="Google Shape;29;g38d31600106_1_287"/>
          <p:cNvSpPr txBox="1">
            <a:spLocks noGrp="1"/>
          </p:cNvSpPr>
          <p:nvPr>
            <p:ph type="body" idx="1"/>
          </p:nvPr>
        </p:nvSpPr>
        <p:spPr>
          <a:xfrm>
            <a:off x="972600" y="2771833"/>
            <a:ext cx="10251600" cy="3014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30" name="Google Shape;30;g38d31600106_1_287"/>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g38d31600106_1_295"/>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3" name="Google Shape;33;g38d31600106_1_295"/>
          <p:cNvGrpSpPr/>
          <p:nvPr/>
        </p:nvGrpSpPr>
        <p:grpSpPr>
          <a:xfrm>
            <a:off x="1107036" y="1588427"/>
            <a:ext cx="994316" cy="61102"/>
            <a:chOff x="4580561" y="2589004"/>
            <a:chExt cx="1064464" cy="25200"/>
          </a:xfrm>
        </p:grpSpPr>
        <p:sp>
          <p:nvSpPr>
            <p:cNvPr id="34" name="Google Shape;34;g38d31600106_1_295"/>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 name="Google Shape;35;g38d31600106_1_295"/>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6" name="Google Shape;36;g38d31600106_1_295"/>
          <p:cNvSpPr txBox="1">
            <a:spLocks noGrp="1"/>
          </p:cNvSpPr>
          <p:nvPr>
            <p:ph type="title"/>
          </p:nvPr>
        </p:nvSpPr>
        <p:spPr>
          <a:xfrm>
            <a:off x="972600" y="1758200"/>
            <a:ext cx="10251300" cy="713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37" name="Google Shape;37;g38d31600106_1_295"/>
          <p:cNvSpPr txBox="1">
            <a:spLocks noGrp="1"/>
          </p:cNvSpPr>
          <p:nvPr>
            <p:ph type="body" idx="1"/>
          </p:nvPr>
        </p:nvSpPr>
        <p:spPr>
          <a:xfrm>
            <a:off x="972434" y="2771833"/>
            <a:ext cx="5032500" cy="3014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38" name="Google Shape;38;g38d31600106_1_295"/>
          <p:cNvSpPr txBox="1">
            <a:spLocks noGrp="1"/>
          </p:cNvSpPr>
          <p:nvPr>
            <p:ph type="body" idx="2"/>
          </p:nvPr>
        </p:nvSpPr>
        <p:spPr>
          <a:xfrm>
            <a:off x="6191471" y="2771833"/>
            <a:ext cx="5032500" cy="30147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39" name="Google Shape;39;g38d31600106_1_295"/>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38d31600106_1_304"/>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2" name="Google Shape;42;g38d31600106_1_304"/>
          <p:cNvGrpSpPr/>
          <p:nvPr/>
        </p:nvGrpSpPr>
        <p:grpSpPr>
          <a:xfrm>
            <a:off x="1107036" y="1588427"/>
            <a:ext cx="994316" cy="61102"/>
            <a:chOff x="4580561" y="2589004"/>
            <a:chExt cx="1064464" cy="25200"/>
          </a:xfrm>
        </p:grpSpPr>
        <p:sp>
          <p:nvSpPr>
            <p:cNvPr id="43" name="Google Shape;43;g38d31600106_1_304"/>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4" name="Google Shape;44;g38d31600106_1_304"/>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45" name="Google Shape;45;g38d31600106_1_304"/>
          <p:cNvSpPr txBox="1">
            <a:spLocks noGrp="1"/>
          </p:cNvSpPr>
          <p:nvPr>
            <p:ph type="title"/>
          </p:nvPr>
        </p:nvSpPr>
        <p:spPr>
          <a:xfrm>
            <a:off x="972600" y="1758200"/>
            <a:ext cx="10251300" cy="713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46" name="Google Shape;46;g38d31600106_1_304"/>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g38d31600106_1_311"/>
          <p:cNvSpPr/>
          <p:nvPr/>
        </p:nvSpPr>
        <p:spPr>
          <a:xfrm>
            <a:off x="0" y="0"/>
            <a:ext cx="12192000" cy="6504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49" name="Google Shape;49;g38d31600106_1_311"/>
          <p:cNvGrpSpPr/>
          <p:nvPr/>
        </p:nvGrpSpPr>
        <p:grpSpPr>
          <a:xfrm>
            <a:off x="1107036" y="1588427"/>
            <a:ext cx="994316" cy="61102"/>
            <a:chOff x="4580561" y="2589004"/>
            <a:chExt cx="1064464" cy="25200"/>
          </a:xfrm>
        </p:grpSpPr>
        <p:sp>
          <p:nvSpPr>
            <p:cNvPr id="50" name="Google Shape;50;g38d31600106_1_311"/>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1" name="Google Shape;51;g38d31600106_1_311"/>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2" name="Google Shape;52;g38d31600106_1_311"/>
          <p:cNvSpPr txBox="1">
            <a:spLocks noGrp="1"/>
          </p:cNvSpPr>
          <p:nvPr>
            <p:ph type="title"/>
          </p:nvPr>
        </p:nvSpPr>
        <p:spPr>
          <a:xfrm>
            <a:off x="973333" y="1758200"/>
            <a:ext cx="4401300" cy="18420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53" name="Google Shape;53;g38d31600106_1_311"/>
          <p:cNvSpPr txBox="1">
            <a:spLocks noGrp="1"/>
          </p:cNvSpPr>
          <p:nvPr>
            <p:ph type="body" idx="1"/>
          </p:nvPr>
        </p:nvSpPr>
        <p:spPr>
          <a:xfrm>
            <a:off x="961633" y="3708967"/>
            <a:ext cx="4401300" cy="21300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54" name="Google Shape;54;g38d31600106_1_311"/>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g38d31600106_1_319"/>
          <p:cNvGrpSpPr/>
          <p:nvPr/>
        </p:nvGrpSpPr>
        <p:grpSpPr>
          <a:xfrm>
            <a:off x="1107036" y="5558926"/>
            <a:ext cx="994316" cy="61102"/>
            <a:chOff x="4580561" y="2589004"/>
            <a:chExt cx="1064464" cy="25200"/>
          </a:xfrm>
        </p:grpSpPr>
        <p:sp>
          <p:nvSpPr>
            <p:cNvPr id="57" name="Google Shape;57;g38d31600106_1_319"/>
            <p:cNvSpPr/>
            <p:nvPr/>
          </p:nvSpPr>
          <p:spPr>
            <a:xfrm rot="-5400000">
              <a:off x="5366325" y="2335504"/>
              <a:ext cx="25200" cy="5322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 name="Google Shape;58;g38d31600106_1_319"/>
            <p:cNvSpPr/>
            <p:nvPr/>
          </p:nvSpPr>
          <p:spPr>
            <a:xfrm rot="-5400000">
              <a:off x="4836311" y="2333254"/>
              <a:ext cx="25200" cy="536700"/>
            </a:xfrm>
            <a:prstGeom prst="rect">
              <a:avLst/>
            </a:pr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59" name="Google Shape;59;g38d31600106_1_319"/>
          <p:cNvSpPr txBox="1">
            <a:spLocks noGrp="1"/>
          </p:cNvSpPr>
          <p:nvPr>
            <p:ph type="title"/>
          </p:nvPr>
        </p:nvSpPr>
        <p:spPr>
          <a:xfrm>
            <a:off x="972600" y="1152400"/>
            <a:ext cx="9361500" cy="39801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60" name="Google Shape;60;g38d31600106_1_319"/>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g38d31600106_1_325"/>
          <p:cNvSpPr/>
          <p:nvPr/>
        </p:nvSpPr>
        <p:spPr>
          <a:xfrm>
            <a:off x="0" y="0"/>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3" name="Google Shape;63;g38d31600106_1_325"/>
          <p:cNvGrpSpPr/>
          <p:nvPr/>
        </p:nvGrpSpPr>
        <p:grpSpPr>
          <a:xfrm>
            <a:off x="1107036" y="1588427"/>
            <a:ext cx="994316" cy="61102"/>
            <a:chOff x="4580561" y="2589004"/>
            <a:chExt cx="1064464" cy="25200"/>
          </a:xfrm>
        </p:grpSpPr>
        <p:sp>
          <p:nvSpPr>
            <p:cNvPr id="64" name="Google Shape;64;g38d31600106_1_325"/>
            <p:cNvSpPr/>
            <p:nvPr/>
          </p:nvSpPr>
          <p:spPr>
            <a:xfrm rot="-5400000">
              <a:off x="5366325" y="2335504"/>
              <a:ext cx="25200" cy="532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 name="Google Shape;65;g38d31600106_1_325"/>
            <p:cNvSpPr/>
            <p:nvPr/>
          </p:nvSpPr>
          <p:spPr>
            <a:xfrm rot="-5400000">
              <a:off x="4836311" y="2333254"/>
              <a:ext cx="25200" cy="5367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6" name="Google Shape;66;g38d31600106_1_325"/>
          <p:cNvSpPr txBox="1">
            <a:spLocks noGrp="1"/>
          </p:cNvSpPr>
          <p:nvPr>
            <p:ph type="title"/>
          </p:nvPr>
        </p:nvSpPr>
        <p:spPr>
          <a:xfrm>
            <a:off x="973333" y="1758200"/>
            <a:ext cx="4401300" cy="2249700"/>
          </a:xfrm>
          <a:prstGeom prst="rect">
            <a:avLst/>
          </a:prstGeom>
        </p:spPr>
        <p:txBody>
          <a:bodyPr spcFirstLastPara="1" wrap="square" lIns="121900" tIns="121900" rIns="121900" bIns="121900" anchor="t" anchorCtr="0">
            <a:normAutofit/>
          </a:bodyPr>
          <a:lstStyle>
            <a:lvl1pPr lvl="0">
              <a:spcBef>
                <a:spcPts val="0"/>
              </a:spcBef>
              <a:spcAft>
                <a:spcPts val="0"/>
              </a:spcAft>
              <a:buSzPts val="3500"/>
              <a:buNone/>
              <a:defRPr sz="3500"/>
            </a:lvl1pPr>
            <a:lvl2pPr lvl="1">
              <a:spcBef>
                <a:spcPts val="0"/>
              </a:spcBef>
              <a:spcAft>
                <a:spcPts val="0"/>
              </a:spcAft>
              <a:buSzPts val="3500"/>
              <a:buNone/>
              <a:defRPr sz="3500"/>
            </a:lvl2pPr>
            <a:lvl3pPr lvl="2">
              <a:spcBef>
                <a:spcPts val="0"/>
              </a:spcBef>
              <a:spcAft>
                <a:spcPts val="0"/>
              </a:spcAft>
              <a:buSzPts val="3500"/>
              <a:buNone/>
              <a:defRPr sz="3500"/>
            </a:lvl3pPr>
            <a:lvl4pPr lvl="3">
              <a:spcBef>
                <a:spcPts val="0"/>
              </a:spcBef>
              <a:spcAft>
                <a:spcPts val="0"/>
              </a:spcAft>
              <a:buSzPts val="3500"/>
              <a:buNone/>
              <a:defRPr sz="3500"/>
            </a:lvl4pPr>
            <a:lvl5pPr lvl="4">
              <a:spcBef>
                <a:spcPts val="0"/>
              </a:spcBef>
              <a:spcAft>
                <a:spcPts val="0"/>
              </a:spcAft>
              <a:buSzPts val="3500"/>
              <a:buNone/>
              <a:defRPr sz="3500"/>
            </a:lvl5pPr>
            <a:lvl6pPr lvl="5">
              <a:spcBef>
                <a:spcPts val="0"/>
              </a:spcBef>
              <a:spcAft>
                <a:spcPts val="0"/>
              </a:spcAft>
              <a:buSzPts val="3500"/>
              <a:buNone/>
              <a:defRPr sz="3500"/>
            </a:lvl6pPr>
            <a:lvl7pPr lvl="6">
              <a:spcBef>
                <a:spcPts val="0"/>
              </a:spcBef>
              <a:spcAft>
                <a:spcPts val="0"/>
              </a:spcAft>
              <a:buSzPts val="3500"/>
              <a:buNone/>
              <a:defRPr sz="3500"/>
            </a:lvl7pPr>
            <a:lvl8pPr lvl="7">
              <a:spcBef>
                <a:spcPts val="0"/>
              </a:spcBef>
              <a:spcAft>
                <a:spcPts val="0"/>
              </a:spcAft>
              <a:buSzPts val="3500"/>
              <a:buNone/>
              <a:defRPr sz="3500"/>
            </a:lvl8pPr>
            <a:lvl9pPr lvl="8">
              <a:spcBef>
                <a:spcPts val="0"/>
              </a:spcBef>
              <a:spcAft>
                <a:spcPts val="0"/>
              </a:spcAft>
              <a:buSzPts val="3500"/>
              <a:buNone/>
              <a:defRPr sz="3500"/>
            </a:lvl9pPr>
          </a:lstStyle>
          <a:p>
            <a:endParaRPr/>
          </a:p>
        </p:txBody>
      </p:sp>
      <p:sp>
        <p:nvSpPr>
          <p:cNvPr id="67" name="Google Shape;67;g38d31600106_1_325"/>
          <p:cNvSpPr txBox="1">
            <a:spLocks noGrp="1"/>
          </p:cNvSpPr>
          <p:nvPr>
            <p:ph type="subTitle" idx="1"/>
          </p:nvPr>
        </p:nvSpPr>
        <p:spPr>
          <a:xfrm>
            <a:off x="966600" y="4215367"/>
            <a:ext cx="4401300" cy="10119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a:endParaRPr/>
          </a:p>
        </p:txBody>
      </p:sp>
      <p:sp>
        <p:nvSpPr>
          <p:cNvPr id="68" name="Google Shape;68;g38d31600106_1_325"/>
          <p:cNvSpPr txBox="1">
            <a:spLocks noGrp="1"/>
          </p:cNvSpPr>
          <p:nvPr>
            <p:ph type="body" idx="2"/>
          </p:nvPr>
        </p:nvSpPr>
        <p:spPr>
          <a:xfrm>
            <a:off x="6898967" y="1803500"/>
            <a:ext cx="4499100" cy="4034100"/>
          </a:xfrm>
          <a:prstGeom prst="rect">
            <a:avLst/>
          </a:prstGeom>
        </p:spPr>
        <p:txBody>
          <a:bodyPr spcFirstLastPara="1" wrap="square" lIns="121900" tIns="121900" rIns="121900" bIns="121900" anchor="t" anchorCtr="0">
            <a:normAutofit/>
          </a:bodyPr>
          <a:lstStyle>
            <a:lvl1pPr marL="457200" lvl="0" indent="-336550">
              <a:spcBef>
                <a:spcPts val="0"/>
              </a:spcBef>
              <a:spcAft>
                <a:spcPts val="0"/>
              </a:spcAft>
              <a:buSzPts val="1700"/>
              <a:buChar char="●"/>
              <a:defRPr/>
            </a:lvl1pPr>
            <a:lvl2pPr marL="914400" lvl="1" indent="-323850">
              <a:spcBef>
                <a:spcPts val="0"/>
              </a:spcBef>
              <a:spcAft>
                <a:spcPts val="0"/>
              </a:spcAft>
              <a:buSzPts val="1500"/>
              <a:buChar char="○"/>
              <a:defRPr/>
            </a:lvl2pPr>
            <a:lvl3pPr marL="1371600" lvl="2" indent="-323850">
              <a:spcBef>
                <a:spcPts val="0"/>
              </a:spcBef>
              <a:spcAft>
                <a:spcPts val="0"/>
              </a:spcAft>
              <a:buSzPts val="1500"/>
              <a:buChar char="■"/>
              <a:defRPr/>
            </a:lvl3pPr>
            <a:lvl4pPr marL="1828800" lvl="3" indent="-323850">
              <a:spcBef>
                <a:spcPts val="0"/>
              </a:spcBef>
              <a:spcAft>
                <a:spcPts val="0"/>
              </a:spcAft>
              <a:buSzPts val="1500"/>
              <a:buChar char="●"/>
              <a:defRPr/>
            </a:lvl4pPr>
            <a:lvl5pPr marL="2286000" lvl="4" indent="-323850">
              <a:spcBef>
                <a:spcPts val="0"/>
              </a:spcBef>
              <a:spcAft>
                <a:spcPts val="0"/>
              </a:spcAft>
              <a:buSzPts val="1500"/>
              <a:buChar char="○"/>
              <a:defRPr/>
            </a:lvl5pPr>
            <a:lvl6pPr marL="2743200" lvl="5" indent="-323850">
              <a:spcBef>
                <a:spcPts val="0"/>
              </a:spcBef>
              <a:spcAft>
                <a:spcPts val="0"/>
              </a:spcAft>
              <a:buSzPts val="1500"/>
              <a:buChar char="■"/>
              <a:defRPr/>
            </a:lvl6pPr>
            <a:lvl7pPr marL="3200400" lvl="6" indent="-323850">
              <a:spcBef>
                <a:spcPts val="0"/>
              </a:spcBef>
              <a:spcAft>
                <a:spcPts val="0"/>
              </a:spcAft>
              <a:buSzPts val="1500"/>
              <a:buChar char="●"/>
              <a:defRPr/>
            </a:lvl7pPr>
            <a:lvl8pPr marL="3657600" lvl="7" indent="-323850">
              <a:spcBef>
                <a:spcPts val="0"/>
              </a:spcBef>
              <a:spcAft>
                <a:spcPts val="0"/>
              </a:spcAft>
              <a:buSzPts val="1500"/>
              <a:buChar char="○"/>
              <a:defRPr/>
            </a:lvl8pPr>
            <a:lvl9pPr marL="4114800" lvl="8" indent="-323850">
              <a:spcBef>
                <a:spcPts val="0"/>
              </a:spcBef>
              <a:spcAft>
                <a:spcPts val="0"/>
              </a:spcAft>
              <a:buSzPts val="1500"/>
              <a:buChar char="■"/>
              <a:defRPr/>
            </a:lvl9pPr>
          </a:lstStyle>
          <a:p>
            <a:endParaRPr/>
          </a:p>
        </p:txBody>
      </p:sp>
      <p:sp>
        <p:nvSpPr>
          <p:cNvPr id="69" name="Google Shape;69;g38d31600106_1_325"/>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g38d31600106_1_334"/>
          <p:cNvSpPr txBox="1">
            <a:spLocks noGrp="1"/>
          </p:cNvSpPr>
          <p:nvPr>
            <p:ph type="body" idx="1"/>
          </p:nvPr>
        </p:nvSpPr>
        <p:spPr>
          <a:xfrm>
            <a:off x="966600" y="5830068"/>
            <a:ext cx="10263300" cy="6141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1700"/>
              <a:buNone/>
              <a:defRPr/>
            </a:lvl1pPr>
          </a:lstStyle>
          <a:p>
            <a:endParaRPr/>
          </a:p>
        </p:txBody>
      </p:sp>
      <p:sp>
        <p:nvSpPr>
          <p:cNvPr id="72" name="Google Shape;72;g38d31600106_1_334"/>
          <p:cNvSpPr txBox="1">
            <a:spLocks noGrp="1"/>
          </p:cNvSpPr>
          <p:nvPr>
            <p:ph type="sldNum" idx="12"/>
          </p:nvPr>
        </p:nvSpPr>
        <p:spPr>
          <a:xfrm>
            <a:off x="11381736" y="6333134"/>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g38d31600106_1_2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1pPr>
            <a:lvl2pPr lvl="1">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2pPr>
            <a:lvl3pPr lvl="2">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3pPr>
            <a:lvl4pPr lvl="3">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4pPr>
            <a:lvl5pPr lvl="4">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5pPr>
            <a:lvl6pPr lvl="5">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6pPr>
            <a:lvl7pPr lvl="6">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7pPr>
            <a:lvl8pPr lvl="7">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8pPr>
            <a:lvl9pPr lvl="8">
              <a:spcBef>
                <a:spcPts val="0"/>
              </a:spcBef>
              <a:spcAft>
                <a:spcPts val="0"/>
              </a:spcAft>
              <a:buClr>
                <a:schemeClr val="dk2"/>
              </a:buClr>
              <a:buSzPts val="3700"/>
              <a:buFont typeface="Raleway"/>
              <a:buNone/>
              <a:defRPr sz="3700" b="1">
                <a:solidFill>
                  <a:schemeClr val="dk2"/>
                </a:solidFill>
                <a:latin typeface="Raleway"/>
                <a:ea typeface="Raleway"/>
                <a:cs typeface="Raleway"/>
                <a:sym typeface="Raleway"/>
              </a:defRPr>
            </a:lvl9pPr>
          </a:lstStyle>
          <a:p>
            <a:endParaRPr/>
          </a:p>
        </p:txBody>
      </p:sp>
      <p:sp>
        <p:nvSpPr>
          <p:cNvPr id="7" name="Google Shape;7;g38d31600106_1_269"/>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36550">
              <a:lnSpc>
                <a:spcPct val="115000"/>
              </a:lnSpc>
              <a:spcBef>
                <a:spcPts val="0"/>
              </a:spcBef>
              <a:spcAft>
                <a:spcPts val="0"/>
              </a:spcAft>
              <a:buClr>
                <a:schemeClr val="accent1"/>
              </a:buClr>
              <a:buSzPts val="1700"/>
              <a:buFont typeface="Lato"/>
              <a:buChar char="●"/>
              <a:defRPr sz="1700">
                <a:solidFill>
                  <a:schemeClr val="accent1"/>
                </a:solidFill>
                <a:latin typeface="Lato"/>
                <a:ea typeface="Lato"/>
                <a:cs typeface="Lato"/>
                <a:sym typeface="Lato"/>
              </a:defRPr>
            </a:lvl1pPr>
            <a:lvl2pPr marL="914400" lvl="1"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2pPr>
            <a:lvl3pPr marL="1371600" lvl="2"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3pPr>
            <a:lvl4pPr marL="1828800" lvl="3"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4pPr>
            <a:lvl5pPr marL="2286000" lvl="4"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5pPr>
            <a:lvl6pPr marL="2743200" lvl="5"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6pPr>
            <a:lvl7pPr marL="3200400" lvl="6"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7pPr>
            <a:lvl8pPr marL="3657600" lvl="7"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8pPr>
            <a:lvl9pPr marL="4114800" lvl="8" indent="-323850">
              <a:lnSpc>
                <a:spcPct val="115000"/>
              </a:lnSpc>
              <a:spcBef>
                <a:spcPts val="0"/>
              </a:spcBef>
              <a:spcAft>
                <a:spcPts val="0"/>
              </a:spcAft>
              <a:buClr>
                <a:schemeClr val="accent1"/>
              </a:buClr>
              <a:buSzPts val="1500"/>
              <a:buFont typeface="Lato"/>
              <a:buChar char="■"/>
              <a:defRPr sz="1500">
                <a:solidFill>
                  <a:schemeClr val="accent1"/>
                </a:solidFill>
                <a:latin typeface="Lato"/>
                <a:ea typeface="Lato"/>
                <a:cs typeface="Lato"/>
                <a:sym typeface="Lato"/>
              </a:defRPr>
            </a:lvl9pPr>
          </a:lstStyle>
          <a:p>
            <a:endParaRPr/>
          </a:p>
        </p:txBody>
      </p:sp>
      <p:sp>
        <p:nvSpPr>
          <p:cNvPr id="8" name="Google Shape;8;g38d31600106_1_269"/>
          <p:cNvSpPr txBox="1">
            <a:spLocks noGrp="1"/>
          </p:cNvSpPr>
          <p:nvPr>
            <p:ph type="sldNum" idx="12"/>
          </p:nvPr>
        </p:nvSpPr>
        <p:spPr>
          <a:xfrm>
            <a:off x="11381736" y="6333134"/>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accent1"/>
                </a:solidFill>
                <a:latin typeface="Lato"/>
                <a:ea typeface="Lato"/>
                <a:cs typeface="Lato"/>
                <a:sym typeface="Lato"/>
              </a:defRPr>
            </a:lvl1pPr>
            <a:lvl2pPr lvl="1" algn="r">
              <a:buNone/>
              <a:defRPr sz="1300">
                <a:solidFill>
                  <a:schemeClr val="accent1"/>
                </a:solidFill>
                <a:latin typeface="Lato"/>
                <a:ea typeface="Lato"/>
                <a:cs typeface="Lato"/>
                <a:sym typeface="Lato"/>
              </a:defRPr>
            </a:lvl2pPr>
            <a:lvl3pPr lvl="2" algn="r">
              <a:buNone/>
              <a:defRPr sz="1300">
                <a:solidFill>
                  <a:schemeClr val="accent1"/>
                </a:solidFill>
                <a:latin typeface="Lato"/>
                <a:ea typeface="Lato"/>
                <a:cs typeface="Lato"/>
                <a:sym typeface="Lato"/>
              </a:defRPr>
            </a:lvl3pPr>
            <a:lvl4pPr lvl="3" algn="r">
              <a:buNone/>
              <a:defRPr sz="1300">
                <a:solidFill>
                  <a:schemeClr val="accent1"/>
                </a:solidFill>
                <a:latin typeface="Lato"/>
                <a:ea typeface="Lato"/>
                <a:cs typeface="Lato"/>
                <a:sym typeface="Lato"/>
              </a:defRPr>
            </a:lvl4pPr>
            <a:lvl5pPr lvl="4" algn="r">
              <a:buNone/>
              <a:defRPr sz="1300">
                <a:solidFill>
                  <a:schemeClr val="accent1"/>
                </a:solidFill>
                <a:latin typeface="Lato"/>
                <a:ea typeface="Lato"/>
                <a:cs typeface="Lato"/>
                <a:sym typeface="Lato"/>
              </a:defRPr>
            </a:lvl5pPr>
            <a:lvl6pPr lvl="5" algn="r">
              <a:buNone/>
              <a:defRPr sz="1300">
                <a:solidFill>
                  <a:schemeClr val="accent1"/>
                </a:solidFill>
                <a:latin typeface="Lato"/>
                <a:ea typeface="Lato"/>
                <a:cs typeface="Lato"/>
                <a:sym typeface="Lato"/>
              </a:defRPr>
            </a:lvl6pPr>
            <a:lvl7pPr lvl="6" algn="r">
              <a:buNone/>
              <a:defRPr sz="1300">
                <a:solidFill>
                  <a:schemeClr val="accent1"/>
                </a:solidFill>
                <a:latin typeface="Lato"/>
                <a:ea typeface="Lato"/>
                <a:cs typeface="Lato"/>
                <a:sym typeface="Lato"/>
              </a:defRPr>
            </a:lvl7pPr>
            <a:lvl8pPr lvl="7" algn="r">
              <a:buNone/>
              <a:defRPr sz="1300">
                <a:solidFill>
                  <a:schemeClr val="accent1"/>
                </a:solidFill>
                <a:latin typeface="Lato"/>
                <a:ea typeface="Lato"/>
                <a:cs typeface="Lato"/>
                <a:sym typeface="Lato"/>
              </a:defRPr>
            </a:lvl8pPr>
            <a:lvl9pPr lvl="8" algn="r">
              <a:buNone/>
              <a:defRPr sz="13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hyperlink" Target="https://eap.bl.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1"/>
        <p:cNvGrpSpPr/>
        <p:nvPr/>
      </p:nvGrpSpPr>
      <p:grpSpPr>
        <a:xfrm>
          <a:off x="0" y="0"/>
          <a:ext cx="0" cy="0"/>
          <a:chOff x="0" y="0"/>
          <a:chExt cx="0" cy="0"/>
        </a:xfrm>
      </p:grpSpPr>
      <p:sp>
        <p:nvSpPr>
          <p:cNvPr id="92" name="Google Shape;92;p1"/>
          <p:cNvSpPr txBox="1">
            <a:spLocks noGrp="1"/>
          </p:cNvSpPr>
          <p:nvPr>
            <p:ph type="ctrTitle"/>
          </p:nvPr>
        </p:nvSpPr>
        <p:spPr>
          <a:xfrm>
            <a:off x="1259548" y="1400139"/>
            <a:ext cx="10323900" cy="363807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Calibri"/>
              <a:buNone/>
            </a:pPr>
            <a:r>
              <a:rPr lang="en-US" sz="2400" b="1" dirty="0">
                <a:latin typeface="Times New Roman" panose="02020603050405020304" pitchFamily="18" charset="0"/>
                <a:cs typeface="Times New Roman" panose="02020603050405020304" pitchFamily="18" charset="0"/>
              </a:rPr>
              <a:t>Colonial Legacies, Legal Orders and Land Relations: Understanding the Power of Boundary Demarcations in Transforming the Commons</a:t>
            </a:r>
            <a:br>
              <a:rPr lang="en-US" dirty="0">
                <a:latin typeface="Times New Roman" panose="02020603050405020304" pitchFamily="18" charset="0"/>
                <a:cs typeface="Times New Roman" panose="02020603050405020304" pitchFamily="18" charset="0"/>
              </a:rPr>
            </a:br>
            <a:br>
              <a:rPr lang="en-US" sz="3800" b="1" dirty="0">
                <a:latin typeface="Times New Roman" panose="02020603050405020304" pitchFamily="18" charset="0"/>
                <a:cs typeface="Times New Roman" panose="02020603050405020304" pitchFamily="18" charset="0"/>
              </a:rPr>
            </a:br>
            <a:r>
              <a:rPr lang="en-US" sz="1800" b="1" baseline="30000" dirty="0">
                <a:latin typeface="Times New Roman" panose="02020603050405020304" pitchFamily="18" charset="0"/>
                <a:cs typeface="Times New Roman" panose="02020603050405020304" pitchFamily="18" charset="0"/>
              </a:rPr>
              <a:t>1</a:t>
            </a:r>
            <a:r>
              <a:rPr lang="en-US" sz="1800" b="1" dirty="0">
                <a:latin typeface="Times New Roman" panose="02020603050405020304" pitchFamily="18" charset="0"/>
                <a:cs typeface="Times New Roman" panose="02020603050405020304" pitchFamily="18" charset="0"/>
              </a:rPr>
              <a:t>Benjamin </a:t>
            </a:r>
            <a:r>
              <a:rPr lang="en-US" sz="1800" b="1" dirty="0" err="1">
                <a:latin typeface="Times New Roman" panose="02020603050405020304" pitchFamily="18" charset="0"/>
                <a:cs typeface="Times New Roman" panose="02020603050405020304" pitchFamily="18" charset="0"/>
              </a:rPr>
              <a:t>Avurinyinbiik</a:t>
            </a:r>
            <a:r>
              <a:rPr lang="en-US" sz="1800" b="1" dirty="0">
                <a:latin typeface="Times New Roman" panose="02020603050405020304" pitchFamily="18" charset="0"/>
                <a:cs typeface="Times New Roman" panose="02020603050405020304" pitchFamily="18" charset="0"/>
              </a:rPr>
              <a:t> Ajabuin </a:t>
            </a:r>
            <a:br>
              <a:rPr lang="en-US" sz="3800" b="1" dirty="0">
                <a:latin typeface="Times New Roman" panose="02020603050405020304" pitchFamily="18" charset="0"/>
                <a:cs typeface="Times New Roman" panose="02020603050405020304" pitchFamily="18" charset="0"/>
              </a:rPr>
            </a:br>
            <a:r>
              <a:rPr lang="en-US" sz="2400" b="1" baseline="30000"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Prof. Joseph Kwaku </a:t>
            </a:r>
            <a:r>
              <a:rPr lang="en-US" sz="2400" b="1" dirty="0" err="1">
                <a:latin typeface="Times New Roman" panose="02020603050405020304" pitchFamily="18" charset="0"/>
                <a:cs typeface="Times New Roman" panose="02020603050405020304" pitchFamily="18" charset="0"/>
              </a:rPr>
              <a:t>Kidido</a:t>
            </a:r>
            <a:r>
              <a:rPr lang="en-US" sz="2400" b="1" dirty="0">
                <a:latin typeface="Times New Roman" panose="02020603050405020304" pitchFamily="18" charset="0"/>
                <a:cs typeface="Times New Roman" panose="02020603050405020304" pitchFamily="18" charset="0"/>
              </a:rPr>
              <a:t> (Presenter)</a:t>
            </a:r>
            <a:br>
              <a:rPr lang="en-US" sz="2400" b="1" dirty="0">
                <a:latin typeface="Times New Roman" panose="02020603050405020304" pitchFamily="18" charset="0"/>
                <a:cs typeface="Times New Roman" panose="02020603050405020304" pitchFamily="18" charset="0"/>
              </a:rPr>
            </a:br>
            <a:r>
              <a:rPr lang="en-US" sz="1800" b="1" baseline="30000" dirty="0">
                <a:latin typeface="Times New Roman" panose="02020603050405020304" pitchFamily="18" charset="0"/>
                <a:cs typeface="Times New Roman" panose="02020603050405020304" pitchFamily="18" charset="0"/>
              </a:rPr>
              <a:t>3</a:t>
            </a:r>
            <a:r>
              <a:rPr lang="en-US" sz="1800" b="1" dirty="0">
                <a:latin typeface="Times New Roman" panose="02020603050405020304" pitchFamily="18" charset="0"/>
                <a:cs typeface="Times New Roman" panose="02020603050405020304" pitchFamily="18" charset="0"/>
              </a:rPr>
              <a:t>Abdul-Hamid Sawang</a:t>
            </a:r>
            <a:br>
              <a:rPr lang="en-US" sz="1800" b="1" dirty="0">
                <a:latin typeface="Times New Roman" panose="02020603050405020304" pitchFamily="18" charset="0"/>
                <a:cs typeface="Times New Roman" panose="02020603050405020304" pitchFamily="18" charset="0"/>
              </a:rPr>
            </a:br>
            <a:br>
              <a:rPr lang="en-US" sz="1800" b="1" dirty="0">
                <a:latin typeface="Times New Roman" panose="02020603050405020304" pitchFamily="18" charset="0"/>
                <a:cs typeface="Times New Roman" panose="02020603050405020304" pitchFamily="18" charset="0"/>
              </a:rPr>
            </a:br>
            <a:br>
              <a:rPr lang="en-US" sz="1800" b="1" dirty="0">
                <a:latin typeface="Times New Roman" panose="02020603050405020304" pitchFamily="18" charset="0"/>
                <a:cs typeface="Times New Roman" panose="02020603050405020304" pitchFamily="18" charset="0"/>
              </a:rPr>
            </a:br>
            <a:r>
              <a:rPr lang="en-US" sz="1600" b="1" baseline="30000" dirty="0">
                <a:latin typeface="Times New Roman" panose="02020603050405020304" pitchFamily="18" charset="0"/>
                <a:cs typeface="Times New Roman" panose="02020603050405020304" pitchFamily="18" charset="0"/>
              </a:rPr>
              <a:t>1</a:t>
            </a:r>
            <a:r>
              <a:rPr lang="en-US" sz="1600" b="1" dirty="0">
                <a:latin typeface="Times New Roman" panose="02020603050405020304" pitchFamily="18" charset="0"/>
                <a:cs typeface="Times New Roman" panose="02020603050405020304" pitchFamily="18" charset="0"/>
              </a:rPr>
              <a:t>University of Victoria, Victoria, Canada.</a:t>
            </a:r>
            <a:br>
              <a:rPr lang="en-US" sz="1600" b="1" dirty="0">
                <a:latin typeface="Times New Roman" panose="02020603050405020304" pitchFamily="18" charset="0"/>
                <a:cs typeface="Times New Roman" panose="02020603050405020304" pitchFamily="18" charset="0"/>
              </a:rPr>
            </a:br>
            <a:r>
              <a:rPr lang="en-US" sz="1600" b="1" baseline="30000" dirty="0">
                <a:latin typeface="Times New Roman" panose="02020603050405020304" pitchFamily="18" charset="0"/>
                <a:cs typeface="Times New Roman" panose="02020603050405020304" pitchFamily="18" charset="0"/>
              </a:rPr>
              <a:t>2</a:t>
            </a:r>
            <a:r>
              <a:rPr lang="en-US" sz="1600" b="1" dirty="0">
                <a:latin typeface="Times New Roman" panose="02020603050405020304" pitchFamily="18" charset="0"/>
                <a:cs typeface="Times New Roman" panose="02020603050405020304" pitchFamily="18" charset="0"/>
              </a:rPr>
              <a:t>Kwame University of Science and Technology, Kumasi, Ghana </a:t>
            </a:r>
            <a:br>
              <a:rPr lang="en-US" sz="1600" b="1" dirty="0">
                <a:latin typeface="Times New Roman" panose="02020603050405020304" pitchFamily="18" charset="0"/>
                <a:cs typeface="Times New Roman" panose="02020603050405020304" pitchFamily="18" charset="0"/>
              </a:rPr>
            </a:br>
            <a:r>
              <a:rPr lang="en-US" sz="1600" b="1" baseline="30000" dirty="0">
                <a:latin typeface="Times New Roman" panose="02020603050405020304" pitchFamily="18" charset="0"/>
                <a:cs typeface="Times New Roman" panose="02020603050405020304" pitchFamily="18" charset="0"/>
              </a:rPr>
              <a:t>3</a:t>
            </a:r>
            <a:r>
              <a:rPr lang="en-US" sz="1600" b="1" dirty="0">
                <a:latin typeface="Times New Roman" panose="02020603050405020304" pitchFamily="18" charset="0"/>
                <a:cs typeface="Times New Roman" panose="02020603050405020304" pitchFamily="18" charset="0"/>
              </a:rPr>
              <a:t>Memorial University of Newfoundland, St. Johns, Canada </a:t>
            </a:r>
            <a:br>
              <a:rPr lang="en-US" sz="1600" b="1" dirty="0">
                <a:latin typeface="Times New Roman" panose="02020603050405020304" pitchFamily="18" charset="0"/>
                <a:cs typeface="Times New Roman" panose="02020603050405020304" pitchFamily="18" charset="0"/>
              </a:rPr>
            </a:br>
            <a:br>
              <a:rPr lang="en-US" sz="1600" b="1" dirty="0">
                <a:latin typeface="Times New Roman" panose="02020603050405020304" pitchFamily="18" charset="0"/>
                <a:cs typeface="Times New Roman" panose="02020603050405020304" pitchFamily="18" charset="0"/>
              </a:rPr>
            </a:br>
            <a:endParaRPr sz="1600" b="1" dirty="0">
              <a:latin typeface="Times New Roman" panose="02020603050405020304" pitchFamily="18" charset="0"/>
              <a:cs typeface="Times New Roman" panose="02020603050405020304" pitchFamily="18" charset="0"/>
            </a:endParaRPr>
          </a:p>
        </p:txBody>
      </p:sp>
      <p:pic>
        <p:nvPicPr>
          <p:cNvPr id="93" name="Google Shape;93;p1"/>
          <p:cNvPicPr preferRelativeResize="0"/>
          <p:nvPr/>
        </p:nvPicPr>
        <p:blipFill rotWithShape="1">
          <a:blip r:embed="rId3">
            <a:alphaModFix/>
          </a:blip>
          <a:srcRect/>
          <a:stretch/>
        </p:blipFill>
        <p:spPr>
          <a:xfrm>
            <a:off x="9630106" y="2164674"/>
            <a:ext cx="2326005" cy="1009650"/>
          </a:xfrm>
          <a:prstGeom prst="rect">
            <a:avLst/>
          </a:prstGeom>
          <a:noFill/>
          <a:ln>
            <a:noFill/>
          </a:ln>
        </p:spPr>
      </p:pic>
      <p:pic>
        <p:nvPicPr>
          <p:cNvPr id="94" name="Google Shape;94;p1"/>
          <p:cNvPicPr preferRelativeResize="0"/>
          <p:nvPr/>
        </p:nvPicPr>
        <p:blipFill rotWithShape="1">
          <a:blip r:embed="rId4">
            <a:alphaModFix/>
          </a:blip>
          <a:srcRect/>
          <a:stretch/>
        </p:blipFill>
        <p:spPr>
          <a:xfrm>
            <a:off x="0" y="-6064"/>
            <a:ext cx="12192000" cy="1406203"/>
          </a:xfrm>
          <a:prstGeom prst="rect">
            <a:avLst/>
          </a:prstGeom>
          <a:noFill/>
          <a:ln>
            <a:noFill/>
          </a:ln>
        </p:spPr>
      </p:pic>
      <p:pic>
        <p:nvPicPr>
          <p:cNvPr id="95" name="Google Shape;95;p1"/>
          <p:cNvPicPr preferRelativeResize="0"/>
          <p:nvPr/>
        </p:nvPicPr>
        <p:blipFill rotWithShape="1">
          <a:blip r:embed="rId5">
            <a:alphaModFix/>
          </a:blip>
          <a:srcRect/>
          <a:stretch/>
        </p:blipFill>
        <p:spPr>
          <a:xfrm>
            <a:off x="561807" y="5780209"/>
            <a:ext cx="2599545" cy="921629"/>
          </a:xfrm>
          <a:prstGeom prst="rect">
            <a:avLst/>
          </a:prstGeom>
          <a:noFill/>
          <a:ln>
            <a:noFill/>
          </a:ln>
        </p:spPr>
      </p:pic>
      <p:pic>
        <p:nvPicPr>
          <p:cNvPr id="96" name="Google Shape;96;p1"/>
          <p:cNvPicPr preferRelativeResize="0"/>
          <p:nvPr/>
        </p:nvPicPr>
        <p:blipFill rotWithShape="1">
          <a:blip r:embed="rId6">
            <a:alphaModFix/>
          </a:blip>
          <a:srcRect/>
          <a:stretch/>
        </p:blipFill>
        <p:spPr>
          <a:xfrm>
            <a:off x="9327683" y="5780209"/>
            <a:ext cx="2833048" cy="1009650"/>
          </a:xfrm>
          <a:prstGeom prst="rect">
            <a:avLst/>
          </a:prstGeom>
          <a:noFill/>
          <a:ln>
            <a:noFill/>
          </a:ln>
        </p:spPr>
      </p:pic>
      <p:pic>
        <p:nvPicPr>
          <p:cNvPr id="97" name="Google Shape;97;p1"/>
          <p:cNvPicPr preferRelativeResize="0"/>
          <p:nvPr/>
        </p:nvPicPr>
        <p:blipFill rotWithShape="1">
          <a:blip r:embed="rId7">
            <a:alphaModFix/>
          </a:blip>
          <a:srcRect/>
          <a:stretch/>
        </p:blipFill>
        <p:spPr>
          <a:xfrm>
            <a:off x="4291210" y="5736198"/>
            <a:ext cx="3906614" cy="1009650"/>
          </a:xfrm>
          <a:prstGeom prst="rect">
            <a:avLst/>
          </a:prstGeom>
          <a:noFill/>
          <a:ln>
            <a:noFill/>
          </a:ln>
        </p:spPr>
      </p:pic>
      <p:pic>
        <p:nvPicPr>
          <p:cNvPr id="98" name="Google Shape;98;p1"/>
          <p:cNvPicPr preferRelativeResize="0"/>
          <p:nvPr/>
        </p:nvPicPr>
        <p:blipFill rotWithShape="1">
          <a:blip r:embed="rId8">
            <a:alphaModFix/>
          </a:blip>
          <a:srcRect/>
          <a:stretch/>
        </p:blipFill>
        <p:spPr>
          <a:xfrm>
            <a:off x="88847" y="1523861"/>
            <a:ext cx="1954767" cy="1650463"/>
          </a:xfrm>
          <a:prstGeom prst="rect">
            <a:avLst/>
          </a:prstGeom>
          <a:noFill/>
          <a:ln>
            <a:noFill/>
          </a:ln>
        </p:spPr>
      </p:pic>
      <p:sp>
        <p:nvSpPr>
          <p:cNvPr id="2" name="TextBox 1">
            <a:extLst>
              <a:ext uri="{FF2B5EF4-FFF2-40B4-BE49-F238E27FC236}">
                <a16:creationId xmlns:a16="http://schemas.microsoft.com/office/drawing/2014/main" id="{030608E6-977E-F047-2521-960823FBF350}"/>
              </a:ext>
            </a:extLst>
          </p:cNvPr>
          <p:cNvSpPr txBox="1"/>
          <p:nvPr/>
        </p:nvSpPr>
        <p:spPr>
          <a:xfrm>
            <a:off x="2779642" y="5072813"/>
            <a:ext cx="8372061" cy="338554"/>
          </a:xfrm>
          <a:prstGeom prst="rect">
            <a:avLst/>
          </a:prstGeom>
          <a:noFill/>
        </p:spPr>
        <p:txBody>
          <a:bodyPr wrap="square" rtlCol="0">
            <a:spAutoFit/>
          </a:bodyPr>
          <a:lstStyle/>
          <a:p>
            <a:pPr algn="ctr"/>
            <a:r>
              <a:rPr lang="en-US" sz="1600" b="1" dirty="0">
                <a:solidFill>
                  <a:srgbClr val="7030A0"/>
                </a:solidFill>
                <a:latin typeface="Aptos" panose="020B0004020202020204" pitchFamily="34" charset="0"/>
              </a:rPr>
              <a:t>2025 Conference on Land Policy in Africa, Addis Ababa, Ethiopia, 10-14 November 2025</a:t>
            </a:r>
            <a:endParaRPr lang="en-GB" sz="1600" b="1" dirty="0">
              <a:solidFill>
                <a:srgbClr val="7030A0"/>
              </a:solidFill>
              <a:latin typeface="Aptos" panose="020B00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5"/>
        <p:cNvGrpSpPr/>
        <p:nvPr/>
      </p:nvGrpSpPr>
      <p:grpSpPr>
        <a:xfrm>
          <a:off x="0" y="0"/>
          <a:ext cx="0" cy="0"/>
          <a:chOff x="0" y="0"/>
          <a:chExt cx="0" cy="0"/>
        </a:xfrm>
      </p:grpSpPr>
      <p:pic>
        <p:nvPicPr>
          <p:cNvPr id="166" name="Google Shape;166;g38d31600106_1_410"/>
          <p:cNvPicPr preferRelativeResize="0"/>
          <p:nvPr/>
        </p:nvPicPr>
        <p:blipFill rotWithShape="1">
          <a:blip r:embed="rId3">
            <a:alphaModFix/>
          </a:blip>
          <a:srcRect/>
          <a:stretch/>
        </p:blipFill>
        <p:spPr>
          <a:xfrm>
            <a:off x="0" y="-6064"/>
            <a:ext cx="12191999" cy="1406203"/>
          </a:xfrm>
          <a:prstGeom prst="rect">
            <a:avLst/>
          </a:prstGeom>
          <a:noFill/>
          <a:ln>
            <a:noFill/>
          </a:ln>
        </p:spPr>
      </p:pic>
      <p:sp>
        <p:nvSpPr>
          <p:cNvPr id="167" name="Google Shape;167;g38d31600106_1_410"/>
          <p:cNvSpPr txBox="1">
            <a:spLocks noGrp="1"/>
          </p:cNvSpPr>
          <p:nvPr>
            <p:ph type="body" idx="1"/>
          </p:nvPr>
        </p:nvSpPr>
        <p:spPr>
          <a:xfrm>
            <a:off x="276250" y="1848075"/>
            <a:ext cx="5596200" cy="4717500"/>
          </a:xfrm>
          <a:prstGeom prst="rect">
            <a:avLst/>
          </a:prstGeom>
          <a:noFill/>
          <a:ln>
            <a:noFill/>
          </a:ln>
        </p:spPr>
        <p:txBody>
          <a:bodyPr spcFirstLastPara="1" wrap="square" lIns="91425" tIns="45700" rIns="91425" bIns="45700" anchor="t" anchorCtr="0">
            <a:normAutofit fontScale="85000" lnSpcReduction="20000"/>
          </a:bodyPr>
          <a:lstStyle/>
          <a:p>
            <a:pPr marL="457200" lvl="0" indent="-325755" algn="l" rtl="0">
              <a:spcBef>
                <a:spcPts val="0"/>
              </a:spcBef>
              <a:spcAft>
                <a:spcPts val="0"/>
              </a:spcAft>
              <a:buSzPct val="105882"/>
              <a:buChar char="●"/>
            </a:pPr>
            <a:r>
              <a:rPr lang="en-US" sz="2100" dirty="0">
                <a:latin typeface="Times New Roman" panose="02020603050405020304" pitchFamily="18" charset="0"/>
                <a:cs typeface="Times New Roman" panose="02020603050405020304" pitchFamily="18" charset="0"/>
              </a:rPr>
              <a:t>The Political Boundaries were then re-demarcated, yet three communities which are belief to be of </a:t>
            </a:r>
            <a:r>
              <a:rPr lang="en-US" sz="2100" dirty="0" err="1">
                <a:latin typeface="Times New Roman" panose="02020603050405020304" pitchFamily="18" charset="0"/>
                <a:cs typeface="Times New Roman" panose="02020603050405020304" pitchFamily="18" charset="0"/>
              </a:rPr>
              <a:t>Bulsa</a:t>
            </a:r>
            <a:r>
              <a:rPr lang="en-US" sz="2100" dirty="0">
                <a:latin typeface="Times New Roman" panose="02020603050405020304" pitchFamily="18" charset="0"/>
                <a:cs typeface="Times New Roman" panose="02020603050405020304" pitchFamily="18" charset="0"/>
              </a:rPr>
              <a:t> origin, remain answerable to the Na-</a:t>
            </a:r>
            <a:r>
              <a:rPr lang="en-US" sz="2100" dirty="0" err="1">
                <a:latin typeface="Times New Roman" panose="02020603050405020304" pitchFamily="18" charset="0"/>
                <a:cs typeface="Times New Roman" panose="02020603050405020304" pitchFamily="18" charset="0"/>
              </a:rPr>
              <a:t>yiri</a:t>
            </a:r>
            <a:r>
              <a:rPr lang="en-US" sz="2100" dirty="0">
                <a:latin typeface="Times New Roman" panose="02020603050405020304" pitchFamily="18" charset="0"/>
                <a:cs typeface="Times New Roman" panose="02020603050405020304" pitchFamily="18" charset="0"/>
              </a:rPr>
              <a:t> despite the </a:t>
            </a:r>
            <a:r>
              <a:rPr lang="en-US" sz="2100" dirty="0" err="1">
                <a:latin typeface="Times New Roman" panose="02020603050405020304" pitchFamily="18" charset="0"/>
                <a:cs typeface="Times New Roman" panose="02020603050405020304" pitchFamily="18" charset="0"/>
              </a:rPr>
              <a:t>Bulsas</a:t>
            </a:r>
            <a:r>
              <a:rPr lang="en-US" sz="2100" dirty="0">
                <a:latin typeface="Times New Roman" panose="02020603050405020304" pitchFamily="18" charset="0"/>
                <a:cs typeface="Times New Roman" panose="02020603050405020304" pitchFamily="18" charset="0"/>
              </a:rPr>
              <a:t> ‘independence’ to have their own unit at </a:t>
            </a:r>
            <a:r>
              <a:rPr lang="en-US" sz="2100" dirty="0" err="1">
                <a:latin typeface="Times New Roman" panose="02020603050405020304" pitchFamily="18" charset="0"/>
                <a:cs typeface="Times New Roman" panose="02020603050405020304" pitchFamily="18" charset="0"/>
              </a:rPr>
              <a:t>Navrongo</a:t>
            </a:r>
            <a:r>
              <a:rPr lang="en-US" sz="2100" dirty="0">
                <a:latin typeface="Times New Roman" panose="02020603050405020304" pitchFamily="18" charset="0"/>
                <a:cs typeface="Times New Roman" panose="02020603050405020304" pitchFamily="18" charset="0"/>
              </a:rPr>
              <a:t>.</a:t>
            </a:r>
            <a:endParaRPr sz="2100" dirty="0">
              <a:latin typeface="Times New Roman" panose="02020603050405020304" pitchFamily="18" charset="0"/>
              <a:cs typeface="Times New Roman" panose="02020603050405020304" pitchFamily="18" charset="0"/>
            </a:endParaRPr>
          </a:p>
          <a:p>
            <a:pPr marL="457200" lvl="0" indent="-325755" algn="l" rtl="0">
              <a:spcBef>
                <a:spcPts val="1600"/>
              </a:spcBef>
              <a:spcAft>
                <a:spcPts val="0"/>
              </a:spcAft>
              <a:buSzPct val="105882"/>
              <a:buChar char="●"/>
            </a:pPr>
            <a:r>
              <a:rPr lang="en-US" sz="2100" dirty="0" err="1">
                <a:latin typeface="Times New Roman" panose="02020603050405020304" pitchFamily="18" charset="0"/>
                <a:cs typeface="Times New Roman" panose="02020603050405020304" pitchFamily="18" charset="0"/>
              </a:rPr>
              <a:t>Azantilow</a:t>
            </a:r>
            <a:r>
              <a:rPr lang="en-US" sz="2100" dirty="0">
                <a:latin typeface="Times New Roman" panose="02020603050405020304" pitchFamily="18" charset="0"/>
                <a:cs typeface="Times New Roman" panose="02020603050405020304" pitchFamily="18" charset="0"/>
              </a:rPr>
              <a:t>, the head chief of the </a:t>
            </a:r>
            <a:r>
              <a:rPr lang="en-US" sz="2100" dirty="0" err="1">
                <a:latin typeface="Times New Roman" panose="02020603050405020304" pitchFamily="18" charset="0"/>
                <a:cs typeface="Times New Roman" panose="02020603050405020304" pitchFamily="18" charset="0"/>
              </a:rPr>
              <a:t>Bulsas</a:t>
            </a:r>
            <a:r>
              <a:rPr lang="en-US" sz="2100" dirty="0">
                <a:latin typeface="Times New Roman" panose="02020603050405020304" pitchFamily="18" charset="0"/>
                <a:cs typeface="Times New Roman" panose="02020603050405020304" pitchFamily="18" charset="0"/>
              </a:rPr>
              <a:t> wrote and complained:  “</a:t>
            </a:r>
            <a:r>
              <a:rPr lang="en-US" sz="2100" i="1" dirty="0">
                <a:latin typeface="Times New Roman" panose="02020603050405020304" pitchFamily="18" charset="0"/>
                <a:cs typeface="Times New Roman" panose="02020603050405020304" pitchFamily="18" charset="0"/>
              </a:rPr>
              <a:t>Since some years ago, three villages of the </a:t>
            </a:r>
            <a:r>
              <a:rPr lang="en-US" sz="2100" i="1" dirty="0" err="1">
                <a:latin typeface="Times New Roman" panose="02020603050405020304" pitchFamily="18" charset="0"/>
                <a:cs typeface="Times New Roman" panose="02020603050405020304" pitchFamily="18" charset="0"/>
              </a:rPr>
              <a:t>Builsas</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Kunkuaga</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Kunkua</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Kategara</a:t>
            </a:r>
            <a:r>
              <a:rPr lang="en-US" sz="2100" i="1" dirty="0">
                <a:latin typeface="Times New Roman" panose="02020603050405020304" pitchFamily="18" charset="0"/>
                <a:cs typeface="Times New Roman" panose="02020603050405020304" pitchFamily="18" charset="0"/>
              </a:rPr>
              <a:t> (</a:t>
            </a:r>
            <a:r>
              <a:rPr lang="en-US" sz="2100" i="1" dirty="0" err="1">
                <a:latin typeface="Times New Roman" panose="02020603050405020304" pitchFamily="18" charset="0"/>
                <a:cs typeface="Times New Roman" panose="02020603050405020304" pitchFamily="18" charset="0"/>
              </a:rPr>
              <a:t>Katigira</a:t>
            </a:r>
            <a:r>
              <a:rPr lang="en-US" sz="2100" i="1" dirty="0">
                <a:latin typeface="Times New Roman" panose="02020603050405020304" pitchFamily="18" charset="0"/>
                <a:cs typeface="Times New Roman" panose="02020603050405020304" pitchFamily="18" charset="0"/>
              </a:rPr>
              <a:t>) and </a:t>
            </a:r>
            <a:r>
              <a:rPr lang="en-US" sz="2100" i="1" dirty="0" err="1">
                <a:latin typeface="Times New Roman" panose="02020603050405020304" pitchFamily="18" charset="0"/>
                <a:cs typeface="Times New Roman" panose="02020603050405020304" pitchFamily="18" charset="0"/>
              </a:rPr>
              <a:t>Jaadema</a:t>
            </a:r>
            <a:r>
              <a:rPr lang="en-US" sz="2100" i="1" dirty="0">
                <a:latin typeface="Times New Roman" panose="02020603050405020304" pitchFamily="18" charset="0"/>
                <a:cs typeface="Times New Roman" panose="02020603050405020304" pitchFamily="18" charset="0"/>
              </a:rPr>
              <a:t> are being serving under the </a:t>
            </a:r>
            <a:r>
              <a:rPr lang="en-US" sz="2100" i="1" dirty="0" err="1">
                <a:latin typeface="Times New Roman" panose="02020603050405020304" pitchFamily="18" charset="0"/>
                <a:cs typeface="Times New Roman" panose="02020603050405020304" pitchFamily="18" charset="0"/>
              </a:rPr>
              <a:t>Mamprusi</a:t>
            </a:r>
            <a:r>
              <a:rPr lang="en-US" sz="2100" i="1" dirty="0">
                <a:latin typeface="Times New Roman" panose="02020603050405020304" pitchFamily="18" charset="0"/>
                <a:cs typeface="Times New Roman" panose="02020603050405020304" pitchFamily="18" charset="0"/>
              </a:rPr>
              <a:t> N.A. but really they are </a:t>
            </a:r>
            <a:r>
              <a:rPr lang="en-US" sz="2100" i="1" dirty="0" err="1">
                <a:latin typeface="Times New Roman" panose="02020603050405020304" pitchFamily="18" charset="0"/>
                <a:cs typeface="Times New Roman" panose="02020603050405020304" pitchFamily="18" charset="0"/>
              </a:rPr>
              <a:t>Builsa</a:t>
            </a:r>
            <a:r>
              <a:rPr lang="en-US" sz="2100" i="1" dirty="0">
                <a:latin typeface="Times New Roman" panose="02020603050405020304" pitchFamily="18" charset="0"/>
                <a:cs typeface="Times New Roman" panose="02020603050405020304" pitchFamily="18" charset="0"/>
              </a:rPr>
              <a:t>, as regards their customs and language is the same way done as the </a:t>
            </a:r>
            <a:r>
              <a:rPr lang="en-US" sz="2100" i="1" dirty="0" err="1">
                <a:latin typeface="Times New Roman" panose="02020603050405020304" pitchFamily="18" charset="0"/>
                <a:cs typeface="Times New Roman" panose="02020603050405020304" pitchFamily="18" charset="0"/>
              </a:rPr>
              <a:t>Builsas</a:t>
            </a:r>
            <a:r>
              <a:rPr lang="en-US" sz="2100" i="1" dirty="0">
                <a:latin typeface="Times New Roman" panose="02020603050405020304" pitchFamily="18" charset="0"/>
                <a:cs typeface="Times New Roman" panose="02020603050405020304" pitchFamily="18" charset="0"/>
              </a:rPr>
              <a:t>, and moreover, they are settling on the </a:t>
            </a:r>
            <a:r>
              <a:rPr lang="en-US" sz="2100" i="1" dirty="0" err="1">
                <a:latin typeface="Times New Roman" panose="02020603050405020304" pitchFamily="18" charset="0"/>
                <a:cs typeface="Times New Roman" panose="02020603050405020304" pitchFamily="18" charset="0"/>
              </a:rPr>
              <a:t>Builsa</a:t>
            </a:r>
            <a:r>
              <a:rPr lang="en-US" sz="2100" i="1" dirty="0">
                <a:latin typeface="Times New Roman" panose="02020603050405020304" pitchFamily="18" charset="0"/>
                <a:cs typeface="Times New Roman" panose="02020603050405020304" pitchFamily="18" charset="0"/>
              </a:rPr>
              <a:t> Land”</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Bazukwe</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Vrs</a:t>
            </a:r>
            <a:r>
              <a:rPr lang="en-US" sz="2100" dirty="0">
                <a:latin typeface="Times New Roman" panose="02020603050405020304" pitchFamily="18" charset="0"/>
                <a:cs typeface="Times New Roman" panose="02020603050405020304" pitchFamily="18" charset="0"/>
              </a:rPr>
              <a:t>. Naga and </a:t>
            </a:r>
            <a:r>
              <a:rPr lang="en-US" sz="2100" dirty="0" err="1">
                <a:latin typeface="Times New Roman" panose="02020603050405020304" pitchFamily="18" charset="0"/>
                <a:cs typeface="Times New Roman" panose="02020603050405020304" pitchFamily="18" charset="0"/>
              </a:rPr>
              <a:t>Sandema</a:t>
            </a:r>
            <a:r>
              <a:rPr lang="en-US" sz="2100" dirty="0">
                <a:latin typeface="Times New Roman" panose="02020603050405020304" pitchFamily="18" charset="0"/>
                <a:cs typeface="Times New Roman" panose="02020603050405020304" pitchFamily="18" charset="0"/>
              </a:rPr>
              <a:t> Claim, 1932–1951, p. 59).</a:t>
            </a:r>
            <a:endParaRPr sz="2100" dirty="0">
              <a:latin typeface="Times New Roman" panose="02020603050405020304" pitchFamily="18" charset="0"/>
              <a:cs typeface="Times New Roman" panose="02020603050405020304" pitchFamily="18" charset="0"/>
            </a:endParaRPr>
          </a:p>
          <a:p>
            <a:pPr marL="457200" lvl="0" indent="-325755" algn="l" rtl="0">
              <a:spcBef>
                <a:spcPts val="1600"/>
              </a:spcBef>
              <a:spcAft>
                <a:spcPts val="0"/>
              </a:spcAft>
              <a:buSzPct val="105882"/>
              <a:buChar char="●"/>
            </a:pPr>
            <a:r>
              <a:rPr lang="en-US" sz="2100" dirty="0" err="1">
                <a:latin typeface="Times New Roman" panose="02020603050405020304" pitchFamily="18" charset="0"/>
                <a:cs typeface="Times New Roman" panose="02020603050405020304" pitchFamily="18" charset="0"/>
              </a:rPr>
              <a:t>Azantilow’s</a:t>
            </a:r>
            <a:r>
              <a:rPr lang="en-US" sz="2100" dirty="0">
                <a:latin typeface="Times New Roman" panose="02020603050405020304" pitchFamily="18" charset="0"/>
                <a:cs typeface="Times New Roman" panose="02020603050405020304" pitchFamily="18" charset="0"/>
              </a:rPr>
              <a:t> letter was addressed to the Na-</a:t>
            </a:r>
            <a:r>
              <a:rPr lang="en-US" sz="2100" dirty="0" err="1">
                <a:latin typeface="Times New Roman" panose="02020603050405020304" pitchFamily="18" charset="0"/>
                <a:cs typeface="Times New Roman" panose="02020603050405020304" pitchFamily="18" charset="0"/>
              </a:rPr>
              <a:t>yiri</a:t>
            </a:r>
            <a:r>
              <a:rPr lang="en-US" sz="2100" dirty="0">
                <a:latin typeface="Times New Roman" panose="02020603050405020304" pitchFamily="18" charset="0"/>
                <a:cs typeface="Times New Roman" panose="02020603050405020304" pitchFamily="18" charset="0"/>
              </a:rPr>
              <a:t>, yet the district commissioner replied, noting that the boundaries had been settled and he had no intention of reopening them. </a:t>
            </a:r>
            <a:endParaRPr sz="2100" dirty="0">
              <a:latin typeface="Times New Roman" panose="02020603050405020304" pitchFamily="18" charset="0"/>
              <a:cs typeface="Times New Roman" panose="02020603050405020304" pitchFamily="18" charset="0"/>
            </a:endParaRPr>
          </a:p>
          <a:p>
            <a:pPr marL="457200" lvl="0" indent="-325755" algn="l" rtl="0">
              <a:spcBef>
                <a:spcPts val="1600"/>
              </a:spcBef>
              <a:spcAft>
                <a:spcPts val="0"/>
              </a:spcAft>
              <a:buSzPct val="105882"/>
              <a:buChar char="●"/>
            </a:pPr>
            <a:r>
              <a:rPr lang="en-US" sz="2100" dirty="0" err="1">
                <a:latin typeface="Times New Roman" panose="02020603050405020304" pitchFamily="18" charset="0"/>
                <a:cs typeface="Times New Roman" panose="02020603050405020304" pitchFamily="18" charset="0"/>
              </a:rPr>
              <a:t>Azantilow</a:t>
            </a:r>
            <a:r>
              <a:rPr lang="en-US" sz="2100" dirty="0">
                <a:latin typeface="Times New Roman" panose="02020603050405020304" pitchFamily="18" charset="0"/>
                <a:cs typeface="Times New Roman" panose="02020603050405020304" pitchFamily="18" charset="0"/>
              </a:rPr>
              <a:t> persisted and petitioned the Governor to address the boundary concerns. </a:t>
            </a:r>
            <a:endParaRPr sz="2100" dirty="0">
              <a:latin typeface="Times New Roman" panose="02020603050405020304" pitchFamily="18" charset="0"/>
              <a:cs typeface="Times New Roman" panose="02020603050405020304" pitchFamily="18" charset="0"/>
            </a:endParaRPr>
          </a:p>
          <a:p>
            <a:pPr marL="457200" lvl="0" indent="0" algn="l" rtl="0">
              <a:spcBef>
                <a:spcPts val="1600"/>
              </a:spcBef>
              <a:spcAft>
                <a:spcPts val="1600"/>
              </a:spcAft>
              <a:buNone/>
            </a:pPr>
            <a:endParaRPr dirty="0">
              <a:latin typeface="Times New Roman" panose="02020603050405020304" pitchFamily="18" charset="0"/>
              <a:cs typeface="Times New Roman" panose="02020603050405020304" pitchFamily="18" charset="0"/>
            </a:endParaRPr>
          </a:p>
        </p:txBody>
      </p:sp>
      <p:sp>
        <p:nvSpPr>
          <p:cNvPr id="168" name="Google Shape;168;g38d31600106_1_410"/>
          <p:cNvSpPr txBox="1"/>
          <p:nvPr/>
        </p:nvSpPr>
        <p:spPr>
          <a:xfrm>
            <a:off x="1307690" y="1324895"/>
            <a:ext cx="10068233"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The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Bulsas</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in Colonial Development and Expansion</a:t>
            </a:r>
            <a:endParaRPr lang="en-US" sz="2800" dirty="0">
              <a:latin typeface="Times New Roman" panose="02020603050405020304" pitchFamily="18" charset="0"/>
              <a:cs typeface="Times New Roman" panose="02020603050405020304" pitchFamily="18" charset="0"/>
            </a:endParaRPr>
          </a:p>
        </p:txBody>
      </p:sp>
      <p:pic>
        <p:nvPicPr>
          <p:cNvPr id="169" name="Google Shape;169;g38d31600106_1_410"/>
          <p:cNvPicPr preferRelativeResize="0"/>
          <p:nvPr/>
        </p:nvPicPr>
        <p:blipFill>
          <a:blip r:embed="rId4">
            <a:alphaModFix/>
          </a:blip>
          <a:stretch>
            <a:fillRect/>
          </a:stretch>
        </p:blipFill>
        <p:spPr>
          <a:xfrm>
            <a:off x="6095999" y="1839325"/>
            <a:ext cx="5057775" cy="4572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3"/>
        <p:cNvGrpSpPr/>
        <p:nvPr/>
      </p:nvGrpSpPr>
      <p:grpSpPr>
        <a:xfrm>
          <a:off x="0" y="0"/>
          <a:ext cx="0" cy="0"/>
          <a:chOff x="0" y="0"/>
          <a:chExt cx="0" cy="0"/>
        </a:xfrm>
      </p:grpSpPr>
      <p:pic>
        <p:nvPicPr>
          <p:cNvPr id="174" name="Google Shape;174;g38d31600106_1_427"/>
          <p:cNvPicPr preferRelativeResize="0"/>
          <p:nvPr/>
        </p:nvPicPr>
        <p:blipFill rotWithShape="1">
          <a:blip r:embed="rId3">
            <a:alphaModFix/>
          </a:blip>
          <a:srcRect/>
          <a:stretch/>
        </p:blipFill>
        <p:spPr>
          <a:xfrm>
            <a:off x="0" y="-6064"/>
            <a:ext cx="12191999" cy="1406203"/>
          </a:xfrm>
          <a:prstGeom prst="rect">
            <a:avLst/>
          </a:prstGeom>
          <a:noFill/>
          <a:ln>
            <a:noFill/>
          </a:ln>
        </p:spPr>
      </p:pic>
      <p:sp>
        <p:nvSpPr>
          <p:cNvPr id="175" name="Google Shape;175;g38d31600106_1_427"/>
          <p:cNvSpPr txBox="1">
            <a:spLocks noGrp="1"/>
          </p:cNvSpPr>
          <p:nvPr>
            <p:ph type="body" idx="1"/>
          </p:nvPr>
        </p:nvSpPr>
        <p:spPr>
          <a:xfrm>
            <a:off x="276250" y="1848075"/>
            <a:ext cx="5596200" cy="4717500"/>
          </a:xfrm>
          <a:prstGeom prst="rect">
            <a:avLst/>
          </a:prstGeom>
          <a:noFill/>
          <a:ln>
            <a:noFill/>
          </a:ln>
        </p:spPr>
        <p:txBody>
          <a:bodyPr spcFirstLastPara="1" wrap="square" lIns="91425" tIns="45700" rIns="91425" bIns="45700" anchor="t" anchorCtr="0">
            <a:normAutofit fontScale="55000" lnSpcReduction="20000"/>
          </a:bodyPr>
          <a:lstStyle/>
          <a:p>
            <a:pPr marL="457200" lvl="0" indent="-317182" algn="just" rtl="0">
              <a:spcBef>
                <a:spcPts val="0"/>
              </a:spcBef>
              <a:spcAft>
                <a:spcPts val="0"/>
              </a:spcAft>
              <a:buSzPct val="105882"/>
              <a:buChar char="●"/>
            </a:pPr>
            <a:r>
              <a:rPr lang="en-US" sz="2900" dirty="0">
                <a:latin typeface="Times New Roman" panose="02020603050405020304" pitchFamily="18" charset="0"/>
                <a:cs typeface="Times New Roman" panose="02020603050405020304" pitchFamily="18" charset="0"/>
              </a:rPr>
              <a:t>The chief commissioner, in transmitting </a:t>
            </a:r>
            <a:r>
              <a:rPr lang="en-US" sz="2900" dirty="0" err="1">
                <a:latin typeface="Times New Roman" panose="02020603050405020304" pitchFamily="18" charset="0"/>
                <a:cs typeface="Times New Roman" panose="02020603050405020304" pitchFamily="18" charset="0"/>
              </a:rPr>
              <a:t>Azantilow’s</a:t>
            </a:r>
            <a:r>
              <a:rPr lang="en-US" sz="2900" dirty="0">
                <a:latin typeface="Times New Roman" panose="02020603050405020304" pitchFamily="18" charset="0"/>
                <a:cs typeface="Times New Roman" panose="02020603050405020304" pitchFamily="18" charset="0"/>
              </a:rPr>
              <a:t> letter to the colonial secretary for the opinion of the Governor’s legal advisers, noted: </a:t>
            </a:r>
            <a:r>
              <a:rPr lang="en-US" sz="2900" b="1" i="1" dirty="0">
                <a:latin typeface="Times New Roman" panose="02020603050405020304" pitchFamily="18" charset="0"/>
                <a:cs typeface="Times New Roman" panose="02020603050405020304" pitchFamily="18" charset="0"/>
              </a:rPr>
              <a:t>“I may perhaps add that the </a:t>
            </a:r>
            <a:r>
              <a:rPr lang="en-US" sz="2900" b="1" i="1" dirty="0" err="1">
                <a:latin typeface="Times New Roman" panose="02020603050405020304" pitchFamily="18" charset="0"/>
                <a:cs typeface="Times New Roman" panose="02020603050405020304" pitchFamily="18" charset="0"/>
              </a:rPr>
              <a:t>Sandema</a:t>
            </a:r>
            <a:r>
              <a:rPr lang="en-US" sz="2900" b="1" i="1" dirty="0">
                <a:latin typeface="Times New Roman" panose="02020603050405020304" pitchFamily="18" charset="0"/>
                <a:cs typeface="Times New Roman" panose="02020603050405020304" pitchFamily="18" charset="0"/>
              </a:rPr>
              <a:t> Nab is one of the most able and progressive of the Chiefs in the Northern Territories and it may be that prestige he has enjoyed on this account has encouraged him to persist in his present action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Bazukwe</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Vrs</a:t>
            </a:r>
            <a:r>
              <a:rPr lang="en-US" sz="2900" dirty="0">
                <a:latin typeface="Times New Roman" panose="02020603050405020304" pitchFamily="18" charset="0"/>
                <a:cs typeface="Times New Roman" panose="02020603050405020304" pitchFamily="18" charset="0"/>
              </a:rPr>
              <a:t>. Naga and </a:t>
            </a:r>
            <a:r>
              <a:rPr lang="en-US" sz="2900" dirty="0" err="1">
                <a:latin typeface="Times New Roman" panose="02020603050405020304" pitchFamily="18" charset="0"/>
                <a:cs typeface="Times New Roman" panose="02020603050405020304" pitchFamily="18" charset="0"/>
              </a:rPr>
              <a:t>Sandema</a:t>
            </a:r>
            <a:r>
              <a:rPr lang="en-US" sz="2900" dirty="0">
                <a:latin typeface="Times New Roman" panose="02020603050405020304" pitchFamily="18" charset="0"/>
                <a:cs typeface="Times New Roman" panose="02020603050405020304" pitchFamily="18" charset="0"/>
              </a:rPr>
              <a:t> Claim, 1932–1951, p. 72).</a:t>
            </a:r>
            <a:endParaRPr sz="2900" dirty="0">
              <a:latin typeface="Times New Roman" panose="02020603050405020304" pitchFamily="18" charset="0"/>
              <a:cs typeface="Times New Roman" panose="02020603050405020304" pitchFamily="18" charset="0"/>
            </a:endParaRPr>
          </a:p>
          <a:p>
            <a:pPr marL="457200" lvl="0" indent="-317182" algn="l" rtl="0">
              <a:spcBef>
                <a:spcPts val="1600"/>
              </a:spcBef>
              <a:spcAft>
                <a:spcPts val="0"/>
              </a:spcAft>
              <a:buSzPct val="105882"/>
              <a:buChar char="●"/>
            </a:pPr>
            <a:r>
              <a:rPr lang="en-US" sz="2900" dirty="0">
                <a:latin typeface="Times New Roman" panose="02020603050405020304" pitchFamily="18" charset="0"/>
                <a:cs typeface="Times New Roman" panose="02020603050405020304" pitchFamily="18" charset="0"/>
              </a:rPr>
              <a:t>When finally granted an interview with the Governor in 1950, </a:t>
            </a:r>
            <a:r>
              <a:rPr lang="en-US" sz="2900" dirty="0" err="1">
                <a:latin typeface="Times New Roman" panose="02020603050405020304" pitchFamily="18" charset="0"/>
                <a:cs typeface="Times New Roman" panose="02020603050405020304" pitchFamily="18" charset="0"/>
              </a:rPr>
              <a:t>Azantilow</a:t>
            </a:r>
            <a:r>
              <a:rPr lang="en-US" sz="2900" dirty="0">
                <a:latin typeface="Times New Roman" panose="02020603050405020304" pitchFamily="18" charset="0"/>
                <a:cs typeface="Times New Roman" panose="02020603050405020304" pitchFamily="18" charset="0"/>
              </a:rPr>
              <a:t> conveyed:</a:t>
            </a:r>
            <a:endParaRPr sz="2900" dirty="0">
              <a:latin typeface="Times New Roman" panose="02020603050405020304" pitchFamily="18" charset="0"/>
              <a:cs typeface="Times New Roman" panose="02020603050405020304" pitchFamily="18" charset="0"/>
            </a:endParaRPr>
          </a:p>
          <a:p>
            <a:pPr marL="0" lvl="0" indent="0" algn="just" rtl="0">
              <a:spcBef>
                <a:spcPts val="0"/>
              </a:spcBef>
              <a:spcAft>
                <a:spcPts val="0"/>
              </a:spcAft>
              <a:buNone/>
            </a:pPr>
            <a:r>
              <a:rPr lang="en-US" sz="2900" i="1" dirty="0">
                <a:latin typeface="Times New Roman" panose="02020603050405020304" pitchFamily="18" charset="0"/>
                <a:cs typeface="Times New Roman" panose="02020603050405020304" pitchFamily="18" charset="0"/>
              </a:rPr>
              <a:t>The men from there (the disputed areas) marry from here (the </a:t>
            </a:r>
            <a:r>
              <a:rPr lang="en-US" sz="2900" i="1" dirty="0" err="1">
                <a:latin typeface="Times New Roman" panose="02020603050405020304" pitchFamily="18" charset="0"/>
                <a:cs typeface="Times New Roman" panose="02020603050405020304" pitchFamily="18" charset="0"/>
              </a:rPr>
              <a:t>Bulsa</a:t>
            </a:r>
            <a:r>
              <a:rPr lang="en-US" sz="2900" i="1" dirty="0">
                <a:latin typeface="Times New Roman" panose="02020603050405020304" pitchFamily="18" charset="0"/>
                <a:cs typeface="Times New Roman" panose="02020603050405020304" pitchFamily="18" charset="0"/>
              </a:rPr>
              <a:t> region); the language and custom is </a:t>
            </a:r>
            <a:r>
              <a:rPr lang="en-US" sz="2900" i="1" dirty="0" err="1">
                <a:latin typeface="Times New Roman" panose="02020603050405020304" pitchFamily="18" charset="0"/>
                <a:cs typeface="Times New Roman" panose="02020603050405020304" pitchFamily="18" charset="0"/>
              </a:rPr>
              <a:t>Builsa</a:t>
            </a:r>
            <a:r>
              <a:rPr lang="en-US" sz="2900" i="1" dirty="0">
                <a:latin typeface="Times New Roman" panose="02020603050405020304" pitchFamily="18" charset="0"/>
                <a:cs typeface="Times New Roman" panose="02020603050405020304" pitchFamily="18" charset="0"/>
              </a:rPr>
              <a:t> language and custom. Many of them try to say they are </a:t>
            </a:r>
            <a:r>
              <a:rPr lang="en-US" sz="2900" i="1" dirty="0" err="1">
                <a:latin typeface="Times New Roman" panose="02020603050405020304" pitchFamily="18" charset="0"/>
                <a:cs typeface="Times New Roman" panose="02020603050405020304" pitchFamily="18" charset="0"/>
              </a:rPr>
              <a:t>Builsas</a:t>
            </a:r>
            <a:r>
              <a:rPr lang="en-US" sz="2900" i="1" dirty="0">
                <a:latin typeface="Times New Roman" panose="02020603050405020304" pitchFamily="18" charset="0"/>
                <a:cs typeface="Times New Roman" panose="02020603050405020304" pitchFamily="18" charset="0"/>
              </a:rPr>
              <a:t>, but they are punished if they visit </a:t>
            </a:r>
            <a:r>
              <a:rPr lang="en-US" sz="2900" i="1" dirty="0" err="1">
                <a:latin typeface="Times New Roman" panose="02020603050405020304" pitchFamily="18" charset="0"/>
                <a:cs typeface="Times New Roman" panose="02020603050405020304" pitchFamily="18" charset="0"/>
              </a:rPr>
              <a:t>Sandema</a:t>
            </a:r>
            <a:r>
              <a:rPr lang="en-US" sz="2900" i="1" dirty="0">
                <a:latin typeface="Times New Roman" panose="02020603050405020304" pitchFamily="18" charset="0"/>
                <a:cs typeface="Times New Roman" panose="02020603050405020304" pitchFamily="18" charset="0"/>
              </a:rPr>
              <a:t>. Before the Whiteman came the river was the boundary. There is no dispute between the </a:t>
            </a:r>
            <a:r>
              <a:rPr lang="en-US" sz="2900" i="1" dirty="0" err="1">
                <a:latin typeface="Times New Roman" panose="02020603050405020304" pitchFamily="18" charset="0"/>
                <a:cs typeface="Times New Roman" panose="02020603050405020304" pitchFamily="18" charset="0"/>
              </a:rPr>
              <a:t>Sissala</a:t>
            </a:r>
            <a:r>
              <a:rPr lang="en-US" sz="2900" i="1" dirty="0">
                <a:latin typeface="Times New Roman" panose="02020603050405020304" pitchFamily="18" charset="0"/>
                <a:cs typeface="Times New Roman" panose="02020603050405020304" pitchFamily="18" charset="0"/>
              </a:rPr>
              <a:t> and ourselves on our other (S.W) boundary</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Bazukwe</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Vrs</a:t>
            </a:r>
            <a:r>
              <a:rPr lang="en-US" sz="2900" dirty="0">
                <a:latin typeface="Times New Roman" panose="02020603050405020304" pitchFamily="18" charset="0"/>
                <a:cs typeface="Times New Roman" panose="02020603050405020304" pitchFamily="18" charset="0"/>
              </a:rPr>
              <a:t>. Naga and </a:t>
            </a:r>
            <a:r>
              <a:rPr lang="en-US" sz="2900" dirty="0" err="1">
                <a:latin typeface="Times New Roman" panose="02020603050405020304" pitchFamily="18" charset="0"/>
                <a:cs typeface="Times New Roman" panose="02020603050405020304" pitchFamily="18" charset="0"/>
              </a:rPr>
              <a:t>Sandema</a:t>
            </a:r>
            <a:r>
              <a:rPr lang="en-US" sz="2900" dirty="0">
                <a:latin typeface="Times New Roman" panose="02020603050405020304" pitchFamily="18" charset="0"/>
                <a:cs typeface="Times New Roman" panose="02020603050405020304" pitchFamily="18" charset="0"/>
              </a:rPr>
              <a:t> Claim, 1932–1951, p. 130).</a:t>
            </a:r>
            <a:endParaRPr sz="2900" dirty="0">
              <a:latin typeface="Times New Roman" panose="02020603050405020304" pitchFamily="18" charset="0"/>
              <a:cs typeface="Times New Roman" panose="02020603050405020304" pitchFamily="18" charset="0"/>
            </a:endParaRPr>
          </a:p>
          <a:p>
            <a:pPr marL="457200" lvl="0" indent="-317182" algn="just" rtl="0">
              <a:spcBef>
                <a:spcPts val="1600"/>
              </a:spcBef>
              <a:spcAft>
                <a:spcPts val="0"/>
              </a:spcAft>
              <a:buSzPct val="105882"/>
              <a:buChar char="●"/>
            </a:pPr>
            <a:r>
              <a:rPr lang="en-US" sz="2900" dirty="0">
                <a:latin typeface="Times New Roman" panose="02020603050405020304" pitchFamily="18" charset="0"/>
                <a:cs typeface="Times New Roman" panose="02020603050405020304" pitchFamily="18" charset="0"/>
              </a:rPr>
              <a:t>He went on to say: “</a:t>
            </a:r>
            <a:r>
              <a:rPr lang="en-US" sz="2900" i="1" dirty="0">
                <a:latin typeface="Times New Roman" panose="02020603050405020304" pitchFamily="18" charset="0"/>
                <a:cs typeface="Times New Roman" panose="02020603050405020304" pitchFamily="18" charset="0"/>
              </a:rPr>
              <a:t>During Babatu’s raid the chiefs fought for the land; the land belongs to the </a:t>
            </a:r>
            <a:r>
              <a:rPr lang="en-US" sz="2900" i="1" dirty="0" err="1">
                <a:latin typeface="Times New Roman" panose="02020603050405020304" pitchFamily="18" charset="0"/>
                <a:cs typeface="Times New Roman" panose="02020603050405020304" pitchFamily="18" charset="0"/>
              </a:rPr>
              <a:t>Bulsas</a:t>
            </a:r>
            <a:r>
              <a:rPr lang="en-US" sz="2900" i="1" dirty="0">
                <a:latin typeface="Times New Roman" panose="02020603050405020304" pitchFamily="18" charset="0"/>
                <a:cs typeface="Times New Roman" panose="02020603050405020304" pitchFamily="18" charset="0"/>
              </a:rPr>
              <a:t>; the </a:t>
            </a:r>
            <a:r>
              <a:rPr lang="en-US" sz="2900" i="1" dirty="0" err="1">
                <a:latin typeface="Times New Roman" panose="02020603050405020304" pitchFamily="18" charset="0"/>
                <a:cs typeface="Times New Roman" panose="02020603050405020304" pitchFamily="18" charset="0"/>
              </a:rPr>
              <a:t>Mumprusis</a:t>
            </a:r>
            <a:r>
              <a:rPr lang="en-US" sz="2900" i="1" dirty="0">
                <a:latin typeface="Times New Roman" panose="02020603050405020304" pitchFamily="18" charset="0"/>
                <a:cs typeface="Times New Roman" panose="02020603050405020304" pitchFamily="18" charset="0"/>
              </a:rPr>
              <a:t> did not fight for the land nor did they defend it. . . . In Babatu’s raid, we fought for all the land up to the river”</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Bazukwe</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Vrs</a:t>
            </a:r>
            <a:r>
              <a:rPr lang="en-US" sz="2900" dirty="0">
                <a:latin typeface="Times New Roman" panose="02020603050405020304" pitchFamily="18" charset="0"/>
                <a:cs typeface="Times New Roman" panose="02020603050405020304" pitchFamily="18" charset="0"/>
              </a:rPr>
              <a:t>. Naga and </a:t>
            </a:r>
            <a:r>
              <a:rPr lang="en-US" sz="2900" dirty="0" err="1">
                <a:latin typeface="Times New Roman" panose="02020603050405020304" pitchFamily="18" charset="0"/>
                <a:cs typeface="Times New Roman" panose="02020603050405020304" pitchFamily="18" charset="0"/>
              </a:rPr>
              <a:t>Sandema</a:t>
            </a:r>
            <a:r>
              <a:rPr lang="en-US" sz="2900" dirty="0">
                <a:latin typeface="Times New Roman" panose="02020603050405020304" pitchFamily="18" charset="0"/>
                <a:cs typeface="Times New Roman" panose="02020603050405020304" pitchFamily="18" charset="0"/>
              </a:rPr>
              <a:t> Claim, 1932–1951, p. 129).</a:t>
            </a:r>
            <a:endParaRPr sz="2900" dirty="0">
              <a:latin typeface="Times New Roman" panose="02020603050405020304" pitchFamily="18" charset="0"/>
              <a:cs typeface="Times New Roman" panose="02020603050405020304" pitchFamily="18" charset="0"/>
            </a:endParaRPr>
          </a:p>
        </p:txBody>
      </p:sp>
      <p:sp>
        <p:nvSpPr>
          <p:cNvPr id="176" name="Google Shape;176;g38d31600106_1_427"/>
          <p:cNvSpPr txBox="1"/>
          <p:nvPr/>
        </p:nvSpPr>
        <p:spPr>
          <a:xfrm>
            <a:off x="276250" y="1362517"/>
            <a:ext cx="11801400"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The </a:t>
            </a: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Bulsas</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in Colonial Development and Expansion</a:t>
            </a:r>
            <a:endParaRPr lang="en-US" sz="2800" dirty="0">
              <a:latin typeface="Times New Roman" panose="02020603050405020304" pitchFamily="18" charset="0"/>
              <a:cs typeface="Times New Roman" panose="02020603050405020304" pitchFamily="18" charset="0"/>
            </a:endParaRPr>
          </a:p>
        </p:txBody>
      </p:sp>
      <p:sp>
        <p:nvSpPr>
          <p:cNvPr id="177" name="Google Shape;177;g38d31600106_1_427"/>
          <p:cNvSpPr txBox="1"/>
          <p:nvPr/>
        </p:nvSpPr>
        <p:spPr>
          <a:xfrm>
            <a:off x="5980275" y="1848075"/>
            <a:ext cx="5682300" cy="4539674"/>
          </a:xfrm>
          <a:prstGeom prst="rect">
            <a:avLst/>
          </a:prstGeom>
          <a:noFill/>
          <a:ln>
            <a:noFill/>
          </a:ln>
        </p:spPr>
        <p:txBody>
          <a:bodyPr spcFirstLastPara="1" wrap="square" lIns="91425" tIns="91425" rIns="91425" bIns="91425" anchor="t" anchorCtr="0">
            <a:spAutoFit/>
          </a:bodyPr>
          <a:lstStyle/>
          <a:p>
            <a:pPr marL="457200" lvl="0" indent="-342900" algn="just" rtl="0">
              <a:lnSpc>
                <a:spcPct val="90000"/>
              </a:lnSpc>
              <a:spcBef>
                <a:spcPts val="0"/>
              </a:spcBef>
              <a:spcAft>
                <a:spcPts val="0"/>
              </a:spcAft>
              <a:buClr>
                <a:schemeClr val="dk1"/>
              </a:buClr>
              <a:buSzPts val="1800"/>
              <a:buFont typeface="Lato"/>
              <a:buChar char="●"/>
            </a:pPr>
            <a:r>
              <a:rPr lang="en-US" sz="1800" dirty="0">
                <a:solidFill>
                  <a:schemeClr val="accent1"/>
                </a:solidFill>
                <a:latin typeface="Times New Roman" panose="02020603050405020304" pitchFamily="18" charset="0"/>
                <a:ea typeface="Lato"/>
                <a:cs typeface="Times New Roman" panose="02020603050405020304" pitchFamily="18" charset="0"/>
                <a:sym typeface="Lato"/>
              </a:rPr>
              <a:t>It was clear that </a:t>
            </a:r>
            <a:r>
              <a:rPr lang="en-US" sz="1800" dirty="0" err="1">
                <a:solidFill>
                  <a:schemeClr val="accent1"/>
                </a:solidFill>
                <a:latin typeface="Times New Roman" panose="02020603050405020304" pitchFamily="18" charset="0"/>
                <a:ea typeface="Lato"/>
                <a:cs typeface="Times New Roman" panose="02020603050405020304" pitchFamily="18" charset="0"/>
                <a:sym typeface="Lato"/>
              </a:rPr>
              <a:t>Azantilow’s</a:t>
            </a:r>
            <a:r>
              <a:rPr lang="en-US" sz="1800" dirty="0">
                <a:solidFill>
                  <a:schemeClr val="accent1"/>
                </a:solidFill>
                <a:latin typeface="Times New Roman" panose="02020603050405020304" pitchFamily="18" charset="0"/>
                <a:ea typeface="Lato"/>
                <a:cs typeface="Times New Roman" panose="02020603050405020304" pitchFamily="18" charset="0"/>
                <a:sym typeface="Lato"/>
              </a:rPr>
              <a:t> claim was both of land ownership and political belonging. He also claimed in his petition that it was the wish of the people that they follow the </a:t>
            </a:r>
            <a:r>
              <a:rPr lang="en-US" sz="1800" dirty="0" err="1">
                <a:solidFill>
                  <a:schemeClr val="accent1"/>
                </a:solidFill>
                <a:latin typeface="Times New Roman" panose="02020603050405020304" pitchFamily="18" charset="0"/>
                <a:ea typeface="Lato"/>
                <a:cs typeface="Times New Roman" panose="02020603050405020304" pitchFamily="18" charset="0"/>
                <a:sym typeface="Lato"/>
              </a:rPr>
              <a:t>Bulsas</a:t>
            </a:r>
            <a:r>
              <a:rPr lang="en-US" sz="1800" dirty="0">
                <a:solidFill>
                  <a:schemeClr val="accent1"/>
                </a:solidFill>
                <a:latin typeface="Times New Roman" panose="02020603050405020304" pitchFamily="18" charset="0"/>
                <a:ea typeface="Lato"/>
                <a:cs typeface="Times New Roman" panose="02020603050405020304" pitchFamily="18" charset="0"/>
                <a:sym typeface="Lato"/>
              </a:rPr>
              <a:t>.</a:t>
            </a:r>
            <a:endParaRPr sz="18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42900" algn="just" rtl="0">
              <a:lnSpc>
                <a:spcPct val="90000"/>
              </a:lnSpc>
              <a:spcBef>
                <a:spcPts val="1600"/>
              </a:spcBef>
              <a:spcAft>
                <a:spcPts val="0"/>
              </a:spcAft>
              <a:buClr>
                <a:schemeClr val="dk1"/>
              </a:buClr>
              <a:buSzPts val="1800"/>
              <a:buFont typeface="Lato"/>
              <a:buChar char="●"/>
            </a:pPr>
            <a:r>
              <a:rPr lang="en-US" sz="1800" dirty="0">
                <a:solidFill>
                  <a:schemeClr val="accent1"/>
                </a:solidFill>
                <a:latin typeface="Times New Roman" panose="02020603050405020304" pitchFamily="18" charset="0"/>
                <a:ea typeface="Lato"/>
                <a:cs typeface="Times New Roman" panose="02020603050405020304" pitchFamily="18" charset="0"/>
                <a:sym typeface="Lato"/>
              </a:rPr>
              <a:t>However, a commission of inquiry rendered both of his claims futile. The first claim was flawed as Eyre-Smith, the Assistant Secretary of Native Affairs, had said, “In no instance did the land belong to the chiefs in the Northern Territories” (</a:t>
            </a:r>
            <a:r>
              <a:rPr lang="en-US" sz="1800" dirty="0" err="1">
                <a:solidFill>
                  <a:schemeClr val="accent1"/>
                </a:solidFill>
                <a:latin typeface="Times New Roman" panose="02020603050405020304" pitchFamily="18" charset="0"/>
                <a:ea typeface="Lato"/>
                <a:cs typeface="Times New Roman" panose="02020603050405020304" pitchFamily="18" charset="0"/>
                <a:sym typeface="Lato"/>
              </a:rPr>
              <a:t>Bazukwe</a:t>
            </a:r>
            <a:r>
              <a:rPr lang="en-US" sz="1800" dirty="0">
                <a:solidFill>
                  <a:schemeClr val="accent1"/>
                </a:solidFill>
                <a:latin typeface="Times New Roman" panose="02020603050405020304" pitchFamily="18" charset="0"/>
                <a:ea typeface="Lato"/>
                <a:cs typeface="Times New Roman" panose="02020603050405020304" pitchFamily="18" charset="0"/>
                <a:sym typeface="Lato"/>
              </a:rPr>
              <a:t> </a:t>
            </a:r>
            <a:r>
              <a:rPr lang="en-US" sz="1800" dirty="0" err="1">
                <a:solidFill>
                  <a:schemeClr val="accent1"/>
                </a:solidFill>
                <a:latin typeface="Times New Roman" panose="02020603050405020304" pitchFamily="18" charset="0"/>
                <a:ea typeface="Lato"/>
                <a:cs typeface="Times New Roman" panose="02020603050405020304" pitchFamily="18" charset="0"/>
                <a:sym typeface="Lato"/>
              </a:rPr>
              <a:t>Vrs</a:t>
            </a:r>
            <a:r>
              <a:rPr lang="en-US" sz="1800" dirty="0">
                <a:solidFill>
                  <a:schemeClr val="accent1"/>
                </a:solidFill>
                <a:latin typeface="Times New Roman" panose="02020603050405020304" pitchFamily="18" charset="0"/>
                <a:ea typeface="Lato"/>
                <a:cs typeface="Times New Roman" panose="02020603050405020304" pitchFamily="18" charset="0"/>
                <a:sym typeface="Lato"/>
              </a:rPr>
              <a:t>. Naga and </a:t>
            </a:r>
            <a:r>
              <a:rPr lang="en-US" sz="1800" dirty="0" err="1">
                <a:solidFill>
                  <a:schemeClr val="accent1"/>
                </a:solidFill>
                <a:latin typeface="Times New Roman" panose="02020603050405020304" pitchFamily="18" charset="0"/>
                <a:ea typeface="Lato"/>
                <a:cs typeface="Times New Roman" panose="02020603050405020304" pitchFamily="18" charset="0"/>
                <a:sym typeface="Lato"/>
              </a:rPr>
              <a:t>Sandema</a:t>
            </a:r>
            <a:r>
              <a:rPr lang="en-US" sz="1800" dirty="0">
                <a:solidFill>
                  <a:schemeClr val="accent1"/>
                </a:solidFill>
                <a:latin typeface="Times New Roman" panose="02020603050405020304" pitchFamily="18" charset="0"/>
                <a:ea typeface="Lato"/>
                <a:cs typeface="Times New Roman" panose="02020603050405020304" pitchFamily="18" charset="0"/>
                <a:sym typeface="Lato"/>
              </a:rPr>
              <a:t> Claim, 1932–1951, p. 163).</a:t>
            </a:r>
            <a:endParaRPr sz="18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0" algn="l" rtl="0">
              <a:lnSpc>
                <a:spcPct val="90000"/>
              </a:lnSpc>
              <a:spcBef>
                <a:spcPts val="1600"/>
              </a:spcBef>
              <a:spcAft>
                <a:spcPts val="0"/>
              </a:spcAft>
              <a:buNone/>
            </a:pPr>
            <a:endParaRPr sz="18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42900" algn="just" rtl="0">
              <a:lnSpc>
                <a:spcPct val="90000"/>
              </a:lnSpc>
              <a:spcBef>
                <a:spcPts val="1600"/>
              </a:spcBef>
              <a:spcAft>
                <a:spcPts val="0"/>
              </a:spcAft>
              <a:buClr>
                <a:schemeClr val="dk1"/>
              </a:buClr>
              <a:buSzPts val="1800"/>
              <a:buFont typeface="Lato"/>
              <a:buChar char="●"/>
            </a:pPr>
            <a:r>
              <a:rPr lang="en-US" sz="1800" dirty="0">
                <a:solidFill>
                  <a:schemeClr val="accent1"/>
                </a:solidFill>
                <a:latin typeface="Times New Roman" panose="02020603050405020304" pitchFamily="18" charset="0"/>
                <a:ea typeface="Lato"/>
                <a:cs typeface="Times New Roman" panose="02020603050405020304" pitchFamily="18" charset="0"/>
                <a:sym typeface="Lato"/>
              </a:rPr>
              <a:t>Also, though all evidence shows through language, ritual, and culture that the people of those communities are </a:t>
            </a:r>
            <a:r>
              <a:rPr lang="en-US" sz="1800" dirty="0" err="1">
                <a:solidFill>
                  <a:schemeClr val="accent1"/>
                </a:solidFill>
                <a:latin typeface="Times New Roman" panose="02020603050405020304" pitchFamily="18" charset="0"/>
                <a:ea typeface="Lato"/>
                <a:cs typeface="Times New Roman" panose="02020603050405020304" pitchFamily="18" charset="0"/>
                <a:sym typeface="Lato"/>
              </a:rPr>
              <a:t>Bulsas</a:t>
            </a:r>
            <a:r>
              <a:rPr lang="en-US" sz="1800" dirty="0">
                <a:solidFill>
                  <a:schemeClr val="accent1"/>
                </a:solidFill>
                <a:latin typeface="Times New Roman" panose="02020603050405020304" pitchFamily="18" charset="0"/>
                <a:ea typeface="Lato"/>
                <a:cs typeface="Times New Roman" panose="02020603050405020304" pitchFamily="18" charset="0"/>
                <a:sym typeface="Lato"/>
              </a:rPr>
              <a:t>, yet the people wished to follow Na-</a:t>
            </a:r>
            <a:r>
              <a:rPr lang="en-US" sz="1800" dirty="0" err="1">
                <a:solidFill>
                  <a:schemeClr val="accent1"/>
                </a:solidFill>
                <a:latin typeface="Times New Roman" panose="02020603050405020304" pitchFamily="18" charset="0"/>
                <a:ea typeface="Lato"/>
                <a:cs typeface="Times New Roman" panose="02020603050405020304" pitchFamily="18" charset="0"/>
                <a:sym typeface="Lato"/>
              </a:rPr>
              <a:t>yiri</a:t>
            </a:r>
            <a:r>
              <a:rPr lang="en-US" sz="1800" dirty="0">
                <a:solidFill>
                  <a:schemeClr val="accent1"/>
                </a:solidFill>
                <a:latin typeface="Times New Roman" panose="02020603050405020304" pitchFamily="18" charset="0"/>
                <a:ea typeface="Lato"/>
                <a:cs typeface="Times New Roman" panose="02020603050405020304" pitchFamily="18" charset="0"/>
                <a:sym typeface="Lato"/>
              </a:rPr>
              <a:t> through </a:t>
            </a:r>
            <a:r>
              <a:rPr lang="en-US" sz="1800" dirty="0" err="1">
                <a:solidFill>
                  <a:schemeClr val="accent1"/>
                </a:solidFill>
                <a:latin typeface="Times New Roman" panose="02020603050405020304" pitchFamily="18" charset="0"/>
                <a:ea typeface="Lato"/>
                <a:cs typeface="Times New Roman" panose="02020603050405020304" pitchFamily="18" charset="0"/>
                <a:sym typeface="Lato"/>
              </a:rPr>
              <a:t>Kpassankpe</a:t>
            </a:r>
            <a:r>
              <a:rPr lang="en-US" sz="1800" dirty="0">
                <a:solidFill>
                  <a:schemeClr val="accent1"/>
                </a:solidFill>
                <a:latin typeface="Times New Roman" panose="02020603050405020304" pitchFamily="18" charset="0"/>
                <a:ea typeface="Lato"/>
                <a:cs typeface="Times New Roman" panose="02020603050405020304" pitchFamily="18" charset="0"/>
                <a:sym typeface="Lato"/>
              </a:rPr>
              <a:t>.</a:t>
            </a:r>
            <a:endParaRPr sz="1800" dirty="0">
              <a:solidFill>
                <a:schemeClr val="accent1"/>
              </a:solidFill>
              <a:latin typeface="Times New Roman" panose="02020603050405020304" pitchFamily="18" charset="0"/>
              <a:ea typeface="Lato"/>
              <a:cs typeface="Times New Roman" panose="02020603050405020304" pitchFamily="18" charset="0"/>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1"/>
        <p:cNvGrpSpPr/>
        <p:nvPr/>
      </p:nvGrpSpPr>
      <p:grpSpPr>
        <a:xfrm>
          <a:off x="0" y="0"/>
          <a:ext cx="0" cy="0"/>
          <a:chOff x="0" y="0"/>
          <a:chExt cx="0" cy="0"/>
        </a:xfrm>
      </p:grpSpPr>
      <p:pic>
        <p:nvPicPr>
          <p:cNvPr id="182" name="Google Shape;182;g38d31600106_1_439"/>
          <p:cNvPicPr preferRelativeResize="0"/>
          <p:nvPr/>
        </p:nvPicPr>
        <p:blipFill rotWithShape="1">
          <a:blip r:embed="rId3">
            <a:alphaModFix/>
          </a:blip>
          <a:srcRect/>
          <a:stretch/>
        </p:blipFill>
        <p:spPr>
          <a:xfrm>
            <a:off x="0" y="-6064"/>
            <a:ext cx="12191999" cy="1406203"/>
          </a:xfrm>
          <a:prstGeom prst="rect">
            <a:avLst/>
          </a:prstGeom>
          <a:noFill/>
          <a:ln>
            <a:noFill/>
          </a:ln>
        </p:spPr>
      </p:pic>
      <p:sp>
        <p:nvSpPr>
          <p:cNvPr id="183" name="Google Shape;183;g38d31600106_1_439"/>
          <p:cNvSpPr txBox="1">
            <a:spLocks noGrp="1"/>
          </p:cNvSpPr>
          <p:nvPr>
            <p:ph type="body" idx="1"/>
          </p:nvPr>
        </p:nvSpPr>
        <p:spPr>
          <a:xfrm>
            <a:off x="276249" y="1848075"/>
            <a:ext cx="7098199" cy="4717500"/>
          </a:xfrm>
          <a:prstGeom prst="rect">
            <a:avLst/>
          </a:prstGeom>
          <a:noFill/>
          <a:ln>
            <a:noFill/>
          </a:ln>
        </p:spPr>
        <p:txBody>
          <a:bodyPr spcFirstLastPara="1" wrap="square" lIns="91425" tIns="45700" rIns="91425" bIns="45700" anchor="t" anchorCtr="0">
            <a:normAutofit fontScale="92500" lnSpcReduction="10000"/>
          </a:bodyPr>
          <a:lstStyle/>
          <a:p>
            <a:pPr marL="457200" lvl="0" indent="-308610" algn="just" rtl="0">
              <a:spcBef>
                <a:spcPts val="0"/>
              </a:spcBef>
              <a:spcAft>
                <a:spcPts val="0"/>
              </a:spcAft>
              <a:buSzPct val="105882"/>
              <a:buChar char="●"/>
            </a:pPr>
            <a:r>
              <a:rPr lang="en-US" dirty="0" err="1">
                <a:latin typeface="Times New Roman" panose="02020603050405020304" pitchFamily="18" charset="0"/>
                <a:cs typeface="Times New Roman" panose="02020603050405020304" pitchFamily="18" charset="0"/>
              </a:rPr>
              <a:t>Azantilow</a:t>
            </a:r>
            <a:r>
              <a:rPr lang="en-US" dirty="0">
                <a:latin typeface="Times New Roman" panose="02020603050405020304" pitchFamily="18" charset="0"/>
                <a:cs typeface="Times New Roman" panose="02020603050405020304" pitchFamily="18" charset="0"/>
              </a:rPr>
              <a:t> proceeded and instituted a legal action against the Na-</a:t>
            </a:r>
            <a:r>
              <a:rPr lang="en-US" dirty="0" err="1">
                <a:latin typeface="Times New Roman" panose="02020603050405020304" pitchFamily="18" charset="0"/>
                <a:cs typeface="Times New Roman" panose="02020603050405020304" pitchFamily="18" charset="0"/>
              </a:rPr>
              <a:t>yiri</a:t>
            </a:r>
            <a:r>
              <a:rPr lang="en-US" dirty="0">
                <a:latin typeface="Times New Roman" panose="02020603050405020304" pitchFamily="18" charset="0"/>
                <a:cs typeface="Times New Roman" panose="02020603050405020304" pitchFamily="18" charset="0"/>
              </a:rPr>
              <a:t> of the </a:t>
            </a:r>
            <a:r>
              <a:rPr lang="en-US" dirty="0" err="1">
                <a:latin typeface="Times New Roman" panose="02020603050405020304" pitchFamily="18" charset="0"/>
                <a:cs typeface="Times New Roman" panose="02020603050405020304" pitchFamily="18" charset="0"/>
              </a:rPr>
              <a:t>Mamprusis</a:t>
            </a:r>
            <a:r>
              <a:rPr lang="en-US" dirty="0">
                <a:latin typeface="Times New Roman" panose="02020603050405020304" pitchFamily="18" charset="0"/>
                <a:cs typeface="Times New Roman" panose="02020603050405020304" pitchFamily="18" charset="0"/>
              </a:rPr>
              <a:t>, with the chiefs of </a:t>
            </a:r>
            <a:r>
              <a:rPr lang="en-US" dirty="0" err="1">
                <a:latin typeface="Times New Roman" panose="02020603050405020304" pitchFamily="18" charset="0"/>
                <a:cs typeface="Times New Roman" panose="02020603050405020304" pitchFamily="18" charset="0"/>
              </a:rPr>
              <a:t>Jaadema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Katigiri</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Kunkua</a:t>
            </a:r>
            <a:r>
              <a:rPr lang="en-US" dirty="0">
                <a:latin typeface="Times New Roman" panose="02020603050405020304" pitchFamily="18" charset="0"/>
                <a:cs typeface="Times New Roman" panose="02020603050405020304" pitchFamily="18" charset="0"/>
              </a:rPr>
              <a:t> as co-defendants, in the chief commissioner’s court of the Northern Territories.</a:t>
            </a:r>
            <a:endParaRPr dirty="0">
              <a:latin typeface="Times New Roman" panose="02020603050405020304" pitchFamily="18" charset="0"/>
              <a:cs typeface="Times New Roman" panose="02020603050405020304" pitchFamily="18" charset="0"/>
            </a:endParaRPr>
          </a:p>
          <a:p>
            <a:pPr marL="457200" lvl="0" indent="-308610" algn="just" rtl="0">
              <a:spcBef>
                <a:spcPts val="1600"/>
              </a:spcBef>
              <a:spcAft>
                <a:spcPts val="0"/>
              </a:spcAft>
              <a:buSzPct val="105882"/>
              <a:buChar char="●"/>
            </a:pPr>
            <a:r>
              <a:rPr lang="en-US" dirty="0">
                <a:latin typeface="Times New Roman" panose="02020603050405020304" pitchFamily="18" charset="0"/>
                <a:cs typeface="Times New Roman" panose="02020603050405020304" pitchFamily="18" charset="0"/>
              </a:rPr>
              <a:t>However, the case was dismissed on the grounds of insufficient evidence to support his claims. He appealed the case in the West African Court of Appeal, but it was dismissed in an unreported judgment delivered on April 9, 1953. </a:t>
            </a:r>
            <a:endParaRPr dirty="0">
              <a:latin typeface="Times New Roman" panose="02020603050405020304" pitchFamily="18" charset="0"/>
              <a:cs typeface="Times New Roman" panose="02020603050405020304" pitchFamily="18" charset="0"/>
            </a:endParaRPr>
          </a:p>
          <a:p>
            <a:pPr marL="457200" lvl="0" indent="-308610" algn="just" rtl="0">
              <a:spcBef>
                <a:spcPts val="1600"/>
              </a:spcBef>
              <a:spcAft>
                <a:spcPts val="0"/>
              </a:spcAft>
              <a:buSzPct val="105882"/>
              <a:buChar char="●"/>
            </a:pPr>
            <a:r>
              <a:rPr lang="en-US" dirty="0">
                <a:latin typeface="Times New Roman" panose="02020603050405020304" pitchFamily="18" charset="0"/>
                <a:cs typeface="Times New Roman" panose="02020603050405020304" pitchFamily="18" charset="0"/>
              </a:rPr>
              <a:t>Indeed, </a:t>
            </a:r>
            <a:r>
              <a:rPr lang="en-US" dirty="0" err="1">
                <a:latin typeface="Times New Roman" panose="02020603050405020304" pitchFamily="18" charset="0"/>
                <a:cs typeface="Times New Roman" panose="02020603050405020304" pitchFamily="18" charset="0"/>
              </a:rPr>
              <a:t>Azantilow</a:t>
            </a:r>
            <a:r>
              <a:rPr lang="en-US" dirty="0">
                <a:latin typeface="Times New Roman" panose="02020603050405020304" pitchFamily="18" charset="0"/>
                <a:cs typeface="Times New Roman" panose="02020603050405020304" pitchFamily="18" charset="0"/>
              </a:rPr>
              <a:t> lost the case for his claim of landownership by asserting himself as the allodial title holder without any support from the </a:t>
            </a:r>
            <a:r>
              <a:rPr lang="en-US" dirty="0" err="1">
                <a:latin typeface="Times New Roman" panose="02020603050405020304" pitchFamily="18" charset="0"/>
                <a:cs typeface="Times New Roman" panose="02020603050405020304" pitchFamily="18" charset="0"/>
              </a:rPr>
              <a:t>Bulsa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teng</a:t>
            </a:r>
            <a:r>
              <a:rPr lang="en-US" dirty="0">
                <a:latin typeface="Times New Roman" panose="02020603050405020304" pitchFamily="18" charset="0"/>
                <a:cs typeface="Times New Roman" panose="02020603050405020304" pitchFamily="18" charset="0"/>
              </a:rPr>
              <a:t>-nyam. As Kotey (1993, p. 115) puts it more succinctly: “</a:t>
            </a:r>
            <a:r>
              <a:rPr lang="en-US" i="1" dirty="0">
                <a:latin typeface="Times New Roman" panose="02020603050405020304" pitchFamily="18" charset="0"/>
                <a:cs typeface="Times New Roman" panose="02020603050405020304" pitchFamily="18" charset="0"/>
              </a:rPr>
              <a:t>The present </a:t>
            </a:r>
            <a:r>
              <a:rPr lang="en-US" i="1" dirty="0" err="1">
                <a:latin typeface="Times New Roman" panose="02020603050405020304" pitchFamily="18" charset="0"/>
                <a:cs typeface="Times New Roman" panose="02020603050405020304" pitchFamily="18" charset="0"/>
              </a:rPr>
              <a:t>Sandemanab</a:t>
            </a:r>
            <a:r>
              <a:rPr lang="en-US" i="1" dirty="0">
                <a:latin typeface="Times New Roman" panose="02020603050405020304" pitchFamily="18" charset="0"/>
                <a:cs typeface="Times New Roman" panose="02020603050405020304" pitchFamily="18" charset="0"/>
              </a:rPr>
              <a:t> (who has been on the skin for a very long time and was the plaintiff) in </a:t>
            </a:r>
            <a:r>
              <a:rPr lang="en-US" i="1" dirty="0" err="1">
                <a:latin typeface="Times New Roman" panose="02020603050405020304" pitchFamily="18" charset="0"/>
                <a:cs typeface="Times New Roman" panose="02020603050405020304" pitchFamily="18" charset="0"/>
              </a:rPr>
              <a:t>Azantilow</a:t>
            </a:r>
            <a:r>
              <a:rPr lang="en-US" i="1" dirty="0">
                <a:latin typeface="Times New Roman" panose="02020603050405020304" pitchFamily="18" charset="0"/>
                <a:cs typeface="Times New Roman" panose="02020603050405020304" pitchFamily="18" charset="0"/>
              </a:rPr>
              <a:t> v. Nayeri has judiciously asserted his authority over the whole of the </a:t>
            </a:r>
            <a:r>
              <a:rPr lang="en-US" i="1" dirty="0" err="1">
                <a:latin typeface="Times New Roman" panose="02020603050405020304" pitchFamily="18" charset="0"/>
                <a:cs typeface="Times New Roman" panose="02020603050405020304" pitchFamily="18" charset="0"/>
              </a:rPr>
              <a:t>Builsa</a:t>
            </a:r>
            <a:r>
              <a:rPr lang="en-US" i="1" dirty="0">
                <a:latin typeface="Times New Roman" panose="02020603050405020304" pitchFamily="18" charset="0"/>
                <a:cs typeface="Times New Roman" panose="02020603050405020304" pitchFamily="18" charset="0"/>
              </a:rPr>
              <a:t>. His claim to allodial ownership as opposed to sovereignty (in a jurisdictional nonproprietary sense) of all </a:t>
            </a:r>
            <a:r>
              <a:rPr lang="en-US" i="1" dirty="0" err="1">
                <a:latin typeface="Times New Roman" panose="02020603050405020304" pitchFamily="18" charset="0"/>
                <a:cs typeface="Times New Roman" panose="02020603050405020304" pitchFamily="18" charset="0"/>
              </a:rPr>
              <a:t>Builsa</a:t>
            </a:r>
            <a:r>
              <a:rPr lang="en-US" i="1" dirty="0">
                <a:latin typeface="Times New Roman" panose="02020603050405020304" pitchFamily="18" charset="0"/>
                <a:cs typeface="Times New Roman" panose="02020603050405020304" pitchFamily="18" charset="0"/>
              </a:rPr>
              <a:t> land, however has no basis in the indigenous la</a:t>
            </a:r>
            <a:r>
              <a:rPr lang="en-US" dirty="0">
                <a:latin typeface="Times New Roman" panose="02020603050405020304" pitchFamily="18" charset="0"/>
                <a:cs typeface="Times New Roman" panose="02020603050405020304" pitchFamily="18" charset="0"/>
              </a:rPr>
              <a:t>w”. </a:t>
            </a:r>
            <a:endParaRPr dirty="0">
              <a:latin typeface="Times New Roman" panose="02020603050405020304" pitchFamily="18" charset="0"/>
              <a:cs typeface="Times New Roman" panose="02020603050405020304" pitchFamily="18" charset="0"/>
            </a:endParaRPr>
          </a:p>
          <a:p>
            <a:pPr marL="457200" lvl="0" indent="-308610" algn="just" rtl="0">
              <a:spcBef>
                <a:spcPts val="1600"/>
              </a:spcBef>
              <a:spcAft>
                <a:spcPts val="0"/>
              </a:spcAft>
              <a:buSzPct val="105882"/>
              <a:buChar char="●"/>
            </a:pPr>
            <a:r>
              <a:rPr lang="en-US" dirty="0">
                <a:latin typeface="Times New Roman" panose="02020603050405020304" pitchFamily="18" charset="0"/>
                <a:cs typeface="Times New Roman" panose="02020603050405020304" pitchFamily="18" charset="0"/>
              </a:rPr>
              <a:t>Again, the facts of </a:t>
            </a:r>
            <a:r>
              <a:rPr lang="en-US" i="1" dirty="0" err="1">
                <a:latin typeface="Times New Roman" panose="02020603050405020304" pitchFamily="18" charset="0"/>
                <a:cs typeface="Times New Roman" panose="02020603050405020304" pitchFamily="18" charset="0"/>
              </a:rPr>
              <a:t>Azantilow</a:t>
            </a:r>
            <a:r>
              <a:rPr lang="en-US" i="1" dirty="0">
                <a:latin typeface="Times New Roman" panose="02020603050405020304" pitchFamily="18" charset="0"/>
                <a:cs typeface="Times New Roman" panose="02020603050405020304" pitchFamily="18" charset="0"/>
              </a:rPr>
              <a:t> v. Nayiri and others </a:t>
            </a:r>
            <a:r>
              <a:rPr lang="en-US" dirty="0">
                <a:latin typeface="Times New Roman" panose="02020603050405020304" pitchFamily="18" charset="0"/>
                <a:cs typeface="Times New Roman" panose="02020603050405020304" pitchFamily="18" charset="0"/>
              </a:rPr>
              <a:t>were on the </a:t>
            </a:r>
            <a:r>
              <a:rPr lang="en-US" i="1" dirty="0">
                <a:latin typeface="Times New Roman" panose="02020603050405020304" pitchFamily="18" charset="0"/>
                <a:cs typeface="Times New Roman" panose="02020603050405020304" pitchFamily="18" charset="0"/>
              </a:rPr>
              <a:t>locus standi</a:t>
            </a:r>
            <a:r>
              <a:rPr lang="en-US" dirty="0">
                <a:latin typeface="Times New Roman" panose="02020603050405020304" pitchFamily="18" charset="0"/>
                <a:cs typeface="Times New Roman" panose="02020603050405020304" pitchFamily="18" charset="0"/>
              </a:rPr>
              <a:t> and capacity of the parties to sue. As noted by Woodman (1996, p. 56): “the court there [in </a:t>
            </a:r>
            <a:r>
              <a:rPr lang="en-US" dirty="0" err="1">
                <a:latin typeface="Times New Roman" panose="02020603050405020304" pitchFamily="18" charset="0"/>
                <a:cs typeface="Times New Roman" panose="02020603050405020304" pitchFamily="18" charset="0"/>
              </a:rPr>
              <a:t>Azantilow</a:t>
            </a:r>
            <a:r>
              <a:rPr lang="en-US" dirty="0">
                <a:latin typeface="Times New Roman" panose="02020603050405020304" pitchFamily="18" charset="0"/>
                <a:cs typeface="Times New Roman" panose="02020603050405020304" pitchFamily="18" charset="0"/>
              </a:rPr>
              <a:t> v. Na-</a:t>
            </a:r>
            <a:r>
              <a:rPr lang="en-US" dirty="0" err="1">
                <a:latin typeface="Times New Roman" panose="02020603050405020304" pitchFamily="18" charset="0"/>
                <a:cs typeface="Times New Roman" panose="02020603050405020304" pitchFamily="18" charset="0"/>
              </a:rPr>
              <a:t>yiri</a:t>
            </a:r>
            <a:r>
              <a:rPr lang="en-US" dirty="0">
                <a:latin typeface="Times New Roman" panose="02020603050405020304" pitchFamily="18" charset="0"/>
                <a:cs typeface="Times New Roman" panose="02020603050405020304" pitchFamily="18" charset="0"/>
              </a:rPr>
              <a:t>] spoke of chiefs having title to sue, but the evidence merely showed that the </a:t>
            </a:r>
            <a:r>
              <a:rPr lang="en-US" dirty="0" err="1">
                <a:latin typeface="Times New Roman" panose="02020603050405020304" pitchFamily="18" charset="0"/>
                <a:cs typeface="Times New Roman" panose="02020603050405020304" pitchFamily="18" charset="0"/>
              </a:rPr>
              <a:t>Tindanena</a:t>
            </a:r>
            <a:r>
              <a:rPr lang="en-US" dirty="0">
                <a:latin typeface="Times New Roman" panose="02020603050405020304" pitchFamily="18" charset="0"/>
                <a:cs typeface="Times New Roman" panose="02020603050405020304" pitchFamily="18" charset="0"/>
              </a:rPr>
              <a:t> claimed no title themselves. Otherwise, the chiefs’ right to sue was simply taken for granted”. </a:t>
            </a:r>
            <a:endParaRPr dirty="0">
              <a:latin typeface="Times New Roman" panose="02020603050405020304" pitchFamily="18" charset="0"/>
              <a:cs typeface="Times New Roman" panose="02020603050405020304" pitchFamily="18" charset="0"/>
            </a:endParaRPr>
          </a:p>
        </p:txBody>
      </p:sp>
      <p:sp>
        <p:nvSpPr>
          <p:cNvPr id="184" name="Google Shape;184;g38d31600106_1_439"/>
          <p:cNvSpPr txBox="1"/>
          <p:nvPr/>
        </p:nvSpPr>
        <p:spPr>
          <a:xfrm>
            <a:off x="1248697" y="1362517"/>
            <a:ext cx="10280694"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err="1">
                <a:solidFill>
                  <a:schemeClr val="dk1"/>
                </a:solidFill>
                <a:latin typeface="Times New Roman" panose="02020603050405020304" pitchFamily="18" charset="0"/>
                <a:ea typeface="Calibri"/>
                <a:cs typeface="Times New Roman" panose="02020603050405020304" pitchFamily="18" charset="0"/>
                <a:sym typeface="Calibri"/>
              </a:rPr>
              <a:t>Azantilow</a:t>
            </a:r>
            <a:r>
              <a:rPr lang="en-US" sz="2800" dirty="0">
                <a:solidFill>
                  <a:schemeClr val="dk1"/>
                </a:solidFill>
                <a:latin typeface="Times New Roman" panose="02020603050405020304" pitchFamily="18" charset="0"/>
                <a:ea typeface="Calibri"/>
                <a:cs typeface="Times New Roman" panose="02020603050405020304" pitchFamily="18" charset="0"/>
                <a:sym typeface="Calibri"/>
              </a:rPr>
              <a:t> vs Nayiri &amp; Others in Colonial Expansion</a:t>
            </a:r>
            <a:endParaRPr lang="en-US" sz="2800" dirty="0">
              <a:latin typeface="Times New Roman" panose="02020603050405020304" pitchFamily="18" charset="0"/>
              <a:cs typeface="Times New Roman" panose="02020603050405020304" pitchFamily="18" charset="0"/>
            </a:endParaRPr>
          </a:p>
        </p:txBody>
      </p:sp>
      <p:pic>
        <p:nvPicPr>
          <p:cNvPr id="185" name="Google Shape;185;g38d31600106_1_439"/>
          <p:cNvPicPr preferRelativeResize="0"/>
          <p:nvPr/>
        </p:nvPicPr>
        <p:blipFill>
          <a:blip r:embed="rId4">
            <a:alphaModFix/>
          </a:blip>
          <a:stretch>
            <a:fillRect/>
          </a:stretch>
        </p:blipFill>
        <p:spPr>
          <a:xfrm>
            <a:off x="7374449" y="1792275"/>
            <a:ext cx="4541301" cy="3273450"/>
          </a:xfrm>
          <a:prstGeom prst="rect">
            <a:avLst/>
          </a:prstGeom>
          <a:noFill/>
          <a:ln>
            <a:noFill/>
          </a:ln>
          <a:effectLst>
            <a:reflection endPos="50000" dist="38100" dir="5400000" fadeDir="5400012" sy="-100000" algn="bl" rotWithShape="0"/>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9">
          <a:extLst>
            <a:ext uri="{FF2B5EF4-FFF2-40B4-BE49-F238E27FC236}">
              <a16:creationId xmlns:a16="http://schemas.microsoft.com/office/drawing/2014/main" id="{3C0A6B0E-F2DA-80E0-DE03-245A3395F6F1}"/>
            </a:ext>
          </a:extLst>
        </p:cNvPr>
        <p:cNvGrpSpPr/>
        <p:nvPr/>
      </p:nvGrpSpPr>
      <p:grpSpPr>
        <a:xfrm>
          <a:off x="0" y="0"/>
          <a:ext cx="0" cy="0"/>
          <a:chOff x="0" y="0"/>
          <a:chExt cx="0" cy="0"/>
        </a:xfrm>
      </p:grpSpPr>
      <p:pic>
        <p:nvPicPr>
          <p:cNvPr id="190" name="Google Shape;190;g38d31600106_1_458">
            <a:extLst>
              <a:ext uri="{FF2B5EF4-FFF2-40B4-BE49-F238E27FC236}">
                <a16:creationId xmlns:a16="http://schemas.microsoft.com/office/drawing/2014/main" id="{2BBD62FB-AE43-ADA5-679F-2426DEAF6412}"/>
              </a:ext>
            </a:extLst>
          </p:cNvPr>
          <p:cNvPicPr preferRelativeResize="0"/>
          <p:nvPr/>
        </p:nvPicPr>
        <p:blipFill rotWithShape="1">
          <a:blip r:embed="rId3">
            <a:alphaModFix/>
          </a:blip>
          <a:srcRect/>
          <a:stretch/>
        </p:blipFill>
        <p:spPr>
          <a:xfrm>
            <a:off x="0" y="-6064"/>
            <a:ext cx="12191999" cy="1406203"/>
          </a:xfrm>
          <a:prstGeom prst="rect">
            <a:avLst/>
          </a:prstGeom>
          <a:noFill/>
          <a:ln>
            <a:noFill/>
          </a:ln>
        </p:spPr>
      </p:pic>
      <p:sp>
        <p:nvSpPr>
          <p:cNvPr id="191" name="Google Shape;191;g38d31600106_1_458">
            <a:extLst>
              <a:ext uri="{FF2B5EF4-FFF2-40B4-BE49-F238E27FC236}">
                <a16:creationId xmlns:a16="http://schemas.microsoft.com/office/drawing/2014/main" id="{22E72A57-D01A-D9DE-3B2A-7A07B03A5E5A}"/>
              </a:ext>
            </a:extLst>
          </p:cNvPr>
          <p:cNvSpPr txBox="1">
            <a:spLocks noGrp="1"/>
          </p:cNvSpPr>
          <p:nvPr>
            <p:ph type="body" idx="1"/>
          </p:nvPr>
        </p:nvSpPr>
        <p:spPr>
          <a:xfrm>
            <a:off x="439200" y="1839325"/>
            <a:ext cx="5596200" cy="4717500"/>
          </a:xfrm>
          <a:prstGeom prst="rect">
            <a:avLst/>
          </a:prstGeom>
          <a:noFill/>
          <a:ln>
            <a:noFill/>
          </a:ln>
        </p:spPr>
        <p:txBody>
          <a:bodyPr spcFirstLastPara="1" wrap="square" lIns="91425" tIns="45700" rIns="91425" bIns="45700" anchor="t" anchorCtr="0">
            <a:normAutofit/>
          </a:bodyPr>
          <a:lstStyle/>
          <a:p>
            <a:pPr marL="457200" lvl="0" indent="-325755" algn="just" rtl="0">
              <a:spcBef>
                <a:spcPts val="0"/>
              </a:spcBef>
              <a:spcAft>
                <a:spcPts val="0"/>
              </a:spcAft>
              <a:buSzPct val="105882"/>
              <a:buChar char="●"/>
            </a:pPr>
            <a:r>
              <a:rPr lang="en-US" sz="1800" dirty="0">
                <a:latin typeface="Times New Roman" panose="02020603050405020304" pitchFamily="18" charset="0"/>
                <a:cs typeface="Times New Roman" panose="02020603050405020304" pitchFamily="18" charset="0"/>
              </a:rPr>
              <a:t>After independence in 1957, no action was taken to divest lands in the Northern Territory until the 1970s. The Government held the Lands in trust for the benefit of the people. </a:t>
            </a:r>
          </a:p>
          <a:p>
            <a:pPr marL="457200" lvl="0" indent="-325755" algn="just" rtl="0">
              <a:spcBef>
                <a:spcPts val="0"/>
              </a:spcBef>
              <a:spcAft>
                <a:spcPts val="0"/>
              </a:spcAft>
              <a:buSzPct val="105882"/>
              <a:buChar char="●"/>
            </a:pPr>
            <a:endParaRPr sz="1800" dirty="0">
              <a:latin typeface="Times New Roman" panose="02020603050405020304" pitchFamily="18" charset="0"/>
              <a:cs typeface="Times New Roman" panose="02020603050405020304" pitchFamily="18" charset="0"/>
            </a:endParaRPr>
          </a:p>
          <a:p>
            <a:pPr marL="457200" lvl="0" indent="-325755" algn="just" rtl="0">
              <a:spcBef>
                <a:spcPts val="0"/>
              </a:spcBef>
              <a:spcAft>
                <a:spcPts val="0"/>
              </a:spcAft>
              <a:buSzPct val="105882"/>
              <a:buChar char="●"/>
            </a:pPr>
            <a:r>
              <a:rPr lang="en-US" sz="1800" dirty="0">
                <a:latin typeface="Times New Roman" panose="02020603050405020304" pitchFamily="18" charset="0"/>
                <a:cs typeface="Times New Roman" panose="02020603050405020304" pitchFamily="18" charset="0"/>
              </a:rPr>
              <a:t> The Roland </a:t>
            </a:r>
            <a:r>
              <a:rPr lang="en-US" sz="1800" dirty="0" err="1">
                <a:latin typeface="Times New Roman" panose="02020603050405020304" pitchFamily="18" charset="0"/>
                <a:cs typeface="Times New Roman" panose="02020603050405020304" pitchFamily="18" charset="0"/>
              </a:rPr>
              <a:t>Issifu</a:t>
            </a:r>
            <a:r>
              <a:rPr lang="en-US" sz="1800" dirty="0">
                <a:latin typeface="Times New Roman" panose="02020603050405020304" pitchFamily="18" charset="0"/>
                <a:cs typeface="Times New Roman" panose="02020603050405020304" pitchFamily="18" charset="0"/>
              </a:rPr>
              <a:t> Alhassan committee was commissioned in 1978 to investigate and report on the nature of land ownership in the Northern and Upper Regions. Among the </a:t>
            </a:r>
            <a:r>
              <a:rPr lang="en-US" sz="1800" dirty="0" err="1">
                <a:latin typeface="Times New Roman" panose="02020603050405020304" pitchFamily="18" charset="0"/>
                <a:cs typeface="Times New Roman" panose="02020603050405020304" pitchFamily="18" charset="0"/>
              </a:rPr>
              <a:t>Bulsas</a:t>
            </a:r>
            <a:r>
              <a:rPr lang="en-US" sz="1800" dirty="0">
                <a:latin typeface="Times New Roman" panose="02020603050405020304" pitchFamily="18" charset="0"/>
                <a:cs typeface="Times New Roman" panose="02020603050405020304" pitchFamily="18" charset="0"/>
              </a:rPr>
              <a:t>, he noted: </a:t>
            </a:r>
            <a:endParaRPr sz="1800" dirty="0">
              <a:latin typeface="Times New Roman" panose="02020603050405020304" pitchFamily="18" charset="0"/>
              <a:cs typeface="Times New Roman" panose="02020603050405020304" pitchFamily="18" charset="0"/>
            </a:endParaRPr>
          </a:p>
          <a:p>
            <a:pPr marL="0" lvl="0" indent="0" algn="just" rtl="0">
              <a:spcBef>
                <a:spcPts val="1600"/>
              </a:spcBef>
              <a:spcAft>
                <a:spcPts val="0"/>
              </a:spcAft>
              <a:buNone/>
            </a:pPr>
            <a:r>
              <a:rPr lang="en-US" sz="1800" i="1" dirty="0">
                <a:latin typeface="Times New Roman" panose="02020603050405020304" pitchFamily="18" charset="0"/>
                <a:cs typeface="Times New Roman" panose="02020603050405020304" pitchFamily="18" charset="0"/>
              </a:rPr>
              <a:t>“The Committee was satisfied from the evidence adduced on the above subject that the paramount title of </a:t>
            </a:r>
            <a:r>
              <a:rPr lang="en-US" sz="1800" i="1" dirty="0" err="1">
                <a:latin typeface="Times New Roman" panose="02020603050405020304" pitchFamily="18" charset="0"/>
                <a:cs typeface="Times New Roman" panose="02020603050405020304" pitchFamily="18" charset="0"/>
              </a:rPr>
              <a:t>Builsa</a:t>
            </a:r>
            <a:r>
              <a:rPr lang="en-US" sz="1800" i="1" dirty="0">
                <a:latin typeface="Times New Roman" panose="02020603050405020304" pitchFamily="18" charset="0"/>
                <a:cs typeface="Times New Roman" panose="02020603050405020304" pitchFamily="18" charset="0"/>
              </a:rPr>
              <a:t> Land is vested absolutely in the Paramount chief, the </a:t>
            </a:r>
            <a:r>
              <a:rPr lang="en-US" sz="1800" i="1" dirty="0" err="1">
                <a:latin typeface="Times New Roman" panose="02020603050405020304" pitchFamily="18" charset="0"/>
                <a:cs typeface="Times New Roman" panose="02020603050405020304" pitchFamily="18" charset="0"/>
              </a:rPr>
              <a:t>Sandema</a:t>
            </a:r>
            <a:r>
              <a:rPr lang="en-US" sz="1800" i="1" dirty="0">
                <a:latin typeface="Times New Roman" panose="02020603050405020304" pitchFamily="18" charset="0"/>
                <a:cs typeface="Times New Roman" panose="02020603050405020304" pitchFamily="18" charset="0"/>
              </a:rPr>
              <a:t>-Nab, and is held in the trust for the benefit of the </a:t>
            </a:r>
            <a:r>
              <a:rPr lang="en-US" sz="1800" i="1" dirty="0" err="1">
                <a:latin typeface="Times New Roman" panose="02020603050405020304" pitchFamily="18" charset="0"/>
                <a:cs typeface="Times New Roman" panose="02020603050405020304" pitchFamily="18" charset="0"/>
              </a:rPr>
              <a:t>Builsas</a:t>
            </a:r>
            <a:r>
              <a:rPr lang="en-US" sz="1800" i="1" dirty="0">
                <a:latin typeface="Times New Roman" panose="02020603050405020304" pitchFamily="18" charset="0"/>
                <a:cs typeface="Times New Roman" panose="02020603050405020304" pitchFamily="18" charset="0"/>
              </a:rPr>
              <a:t>. The day-to-day administration of the land is taken care of by the Divisional chiefs, the Subchiefs, and the </a:t>
            </a:r>
            <a:r>
              <a:rPr lang="en-US" sz="1800" i="1" dirty="0" err="1">
                <a:latin typeface="Times New Roman" panose="02020603050405020304" pitchFamily="18" charset="0"/>
                <a:cs typeface="Times New Roman" panose="02020603050405020304" pitchFamily="18" charset="0"/>
              </a:rPr>
              <a:t>Tindanas</a:t>
            </a:r>
            <a:r>
              <a:rPr lang="en-US" sz="1800" i="1" dirty="0">
                <a:latin typeface="Times New Roman" panose="02020603050405020304" pitchFamily="18" charset="0"/>
                <a:cs typeface="Times New Roman" panose="02020603050405020304" pitchFamily="18" charset="0"/>
              </a:rPr>
              <a:t>/</a:t>
            </a:r>
            <a:r>
              <a:rPr lang="en-US" sz="1800" i="1" dirty="0" err="1">
                <a:latin typeface="Times New Roman" panose="02020603050405020304" pitchFamily="18" charset="0"/>
                <a:cs typeface="Times New Roman" panose="02020603050405020304" pitchFamily="18" charset="0"/>
              </a:rPr>
              <a:t>Tinyam</a:t>
            </a:r>
            <a:r>
              <a:rPr lang="en-US" sz="1800" i="1" dirty="0">
                <a:latin typeface="Times New Roman" panose="02020603050405020304" pitchFamily="18" charset="0"/>
                <a:cs typeface="Times New Roman" panose="02020603050405020304" pitchFamily="18" charset="0"/>
              </a:rPr>
              <a:t> for and behalf of the Paramount Skin</a:t>
            </a:r>
            <a:r>
              <a:rPr lang="en-US" sz="1800" dirty="0">
                <a:latin typeface="Times New Roman" panose="02020603050405020304" pitchFamily="18" charset="0"/>
                <a:cs typeface="Times New Roman" panose="02020603050405020304" pitchFamily="18" charset="0"/>
              </a:rPr>
              <a:t>” (Government of Ghana, 1978, p. 38).</a:t>
            </a:r>
            <a:endParaRPr sz="1800" dirty="0">
              <a:latin typeface="Times New Roman" panose="02020603050405020304" pitchFamily="18" charset="0"/>
              <a:cs typeface="Times New Roman" panose="02020603050405020304" pitchFamily="18" charset="0"/>
            </a:endParaRPr>
          </a:p>
        </p:txBody>
      </p:sp>
      <p:sp>
        <p:nvSpPr>
          <p:cNvPr id="192" name="Google Shape;192;g38d31600106_1_458">
            <a:extLst>
              <a:ext uri="{FF2B5EF4-FFF2-40B4-BE49-F238E27FC236}">
                <a16:creationId xmlns:a16="http://schemas.microsoft.com/office/drawing/2014/main" id="{7C7A13FC-B5E6-6E8C-A19E-A7DA70258A0E}"/>
              </a:ext>
            </a:extLst>
          </p:cNvPr>
          <p:cNvSpPr txBox="1"/>
          <p:nvPr/>
        </p:nvSpPr>
        <p:spPr>
          <a:xfrm>
            <a:off x="439200" y="1223725"/>
            <a:ext cx="11801400" cy="646290"/>
          </a:xfrm>
          <a:prstGeom prst="rect">
            <a:avLst/>
          </a:prstGeom>
          <a:noFill/>
          <a:ln>
            <a:noFill/>
          </a:ln>
        </p:spPr>
        <p:txBody>
          <a:bodyPr spcFirstLastPara="1" wrap="square" lIns="91425" tIns="45700" rIns="91425" bIns="45700" anchor="t" anchorCtr="0">
            <a:spAutoFit/>
          </a:bodyPr>
          <a:lstStyle/>
          <a:p>
            <a:pPr lvl="0" algn="ctr"/>
            <a:r>
              <a:rPr lang="en-US" sz="3600" dirty="0" err="1">
                <a:solidFill>
                  <a:schemeClr val="dk1"/>
                </a:solidFill>
                <a:latin typeface="Times New Roman" panose="02020603050405020304" pitchFamily="18" charset="0"/>
                <a:ea typeface="Calibri"/>
                <a:cs typeface="Times New Roman" panose="02020603050405020304" pitchFamily="18" charset="0"/>
                <a:sym typeface="Calibri"/>
              </a:rPr>
              <a:t>Azantilow</a:t>
            </a:r>
            <a:r>
              <a:rPr lang="en-US" sz="3600" dirty="0">
                <a:solidFill>
                  <a:schemeClr val="dk1"/>
                </a:solidFill>
                <a:latin typeface="Times New Roman" panose="02020603050405020304" pitchFamily="18" charset="0"/>
                <a:ea typeface="Calibri"/>
                <a:cs typeface="Times New Roman" panose="02020603050405020304" pitchFamily="18" charset="0"/>
                <a:sym typeface="Calibri"/>
              </a:rPr>
              <a:t> vs Nayiri &amp; Others in Colonial Expansion</a:t>
            </a:r>
            <a:endParaRPr lang="en-US" sz="3600" dirty="0">
              <a:latin typeface="Times New Roman" panose="02020603050405020304" pitchFamily="18" charset="0"/>
              <a:cs typeface="Times New Roman" panose="02020603050405020304" pitchFamily="18" charset="0"/>
            </a:endParaRPr>
          </a:p>
        </p:txBody>
      </p:sp>
      <p:sp>
        <p:nvSpPr>
          <p:cNvPr id="193" name="Google Shape;193;g38d31600106_1_458">
            <a:extLst>
              <a:ext uri="{FF2B5EF4-FFF2-40B4-BE49-F238E27FC236}">
                <a16:creationId xmlns:a16="http://schemas.microsoft.com/office/drawing/2014/main" id="{C18D23E1-9F98-2826-2C1E-A807FC9A6A2D}"/>
              </a:ext>
            </a:extLst>
          </p:cNvPr>
          <p:cNvSpPr txBox="1"/>
          <p:nvPr/>
        </p:nvSpPr>
        <p:spPr>
          <a:xfrm>
            <a:off x="5980275" y="1848075"/>
            <a:ext cx="5682300" cy="4821803"/>
          </a:xfrm>
          <a:prstGeom prst="rect">
            <a:avLst/>
          </a:prstGeom>
          <a:noFill/>
          <a:ln>
            <a:noFill/>
          </a:ln>
        </p:spPr>
        <p:txBody>
          <a:bodyPr spcFirstLastPara="1" wrap="square" lIns="91425" tIns="91425" rIns="91425" bIns="91425" anchor="t" anchorCtr="0">
            <a:spAutoFit/>
          </a:bodyPr>
          <a:lstStyle/>
          <a:p>
            <a:pPr marL="457200" lvl="0" indent="-325755" algn="just">
              <a:spcBef>
                <a:spcPts val="1600"/>
              </a:spcBef>
              <a:buSzPct val="105882"/>
              <a:buChar char="●"/>
            </a:pPr>
            <a:r>
              <a:rPr lang="en-US" sz="1800" dirty="0">
                <a:latin typeface="Times New Roman" panose="02020603050405020304" pitchFamily="18" charset="0"/>
                <a:cs typeface="Times New Roman" panose="02020603050405020304" pitchFamily="18" charset="0"/>
              </a:rPr>
              <a:t>However, Alhassan’s committee report has been criticized on various occasions and by different scholars for its anomalies and inconsistencies regarding the history and practices of the people concerned.</a:t>
            </a:r>
          </a:p>
          <a:p>
            <a:pPr marL="457200" lvl="0" indent="-325755" algn="just">
              <a:buSzPct val="105882"/>
              <a:buChar char="●"/>
            </a:pPr>
            <a:r>
              <a:rPr lang="en-US" sz="1800" dirty="0">
                <a:latin typeface="Times New Roman" panose="02020603050405020304" pitchFamily="18" charset="0"/>
                <a:cs typeface="Times New Roman" panose="02020603050405020304" pitchFamily="18" charset="0"/>
              </a:rPr>
              <a:t>First, Alhassan, who is a Dagomba (a brotherly tribe with the </a:t>
            </a:r>
            <a:r>
              <a:rPr lang="en-US" sz="1800" dirty="0" err="1">
                <a:latin typeface="Times New Roman" panose="02020603050405020304" pitchFamily="18" charset="0"/>
                <a:cs typeface="Times New Roman" panose="02020603050405020304" pitchFamily="18" charset="0"/>
              </a:rPr>
              <a:t>Mamprusis</a:t>
            </a:r>
            <a:r>
              <a:rPr lang="en-US" sz="1800" dirty="0">
                <a:latin typeface="Times New Roman" panose="02020603050405020304" pitchFamily="18" charset="0"/>
                <a:cs typeface="Times New Roman" panose="02020603050405020304" pitchFamily="18" charset="0"/>
              </a:rPr>
              <a:t>) and a legal practitioner, may have been aware of and influenced by the </a:t>
            </a:r>
            <a:r>
              <a:rPr lang="en-US" sz="1800" dirty="0" err="1">
                <a:latin typeface="Times New Roman" panose="02020603050405020304" pitchFamily="18" charset="0"/>
                <a:cs typeface="Times New Roman" panose="02020603050405020304" pitchFamily="18" charset="0"/>
              </a:rPr>
              <a:t>Azantilow</a:t>
            </a:r>
            <a:r>
              <a:rPr lang="en-US" sz="1800" dirty="0">
                <a:latin typeface="Times New Roman" panose="02020603050405020304" pitchFamily="18" charset="0"/>
                <a:cs typeface="Times New Roman" panose="02020603050405020304" pitchFamily="18" charset="0"/>
              </a:rPr>
              <a:t> case to have made such instinctive suggestions in his report.</a:t>
            </a:r>
          </a:p>
          <a:p>
            <a:pPr marL="457200" lvl="0" indent="-325755" algn="just">
              <a:buSzPct val="105882"/>
              <a:buChar char="●"/>
            </a:pPr>
            <a:r>
              <a:rPr lang="en-US" sz="1800" dirty="0">
                <a:latin typeface="Times New Roman" panose="02020603050405020304" pitchFamily="18" charset="0"/>
                <a:cs typeface="Times New Roman" panose="02020603050405020304" pitchFamily="18" charset="0"/>
              </a:rPr>
              <a:t>Second, the wording of the report itself is akin to or consequential to it being the true reflection of the </a:t>
            </a:r>
            <a:r>
              <a:rPr lang="en-US" sz="1800" dirty="0" err="1">
                <a:latin typeface="Times New Roman" panose="02020603050405020304" pitchFamily="18" charset="0"/>
                <a:cs typeface="Times New Roman" panose="02020603050405020304" pitchFamily="18" charset="0"/>
              </a:rPr>
              <a:t>Bulsa</a:t>
            </a:r>
            <a:r>
              <a:rPr lang="en-US" sz="1800" dirty="0">
                <a:latin typeface="Times New Roman" panose="02020603050405020304" pitchFamily="18" charset="0"/>
                <a:cs typeface="Times New Roman" panose="02020603050405020304" pitchFamily="18" charset="0"/>
              </a:rPr>
              <a:t> land tenure arrangement. For example, in one part, it states:</a:t>
            </a:r>
            <a:r>
              <a:rPr lang="en-US" sz="1800" dirty="0">
                <a:solidFill>
                  <a:schemeClr val="accent3"/>
                </a:solidFill>
                <a:latin typeface="Times New Roman" panose="02020603050405020304" pitchFamily="18" charset="0"/>
                <a:cs typeface="Times New Roman" panose="02020603050405020304" pitchFamily="18" charset="0"/>
              </a:rPr>
              <a:t> “Only the </a:t>
            </a:r>
            <a:r>
              <a:rPr lang="en-US" sz="1800" dirty="0" err="1">
                <a:solidFill>
                  <a:schemeClr val="accent3"/>
                </a:solidFill>
                <a:latin typeface="Times New Roman" panose="02020603050405020304" pitchFamily="18" charset="0"/>
                <a:cs typeface="Times New Roman" panose="02020603050405020304" pitchFamily="18" charset="0"/>
              </a:rPr>
              <a:t>Sandema</a:t>
            </a:r>
            <a:r>
              <a:rPr lang="en-US" sz="1800" dirty="0">
                <a:solidFill>
                  <a:schemeClr val="accent3"/>
                </a:solidFill>
                <a:latin typeface="Times New Roman" panose="02020603050405020304" pitchFamily="18" charset="0"/>
                <a:cs typeface="Times New Roman" panose="02020603050405020304" pitchFamily="18" charset="0"/>
              </a:rPr>
              <a:t>-Nab can authorize a grant of a piece of land to a stranger”</a:t>
            </a:r>
            <a:r>
              <a:rPr lang="en-US" sz="1800" dirty="0">
                <a:latin typeface="Times New Roman" panose="02020603050405020304" pitchFamily="18" charset="0"/>
                <a:cs typeface="Times New Roman" panose="02020603050405020304" pitchFamily="18" charset="0"/>
              </a:rPr>
              <a:t> (Government of Ghana, 1978, pp. 38–40).</a:t>
            </a:r>
          </a:p>
        </p:txBody>
      </p:sp>
    </p:spTree>
    <p:extLst>
      <p:ext uri="{BB962C8B-B14F-4D97-AF65-F5344CB8AC3E}">
        <p14:creationId xmlns:p14="http://schemas.microsoft.com/office/powerpoint/2010/main" val="1189277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89"/>
        <p:cNvGrpSpPr/>
        <p:nvPr/>
      </p:nvGrpSpPr>
      <p:grpSpPr>
        <a:xfrm>
          <a:off x="0" y="0"/>
          <a:ext cx="0" cy="0"/>
          <a:chOff x="0" y="0"/>
          <a:chExt cx="0" cy="0"/>
        </a:xfrm>
      </p:grpSpPr>
      <p:pic>
        <p:nvPicPr>
          <p:cNvPr id="190" name="Google Shape;190;g38d31600106_1_458"/>
          <p:cNvPicPr preferRelativeResize="0"/>
          <p:nvPr/>
        </p:nvPicPr>
        <p:blipFill rotWithShape="1">
          <a:blip r:embed="rId3">
            <a:alphaModFix/>
          </a:blip>
          <a:srcRect/>
          <a:stretch/>
        </p:blipFill>
        <p:spPr>
          <a:xfrm>
            <a:off x="0" y="-6064"/>
            <a:ext cx="12191999" cy="1406203"/>
          </a:xfrm>
          <a:prstGeom prst="rect">
            <a:avLst/>
          </a:prstGeom>
          <a:noFill/>
          <a:ln>
            <a:noFill/>
          </a:ln>
        </p:spPr>
      </p:pic>
      <p:sp>
        <p:nvSpPr>
          <p:cNvPr id="191" name="Google Shape;191;g38d31600106_1_458"/>
          <p:cNvSpPr txBox="1">
            <a:spLocks noGrp="1"/>
          </p:cNvSpPr>
          <p:nvPr>
            <p:ph type="body" idx="1"/>
          </p:nvPr>
        </p:nvSpPr>
        <p:spPr>
          <a:xfrm>
            <a:off x="439200" y="1839325"/>
            <a:ext cx="6639810" cy="4717500"/>
          </a:xfrm>
          <a:prstGeom prst="rect">
            <a:avLst/>
          </a:prstGeom>
          <a:noFill/>
          <a:ln>
            <a:noFill/>
          </a:ln>
        </p:spPr>
        <p:txBody>
          <a:bodyPr spcFirstLastPara="1" wrap="square" lIns="91425" tIns="45700" rIns="91425" bIns="45700" anchor="t" anchorCtr="0">
            <a:noAutofit/>
          </a:bodyPr>
          <a:lstStyle/>
          <a:p>
            <a:pPr lvl="0" algn="just">
              <a:spcBef>
                <a:spcPts val="0"/>
              </a:spcBef>
            </a:pPr>
            <a:r>
              <a:rPr lang="en-US" sz="1800" dirty="0">
                <a:latin typeface="Times New Roman" panose="02020603050405020304" pitchFamily="18" charset="0"/>
                <a:cs typeface="Times New Roman" panose="02020603050405020304" pitchFamily="18" charset="0"/>
              </a:rPr>
              <a:t>And another part says: </a:t>
            </a:r>
            <a:r>
              <a:rPr lang="en-US" sz="1800" dirty="0">
                <a:solidFill>
                  <a:srgbClr val="93C47D"/>
                </a:solidFill>
                <a:latin typeface="Times New Roman" panose="02020603050405020304" pitchFamily="18" charset="0"/>
                <a:cs typeface="Times New Roman" panose="02020603050405020304" pitchFamily="18" charset="0"/>
              </a:rPr>
              <a:t>“The </a:t>
            </a:r>
            <a:r>
              <a:rPr lang="en-US" sz="1800" dirty="0" err="1">
                <a:solidFill>
                  <a:srgbClr val="93C47D"/>
                </a:solidFill>
                <a:latin typeface="Times New Roman" panose="02020603050405020304" pitchFamily="18" charset="0"/>
                <a:cs typeface="Times New Roman" panose="02020603050405020304" pitchFamily="18" charset="0"/>
              </a:rPr>
              <a:t>tindana</a:t>
            </a:r>
            <a:r>
              <a:rPr lang="en-US" sz="1800" dirty="0">
                <a:solidFill>
                  <a:srgbClr val="93C47D"/>
                </a:solidFill>
                <a:latin typeface="Times New Roman" panose="02020603050405020304" pitchFamily="18" charset="0"/>
                <a:cs typeface="Times New Roman" panose="02020603050405020304" pitchFamily="18" charset="0"/>
              </a:rPr>
              <a:t>/</a:t>
            </a:r>
            <a:r>
              <a:rPr lang="en-US" sz="1800" dirty="0" err="1">
                <a:solidFill>
                  <a:srgbClr val="93C47D"/>
                </a:solidFill>
                <a:latin typeface="Times New Roman" panose="02020603050405020304" pitchFamily="18" charset="0"/>
                <a:cs typeface="Times New Roman" panose="02020603050405020304" pitchFamily="18" charset="0"/>
              </a:rPr>
              <a:t>tinyono</a:t>
            </a:r>
            <a:r>
              <a:rPr lang="en-US" sz="1800" dirty="0">
                <a:solidFill>
                  <a:srgbClr val="93C47D"/>
                </a:solidFill>
                <a:latin typeface="Times New Roman" panose="02020603050405020304" pitchFamily="18" charset="0"/>
                <a:cs typeface="Times New Roman" panose="02020603050405020304" pitchFamily="18" charset="0"/>
              </a:rPr>
              <a:t> has only a priestly role in the grant of </a:t>
            </a:r>
            <a:r>
              <a:rPr lang="en-US" sz="1800" dirty="0" err="1">
                <a:solidFill>
                  <a:srgbClr val="93C47D"/>
                </a:solidFill>
                <a:latin typeface="Times New Roman" panose="02020603050405020304" pitchFamily="18" charset="0"/>
                <a:cs typeface="Times New Roman" panose="02020603050405020304" pitchFamily="18" charset="0"/>
              </a:rPr>
              <a:t>land.He</a:t>
            </a:r>
            <a:r>
              <a:rPr lang="en-US" sz="1800" dirty="0">
                <a:solidFill>
                  <a:srgbClr val="93C47D"/>
                </a:solidFill>
                <a:latin typeface="Times New Roman" panose="02020603050405020304" pitchFamily="18" charset="0"/>
                <a:cs typeface="Times New Roman" panose="02020603050405020304" pitchFamily="18" charset="0"/>
              </a:rPr>
              <a:t> . . . performs sacrifices when new grants are made before the grantee is put into possession” (pp. 38–40).\</a:t>
            </a:r>
          </a:p>
          <a:p>
            <a:pPr lvl="0" algn="just">
              <a:spcBef>
                <a:spcPts val="0"/>
              </a:spcBef>
            </a:pPr>
            <a:endParaRPr lang="en-US" sz="1800" dirty="0">
              <a:latin typeface="Times New Roman" panose="02020603050405020304" pitchFamily="18" charset="0"/>
              <a:cs typeface="Times New Roman" panose="02020603050405020304" pitchFamily="18" charset="0"/>
            </a:endParaRPr>
          </a:p>
          <a:p>
            <a:pPr lvl="0" algn="just">
              <a:spcBef>
                <a:spcPts val="0"/>
              </a:spcBef>
            </a:pPr>
            <a:r>
              <a:rPr lang="en-US" sz="1800" dirty="0">
                <a:latin typeface="Times New Roman" panose="02020603050405020304" pitchFamily="18" charset="0"/>
                <a:cs typeface="Times New Roman" panose="02020603050405020304" pitchFamily="18" charset="0"/>
              </a:rPr>
              <a:t>The separate roles, as the report sought to differentiate, were problematic on two grounds: first, </a:t>
            </a:r>
            <a:r>
              <a:rPr lang="en-US" sz="1800" dirty="0">
                <a:solidFill>
                  <a:srgbClr val="85200C"/>
                </a:solidFill>
                <a:latin typeface="Times New Roman" panose="02020603050405020304" pitchFamily="18" charset="0"/>
                <a:cs typeface="Times New Roman" panose="02020603050405020304" pitchFamily="18" charset="0"/>
              </a:rPr>
              <a:t>the report did not specify whether the findings were in accordance with custom or modern land governance among the </a:t>
            </a:r>
            <a:r>
              <a:rPr lang="en-US" sz="1800" dirty="0" err="1">
                <a:solidFill>
                  <a:srgbClr val="85200C"/>
                </a:solidFill>
                <a:latin typeface="Times New Roman" panose="02020603050405020304" pitchFamily="18" charset="0"/>
                <a:cs typeface="Times New Roman" panose="02020603050405020304" pitchFamily="18" charset="0"/>
              </a:rPr>
              <a:t>Bulsas</a:t>
            </a:r>
            <a:r>
              <a:rPr lang="en-US" sz="1800" dirty="0">
                <a:solidFill>
                  <a:srgbClr val="85200C"/>
                </a:solidFill>
                <a:latin typeface="Times New Roman" panose="02020603050405020304" pitchFamily="18" charset="0"/>
                <a:cs typeface="Times New Roman" panose="02020603050405020304" pitchFamily="18" charset="0"/>
              </a:rPr>
              <a:t>;</a:t>
            </a:r>
            <a:r>
              <a:rPr lang="en-US" sz="1800" dirty="0">
                <a:latin typeface="Times New Roman" panose="02020603050405020304" pitchFamily="18" charset="0"/>
                <a:cs typeface="Times New Roman" panose="02020603050405020304" pitchFamily="18" charset="0"/>
              </a:rPr>
              <a:t> and </a:t>
            </a:r>
          </a:p>
          <a:p>
            <a:pPr lvl="0" algn="just">
              <a:spcBef>
                <a:spcPts val="0"/>
              </a:spcBef>
            </a:pPr>
            <a:endParaRPr lang="en-US" sz="1800" dirty="0">
              <a:latin typeface="Times New Roman" panose="02020603050405020304" pitchFamily="18" charset="0"/>
              <a:cs typeface="Times New Roman" panose="02020603050405020304" pitchFamily="18" charset="0"/>
            </a:endParaRPr>
          </a:p>
          <a:p>
            <a:pPr lvl="0" algn="just">
              <a:spcBef>
                <a:spcPts val="0"/>
              </a:spcBef>
            </a:pPr>
            <a:r>
              <a:rPr lang="en-US" sz="1800" dirty="0">
                <a:latin typeface="Times New Roman" panose="02020603050405020304" pitchFamily="18" charset="0"/>
                <a:cs typeface="Times New Roman" panose="02020603050405020304" pitchFamily="18" charset="0"/>
              </a:rPr>
              <a:t>second, </a:t>
            </a:r>
            <a:r>
              <a:rPr lang="en-US" sz="1800" dirty="0">
                <a:solidFill>
                  <a:srgbClr val="FF9900"/>
                </a:solidFill>
                <a:latin typeface="Times New Roman" panose="02020603050405020304" pitchFamily="18" charset="0"/>
                <a:cs typeface="Times New Roman" panose="02020603050405020304" pitchFamily="18" charset="0"/>
              </a:rPr>
              <a:t>all forms of historical evidence of the </a:t>
            </a:r>
            <a:r>
              <a:rPr lang="en-US" sz="1800" dirty="0" err="1">
                <a:solidFill>
                  <a:srgbClr val="FF9900"/>
                </a:solidFill>
                <a:latin typeface="Times New Roman" panose="02020603050405020304" pitchFamily="18" charset="0"/>
                <a:cs typeface="Times New Roman" panose="02020603050405020304" pitchFamily="18" charset="0"/>
              </a:rPr>
              <a:t>Bulsa</a:t>
            </a:r>
            <a:r>
              <a:rPr lang="en-US" sz="1800" dirty="0">
                <a:solidFill>
                  <a:srgbClr val="FF9900"/>
                </a:solidFill>
                <a:latin typeface="Times New Roman" panose="02020603050405020304" pitchFamily="18" charset="0"/>
                <a:cs typeface="Times New Roman" panose="02020603050405020304" pitchFamily="18" charset="0"/>
              </a:rPr>
              <a:t> land relations and how they were established were disregarded,</a:t>
            </a:r>
            <a:r>
              <a:rPr lang="en-US" sz="1800" dirty="0">
                <a:latin typeface="Times New Roman" panose="02020603050405020304" pitchFamily="18" charset="0"/>
                <a:cs typeface="Times New Roman" panose="02020603050405020304" pitchFamily="18" charset="0"/>
              </a:rPr>
              <a:t> as the report merely states: “The </a:t>
            </a:r>
            <a:r>
              <a:rPr lang="en-US" sz="1800" dirty="0" err="1">
                <a:latin typeface="Times New Roman" panose="02020603050405020304" pitchFamily="18" charset="0"/>
                <a:cs typeface="Times New Roman" panose="02020603050405020304" pitchFamily="18" charset="0"/>
              </a:rPr>
              <a:t>Builsas</a:t>
            </a:r>
            <a:r>
              <a:rPr lang="en-US" sz="1800" dirty="0">
                <a:latin typeface="Times New Roman" panose="02020603050405020304" pitchFamily="18" charset="0"/>
                <a:cs typeface="Times New Roman" panose="02020603050405020304" pitchFamily="18" charset="0"/>
              </a:rPr>
              <a:t> migrated from elsewhere and came to occupy the present area as first settlers” (p. 38).</a:t>
            </a:r>
          </a:p>
          <a:p>
            <a:pPr lvl="0" algn="just">
              <a:spcBef>
                <a:spcPts val="0"/>
              </a:spcBef>
            </a:pPr>
            <a:endParaRPr lang="en-US" sz="1800" dirty="0">
              <a:latin typeface="Times New Roman" panose="02020603050405020304" pitchFamily="18" charset="0"/>
              <a:cs typeface="Times New Roman" panose="02020603050405020304" pitchFamily="18" charset="0"/>
            </a:endParaRPr>
          </a:p>
          <a:p>
            <a:pPr lvl="0" algn="just">
              <a:spcBef>
                <a:spcPts val="0"/>
              </a:spcBef>
            </a:pPr>
            <a:r>
              <a:rPr lang="en-US" sz="1800" dirty="0">
                <a:latin typeface="Times New Roman" panose="02020603050405020304" pitchFamily="18" charset="0"/>
                <a:cs typeface="Times New Roman" panose="02020603050405020304" pitchFamily="18" charset="0"/>
              </a:rPr>
              <a:t>Therefore, even if the </a:t>
            </a:r>
            <a:r>
              <a:rPr lang="en-US" sz="1800" dirty="0" err="1">
                <a:latin typeface="Times New Roman" panose="02020603050405020304" pitchFamily="18" charset="0"/>
                <a:cs typeface="Times New Roman" panose="02020603050405020304" pitchFamily="18" charset="0"/>
              </a:rPr>
              <a:t>Bulsa</a:t>
            </a:r>
            <a:r>
              <a:rPr lang="en-US" sz="1800" dirty="0">
                <a:latin typeface="Times New Roman" panose="02020603050405020304" pitchFamily="18" charset="0"/>
                <a:cs typeface="Times New Roman" panose="02020603050405020304" pitchFamily="18" charset="0"/>
              </a:rPr>
              <a:t> communities had chiefs before the advent of colonialism, the hierarchy of these chiefs, of which the </a:t>
            </a:r>
            <a:r>
              <a:rPr lang="en-US" sz="1800" dirty="0" err="1">
                <a:latin typeface="Times New Roman" panose="02020603050405020304" pitchFamily="18" charset="0"/>
                <a:cs typeface="Times New Roman" panose="02020603050405020304" pitchFamily="18" charset="0"/>
              </a:rPr>
              <a:t>Sandema</a:t>
            </a:r>
            <a:r>
              <a:rPr lang="en-US" sz="1800" dirty="0">
                <a:latin typeface="Times New Roman" panose="02020603050405020304" pitchFamily="18" charset="0"/>
                <a:cs typeface="Times New Roman" panose="02020603050405020304" pitchFamily="18" charset="0"/>
              </a:rPr>
              <a:t> nab is a beneficiary, has no roots in custom or traditional law of the </a:t>
            </a:r>
            <a:r>
              <a:rPr lang="en-US" sz="1800" dirty="0" err="1">
                <a:latin typeface="Times New Roman" panose="02020603050405020304" pitchFamily="18" charset="0"/>
                <a:cs typeface="Times New Roman" panose="02020603050405020304" pitchFamily="18" charset="0"/>
              </a:rPr>
              <a:t>Bulsas</a:t>
            </a:r>
            <a:r>
              <a:rPr lang="en-US" sz="1800" dirty="0">
                <a:latin typeface="Times New Roman" panose="02020603050405020304" pitchFamily="18" charset="0"/>
                <a:cs typeface="Times New Roman" panose="02020603050405020304" pitchFamily="18" charset="0"/>
              </a:rPr>
              <a:t>.</a:t>
            </a:r>
          </a:p>
          <a:p>
            <a:pPr marL="457200" lvl="0" indent="-325755" algn="just" rtl="0">
              <a:spcBef>
                <a:spcPts val="0"/>
              </a:spcBef>
              <a:spcAft>
                <a:spcPts val="0"/>
              </a:spcAft>
              <a:buSzPct val="105882"/>
              <a:buChar char="●"/>
            </a:pPr>
            <a:endParaRPr sz="1800" dirty="0">
              <a:latin typeface="Times New Roman" panose="02020603050405020304" pitchFamily="18" charset="0"/>
              <a:cs typeface="Times New Roman" panose="02020603050405020304" pitchFamily="18" charset="0"/>
            </a:endParaRPr>
          </a:p>
        </p:txBody>
      </p:sp>
      <p:sp>
        <p:nvSpPr>
          <p:cNvPr id="192" name="Google Shape;192;g38d31600106_1_458"/>
          <p:cNvSpPr txBox="1"/>
          <p:nvPr/>
        </p:nvSpPr>
        <p:spPr>
          <a:xfrm>
            <a:off x="439200" y="1223725"/>
            <a:ext cx="11801400" cy="646290"/>
          </a:xfrm>
          <a:prstGeom prst="rect">
            <a:avLst/>
          </a:prstGeom>
          <a:noFill/>
          <a:ln>
            <a:noFill/>
          </a:ln>
        </p:spPr>
        <p:txBody>
          <a:bodyPr spcFirstLastPara="1" wrap="square" lIns="91425" tIns="45700" rIns="91425" bIns="45700" anchor="t" anchorCtr="0">
            <a:spAutoFit/>
          </a:bodyPr>
          <a:lstStyle/>
          <a:p>
            <a:pPr lvl="0" algn="ctr"/>
            <a:r>
              <a:rPr lang="en-US" sz="3600" dirty="0" err="1">
                <a:solidFill>
                  <a:schemeClr val="dk1"/>
                </a:solidFill>
                <a:latin typeface="Times New Roman" panose="02020603050405020304" pitchFamily="18" charset="0"/>
                <a:ea typeface="Calibri"/>
                <a:cs typeface="Times New Roman" panose="02020603050405020304" pitchFamily="18" charset="0"/>
                <a:sym typeface="Calibri"/>
              </a:rPr>
              <a:t>Azantilow</a:t>
            </a:r>
            <a:r>
              <a:rPr lang="en-US" sz="3600" dirty="0">
                <a:solidFill>
                  <a:schemeClr val="dk1"/>
                </a:solidFill>
                <a:latin typeface="Times New Roman" panose="02020603050405020304" pitchFamily="18" charset="0"/>
                <a:ea typeface="Calibri"/>
                <a:cs typeface="Times New Roman" panose="02020603050405020304" pitchFamily="18" charset="0"/>
                <a:sym typeface="Calibri"/>
              </a:rPr>
              <a:t> vs Nayiri &amp; Others in Colonial Expansion</a:t>
            </a:r>
            <a:endParaRPr lang="en-US" sz="36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C6AB123-49F3-5A90-6321-32BE592C5C09}"/>
              </a:ext>
            </a:extLst>
          </p:cNvPr>
          <p:cNvPicPr>
            <a:picLocks noChangeAspect="1"/>
          </p:cNvPicPr>
          <p:nvPr/>
        </p:nvPicPr>
        <p:blipFill>
          <a:blip r:embed="rId4"/>
          <a:stretch>
            <a:fillRect/>
          </a:stretch>
        </p:blipFill>
        <p:spPr>
          <a:xfrm>
            <a:off x="7079010" y="1715850"/>
            <a:ext cx="4460322" cy="495418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7"/>
        <p:cNvGrpSpPr/>
        <p:nvPr/>
      </p:nvGrpSpPr>
      <p:grpSpPr>
        <a:xfrm>
          <a:off x="0" y="0"/>
          <a:ext cx="0" cy="0"/>
          <a:chOff x="0" y="0"/>
          <a:chExt cx="0" cy="0"/>
        </a:xfrm>
      </p:grpSpPr>
      <p:pic>
        <p:nvPicPr>
          <p:cNvPr id="198" name="Google Shape;198;g38d31600106_1_449"/>
          <p:cNvPicPr preferRelativeResize="0"/>
          <p:nvPr/>
        </p:nvPicPr>
        <p:blipFill rotWithShape="1">
          <a:blip r:embed="rId3">
            <a:alphaModFix/>
          </a:blip>
          <a:srcRect/>
          <a:stretch/>
        </p:blipFill>
        <p:spPr>
          <a:xfrm>
            <a:off x="0" y="-6064"/>
            <a:ext cx="12191999" cy="1406203"/>
          </a:xfrm>
          <a:prstGeom prst="rect">
            <a:avLst/>
          </a:prstGeom>
          <a:noFill/>
          <a:ln>
            <a:noFill/>
          </a:ln>
        </p:spPr>
      </p:pic>
      <p:sp>
        <p:nvSpPr>
          <p:cNvPr id="199" name="Google Shape;199;g38d31600106_1_449"/>
          <p:cNvSpPr txBox="1">
            <a:spLocks noGrp="1"/>
          </p:cNvSpPr>
          <p:nvPr>
            <p:ph type="body" idx="1"/>
          </p:nvPr>
        </p:nvSpPr>
        <p:spPr>
          <a:xfrm>
            <a:off x="390940" y="1615699"/>
            <a:ext cx="5596200" cy="4717500"/>
          </a:xfrm>
          <a:prstGeom prst="rect">
            <a:avLst/>
          </a:prstGeom>
          <a:noFill/>
          <a:ln>
            <a:noFill/>
          </a:ln>
        </p:spPr>
        <p:txBody>
          <a:bodyPr spcFirstLastPara="1" wrap="square" lIns="91425" tIns="45700" rIns="91425" bIns="45700" anchor="t" anchorCtr="0">
            <a:noAutofit/>
          </a:bodyPr>
          <a:lstStyle/>
          <a:p>
            <a:pPr marL="457200" lvl="0" indent="-308610" algn="l" rtl="0">
              <a:spcBef>
                <a:spcPts val="0"/>
              </a:spcBef>
              <a:spcAft>
                <a:spcPts val="0"/>
              </a:spcAft>
              <a:buSzPct val="105882"/>
              <a:buChar char="●"/>
            </a:pPr>
            <a:r>
              <a:rPr lang="en-US" sz="1600" dirty="0">
                <a:latin typeface="Times New Roman" panose="02020603050405020304" pitchFamily="18" charset="0"/>
                <a:cs typeface="Times New Roman" panose="02020603050405020304" pitchFamily="18" charset="0"/>
              </a:rPr>
              <a:t>Yet Ghana’s post-independence constitutions, including the 1992 constitution, left a lacuna regarding which persons or institutions were responsible for making legal decisions concerning the disposal of land in the regions.</a:t>
            </a:r>
            <a:endParaRPr sz="1600" dirty="0">
              <a:latin typeface="Times New Roman" panose="02020603050405020304" pitchFamily="18" charset="0"/>
              <a:cs typeface="Times New Roman" panose="02020603050405020304" pitchFamily="18" charset="0"/>
            </a:endParaRPr>
          </a:p>
          <a:p>
            <a:pPr marL="457200" lvl="0" indent="-308610" algn="l" rtl="0">
              <a:spcBef>
                <a:spcPts val="1600"/>
              </a:spcBef>
              <a:spcAft>
                <a:spcPts val="0"/>
              </a:spcAft>
              <a:buSzPct val="105882"/>
              <a:buChar char="●"/>
            </a:pPr>
            <a:r>
              <a:rPr lang="en-US" sz="1600" dirty="0">
                <a:latin typeface="Times New Roman" panose="02020603050405020304" pitchFamily="18" charset="0"/>
                <a:cs typeface="Times New Roman" panose="02020603050405020304" pitchFamily="18" charset="0"/>
              </a:rPr>
              <a:t>Though the 1992 constitution and other statutes have made provisions for the skins and district assemblies to benefit from revenue accruing from lands in their area of jurisdiction, the legal question as to who has the right to administer such revenues in the context of the </a:t>
            </a:r>
            <a:r>
              <a:rPr lang="en-US" sz="1600" dirty="0" err="1">
                <a:latin typeface="Times New Roman" panose="02020603050405020304" pitchFamily="18" charset="0"/>
                <a:cs typeface="Times New Roman" panose="02020603050405020304" pitchFamily="18" charset="0"/>
              </a:rPr>
              <a:t>Bulsa</a:t>
            </a:r>
            <a:r>
              <a:rPr lang="en-US" sz="1600" dirty="0">
                <a:latin typeface="Times New Roman" panose="02020603050405020304" pitchFamily="18" charset="0"/>
                <a:cs typeface="Times New Roman" panose="02020603050405020304" pitchFamily="18" charset="0"/>
              </a:rPr>
              <a:t> communities remains problematic as far as the institutions of the skin or chieftaincy and </a:t>
            </a:r>
            <a:r>
              <a:rPr lang="en-US" sz="1600" dirty="0" err="1">
                <a:latin typeface="Times New Roman" panose="02020603050405020304" pitchFamily="18" charset="0"/>
                <a:cs typeface="Times New Roman" panose="02020603050405020304" pitchFamily="18" charset="0"/>
              </a:rPr>
              <a:t>tengnyam</a:t>
            </a:r>
            <a:r>
              <a:rPr lang="en-US" sz="1600" dirty="0">
                <a:latin typeface="Times New Roman" panose="02020603050405020304" pitchFamily="18" charset="0"/>
                <a:cs typeface="Times New Roman" panose="02020603050405020304" pitchFamily="18" charset="0"/>
              </a:rPr>
              <a:t> or families are concerned.</a:t>
            </a:r>
            <a:endParaRPr sz="1600" dirty="0">
              <a:latin typeface="Times New Roman" panose="02020603050405020304" pitchFamily="18" charset="0"/>
              <a:cs typeface="Times New Roman" panose="02020603050405020304" pitchFamily="18" charset="0"/>
            </a:endParaRPr>
          </a:p>
          <a:p>
            <a:pPr marL="457200" lvl="0" indent="-308610" algn="l" rtl="0">
              <a:spcBef>
                <a:spcPts val="1600"/>
              </a:spcBef>
              <a:spcAft>
                <a:spcPts val="0"/>
              </a:spcAft>
              <a:buSzPct val="105882"/>
              <a:buChar char="●"/>
            </a:pPr>
            <a:r>
              <a:rPr lang="en-US" sz="1600" dirty="0">
                <a:latin typeface="Times New Roman" panose="02020603050405020304" pitchFamily="18" charset="0"/>
                <a:cs typeface="Times New Roman" panose="02020603050405020304" pitchFamily="18" charset="0"/>
              </a:rPr>
              <a:t>Paradoxically, in the current legal framework, the colonial law and English ways of legislation are considered the general applicable law, while custom and indigenous practices require further proof before their legality is accepted (</a:t>
            </a:r>
            <a:r>
              <a:rPr lang="en-US" sz="1600" dirty="0" err="1">
                <a:latin typeface="Times New Roman" panose="02020603050405020304" pitchFamily="18" charset="0"/>
                <a:cs typeface="Times New Roman" panose="02020603050405020304" pitchFamily="18" charset="0"/>
              </a:rPr>
              <a:t>Kunbuor</a:t>
            </a:r>
            <a:r>
              <a:rPr lang="en-US" sz="1600" dirty="0">
                <a:latin typeface="Times New Roman" panose="02020603050405020304" pitchFamily="18" charset="0"/>
                <a:cs typeface="Times New Roman" panose="02020603050405020304" pitchFamily="18" charset="0"/>
              </a:rPr>
              <a:t>, 2002).</a:t>
            </a:r>
            <a:endParaRPr sz="1600" dirty="0">
              <a:latin typeface="Times New Roman" panose="02020603050405020304" pitchFamily="18" charset="0"/>
              <a:cs typeface="Times New Roman" panose="02020603050405020304" pitchFamily="18" charset="0"/>
            </a:endParaRPr>
          </a:p>
          <a:p>
            <a:pPr marL="457200" lvl="0" indent="-308610" algn="l" rtl="0">
              <a:spcBef>
                <a:spcPts val="1600"/>
              </a:spcBef>
              <a:spcAft>
                <a:spcPts val="0"/>
              </a:spcAft>
              <a:buSzPct val="105882"/>
              <a:buChar char="●"/>
            </a:pPr>
            <a:r>
              <a:rPr lang="en-US" sz="1600" dirty="0">
                <a:latin typeface="Times New Roman" panose="02020603050405020304" pitchFamily="18" charset="0"/>
                <a:cs typeface="Times New Roman" panose="02020603050405020304" pitchFamily="18" charset="0"/>
              </a:rPr>
              <a:t>The confines of customary law are defined within the limits of colonial law or the postcolonial state law, neither of which fully acknowledged the </a:t>
            </a:r>
            <a:r>
              <a:rPr lang="en-US" sz="1600" dirty="0" err="1">
                <a:latin typeface="Times New Roman" panose="02020603050405020304" pitchFamily="18" charset="0"/>
                <a:cs typeface="Times New Roman" panose="02020603050405020304" pitchFamily="18" charset="0"/>
              </a:rPr>
              <a:t>Bulsa</a:t>
            </a:r>
            <a:r>
              <a:rPr lang="en-US" sz="1600" dirty="0">
                <a:latin typeface="Times New Roman" panose="02020603050405020304" pitchFamily="18" charset="0"/>
                <a:cs typeface="Times New Roman" panose="02020603050405020304" pitchFamily="18" charset="0"/>
              </a:rPr>
              <a:t> custom, no matter how contested it has been. </a:t>
            </a:r>
            <a:endParaRPr sz="1600" dirty="0">
              <a:latin typeface="Times New Roman" panose="02020603050405020304" pitchFamily="18" charset="0"/>
              <a:cs typeface="Times New Roman" panose="02020603050405020304" pitchFamily="18" charset="0"/>
            </a:endParaRPr>
          </a:p>
          <a:p>
            <a:pPr marL="457200" lvl="0" indent="-308610" algn="l" rtl="0">
              <a:spcBef>
                <a:spcPts val="0"/>
              </a:spcBef>
              <a:spcAft>
                <a:spcPts val="0"/>
              </a:spcAft>
              <a:buSzPct val="105882"/>
              <a:buChar char="●"/>
            </a:pPr>
            <a:r>
              <a:rPr lang="en-US" sz="1600" dirty="0">
                <a:latin typeface="Times New Roman" panose="02020603050405020304" pitchFamily="18" charset="0"/>
                <a:cs typeface="Times New Roman" panose="02020603050405020304" pitchFamily="18" charset="0"/>
              </a:rPr>
              <a:t>For instance, evidence from deeds and title documents suggests that custodianship of </a:t>
            </a:r>
            <a:r>
              <a:rPr lang="en-US" sz="1600" dirty="0" err="1">
                <a:latin typeface="Times New Roman" panose="02020603050405020304" pitchFamily="18" charset="0"/>
                <a:cs typeface="Times New Roman" panose="02020603050405020304" pitchFamily="18" charset="0"/>
              </a:rPr>
              <a:t>Bulsa</a:t>
            </a:r>
            <a:r>
              <a:rPr lang="en-US" sz="1600" dirty="0">
                <a:latin typeface="Times New Roman" panose="02020603050405020304" pitchFamily="18" charset="0"/>
                <a:cs typeface="Times New Roman" panose="02020603050405020304" pitchFamily="18" charset="0"/>
              </a:rPr>
              <a:t> land, both in substance and form, lies with the </a:t>
            </a:r>
            <a:r>
              <a:rPr lang="en-US" sz="1600" dirty="0" err="1">
                <a:latin typeface="Times New Roman" panose="02020603050405020304" pitchFamily="18" charset="0"/>
                <a:cs typeface="Times New Roman" panose="02020603050405020304" pitchFamily="18" charset="0"/>
              </a:rPr>
              <a:t>Bulsa</a:t>
            </a:r>
            <a:r>
              <a:rPr lang="en-US" sz="1600" dirty="0">
                <a:latin typeface="Times New Roman" panose="02020603050405020304" pitchFamily="18" charset="0"/>
                <a:cs typeface="Times New Roman" panose="02020603050405020304" pitchFamily="18" charset="0"/>
              </a:rPr>
              <a:t> chiefs. </a:t>
            </a:r>
            <a:endParaRPr sz="1600" dirty="0">
              <a:latin typeface="Times New Roman" panose="02020603050405020304" pitchFamily="18" charset="0"/>
              <a:cs typeface="Times New Roman" panose="02020603050405020304" pitchFamily="18" charset="0"/>
            </a:endParaRPr>
          </a:p>
        </p:txBody>
      </p:sp>
      <p:sp>
        <p:nvSpPr>
          <p:cNvPr id="200" name="Google Shape;200;g38d31600106_1_449"/>
          <p:cNvSpPr txBox="1"/>
          <p:nvPr/>
        </p:nvSpPr>
        <p:spPr>
          <a:xfrm>
            <a:off x="1987826" y="1324895"/>
            <a:ext cx="860728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err="1">
                <a:solidFill>
                  <a:schemeClr val="dk1"/>
                </a:solidFill>
                <a:latin typeface="Calibri"/>
                <a:ea typeface="Calibri"/>
                <a:cs typeface="Calibri"/>
                <a:sym typeface="Calibri"/>
              </a:rPr>
              <a:t>Bulsa</a:t>
            </a:r>
            <a:r>
              <a:rPr lang="en-US" sz="2800" dirty="0">
                <a:solidFill>
                  <a:schemeClr val="dk1"/>
                </a:solidFill>
                <a:latin typeface="Calibri"/>
                <a:ea typeface="Calibri"/>
                <a:cs typeface="Calibri"/>
                <a:sym typeface="Calibri"/>
              </a:rPr>
              <a:t> Land Relations in Postcolonial Ghana</a:t>
            </a:r>
            <a:endParaRPr lang="en-US" sz="2800" dirty="0"/>
          </a:p>
        </p:txBody>
      </p:sp>
      <p:sp>
        <p:nvSpPr>
          <p:cNvPr id="201" name="Google Shape;201;g38d31600106_1_449"/>
          <p:cNvSpPr txBox="1"/>
          <p:nvPr/>
        </p:nvSpPr>
        <p:spPr>
          <a:xfrm>
            <a:off x="5980275" y="1848075"/>
            <a:ext cx="5682300" cy="5857984"/>
          </a:xfrm>
          <a:prstGeom prst="rect">
            <a:avLst/>
          </a:prstGeom>
          <a:noFill/>
          <a:ln>
            <a:noFill/>
          </a:ln>
        </p:spPr>
        <p:txBody>
          <a:bodyPr spcFirstLastPara="1" wrap="square" lIns="91425" tIns="91425" rIns="91425" bIns="91425" anchor="t" anchorCtr="0">
            <a:spAutoFit/>
          </a:bodyPr>
          <a:lstStyle/>
          <a:p>
            <a:pPr marL="457200" lvl="0" indent="-311150" algn="l" rtl="0">
              <a:lnSpc>
                <a:spcPct val="90000"/>
              </a:lnSpc>
              <a:spcBef>
                <a:spcPts val="0"/>
              </a:spcBef>
              <a:spcAft>
                <a:spcPts val="0"/>
              </a:spcAft>
              <a:buClr>
                <a:schemeClr val="dk1"/>
              </a:buClr>
              <a:buSzPts val="1300"/>
              <a:buFont typeface="Lato"/>
              <a:buChar char="●"/>
            </a:pPr>
            <a:r>
              <a:rPr lang="en-US" sz="1600" dirty="0">
                <a:solidFill>
                  <a:schemeClr val="accent1"/>
                </a:solidFill>
                <a:latin typeface="Times New Roman" panose="02020603050405020304" pitchFamily="18" charset="0"/>
                <a:ea typeface="Lato"/>
                <a:cs typeface="Times New Roman" panose="02020603050405020304" pitchFamily="18" charset="0"/>
                <a:sym typeface="Lato"/>
              </a:rPr>
              <a:t>Records from the Title and Registry Division of the Lands Commission provide the following format for land titling (the lease document) in the </a:t>
            </a:r>
            <a:r>
              <a:rPr lang="en-US" sz="1600" dirty="0" err="1">
                <a:solidFill>
                  <a:schemeClr val="accent1"/>
                </a:solidFill>
                <a:latin typeface="Times New Roman" panose="02020603050405020304" pitchFamily="18" charset="0"/>
                <a:ea typeface="Lato"/>
                <a:cs typeface="Times New Roman" panose="02020603050405020304" pitchFamily="18" charset="0"/>
                <a:sym typeface="Lato"/>
              </a:rPr>
              <a:t>Bulsa</a:t>
            </a:r>
            <a:r>
              <a:rPr lang="en-US" sz="1600" dirty="0">
                <a:solidFill>
                  <a:schemeClr val="accent1"/>
                </a:solidFill>
                <a:latin typeface="Times New Roman" panose="02020603050405020304" pitchFamily="18" charset="0"/>
                <a:ea typeface="Lato"/>
                <a:cs typeface="Times New Roman" panose="02020603050405020304" pitchFamily="18" charset="0"/>
                <a:sym typeface="Lato"/>
              </a:rPr>
              <a:t> communities (at least for </a:t>
            </a:r>
            <a:r>
              <a:rPr lang="en-US" sz="1600" dirty="0" err="1">
                <a:solidFill>
                  <a:schemeClr val="accent1"/>
                </a:solidFill>
                <a:latin typeface="Times New Roman" panose="02020603050405020304" pitchFamily="18" charset="0"/>
                <a:ea typeface="Lato"/>
                <a:cs typeface="Times New Roman" panose="02020603050405020304" pitchFamily="18" charset="0"/>
                <a:sym typeface="Lato"/>
              </a:rPr>
              <a:t>Sandema</a:t>
            </a:r>
            <a:r>
              <a:rPr lang="en-US" sz="1600" dirty="0">
                <a:solidFill>
                  <a:schemeClr val="accent1"/>
                </a:solidFill>
                <a:latin typeface="Times New Roman" panose="02020603050405020304" pitchFamily="18" charset="0"/>
                <a:ea typeface="Lato"/>
                <a:cs typeface="Times New Roman" panose="02020603050405020304" pitchFamily="18" charset="0"/>
                <a:sym typeface="Lato"/>
              </a:rPr>
              <a:t>, </a:t>
            </a:r>
            <a:r>
              <a:rPr lang="en-US" sz="1600" dirty="0" err="1">
                <a:solidFill>
                  <a:schemeClr val="accent1"/>
                </a:solidFill>
                <a:latin typeface="Times New Roman" panose="02020603050405020304" pitchFamily="18" charset="0"/>
                <a:ea typeface="Lato"/>
                <a:cs typeface="Times New Roman" panose="02020603050405020304" pitchFamily="18" charset="0"/>
                <a:sym typeface="Lato"/>
              </a:rPr>
              <a:t>Fumbisi</a:t>
            </a:r>
            <a:r>
              <a:rPr lang="en-US" sz="1600" dirty="0">
                <a:solidFill>
                  <a:schemeClr val="accent1"/>
                </a:solidFill>
                <a:latin typeface="Times New Roman" panose="02020603050405020304" pitchFamily="18" charset="0"/>
                <a:ea typeface="Lato"/>
                <a:cs typeface="Times New Roman" panose="02020603050405020304" pitchFamily="18" charset="0"/>
                <a:sym typeface="Lato"/>
              </a:rPr>
              <a:t>, and </a:t>
            </a:r>
            <a:r>
              <a:rPr lang="en-US" sz="1600" dirty="0" err="1">
                <a:solidFill>
                  <a:schemeClr val="accent1"/>
                </a:solidFill>
                <a:latin typeface="Times New Roman" panose="02020603050405020304" pitchFamily="18" charset="0"/>
                <a:ea typeface="Lato"/>
                <a:cs typeface="Times New Roman" panose="02020603050405020304" pitchFamily="18" charset="0"/>
                <a:sym typeface="Lato"/>
              </a:rPr>
              <a:t>Wiaga</a:t>
            </a:r>
            <a:r>
              <a:rPr lang="en-US" sz="1600" dirty="0">
                <a:solidFill>
                  <a:schemeClr val="accent1"/>
                </a:solidFill>
                <a:latin typeface="Times New Roman" panose="02020603050405020304" pitchFamily="18" charset="0"/>
                <a:ea typeface="Lato"/>
                <a:cs typeface="Times New Roman" panose="02020603050405020304" pitchFamily="18" charset="0"/>
                <a:sym typeface="Lato"/>
              </a:rPr>
              <a:t>):  </a:t>
            </a:r>
            <a:endParaRPr sz="1600" dirty="0">
              <a:solidFill>
                <a:schemeClr val="accent1"/>
              </a:solidFill>
              <a:latin typeface="Times New Roman" panose="02020603050405020304" pitchFamily="18" charset="0"/>
              <a:ea typeface="Lato"/>
              <a:cs typeface="Times New Roman" panose="02020603050405020304" pitchFamily="18" charset="0"/>
              <a:sym typeface="Lato"/>
            </a:endParaRPr>
          </a:p>
          <a:p>
            <a:pPr marL="0" lvl="0" indent="0" algn="l" rtl="0">
              <a:lnSpc>
                <a:spcPct val="90000"/>
              </a:lnSpc>
              <a:spcAft>
                <a:spcPts val="0"/>
              </a:spcAft>
              <a:buNone/>
            </a:pPr>
            <a:r>
              <a:rPr lang="en-US" sz="1200" dirty="0">
                <a:solidFill>
                  <a:schemeClr val="accent1"/>
                </a:solidFill>
                <a:latin typeface="Times New Roman" panose="02020603050405020304" pitchFamily="18" charset="0"/>
                <a:ea typeface="Lato"/>
                <a:cs typeface="Times New Roman" panose="02020603050405020304" pitchFamily="18" charset="0"/>
                <a:sym typeface="Lato"/>
              </a:rPr>
              <a:t>THIS LEASE is made the [Date of Transaction] BETWEEN Nab [Name of the chief], Chief of name of [Community of which the land is located] in the </a:t>
            </a:r>
            <a:r>
              <a:rPr lang="en-US" sz="1200" dirty="0" err="1">
                <a:solidFill>
                  <a:schemeClr val="accent1"/>
                </a:solidFill>
                <a:latin typeface="Times New Roman" panose="02020603050405020304" pitchFamily="18" charset="0"/>
                <a:ea typeface="Lato"/>
                <a:cs typeface="Times New Roman" panose="02020603050405020304" pitchFamily="18" charset="0"/>
                <a:sym typeface="Lato"/>
              </a:rPr>
              <a:t>Builsa</a:t>
            </a:r>
            <a:r>
              <a:rPr lang="en-US" sz="1200" dirty="0">
                <a:solidFill>
                  <a:schemeClr val="accent1"/>
                </a:solidFill>
                <a:latin typeface="Times New Roman" panose="02020603050405020304" pitchFamily="18" charset="0"/>
                <a:ea typeface="Lato"/>
                <a:cs typeface="Times New Roman" panose="02020603050405020304" pitchFamily="18" charset="0"/>
                <a:sym typeface="Lato"/>
              </a:rPr>
              <a:t> District the Upper East Region of the Republic of Ghana (hereinafter called the “LESSOR” which expression shall where the context so admits or requires include his successors in office and assigns) with the consent and concurrence of the Principal Elders of [Community Name ] Skin are evidenced by the signing of these presents at least two of the aforementioned Principal Elders of the one part and [Name and address of the Lessee] of the Republic of Ghana (hereinafter called the “LESSEE” which expression shall where the context so admits or requires include heirs and assigns) of the other part. </a:t>
            </a:r>
            <a:endParaRPr sz="12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42900" algn="l" rtl="0">
              <a:lnSpc>
                <a:spcPct val="90000"/>
              </a:lnSpc>
              <a:spcBef>
                <a:spcPts val="1600"/>
              </a:spcBef>
              <a:spcAft>
                <a:spcPts val="0"/>
              </a:spcAft>
              <a:buClr>
                <a:schemeClr val="dk1"/>
              </a:buClr>
              <a:buSzPts val="1800"/>
              <a:buFont typeface="Lato"/>
              <a:buChar char="●"/>
            </a:pPr>
            <a:r>
              <a:rPr lang="en-US" sz="1600" dirty="0">
                <a:solidFill>
                  <a:schemeClr val="accent1"/>
                </a:solidFill>
                <a:latin typeface="Times New Roman" panose="02020603050405020304" pitchFamily="18" charset="0"/>
                <a:ea typeface="Lato"/>
                <a:cs typeface="Times New Roman" panose="02020603050405020304" pitchFamily="18" charset="0"/>
                <a:sym typeface="Lato"/>
              </a:rPr>
              <a:t>The above description is found in Form A of the lease document, which problematic because the </a:t>
            </a:r>
            <a:r>
              <a:rPr lang="en-US" sz="1600" dirty="0" err="1">
                <a:solidFill>
                  <a:schemeClr val="accent1"/>
                </a:solidFill>
                <a:latin typeface="Times New Roman" panose="02020603050405020304" pitchFamily="18" charset="0"/>
                <a:ea typeface="Lato"/>
                <a:cs typeface="Times New Roman" panose="02020603050405020304" pitchFamily="18" charset="0"/>
                <a:sym typeface="Lato"/>
              </a:rPr>
              <a:t>Bulsa</a:t>
            </a:r>
            <a:r>
              <a:rPr lang="en-US" sz="1600" dirty="0">
                <a:solidFill>
                  <a:schemeClr val="accent1"/>
                </a:solidFill>
                <a:latin typeface="Times New Roman" panose="02020603050405020304" pitchFamily="18" charset="0"/>
                <a:ea typeface="Lato"/>
                <a:cs typeface="Times New Roman" panose="02020603050405020304" pitchFamily="18" charset="0"/>
                <a:sym typeface="Lato"/>
              </a:rPr>
              <a:t> land tenure system is reduced to properties in this titling process, while the institutions of land governance are redefined to project a legal marginality in the substance and form of land ownership . </a:t>
            </a:r>
            <a:endParaRPr sz="16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42900" algn="l" rtl="0">
              <a:lnSpc>
                <a:spcPct val="90000"/>
              </a:lnSpc>
              <a:spcBef>
                <a:spcPts val="0"/>
              </a:spcBef>
              <a:spcAft>
                <a:spcPts val="0"/>
              </a:spcAft>
              <a:buClr>
                <a:schemeClr val="dk1"/>
              </a:buClr>
              <a:buSzPts val="1800"/>
              <a:buFont typeface="Lato"/>
              <a:buChar char="●"/>
            </a:pPr>
            <a:r>
              <a:rPr lang="en-US" sz="1600" dirty="0">
                <a:solidFill>
                  <a:schemeClr val="accent1"/>
                </a:solidFill>
                <a:latin typeface="Times New Roman" panose="02020603050405020304" pitchFamily="18" charset="0"/>
                <a:ea typeface="Lato"/>
                <a:cs typeface="Times New Roman" panose="02020603050405020304" pitchFamily="18" charset="0"/>
                <a:sym typeface="Lato"/>
              </a:rPr>
              <a:t>Second, legal and institutional complexity is created by the Lands Commission to marginalize the </a:t>
            </a:r>
            <a:r>
              <a:rPr lang="en-US" sz="1600" dirty="0" err="1">
                <a:solidFill>
                  <a:schemeClr val="accent1"/>
                </a:solidFill>
                <a:latin typeface="Times New Roman" panose="02020603050405020304" pitchFamily="18" charset="0"/>
                <a:ea typeface="Lato"/>
                <a:cs typeface="Times New Roman" panose="02020603050405020304" pitchFamily="18" charset="0"/>
                <a:sym typeface="Lato"/>
              </a:rPr>
              <a:t>teng</a:t>
            </a:r>
            <a:r>
              <a:rPr lang="en-US" sz="1600" dirty="0">
                <a:solidFill>
                  <a:schemeClr val="accent1"/>
                </a:solidFill>
                <a:latin typeface="Times New Roman" panose="02020603050405020304" pitchFamily="18" charset="0"/>
                <a:ea typeface="Lato"/>
                <a:cs typeface="Times New Roman" panose="02020603050405020304" pitchFamily="18" charset="0"/>
                <a:sym typeface="Lato"/>
              </a:rPr>
              <a:t>-nyam and </a:t>
            </a:r>
            <a:r>
              <a:rPr lang="en-US" sz="1600" dirty="0" err="1">
                <a:solidFill>
                  <a:schemeClr val="accent1"/>
                </a:solidFill>
                <a:latin typeface="Times New Roman" panose="02020603050405020304" pitchFamily="18" charset="0"/>
                <a:ea typeface="Lato"/>
                <a:cs typeface="Times New Roman" panose="02020603050405020304" pitchFamily="18" charset="0"/>
                <a:sym typeface="Lato"/>
              </a:rPr>
              <a:t>Bulsa</a:t>
            </a:r>
            <a:r>
              <a:rPr lang="en-US" sz="1600" dirty="0">
                <a:solidFill>
                  <a:schemeClr val="accent1"/>
                </a:solidFill>
                <a:latin typeface="Times New Roman" panose="02020603050405020304" pitchFamily="18" charset="0"/>
                <a:ea typeface="Lato"/>
                <a:cs typeface="Times New Roman" panose="02020603050405020304" pitchFamily="18" charset="0"/>
                <a:sym typeface="Lato"/>
              </a:rPr>
              <a:t> families in the substance of these deeds.</a:t>
            </a:r>
            <a:endParaRPr sz="16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04800" algn="l" rtl="0">
              <a:lnSpc>
                <a:spcPct val="90000"/>
              </a:lnSpc>
              <a:spcBef>
                <a:spcPts val="0"/>
              </a:spcBef>
              <a:spcAft>
                <a:spcPts val="0"/>
              </a:spcAft>
              <a:buClr>
                <a:schemeClr val="accent1"/>
              </a:buClr>
              <a:buSzPts val="1200"/>
              <a:buFont typeface="Lato"/>
              <a:buChar char="●"/>
            </a:pPr>
            <a:r>
              <a:rPr lang="en-US" sz="1600" dirty="0">
                <a:solidFill>
                  <a:schemeClr val="accent1"/>
                </a:solidFill>
                <a:latin typeface="Times New Roman" panose="02020603050405020304" pitchFamily="18" charset="0"/>
                <a:ea typeface="Lato"/>
                <a:cs typeface="Times New Roman" panose="02020603050405020304" pitchFamily="18" charset="0"/>
                <a:sym typeface="Lato"/>
              </a:rPr>
              <a:t>The evidence suggests that the chiefs’ endorsement of these transactions not only gives validity or serves as a testament to the transactions but also accords with the </a:t>
            </a:r>
            <a:r>
              <a:rPr lang="en-US" sz="1600" dirty="0" err="1">
                <a:solidFill>
                  <a:schemeClr val="accent1"/>
                </a:solidFill>
                <a:latin typeface="Times New Roman" panose="02020603050405020304" pitchFamily="18" charset="0"/>
                <a:ea typeface="Lato"/>
                <a:cs typeface="Times New Roman" panose="02020603050405020304" pitchFamily="18" charset="0"/>
                <a:sym typeface="Lato"/>
              </a:rPr>
              <a:t>Bulsa</a:t>
            </a:r>
            <a:r>
              <a:rPr lang="en-US" sz="1600" dirty="0">
                <a:solidFill>
                  <a:schemeClr val="accent1"/>
                </a:solidFill>
                <a:latin typeface="Times New Roman" panose="02020603050405020304" pitchFamily="18" charset="0"/>
                <a:ea typeface="Lato"/>
                <a:cs typeface="Times New Roman" panose="02020603050405020304" pitchFamily="18" charset="0"/>
                <a:sym typeface="Lato"/>
              </a:rPr>
              <a:t> chiefs' legal ownership and custodianship of the land.</a:t>
            </a:r>
            <a:endParaRPr sz="1600" dirty="0">
              <a:solidFill>
                <a:schemeClr val="accent1"/>
              </a:solidFill>
              <a:latin typeface="Times New Roman" panose="02020603050405020304" pitchFamily="18" charset="0"/>
              <a:ea typeface="Lato"/>
              <a:cs typeface="Times New Roman" panose="02020603050405020304" pitchFamily="18" charset="0"/>
              <a:sym typeface="La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97">
          <a:extLst>
            <a:ext uri="{FF2B5EF4-FFF2-40B4-BE49-F238E27FC236}">
              <a16:creationId xmlns:a16="http://schemas.microsoft.com/office/drawing/2014/main" id="{D07CEF7F-7851-1190-F32D-0DB7AD0BA381}"/>
            </a:ext>
          </a:extLst>
        </p:cNvPr>
        <p:cNvGrpSpPr/>
        <p:nvPr/>
      </p:nvGrpSpPr>
      <p:grpSpPr>
        <a:xfrm>
          <a:off x="0" y="0"/>
          <a:ext cx="0" cy="0"/>
          <a:chOff x="0" y="0"/>
          <a:chExt cx="0" cy="0"/>
        </a:xfrm>
      </p:grpSpPr>
      <p:pic>
        <p:nvPicPr>
          <p:cNvPr id="198" name="Google Shape;198;g38d31600106_1_449">
            <a:extLst>
              <a:ext uri="{FF2B5EF4-FFF2-40B4-BE49-F238E27FC236}">
                <a16:creationId xmlns:a16="http://schemas.microsoft.com/office/drawing/2014/main" id="{9A75E8F0-5EE9-DCBB-4C21-C90F267DE8E2}"/>
              </a:ext>
            </a:extLst>
          </p:cNvPr>
          <p:cNvPicPr preferRelativeResize="0"/>
          <p:nvPr/>
        </p:nvPicPr>
        <p:blipFill rotWithShape="1">
          <a:blip r:embed="rId3">
            <a:alphaModFix/>
          </a:blip>
          <a:srcRect/>
          <a:stretch/>
        </p:blipFill>
        <p:spPr>
          <a:xfrm>
            <a:off x="0" y="-6064"/>
            <a:ext cx="12191999" cy="1406203"/>
          </a:xfrm>
          <a:prstGeom prst="rect">
            <a:avLst/>
          </a:prstGeom>
          <a:noFill/>
          <a:ln>
            <a:noFill/>
          </a:ln>
        </p:spPr>
      </p:pic>
      <p:sp>
        <p:nvSpPr>
          <p:cNvPr id="199" name="Google Shape;199;g38d31600106_1_449">
            <a:extLst>
              <a:ext uri="{FF2B5EF4-FFF2-40B4-BE49-F238E27FC236}">
                <a16:creationId xmlns:a16="http://schemas.microsoft.com/office/drawing/2014/main" id="{19D09543-2155-7BB2-2188-C3AFF009DD7C}"/>
              </a:ext>
            </a:extLst>
          </p:cNvPr>
          <p:cNvSpPr txBox="1">
            <a:spLocks noGrp="1"/>
          </p:cNvSpPr>
          <p:nvPr>
            <p:ph type="body" idx="1"/>
          </p:nvPr>
        </p:nvSpPr>
        <p:spPr>
          <a:xfrm>
            <a:off x="390940" y="1615699"/>
            <a:ext cx="5596200" cy="4717500"/>
          </a:xfrm>
          <a:prstGeom prst="rect">
            <a:avLst/>
          </a:prstGeom>
          <a:noFill/>
          <a:ln>
            <a:noFill/>
          </a:ln>
        </p:spPr>
        <p:txBody>
          <a:bodyPr spcFirstLastPara="1" wrap="square" lIns="91425" tIns="45700" rIns="91425" bIns="45700" anchor="t" anchorCtr="0">
            <a:noAutofit/>
          </a:bodyPr>
          <a:lstStyle/>
          <a:p>
            <a:pPr marL="457200" lvl="0" indent="-308610" algn="l" rtl="0">
              <a:spcBef>
                <a:spcPts val="0"/>
              </a:spcBef>
              <a:spcAft>
                <a:spcPts val="0"/>
              </a:spcAft>
              <a:buSzPct val="105882"/>
              <a:buChar char="●"/>
            </a:pPr>
            <a:r>
              <a:rPr lang="en-US" sz="1600" dirty="0">
                <a:latin typeface="Times New Roman" panose="02020603050405020304" pitchFamily="18" charset="0"/>
                <a:cs typeface="Times New Roman" panose="02020603050405020304" pitchFamily="18" charset="0"/>
              </a:rPr>
              <a:t>Yet Ghana’s post-independence constitutions, including the 1992 constitution, left a lacuna regarding which persons or institutions were responsible for making legal decisions concerning the disposal of land in the regions.</a:t>
            </a:r>
            <a:endParaRPr sz="1600" dirty="0">
              <a:latin typeface="Times New Roman" panose="02020603050405020304" pitchFamily="18" charset="0"/>
              <a:cs typeface="Times New Roman" panose="02020603050405020304" pitchFamily="18" charset="0"/>
            </a:endParaRPr>
          </a:p>
          <a:p>
            <a:pPr marL="457200" lvl="0" indent="-308610" algn="just" rtl="0">
              <a:spcBef>
                <a:spcPts val="1600"/>
              </a:spcBef>
              <a:spcAft>
                <a:spcPts val="0"/>
              </a:spcAft>
              <a:buSzPct val="105882"/>
              <a:buChar char="●"/>
            </a:pPr>
            <a:r>
              <a:rPr lang="en-US" sz="1600" dirty="0">
                <a:latin typeface="Times New Roman" panose="02020603050405020304" pitchFamily="18" charset="0"/>
                <a:cs typeface="Times New Roman" panose="02020603050405020304" pitchFamily="18" charset="0"/>
              </a:rPr>
              <a:t>Though the 1992 constitution and other statutes have made provisions for the skins and district assemblies to benefit from revenue accruing from lands in their area of jurisdiction, the legal question as to who has the right to administer such revenues in the context of the </a:t>
            </a:r>
            <a:r>
              <a:rPr lang="en-US" sz="1600" dirty="0" err="1">
                <a:latin typeface="Times New Roman" panose="02020603050405020304" pitchFamily="18" charset="0"/>
                <a:cs typeface="Times New Roman" panose="02020603050405020304" pitchFamily="18" charset="0"/>
              </a:rPr>
              <a:t>Bulsa</a:t>
            </a:r>
            <a:r>
              <a:rPr lang="en-US" sz="1600" dirty="0">
                <a:latin typeface="Times New Roman" panose="02020603050405020304" pitchFamily="18" charset="0"/>
                <a:cs typeface="Times New Roman" panose="02020603050405020304" pitchFamily="18" charset="0"/>
              </a:rPr>
              <a:t> communities remains problematic as far as the institutions of the skin or chieftaincy and </a:t>
            </a:r>
            <a:r>
              <a:rPr lang="en-US" sz="1600" dirty="0" err="1">
                <a:latin typeface="Times New Roman" panose="02020603050405020304" pitchFamily="18" charset="0"/>
                <a:cs typeface="Times New Roman" panose="02020603050405020304" pitchFamily="18" charset="0"/>
              </a:rPr>
              <a:t>tengnyam</a:t>
            </a:r>
            <a:r>
              <a:rPr lang="en-US" sz="1600" dirty="0">
                <a:latin typeface="Times New Roman" panose="02020603050405020304" pitchFamily="18" charset="0"/>
                <a:cs typeface="Times New Roman" panose="02020603050405020304" pitchFamily="18" charset="0"/>
              </a:rPr>
              <a:t> or families are concerned.</a:t>
            </a:r>
            <a:endParaRPr sz="1600" dirty="0">
              <a:latin typeface="Times New Roman" panose="02020603050405020304" pitchFamily="18" charset="0"/>
              <a:cs typeface="Times New Roman" panose="02020603050405020304" pitchFamily="18" charset="0"/>
            </a:endParaRPr>
          </a:p>
          <a:p>
            <a:pPr marL="457200" lvl="0" indent="-308610" algn="just" rtl="0">
              <a:spcBef>
                <a:spcPts val="1600"/>
              </a:spcBef>
              <a:spcAft>
                <a:spcPts val="0"/>
              </a:spcAft>
              <a:buSzPct val="105882"/>
              <a:buChar char="●"/>
            </a:pPr>
            <a:r>
              <a:rPr lang="en-US" sz="1600" dirty="0">
                <a:latin typeface="Times New Roman" panose="02020603050405020304" pitchFamily="18" charset="0"/>
                <a:cs typeface="Times New Roman" panose="02020603050405020304" pitchFamily="18" charset="0"/>
              </a:rPr>
              <a:t>Paradoxically, in the current legal framework, the colonial law and English ways of legislation are considered the general applicable law, while custom and indigenous practices require further proof before their legality is accepted (</a:t>
            </a:r>
            <a:r>
              <a:rPr lang="en-US" sz="1600" dirty="0" err="1">
                <a:latin typeface="Times New Roman" panose="02020603050405020304" pitchFamily="18" charset="0"/>
                <a:cs typeface="Times New Roman" panose="02020603050405020304" pitchFamily="18" charset="0"/>
              </a:rPr>
              <a:t>Kunbuor</a:t>
            </a:r>
            <a:r>
              <a:rPr lang="en-US" sz="1600" dirty="0">
                <a:latin typeface="Times New Roman" panose="02020603050405020304" pitchFamily="18" charset="0"/>
                <a:cs typeface="Times New Roman" panose="02020603050405020304" pitchFamily="18" charset="0"/>
              </a:rPr>
              <a:t>, 2002).</a:t>
            </a:r>
            <a:endParaRPr sz="1600" dirty="0">
              <a:latin typeface="Times New Roman" panose="02020603050405020304" pitchFamily="18" charset="0"/>
              <a:cs typeface="Times New Roman" panose="02020603050405020304" pitchFamily="18" charset="0"/>
            </a:endParaRPr>
          </a:p>
        </p:txBody>
      </p:sp>
      <p:sp>
        <p:nvSpPr>
          <p:cNvPr id="200" name="Google Shape;200;g38d31600106_1_449">
            <a:extLst>
              <a:ext uri="{FF2B5EF4-FFF2-40B4-BE49-F238E27FC236}">
                <a16:creationId xmlns:a16="http://schemas.microsoft.com/office/drawing/2014/main" id="{3465F7EF-CF64-9FCD-63F3-AA01C433D54B}"/>
              </a:ext>
            </a:extLst>
          </p:cNvPr>
          <p:cNvSpPr txBox="1"/>
          <p:nvPr/>
        </p:nvSpPr>
        <p:spPr>
          <a:xfrm>
            <a:off x="1987826" y="1324895"/>
            <a:ext cx="8607287"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dirty="0" err="1">
                <a:solidFill>
                  <a:schemeClr val="dk1"/>
                </a:solidFill>
                <a:latin typeface="Calibri"/>
                <a:ea typeface="Calibri"/>
                <a:cs typeface="Calibri"/>
                <a:sym typeface="Calibri"/>
              </a:rPr>
              <a:t>Bulsa</a:t>
            </a:r>
            <a:r>
              <a:rPr lang="en-US" sz="2800" dirty="0">
                <a:solidFill>
                  <a:schemeClr val="dk1"/>
                </a:solidFill>
                <a:latin typeface="Calibri"/>
                <a:ea typeface="Calibri"/>
                <a:cs typeface="Calibri"/>
                <a:sym typeface="Calibri"/>
              </a:rPr>
              <a:t> Land Relations in Postcolonial Ghana</a:t>
            </a:r>
            <a:endParaRPr lang="en-US" sz="2800" dirty="0"/>
          </a:p>
        </p:txBody>
      </p:sp>
      <p:sp>
        <p:nvSpPr>
          <p:cNvPr id="201" name="Google Shape;201;g38d31600106_1_449">
            <a:extLst>
              <a:ext uri="{FF2B5EF4-FFF2-40B4-BE49-F238E27FC236}">
                <a16:creationId xmlns:a16="http://schemas.microsoft.com/office/drawing/2014/main" id="{9C318AB3-E59B-DC5B-15FE-9B591C3F91D2}"/>
              </a:ext>
            </a:extLst>
          </p:cNvPr>
          <p:cNvSpPr txBox="1"/>
          <p:nvPr/>
        </p:nvSpPr>
        <p:spPr>
          <a:xfrm>
            <a:off x="5980275" y="1848075"/>
            <a:ext cx="5682300" cy="2564774"/>
          </a:xfrm>
          <a:prstGeom prst="rect">
            <a:avLst/>
          </a:prstGeom>
          <a:noFill/>
          <a:ln>
            <a:noFill/>
          </a:ln>
        </p:spPr>
        <p:txBody>
          <a:bodyPr spcFirstLastPara="1" wrap="square" lIns="91425" tIns="91425" rIns="91425" bIns="91425" anchor="t" anchorCtr="0">
            <a:spAutoFit/>
          </a:bodyPr>
          <a:lstStyle/>
          <a:p>
            <a:pPr marL="457200" lvl="0" indent="-308610">
              <a:spcBef>
                <a:spcPts val="1600"/>
              </a:spcBef>
              <a:buSzPct val="105882"/>
              <a:buChar char="●"/>
            </a:pPr>
            <a:r>
              <a:rPr lang="en-US" sz="1600" dirty="0">
                <a:latin typeface="Times New Roman" panose="02020603050405020304" pitchFamily="18" charset="0"/>
                <a:cs typeface="Times New Roman" panose="02020603050405020304" pitchFamily="18" charset="0"/>
              </a:rPr>
              <a:t>The confines of customary law are defined within the limits of colonial law or the postcolonial state law, neither of which fully acknowledged the </a:t>
            </a:r>
            <a:r>
              <a:rPr lang="en-US" sz="1600" dirty="0" err="1">
                <a:latin typeface="Times New Roman" panose="02020603050405020304" pitchFamily="18" charset="0"/>
                <a:cs typeface="Times New Roman" panose="02020603050405020304" pitchFamily="18" charset="0"/>
              </a:rPr>
              <a:t>Bulsa</a:t>
            </a:r>
            <a:r>
              <a:rPr lang="en-US" sz="1600" dirty="0">
                <a:latin typeface="Times New Roman" panose="02020603050405020304" pitchFamily="18" charset="0"/>
                <a:cs typeface="Times New Roman" panose="02020603050405020304" pitchFamily="18" charset="0"/>
              </a:rPr>
              <a:t> custom, no matter how contested it has been. </a:t>
            </a:r>
          </a:p>
          <a:p>
            <a:pPr marL="457200" lvl="0" indent="-308610">
              <a:spcBef>
                <a:spcPts val="1600"/>
              </a:spcBef>
              <a:buSzPct val="105882"/>
              <a:buChar char="●"/>
            </a:pPr>
            <a:endParaRPr lang="en-US" sz="1600" dirty="0">
              <a:latin typeface="Times New Roman" panose="02020603050405020304" pitchFamily="18" charset="0"/>
              <a:cs typeface="Times New Roman" panose="02020603050405020304" pitchFamily="18" charset="0"/>
            </a:endParaRPr>
          </a:p>
          <a:p>
            <a:pPr marL="457200" lvl="0" indent="-308610">
              <a:buSzPct val="105882"/>
              <a:buChar char="●"/>
            </a:pPr>
            <a:r>
              <a:rPr lang="en-US" sz="1600" dirty="0">
                <a:latin typeface="Times New Roman" panose="02020603050405020304" pitchFamily="18" charset="0"/>
                <a:cs typeface="Times New Roman" panose="02020603050405020304" pitchFamily="18" charset="0"/>
              </a:rPr>
              <a:t>For instance, evidence from deeds and title documents suggests that custodianship of </a:t>
            </a:r>
            <a:r>
              <a:rPr lang="en-US" sz="1600" dirty="0" err="1">
                <a:latin typeface="Times New Roman" panose="02020603050405020304" pitchFamily="18" charset="0"/>
                <a:cs typeface="Times New Roman" panose="02020603050405020304" pitchFamily="18" charset="0"/>
              </a:rPr>
              <a:t>Bulsa</a:t>
            </a:r>
            <a:r>
              <a:rPr lang="en-US" sz="1600" dirty="0">
                <a:latin typeface="Times New Roman" panose="02020603050405020304" pitchFamily="18" charset="0"/>
                <a:cs typeface="Times New Roman" panose="02020603050405020304" pitchFamily="18" charset="0"/>
              </a:rPr>
              <a:t> land, both in substance and form, lies with the </a:t>
            </a:r>
            <a:r>
              <a:rPr lang="en-US" sz="1600" dirty="0" err="1">
                <a:latin typeface="Times New Roman" panose="02020603050405020304" pitchFamily="18" charset="0"/>
                <a:cs typeface="Times New Roman" panose="02020603050405020304" pitchFamily="18" charset="0"/>
              </a:rPr>
              <a:t>Bulsa</a:t>
            </a:r>
            <a:r>
              <a:rPr lang="en-US" sz="1600" dirty="0">
                <a:latin typeface="Times New Roman" panose="02020603050405020304" pitchFamily="18" charset="0"/>
                <a:cs typeface="Times New Roman" panose="02020603050405020304" pitchFamily="18" charset="0"/>
              </a:rPr>
              <a:t> chiefs. </a:t>
            </a:r>
          </a:p>
        </p:txBody>
      </p:sp>
    </p:spTree>
    <p:extLst>
      <p:ext uri="{BB962C8B-B14F-4D97-AF65-F5344CB8AC3E}">
        <p14:creationId xmlns:p14="http://schemas.microsoft.com/office/powerpoint/2010/main" val="837939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5"/>
        <p:cNvGrpSpPr/>
        <p:nvPr/>
      </p:nvGrpSpPr>
      <p:grpSpPr>
        <a:xfrm>
          <a:off x="0" y="0"/>
          <a:ext cx="0" cy="0"/>
          <a:chOff x="0" y="0"/>
          <a:chExt cx="0" cy="0"/>
        </a:xfrm>
      </p:grpSpPr>
      <p:pic>
        <p:nvPicPr>
          <p:cNvPr id="206" name="Google Shape;206;g38d31600106_1_467"/>
          <p:cNvPicPr preferRelativeResize="0"/>
          <p:nvPr/>
        </p:nvPicPr>
        <p:blipFill rotWithShape="1">
          <a:blip r:embed="rId3">
            <a:alphaModFix/>
          </a:blip>
          <a:srcRect/>
          <a:stretch/>
        </p:blipFill>
        <p:spPr>
          <a:xfrm>
            <a:off x="0" y="-6064"/>
            <a:ext cx="12191999" cy="1406203"/>
          </a:xfrm>
          <a:prstGeom prst="rect">
            <a:avLst/>
          </a:prstGeom>
          <a:noFill/>
          <a:ln>
            <a:noFill/>
          </a:ln>
        </p:spPr>
      </p:pic>
      <p:sp>
        <p:nvSpPr>
          <p:cNvPr id="207" name="Google Shape;207;g38d31600106_1_467"/>
          <p:cNvSpPr txBox="1">
            <a:spLocks noGrp="1"/>
          </p:cNvSpPr>
          <p:nvPr>
            <p:ph type="body" idx="1"/>
          </p:nvPr>
        </p:nvSpPr>
        <p:spPr>
          <a:xfrm>
            <a:off x="387625" y="1739348"/>
            <a:ext cx="6917635" cy="4817477"/>
          </a:xfrm>
          <a:prstGeom prst="rect">
            <a:avLst/>
          </a:prstGeom>
          <a:noFill/>
          <a:ln>
            <a:noFill/>
          </a:ln>
        </p:spPr>
        <p:txBody>
          <a:bodyPr spcFirstLastPara="1" wrap="square" lIns="91425" tIns="45700" rIns="91425" bIns="45700" anchor="t" anchorCtr="0">
            <a:normAutofit fontScale="70000" lnSpcReduction="20000"/>
          </a:bodyPr>
          <a:lstStyle/>
          <a:p>
            <a:pPr marL="457200" lvl="0" indent="-317182" algn="l" rtl="0">
              <a:spcBef>
                <a:spcPts val="0"/>
              </a:spcBef>
              <a:spcAft>
                <a:spcPts val="0"/>
              </a:spcAft>
              <a:buSzPct val="105882"/>
              <a:buChar char="●"/>
            </a:pPr>
            <a:r>
              <a:rPr lang="en-US" dirty="0">
                <a:latin typeface="Times New Roman" panose="02020603050405020304" pitchFamily="18" charset="0"/>
                <a:cs typeface="Times New Roman" panose="02020603050405020304" pitchFamily="18" charset="0"/>
              </a:rPr>
              <a:t>We cautioned that care must be taken not to appropriate the historical case of </a:t>
            </a:r>
            <a:r>
              <a:rPr lang="en-US" sz="2100" dirty="0" err="1">
                <a:latin typeface="Times New Roman" panose="02020603050405020304" pitchFamily="18" charset="0"/>
                <a:cs typeface="Times New Roman" panose="02020603050405020304" pitchFamily="18" charset="0"/>
              </a:rPr>
              <a:t>Azantilow</a:t>
            </a:r>
            <a:r>
              <a:rPr lang="en-US" sz="2100" dirty="0">
                <a:latin typeface="Times New Roman" panose="02020603050405020304" pitchFamily="18" charset="0"/>
                <a:cs typeface="Times New Roman" panose="02020603050405020304" pitchFamily="18" charset="0"/>
              </a:rPr>
              <a:t> vs Na-</a:t>
            </a:r>
            <a:r>
              <a:rPr lang="en-US" sz="2100" dirty="0" err="1">
                <a:latin typeface="Times New Roman" panose="02020603050405020304" pitchFamily="18" charset="0"/>
                <a:cs typeface="Times New Roman" panose="02020603050405020304" pitchFamily="18" charset="0"/>
              </a:rPr>
              <a:t>yiri</a:t>
            </a:r>
            <a:r>
              <a:rPr lang="en-US" sz="2100" dirty="0">
                <a:latin typeface="Times New Roman" panose="02020603050405020304" pitchFamily="18" charset="0"/>
                <a:cs typeface="Times New Roman" panose="02020603050405020304" pitchFamily="18" charset="0"/>
              </a:rPr>
              <a:t> and others that sought to protect the dignity of the </a:t>
            </a:r>
            <a:r>
              <a:rPr lang="en-US" sz="2100" dirty="0" err="1">
                <a:latin typeface="Times New Roman" panose="02020603050405020304" pitchFamily="18" charset="0"/>
                <a:cs typeface="Times New Roman" panose="02020603050405020304" pitchFamily="18" charset="0"/>
              </a:rPr>
              <a:t>Bulsa</a:t>
            </a:r>
            <a:r>
              <a:rPr lang="en-US" sz="2100" dirty="0">
                <a:latin typeface="Times New Roman" panose="02020603050405020304" pitchFamily="18" charset="0"/>
                <a:cs typeface="Times New Roman" panose="02020603050405020304" pitchFamily="18" charset="0"/>
              </a:rPr>
              <a:t> family into hastening fears of exclusion and dispossession. \</a:t>
            </a:r>
            <a:endParaRPr sz="2100" dirty="0">
              <a:latin typeface="Times New Roman" panose="02020603050405020304" pitchFamily="18" charset="0"/>
              <a:cs typeface="Times New Roman" panose="02020603050405020304" pitchFamily="18" charset="0"/>
            </a:endParaRPr>
          </a:p>
          <a:p>
            <a:pPr marL="457200" lvl="0" indent="-317182" algn="just" rtl="0">
              <a:spcBef>
                <a:spcPts val="1600"/>
              </a:spcBef>
              <a:spcAft>
                <a:spcPts val="0"/>
              </a:spcAft>
              <a:buSzPct val="105882"/>
              <a:buChar char="●"/>
            </a:pPr>
            <a:r>
              <a:rPr lang="en-US" sz="2100" dirty="0">
                <a:latin typeface="Times New Roman" panose="02020603050405020304" pitchFamily="18" charset="0"/>
                <a:cs typeface="Times New Roman" panose="02020603050405020304" pitchFamily="18" charset="0"/>
              </a:rPr>
              <a:t>We also argued that such instances have the potential of awakening a new form of tenurial changes that have intergenerational consequences. </a:t>
            </a:r>
          </a:p>
          <a:p>
            <a:pPr marL="457200" lvl="0" indent="-317182" algn="just" rtl="0">
              <a:spcBef>
                <a:spcPts val="1600"/>
              </a:spcBef>
              <a:spcAft>
                <a:spcPts val="0"/>
              </a:spcAft>
              <a:buSzPct val="105882"/>
              <a:buChar char="●"/>
            </a:pPr>
            <a:endParaRPr sz="2100" dirty="0">
              <a:latin typeface="Times New Roman" panose="02020603050405020304" pitchFamily="18" charset="0"/>
              <a:cs typeface="Times New Roman" panose="02020603050405020304" pitchFamily="18" charset="0"/>
            </a:endParaRPr>
          </a:p>
          <a:p>
            <a:pPr marL="457200" lvl="0" indent="-317182" algn="l" rtl="0">
              <a:spcBef>
                <a:spcPts val="0"/>
              </a:spcBef>
              <a:spcAft>
                <a:spcPts val="0"/>
              </a:spcAft>
              <a:buSzPct val="105882"/>
              <a:buChar char="●"/>
            </a:pPr>
            <a:r>
              <a:rPr lang="en-US" sz="2100" dirty="0">
                <a:latin typeface="Times New Roman" panose="02020603050405020304" pitchFamily="18" charset="0"/>
                <a:cs typeface="Times New Roman" panose="02020603050405020304" pitchFamily="18" charset="0"/>
              </a:rPr>
              <a:t>Unless clarity is achieved on title deeds (lease) of land transactions in </a:t>
            </a:r>
            <a:r>
              <a:rPr lang="en-US" sz="2100" dirty="0" err="1">
                <a:latin typeface="Times New Roman" panose="02020603050405020304" pitchFamily="18" charset="0"/>
                <a:cs typeface="Times New Roman" panose="02020603050405020304" pitchFamily="18" charset="0"/>
              </a:rPr>
              <a:t>Buluk</a:t>
            </a:r>
            <a:r>
              <a:rPr lang="en-US" sz="2100" dirty="0">
                <a:latin typeface="Times New Roman" panose="02020603050405020304" pitchFamily="18" charset="0"/>
                <a:cs typeface="Times New Roman" panose="02020603050405020304" pitchFamily="18" charset="0"/>
              </a:rPr>
              <a:t>, the consequential land tenure outcomes between the chieftaincy institutions, the office of the </a:t>
            </a:r>
            <a:r>
              <a:rPr lang="en-US" sz="2100" dirty="0" err="1">
                <a:latin typeface="Times New Roman" panose="02020603050405020304" pitchFamily="18" charset="0"/>
                <a:cs typeface="Times New Roman" panose="02020603050405020304" pitchFamily="18" charset="0"/>
              </a:rPr>
              <a:t>teng</a:t>
            </a:r>
            <a:r>
              <a:rPr lang="en-US" sz="2100" dirty="0">
                <a:latin typeface="Times New Roman" panose="02020603050405020304" pitchFamily="18" charset="0"/>
                <a:cs typeface="Times New Roman" panose="02020603050405020304" pitchFamily="18" charset="0"/>
              </a:rPr>
              <a:t>-nyam, and the </a:t>
            </a:r>
            <a:r>
              <a:rPr lang="en-US" sz="2100" dirty="0" err="1">
                <a:latin typeface="Times New Roman" panose="02020603050405020304" pitchFamily="18" charset="0"/>
                <a:cs typeface="Times New Roman" panose="02020603050405020304" pitchFamily="18" charset="0"/>
              </a:rPr>
              <a:t>Bulsa</a:t>
            </a:r>
            <a:r>
              <a:rPr lang="en-US" sz="2100" dirty="0">
                <a:latin typeface="Times New Roman" panose="02020603050405020304" pitchFamily="18" charset="0"/>
                <a:cs typeface="Times New Roman" panose="02020603050405020304" pitchFamily="18" charset="0"/>
              </a:rPr>
              <a:t> families are bound when those leases eventually expire. </a:t>
            </a:r>
            <a:endParaRPr sz="2100" dirty="0">
              <a:latin typeface="Times New Roman" panose="02020603050405020304" pitchFamily="18" charset="0"/>
              <a:cs typeface="Times New Roman" panose="02020603050405020304" pitchFamily="18" charset="0"/>
            </a:endParaRPr>
          </a:p>
          <a:p>
            <a:pPr marL="457200" lvl="0" indent="-317182" algn="l" rtl="0">
              <a:spcBef>
                <a:spcPts val="1600"/>
              </a:spcBef>
              <a:spcAft>
                <a:spcPts val="0"/>
              </a:spcAft>
              <a:buSzPct val="105882"/>
              <a:buChar char="●"/>
            </a:pPr>
            <a:r>
              <a:rPr lang="en-US" sz="2100" dirty="0">
                <a:latin typeface="Times New Roman" panose="02020603050405020304" pitchFamily="18" charset="0"/>
                <a:cs typeface="Times New Roman" panose="02020603050405020304" pitchFamily="18" charset="0"/>
              </a:rPr>
              <a:t>This is because in the form and substance of these deeds, constitutional orders and rules of the state are rooted in colonial law, are projected above the </a:t>
            </a:r>
            <a:r>
              <a:rPr lang="en-US" sz="2100" dirty="0" err="1">
                <a:latin typeface="Times New Roman" panose="02020603050405020304" pitchFamily="18" charset="0"/>
                <a:cs typeface="Times New Roman" panose="02020603050405020304" pitchFamily="18" charset="0"/>
              </a:rPr>
              <a:t>Bulsa</a:t>
            </a:r>
            <a:r>
              <a:rPr lang="en-US" sz="2100" dirty="0">
                <a:latin typeface="Times New Roman" panose="02020603050405020304" pitchFamily="18" charset="0"/>
                <a:cs typeface="Times New Roman" panose="02020603050405020304" pitchFamily="18" charset="0"/>
              </a:rPr>
              <a:t> normative behavioral codes—cultural values that define land relations. </a:t>
            </a:r>
          </a:p>
          <a:p>
            <a:pPr marL="457200" lvl="0" indent="-317182" algn="l" rtl="0">
              <a:spcBef>
                <a:spcPts val="1600"/>
              </a:spcBef>
              <a:spcAft>
                <a:spcPts val="0"/>
              </a:spcAft>
              <a:buSzPct val="105882"/>
              <a:buChar char="●"/>
            </a:pPr>
            <a:endParaRPr sz="2100" dirty="0">
              <a:latin typeface="Times New Roman" panose="02020603050405020304" pitchFamily="18" charset="0"/>
              <a:cs typeface="Times New Roman" panose="02020603050405020304" pitchFamily="18" charset="0"/>
            </a:endParaRPr>
          </a:p>
          <a:p>
            <a:pPr marL="457200" lvl="0" indent="-317182" algn="l" rtl="0">
              <a:spcBef>
                <a:spcPts val="0"/>
              </a:spcBef>
              <a:spcAft>
                <a:spcPts val="0"/>
              </a:spcAft>
              <a:buSzPct val="105882"/>
              <a:buChar char="●"/>
            </a:pPr>
            <a:r>
              <a:rPr lang="en-US" sz="2100" dirty="0">
                <a:latin typeface="Times New Roman" panose="02020603050405020304" pitchFamily="18" charset="0"/>
                <a:cs typeface="Times New Roman" panose="02020603050405020304" pitchFamily="18" charset="0"/>
              </a:rPr>
              <a:t>Thus, the normative behavioral codes on communal ownership, which are vested in the </a:t>
            </a:r>
            <a:r>
              <a:rPr lang="en-US" sz="2100" dirty="0" err="1">
                <a:latin typeface="Times New Roman" panose="02020603050405020304" pitchFamily="18" charset="0"/>
                <a:cs typeface="Times New Roman" panose="02020603050405020304" pitchFamily="18" charset="0"/>
              </a:rPr>
              <a:t>Bulsa</a:t>
            </a:r>
            <a:r>
              <a:rPr lang="en-US" sz="2100" dirty="0">
                <a:latin typeface="Times New Roman" panose="02020603050405020304" pitchFamily="18" charset="0"/>
                <a:cs typeface="Times New Roman" panose="02020603050405020304" pitchFamily="18" charset="0"/>
              </a:rPr>
              <a:t> families and clan sections, are transformed into property regimes with proprietary rights of ownership vested in the chiefs, at least in the form of deeds. </a:t>
            </a:r>
          </a:p>
          <a:p>
            <a:pPr marL="457200" lvl="0" indent="-317182" algn="l" rtl="0">
              <a:spcBef>
                <a:spcPts val="0"/>
              </a:spcBef>
              <a:spcAft>
                <a:spcPts val="0"/>
              </a:spcAft>
              <a:buSzPct val="105882"/>
              <a:buChar char="●"/>
            </a:pPr>
            <a:endParaRPr sz="2100" dirty="0">
              <a:latin typeface="Times New Roman" panose="02020603050405020304" pitchFamily="18" charset="0"/>
              <a:cs typeface="Times New Roman" panose="02020603050405020304" pitchFamily="18" charset="0"/>
            </a:endParaRPr>
          </a:p>
          <a:p>
            <a:pPr marL="457200" lvl="0" indent="-317182" algn="l" rtl="0">
              <a:spcBef>
                <a:spcPts val="0"/>
              </a:spcBef>
              <a:spcAft>
                <a:spcPts val="0"/>
              </a:spcAft>
              <a:buSzPct val="105882"/>
              <a:buChar char="●"/>
            </a:pPr>
            <a:r>
              <a:rPr lang="en-US" sz="2100" dirty="0">
                <a:latin typeface="Times New Roman" panose="02020603050405020304" pitchFamily="18" charset="0"/>
                <a:cs typeface="Times New Roman" panose="02020603050405020304" pitchFamily="18" charset="0"/>
              </a:rPr>
              <a:t>We have shown that the deeds appraise history and recognize chiefs as the de facto custodians, though de jure custodianship rests with the </a:t>
            </a:r>
            <a:r>
              <a:rPr lang="en-US" sz="2100" dirty="0" err="1">
                <a:latin typeface="Times New Roman" panose="02020603050405020304" pitchFamily="18" charset="0"/>
                <a:cs typeface="Times New Roman" panose="02020603050405020304" pitchFamily="18" charset="0"/>
              </a:rPr>
              <a:t>teng</a:t>
            </a:r>
            <a:r>
              <a:rPr lang="en-US" sz="2100" dirty="0">
                <a:latin typeface="Times New Roman" panose="02020603050405020304" pitchFamily="18" charset="0"/>
                <a:cs typeface="Times New Roman" panose="02020603050405020304" pitchFamily="18" charset="0"/>
              </a:rPr>
              <a:t>-nyam and family heads according to custom.</a:t>
            </a:r>
            <a:endParaRPr sz="2100" dirty="0">
              <a:latin typeface="Times New Roman" panose="02020603050405020304" pitchFamily="18" charset="0"/>
              <a:cs typeface="Times New Roman" panose="02020603050405020304" pitchFamily="18" charset="0"/>
            </a:endParaRPr>
          </a:p>
        </p:txBody>
      </p:sp>
      <p:sp>
        <p:nvSpPr>
          <p:cNvPr id="208" name="Google Shape;208;g38d31600106_1_467"/>
          <p:cNvSpPr txBox="1"/>
          <p:nvPr/>
        </p:nvSpPr>
        <p:spPr>
          <a:xfrm>
            <a:off x="2915700" y="1223725"/>
            <a:ext cx="6076800" cy="615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a:solidFill>
                  <a:schemeClr val="dk1"/>
                </a:solidFill>
                <a:latin typeface="Calibri"/>
                <a:ea typeface="Calibri"/>
                <a:cs typeface="Calibri"/>
                <a:sym typeface="Calibri"/>
              </a:rPr>
              <a:t>Conclusion</a:t>
            </a:r>
            <a:endParaRPr sz="800"/>
          </a:p>
        </p:txBody>
      </p:sp>
      <p:pic>
        <p:nvPicPr>
          <p:cNvPr id="209" name="Google Shape;209;g38d31600106_1_467"/>
          <p:cNvPicPr preferRelativeResize="0"/>
          <p:nvPr/>
        </p:nvPicPr>
        <p:blipFill>
          <a:blip r:embed="rId4">
            <a:alphaModFix/>
          </a:blip>
          <a:stretch>
            <a:fillRect/>
          </a:stretch>
        </p:blipFill>
        <p:spPr>
          <a:xfrm>
            <a:off x="7394713" y="1839325"/>
            <a:ext cx="4711562" cy="3418462"/>
          </a:xfrm>
          <a:prstGeom prst="rect">
            <a:avLst/>
          </a:prstGeom>
          <a:noFill/>
          <a:ln>
            <a:noFill/>
          </a:ln>
          <a:effectLst>
            <a:reflection endPos="30000" fadeDir="5400012" sy="-100000" algn="bl" rotWithShape="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8"/>
          <p:cNvSpPr/>
          <p:nvPr/>
        </p:nvSpPr>
        <p:spPr>
          <a:xfrm>
            <a:off x="0" y="-19878"/>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5" name="Google Shape;215;p8"/>
          <p:cNvPicPr preferRelativeResize="0"/>
          <p:nvPr/>
        </p:nvPicPr>
        <p:blipFill rotWithShape="1">
          <a:blip r:embed="rId3">
            <a:alphaModFix/>
          </a:blip>
          <a:srcRect/>
          <a:stretch/>
        </p:blipFill>
        <p:spPr>
          <a:xfrm>
            <a:off x="-8468" y="0"/>
            <a:ext cx="12185625" cy="1405467"/>
          </a:xfrm>
          <a:prstGeom prst="rect">
            <a:avLst/>
          </a:prstGeom>
          <a:noFill/>
          <a:ln>
            <a:noFill/>
          </a:ln>
        </p:spPr>
      </p:pic>
      <p:sp>
        <p:nvSpPr>
          <p:cNvPr id="216" name="Google Shape;216;p8"/>
          <p:cNvSpPr txBox="1">
            <a:spLocks noGrp="1"/>
          </p:cNvSpPr>
          <p:nvPr>
            <p:ph type="body" idx="1"/>
          </p:nvPr>
        </p:nvSpPr>
        <p:spPr>
          <a:xfrm>
            <a:off x="147782" y="2983345"/>
            <a:ext cx="11333901" cy="304691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000"/>
              <a:buNone/>
            </a:pPr>
            <a:r>
              <a:rPr lang="en-US" sz="4000" b="1" dirty="0"/>
              <a:t>Thank you!</a:t>
            </a:r>
            <a:endParaRPr dirty="0"/>
          </a:p>
          <a:p>
            <a:pPr marL="0" lvl="0" indent="0" algn="ctr" rtl="0">
              <a:lnSpc>
                <a:spcPct val="90000"/>
              </a:lnSpc>
              <a:spcBef>
                <a:spcPts val="1000"/>
              </a:spcBef>
              <a:spcAft>
                <a:spcPts val="1600"/>
              </a:spcAft>
              <a:buClr>
                <a:schemeClr val="dk1"/>
              </a:buClr>
              <a:buSzPts val="4000"/>
              <a:buNone/>
            </a:pPr>
            <a:r>
              <a:rPr lang="en-US" sz="4000" b="1" dirty="0"/>
              <a:t> jkkidido.cap@knust.edu.gh</a:t>
            </a:r>
            <a:endParaRPr sz="4000" b="1" dirty="0"/>
          </a:p>
        </p:txBody>
      </p:sp>
      <p:sp>
        <p:nvSpPr>
          <p:cNvPr id="217" name="Google Shape;217;p8"/>
          <p:cNvSpPr/>
          <p:nvPr/>
        </p:nvSpPr>
        <p:spPr>
          <a:xfrm flipH="1">
            <a:off x="0" y="6406116"/>
            <a:ext cx="12191998" cy="461774"/>
          </a:xfrm>
          <a:prstGeom prst="rect">
            <a:avLst/>
          </a:prstGeom>
          <a:gradFill>
            <a:gsLst>
              <a:gs pos="0">
                <a:srgbClr val="000000"/>
              </a:gs>
              <a:gs pos="100000">
                <a:srgbClr val="2F5496"/>
              </a:gs>
            </a:gsLst>
            <a:lin ang="15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8" name="Google Shape;218;p8"/>
          <p:cNvSpPr/>
          <p:nvPr/>
        </p:nvSpPr>
        <p:spPr>
          <a:xfrm flipH="1">
            <a:off x="8115300" y="6406115"/>
            <a:ext cx="4076698" cy="464399"/>
          </a:xfrm>
          <a:prstGeom prst="rect">
            <a:avLst/>
          </a:prstGeom>
          <a:gradFill>
            <a:gsLst>
              <a:gs pos="0">
                <a:srgbClr val="000000">
                  <a:alpha val="30980"/>
                </a:srgbClr>
              </a:gs>
              <a:gs pos="19000">
                <a:srgbClr val="000000">
                  <a:alpha val="30980"/>
                </a:srgbClr>
              </a:gs>
              <a:gs pos="99000">
                <a:schemeClr val="accent1"/>
              </a:gs>
              <a:gs pos="100000">
                <a:schemeClr val="accent1"/>
              </a:gs>
            </a:gsLst>
            <a:lin ang="13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2"/>
        <p:cNvGrpSpPr/>
        <p:nvPr/>
      </p:nvGrpSpPr>
      <p:grpSpPr>
        <a:xfrm>
          <a:off x="0" y="0"/>
          <a:ext cx="0" cy="0"/>
          <a:chOff x="0" y="0"/>
          <a:chExt cx="0" cy="0"/>
        </a:xfrm>
      </p:grpSpPr>
      <p:pic>
        <p:nvPicPr>
          <p:cNvPr id="103" name="Google Shape;103;p2"/>
          <p:cNvPicPr preferRelativeResize="0"/>
          <p:nvPr/>
        </p:nvPicPr>
        <p:blipFill rotWithShape="1">
          <a:blip r:embed="rId3">
            <a:alphaModFix/>
          </a:blip>
          <a:srcRect/>
          <a:stretch/>
        </p:blipFill>
        <p:spPr>
          <a:xfrm>
            <a:off x="0" y="-6064"/>
            <a:ext cx="12191999" cy="1406203"/>
          </a:xfrm>
          <a:prstGeom prst="rect">
            <a:avLst/>
          </a:prstGeom>
          <a:noFill/>
          <a:ln>
            <a:noFill/>
          </a:ln>
        </p:spPr>
      </p:pic>
      <p:sp>
        <p:nvSpPr>
          <p:cNvPr id="104" name="Google Shape;104;p2"/>
          <p:cNvSpPr txBox="1">
            <a:spLocks noGrp="1"/>
          </p:cNvSpPr>
          <p:nvPr>
            <p:ph type="body" idx="1"/>
          </p:nvPr>
        </p:nvSpPr>
        <p:spPr>
          <a:xfrm>
            <a:off x="268725" y="1763475"/>
            <a:ext cx="6311400" cy="4902300"/>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90000"/>
              </a:lnSpc>
              <a:spcBef>
                <a:spcPts val="0"/>
              </a:spcBef>
              <a:spcAft>
                <a:spcPts val="0"/>
              </a:spcAft>
              <a:buNone/>
            </a:pPr>
            <a:r>
              <a:rPr lang="en-US" sz="1900" b="1" dirty="0">
                <a:latin typeface="Times New Roman" panose="02020603050405020304" pitchFamily="18" charset="0"/>
                <a:cs typeface="Times New Roman" panose="02020603050405020304" pitchFamily="18" charset="0"/>
              </a:rPr>
              <a:t>Research Context</a:t>
            </a:r>
            <a:endParaRPr sz="1900" b="1" dirty="0">
              <a:latin typeface="Times New Roman" panose="02020603050405020304" pitchFamily="18" charset="0"/>
              <a:cs typeface="Times New Roman" panose="02020603050405020304" pitchFamily="18" charset="0"/>
            </a:endParaRPr>
          </a:p>
          <a:p>
            <a:pPr marL="457200" lvl="0" indent="-342900" algn="just" rtl="0">
              <a:lnSpc>
                <a:spcPct val="90000"/>
              </a:lnSpc>
              <a:spcBef>
                <a:spcPts val="1600"/>
              </a:spcBef>
              <a:spcAft>
                <a:spcPts val="0"/>
              </a:spcAft>
              <a:buSzPts val="1800"/>
              <a:buChar char="●"/>
            </a:pPr>
            <a:r>
              <a:rPr lang="en-US" sz="1900" dirty="0">
                <a:latin typeface="Times New Roman" panose="02020603050405020304" pitchFamily="18" charset="0"/>
                <a:cs typeface="Times New Roman" panose="02020603050405020304" pitchFamily="18" charset="0"/>
              </a:rPr>
              <a:t>Colonialism and colonial contact brought various transformations to the </a:t>
            </a:r>
            <a:r>
              <a:rPr lang="en-US" sz="1900" dirty="0">
                <a:solidFill>
                  <a:schemeClr val="accent2"/>
                </a:solidFill>
                <a:latin typeface="Times New Roman" panose="02020603050405020304" pitchFamily="18" charset="0"/>
                <a:cs typeface="Times New Roman" panose="02020603050405020304" pitchFamily="18" charset="0"/>
              </a:rPr>
              <a:t>political, </a:t>
            </a:r>
            <a:r>
              <a:rPr lang="en-US" sz="1900" dirty="0">
                <a:solidFill>
                  <a:srgbClr val="FF0000"/>
                </a:solidFill>
                <a:latin typeface="Times New Roman" panose="02020603050405020304" pitchFamily="18" charset="0"/>
                <a:cs typeface="Times New Roman" panose="02020603050405020304" pitchFamily="18" charset="0"/>
              </a:rPr>
              <a:t>socio-cultural, </a:t>
            </a:r>
            <a:r>
              <a:rPr lang="en-US" sz="1900" dirty="0">
                <a:latin typeface="Times New Roman" panose="02020603050405020304" pitchFamily="18" charset="0"/>
                <a:cs typeface="Times New Roman" panose="02020603050405020304" pitchFamily="18" charset="0"/>
              </a:rPr>
              <a:t>and </a:t>
            </a:r>
            <a:r>
              <a:rPr lang="en-US" sz="1900" dirty="0">
                <a:solidFill>
                  <a:schemeClr val="accent3"/>
                </a:solidFill>
                <a:latin typeface="Times New Roman" panose="02020603050405020304" pitchFamily="18" charset="0"/>
                <a:cs typeface="Times New Roman" panose="02020603050405020304" pitchFamily="18" charset="0"/>
              </a:rPr>
              <a:t>economic </a:t>
            </a:r>
            <a:r>
              <a:rPr lang="en-US" sz="1900" dirty="0">
                <a:latin typeface="Times New Roman" panose="02020603050405020304" pitchFamily="18" charset="0"/>
                <a:cs typeface="Times New Roman" panose="02020603050405020304" pitchFamily="18" charset="0"/>
              </a:rPr>
              <a:t>systems of most African societies.</a:t>
            </a:r>
            <a:endParaRPr sz="1900" dirty="0">
              <a:latin typeface="Times New Roman" panose="02020603050405020304" pitchFamily="18" charset="0"/>
              <a:cs typeface="Times New Roman" panose="02020603050405020304" pitchFamily="18" charset="0"/>
            </a:endParaRPr>
          </a:p>
          <a:p>
            <a:pPr marL="457200" lvl="0" indent="0" algn="just" rtl="0">
              <a:lnSpc>
                <a:spcPct val="90000"/>
              </a:lnSpc>
              <a:spcBef>
                <a:spcPts val="1600"/>
              </a:spcBef>
              <a:spcAft>
                <a:spcPts val="0"/>
              </a:spcAft>
              <a:buNone/>
            </a:pPr>
            <a:endParaRPr sz="1900" dirty="0">
              <a:latin typeface="Times New Roman" panose="02020603050405020304" pitchFamily="18" charset="0"/>
              <a:cs typeface="Times New Roman" panose="02020603050405020304" pitchFamily="18" charset="0"/>
            </a:endParaRPr>
          </a:p>
          <a:p>
            <a:pPr marL="457200" lvl="0" indent="-342900" algn="just" rtl="0">
              <a:lnSpc>
                <a:spcPct val="90000"/>
              </a:lnSpc>
              <a:spcBef>
                <a:spcPts val="1600"/>
              </a:spcBef>
              <a:spcAft>
                <a:spcPts val="0"/>
              </a:spcAft>
              <a:buSzPts val="1800"/>
              <a:buChar char="●"/>
            </a:pPr>
            <a:r>
              <a:rPr lang="en-US" sz="1900" dirty="0">
                <a:latin typeface="Times New Roman" panose="02020603050405020304" pitchFamily="18" charset="0"/>
                <a:cs typeface="Times New Roman" panose="02020603050405020304" pitchFamily="18" charset="0"/>
              </a:rPr>
              <a:t>Maps, codification of custom, and political reorientation of African systems were used to perpetuate colonial rule.</a:t>
            </a:r>
            <a:endParaRPr sz="1900" dirty="0">
              <a:latin typeface="Times New Roman" panose="02020603050405020304" pitchFamily="18" charset="0"/>
              <a:cs typeface="Times New Roman" panose="02020603050405020304" pitchFamily="18" charset="0"/>
            </a:endParaRPr>
          </a:p>
          <a:p>
            <a:pPr marL="457200" lvl="0" indent="0" algn="just" rtl="0">
              <a:lnSpc>
                <a:spcPct val="90000"/>
              </a:lnSpc>
              <a:spcBef>
                <a:spcPts val="1600"/>
              </a:spcBef>
              <a:spcAft>
                <a:spcPts val="0"/>
              </a:spcAft>
              <a:buNone/>
            </a:pPr>
            <a:endParaRPr sz="1900" dirty="0">
              <a:latin typeface="Times New Roman" panose="02020603050405020304" pitchFamily="18" charset="0"/>
              <a:cs typeface="Times New Roman" panose="02020603050405020304" pitchFamily="18" charset="0"/>
            </a:endParaRPr>
          </a:p>
          <a:p>
            <a:pPr marL="457200" lvl="0" indent="-342900" algn="just" rtl="0">
              <a:lnSpc>
                <a:spcPct val="90000"/>
              </a:lnSpc>
              <a:spcBef>
                <a:spcPts val="1600"/>
              </a:spcBef>
              <a:spcAft>
                <a:spcPts val="0"/>
              </a:spcAft>
              <a:buSzPts val="1800"/>
              <a:buChar char="●"/>
            </a:pPr>
            <a:r>
              <a:rPr lang="en-US" sz="1900" dirty="0">
                <a:latin typeface="Times New Roman" panose="02020603050405020304" pitchFamily="18" charset="0"/>
                <a:cs typeface="Times New Roman" panose="02020603050405020304" pitchFamily="18" charset="0"/>
              </a:rPr>
              <a:t>These subsequently transformed precolonial models of land ownership and governance structures (Lentz, 2000; Lund, 2008).</a:t>
            </a:r>
            <a:endParaRPr sz="1900" dirty="0">
              <a:latin typeface="Times New Roman" panose="02020603050405020304" pitchFamily="18" charset="0"/>
              <a:cs typeface="Times New Roman" panose="02020603050405020304" pitchFamily="18" charset="0"/>
            </a:endParaRPr>
          </a:p>
          <a:p>
            <a:pPr marL="457200" lvl="0" indent="0" algn="just" rtl="0">
              <a:lnSpc>
                <a:spcPct val="90000"/>
              </a:lnSpc>
              <a:spcBef>
                <a:spcPts val="1600"/>
              </a:spcBef>
              <a:spcAft>
                <a:spcPts val="0"/>
              </a:spcAft>
              <a:buNone/>
            </a:pPr>
            <a:endParaRPr sz="1900" dirty="0">
              <a:latin typeface="Times New Roman" panose="02020603050405020304" pitchFamily="18" charset="0"/>
              <a:cs typeface="Times New Roman" panose="02020603050405020304" pitchFamily="18" charset="0"/>
            </a:endParaRPr>
          </a:p>
          <a:p>
            <a:pPr marL="457200" lvl="0" indent="-342900" algn="just" rtl="0">
              <a:lnSpc>
                <a:spcPct val="90000"/>
              </a:lnSpc>
              <a:spcBef>
                <a:spcPts val="1600"/>
              </a:spcBef>
              <a:spcAft>
                <a:spcPts val="0"/>
              </a:spcAft>
              <a:buSzPts val="1800"/>
              <a:buChar char="●"/>
            </a:pPr>
            <a:r>
              <a:rPr lang="en-US" sz="1900" dirty="0">
                <a:latin typeface="Times New Roman" panose="02020603050405020304" pitchFamily="18" charset="0"/>
                <a:cs typeface="Times New Roman" panose="02020603050405020304" pitchFamily="18" charset="0"/>
              </a:rPr>
              <a:t>In this study, we aim to expose the concealed systems of colonialism and unearth its roots of spatialization (Goeman, 2008), tracing the historical processes that led to erasures or distortions in tenure arrangements</a:t>
            </a:r>
            <a:r>
              <a:rPr lang="en-US" dirty="0"/>
              <a:t>.</a:t>
            </a:r>
            <a:endParaRPr dirty="0"/>
          </a:p>
        </p:txBody>
      </p:sp>
      <p:sp>
        <p:nvSpPr>
          <p:cNvPr id="105" name="Google Shape;105;p2"/>
          <p:cNvSpPr txBox="1"/>
          <p:nvPr/>
        </p:nvSpPr>
        <p:spPr>
          <a:xfrm>
            <a:off x="3201770" y="1223726"/>
            <a:ext cx="6097554"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Introduction</a:t>
            </a:r>
            <a:endParaRPr sz="4000" dirty="0">
              <a:latin typeface="Times New Roman" panose="02020603050405020304" pitchFamily="18" charset="0"/>
              <a:cs typeface="Times New Roman" panose="02020603050405020304" pitchFamily="18" charset="0"/>
            </a:endParaRPr>
          </a:p>
        </p:txBody>
      </p:sp>
      <p:sp>
        <p:nvSpPr>
          <p:cNvPr id="106" name="Google Shape;106;p2"/>
          <p:cNvSpPr txBox="1"/>
          <p:nvPr/>
        </p:nvSpPr>
        <p:spPr>
          <a:xfrm>
            <a:off x="6495350" y="1848075"/>
            <a:ext cx="5397900" cy="4583789"/>
          </a:xfrm>
          <a:prstGeom prst="rect">
            <a:avLst/>
          </a:prstGeom>
          <a:noFill/>
          <a:ln>
            <a:noFill/>
          </a:ln>
        </p:spPr>
        <p:txBody>
          <a:bodyPr spcFirstLastPara="1" wrap="square" lIns="91425" tIns="91425" rIns="91425" bIns="91425" anchor="t" anchorCtr="0">
            <a:spAutoFit/>
          </a:bodyPr>
          <a:lstStyle/>
          <a:p>
            <a:pPr marL="457200" lvl="0" indent="-342900" algn="just" rtl="0">
              <a:lnSpc>
                <a:spcPct val="90000"/>
              </a:lnSpc>
              <a:spcBef>
                <a:spcPts val="0"/>
              </a:spcBef>
              <a:spcAft>
                <a:spcPts val="0"/>
              </a:spcAft>
              <a:buClr>
                <a:schemeClr val="dk1"/>
              </a:buClr>
              <a:buSzPts val="1800"/>
              <a:buFont typeface="Lato"/>
              <a:buChar char="●"/>
            </a:pPr>
            <a:r>
              <a:rPr lang="en-US" sz="1800" dirty="0">
                <a:solidFill>
                  <a:schemeClr val="accent1"/>
                </a:solidFill>
                <a:latin typeface="Times New Roman" panose="02020603050405020304" pitchFamily="18" charset="0"/>
                <a:ea typeface="Lato"/>
                <a:cs typeface="Times New Roman" panose="02020603050405020304" pitchFamily="18" charset="0"/>
                <a:sym typeface="Lato"/>
              </a:rPr>
              <a:t>Specifically, the study examines the British colonial rule in the Gold Coast and the history of the </a:t>
            </a:r>
            <a:r>
              <a:rPr lang="en-US" sz="1800" dirty="0" err="1">
                <a:solidFill>
                  <a:schemeClr val="accent1"/>
                </a:solidFill>
                <a:latin typeface="Times New Roman" panose="02020603050405020304" pitchFamily="18" charset="0"/>
                <a:ea typeface="Lato"/>
                <a:cs typeface="Times New Roman" panose="02020603050405020304" pitchFamily="18" charset="0"/>
                <a:sym typeface="Lato"/>
              </a:rPr>
              <a:t>Bulsa</a:t>
            </a:r>
            <a:r>
              <a:rPr lang="en-US" sz="1800" dirty="0">
                <a:solidFill>
                  <a:schemeClr val="accent1"/>
                </a:solidFill>
                <a:latin typeface="Times New Roman" panose="02020603050405020304" pitchFamily="18" charset="0"/>
                <a:ea typeface="Lato"/>
                <a:cs typeface="Times New Roman" panose="02020603050405020304" pitchFamily="18" charset="0"/>
                <a:sym typeface="Lato"/>
              </a:rPr>
              <a:t> geopolitical structure and land relations as: </a:t>
            </a:r>
            <a:endParaRPr sz="18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36550" algn="just" rtl="0">
              <a:lnSpc>
                <a:spcPct val="90000"/>
              </a:lnSpc>
              <a:spcBef>
                <a:spcPts val="0"/>
              </a:spcBef>
              <a:spcAft>
                <a:spcPts val="0"/>
              </a:spcAft>
              <a:buClr>
                <a:schemeClr val="accent1"/>
              </a:buClr>
              <a:buSzPts val="1700"/>
              <a:buFont typeface="Lato"/>
              <a:buChar char="●"/>
            </a:pPr>
            <a:r>
              <a:rPr lang="en-US" sz="1800" dirty="0">
                <a:solidFill>
                  <a:schemeClr val="accent1"/>
                </a:solidFill>
                <a:latin typeface="Times New Roman" panose="02020603050405020304" pitchFamily="18" charset="0"/>
                <a:ea typeface="Lato"/>
                <a:cs typeface="Times New Roman" panose="02020603050405020304" pitchFamily="18" charset="0"/>
                <a:sym typeface="Lato"/>
              </a:rPr>
              <a:t>“an analytical category of how historical legacies of colonial rule, power struggles, legislative changes after independence, and the like impinge on local dynamics of property and politics” (Lund, 2008, p. 3).</a:t>
            </a:r>
            <a:endParaRPr sz="18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36550" algn="just" rtl="0">
              <a:lnSpc>
                <a:spcPct val="90000"/>
              </a:lnSpc>
              <a:spcBef>
                <a:spcPts val="1600"/>
              </a:spcBef>
              <a:spcAft>
                <a:spcPts val="0"/>
              </a:spcAft>
              <a:buClr>
                <a:schemeClr val="accent1"/>
              </a:buClr>
              <a:buSzPts val="1700"/>
              <a:buFont typeface="Lato"/>
              <a:buChar char="●"/>
            </a:pPr>
            <a:r>
              <a:rPr lang="en-US" sz="1800" dirty="0">
                <a:solidFill>
                  <a:schemeClr val="accent1"/>
                </a:solidFill>
                <a:latin typeface="Times New Roman" panose="02020603050405020304" pitchFamily="18" charset="0"/>
                <a:ea typeface="Lato"/>
                <a:cs typeface="Times New Roman" panose="02020603050405020304" pitchFamily="18" charset="0"/>
                <a:sym typeface="Lato"/>
              </a:rPr>
              <a:t>We looked at the development of the institution of chieftaincy in the context of colonial boundary demarcations to highlight: </a:t>
            </a:r>
          </a:p>
          <a:p>
            <a:pPr marL="457200" lvl="0" indent="-336550" algn="just" rtl="0">
              <a:lnSpc>
                <a:spcPct val="90000"/>
              </a:lnSpc>
              <a:spcBef>
                <a:spcPts val="1600"/>
              </a:spcBef>
              <a:spcAft>
                <a:spcPts val="0"/>
              </a:spcAft>
              <a:buClr>
                <a:schemeClr val="accent1"/>
              </a:buClr>
              <a:buSzPts val="1700"/>
              <a:buFont typeface="Lato"/>
              <a:buChar char="●"/>
            </a:pPr>
            <a:r>
              <a:rPr lang="en-US" sz="1800" dirty="0">
                <a:solidFill>
                  <a:srgbClr val="FFC000"/>
                </a:solidFill>
                <a:latin typeface="Times New Roman" panose="02020603050405020304" pitchFamily="18" charset="0"/>
                <a:ea typeface="Lato"/>
                <a:cs typeface="Times New Roman" panose="02020603050405020304" pitchFamily="18" charset="0"/>
                <a:sym typeface="Lato"/>
              </a:rPr>
              <a:t> Its inventions</a:t>
            </a:r>
            <a:r>
              <a:rPr lang="en-US" sz="1800" dirty="0">
                <a:solidFill>
                  <a:srgbClr val="FF9900"/>
                </a:solidFill>
                <a:latin typeface="Times New Roman" panose="02020603050405020304" pitchFamily="18" charset="0"/>
                <a:ea typeface="Lato"/>
                <a:cs typeface="Times New Roman" panose="02020603050405020304" pitchFamily="18" charset="0"/>
                <a:sym typeface="Lato"/>
              </a:rPr>
              <a:t> and limits of the same on land tenure transformation </a:t>
            </a:r>
            <a:r>
              <a:rPr lang="en-US" sz="1800" dirty="0">
                <a:solidFill>
                  <a:schemeClr val="dk2"/>
                </a:solidFill>
                <a:latin typeface="Times New Roman" panose="02020603050405020304" pitchFamily="18" charset="0"/>
                <a:ea typeface="Lato"/>
                <a:cs typeface="Times New Roman" panose="02020603050405020304" pitchFamily="18" charset="0"/>
                <a:sym typeface="Lato"/>
              </a:rPr>
              <a:t>and </a:t>
            </a:r>
            <a:r>
              <a:rPr lang="en-US" sz="1800" dirty="0">
                <a:solidFill>
                  <a:srgbClr val="CC0000"/>
                </a:solidFill>
                <a:latin typeface="Times New Roman" panose="02020603050405020304" pitchFamily="18" charset="0"/>
                <a:ea typeface="Lato"/>
                <a:cs typeface="Times New Roman" panose="02020603050405020304" pitchFamily="18" charset="0"/>
                <a:sym typeface="Lato"/>
              </a:rPr>
              <a:t>the development of ‘customary law’, and how it was used to enhance and entrench powers of native authorities.</a:t>
            </a:r>
            <a:endParaRPr sz="1800" dirty="0">
              <a:solidFill>
                <a:schemeClr val="dk2"/>
              </a:solidFill>
              <a:latin typeface="Times New Roman" panose="02020603050405020304" pitchFamily="18" charset="0"/>
              <a:ea typeface="Lato"/>
              <a:cs typeface="Times New Roman" panose="02020603050405020304" pitchFamily="18" charset="0"/>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0"/>
        <p:cNvGrpSpPr/>
        <p:nvPr/>
      </p:nvGrpSpPr>
      <p:grpSpPr>
        <a:xfrm>
          <a:off x="0" y="0"/>
          <a:ext cx="0" cy="0"/>
          <a:chOff x="0" y="0"/>
          <a:chExt cx="0" cy="0"/>
        </a:xfrm>
      </p:grpSpPr>
      <p:pic>
        <p:nvPicPr>
          <p:cNvPr id="111" name="Google Shape;111;g38d31600106_1_259"/>
          <p:cNvPicPr preferRelativeResize="0"/>
          <p:nvPr/>
        </p:nvPicPr>
        <p:blipFill rotWithShape="1">
          <a:blip r:embed="rId3">
            <a:alphaModFix/>
          </a:blip>
          <a:srcRect/>
          <a:stretch/>
        </p:blipFill>
        <p:spPr>
          <a:xfrm>
            <a:off x="0" y="-6064"/>
            <a:ext cx="12191999" cy="1406203"/>
          </a:xfrm>
          <a:prstGeom prst="rect">
            <a:avLst/>
          </a:prstGeom>
          <a:noFill/>
          <a:ln>
            <a:noFill/>
          </a:ln>
        </p:spPr>
      </p:pic>
      <p:sp>
        <p:nvSpPr>
          <p:cNvPr id="112" name="Google Shape;112;g38d31600106_1_259"/>
          <p:cNvSpPr txBox="1">
            <a:spLocks noGrp="1"/>
          </p:cNvSpPr>
          <p:nvPr>
            <p:ph type="body" idx="1"/>
          </p:nvPr>
        </p:nvSpPr>
        <p:spPr>
          <a:xfrm>
            <a:off x="276250" y="1848075"/>
            <a:ext cx="5397900" cy="4187100"/>
          </a:xfrm>
          <a:prstGeom prst="rect">
            <a:avLst/>
          </a:prstGeom>
          <a:noFill/>
          <a:ln>
            <a:noFill/>
          </a:ln>
        </p:spPr>
        <p:txBody>
          <a:bodyPr spcFirstLastPara="1" wrap="square" lIns="91425" tIns="45700" rIns="91425" bIns="45700" anchor="t" anchorCtr="0">
            <a:noAutofit/>
          </a:bodyPr>
          <a:lstStyle/>
          <a:p>
            <a:pPr marL="177800" lvl="0" indent="0" algn="just" rtl="0">
              <a:lnSpc>
                <a:spcPct val="90000"/>
              </a:lnSpc>
              <a:spcBef>
                <a:spcPts val="0"/>
              </a:spcBef>
              <a:spcAft>
                <a:spcPts val="0"/>
              </a:spcAft>
              <a:buClr>
                <a:schemeClr val="dk1"/>
              </a:buClr>
              <a:buSzPts val="2800"/>
              <a:buNone/>
            </a:pPr>
            <a:r>
              <a:rPr lang="en-US" sz="1800" b="1" dirty="0">
                <a:latin typeface="Times New Roman" panose="02020603050405020304" pitchFamily="18" charset="0"/>
                <a:cs typeface="Times New Roman" panose="02020603050405020304" pitchFamily="18" charset="0"/>
              </a:rPr>
              <a:t>Research Questions</a:t>
            </a:r>
            <a:endParaRPr sz="1800" b="1" dirty="0">
              <a:latin typeface="Times New Roman" panose="02020603050405020304" pitchFamily="18" charset="0"/>
              <a:cs typeface="Times New Roman" panose="02020603050405020304" pitchFamily="18" charset="0"/>
            </a:endParaRPr>
          </a:p>
          <a:p>
            <a:pPr marL="457200" lvl="0" indent="-342900" algn="just" rtl="0">
              <a:lnSpc>
                <a:spcPct val="90000"/>
              </a:lnSpc>
              <a:spcBef>
                <a:spcPts val="1600"/>
              </a:spcBef>
              <a:spcAft>
                <a:spcPts val="0"/>
              </a:spcAft>
              <a:buSzPts val="1800"/>
              <a:buChar char="●"/>
            </a:pPr>
            <a:r>
              <a:rPr lang="en-US" sz="1800" dirty="0">
                <a:latin typeface="Times New Roman" panose="02020603050405020304" pitchFamily="18" charset="0"/>
                <a:cs typeface="Times New Roman" panose="02020603050405020304" pitchFamily="18" charset="0"/>
              </a:rPr>
              <a:t>To address the issues mentioned earlier, the following research questions are raised:</a:t>
            </a:r>
            <a:endParaRPr sz="1800" dirty="0">
              <a:latin typeface="Times New Roman" panose="02020603050405020304" pitchFamily="18" charset="0"/>
              <a:cs typeface="Times New Roman" panose="02020603050405020304" pitchFamily="18" charset="0"/>
            </a:endParaRPr>
          </a:p>
          <a:p>
            <a:pPr marL="457200" lvl="0" indent="-342900" algn="just" rtl="0">
              <a:lnSpc>
                <a:spcPct val="90000"/>
              </a:lnSpc>
              <a:spcBef>
                <a:spcPts val="1600"/>
              </a:spcBef>
              <a:spcAft>
                <a:spcPts val="0"/>
              </a:spcAft>
              <a:buSzPts val="1800"/>
              <a:buChar char="●"/>
            </a:pPr>
            <a:r>
              <a:rPr lang="en-US" sz="1800" dirty="0">
                <a:latin typeface="Times New Roman" panose="02020603050405020304" pitchFamily="18" charset="0"/>
                <a:cs typeface="Times New Roman" panose="02020603050405020304" pitchFamily="18" charset="0"/>
              </a:rPr>
              <a:t>How does colonialism impact the structure of land governance among the </a:t>
            </a:r>
            <a:r>
              <a:rPr lang="en-US" sz="1800" dirty="0" err="1">
                <a:latin typeface="Times New Roman" panose="02020603050405020304" pitchFamily="18" charset="0"/>
                <a:cs typeface="Times New Roman" panose="02020603050405020304" pitchFamily="18" charset="0"/>
              </a:rPr>
              <a:t>Bulsa</a:t>
            </a:r>
            <a:r>
              <a:rPr lang="en-US" sz="1800" dirty="0">
                <a:latin typeface="Times New Roman" panose="02020603050405020304" pitchFamily="18" charset="0"/>
                <a:cs typeface="Times New Roman" panose="02020603050405020304" pitchFamily="18" charset="0"/>
              </a:rPr>
              <a:t> people? </a:t>
            </a:r>
            <a:endParaRPr sz="1800" dirty="0">
              <a:latin typeface="Times New Roman" panose="02020603050405020304" pitchFamily="18" charset="0"/>
              <a:cs typeface="Times New Roman" panose="02020603050405020304" pitchFamily="18" charset="0"/>
            </a:endParaRPr>
          </a:p>
          <a:p>
            <a:pPr marL="457200" lvl="0" indent="-342900" algn="just" rtl="0">
              <a:lnSpc>
                <a:spcPct val="90000"/>
              </a:lnSpc>
              <a:spcBef>
                <a:spcPts val="1600"/>
              </a:spcBef>
              <a:spcAft>
                <a:spcPts val="0"/>
              </a:spcAft>
              <a:buSzPts val="1800"/>
              <a:buChar char="●"/>
            </a:pPr>
            <a:r>
              <a:rPr lang="en-US" sz="1800" dirty="0">
                <a:latin typeface="Times New Roman" panose="02020603050405020304" pitchFamily="18" charset="0"/>
                <a:cs typeface="Times New Roman" panose="02020603050405020304" pitchFamily="18" charset="0"/>
              </a:rPr>
              <a:t>How does the defense of colonial boundary demarcations by native authorities become part of land tenure claims? </a:t>
            </a:r>
            <a:endParaRPr sz="1800" dirty="0">
              <a:latin typeface="Times New Roman" panose="02020603050405020304" pitchFamily="18" charset="0"/>
              <a:cs typeface="Times New Roman" panose="02020603050405020304" pitchFamily="18" charset="0"/>
            </a:endParaRPr>
          </a:p>
          <a:p>
            <a:pPr marL="457200" lvl="0" indent="-342900" algn="just" rtl="0">
              <a:lnSpc>
                <a:spcPct val="90000"/>
              </a:lnSpc>
              <a:spcBef>
                <a:spcPts val="1600"/>
              </a:spcBef>
              <a:spcAft>
                <a:spcPts val="0"/>
              </a:spcAft>
              <a:buSzPts val="1800"/>
              <a:buChar char="●"/>
            </a:pPr>
            <a:r>
              <a:rPr lang="en-US" sz="1800" dirty="0">
                <a:latin typeface="Times New Roman" panose="02020603050405020304" pitchFamily="18" charset="0"/>
                <a:cs typeface="Times New Roman" panose="02020603050405020304" pitchFamily="18" charset="0"/>
              </a:rPr>
              <a:t>And what are the implications of these transformations in landownership and the lives of the commons?</a:t>
            </a:r>
            <a:endParaRPr sz="1800" dirty="0">
              <a:latin typeface="Times New Roman" panose="02020603050405020304" pitchFamily="18" charset="0"/>
              <a:cs typeface="Times New Roman" panose="02020603050405020304" pitchFamily="18" charset="0"/>
            </a:endParaRPr>
          </a:p>
        </p:txBody>
      </p:sp>
      <p:sp>
        <p:nvSpPr>
          <p:cNvPr id="113" name="Google Shape;113;g38d31600106_1_259"/>
          <p:cNvSpPr txBox="1"/>
          <p:nvPr/>
        </p:nvSpPr>
        <p:spPr>
          <a:xfrm>
            <a:off x="3201770" y="1223726"/>
            <a:ext cx="60975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i="0" u="none" strike="noStrike" cap="none" dirty="0">
                <a:solidFill>
                  <a:schemeClr val="dk1"/>
                </a:solidFill>
                <a:latin typeface="Times New Roman" panose="02020603050405020304" pitchFamily="18" charset="0"/>
                <a:ea typeface="Calibri"/>
                <a:cs typeface="Times New Roman" panose="02020603050405020304" pitchFamily="18" charset="0"/>
                <a:sym typeface="Calibri"/>
              </a:rPr>
              <a:t>Introduction</a:t>
            </a:r>
            <a:endParaRPr dirty="0">
              <a:latin typeface="Times New Roman" panose="02020603050405020304" pitchFamily="18" charset="0"/>
              <a:cs typeface="Times New Roman" panose="02020603050405020304" pitchFamily="18" charset="0"/>
            </a:endParaRPr>
          </a:p>
        </p:txBody>
      </p:sp>
      <p:sp>
        <p:nvSpPr>
          <p:cNvPr id="114" name="Google Shape;114;g38d31600106_1_259"/>
          <p:cNvSpPr txBox="1"/>
          <p:nvPr/>
        </p:nvSpPr>
        <p:spPr>
          <a:xfrm>
            <a:off x="5795750" y="1848075"/>
            <a:ext cx="6097500" cy="4173420"/>
          </a:xfrm>
          <a:prstGeom prst="rect">
            <a:avLst/>
          </a:prstGeom>
          <a:noFill/>
          <a:ln>
            <a:noFill/>
          </a:ln>
        </p:spPr>
        <p:txBody>
          <a:bodyPr spcFirstLastPara="1" wrap="square" lIns="91425" tIns="91425" rIns="91425" bIns="91425" anchor="t" anchorCtr="0">
            <a:spAutoFit/>
          </a:bodyPr>
          <a:lstStyle/>
          <a:p>
            <a:pPr marL="457200" lvl="0" indent="-342900" algn="l" rtl="0">
              <a:lnSpc>
                <a:spcPct val="90000"/>
              </a:lnSpc>
              <a:spcBef>
                <a:spcPts val="0"/>
              </a:spcBef>
              <a:spcAft>
                <a:spcPts val="0"/>
              </a:spcAft>
              <a:buClr>
                <a:schemeClr val="dk1"/>
              </a:buClr>
              <a:buSzPts val="1800"/>
              <a:buFont typeface="Lato"/>
              <a:buChar char="●"/>
            </a:pPr>
            <a:r>
              <a:rPr lang="en-US" sz="1600" dirty="0">
                <a:solidFill>
                  <a:schemeClr val="accent1"/>
                </a:solidFill>
                <a:latin typeface="Times New Roman" panose="02020603050405020304" pitchFamily="18" charset="0"/>
                <a:ea typeface="Lato"/>
                <a:cs typeface="Times New Roman" panose="02020603050405020304" pitchFamily="18" charset="0"/>
                <a:sym typeface="Lato"/>
              </a:rPr>
              <a:t>The paper is presented to cover:</a:t>
            </a:r>
            <a:br>
              <a:rPr lang="en-US" sz="1600" dirty="0">
                <a:solidFill>
                  <a:schemeClr val="accent1"/>
                </a:solidFill>
                <a:latin typeface="Times New Roman" panose="02020603050405020304" pitchFamily="18" charset="0"/>
                <a:ea typeface="Lato"/>
                <a:cs typeface="Times New Roman" panose="02020603050405020304" pitchFamily="18" charset="0"/>
                <a:sym typeface="Lato"/>
              </a:rPr>
            </a:br>
            <a:endParaRPr sz="16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42900" algn="l" rtl="0">
              <a:lnSpc>
                <a:spcPct val="90000"/>
              </a:lnSpc>
              <a:spcBef>
                <a:spcPts val="0"/>
              </a:spcBef>
              <a:spcAft>
                <a:spcPts val="0"/>
              </a:spcAft>
              <a:buClr>
                <a:schemeClr val="dk1"/>
              </a:buClr>
              <a:buSzPts val="1800"/>
              <a:buFont typeface="Lato"/>
              <a:buChar char="●"/>
            </a:pPr>
            <a:r>
              <a:rPr lang="en-US" sz="1600" dirty="0">
                <a:solidFill>
                  <a:schemeClr val="accent1"/>
                </a:solidFill>
                <a:latin typeface="Times New Roman" panose="02020603050405020304" pitchFamily="18" charset="0"/>
                <a:ea typeface="Lato"/>
                <a:cs typeface="Times New Roman" panose="02020603050405020304" pitchFamily="18" charset="0"/>
                <a:sym typeface="Lato"/>
              </a:rPr>
              <a:t>The history and development of the chieftaincy institution among the </a:t>
            </a:r>
            <a:r>
              <a:rPr lang="en-US" sz="1600" dirty="0" err="1">
                <a:solidFill>
                  <a:schemeClr val="accent1"/>
                </a:solidFill>
                <a:latin typeface="Times New Roman" panose="02020603050405020304" pitchFamily="18" charset="0"/>
                <a:ea typeface="Lato"/>
                <a:cs typeface="Times New Roman" panose="02020603050405020304" pitchFamily="18" charset="0"/>
                <a:sym typeface="Lato"/>
              </a:rPr>
              <a:t>Bulsas</a:t>
            </a:r>
            <a:r>
              <a:rPr lang="en-US" sz="1600" dirty="0">
                <a:solidFill>
                  <a:schemeClr val="accent1"/>
                </a:solidFill>
                <a:latin typeface="Times New Roman" panose="02020603050405020304" pitchFamily="18" charset="0"/>
                <a:ea typeface="Lato"/>
                <a:cs typeface="Times New Roman" panose="02020603050405020304" pitchFamily="18" charset="0"/>
                <a:sym typeface="Lato"/>
              </a:rPr>
              <a:t> between 1898 and 1912, as well as the structure of land governance following the British occupation of the Northern Protectorate of the Gold Coast (now Ghana).</a:t>
            </a:r>
          </a:p>
          <a:p>
            <a:pPr marL="457200" lvl="0" indent="-342900" algn="l" rtl="0">
              <a:lnSpc>
                <a:spcPct val="90000"/>
              </a:lnSpc>
              <a:spcBef>
                <a:spcPts val="0"/>
              </a:spcBef>
              <a:spcAft>
                <a:spcPts val="0"/>
              </a:spcAft>
              <a:buClr>
                <a:schemeClr val="dk1"/>
              </a:buClr>
              <a:buSzPts val="1800"/>
              <a:buFont typeface="Lato"/>
              <a:buChar char="●"/>
            </a:pPr>
            <a:endParaRPr sz="16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42900" algn="l" rtl="0">
              <a:lnSpc>
                <a:spcPct val="90000"/>
              </a:lnSpc>
              <a:spcBef>
                <a:spcPts val="0"/>
              </a:spcBef>
              <a:spcAft>
                <a:spcPts val="0"/>
              </a:spcAft>
              <a:buClr>
                <a:schemeClr val="dk1"/>
              </a:buClr>
              <a:buSzPts val="1800"/>
              <a:buFont typeface="Lato"/>
              <a:buChar char="●"/>
            </a:pPr>
            <a:r>
              <a:rPr lang="en-US" sz="1600" dirty="0">
                <a:solidFill>
                  <a:schemeClr val="accent1"/>
                </a:solidFill>
                <a:latin typeface="Times New Roman" panose="02020603050405020304" pitchFamily="18" charset="0"/>
                <a:ea typeface="Lato"/>
                <a:cs typeface="Times New Roman" panose="02020603050405020304" pitchFamily="18" charset="0"/>
                <a:sym typeface="Lato"/>
              </a:rPr>
              <a:t>the tensions and struggles of native authorities and their defense of colonial boundary demarcations and the implications on land ownership. </a:t>
            </a:r>
          </a:p>
          <a:p>
            <a:pPr marL="457200" lvl="0" indent="-342900" algn="l" rtl="0">
              <a:lnSpc>
                <a:spcPct val="90000"/>
              </a:lnSpc>
              <a:spcBef>
                <a:spcPts val="0"/>
              </a:spcBef>
              <a:spcAft>
                <a:spcPts val="0"/>
              </a:spcAft>
              <a:buClr>
                <a:schemeClr val="dk1"/>
              </a:buClr>
              <a:buSzPts val="1800"/>
              <a:buFont typeface="Lato"/>
              <a:buChar char="●"/>
            </a:pPr>
            <a:endParaRPr lang="en-US" sz="16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42900" algn="l" rtl="0">
              <a:lnSpc>
                <a:spcPct val="90000"/>
              </a:lnSpc>
              <a:spcBef>
                <a:spcPts val="0"/>
              </a:spcBef>
              <a:spcAft>
                <a:spcPts val="0"/>
              </a:spcAft>
              <a:buClr>
                <a:schemeClr val="dk1"/>
              </a:buClr>
              <a:buSzPts val="1800"/>
              <a:buFont typeface="Lato"/>
              <a:buChar char="●"/>
            </a:pPr>
            <a:endParaRPr lang="en-US" sz="16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42900" algn="l" rtl="0">
              <a:lnSpc>
                <a:spcPct val="90000"/>
              </a:lnSpc>
              <a:spcBef>
                <a:spcPts val="0"/>
              </a:spcBef>
              <a:spcAft>
                <a:spcPts val="0"/>
              </a:spcAft>
              <a:buClr>
                <a:schemeClr val="dk1"/>
              </a:buClr>
              <a:buSzPts val="1800"/>
              <a:buFont typeface="Lato"/>
              <a:buChar char="●"/>
            </a:pPr>
            <a:r>
              <a:rPr lang="en-US" sz="1600" dirty="0">
                <a:solidFill>
                  <a:schemeClr val="accent1"/>
                </a:solidFill>
                <a:latin typeface="Times New Roman" panose="02020603050405020304" pitchFamily="18" charset="0"/>
                <a:ea typeface="Lato"/>
                <a:cs typeface="Times New Roman" panose="02020603050405020304" pitchFamily="18" charset="0"/>
                <a:sym typeface="Lato"/>
              </a:rPr>
              <a:t>The last part discusses the implications of the colonial development on land tenure transformation in the region, as well as</a:t>
            </a:r>
          </a:p>
          <a:p>
            <a:pPr marL="457200" lvl="0" indent="-342900" algn="l" rtl="0">
              <a:lnSpc>
                <a:spcPct val="90000"/>
              </a:lnSpc>
              <a:spcBef>
                <a:spcPts val="0"/>
              </a:spcBef>
              <a:spcAft>
                <a:spcPts val="0"/>
              </a:spcAft>
              <a:buClr>
                <a:schemeClr val="dk1"/>
              </a:buClr>
              <a:buSzPts val="1800"/>
              <a:buFont typeface="Lato"/>
              <a:buChar char="●"/>
            </a:pPr>
            <a:r>
              <a:rPr lang="en-US" sz="1600" dirty="0">
                <a:solidFill>
                  <a:schemeClr val="accent1"/>
                </a:solidFill>
                <a:latin typeface="Times New Roman" panose="02020603050405020304" pitchFamily="18" charset="0"/>
                <a:ea typeface="Lato"/>
                <a:cs typeface="Times New Roman" panose="02020603050405020304" pitchFamily="18" charset="0"/>
                <a:sym typeface="Lato"/>
              </a:rPr>
              <a:t>the social, economic, and political costs of these transformations and the influence of the policy of the modern Ghanaian state on land marginalization.</a:t>
            </a:r>
            <a:endParaRPr sz="1600" dirty="0">
              <a:solidFill>
                <a:schemeClr val="accent1"/>
              </a:solidFill>
              <a:latin typeface="Times New Roman" panose="02020603050405020304" pitchFamily="18" charset="0"/>
              <a:ea typeface="Lato"/>
              <a:cs typeface="Times New Roman" panose="02020603050405020304" pitchFamily="18" charset="0"/>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18"/>
        <p:cNvGrpSpPr/>
        <p:nvPr/>
      </p:nvGrpSpPr>
      <p:grpSpPr>
        <a:xfrm>
          <a:off x="0" y="0"/>
          <a:ext cx="0" cy="0"/>
          <a:chOff x="0" y="0"/>
          <a:chExt cx="0" cy="0"/>
        </a:xfrm>
      </p:grpSpPr>
      <p:pic>
        <p:nvPicPr>
          <p:cNvPr id="119" name="Google Shape;119;g38d31600106_1_352"/>
          <p:cNvPicPr preferRelativeResize="0"/>
          <p:nvPr/>
        </p:nvPicPr>
        <p:blipFill rotWithShape="1">
          <a:blip r:embed="rId3">
            <a:alphaModFix/>
          </a:blip>
          <a:srcRect/>
          <a:stretch/>
        </p:blipFill>
        <p:spPr>
          <a:xfrm>
            <a:off x="0" y="-6064"/>
            <a:ext cx="12191999" cy="1406203"/>
          </a:xfrm>
          <a:prstGeom prst="rect">
            <a:avLst/>
          </a:prstGeom>
          <a:noFill/>
          <a:ln>
            <a:noFill/>
          </a:ln>
        </p:spPr>
      </p:pic>
      <p:sp>
        <p:nvSpPr>
          <p:cNvPr id="120" name="Google Shape;120;g38d31600106_1_352"/>
          <p:cNvSpPr txBox="1">
            <a:spLocks noGrp="1"/>
          </p:cNvSpPr>
          <p:nvPr>
            <p:ph type="body" idx="1"/>
          </p:nvPr>
        </p:nvSpPr>
        <p:spPr>
          <a:xfrm>
            <a:off x="276250" y="1848075"/>
            <a:ext cx="7441500" cy="5010000"/>
          </a:xfrm>
          <a:prstGeom prst="rect">
            <a:avLst/>
          </a:prstGeom>
          <a:noFill/>
          <a:ln>
            <a:noFill/>
          </a:ln>
        </p:spPr>
        <p:txBody>
          <a:bodyPr spcFirstLastPara="1" wrap="square" lIns="91425" tIns="45700" rIns="91425" bIns="45700" anchor="t" anchorCtr="0">
            <a:noAutofit/>
          </a:bodyPr>
          <a:lstStyle/>
          <a:p>
            <a:pPr marL="457200" lvl="0" indent="-334327" algn="l" rtl="0">
              <a:lnSpc>
                <a:spcPct val="90000"/>
              </a:lnSpc>
              <a:spcBef>
                <a:spcPts val="0"/>
              </a:spcBef>
              <a:spcAft>
                <a:spcPts val="0"/>
              </a:spcAft>
              <a:buSzPct val="105882"/>
              <a:buChar char="●"/>
            </a:pPr>
            <a:r>
              <a:rPr lang="en-US" sz="1800" dirty="0">
                <a:latin typeface="Times New Roman" panose="02020603050405020304" pitchFamily="18" charset="0"/>
                <a:cs typeface="Times New Roman" panose="02020603050405020304" pitchFamily="18" charset="0"/>
              </a:rPr>
              <a:t>The research is purely qualitative and grounded in historical accounts.</a:t>
            </a:r>
            <a:endParaRPr sz="1800" dirty="0">
              <a:latin typeface="Times New Roman" panose="02020603050405020304" pitchFamily="18" charset="0"/>
              <a:cs typeface="Times New Roman" panose="02020603050405020304" pitchFamily="18" charset="0"/>
            </a:endParaRPr>
          </a:p>
          <a:p>
            <a:pPr marL="457200" lvl="0" indent="-334327" algn="l" rtl="0">
              <a:lnSpc>
                <a:spcPct val="90000"/>
              </a:lnSpc>
              <a:spcBef>
                <a:spcPts val="1600"/>
              </a:spcBef>
              <a:spcAft>
                <a:spcPts val="0"/>
              </a:spcAft>
              <a:buSzPct val="105882"/>
              <a:buChar char="●"/>
            </a:pPr>
            <a:r>
              <a:rPr lang="en-US" sz="1800" dirty="0">
                <a:latin typeface="Times New Roman" panose="02020603050405020304" pitchFamily="18" charset="0"/>
                <a:cs typeface="Times New Roman" panose="02020603050405020304" pitchFamily="18" charset="0"/>
              </a:rPr>
              <a:t>The archives, colonial records, statutes, case law, and deed records are used to </a:t>
            </a:r>
            <a:r>
              <a:rPr lang="en-US" sz="1800" dirty="0">
                <a:solidFill>
                  <a:srgbClr val="980000"/>
                </a:solidFill>
                <a:latin typeface="Times New Roman" panose="02020603050405020304" pitchFamily="18" charset="0"/>
                <a:cs typeface="Times New Roman" panose="02020603050405020304" pitchFamily="18" charset="0"/>
              </a:rPr>
              <a:t>explain the evolution of colonial map-making </a:t>
            </a:r>
            <a:r>
              <a:rPr lang="en-US" sz="1800" dirty="0">
                <a:solidFill>
                  <a:schemeClr val="dk2"/>
                </a:solidFill>
                <a:latin typeface="Times New Roman" panose="02020603050405020304" pitchFamily="18" charset="0"/>
                <a:cs typeface="Times New Roman" panose="02020603050405020304" pitchFamily="18" charset="0"/>
              </a:rPr>
              <a:t>a</a:t>
            </a:r>
            <a:r>
              <a:rPr lang="en-US" sz="1800" dirty="0">
                <a:latin typeface="Times New Roman" panose="02020603050405020304" pitchFamily="18" charset="0"/>
                <a:cs typeface="Times New Roman" panose="02020603050405020304" pitchFamily="18" charset="0"/>
              </a:rPr>
              <a:t>nd </a:t>
            </a:r>
            <a:r>
              <a:rPr lang="en-US" sz="1800" dirty="0">
                <a:solidFill>
                  <a:schemeClr val="dk1"/>
                </a:solidFill>
                <a:latin typeface="Times New Roman" panose="02020603050405020304" pitchFamily="18" charset="0"/>
                <a:cs typeface="Times New Roman" panose="02020603050405020304" pitchFamily="18" charset="0"/>
              </a:rPr>
              <a:t>h</a:t>
            </a:r>
            <a:r>
              <a:rPr lang="en-US" sz="1800" dirty="0">
                <a:solidFill>
                  <a:srgbClr val="6AA84F"/>
                </a:solidFill>
                <a:latin typeface="Times New Roman" panose="02020603050405020304" pitchFamily="18" charset="0"/>
                <a:cs typeface="Times New Roman" panose="02020603050405020304" pitchFamily="18" charset="0"/>
              </a:rPr>
              <a:t>ow the integration of native authorities in the colonial administration</a:t>
            </a:r>
            <a:r>
              <a:rPr lang="en-US" sz="1800" dirty="0">
                <a:latin typeface="Times New Roman" panose="02020603050405020304" pitchFamily="18" charset="0"/>
                <a:cs typeface="Times New Roman" panose="02020603050405020304" pitchFamily="18" charset="0"/>
              </a:rPr>
              <a:t> impacted the social, cultural, and political structure for land governance in Ghana.</a:t>
            </a:r>
            <a:endParaRPr sz="1800" dirty="0">
              <a:latin typeface="Times New Roman" panose="02020603050405020304" pitchFamily="18" charset="0"/>
              <a:cs typeface="Times New Roman" panose="02020603050405020304" pitchFamily="18" charset="0"/>
            </a:endParaRPr>
          </a:p>
          <a:p>
            <a:pPr marL="457200" lvl="0" indent="-334327" algn="l" rtl="0">
              <a:lnSpc>
                <a:spcPct val="90000"/>
              </a:lnSpc>
              <a:spcBef>
                <a:spcPts val="1600"/>
              </a:spcBef>
              <a:spcAft>
                <a:spcPts val="0"/>
              </a:spcAft>
              <a:buSzPct val="105882"/>
              <a:buChar char="●"/>
            </a:pPr>
            <a:r>
              <a:rPr lang="en-US" sz="1800" dirty="0">
                <a:latin typeface="Times New Roman" panose="02020603050405020304" pitchFamily="18" charset="0"/>
                <a:cs typeface="Times New Roman" panose="02020603050405020304" pitchFamily="18" charset="0"/>
              </a:rPr>
              <a:t>We engaged “archives-as-subject” instead of the “archive-as-source” of research by treating the texts as sites of “knowledge production” rather than “knowledge retrieval” (Stoler, 2002, p. 87).</a:t>
            </a:r>
            <a:endParaRPr sz="1800" dirty="0">
              <a:latin typeface="Times New Roman" panose="02020603050405020304" pitchFamily="18" charset="0"/>
              <a:cs typeface="Times New Roman" panose="02020603050405020304" pitchFamily="18" charset="0"/>
            </a:endParaRPr>
          </a:p>
          <a:p>
            <a:pPr marL="457200" lvl="0" indent="-334327" algn="l" rtl="0">
              <a:lnSpc>
                <a:spcPct val="90000"/>
              </a:lnSpc>
              <a:spcBef>
                <a:spcPts val="1600"/>
              </a:spcBef>
              <a:spcAft>
                <a:spcPts val="0"/>
              </a:spcAft>
              <a:buSzPct val="105882"/>
              <a:buChar char="●"/>
            </a:pPr>
            <a:r>
              <a:rPr lang="en-US" sz="1800" dirty="0">
                <a:latin typeface="Times New Roman" panose="02020603050405020304" pitchFamily="18" charset="0"/>
                <a:cs typeface="Times New Roman" panose="02020603050405020304" pitchFamily="18" charset="0"/>
              </a:rPr>
              <a:t>Archival resources were from the Tamale office of the Public Records and Archives Administration Department and supplemented by records from the British Online Library project by the Endangered Archives </a:t>
            </a:r>
            <a:r>
              <a:rPr lang="en-US" sz="1800" dirty="0" err="1">
                <a:latin typeface="Times New Roman" panose="02020603050405020304" pitchFamily="18" charset="0"/>
                <a:cs typeface="Times New Roman" panose="02020603050405020304" pitchFamily="18" charset="0"/>
              </a:rPr>
              <a:t>Programme</a:t>
            </a:r>
            <a:r>
              <a:rPr lang="en-US" sz="1800" dirty="0">
                <a:latin typeface="Times New Roman" panose="02020603050405020304" pitchFamily="18" charset="0"/>
                <a:cs typeface="Times New Roman" panose="02020603050405020304" pitchFamily="18" charset="0"/>
              </a:rPr>
              <a:t> (</a:t>
            </a:r>
            <a:r>
              <a:rPr lang="en-US" sz="1800" u="sng" dirty="0">
                <a:solidFill>
                  <a:schemeClr val="hlink"/>
                </a:solidFill>
                <a:latin typeface="Times New Roman" panose="02020603050405020304" pitchFamily="18" charset="0"/>
                <a:cs typeface="Times New Roman" panose="02020603050405020304" pitchFamily="18" charset="0"/>
                <a:hlinkClick r:id="rId4"/>
              </a:rPr>
              <a:t>https://eap.bl.uk/</a:t>
            </a:r>
            <a:r>
              <a:rPr lang="en-US" sz="1800" dirty="0">
                <a:latin typeface="Times New Roman" panose="02020603050405020304" pitchFamily="18" charset="0"/>
                <a:cs typeface="Times New Roman" panose="02020603050405020304" pitchFamily="18" charset="0"/>
              </a:rPr>
              <a:t>).</a:t>
            </a:r>
            <a:endParaRPr sz="1800" dirty="0">
              <a:latin typeface="Times New Roman" panose="02020603050405020304" pitchFamily="18" charset="0"/>
              <a:cs typeface="Times New Roman" panose="02020603050405020304" pitchFamily="18" charset="0"/>
            </a:endParaRPr>
          </a:p>
          <a:p>
            <a:pPr marL="457200" lvl="0" indent="-334327" algn="l" rtl="0">
              <a:lnSpc>
                <a:spcPct val="90000"/>
              </a:lnSpc>
              <a:spcBef>
                <a:spcPts val="1600"/>
              </a:spcBef>
              <a:spcAft>
                <a:spcPts val="0"/>
              </a:spcAft>
              <a:buSzPct val="105882"/>
              <a:buChar char="●"/>
            </a:pPr>
            <a:r>
              <a:rPr lang="en-US" sz="1800" dirty="0">
                <a:latin typeface="Times New Roman" panose="02020603050405020304" pitchFamily="18" charset="0"/>
                <a:cs typeface="Times New Roman" panose="02020603050405020304" pitchFamily="18" charset="0"/>
              </a:rPr>
              <a:t>We analyzed these historical textual documents and put them into a discourse to answer the research questions.</a:t>
            </a:r>
            <a:endParaRPr sz="1800" dirty="0">
              <a:latin typeface="Times New Roman" panose="02020603050405020304" pitchFamily="18" charset="0"/>
              <a:cs typeface="Times New Roman" panose="02020603050405020304" pitchFamily="18" charset="0"/>
            </a:endParaRPr>
          </a:p>
        </p:txBody>
      </p:sp>
      <p:sp>
        <p:nvSpPr>
          <p:cNvPr id="121" name="Google Shape;121;g38d31600106_1_352"/>
          <p:cNvSpPr txBox="1"/>
          <p:nvPr/>
        </p:nvSpPr>
        <p:spPr>
          <a:xfrm>
            <a:off x="2198270" y="1281401"/>
            <a:ext cx="60975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Times New Roman" panose="02020603050405020304" pitchFamily="18" charset="0"/>
                <a:ea typeface="Calibri"/>
                <a:cs typeface="Times New Roman" panose="02020603050405020304" pitchFamily="18" charset="0"/>
                <a:sym typeface="Calibri"/>
              </a:rPr>
              <a:t>Methodology</a:t>
            </a:r>
            <a:endParaRPr dirty="0">
              <a:latin typeface="Times New Roman" panose="02020603050405020304" pitchFamily="18" charset="0"/>
              <a:cs typeface="Times New Roman" panose="02020603050405020304" pitchFamily="18" charset="0"/>
            </a:endParaRPr>
          </a:p>
        </p:txBody>
      </p:sp>
      <p:pic>
        <p:nvPicPr>
          <p:cNvPr id="122" name="Google Shape;122;g38d31600106_1_352" title="Screenshot 2024-08-22 203740.png"/>
          <p:cNvPicPr preferRelativeResize="0"/>
          <p:nvPr/>
        </p:nvPicPr>
        <p:blipFill>
          <a:blip r:embed="rId5">
            <a:alphaModFix/>
          </a:blip>
          <a:stretch>
            <a:fillRect/>
          </a:stretch>
        </p:blipFill>
        <p:spPr>
          <a:xfrm rot="5400000">
            <a:off x="7924263" y="1249537"/>
            <a:ext cx="2545575" cy="3281350"/>
          </a:xfrm>
          <a:prstGeom prst="rect">
            <a:avLst/>
          </a:prstGeom>
          <a:noFill/>
          <a:ln>
            <a:noFill/>
          </a:ln>
          <a:effectLst>
            <a:outerShdw blurRad="57150" dist="19050" dir="5400000" algn="bl" rotWithShape="0">
              <a:srgbClr val="000000">
                <a:alpha val="90000"/>
              </a:srgbClr>
            </a:outerShdw>
            <a:reflection endPos="80000" dist="133350" dir="5400000" fadeDir="5400012"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26"/>
        <p:cNvGrpSpPr/>
        <p:nvPr/>
      </p:nvGrpSpPr>
      <p:grpSpPr>
        <a:xfrm>
          <a:off x="0" y="0"/>
          <a:ext cx="0" cy="0"/>
          <a:chOff x="0" y="0"/>
          <a:chExt cx="0" cy="0"/>
        </a:xfrm>
      </p:grpSpPr>
      <p:pic>
        <p:nvPicPr>
          <p:cNvPr id="127" name="Google Shape;127;g38d31600106_1_361"/>
          <p:cNvPicPr preferRelativeResize="0"/>
          <p:nvPr/>
        </p:nvPicPr>
        <p:blipFill rotWithShape="1">
          <a:blip r:embed="rId3">
            <a:alphaModFix/>
          </a:blip>
          <a:srcRect/>
          <a:stretch/>
        </p:blipFill>
        <p:spPr>
          <a:xfrm>
            <a:off x="0" y="-6064"/>
            <a:ext cx="12191999" cy="1406203"/>
          </a:xfrm>
          <a:prstGeom prst="rect">
            <a:avLst/>
          </a:prstGeom>
          <a:noFill/>
          <a:ln>
            <a:noFill/>
          </a:ln>
        </p:spPr>
      </p:pic>
      <p:sp>
        <p:nvSpPr>
          <p:cNvPr id="128" name="Google Shape;128;g38d31600106_1_361"/>
          <p:cNvSpPr txBox="1">
            <a:spLocks noGrp="1"/>
          </p:cNvSpPr>
          <p:nvPr>
            <p:ph type="body" idx="1"/>
          </p:nvPr>
        </p:nvSpPr>
        <p:spPr>
          <a:xfrm>
            <a:off x="276250" y="1848075"/>
            <a:ext cx="5596200" cy="4717500"/>
          </a:xfrm>
          <a:prstGeom prst="rect">
            <a:avLst/>
          </a:prstGeom>
          <a:noFill/>
          <a:ln>
            <a:noFill/>
          </a:ln>
        </p:spPr>
        <p:txBody>
          <a:bodyPr spcFirstLastPara="1" wrap="square" lIns="91425" tIns="45700" rIns="91425" bIns="45700" anchor="t" anchorCtr="0">
            <a:noAutofit/>
          </a:bodyPr>
          <a:lstStyle/>
          <a:p>
            <a:pPr marL="457200" lvl="0" indent="-325755" algn="just" rtl="0">
              <a:lnSpc>
                <a:spcPct val="90000"/>
              </a:lnSpc>
              <a:spcBef>
                <a:spcPts val="0"/>
              </a:spcBef>
              <a:spcAft>
                <a:spcPts val="0"/>
              </a:spcAft>
              <a:buSzPct val="105882"/>
              <a:buChar char="●"/>
            </a:pPr>
            <a:r>
              <a:rPr lang="en-US" sz="1600" dirty="0">
                <a:latin typeface="Times New Roman" panose="02020603050405020304" pitchFamily="18" charset="0"/>
                <a:cs typeface="Times New Roman" panose="02020603050405020304" pitchFamily="18" charset="0"/>
              </a:rPr>
              <a:t>After the 1898 Anglo-French Convention, the British gained protection of the Northern Territories of the Gold Coast.</a:t>
            </a:r>
            <a:endParaRPr sz="1600" dirty="0">
              <a:latin typeface="Times New Roman" panose="02020603050405020304" pitchFamily="18" charset="0"/>
              <a:cs typeface="Times New Roman" panose="02020603050405020304" pitchFamily="18" charset="0"/>
            </a:endParaRPr>
          </a:p>
          <a:p>
            <a:pPr marL="457200" lvl="0" indent="-325755" algn="just" rtl="0">
              <a:lnSpc>
                <a:spcPct val="90000"/>
              </a:lnSpc>
              <a:spcBef>
                <a:spcPts val="1600"/>
              </a:spcBef>
              <a:spcAft>
                <a:spcPts val="0"/>
              </a:spcAft>
              <a:buSzPct val="105882"/>
              <a:buChar char="●"/>
            </a:pPr>
            <a:r>
              <a:rPr lang="en-US" sz="1600" dirty="0">
                <a:latin typeface="Times New Roman" panose="02020603050405020304" pitchFamily="18" charset="0"/>
                <a:cs typeface="Times New Roman" panose="02020603050405020304" pitchFamily="18" charset="0"/>
              </a:rPr>
              <a:t>Because of the vast nature of the area, limited resources and personnel, the colonial policy was to rely on the locals.</a:t>
            </a:r>
            <a:endParaRPr sz="1600" dirty="0">
              <a:latin typeface="Times New Roman" panose="02020603050405020304" pitchFamily="18" charset="0"/>
              <a:cs typeface="Times New Roman" panose="02020603050405020304" pitchFamily="18" charset="0"/>
            </a:endParaRPr>
          </a:p>
          <a:p>
            <a:pPr marL="0" lvl="0" indent="0" algn="just" rtl="0">
              <a:lnSpc>
                <a:spcPct val="90000"/>
              </a:lnSpc>
              <a:spcBef>
                <a:spcPts val="0"/>
              </a:spcBef>
              <a:spcAft>
                <a:spcPts val="0"/>
              </a:spcAft>
              <a:buNone/>
            </a:pPr>
            <a:r>
              <a:rPr lang="en-US" sz="1600" dirty="0">
                <a:latin typeface="Times New Roman" panose="02020603050405020304" pitchFamily="18" charset="0"/>
                <a:cs typeface="Times New Roman" panose="02020603050405020304" pitchFamily="18" charset="0"/>
              </a:rPr>
              <a:t>The governor, Lt. Col. H. P. Northcott, noted: </a:t>
            </a:r>
            <a:r>
              <a:rPr lang="en-US" sz="1600" b="1" i="1" dirty="0">
                <a:latin typeface="Times New Roman" panose="02020603050405020304" pitchFamily="18" charset="0"/>
                <a:cs typeface="Times New Roman" panose="02020603050405020304" pitchFamily="18" charset="0"/>
              </a:rPr>
              <a:t>"The agency employed will be that of the native chiefs, and their power will, during good </a:t>
            </a:r>
            <a:r>
              <a:rPr lang="en-US" sz="1600" b="1" i="1" dirty="0" err="1">
                <a:latin typeface="Times New Roman" panose="02020603050405020304" pitchFamily="18" charset="0"/>
                <a:cs typeface="Times New Roman" panose="02020603050405020304" pitchFamily="18" charset="0"/>
              </a:rPr>
              <a:t>behaviour</a:t>
            </a:r>
            <a:r>
              <a:rPr lang="en-US" sz="1600" b="1" i="1" dirty="0">
                <a:latin typeface="Times New Roman" panose="02020603050405020304" pitchFamily="18" charset="0"/>
                <a:cs typeface="Times New Roman" panose="02020603050405020304" pitchFamily="18" charset="0"/>
              </a:rPr>
              <a:t>, be uniformly supported, except in matters of their relationship with </a:t>
            </a:r>
            <a:r>
              <a:rPr lang="en-US" sz="1600" b="1" i="1" dirty="0" err="1">
                <a:latin typeface="Times New Roman" panose="02020603050405020304" pitchFamily="18" charset="0"/>
                <a:cs typeface="Times New Roman" panose="02020603050405020304" pitchFamily="18" charset="0"/>
              </a:rPr>
              <a:t>neighbouring</a:t>
            </a:r>
            <a:r>
              <a:rPr lang="en-US" sz="1600" b="1" i="1" dirty="0">
                <a:latin typeface="Times New Roman" panose="02020603050405020304" pitchFamily="18" charset="0"/>
                <a:cs typeface="Times New Roman" panose="02020603050405020304" pitchFamily="18" charset="0"/>
              </a:rPr>
              <a:t> chiefs and of offences of a capital nature, which will be reserved for decision by a member of the administration” (p. 9).</a:t>
            </a:r>
            <a:endParaRPr sz="1600" b="1" i="1" dirty="0">
              <a:latin typeface="Times New Roman" panose="02020603050405020304" pitchFamily="18" charset="0"/>
              <a:cs typeface="Times New Roman" panose="02020603050405020304" pitchFamily="18" charset="0"/>
            </a:endParaRPr>
          </a:p>
          <a:p>
            <a:pPr marL="457200" lvl="0" indent="-325755" algn="just" rtl="0">
              <a:lnSpc>
                <a:spcPct val="90000"/>
              </a:lnSpc>
              <a:spcBef>
                <a:spcPts val="1600"/>
              </a:spcBef>
              <a:spcAft>
                <a:spcPts val="0"/>
              </a:spcAft>
              <a:buSzPct val="105882"/>
              <a:buChar char="●"/>
            </a:pPr>
            <a:r>
              <a:rPr lang="en-US" sz="1600" dirty="0">
                <a:latin typeface="Times New Roman" panose="02020603050405020304" pitchFamily="18" charset="0"/>
                <a:cs typeface="Times New Roman" panose="02020603050405020304" pitchFamily="18" charset="0"/>
              </a:rPr>
              <a:t>Yet there was a challenge of “big chiefs” as “…each head of the family is a law unto himself”(</a:t>
            </a:r>
            <a:r>
              <a:rPr lang="en-US" sz="1600" dirty="0" err="1">
                <a:latin typeface="Times New Roman" panose="02020603050405020304" pitchFamily="18" charset="0"/>
                <a:cs typeface="Times New Roman" panose="02020603050405020304" pitchFamily="18" charset="0"/>
              </a:rPr>
              <a:t>Northcott,p</a:t>
            </a:r>
            <a:r>
              <a:rPr lang="en-US" sz="1600" dirty="0">
                <a:latin typeface="Times New Roman" panose="02020603050405020304" pitchFamily="18" charset="0"/>
                <a:cs typeface="Times New Roman" panose="02020603050405020304" pitchFamily="18" charset="0"/>
              </a:rPr>
              <a:t>. 27), although they acknowledge the presence of some.</a:t>
            </a:r>
            <a:endParaRPr sz="1600" dirty="0">
              <a:latin typeface="Times New Roman" panose="02020603050405020304" pitchFamily="18" charset="0"/>
              <a:cs typeface="Times New Roman" panose="02020603050405020304" pitchFamily="18" charset="0"/>
            </a:endParaRPr>
          </a:p>
          <a:p>
            <a:pPr marL="457200" lvl="0" indent="-325755" algn="just" rtl="0">
              <a:lnSpc>
                <a:spcPct val="90000"/>
              </a:lnSpc>
              <a:spcBef>
                <a:spcPts val="1600"/>
              </a:spcBef>
              <a:spcAft>
                <a:spcPts val="0"/>
              </a:spcAft>
              <a:buSzPct val="105882"/>
              <a:buChar char="●"/>
            </a:pPr>
            <a:r>
              <a:rPr lang="en-US" sz="1600" dirty="0">
                <a:latin typeface="Times New Roman" panose="02020603050405020304" pitchFamily="18" charset="0"/>
                <a:cs typeface="Times New Roman" panose="02020603050405020304" pitchFamily="18" charset="0"/>
              </a:rPr>
              <a:t>Therefore, geopolitical arrangements were strategically executed to ensure social consolidation and promote geographic polity and social cohesion for governance</a:t>
            </a:r>
            <a:endParaRPr sz="1600" dirty="0">
              <a:latin typeface="Times New Roman" panose="02020603050405020304" pitchFamily="18" charset="0"/>
              <a:cs typeface="Times New Roman" panose="02020603050405020304" pitchFamily="18" charset="0"/>
            </a:endParaRPr>
          </a:p>
        </p:txBody>
      </p:sp>
      <p:sp>
        <p:nvSpPr>
          <p:cNvPr id="129" name="Google Shape;129;g38d31600106_1_361"/>
          <p:cNvSpPr txBox="1"/>
          <p:nvPr/>
        </p:nvSpPr>
        <p:spPr>
          <a:xfrm>
            <a:off x="952602" y="1331740"/>
            <a:ext cx="10485000"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The </a:t>
            </a:r>
            <a:r>
              <a:rPr lang="en-US" sz="3200" dirty="0" err="1">
                <a:solidFill>
                  <a:schemeClr val="dk1"/>
                </a:solidFill>
                <a:latin typeface="Times New Roman" panose="02020603050405020304" pitchFamily="18" charset="0"/>
                <a:ea typeface="Calibri"/>
                <a:cs typeface="Times New Roman" panose="02020603050405020304" pitchFamily="18" charset="0"/>
                <a:sym typeface="Calibri"/>
              </a:rPr>
              <a:t>Bulsas</a:t>
            </a:r>
            <a:r>
              <a:rPr lang="en-US" sz="3200" dirty="0">
                <a:solidFill>
                  <a:schemeClr val="dk1"/>
                </a:solidFill>
                <a:latin typeface="Times New Roman" panose="02020603050405020304" pitchFamily="18" charset="0"/>
                <a:ea typeface="Calibri"/>
                <a:cs typeface="Times New Roman" panose="02020603050405020304" pitchFamily="18" charset="0"/>
                <a:sym typeface="Calibri"/>
              </a:rPr>
              <a:t> at The Eve of Colonialism</a:t>
            </a:r>
            <a:endParaRPr lang="en-US" sz="3200" dirty="0">
              <a:latin typeface="Times New Roman" panose="02020603050405020304" pitchFamily="18" charset="0"/>
              <a:cs typeface="Times New Roman" panose="02020603050405020304" pitchFamily="18" charset="0"/>
            </a:endParaRPr>
          </a:p>
        </p:txBody>
      </p:sp>
      <p:sp>
        <p:nvSpPr>
          <p:cNvPr id="130" name="Google Shape;130;g38d31600106_1_361"/>
          <p:cNvSpPr txBox="1"/>
          <p:nvPr/>
        </p:nvSpPr>
        <p:spPr>
          <a:xfrm>
            <a:off x="5980275" y="1848075"/>
            <a:ext cx="5682300" cy="4329360"/>
          </a:xfrm>
          <a:prstGeom prst="rect">
            <a:avLst/>
          </a:prstGeom>
          <a:noFill/>
          <a:ln>
            <a:noFill/>
          </a:ln>
        </p:spPr>
        <p:txBody>
          <a:bodyPr spcFirstLastPara="1" wrap="square" lIns="91425" tIns="91425" rIns="91425" bIns="91425" anchor="t" anchorCtr="0">
            <a:spAutoFit/>
          </a:bodyPr>
          <a:lstStyle/>
          <a:p>
            <a:pPr marL="457200" lvl="0" indent="-323850" algn="just" rtl="0">
              <a:lnSpc>
                <a:spcPct val="90000"/>
              </a:lnSpc>
              <a:spcBef>
                <a:spcPts val="0"/>
              </a:spcBef>
              <a:spcAft>
                <a:spcPts val="0"/>
              </a:spcAft>
              <a:buClr>
                <a:schemeClr val="dk1"/>
              </a:buClr>
              <a:buSzPts val="1500"/>
              <a:buFont typeface="Lato"/>
              <a:buChar char="●"/>
            </a:pPr>
            <a:r>
              <a:rPr lang="en-US" sz="1600" dirty="0">
                <a:solidFill>
                  <a:schemeClr val="accent1"/>
                </a:solidFill>
                <a:latin typeface="Times New Roman" panose="02020603050405020304" pitchFamily="18" charset="0"/>
                <a:ea typeface="Lato"/>
                <a:cs typeface="Times New Roman" panose="02020603050405020304" pitchFamily="18" charset="0"/>
                <a:sym typeface="Lato"/>
              </a:rPr>
              <a:t>First, the colonial administration created social and mental maps about the orientation of ethnic groups in the region. </a:t>
            </a:r>
            <a:endParaRPr sz="16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23850" algn="just" rtl="0">
              <a:lnSpc>
                <a:spcPct val="90000"/>
              </a:lnSpc>
              <a:spcBef>
                <a:spcPts val="1600"/>
              </a:spcBef>
              <a:spcAft>
                <a:spcPts val="0"/>
              </a:spcAft>
              <a:buClr>
                <a:schemeClr val="dk1"/>
              </a:buClr>
              <a:buSzPts val="1500"/>
              <a:buFont typeface="Lato"/>
              <a:buChar char="●"/>
            </a:pPr>
            <a:r>
              <a:rPr lang="en-US" sz="1600" dirty="0">
                <a:solidFill>
                  <a:schemeClr val="accent1"/>
                </a:solidFill>
                <a:latin typeface="Times New Roman" panose="02020603050405020304" pitchFamily="18" charset="0"/>
                <a:ea typeface="Lato"/>
                <a:cs typeface="Times New Roman" panose="02020603050405020304" pitchFamily="18" charset="0"/>
                <a:sym typeface="Lato"/>
              </a:rPr>
              <a:t>They categorized ethnic groups based on centralized and “acephalous societies” and, while believing that acephalous societies were part of the centralized ones, they sought to reconstitute them. </a:t>
            </a:r>
            <a:endParaRPr sz="16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23850" algn="just" rtl="0">
              <a:lnSpc>
                <a:spcPct val="90000"/>
              </a:lnSpc>
              <a:spcBef>
                <a:spcPts val="1600"/>
              </a:spcBef>
              <a:spcAft>
                <a:spcPts val="0"/>
              </a:spcAft>
              <a:buClr>
                <a:schemeClr val="dk1"/>
              </a:buClr>
              <a:buSzPts val="1500"/>
              <a:buFont typeface="Lato"/>
              <a:buChar char="●"/>
            </a:pPr>
            <a:r>
              <a:rPr lang="en-US" sz="1600" dirty="0">
                <a:solidFill>
                  <a:schemeClr val="accent1"/>
                </a:solidFill>
                <a:latin typeface="Times New Roman" panose="02020603050405020304" pitchFamily="18" charset="0"/>
                <a:ea typeface="Lato"/>
                <a:cs typeface="Times New Roman" panose="02020603050405020304" pitchFamily="18" charset="0"/>
                <a:sym typeface="Lato"/>
              </a:rPr>
              <a:t>As such, Northcott finalized treaties with claimed independent “chiefs” who ruled over considerable territory (Bening, 1975).</a:t>
            </a:r>
          </a:p>
          <a:p>
            <a:pPr marL="457200" lvl="0" indent="-323850" algn="just" rtl="0">
              <a:lnSpc>
                <a:spcPct val="90000"/>
              </a:lnSpc>
              <a:spcBef>
                <a:spcPts val="1600"/>
              </a:spcBef>
              <a:spcAft>
                <a:spcPts val="0"/>
              </a:spcAft>
              <a:buClr>
                <a:schemeClr val="dk1"/>
              </a:buClr>
              <a:buSzPts val="1500"/>
              <a:buFont typeface="Lato"/>
              <a:buChar char="●"/>
            </a:pPr>
            <a:endParaRPr sz="16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23850" algn="just" rtl="0">
              <a:lnSpc>
                <a:spcPct val="90000"/>
              </a:lnSpc>
              <a:spcBef>
                <a:spcPts val="1600"/>
              </a:spcBef>
              <a:spcAft>
                <a:spcPts val="0"/>
              </a:spcAft>
              <a:buClr>
                <a:schemeClr val="dk1"/>
              </a:buClr>
              <a:buSzPts val="1500"/>
              <a:buFont typeface="Lato"/>
              <a:buChar char="●"/>
            </a:pPr>
            <a:r>
              <a:rPr lang="en-US" sz="1600" dirty="0">
                <a:solidFill>
                  <a:schemeClr val="accent1"/>
                </a:solidFill>
                <a:latin typeface="Times New Roman" panose="02020603050405020304" pitchFamily="18" charset="0"/>
                <a:ea typeface="Lato"/>
                <a:cs typeface="Times New Roman" panose="02020603050405020304" pitchFamily="18" charset="0"/>
                <a:sym typeface="Lato"/>
              </a:rPr>
              <a:t>Subsequently, </a:t>
            </a:r>
            <a:r>
              <a:rPr lang="en-US" sz="1600" dirty="0" err="1">
                <a:solidFill>
                  <a:schemeClr val="accent1"/>
                </a:solidFill>
                <a:latin typeface="Times New Roman" panose="02020603050405020304" pitchFamily="18" charset="0"/>
                <a:ea typeface="Lato"/>
                <a:cs typeface="Times New Roman" panose="02020603050405020304" pitchFamily="18" charset="0"/>
                <a:sym typeface="Lato"/>
              </a:rPr>
              <a:t>Watherston</a:t>
            </a:r>
            <a:r>
              <a:rPr lang="en-US" sz="1600" dirty="0">
                <a:solidFill>
                  <a:schemeClr val="accent1"/>
                </a:solidFill>
                <a:latin typeface="Times New Roman" panose="02020603050405020304" pitchFamily="18" charset="0"/>
                <a:ea typeface="Lato"/>
                <a:cs typeface="Times New Roman" panose="02020603050405020304" pitchFamily="18" charset="0"/>
                <a:sym typeface="Lato"/>
              </a:rPr>
              <a:t> reorganized the Northern Territories into three main provinces: Southern, Northwestern, and Northeastern, with little or no attention given to ethnic considerations in defining these boundaries (Bening, 2001)</a:t>
            </a:r>
            <a:endParaRPr sz="1600" dirty="0">
              <a:solidFill>
                <a:schemeClr val="accent1"/>
              </a:solidFill>
              <a:latin typeface="Times New Roman" panose="02020603050405020304" pitchFamily="18" charset="0"/>
              <a:ea typeface="Lato"/>
              <a:cs typeface="Times New Roman" panose="02020603050405020304" pitchFamily="18" charset="0"/>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34"/>
        <p:cNvGrpSpPr/>
        <p:nvPr/>
      </p:nvGrpSpPr>
      <p:grpSpPr>
        <a:xfrm>
          <a:off x="0" y="0"/>
          <a:ext cx="0" cy="0"/>
          <a:chOff x="0" y="0"/>
          <a:chExt cx="0" cy="0"/>
        </a:xfrm>
      </p:grpSpPr>
      <p:pic>
        <p:nvPicPr>
          <p:cNvPr id="135" name="Google Shape;135;g38d31600106_1_370"/>
          <p:cNvPicPr preferRelativeResize="0"/>
          <p:nvPr/>
        </p:nvPicPr>
        <p:blipFill rotWithShape="1">
          <a:blip r:embed="rId3">
            <a:alphaModFix/>
          </a:blip>
          <a:srcRect/>
          <a:stretch/>
        </p:blipFill>
        <p:spPr>
          <a:xfrm>
            <a:off x="0" y="-6064"/>
            <a:ext cx="12191999" cy="1406203"/>
          </a:xfrm>
          <a:prstGeom prst="rect">
            <a:avLst/>
          </a:prstGeom>
          <a:noFill/>
          <a:ln>
            <a:noFill/>
          </a:ln>
        </p:spPr>
      </p:pic>
      <p:sp>
        <p:nvSpPr>
          <p:cNvPr id="136" name="Google Shape;136;g38d31600106_1_370"/>
          <p:cNvSpPr txBox="1">
            <a:spLocks noGrp="1"/>
          </p:cNvSpPr>
          <p:nvPr>
            <p:ph type="body" idx="1"/>
          </p:nvPr>
        </p:nvSpPr>
        <p:spPr>
          <a:xfrm>
            <a:off x="276250" y="1848075"/>
            <a:ext cx="5596200" cy="4717500"/>
          </a:xfrm>
          <a:prstGeom prst="rect">
            <a:avLst/>
          </a:prstGeom>
          <a:noFill/>
          <a:ln>
            <a:noFill/>
          </a:ln>
        </p:spPr>
        <p:txBody>
          <a:bodyPr spcFirstLastPara="1" wrap="square" lIns="91425" tIns="45700" rIns="91425" bIns="45700" anchor="t" anchorCtr="0">
            <a:noAutofit/>
          </a:bodyPr>
          <a:lstStyle/>
          <a:p>
            <a:pPr marL="457200" lvl="0" indent="-317182" algn="just" rtl="0">
              <a:lnSpc>
                <a:spcPct val="90000"/>
              </a:lnSpc>
              <a:spcBef>
                <a:spcPts val="0"/>
              </a:spcBef>
              <a:spcAft>
                <a:spcPts val="0"/>
              </a:spcAft>
              <a:buSzPct val="105882"/>
              <a:buChar char="●"/>
            </a:pPr>
            <a:r>
              <a:rPr lang="en-US" sz="1300" dirty="0">
                <a:latin typeface="Times New Roman" panose="02020603050405020304" pitchFamily="18" charset="0"/>
                <a:cs typeface="Times New Roman" panose="02020603050405020304" pitchFamily="18" charset="0"/>
              </a:rPr>
              <a:t>The </a:t>
            </a:r>
            <a:r>
              <a:rPr lang="en-US" sz="1300" dirty="0" err="1">
                <a:latin typeface="Times New Roman" panose="02020603050405020304" pitchFamily="18" charset="0"/>
                <a:cs typeface="Times New Roman" panose="02020603050405020304" pitchFamily="18" charset="0"/>
              </a:rPr>
              <a:t>Bulsas</a:t>
            </a:r>
            <a:r>
              <a:rPr lang="en-US" sz="1300" dirty="0">
                <a:latin typeface="Times New Roman" panose="02020603050405020304" pitchFamily="18" charset="0"/>
                <a:cs typeface="Times New Roman" panose="02020603050405020304" pitchFamily="18" charset="0"/>
              </a:rPr>
              <a:t> were put in the Northeastern province and subjected to the control of the </a:t>
            </a:r>
            <a:r>
              <a:rPr lang="en-US" sz="1300" dirty="0" err="1">
                <a:latin typeface="Times New Roman" panose="02020603050405020304" pitchFamily="18" charset="0"/>
                <a:cs typeface="Times New Roman" panose="02020603050405020304" pitchFamily="18" charset="0"/>
              </a:rPr>
              <a:t>Mamprusis</a:t>
            </a:r>
            <a:r>
              <a:rPr lang="en-US" sz="1300" dirty="0">
                <a:latin typeface="Times New Roman" panose="02020603050405020304" pitchFamily="18" charset="0"/>
                <a:cs typeface="Times New Roman" panose="02020603050405020304" pitchFamily="18" charset="0"/>
              </a:rPr>
              <a:t> under the authority of the Na-</a:t>
            </a:r>
            <a:r>
              <a:rPr lang="en-US" sz="1300" dirty="0" err="1">
                <a:latin typeface="Times New Roman" panose="02020603050405020304" pitchFamily="18" charset="0"/>
                <a:cs typeface="Times New Roman" panose="02020603050405020304" pitchFamily="18" charset="0"/>
              </a:rPr>
              <a:t>yiri</a:t>
            </a:r>
            <a:r>
              <a:rPr lang="en-US" sz="1300" dirty="0">
                <a:latin typeface="Times New Roman" panose="02020603050405020304" pitchFamily="18" charset="0"/>
                <a:cs typeface="Times New Roman" panose="02020603050405020304" pitchFamily="18" charset="0"/>
              </a:rPr>
              <a:t>(King of the </a:t>
            </a:r>
            <a:r>
              <a:rPr lang="en-US" sz="1300" dirty="0" err="1">
                <a:latin typeface="Times New Roman" panose="02020603050405020304" pitchFamily="18" charset="0"/>
                <a:cs typeface="Times New Roman" panose="02020603050405020304" pitchFamily="18" charset="0"/>
              </a:rPr>
              <a:t>Mamprusis</a:t>
            </a:r>
            <a:r>
              <a:rPr lang="en-US" sz="1300" dirty="0">
                <a:latin typeface="Times New Roman" panose="02020603050405020304" pitchFamily="18" charset="0"/>
                <a:cs typeface="Times New Roman" panose="02020603050405020304" pitchFamily="18" charset="0"/>
              </a:rPr>
              <a:t>). </a:t>
            </a:r>
          </a:p>
          <a:p>
            <a:pPr marL="457200" lvl="0" indent="-317182" algn="just" rtl="0">
              <a:lnSpc>
                <a:spcPct val="90000"/>
              </a:lnSpc>
              <a:spcBef>
                <a:spcPts val="0"/>
              </a:spcBef>
              <a:spcAft>
                <a:spcPts val="0"/>
              </a:spcAft>
              <a:buSzPct val="105882"/>
              <a:buChar char="●"/>
            </a:pPr>
            <a:endParaRPr sz="1300" dirty="0">
              <a:latin typeface="Times New Roman" panose="02020603050405020304" pitchFamily="18" charset="0"/>
              <a:cs typeface="Times New Roman" panose="02020603050405020304" pitchFamily="18" charset="0"/>
            </a:endParaRPr>
          </a:p>
          <a:p>
            <a:pPr marL="457200" lvl="0" indent="-317182" algn="just" rtl="0">
              <a:lnSpc>
                <a:spcPct val="90000"/>
              </a:lnSpc>
              <a:spcBef>
                <a:spcPts val="0"/>
              </a:spcBef>
              <a:spcAft>
                <a:spcPts val="0"/>
              </a:spcAft>
              <a:buSzPct val="105882"/>
              <a:buChar char="●"/>
            </a:pPr>
            <a:r>
              <a:rPr lang="en-US" sz="1300" dirty="0">
                <a:latin typeface="Times New Roman" panose="02020603050405020304" pitchFamily="18" charset="0"/>
                <a:cs typeface="Times New Roman" panose="02020603050405020304" pitchFamily="18" charset="0"/>
              </a:rPr>
              <a:t>A power network of head chiefs and hierarchy of power were therefore designed to ensure geographic polity and administrative convenience (Lentz, 2006).</a:t>
            </a:r>
            <a:endParaRPr sz="1300" dirty="0">
              <a:latin typeface="Times New Roman" panose="02020603050405020304" pitchFamily="18" charset="0"/>
              <a:cs typeface="Times New Roman" panose="02020603050405020304" pitchFamily="18" charset="0"/>
            </a:endParaRPr>
          </a:p>
          <a:p>
            <a:pPr marL="0" lvl="0" indent="0" algn="just" rtl="0">
              <a:lnSpc>
                <a:spcPct val="90000"/>
              </a:lnSpc>
              <a:spcBef>
                <a:spcPts val="0"/>
              </a:spcBef>
              <a:spcAft>
                <a:spcPts val="0"/>
              </a:spcAft>
              <a:buNone/>
            </a:pPr>
            <a:r>
              <a:rPr lang="en-US" sz="1300" dirty="0">
                <a:latin typeface="Times New Roman" panose="02020603050405020304" pitchFamily="18" charset="0"/>
                <a:cs typeface="Times New Roman" panose="02020603050405020304" pitchFamily="18" charset="0"/>
              </a:rPr>
              <a:t>The Annual Report of the Northern Territories (ARNT) of 1911 noted: </a:t>
            </a:r>
            <a:r>
              <a:rPr lang="en-US" sz="1300" b="1" i="1" dirty="0">
                <a:latin typeface="Times New Roman" panose="02020603050405020304" pitchFamily="18" charset="0"/>
                <a:cs typeface="Times New Roman" panose="02020603050405020304" pitchFamily="18" charset="0"/>
              </a:rPr>
              <a:t>In the Navarro District, chiefs have also been appointed over the </a:t>
            </a:r>
            <a:r>
              <a:rPr lang="en-US" sz="1300" b="1" i="1" dirty="0" err="1">
                <a:latin typeface="Times New Roman" panose="02020603050405020304" pitchFamily="18" charset="0"/>
                <a:cs typeface="Times New Roman" panose="02020603050405020304" pitchFamily="18" charset="0"/>
              </a:rPr>
              <a:t>Kanjarga</a:t>
            </a:r>
            <a:r>
              <a:rPr lang="en-US" sz="1300" b="1" i="1" dirty="0">
                <a:latin typeface="Times New Roman" panose="02020603050405020304" pitchFamily="18" charset="0"/>
                <a:cs typeface="Times New Roman" panose="02020603050405020304" pitchFamily="18" charset="0"/>
              </a:rPr>
              <a:t> (</a:t>
            </a:r>
            <a:r>
              <a:rPr lang="en-US" sz="1300" b="1" i="1" dirty="0" err="1">
                <a:latin typeface="Times New Roman" panose="02020603050405020304" pitchFamily="18" charset="0"/>
                <a:cs typeface="Times New Roman" panose="02020603050405020304" pitchFamily="18" charset="0"/>
              </a:rPr>
              <a:t>Bulsa</a:t>
            </a:r>
            <a:r>
              <a:rPr lang="en-US" sz="1300" b="1" i="1" dirty="0">
                <a:latin typeface="Times New Roman" panose="02020603050405020304" pitchFamily="18" charset="0"/>
                <a:cs typeface="Times New Roman" panose="02020603050405020304" pitchFamily="18" charset="0"/>
              </a:rPr>
              <a:t>) and </a:t>
            </a:r>
            <a:r>
              <a:rPr lang="en-US" sz="1300" b="1" i="1" dirty="0" err="1">
                <a:latin typeface="Times New Roman" panose="02020603050405020304" pitchFamily="18" charset="0"/>
                <a:cs typeface="Times New Roman" panose="02020603050405020304" pitchFamily="18" charset="0"/>
              </a:rPr>
              <a:t>Grunshi</a:t>
            </a:r>
            <a:r>
              <a:rPr lang="en-US" sz="1300" b="1" i="1" dirty="0">
                <a:latin typeface="Times New Roman" panose="02020603050405020304" pitchFamily="18" charset="0"/>
                <a:cs typeface="Times New Roman" panose="02020603050405020304" pitchFamily="18" charset="0"/>
              </a:rPr>
              <a:t> Tribes. The Na of </a:t>
            </a:r>
            <a:r>
              <a:rPr lang="en-US" sz="1300" b="1" i="1" dirty="0" err="1">
                <a:latin typeface="Times New Roman" panose="02020603050405020304" pitchFamily="18" charset="0"/>
                <a:cs typeface="Times New Roman" panose="02020603050405020304" pitchFamily="18" charset="0"/>
              </a:rPr>
              <a:t>Mamprusi</a:t>
            </a:r>
            <a:r>
              <a:rPr lang="en-US" sz="1300" b="1" i="1" dirty="0">
                <a:latin typeface="Times New Roman" panose="02020603050405020304" pitchFamily="18" charset="0"/>
                <a:cs typeface="Times New Roman" panose="02020603050405020304" pitchFamily="18" charset="0"/>
              </a:rPr>
              <a:t> has been taken by a Commissioner for an extended tour in the North-Eastern Province, and has been everywhere acclaimed as overlord of the chiefs of all the towns he visited. It is interesting to note that this has been the first occasion on which a Na of </a:t>
            </a:r>
            <a:r>
              <a:rPr lang="en-US" sz="1300" b="1" i="1" dirty="0" err="1">
                <a:latin typeface="Times New Roman" panose="02020603050405020304" pitchFamily="18" charset="0"/>
                <a:cs typeface="Times New Roman" panose="02020603050405020304" pitchFamily="18" charset="0"/>
              </a:rPr>
              <a:t>Mamprusi</a:t>
            </a:r>
            <a:r>
              <a:rPr lang="en-US" sz="1300" b="1" i="1" dirty="0">
                <a:latin typeface="Times New Roman" panose="02020603050405020304" pitchFamily="18" charset="0"/>
                <a:cs typeface="Times New Roman" panose="02020603050405020304" pitchFamily="18" charset="0"/>
              </a:rPr>
              <a:t> has ever left the </a:t>
            </a:r>
            <a:r>
              <a:rPr lang="en-US" sz="1300" b="1" i="1" dirty="0" err="1">
                <a:latin typeface="Times New Roman" panose="02020603050405020304" pitchFamily="18" charset="0"/>
                <a:cs typeface="Times New Roman" panose="02020603050405020304" pitchFamily="18" charset="0"/>
              </a:rPr>
              <a:t>neighbourhood</a:t>
            </a:r>
            <a:r>
              <a:rPr lang="en-US" sz="1300" b="1" i="1" dirty="0">
                <a:latin typeface="Times New Roman" panose="02020603050405020304" pitchFamily="18" charset="0"/>
                <a:cs typeface="Times New Roman" panose="02020603050405020304" pitchFamily="18" charset="0"/>
              </a:rPr>
              <a:t> of </a:t>
            </a:r>
            <a:r>
              <a:rPr lang="en-US" sz="1300" b="1" i="1" dirty="0" err="1">
                <a:latin typeface="Times New Roman" panose="02020603050405020304" pitchFamily="18" charset="0"/>
                <a:cs typeface="Times New Roman" panose="02020603050405020304" pitchFamily="18" charset="0"/>
              </a:rPr>
              <a:t>Gambaga</a:t>
            </a:r>
            <a:r>
              <a:rPr lang="en-US" sz="1300" b="1" i="1" dirty="0">
                <a:latin typeface="Times New Roman" panose="02020603050405020304" pitchFamily="18" charset="0"/>
                <a:cs typeface="Times New Roman" panose="02020603050405020304" pitchFamily="18" charset="0"/>
              </a:rPr>
              <a:t> and </a:t>
            </a:r>
            <a:r>
              <a:rPr lang="en-US" sz="1300" b="1" i="1" dirty="0" err="1">
                <a:latin typeface="Times New Roman" panose="02020603050405020304" pitchFamily="18" charset="0"/>
                <a:cs typeface="Times New Roman" panose="02020603050405020304" pitchFamily="18" charset="0"/>
              </a:rPr>
              <a:t>Nalerigu</a:t>
            </a:r>
            <a:r>
              <a:rPr lang="en-US" sz="1300" b="1" i="1" dirty="0">
                <a:latin typeface="Times New Roman" panose="02020603050405020304" pitchFamily="18" charset="0"/>
                <a:cs typeface="Times New Roman" panose="02020603050405020304" pitchFamily="18" charset="0"/>
              </a:rPr>
              <a:t>. This chief has now been appointed the paramount chief of the North-Eastern Province (p. 21).</a:t>
            </a:r>
            <a:endParaRPr sz="1300" b="1" i="1" dirty="0">
              <a:latin typeface="Times New Roman" panose="02020603050405020304" pitchFamily="18" charset="0"/>
              <a:cs typeface="Times New Roman" panose="02020603050405020304" pitchFamily="18" charset="0"/>
            </a:endParaRPr>
          </a:p>
          <a:p>
            <a:pPr marL="457200" lvl="0" indent="-317182" algn="just" rtl="0">
              <a:lnSpc>
                <a:spcPct val="90000"/>
              </a:lnSpc>
              <a:spcBef>
                <a:spcPts val="1600"/>
              </a:spcBef>
              <a:spcAft>
                <a:spcPts val="0"/>
              </a:spcAft>
              <a:buSzPct val="105882"/>
              <a:buChar char="●"/>
            </a:pPr>
            <a:r>
              <a:rPr lang="en-US" sz="1300" dirty="0">
                <a:latin typeface="Times New Roman" panose="02020603050405020304" pitchFamily="18" charset="0"/>
                <a:cs typeface="Times New Roman" panose="02020603050405020304" pitchFamily="18" charset="0"/>
              </a:rPr>
              <a:t>Also, through an election process, each of the independent settlements, including the </a:t>
            </a:r>
            <a:r>
              <a:rPr lang="en-US" sz="1300" dirty="0" err="1">
                <a:latin typeface="Times New Roman" panose="02020603050405020304" pitchFamily="18" charset="0"/>
                <a:cs typeface="Times New Roman" panose="02020603050405020304" pitchFamily="18" charset="0"/>
              </a:rPr>
              <a:t>Bulsa</a:t>
            </a:r>
            <a:r>
              <a:rPr lang="en-US" sz="1300" dirty="0">
                <a:latin typeface="Times New Roman" panose="02020603050405020304" pitchFamily="18" charset="0"/>
                <a:cs typeface="Times New Roman" panose="02020603050405020304" pitchFamily="18" charset="0"/>
              </a:rPr>
              <a:t> communities, was consolidated under the authority of a head chief. </a:t>
            </a:r>
            <a:endParaRPr sz="1300" dirty="0">
              <a:latin typeface="Times New Roman" panose="02020603050405020304" pitchFamily="18" charset="0"/>
              <a:cs typeface="Times New Roman" panose="02020603050405020304" pitchFamily="18" charset="0"/>
            </a:endParaRPr>
          </a:p>
          <a:p>
            <a:pPr marL="457200" lvl="0" indent="-317182" algn="just" rtl="0">
              <a:lnSpc>
                <a:spcPct val="90000"/>
              </a:lnSpc>
              <a:spcBef>
                <a:spcPts val="1600"/>
              </a:spcBef>
              <a:spcAft>
                <a:spcPts val="0"/>
              </a:spcAft>
              <a:buSzPct val="105882"/>
              <a:buChar char="●"/>
            </a:pPr>
            <a:r>
              <a:rPr lang="en-US" sz="1300" dirty="0" err="1">
                <a:latin typeface="Times New Roman" panose="02020603050405020304" pitchFamily="18" charset="0"/>
                <a:cs typeface="Times New Roman" panose="02020603050405020304" pitchFamily="18" charset="0"/>
              </a:rPr>
              <a:t>Bulsa</a:t>
            </a:r>
            <a:r>
              <a:rPr lang="en-US" sz="1300" dirty="0">
                <a:latin typeface="Times New Roman" panose="02020603050405020304" pitchFamily="18" charset="0"/>
                <a:cs typeface="Times New Roman" panose="02020603050405020304" pitchFamily="18" charset="0"/>
              </a:rPr>
              <a:t> communities were subjected to </a:t>
            </a:r>
            <a:r>
              <a:rPr lang="en-US" sz="1300" dirty="0" err="1">
                <a:latin typeface="Times New Roman" panose="02020603050405020304" pitchFamily="18" charset="0"/>
                <a:cs typeface="Times New Roman" panose="02020603050405020304" pitchFamily="18" charset="0"/>
              </a:rPr>
              <a:t>Sandema</a:t>
            </a:r>
            <a:r>
              <a:rPr lang="en-US" sz="1300" dirty="0">
                <a:latin typeface="Times New Roman" panose="02020603050405020304" pitchFamily="18" charset="0"/>
                <a:cs typeface="Times New Roman" panose="02020603050405020304" pitchFamily="18" charset="0"/>
              </a:rPr>
              <a:t>, one of the 13 </a:t>
            </a:r>
            <a:r>
              <a:rPr lang="en-US" sz="1300" dirty="0" err="1">
                <a:latin typeface="Times New Roman" panose="02020603050405020304" pitchFamily="18" charset="0"/>
                <a:cs typeface="Times New Roman" panose="02020603050405020304" pitchFamily="18" charset="0"/>
              </a:rPr>
              <a:t>Bulsa</a:t>
            </a:r>
            <a:r>
              <a:rPr lang="en-US" sz="1300" dirty="0">
                <a:latin typeface="Times New Roman" panose="02020603050405020304" pitchFamily="18" charset="0"/>
                <a:cs typeface="Times New Roman" panose="02020603050405020304" pitchFamily="18" charset="0"/>
              </a:rPr>
              <a:t> communities. </a:t>
            </a:r>
            <a:endParaRPr sz="1300" dirty="0">
              <a:latin typeface="Times New Roman" panose="02020603050405020304" pitchFamily="18" charset="0"/>
              <a:cs typeface="Times New Roman" panose="02020603050405020304" pitchFamily="18" charset="0"/>
            </a:endParaRPr>
          </a:p>
          <a:p>
            <a:pPr marL="0" lvl="0" indent="0" algn="just" rtl="0">
              <a:lnSpc>
                <a:spcPct val="90000"/>
              </a:lnSpc>
              <a:spcBef>
                <a:spcPts val="0"/>
              </a:spcBef>
              <a:spcAft>
                <a:spcPts val="1600"/>
              </a:spcAft>
              <a:buNone/>
            </a:pPr>
            <a:r>
              <a:rPr lang="en-US" sz="1300" dirty="0">
                <a:latin typeface="Times New Roman" panose="02020603050405020304" pitchFamily="18" charset="0"/>
                <a:cs typeface="Times New Roman" panose="02020603050405020304" pitchFamily="18" charset="0"/>
              </a:rPr>
              <a:t>Capt. E. O. Warden reported in the same year that the </a:t>
            </a:r>
            <a:r>
              <a:rPr lang="en-US" sz="1300" dirty="0" err="1">
                <a:latin typeface="Times New Roman" panose="02020603050405020304" pitchFamily="18" charset="0"/>
                <a:cs typeface="Times New Roman" panose="02020603050405020304" pitchFamily="18" charset="0"/>
              </a:rPr>
              <a:t>Bulsa</a:t>
            </a:r>
            <a:r>
              <a:rPr lang="en-US" sz="1300" dirty="0">
                <a:latin typeface="Times New Roman" panose="02020603050405020304" pitchFamily="18" charset="0"/>
                <a:cs typeface="Times New Roman" panose="02020603050405020304" pitchFamily="18" charset="0"/>
              </a:rPr>
              <a:t> head chiefship was won by the </a:t>
            </a:r>
            <a:r>
              <a:rPr lang="en-US" sz="1300" dirty="0" err="1">
                <a:latin typeface="Times New Roman" panose="02020603050405020304" pitchFamily="18" charset="0"/>
                <a:cs typeface="Times New Roman" panose="02020603050405020304" pitchFamily="18" charset="0"/>
              </a:rPr>
              <a:t>Sandema</a:t>
            </a:r>
            <a:r>
              <a:rPr lang="en-US" sz="1300" dirty="0">
                <a:latin typeface="Times New Roman" panose="02020603050405020304" pitchFamily="18" charset="0"/>
                <a:cs typeface="Times New Roman" panose="02020603050405020304" pitchFamily="18" charset="0"/>
              </a:rPr>
              <a:t> nab after it had been contested by the </a:t>
            </a:r>
            <a:r>
              <a:rPr lang="en-US" sz="1300" dirty="0" err="1">
                <a:latin typeface="Times New Roman" panose="02020603050405020304" pitchFamily="18" charset="0"/>
                <a:cs typeface="Times New Roman" panose="02020603050405020304" pitchFamily="18" charset="0"/>
              </a:rPr>
              <a:t>Sandema</a:t>
            </a:r>
            <a:r>
              <a:rPr lang="en-US" sz="1300" dirty="0">
                <a:latin typeface="Times New Roman" panose="02020603050405020304" pitchFamily="18" charset="0"/>
                <a:cs typeface="Times New Roman" panose="02020603050405020304" pitchFamily="18" charset="0"/>
              </a:rPr>
              <a:t> and </a:t>
            </a:r>
            <a:r>
              <a:rPr lang="en-US" sz="1300" dirty="0" err="1">
                <a:latin typeface="Times New Roman" panose="02020603050405020304" pitchFamily="18" charset="0"/>
                <a:cs typeface="Times New Roman" panose="02020603050405020304" pitchFamily="18" charset="0"/>
              </a:rPr>
              <a:t>Kanjarga</a:t>
            </a:r>
            <a:r>
              <a:rPr lang="en-US" sz="1300" dirty="0">
                <a:latin typeface="Times New Roman" panose="02020603050405020304" pitchFamily="18" charset="0"/>
                <a:cs typeface="Times New Roman" panose="02020603050405020304" pitchFamily="18" charset="0"/>
              </a:rPr>
              <a:t> nabs (chiefs)  (</a:t>
            </a:r>
            <a:r>
              <a:rPr lang="en-US" sz="1300" dirty="0" err="1">
                <a:latin typeface="Times New Roman" panose="02020603050405020304" pitchFamily="18" charset="0"/>
                <a:cs typeface="Times New Roman" panose="02020603050405020304" pitchFamily="18" charset="0"/>
              </a:rPr>
              <a:t>Iliasu</a:t>
            </a:r>
            <a:r>
              <a:rPr lang="en-US" sz="1300" dirty="0">
                <a:latin typeface="Times New Roman" panose="02020603050405020304" pitchFamily="18" charset="0"/>
                <a:cs typeface="Times New Roman" panose="02020603050405020304" pitchFamily="18" charset="0"/>
              </a:rPr>
              <a:t>, 1975). </a:t>
            </a:r>
            <a:endParaRPr sz="1300" dirty="0">
              <a:latin typeface="Times New Roman" panose="02020603050405020304" pitchFamily="18" charset="0"/>
              <a:cs typeface="Times New Roman" panose="02020603050405020304" pitchFamily="18" charset="0"/>
            </a:endParaRPr>
          </a:p>
        </p:txBody>
      </p:sp>
      <p:sp>
        <p:nvSpPr>
          <p:cNvPr id="137" name="Google Shape;137;g38d31600106_1_370"/>
          <p:cNvSpPr txBox="1"/>
          <p:nvPr/>
        </p:nvSpPr>
        <p:spPr>
          <a:xfrm>
            <a:off x="1050925" y="1223725"/>
            <a:ext cx="10485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dk1"/>
                </a:solidFill>
                <a:latin typeface="Calibri"/>
                <a:ea typeface="Calibri"/>
                <a:cs typeface="Calibri"/>
                <a:sym typeface="Calibri"/>
              </a:rPr>
              <a:t>The </a:t>
            </a:r>
            <a:r>
              <a:rPr lang="en-US" sz="4000" dirty="0" err="1">
                <a:solidFill>
                  <a:schemeClr val="dk1"/>
                </a:solidFill>
                <a:latin typeface="Calibri"/>
                <a:ea typeface="Calibri"/>
                <a:cs typeface="Calibri"/>
                <a:sym typeface="Calibri"/>
              </a:rPr>
              <a:t>Bulsas</a:t>
            </a:r>
            <a:r>
              <a:rPr lang="en-US" sz="4000" dirty="0">
                <a:solidFill>
                  <a:schemeClr val="dk1"/>
                </a:solidFill>
                <a:latin typeface="Calibri"/>
                <a:ea typeface="Calibri"/>
                <a:cs typeface="Calibri"/>
                <a:sym typeface="Calibri"/>
              </a:rPr>
              <a:t> at the Eve of Colonialism</a:t>
            </a:r>
            <a:endParaRPr lang="en-US" dirty="0"/>
          </a:p>
        </p:txBody>
      </p:sp>
      <p:pic>
        <p:nvPicPr>
          <p:cNvPr id="138" name="Google Shape;138;g38d31600106_1_370"/>
          <p:cNvPicPr preferRelativeResize="0"/>
          <p:nvPr/>
        </p:nvPicPr>
        <p:blipFill>
          <a:blip r:embed="rId4">
            <a:alphaModFix/>
          </a:blip>
          <a:stretch>
            <a:fillRect/>
          </a:stretch>
        </p:blipFill>
        <p:spPr>
          <a:xfrm>
            <a:off x="6117125" y="1848075"/>
            <a:ext cx="5694792" cy="4621474"/>
          </a:xfrm>
          <a:prstGeom prst="rect">
            <a:avLst/>
          </a:prstGeom>
          <a:noFill/>
          <a:ln>
            <a:noFill/>
          </a:ln>
          <a:effectLst>
            <a:outerShdw blurRad="57150" dist="19050" dir="5400000" algn="bl" rotWithShape="0">
              <a:srgbClr val="000000">
                <a:alpha val="50000"/>
              </a:srgbClr>
            </a:outerShdw>
            <a:reflection stA="40000" endPos="51000" dist="38100" dir="5400000" fadeDir="5400012" sy="-100000" algn="bl" rotWithShape="0"/>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2"/>
        <p:cNvGrpSpPr/>
        <p:nvPr/>
      </p:nvGrpSpPr>
      <p:grpSpPr>
        <a:xfrm>
          <a:off x="0" y="0"/>
          <a:ext cx="0" cy="0"/>
          <a:chOff x="0" y="0"/>
          <a:chExt cx="0" cy="0"/>
        </a:xfrm>
      </p:grpSpPr>
      <p:pic>
        <p:nvPicPr>
          <p:cNvPr id="143" name="Google Shape;143;g38d31600106_1_387"/>
          <p:cNvPicPr preferRelativeResize="0"/>
          <p:nvPr/>
        </p:nvPicPr>
        <p:blipFill rotWithShape="1">
          <a:blip r:embed="rId3">
            <a:alphaModFix/>
          </a:blip>
          <a:srcRect/>
          <a:stretch/>
        </p:blipFill>
        <p:spPr>
          <a:xfrm>
            <a:off x="0" y="-6064"/>
            <a:ext cx="12191999" cy="1406203"/>
          </a:xfrm>
          <a:prstGeom prst="rect">
            <a:avLst/>
          </a:prstGeom>
          <a:noFill/>
          <a:ln>
            <a:noFill/>
          </a:ln>
        </p:spPr>
      </p:pic>
      <p:sp>
        <p:nvSpPr>
          <p:cNvPr id="144" name="Google Shape;144;g38d31600106_1_387"/>
          <p:cNvSpPr txBox="1">
            <a:spLocks noGrp="1"/>
          </p:cNvSpPr>
          <p:nvPr>
            <p:ph type="body" idx="1"/>
          </p:nvPr>
        </p:nvSpPr>
        <p:spPr>
          <a:xfrm>
            <a:off x="462552" y="1720255"/>
            <a:ext cx="5967745" cy="4717500"/>
          </a:xfrm>
          <a:prstGeom prst="rect">
            <a:avLst/>
          </a:prstGeom>
          <a:noFill/>
          <a:ln>
            <a:noFill/>
          </a:ln>
        </p:spPr>
        <p:txBody>
          <a:bodyPr spcFirstLastPara="1" wrap="square" lIns="91425" tIns="45700" rIns="91425" bIns="45700" anchor="t" anchorCtr="0">
            <a:normAutofit fontScale="85000" lnSpcReduction="10000"/>
          </a:bodyPr>
          <a:lstStyle/>
          <a:p>
            <a:pPr marL="457200" lvl="0" indent="-325755" algn="just" rtl="0">
              <a:lnSpc>
                <a:spcPct val="90000"/>
              </a:lnSpc>
              <a:spcBef>
                <a:spcPts val="0"/>
              </a:spcBef>
              <a:spcAft>
                <a:spcPts val="0"/>
              </a:spcAft>
              <a:buSzPct val="112500"/>
              <a:buChar char="●"/>
            </a:pPr>
            <a:r>
              <a:rPr lang="en-US" sz="1800" dirty="0">
                <a:latin typeface="Times New Roman" panose="02020603050405020304" pitchFamily="18" charset="0"/>
                <a:cs typeface="Times New Roman" panose="02020603050405020304" pitchFamily="18" charset="0"/>
              </a:rPr>
              <a:t>In these processes, the local people rejected the appointment of chiefs while the appointed chiefs also rejected the authority of the Na-</a:t>
            </a:r>
            <a:r>
              <a:rPr lang="en-US" sz="1800" dirty="0" err="1">
                <a:latin typeface="Times New Roman" panose="02020603050405020304" pitchFamily="18" charset="0"/>
                <a:cs typeface="Times New Roman" panose="02020603050405020304" pitchFamily="18" charset="0"/>
              </a:rPr>
              <a:t>yiri</a:t>
            </a:r>
            <a:r>
              <a:rPr lang="en-US" sz="1800" dirty="0">
                <a:latin typeface="Times New Roman" panose="02020603050405020304" pitchFamily="18" charset="0"/>
                <a:cs typeface="Times New Roman" panose="02020603050405020304" pitchFamily="18" charset="0"/>
              </a:rPr>
              <a:t> as their head chief. </a:t>
            </a:r>
            <a:endParaRPr sz="1800" dirty="0">
              <a:latin typeface="Times New Roman" panose="02020603050405020304" pitchFamily="18" charset="0"/>
              <a:cs typeface="Times New Roman" panose="02020603050405020304" pitchFamily="18" charset="0"/>
            </a:endParaRPr>
          </a:p>
          <a:p>
            <a:pPr marL="0" lvl="0" indent="0" algn="just" rtl="0">
              <a:lnSpc>
                <a:spcPct val="90000"/>
              </a:lnSpc>
              <a:spcBef>
                <a:spcPts val="1600"/>
              </a:spcBef>
              <a:spcAft>
                <a:spcPts val="0"/>
              </a:spcAft>
              <a:buNone/>
            </a:pPr>
            <a:r>
              <a:rPr lang="en-US" sz="1800" dirty="0">
                <a:latin typeface="Times New Roman" panose="02020603050405020304" pitchFamily="18" charset="0"/>
                <a:cs typeface="Times New Roman" panose="02020603050405020304" pitchFamily="18" charset="0"/>
              </a:rPr>
              <a:t>The commissioner of the Northeastern Province, Major </a:t>
            </a:r>
            <a:r>
              <a:rPr lang="en-US" sz="1800" dirty="0" err="1">
                <a:latin typeface="Times New Roman" panose="02020603050405020304" pitchFamily="18" charset="0"/>
                <a:cs typeface="Times New Roman" panose="02020603050405020304" pitchFamily="18" charset="0"/>
              </a:rPr>
              <a:t>Festing</a:t>
            </a:r>
            <a:r>
              <a:rPr lang="en-US" sz="1800" dirty="0">
                <a:latin typeface="Times New Roman" panose="02020603050405020304" pitchFamily="18" charset="0"/>
                <a:cs typeface="Times New Roman" panose="02020603050405020304" pitchFamily="18" charset="0"/>
              </a:rPr>
              <a:t>, in 1911, expressed worry about the authority of the Na-</a:t>
            </a:r>
            <a:r>
              <a:rPr lang="en-US" sz="1800" dirty="0" err="1">
                <a:latin typeface="Times New Roman" panose="02020603050405020304" pitchFamily="18" charset="0"/>
                <a:cs typeface="Times New Roman" panose="02020603050405020304" pitchFamily="18" charset="0"/>
              </a:rPr>
              <a:t>yiri</a:t>
            </a:r>
            <a:r>
              <a:rPr lang="en-US" sz="1800" dirty="0">
                <a:latin typeface="Times New Roman" panose="02020603050405020304" pitchFamily="18" charset="0"/>
                <a:cs typeface="Times New Roman" panose="02020603050405020304" pitchFamily="18" charset="0"/>
              </a:rPr>
              <a:t> in the </a:t>
            </a:r>
            <a:r>
              <a:rPr lang="en-US" sz="1800" dirty="0" err="1">
                <a:latin typeface="Times New Roman" panose="02020603050405020304" pitchFamily="18" charset="0"/>
                <a:cs typeface="Times New Roman" panose="02020603050405020304" pitchFamily="18" charset="0"/>
              </a:rPr>
              <a:t>Bulsa</a:t>
            </a:r>
            <a:r>
              <a:rPr lang="en-US" sz="1800" dirty="0">
                <a:latin typeface="Times New Roman" panose="02020603050405020304" pitchFamily="18" charset="0"/>
                <a:cs typeface="Times New Roman" panose="02020603050405020304" pitchFamily="18" charset="0"/>
              </a:rPr>
              <a:t> area when he noted: </a:t>
            </a:r>
          </a:p>
          <a:p>
            <a:pPr marL="0" lvl="0" indent="0" algn="just" rtl="0">
              <a:lnSpc>
                <a:spcPct val="90000"/>
              </a:lnSpc>
              <a:spcBef>
                <a:spcPts val="0"/>
              </a:spcBef>
              <a:spcAft>
                <a:spcPts val="0"/>
              </a:spcAft>
              <a:buNone/>
            </a:pPr>
            <a:r>
              <a:rPr lang="en-US" sz="1800"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My experience in the workings among these pagan communities, such as we have to deal with in this Province is that one has to be guided to a considerable extent by the feelings of the people and that it is very difficult to force them…Also, in </a:t>
            </a:r>
            <a:r>
              <a:rPr lang="en-US" sz="1800" i="1" dirty="0" err="1">
                <a:latin typeface="Times New Roman" panose="02020603050405020304" pitchFamily="18" charset="0"/>
                <a:cs typeface="Times New Roman" panose="02020603050405020304" pitchFamily="18" charset="0"/>
              </a:rPr>
              <a:t>Kanjargah</a:t>
            </a:r>
            <a:r>
              <a:rPr lang="en-US" sz="1800" i="1" dirty="0">
                <a:latin typeface="Times New Roman" panose="02020603050405020304" pitchFamily="18" charset="0"/>
                <a:cs typeface="Times New Roman" panose="02020603050405020304" pitchFamily="18" charset="0"/>
              </a:rPr>
              <a:t> (</a:t>
            </a:r>
            <a:r>
              <a:rPr lang="en-US" sz="1800" i="1" dirty="0" err="1">
                <a:latin typeface="Times New Roman" panose="02020603050405020304" pitchFamily="18" charset="0"/>
                <a:cs typeface="Times New Roman" panose="02020603050405020304" pitchFamily="18" charset="0"/>
              </a:rPr>
              <a:t>Bulsa</a:t>
            </a:r>
            <a:r>
              <a:rPr lang="en-US" sz="1800" i="1" dirty="0">
                <a:latin typeface="Times New Roman" panose="02020603050405020304" pitchFamily="18" charset="0"/>
                <a:cs typeface="Times New Roman" panose="02020603050405020304" pitchFamily="18" charset="0"/>
              </a:rPr>
              <a:t>) I gather the </a:t>
            </a:r>
            <a:r>
              <a:rPr lang="en-US" sz="1800" i="1" dirty="0" err="1">
                <a:latin typeface="Times New Roman" panose="02020603050405020304" pitchFamily="18" charset="0"/>
                <a:cs typeface="Times New Roman" panose="02020603050405020304" pitchFamily="18" charset="0"/>
              </a:rPr>
              <a:t>Mamprusi</a:t>
            </a:r>
            <a:r>
              <a:rPr lang="en-US" sz="1800" i="1" dirty="0">
                <a:latin typeface="Times New Roman" panose="02020603050405020304" pitchFamily="18" charset="0"/>
                <a:cs typeface="Times New Roman" panose="02020603050405020304" pitchFamily="18" charset="0"/>
              </a:rPr>
              <a:t> influence is small. We would have to think seriously as to whether we can force them to acknowledge </a:t>
            </a:r>
            <a:r>
              <a:rPr lang="en-US" sz="1800" i="1" dirty="0" err="1">
                <a:latin typeface="Times New Roman" panose="02020603050405020304" pitchFamily="18" charset="0"/>
                <a:cs typeface="Times New Roman" panose="02020603050405020304" pitchFamily="18" charset="0"/>
              </a:rPr>
              <a:t>Mamprusi</a:t>
            </a:r>
            <a:r>
              <a:rPr lang="en-US" sz="1800" i="1" dirty="0">
                <a:latin typeface="Times New Roman" panose="02020603050405020304" pitchFamily="18" charset="0"/>
                <a:cs typeface="Times New Roman" panose="02020603050405020304" pitchFamily="18" charset="0"/>
              </a:rPr>
              <a:t> (Na-</a:t>
            </a:r>
            <a:r>
              <a:rPr lang="en-US" sz="1800" i="1" dirty="0" err="1">
                <a:latin typeface="Times New Roman" panose="02020603050405020304" pitchFamily="18" charset="0"/>
                <a:cs typeface="Times New Roman" panose="02020603050405020304" pitchFamily="18" charset="0"/>
              </a:rPr>
              <a:t>yiri</a:t>
            </a:r>
            <a:r>
              <a:rPr lang="en-US" sz="1800" i="1" dirty="0">
                <a:latin typeface="Times New Roman" panose="02020603050405020304" pitchFamily="18" charset="0"/>
                <a:cs typeface="Times New Roman" panose="02020603050405020304" pitchFamily="18" charset="0"/>
              </a:rPr>
              <a:t>) or, failing this whether there is any one among them who can take the lead”</a:t>
            </a:r>
            <a:r>
              <a:rPr lang="en-US" sz="1800" dirty="0">
                <a:latin typeface="Times New Roman" panose="02020603050405020304" pitchFamily="18" charset="0"/>
                <a:cs typeface="Times New Roman" panose="02020603050405020304" pitchFamily="18" charset="0"/>
              </a:rPr>
              <a:t> (as cited in </a:t>
            </a:r>
            <a:r>
              <a:rPr lang="en-US" sz="1800" dirty="0" err="1">
                <a:latin typeface="Times New Roman" panose="02020603050405020304" pitchFamily="18" charset="0"/>
                <a:cs typeface="Times New Roman" panose="02020603050405020304" pitchFamily="18" charset="0"/>
              </a:rPr>
              <a:t>Brukum</a:t>
            </a:r>
            <a:r>
              <a:rPr lang="en-US" sz="1800" dirty="0">
                <a:latin typeface="Times New Roman" panose="02020603050405020304" pitchFamily="18" charset="0"/>
                <a:cs typeface="Times New Roman" panose="02020603050405020304" pitchFamily="18" charset="0"/>
              </a:rPr>
              <a:t>, 1999, p. 106).</a:t>
            </a:r>
            <a:endParaRPr sz="1800" dirty="0">
              <a:latin typeface="Times New Roman" panose="02020603050405020304" pitchFamily="18" charset="0"/>
              <a:cs typeface="Times New Roman" panose="02020603050405020304" pitchFamily="18" charset="0"/>
            </a:endParaRPr>
          </a:p>
          <a:p>
            <a:pPr marL="457200" lvl="0" indent="-314960" algn="just" rtl="0">
              <a:lnSpc>
                <a:spcPct val="90000"/>
              </a:lnSpc>
              <a:spcBef>
                <a:spcPts val="1600"/>
              </a:spcBef>
              <a:spcAft>
                <a:spcPts val="0"/>
              </a:spcAft>
              <a:buSzPct val="100000"/>
              <a:buChar char="●"/>
            </a:pPr>
            <a:r>
              <a:rPr lang="en-US" sz="1800" dirty="0" err="1">
                <a:latin typeface="Times New Roman" panose="02020603050405020304" pitchFamily="18" charset="0"/>
                <a:cs typeface="Times New Roman" panose="02020603050405020304" pitchFamily="18" charset="0"/>
              </a:rPr>
              <a:t>Watherston</a:t>
            </a:r>
            <a:r>
              <a:rPr lang="en-US" sz="1800" dirty="0">
                <a:latin typeface="Times New Roman" panose="02020603050405020304" pitchFamily="18" charset="0"/>
                <a:cs typeface="Times New Roman" panose="02020603050405020304" pitchFamily="18" charset="0"/>
              </a:rPr>
              <a:t> earlier also noted :  </a:t>
            </a:r>
          </a:p>
          <a:p>
            <a:pPr marL="142240" lvl="0" indent="0" algn="just" rtl="0">
              <a:lnSpc>
                <a:spcPct val="90000"/>
              </a:lnSpc>
              <a:spcBef>
                <a:spcPts val="0"/>
              </a:spcBef>
              <a:spcAft>
                <a:spcPts val="0"/>
              </a:spcAft>
              <a:buSzPct val="100000"/>
              <a:buNone/>
            </a:pPr>
            <a:r>
              <a:rPr lang="en-US" sz="1800" dirty="0">
                <a:latin typeface="Times New Roman" panose="02020603050405020304" pitchFamily="18" charset="0"/>
                <a:cs typeface="Times New Roman" panose="02020603050405020304" pitchFamily="18" charset="0"/>
              </a:rPr>
              <a:t>E</a:t>
            </a:r>
            <a:r>
              <a:rPr lang="en-US" sz="1800" i="1" dirty="0">
                <a:latin typeface="Times New Roman" panose="02020603050405020304" pitchFamily="18" charset="0"/>
                <a:cs typeface="Times New Roman" panose="02020603050405020304" pitchFamily="18" charset="0"/>
              </a:rPr>
              <a:t>ach compound was more or less a law unto itself. The people obey no man really, though they have nominal chiefs, selected as a rule for their incapacity to make anyone obey them. Partial blindness, paralysis, and often idiocy appear to have been the qualification in many parts of the country, the only sine qua non being that the chief should have cattle, as on him falls the privilege of paying any fines that the Commissioner might impose on them</a:t>
            </a:r>
            <a:r>
              <a:rPr lang="en-US" sz="1800" dirty="0">
                <a:latin typeface="Times New Roman" panose="02020603050405020304" pitchFamily="18" charset="0"/>
                <a:cs typeface="Times New Roman" panose="02020603050405020304" pitchFamily="18" charset="0"/>
              </a:rPr>
              <a:t> (ARNT, 1907, p. 8).</a:t>
            </a:r>
            <a:endParaRPr sz="1800" dirty="0">
              <a:latin typeface="Times New Roman" panose="02020603050405020304" pitchFamily="18" charset="0"/>
              <a:cs typeface="Times New Roman" panose="02020603050405020304" pitchFamily="18" charset="0"/>
            </a:endParaRPr>
          </a:p>
          <a:p>
            <a:pPr marL="0" lvl="0" indent="0" algn="l" rtl="0">
              <a:lnSpc>
                <a:spcPct val="90000"/>
              </a:lnSpc>
              <a:spcBef>
                <a:spcPts val="1600"/>
              </a:spcBef>
              <a:spcAft>
                <a:spcPts val="1600"/>
              </a:spcAft>
              <a:buNone/>
            </a:pPr>
            <a:endParaRPr dirty="0">
              <a:latin typeface="Times New Roman" panose="02020603050405020304" pitchFamily="18" charset="0"/>
              <a:cs typeface="Times New Roman" panose="02020603050405020304" pitchFamily="18" charset="0"/>
            </a:endParaRPr>
          </a:p>
        </p:txBody>
      </p:sp>
      <p:sp>
        <p:nvSpPr>
          <p:cNvPr id="145" name="Google Shape;145;g38d31600106_1_387"/>
          <p:cNvSpPr txBox="1"/>
          <p:nvPr/>
        </p:nvSpPr>
        <p:spPr>
          <a:xfrm>
            <a:off x="1229031" y="1223725"/>
            <a:ext cx="955695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Times New Roman" panose="02020603050405020304" pitchFamily="18" charset="0"/>
                <a:ea typeface="Calibri"/>
                <a:cs typeface="Times New Roman" panose="02020603050405020304" pitchFamily="18" charset="0"/>
                <a:sym typeface="Calibri"/>
              </a:rPr>
              <a:t>The </a:t>
            </a:r>
            <a:r>
              <a:rPr lang="en-US" sz="3600" dirty="0" err="1">
                <a:solidFill>
                  <a:schemeClr val="dk1"/>
                </a:solidFill>
                <a:latin typeface="Times New Roman" panose="02020603050405020304" pitchFamily="18" charset="0"/>
                <a:ea typeface="Calibri"/>
                <a:cs typeface="Times New Roman" panose="02020603050405020304" pitchFamily="18" charset="0"/>
                <a:sym typeface="Calibri"/>
              </a:rPr>
              <a:t>Bulsas</a:t>
            </a:r>
            <a:r>
              <a:rPr lang="en-US" sz="3600" dirty="0">
                <a:solidFill>
                  <a:schemeClr val="dk1"/>
                </a:solidFill>
                <a:latin typeface="Times New Roman" panose="02020603050405020304" pitchFamily="18" charset="0"/>
                <a:ea typeface="Calibri"/>
                <a:cs typeface="Times New Roman" panose="02020603050405020304" pitchFamily="18" charset="0"/>
                <a:sym typeface="Calibri"/>
              </a:rPr>
              <a:t> at the Eve of Colonialism</a:t>
            </a:r>
            <a:endParaRPr lang="en-US" sz="3600" dirty="0">
              <a:latin typeface="Times New Roman" panose="02020603050405020304" pitchFamily="18" charset="0"/>
              <a:cs typeface="Times New Roman" panose="02020603050405020304" pitchFamily="18" charset="0"/>
            </a:endParaRPr>
          </a:p>
        </p:txBody>
      </p:sp>
      <p:sp>
        <p:nvSpPr>
          <p:cNvPr id="2" name="Google Shape;144;g38d31600106_1_387">
            <a:extLst>
              <a:ext uri="{FF2B5EF4-FFF2-40B4-BE49-F238E27FC236}">
                <a16:creationId xmlns:a16="http://schemas.microsoft.com/office/drawing/2014/main" id="{B47FC240-818F-DBDB-CD0B-9967B0CE35D6}"/>
              </a:ext>
            </a:extLst>
          </p:cNvPr>
          <p:cNvSpPr txBox="1">
            <a:spLocks/>
          </p:cNvSpPr>
          <p:nvPr/>
        </p:nvSpPr>
        <p:spPr>
          <a:xfrm>
            <a:off x="6671645" y="1872655"/>
            <a:ext cx="5057804" cy="376162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Lato"/>
              <a:buChar char="●"/>
              <a:defRPr sz="1700" b="0" i="0" u="none" strike="noStrike" cap="none">
                <a:solidFill>
                  <a:schemeClr val="accent1"/>
                </a:solidFill>
                <a:latin typeface="Lato"/>
                <a:ea typeface="Lato"/>
                <a:cs typeface="Lato"/>
                <a:sym typeface="Lato"/>
              </a:defRPr>
            </a:lvl1pPr>
            <a:lvl2pPr marL="914400" marR="0" lvl="1" indent="-342900" algn="l" rtl="0">
              <a:lnSpc>
                <a:spcPct val="90000"/>
              </a:lnSpc>
              <a:spcBef>
                <a:spcPts val="1600"/>
              </a:spcBef>
              <a:spcAft>
                <a:spcPts val="0"/>
              </a:spcAft>
              <a:buClr>
                <a:schemeClr val="dk1"/>
              </a:buClr>
              <a:buSzPts val="1800"/>
              <a:buFont typeface="Lato"/>
              <a:buChar char="○"/>
              <a:defRPr sz="1500" b="0" i="0" u="none" strike="noStrike" cap="none">
                <a:solidFill>
                  <a:schemeClr val="accent1"/>
                </a:solidFill>
                <a:latin typeface="Lato"/>
                <a:ea typeface="Lato"/>
                <a:cs typeface="Lato"/>
                <a:sym typeface="Lato"/>
              </a:defRPr>
            </a:lvl2pPr>
            <a:lvl3pPr marL="1371600" marR="0" lvl="2" indent="-342900" algn="l" rtl="0">
              <a:lnSpc>
                <a:spcPct val="90000"/>
              </a:lnSpc>
              <a:spcBef>
                <a:spcPts val="1600"/>
              </a:spcBef>
              <a:spcAft>
                <a:spcPts val="0"/>
              </a:spcAft>
              <a:buClr>
                <a:schemeClr val="dk1"/>
              </a:buClr>
              <a:buSzPts val="1800"/>
              <a:buFont typeface="Lato"/>
              <a:buChar char="■"/>
              <a:defRPr sz="1500" b="0" i="0" u="none" strike="noStrike" cap="none">
                <a:solidFill>
                  <a:schemeClr val="accent1"/>
                </a:solidFill>
                <a:latin typeface="Lato"/>
                <a:ea typeface="Lato"/>
                <a:cs typeface="Lato"/>
                <a:sym typeface="Lato"/>
              </a:defRPr>
            </a:lvl3pPr>
            <a:lvl4pPr marL="1828800" marR="0" lvl="3" indent="-342900" algn="l" rtl="0">
              <a:lnSpc>
                <a:spcPct val="90000"/>
              </a:lnSpc>
              <a:spcBef>
                <a:spcPts val="1600"/>
              </a:spcBef>
              <a:spcAft>
                <a:spcPts val="0"/>
              </a:spcAft>
              <a:buClr>
                <a:schemeClr val="dk1"/>
              </a:buClr>
              <a:buSzPts val="1800"/>
              <a:buFont typeface="Lato"/>
              <a:buChar char="●"/>
              <a:defRPr sz="1500" b="0" i="0" u="none" strike="noStrike" cap="none">
                <a:solidFill>
                  <a:schemeClr val="accent1"/>
                </a:solidFill>
                <a:latin typeface="Lato"/>
                <a:ea typeface="Lato"/>
                <a:cs typeface="Lato"/>
                <a:sym typeface="Lato"/>
              </a:defRPr>
            </a:lvl4pPr>
            <a:lvl5pPr marL="2286000" marR="0" lvl="4" indent="-342900" algn="l" rtl="0">
              <a:lnSpc>
                <a:spcPct val="90000"/>
              </a:lnSpc>
              <a:spcBef>
                <a:spcPts val="1600"/>
              </a:spcBef>
              <a:spcAft>
                <a:spcPts val="0"/>
              </a:spcAft>
              <a:buClr>
                <a:schemeClr val="dk1"/>
              </a:buClr>
              <a:buSzPts val="1800"/>
              <a:buFont typeface="Lato"/>
              <a:buChar char="○"/>
              <a:defRPr sz="1500" b="0" i="0" u="none" strike="noStrike" cap="none">
                <a:solidFill>
                  <a:schemeClr val="accent1"/>
                </a:solidFill>
                <a:latin typeface="Lato"/>
                <a:ea typeface="Lato"/>
                <a:cs typeface="Lato"/>
                <a:sym typeface="Lato"/>
              </a:defRPr>
            </a:lvl5pPr>
            <a:lvl6pPr marL="2743200" marR="0" lvl="5" indent="-342900" algn="l" rtl="0">
              <a:lnSpc>
                <a:spcPct val="90000"/>
              </a:lnSpc>
              <a:spcBef>
                <a:spcPts val="1600"/>
              </a:spcBef>
              <a:spcAft>
                <a:spcPts val="0"/>
              </a:spcAft>
              <a:buClr>
                <a:schemeClr val="dk1"/>
              </a:buClr>
              <a:buSzPts val="1800"/>
              <a:buFont typeface="Lato"/>
              <a:buChar char="■"/>
              <a:defRPr sz="1500" b="0" i="0" u="none" strike="noStrike" cap="none">
                <a:solidFill>
                  <a:schemeClr val="accent1"/>
                </a:solidFill>
                <a:latin typeface="Lato"/>
                <a:ea typeface="Lato"/>
                <a:cs typeface="Lato"/>
                <a:sym typeface="Lato"/>
              </a:defRPr>
            </a:lvl6pPr>
            <a:lvl7pPr marL="3200400" marR="0" lvl="6" indent="-342900" algn="l" rtl="0">
              <a:lnSpc>
                <a:spcPct val="90000"/>
              </a:lnSpc>
              <a:spcBef>
                <a:spcPts val="1600"/>
              </a:spcBef>
              <a:spcAft>
                <a:spcPts val="0"/>
              </a:spcAft>
              <a:buClr>
                <a:schemeClr val="dk1"/>
              </a:buClr>
              <a:buSzPts val="1800"/>
              <a:buFont typeface="Lato"/>
              <a:buChar char="●"/>
              <a:defRPr sz="1500" b="0" i="0" u="none" strike="noStrike" cap="none">
                <a:solidFill>
                  <a:schemeClr val="accent1"/>
                </a:solidFill>
                <a:latin typeface="Lato"/>
                <a:ea typeface="Lato"/>
                <a:cs typeface="Lato"/>
                <a:sym typeface="Lato"/>
              </a:defRPr>
            </a:lvl7pPr>
            <a:lvl8pPr marL="3657600" marR="0" lvl="7" indent="-342900" algn="l" rtl="0">
              <a:lnSpc>
                <a:spcPct val="90000"/>
              </a:lnSpc>
              <a:spcBef>
                <a:spcPts val="1600"/>
              </a:spcBef>
              <a:spcAft>
                <a:spcPts val="0"/>
              </a:spcAft>
              <a:buClr>
                <a:schemeClr val="dk1"/>
              </a:buClr>
              <a:buSzPts val="1800"/>
              <a:buFont typeface="Lato"/>
              <a:buChar char="○"/>
              <a:defRPr sz="1500" b="0" i="0" u="none" strike="noStrike" cap="none">
                <a:solidFill>
                  <a:schemeClr val="accent1"/>
                </a:solidFill>
                <a:latin typeface="Lato"/>
                <a:ea typeface="Lato"/>
                <a:cs typeface="Lato"/>
                <a:sym typeface="Lato"/>
              </a:defRPr>
            </a:lvl8pPr>
            <a:lvl9pPr marL="4114800" marR="0" lvl="8" indent="-342900" algn="l" rtl="0">
              <a:lnSpc>
                <a:spcPct val="90000"/>
              </a:lnSpc>
              <a:spcBef>
                <a:spcPts val="1600"/>
              </a:spcBef>
              <a:spcAft>
                <a:spcPts val="1600"/>
              </a:spcAft>
              <a:buClr>
                <a:schemeClr val="dk1"/>
              </a:buClr>
              <a:buSzPts val="1800"/>
              <a:buFont typeface="Lato"/>
              <a:buChar char="■"/>
              <a:defRPr sz="1500" b="0" i="0" u="none" strike="noStrike" cap="none">
                <a:solidFill>
                  <a:schemeClr val="accent1"/>
                </a:solidFill>
                <a:latin typeface="Lato"/>
                <a:ea typeface="Lato"/>
                <a:cs typeface="Lato"/>
                <a:sym typeface="Lato"/>
              </a:defRPr>
            </a:lvl9pPr>
          </a:lstStyle>
          <a:p>
            <a:pPr indent="0" algn="just">
              <a:spcBef>
                <a:spcPts val="1600"/>
              </a:spcBef>
              <a:buFont typeface="Lato"/>
              <a:buNone/>
            </a:pPr>
            <a:endParaRPr lang="en-US" sz="1600" dirty="0">
              <a:latin typeface="Times New Roman" panose="02020603050405020304" pitchFamily="18" charset="0"/>
              <a:cs typeface="Times New Roman" panose="02020603050405020304" pitchFamily="18" charset="0"/>
            </a:endParaRPr>
          </a:p>
          <a:p>
            <a:pPr indent="-314960" algn="just">
              <a:spcBef>
                <a:spcPts val="0"/>
              </a:spcBef>
              <a:buSzPct val="100000"/>
            </a:pPr>
            <a:r>
              <a:rPr lang="en-US" sz="1600" dirty="0">
                <a:latin typeface="Times New Roman" panose="02020603050405020304" pitchFamily="18" charset="0"/>
                <a:cs typeface="Times New Roman" panose="02020603050405020304" pitchFamily="18" charset="0"/>
              </a:rPr>
              <a:t>E. A. Irvine, the provincial commissioner, added:</a:t>
            </a:r>
          </a:p>
          <a:p>
            <a:pPr marL="142240" indent="0" algn="just">
              <a:spcBef>
                <a:spcPts val="0"/>
              </a:spcBef>
              <a:buSzPct val="100000"/>
              <a:buFont typeface="Lato"/>
              <a:buNone/>
            </a:pPr>
            <a:r>
              <a:rPr lang="en-US" sz="1600" i="1" dirty="0">
                <a:latin typeface="Times New Roman" panose="02020603050405020304" pitchFamily="18" charset="0"/>
                <a:cs typeface="Times New Roman" panose="02020603050405020304" pitchFamily="18" charset="0"/>
              </a:rPr>
              <a:t>[The] majority of the natives have been passive resisters as far as obeying the chiefs was concerned. Heads of families, if sufficiently powerful, were, formerly, a law unto themselves. . . . Considering the difficulties which have had to be dealt with, very </a:t>
            </a:r>
            <a:r>
              <a:rPr lang="en-US" sz="1600" i="1" dirty="0" err="1">
                <a:latin typeface="Times New Roman" panose="02020603050405020304" pitchFamily="18" charset="0"/>
                <a:cs typeface="Times New Roman" panose="02020603050405020304" pitchFamily="18" charset="0"/>
              </a:rPr>
              <a:t>Favourable</a:t>
            </a:r>
            <a:r>
              <a:rPr lang="en-US" sz="1600" i="1" dirty="0">
                <a:latin typeface="Times New Roman" panose="02020603050405020304" pitchFamily="18" charset="0"/>
                <a:cs typeface="Times New Roman" panose="02020603050405020304" pitchFamily="18" charset="0"/>
              </a:rPr>
              <a:t> progress has been made in getting the people to realize that their chiefs are no longer to be considered figure heads, and that in consequence all their lawful orders must be obeyed</a:t>
            </a:r>
            <a:r>
              <a:rPr lang="en-US" sz="1600" dirty="0">
                <a:latin typeface="Times New Roman" panose="02020603050405020304" pitchFamily="18" charset="0"/>
                <a:cs typeface="Times New Roman" panose="02020603050405020304" pitchFamily="18" charset="0"/>
              </a:rPr>
              <a:t> (ARNT, 1911, pp. 20–21). </a:t>
            </a:r>
          </a:p>
          <a:p>
            <a:pPr marL="0" indent="0">
              <a:spcBef>
                <a:spcPts val="1600"/>
              </a:spcBef>
              <a:spcAft>
                <a:spcPts val="1600"/>
              </a:spcAft>
              <a:buFont typeface="Lato"/>
              <a:buNone/>
            </a:pPr>
            <a:endParaRPr 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49"/>
        <p:cNvGrpSpPr/>
        <p:nvPr/>
      </p:nvGrpSpPr>
      <p:grpSpPr>
        <a:xfrm>
          <a:off x="0" y="0"/>
          <a:ext cx="0" cy="0"/>
          <a:chOff x="0" y="0"/>
          <a:chExt cx="0" cy="0"/>
        </a:xfrm>
      </p:grpSpPr>
      <p:pic>
        <p:nvPicPr>
          <p:cNvPr id="150" name="Google Shape;150;g38d31600106_1_398"/>
          <p:cNvPicPr preferRelativeResize="0"/>
          <p:nvPr/>
        </p:nvPicPr>
        <p:blipFill rotWithShape="1">
          <a:blip r:embed="rId3">
            <a:alphaModFix/>
          </a:blip>
          <a:srcRect/>
          <a:stretch/>
        </p:blipFill>
        <p:spPr>
          <a:xfrm>
            <a:off x="0" y="-6064"/>
            <a:ext cx="12191999" cy="1406203"/>
          </a:xfrm>
          <a:prstGeom prst="rect">
            <a:avLst/>
          </a:prstGeom>
          <a:noFill/>
          <a:ln>
            <a:noFill/>
          </a:ln>
        </p:spPr>
      </p:pic>
      <p:sp>
        <p:nvSpPr>
          <p:cNvPr id="151" name="Google Shape;151;g38d31600106_1_398"/>
          <p:cNvSpPr txBox="1">
            <a:spLocks noGrp="1"/>
          </p:cNvSpPr>
          <p:nvPr>
            <p:ph type="body" idx="1"/>
          </p:nvPr>
        </p:nvSpPr>
        <p:spPr>
          <a:xfrm>
            <a:off x="276249" y="1848074"/>
            <a:ext cx="5704025" cy="5009925"/>
          </a:xfrm>
          <a:prstGeom prst="rect">
            <a:avLst/>
          </a:prstGeom>
          <a:noFill/>
          <a:ln>
            <a:noFill/>
          </a:ln>
        </p:spPr>
        <p:txBody>
          <a:bodyPr spcFirstLastPara="1" wrap="square" lIns="91425" tIns="45700" rIns="91425" bIns="45700" anchor="t" anchorCtr="0">
            <a:noAutofit/>
          </a:bodyPr>
          <a:lstStyle/>
          <a:p>
            <a:pPr marL="457200" lvl="0" indent="-325755" algn="just" rtl="0">
              <a:spcBef>
                <a:spcPts val="0"/>
              </a:spcBef>
              <a:spcAft>
                <a:spcPts val="0"/>
              </a:spcAft>
              <a:buSzPct val="105882"/>
              <a:buChar char="●"/>
            </a:pPr>
            <a:r>
              <a:rPr lang="en-US" sz="1800" dirty="0">
                <a:latin typeface="Times New Roman" panose="02020603050405020304" pitchFamily="18" charset="0"/>
                <a:cs typeface="Times New Roman" panose="02020603050405020304" pitchFamily="18" charset="0"/>
              </a:rPr>
              <a:t>The colonial policy  also created vested interests and created new power layers in the </a:t>
            </a:r>
            <a:r>
              <a:rPr lang="en-US" sz="1800" dirty="0" err="1">
                <a:latin typeface="Times New Roman" panose="02020603050405020304" pitchFamily="18" charset="0"/>
                <a:cs typeface="Times New Roman" panose="02020603050405020304" pitchFamily="18" charset="0"/>
              </a:rPr>
              <a:t>Bulsa</a:t>
            </a:r>
            <a:r>
              <a:rPr lang="en-US" sz="1800" dirty="0">
                <a:latin typeface="Times New Roman" panose="02020603050405020304" pitchFamily="18" charset="0"/>
                <a:cs typeface="Times New Roman" panose="02020603050405020304" pitchFamily="18" charset="0"/>
              </a:rPr>
              <a:t> land governance arrangements – the position of the </a:t>
            </a:r>
            <a:r>
              <a:rPr lang="en-US" sz="1800" dirty="0" err="1">
                <a:latin typeface="Times New Roman" panose="02020603050405020304" pitchFamily="18" charset="0"/>
                <a:cs typeface="Times New Roman" panose="02020603050405020304" pitchFamily="18" charset="0"/>
              </a:rPr>
              <a:t>teng</a:t>
            </a:r>
            <a:r>
              <a:rPr lang="en-US" sz="1800" dirty="0">
                <a:latin typeface="Times New Roman" panose="02020603050405020304" pitchFamily="18" charset="0"/>
                <a:cs typeface="Times New Roman" panose="02020603050405020304" pitchFamily="18" charset="0"/>
              </a:rPr>
              <a:t>-nyam and chiefs </a:t>
            </a:r>
            <a:endParaRPr sz="1800" dirty="0">
              <a:latin typeface="Times New Roman" panose="02020603050405020304" pitchFamily="18" charset="0"/>
              <a:cs typeface="Times New Roman" panose="02020603050405020304" pitchFamily="18" charset="0"/>
            </a:endParaRPr>
          </a:p>
          <a:p>
            <a:pPr marL="457200" lvl="0" indent="-325755" algn="just" rtl="0">
              <a:spcBef>
                <a:spcPts val="1600"/>
              </a:spcBef>
              <a:spcAft>
                <a:spcPts val="0"/>
              </a:spcAft>
              <a:buSzPct val="105882"/>
              <a:buChar char="●"/>
            </a:pPr>
            <a:r>
              <a:rPr lang="en-US" sz="1800" dirty="0">
                <a:latin typeface="Times New Roman" panose="02020603050405020304" pitchFamily="18" charset="0"/>
                <a:cs typeface="Times New Roman" panose="02020603050405020304" pitchFamily="18" charset="0"/>
              </a:rPr>
              <a:t>The idea of linking the native “political structure” with native “land rights” was problematic for the colonial administration, and they had difficulty reconciling the role of the chiefs as a colonial instrument on one hand and the role of the earth priests in land matters on the other hand (Lund, 2008).</a:t>
            </a:r>
            <a:endParaRPr sz="1800" dirty="0">
              <a:latin typeface="Times New Roman" panose="02020603050405020304" pitchFamily="18" charset="0"/>
              <a:cs typeface="Times New Roman" panose="02020603050405020304" pitchFamily="18" charset="0"/>
            </a:endParaRPr>
          </a:p>
          <a:p>
            <a:pPr marL="457200" lvl="0" indent="-325755" algn="just" rtl="0">
              <a:spcBef>
                <a:spcPts val="1600"/>
              </a:spcBef>
              <a:spcAft>
                <a:spcPts val="0"/>
              </a:spcAft>
              <a:buSzPct val="105882"/>
              <a:buChar char="●"/>
            </a:pPr>
            <a:r>
              <a:rPr lang="en-US" sz="1800" dirty="0">
                <a:latin typeface="Times New Roman" panose="02020603050405020304" pitchFamily="18" charset="0"/>
                <a:cs typeface="Times New Roman" panose="02020603050405020304" pitchFamily="18" charset="0"/>
              </a:rPr>
              <a:t>Also, after years of contact with the Ashanti nations and Fanti groups of the coastal towns of the Gold Coast (now Ghana), the idea of earth priests was strange to the colonial administration. </a:t>
            </a:r>
            <a:endParaRPr sz="1800" dirty="0">
              <a:latin typeface="Times New Roman" panose="02020603050405020304" pitchFamily="18" charset="0"/>
              <a:cs typeface="Times New Roman" panose="02020603050405020304" pitchFamily="18" charset="0"/>
            </a:endParaRPr>
          </a:p>
          <a:p>
            <a:pPr marL="457200" lvl="0" indent="-325755" algn="just" rtl="0">
              <a:spcBef>
                <a:spcPts val="1600"/>
              </a:spcBef>
              <a:spcAft>
                <a:spcPts val="0"/>
              </a:spcAft>
              <a:buSzPct val="105882"/>
              <a:buChar char="●"/>
            </a:pPr>
            <a:r>
              <a:rPr lang="en-US" sz="1800" dirty="0">
                <a:latin typeface="Times New Roman" panose="02020603050405020304" pitchFamily="18" charset="0"/>
                <a:cs typeface="Times New Roman" panose="02020603050405020304" pitchFamily="18" charset="0"/>
              </a:rPr>
              <a:t>Further, the idea of land as property to be ‘owned’ was confused with land as a territory to be governed. </a:t>
            </a:r>
            <a:endParaRPr sz="1800" dirty="0">
              <a:latin typeface="Times New Roman" panose="02020603050405020304" pitchFamily="18" charset="0"/>
              <a:cs typeface="Times New Roman" panose="02020603050405020304" pitchFamily="18" charset="0"/>
            </a:endParaRPr>
          </a:p>
        </p:txBody>
      </p:sp>
      <p:sp>
        <p:nvSpPr>
          <p:cNvPr id="152" name="Google Shape;152;g38d31600106_1_398"/>
          <p:cNvSpPr txBox="1"/>
          <p:nvPr/>
        </p:nvSpPr>
        <p:spPr>
          <a:xfrm>
            <a:off x="439200" y="1223725"/>
            <a:ext cx="11097000" cy="708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a:solidFill>
                  <a:schemeClr val="dk1"/>
                </a:solidFill>
                <a:latin typeface="Calibri"/>
                <a:ea typeface="Calibri"/>
                <a:cs typeface="Calibri"/>
                <a:sym typeface="Calibri"/>
              </a:rPr>
              <a:t>The Earth priest and Chiefs at the Eve of Colonialism</a:t>
            </a:r>
            <a:endParaRPr/>
          </a:p>
        </p:txBody>
      </p:sp>
      <p:sp>
        <p:nvSpPr>
          <p:cNvPr id="153" name="Google Shape;153;g38d31600106_1_398"/>
          <p:cNvSpPr txBox="1"/>
          <p:nvPr/>
        </p:nvSpPr>
        <p:spPr>
          <a:xfrm>
            <a:off x="5980275" y="1848075"/>
            <a:ext cx="5682300" cy="4877202"/>
          </a:xfrm>
          <a:prstGeom prst="rect">
            <a:avLst/>
          </a:prstGeom>
          <a:noFill/>
          <a:ln>
            <a:noFill/>
          </a:ln>
        </p:spPr>
        <p:txBody>
          <a:bodyPr spcFirstLastPara="1" wrap="square" lIns="91425" tIns="91425" rIns="91425" bIns="91425" anchor="t" anchorCtr="0">
            <a:spAutoFit/>
          </a:bodyPr>
          <a:lstStyle/>
          <a:p>
            <a:pPr marL="457200" indent="-342900" algn="just">
              <a:lnSpc>
                <a:spcPct val="90000"/>
              </a:lnSpc>
              <a:buClr>
                <a:schemeClr val="dk1"/>
              </a:buClr>
              <a:buSzPts val="1800"/>
              <a:buFont typeface="Lato"/>
              <a:buChar char="●"/>
            </a:pPr>
            <a:r>
              <a:rPr lang="en-US" sz="1800" dirty="0">
                <a:latin typeface="Times New Roman" panose="02020603050405020304" pitchFamily="18" charset="0"/>
                <a:cs typeface="Times New Roman" panose="02020603050405020304" pitchFamily="18" charset="0"/>
              </a:rPr>
              <a:t>Though chiefs did not have significant powers until the 1930s, the </a:t>
            </a:r>
            <a:r>
              <a:rPr lang="en-US" sz="1800" dirty="0" err="1">
                <a:latin typeface="Times New Roman" panose="02020603050405020304" pitchFamily="18" charset="0"/>
                <a:cs typeface="Times New Roman" panose="02020603050405020304" pitchFamily="18" charset="0"/>
              </a:rPr>
              <a:t>Bulsa</a:t>
            </a:r>
            <a:r>
              <a:rPr lang="en-US" sz="1800" dirty="0">
                <a:latin typeface="Times New Roman" panose="02020603050405020304" pitchFamily="18" charset="0"/>
                <a:cs typeface="Times New Roman" panose="02020603050405020304" pitchFamily="18" charset="0"/>
              </a:rPr>
              <a:t> chiefs were projected above the </a:t>
            </a:r>
            <a:r>
              <a:rPr lang="en-US" sz="1800" dirty="0" err="1">
                <a:latin typeface="Times New Roman" panose="02020603050405020304" pitchFamily="18" charset="0"/>
                <a:cs typeface="Times New Roman" panose="02020603050405020304" pitchFamily="18" charset="0"/>
              </a:rPr>
              <a:t>teng</a:t>
            </a:r>
            <a:r>
              <a:rPr lang="en-US" sz="1800" dirty="0">
                <a:latin typeface="Times New Roman" panose="02020603050405020304" pitchFamily="18" charset="0"/>
                <a:cs typeface="Times New Roman" panose="02020603050405020304" pitchFamily="18" charset="0"/>
              </a:rPr>
              <a:t>-nyam in matters of land as a territory and property.</a:t>
            </a:r>
          </a:p>
          <a:p>
            <a:pPr marL="457200" lvl="0" indent="-342900" algn="just" rtl="0">
              <a:lnSpc>
                <a:spcPct val="90000"/>
              </a:lnSpc>
              <a:spcBef>
                <a:spcPts val="0"/>
              </a:spcBef>
              <a:spcAft>
                <a:spcPts val="0"/>
              </a:spcAft>
              <a:buClr>
                <a:schemeClr val="dk1"/>
              </a:buClr>
              <a:buSzPts val="1800"/>
              <a:buFont typeface="Lato"/>
              <a:buChar char="●"/>
            </a:pPr>
            <a:endParaRPr lang="en-US" sz="18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42900" algn="just" rtl="0">
              <a:lnSpc>
                <a:spcPct val="90000"/>
              </a:lnSpc>
              <a:spcBef>
                <a:spcPts val="0"/>
              </a:spcBef>
              <a:spcAft>
                <a:spcPts val="0"/>
              </a:spcAft>
              <a:buClr>
                <a:schemeClr val="dk1"/>
              </a:buClr>
              <a:buSzPts val="1800"/>
              <a:buFont typeface="Lato"/>
              <a:buChar char="●"/>
            </a:pPr>
            <a:r>
              <a:rPr lang="en-US" sz="1800" dirty="0">
                <a:solidFill>
                  <a:schemeClr val="accent1"/>
                </a:solidFill>
                <a:latin typeface="Times New Roman" panose="02020603050405020304" pitchFamily="18" charset="0"/>
                <a:ea typeface="Lato"/>
                <a:cs typeface="Times New Roman" panose="02020603050405020304" pitchFamily="18" charset="0"/>
                <a:sym typeface="Lato"/>
              </a:rPr>
              <a:t>The </a:t>
            </a:r>
            <a:r>
              <a:rPr lang="en-US" sz="1800" dirty="0" err="1">
                <a:solidFill>
                  <a:schemeClr val="accent1"/>
                </a:solidFill>
                <a:latin typeface="Times New Roman" panose="02020603050405020304" pitchFamily="18" charset="0"/>
                <a:ea typeface="Lato"/>
                <a:cs typeface="Times New Roman" panose="02020603050405020304" pitchFamily="18" charset="0"/>
                <a:sym typeface="Lato"/>
              </a:rPr>
              <a:t>teng</a:t>
            </a:r>
            <a:r>
              <a:rPr lang="en-US" sz="1800" dirty="0">
                <a:solidFill>
                  <a:schemeClr val="accent1"/>
                </a:solidFill>
                <a:latin typeface="Times New Roman" panose="02020603050405020304" pitchFamily="18" charset="0"/>
                <a:ea typeface="Lato"/>
                <a:cs typeface="Times New Roman" panose="02020603050405020304" pitchFamily="18" charset="0"/>
                <a:sym typeface="Lato"/>
              </a:rPr>
              <a:t>-nyam's role, especially concerning land as property, remained private and invisible to the colonial administration.</a:t>
            </a:r>
            <a:endParaRPr sz="18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42900" algn="just" rtl="0">
              <a:lnSpc>
                <a:spcPct val="90000"/>
              </a:lnSpc>
              <a:spcBef>
                <a:spcPts val="1600"/>
              </a:spcBef>
              <a:spcAft>
                <a:spcPts val="0"/>
              </a:spcAft>
              <a:buClr>
                <a:schemeClr val="dk1"/>
              </a:buClr>
              <a:buSzPts val="1800"/>
              <a:buFont typeface="Lato"/>
              <a:buChar char="●"/>
            </a:pPr>
            <a:r>
              <a:rPr lang="en-US" sz="1800" dirty="0">
                <a:solidFill>
                  <a:schemeClr val="accent1"/>
                </a:solidFill>
                <a:latin typeface="Times New Roman" panose="02020603050405020304" pitchFamily="18" charset="0"/>
                <a:ea typeface="Lato"/>
                <a:cs typeface="Times New Roman" panose="02020603050405020304" pitchFamily="18" charset="0"/>
                <a:sym typeface="Lato"/>
              </a:rPr>
              <a:t>C. H. Armitage wrote:  </a:t>
            </a:r>
            <a:endParaRPr sz="1800" dirty="0">
              <a:solidFill>
                <a:schemeClr val="accent1"/>
              </a:solidFill>
              <a:latin typeface="Times New Roman" panose="02020603050405020304" pitchFamily="18" charset="0"/>
              <a:ea typeface="Lato"/>
              <a:cs typeface="Times New Roman" panose="02020603050405020304" pitchFamily="18" charset="0"/>
              <a:sym typeface="Lato"/>
            </a:endParaRPr>
          </a:p>
          <a:p>
            <a:pPr marL="0" lvl="0" indent="0" algn="just" rtl="0">
              <a:lnSpc>
                <a:spcPct val="90000"/>
              </a:lnSpc>
              <a:spcAft>
                <a:spcPts val="0"/>
              </a:spcAft>
              <a:buNone/>
            </a:pPr>
            <a:r>
              <a:rPr lang="en-US" sz="1800" dirty="0">
                <a:solidFill>
                  <a:schemeClr val="accent1"/>
                </a:solidFill>
                <a:latin typeface="Times New Roman" panose="02020603050405020304" pitchFamily="18" charset="0"/>
                <a:ea typeface="Lato"/>
                <a:cs typeface="Times New Roman" panose="02020603050405020304" pitchFamily="18" charset="0"/>
                <a:sym typeface="Lato"/>
              </a:rPr>
              <a:t>“</a:t>
            </a:r>
            <a:r>
              <a:rPr lang="en-US" sz="1800" i="1" dirty="0">
                <a:solidFill>
                  <a:schemeClr val="accent1"/>
                </a:solidFill>
                <a:latin typeface="Times New Roman" panose="02020603050405020304" pitchFamily="18" charset="0"/>
                <a:ea typeface="Lato"/>
                <a:cs typeface="Times New Roman" panose="02020603050405020304" pitchFamily="18" charset="0"/>
                <a:sym typeface="Lato"/>
              </a:rPr>
              <a:t>Every encouragement has been given to the Chiefs to exercise their authority; to hear and determine cases relating to native property, marriage, and other Civil actions, and to uphold native laws and customs so long as they are not opposed to our ideas of justice and equity. Few appeals from decisions of the Chiefs are made to the Commissioners’ Courts, and, as a rule, local authority is exercised with the greatest moderation” (ARNT, 1916, p. 10).  </a:t>
            </a:r>
            <a:endParaRPr sz="1800" dirty="0">
              <a:solidFill>
                <a:schemeClr val="accent1"/>
              </a:solidFill>
              <a:latin typeface="Times New Roman" panose="02020603050405020304" pitchFamily="18" charset="0"/>
              <a:ea typeface="Lato"/>
              <a:cs typeface="Times New Roman" panose="02020603050405020304" pitchFamily="18" charset="0"/>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7"/>
        <p:cNvGrpSpPr/>
        <p:nvPr/>
      </p:nvGrpSpPr>
      <p:grpSpPr>
        <a:xfrm>
          <a:off x="0" y="0"/>
          <a:ext cx="0" cy="0"/>
          <a:chOff x="0" y="0"/>
          <a:chExt cx="0" cy="0"/>
        </a:xfrm>
      </p:grpSpPr>
      <p:pic>
        <p:nvPicPr>
          <p:cNvPr id="158" name="Google Shape;158;g38d31600106_1_417"/>
          <p:cNvPicPr preferRelativeResize="0"/>
          <p:nvPr/>
        </p:nvPicPr>
        <p:blipFill rotWithShape="1">
          <a:blip r:embed="rId3">
            <a:alphaModFix/>
          </a:blip>
          <a:srcRect/>
          <a:stretch/>
        </p:blipFill>
        <p:spPr>
          <a:xfrm>
            <a:off x="0" y="-6064"/>
            <a:ext cx="12191999" cy="1406203"/>
          </a:xfrm>
          <a:prstGeom prst="rect">
            <a:avLst/>
          </a:prstGeom>
          <a:noFill/>
          <a:ln>
            <a:noFill/>
          </a:ln>
        </p:spPr>
      </p:pic>
      <p:sp>
        <p:nvSpPr>
          <p:cNvPr id="159" name="Google Shape;159;g38d31600106_1_417"/>
          <p:cNvSpPr txBox="1">
            <a:spLocks noGrp="1"/>
          </p:cNvSpPr>
          <p:nvPr>
            <p:ph type="body" idx="1"/>
          </p:nvPr>
        </p:nvSpPr>
        <p:spPr>
          <a:xfrm>
            <a:off x="276250" y="1848075"/>
            <a:ext cx="5596200" cy="4717500"/>
          </a:xfrm>
          <a:prstGeom prst="rect">
            <a:avLst/>
          </a:prstGeom>
          <a:noFill/>
          <a:ln>
            <a:noFill/>
          </a:ln>
        </p:spPr>
        <p:txBody>
          <a:bodyPr spcFirstLastPara="1" wrap="square" lIns="91425" tIns="45700" rIns="91425" bIns="45700" anchor="t" anchorCtr="0">
            <a:noAutofit/>
          </a:bodyPr>
          <a:lstStyle/>
          <a:p>
            <a:pPr marL="457200" lvl="0" indent="-325755" algn="l" rtl="0">
              <a:spcBef>
                <a:spcPts val="0"/>
              </a:spcBef>
              <a:spcAft>
                <a:spcPts val="0"/>
              </a:spcAft>
              <a:buSzPct val="105882"/>
              <a:buChar char="●"/>
            </a:pPr>
            <a:r>
              <a:rPr lang="en-US" sz="1800" dirty="0">
                <a:latin typeface="Times New Roman" panose="02020603050405020304" pitchFamily="18" charset="0"/>
                <a:cs typeface="Times New Roman" panose="02020603050405020304" pitchFamily="18" charset="0"/>
              </a:rPr>
              <a:t>In the 1920s, Governor F. G. Guggisberg’s plan to construct a railway connecting the Northern Territories with the British colony generated two opposing debates on land tenure in the protectorate (Bening, 1995):</a:t>
            </a:r>
            <a:endParaRPr sz="1800" dirty="0">
              <a:latin typeface="Times New Roman" panose="02020603050405020304" pitchFamily="18" charset="0"/>
              <a:cs typeface="Times New Roman" panose="02020603050405020304" pitchFamily="18" charset="0"/>
            </a:endParaRPr>
          </a:p>
          <a:p>
            <a:pPr marL="457200" lvl="0" indent="-325755" algn="l" rtl="0">
              <a:spcBef>
                <a:spcPts val="1600"/>
              </a:spcBef>
              <a:spcAft>
                <a:spcPts val="0"/>
              </a:spcAft>
              <a:buSzPct val="105882"/>
              <a:buChar char="●"/>
            </a:pPr>
            <a:r>
              <a:rPr lang="en-US" sz="1800" dirty="0">
                <a:latin typeface="Times New Roman" panose="02020603050405020304" pitchFamily="18" charset="0"/>
                <a:cs typeface="Times New Roman" panose="02020603050405020304" pitchFamily="18" charset="0"/>
              </a:rPr>
              <a:t>The governor and secretary of state argued it was inappropriate for the commissioners to obtain deeds of land from the chiefs as gifts. This gives the chiefs the de facto ownership of land in the region, which should never be encouraged.</a:t>
            </a:r>
            <a:endParaRPr sz="1800" dirty="0">
              <a:latin typeface="Times New Roman" panose="02020603050405020304" pitchFamily="18" charset="0"/>
              <a:cs typeface="Times New Roman" panose="02020603050405020304" pitchFamily="18" charset="0"/>
            </a:endParaRPr>
          </a:p>
          <a:p>
            <a:pPr marL="457200" lvl="0" indent="-325755" algn="l" rtl="0">
              <a:spcBef>
                <a:spcPts val="1600"/>
              </a:spcBef>
              <a:spcAft>
                <a:spcPts val="0"/>
              </a:spcAft>
              <a:buSzPct val="105882"/>
              <a:buChar char="●"/>
            </a:pPr>
            <a:r>
              <a:rPr lang="en-US" sz="1800" dirty="0">
                <a:latin typeface="Times New Roman" panose="02020603050405020304" pitchFamily="18" charset="0"/>
                <a:cs typeface="Times New Roman" panose="02020603050405020304" pitchFamily="18" charset="0"/>
              </a:rPr>
              <a:t>Arthur J. Philbrick, the secretary for native affairs, who later assumed the title of chief commissioner of the protectorate, was of the view that the Northern Territories were a protectorate and not a colony, and hence, it was inappropriate for the colonial governor to acquire land for public purposes without paying compensation.</a:t>
            </a:r>
            <a:endParaRPr sz="1800" dirty="0">
              <a:latin typeface="Times New Roman" panose="02020603050405020304" pitchFamily="18" charset="0"/>
              <a:cs typeface="Times New Roman" panose="02020603050405020304" pitchFamily="18" charset="0"/>
            </a:endParaRPr>
          </a:p>
          <a:p>
            <a:pPr marL="457200" lvl="0" indent="0" algn="l" rtl="0">
              <a:spcBef>
                <a:spcPts val="1600"/>
              </a:spcBef>
              <a:spcAft>
                <a:spcPts val="0"/>
              </a:spcAft>
              <a:buNone/>
            </a:pPr>
            <a:endParaRPr sz="1800" dirty="0">
              <a:latin typeface="Times New Roman" panose="02020603050405020304" pitchFamily="18" charset="0"/>
              <a:cs typeface="Times New Roman" panose="02020603050405020304" pitchFamily="18" charset="0"/>
            </a:endParaRPr>
          </a:p>
          <a:p>
            <a:pPr marL="457200" lvl="0" indent="-325755" algn="l" rtl="0">
              <a:spcBef>
                <a:spcPts val="1600"/>
              </a:spcBef>
              <a:spcAft>
                <a:spcPts val="0"/>
              </a:spcAft>
              <a:buSzPct val="105882"/>
              <a:buChar char="●"/>
            </a:pPr>
            <a:r>
              <a:rPr lang="en-US" sz="1800" dirty="0">
                <a:latin typeface="Times New Roman" panose="02020603050405020304" pitchFamily="18" charset="0"/>
                <a:cs typeface="Times New Roman" panose="02020603050405020304" pitchFamily="18" charset="0"/>
              </a:rPr>
              <a:t>Therefore legislations  were enacted and old ones revised to give authority to the colonial administration in land matters through vesting and restrictive land uses by the indigenes. </a:t>
            </a:r>
            <a:endParaRPr sz="1800" dirty="0">
              <a:latin typeface="Times New Roman" panose="02020603050405020304" pitchFamily="18" charset="0"/>
              <a:cs typeface="Times New Roman" panose="02020603050405020304" pitchFamily="18" charset="0"/>
            </a:endParaRPr>
          </a:p>
        </p:txBody>
      </p:sp>
      <p:sp>
        <p:nvSpPr>
          <p:cNvPr id="160" name="Google Shape;160;g38d31600106_1_417"/>
          <p:cNvSpPr txBox="1"/>
          <p:nvPr/>
        </p:nvSpPr>
        <p:spPr>
          <a:xfrm>
            <a:off x="529425" y="1316307"/>
            <a:ext cx="11801400" cy="6156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400" dirty="0">
                <a:solidFill>
                  <a:schemeClr val="dk1"/>
                </a:solidFill>
                <a:latin typeface="Calibri"/>
                <a:ea typeface="Calibri"/>
                <a:cs typeface="Calibri"/>
                <a:sym typeface="Calibri"/>
              </a:rPr>
              <a:t>The </a:t>
            </a:r>
            <a:r>
              <a:rPr lang="en-US" sz="3400" dirty="0" err="1">
                <a:solidFill>
                  <a:schemeClr val="dk1"/>
                </a:solidFill>
                <a:latin typeface="Calibri"/>
                <a:ea typeface="Calibri"/>
                <a:cs typeface="Calibri"/>
                <a:sym typeface="Calibri"/>
              </a:rPr>
              <a:t>Bulsas</a:t>
            </a:r>
            <a:r>
              <a:rPr lang="en-US" sz="3400" dirty="0">
                <a:solidFill>
                  <a:schemeClr val="dk1"/>
                </a:solidFill>
                <a:latin typeface="Calibri"/>
                <a:ea typeface="Calibri"/>
                <a:cs typeface="Calibri"/>
                <a:sym typeface="Calibri"/>
              </a:rPr>
              <a:t> in Colonial Development and Expansion</a:t>
            </a:r>
            <a:endParaRPr lang="en-US" sz="800" dirty="0"/>
          </a:p>
        </p:txBody>
      </p:sp>
      <p:sp>
        <p:nvSpPr>
          <p:cNvPr id="161" name="Google Shape;161;g38d31600106_1_417"/>
          <p:cNvSpPr txBox="1"/>
          <p:nvPr/>
        </p:nvSpPr>
        <p:spPr>
          <a:xfrm>
            <a:off x="5980275" y="1848075"/>
            <a:ext cx="5682300" cy="4722288"/>
          </a:xfrm>
          <a:prstGeom prst="rect">
            <a:avLst/>
          </a:prstGeom>
          <a:noFill/>
          <a:ln>
            <a:noFill/>
          </a:ln>
        </p:spPr>
        <p:txBody>
          <a:bodyPr spcFirstLastPara="1" wrap="square" lIns="91425" tIns="91425" rIns="91425" bIns="91425" anchor="t" anchorCtr="0">
            <a:spAutoFit/>
          </a:bodyPr>
          <a:lstStyle/>
          <a:p>
            <a:pPr marL="457200" lvl="0" indent="-342900" algn="just" rtl="0">
              <a:lnSpc>
                <a:spcPct val="90000"/>
              </a:lnSpc>
              <a:spcBef>
                <a:spcPts val="0"/>
              </a:spcBef>
              <a:spcAft>
                <a:spcPts val="0"/>
              </a:spcAft>
              <a:buClr>
                <a:schemeClr val="dk1"/>
              </a:buClr>
              <a:buSzPts val="1800"/>
              <a:buFont typeface="Lato"/>
              <a:buChar char="●"/>
            </a:pPr>
            <a:r>
              <a:rPr lang="en-US" sz="1700" dirty="0">
                <a:solidFill>
                  <a:schemeClr val="accent1"/>
                </a:solidFill>
                <a:latin typeface="Times New Roman" panose="02020603050405020304" pitchFamily="18" charset="0"/>
                <a:ea typeface="Lato"/>
                <a:cs typeface="Times New Roman" panose="02020603050405020304" pitchFamily="18" charset="0"/>
                <a:sym typeface="Lato"/>
              </a:rPr>
              <a:t>At the same time, major research projects were also commissioned to document the histories and customs of the various ethnic groups in the Northern Territories.</a:t>
            </a:r>
          </a:p>
          <a:p>
            <a:pPr marL="457200" lvl="0" indent="-342900" algn="just" rtl="0">
              <a:lnSpc>
                <a:spcPct val="90000"/>
              </a:lnSpc>
              <a:spcBef>
                <a:spcPts val="0"/>
              </a:spcBef>
              <a:spcAft>
                <a:spcPts val="0"/>
              </a:spcAft>
              <a:buClr>
                <a:schemeClr val="dk1"/>
              </a:buClr>
              <a:buSzPts val="1800"/>
              <a:buFont typeface="Lato"/>
              <a:buChar char="●"/>
            </a:pPr>
            <a:endParaRPr sz="17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42900" algn="just" rtl="0">
              <a:lnSpc>
                <a:spcPct val="90000"/>
              </a:lnSpc>
              <a:spcBef>
                <a:spcPts val="0"/>
              </a:spcBef>
              <a:spcAft>
                <a:spcPts val="0"/>
              </a:spcAft>
              <a:buClr>
                <a:schemeClr val="dk1"/>
              </a:buClr>
              <a:buSzPts val="1800"/>
              <a:buFont typeface="Lato"/>
              <a:buChar char="●"/>
            </a:pPr>
            <a:r>
              <a:rPr lang="en-US" sz="1700" dirty="0">
                <a:solidFill>
                  <a:schemeClr val="accent1"/>
                </a:solidFill>
                <a:latin typeface="Times New Roman" panose="02020603050405020304" pitchFamily="18" charset="0"/>
                <a:ea typeface="Lato"/>
                <a:cs typeface="Times New Roman" panose="02020603050405020304" pitchFamily="18" charset="0"/>
                <a:sym typeface="Lato"/>
              </a:rPr>
              <a:t>The </a:t>
            </a:r>
            <a:r>
              <a:rPr lang="en-US" sz="1700" dirty="0" err="1">
                <a:solidFill>
                  <a:schemeClr val="accent1"/>
                </a:solidFill>
                <a:latin typeface="Times New Roman" panose="02020603050405020304" pitchFamily="18" charset="0"/>
                <a:ea typeface="Lato"/>
                <a:cs typeface="Times New Roman" panose="02020603050405020304" pitchFamily="18" charset="0"/>
                <a:sym typeface="Lato"/>
              </a:rPr>
              <a:t>Bulsas</a:t>
            </a:r>
            <a:r>
              <a:rPr lang="en-US" sz="1700" dirty="0">
                <a:solidFill>
                  <a:schemeClr val="accent1"/>
                </a:solidFill>
                <a:latin typeface="Times New Roman" panose="02020603050405020304" pitchFamily="18" charset="0"/>
                <a:ea typeface="Lato"/>
                <a:cs typeface="Times New Roman" panose="02020603050405020304" pitchFamily="18" charset="0"/>
                <a:sym typeface="Lato"/>
              </a:rPr>
              <a:t> and </a:t>
            </a:r>
            <a:r>
              <a:rPr lang="en-US" sz="1700" dirty="0" err="1">
                <a:solidFill>
                  <a:schemeClr val="accent1"/>
                </a:solidFill>
                <a:latin typeface="Times New Roman" panose="02020603050405020304" pitchFamily="18" charset="0"/>
                <a:ea typeface="Lato"/>
                <a:cs typeface="Times New Roman" panose="02020603050405020304" pitchFamily="18" charset="0"/>
                <a:sym typeface="Lato"/>
              </a:rPr>
              <a:t>Kasenas</a:t>
            </a:r>
            <a:r>
              <a:rPr lang="en-US" sz="1700" dirty="0">
                <a:solidFill>
                  <a:schemeClr val="accent1"/>
                </a:solidFill>
                <a:latin typeface="Times New Roman" panose="02020603050405020304" pitchFamily="18" charset="0"/>
                <a:ea typeface="Lato"/>
                <a:cs typeface="Times New Roman" panose="02020603050405020304" pitchFamily="18" charset="0"/>
                <a:sym typeface="Lato"/>
              </a:rPr>
              <a:t> were granted an independent native authority but not an administrative unit until 1949.</a:t>
            </a:r>
          </a:p>
          <a:p>
            <a:pPr marL="114300" lvl="0" algn="just" rtl="0">
              <a:lnSpc>
                <a:spcPct val="90000"/>
              </a:lnSpc>
              <a:spcBef>
                <a:spcPts val="0"/>
              </a:spcBef>
              <a:spcAft>
                <a:spcPts val="0"/>
              </a:spcAft>
              <a:buClr>
                <a:schemeClr val="dk1"/>
              </a:buClr>
              <a:buSzPts val="1800"/>
            </a:pPr>
            <a:r>
              <a:rPr lang="en-US" sz="1700" dirty="0">
                <a:solidFill>
                  <a:schemeClr val="accent1"/>
                </a:solidFill>
                <a:latin typeface="Times New Roman" panose="02020603050405020304" pitchFamily="18" charset="0"/>
                <a:ea typeface="Lato"/>
                <a:cs typeface="Times New Roman" panose="02020603050405020304" pitchFamily="18" charset="0"/>
                <a:sym typeface="Lato"/>
              </a:rPr>
              <a:t> </a:t>
            </a:r>
            <a:endParaRPr sz="1700" dirty="0">
              <a:solidFill>
                <a:schemeClr val="accent1"/>
              </a:solidFill>
              <a:latin typeface="Times New Roman" panose="02020603050405020304" pitchFamily="18" charset="0"/>
              <a:ea typeface="Lato"/>
              <a:cs typeface="Times New Roman" panose="02020603050405020304" pitchFamily="18" charset="0"/>
              <a:sym typeface="Lato"/>
            </a:endParaRPr>
          </a:p>
          <a:p>
            <a:pPr marL="457200" lvl="0" indent="-342900" algn="just" rtl="0">
              <a:lnSpc>
                <a:spcPct val="90000"/>
              </a:lnSpc>
              <a:spcBef>
                <a:spcPts val="0"/>
              </a:spcBef>
              <a:spcAft>
                <a:spcPts val="0"/>
              </a:spcAft>
              <a:buClr>
                <a:schemeClr val="dk1"/>
              </a:buClr>
              <a:buSzPts val="1800"/>
              <a:buFont typeface="Lato"/>
              <a:buChar char="●"/>
            </a:pPr>
            <a:r>
              <a:rPr lang="en-US" sz="1700" dirty="0">
                <a:solidFill>
                  <a:schemeClr val="accent1"/>
                </a:solidFill>
                <a:latin typeface="Times New Roman" panose="02020603050405020304" pitchFamily="18" charset="0"/>
                <a:ea typeface="Lato"/>
                <a:cs typeface="Times New Roman" panose="02020603050405020304" pitchFamily="18" charset="0"/>
                <a:sym typeface="Lato"/>
              </a:rPr>
              <a:t>The governor dismissed the pleas of the </a:t>
            </a:r>
            <a:r>
              <a:rPr lang="en-US" sz="1700" dirty="0" err="1">
                <a:solidFill>
                  <a:schemeClr val="accent1"/>
                </a:solidFill>
                <a:latin typeface="Times New Roman" panose="02020603050405020304" pitchFamily="18" charset="0"/>
                <a:ea typeface="Lato"/>
                <a:cs typeface="Times New Roman" panose="02020603050405020304" pitchFamily="18" charset="0"/>
                <a:sym typeface="Lato"/>
              </a:rPr>
              <a:t>Bulsas</a:t>
            </a:r>
            <a:r>
              <a:rPr lang="en-US" sz="1700" dirty="0">
                <a:solidFill>
                  <a:schemeClr val="accent1"/>
                </a:solidFill>
                <a:latin typeface="Times New Roman" panose="02020603050405020304" pitchFamily="18" charset="0"/>
                <a:ea typeface="Lato"/>
                <a:cs typeface="Times New Roman" panose="02020603050405020304" pitchFamily="18" charset="0"/>
                <a:sym typeface="Lato"/>
              </a:rPr>
              <a:t> and </a:t>
            </a:r>
            <a:r>
              <a:rPr lang="en-US" sz="1700" dirty="0" err="1">
                <a:solidFill>
                  <a:schemeClr val="accent1"/>
                </a:solidFill>
                <a:latin typeface="Times New Roman" panose="02020603050405020304" pitchFamily="18" charset="0"/>
                <a:ea typeface="Lato"/>
                <a:cs typeface="Times New Roman" panose="02020603050405020304" pitchFamily="18" charset="0"/>
                <a:sym typeface="Lato"/>
              </a:rPr>
              <a:t>Kasenas</a:t>
            </a:r>
            <a:r>
              <a:rPr lang="en-US" sz="1700" dirty="0">
                <a:solidFill>
                  <a:schemeClr val="accent1"/>
                </a:solidFill>
                <a:latin typeface="Times New Roman" panose="02020603050405020304" pitchFamily="18" charset="0"/>
                <a:ea typeface="Lato"/>
                <a:cs typeface="Times New Roman" panose="02020603050405020304" pitchFamily="18" charset="0"/>
                <a:sym typeface="Lato"/>
              </a:rPr>
              <a:t> and noted:</a:t>
            </a:r>
            <a:endParaRPr sz="1700" dirty="0">
              <a:solidFill>
                <a:schemeClr val="accent1"/>
              </a:solidFill>
              <a:latin typeface="Times New Roman" panose="02020603050405020304" pitchFamily="18" charset="0"/>
              <a:ea typeface="Lato"/>
              <a:cs typeface="Times New Roman" panose="02020603050405020304" pitchFamily="18" charset="0"/>
              <a:sym typeface="Lato"/>
            </a:endParaRPr>
          </a:p>
          <a:p>
            <a:pPr marL="0" lvl="0" indent="0" algn="just" rtl="0">
              <a:lnSpc>
                <a:spcPct val="90000"/>
              </a:lnSpc>
              <a:spcBef>
                <a:spcPts val="1600"/>
              </a:spcBef>
              <a:spcAft>
                <a:spcPts val="1600"/>
              </a:spcAft>
              <a:buNone/>
            </a:pPr>
            <a:r>
              <a:rPr lang="en-US" sz="1600" i="1" dirty="0">
                <a:solidFill>
                  <a:schemeClr val="accent1"/>
                </a:solidFill>
                <a:latin typeface="Times New Roman" panose="02020603050405020304" pitchFamily="18" charset="0"/>
                <a:ea typeface="Lato"/>
                <a:cs typeface="Times New Roman" panose="02020603050405020304" pitchFamily="18" charset="0"/>
                <a:sym typeface="Lato"/>
              </a:rPr>
              <a:t>As a district is merely an administrative area, the refusal of the </a:t>
            </a:r>
            <a:r>
              <a:rPr lang="en-US" sz="1600" i="1" dirty="0" err="1">
                <a:solidFill>
                  <a:schemeClr val="accent1"/>
                </a:solidFill>
                <a:latin typeface="Times New Roman" panose="02020603050405020304" pitchFamily="18" charset="0"/>
                <a:ea typeface="Lato"/>
                <a:cs typeface="Times New Roman" panose="02020603050405020304" pitchFamily="18" charset="0"/>
                <a:sym typeface="Lato"/>
              </a:rPr>
              <a:t>Builsa</a:t>
            </a:r>
            <a:r>
              <a:rPr lang="en-US" sz="1600" i="1" dirty="0">
                <a:solidFill>
                  <a:schemeClr val="accent1"/>
                </a:solidFill>
                <a:latin typeface="Times New Roman" panose="02020603050405020304" pitchFamily="18" charset="0"/>
                <a:ea typeface="Lato"/>
                <a:cs typeface="Times New Roman" panose="02020603050405020304" pitchFamily="18" charset="0"/>
                <a:sym typeface="Lato"/>
              </a:rPr>
              <a:t>, </a:t>
            </a:r>
            <a:r>
              <a:rPr lang="en-US" sz="1600" i="1" dirty="0" err="1">
                <a:solidFill>
                  <a:schemeClr val="accent1"/>
                </a:solidFill>
                <a:latin typeface="Times New Roman" panose="02020603050405020304" pitchFamily="18" charset="0"/>
                <a:ea typeface="Lato"/>
                <a:cs typeface="Times New Roman" panose="02020603050405020304" pitchFamily="18" charset="0"/>
                <a:sym typeface="Lato"/>
              </a:rPr>
              <a:t>Kasena</a:t>
            </a:r>
            <a:r>
              <a:rPr lang="en-US" sz="1600" i="1" dirty="0">
                <a:solidFill>
                  <a:schemeClr val="accent1"/>
                </a:solidFill>
                <a:latin typeface="Times New Roman" panose="02020603050405020304" pitchFamily="18" charset="0"/>
                <a:ea typeface="Lato"/>
                <a:cs typeface="Times New Roman" panose="02020603050405020304" pitchFamily="18" charset="0"/>
                <a:sym typeface="Lato"/>
              </a:rPr>
              <a:t>, and </a:t>
            </a:r>
            <a:r>
              <a:rPr lang="en-US" sz="1600" i="1" dirty="0" err="1">
                <a:solidFill>
                  <a:schemeClr val="accent1"/>
                </a:solidFill>
                <a:latin typeface="Times New Roman" panose="02020603050405020304" pitchFamily="18" charset="0"/>
                <a:ea typeface="Lato"/>
                <a:cs typeface="Times New Roman" panose="02020603050405020304" pitchFamily="18" charset="0"/>
                <a:sym typeface="Lato"/>
              </a:rPr>
              <a:t>Nankani</a:t>
            </a:r>
            <a:r>
              <a:rPr lang="en-US" sz="1600" i="1" dirty="0">
                <a:solidFill>
                  <a:schemeClr val="accent1"/>
                </a:solidFill>
                <a:latin typeface="Times New Roman" panose="02020603050405020304" pitchFamily="18" charset="0"/>
                <a:ea typeface="Lato"/>
                <a:cs typeface="Times New Roman" panose="02020603050405020304" pitchFamily="18" charset="0"/>
                <a:sym typeface="Lato"/>
              </a:rPr>
              <a:t> tribes to acknowledge their subordination to the Na of </a:t>
            </a:r>
            <a:r>
              <a:rPr lang="en-US" sz="1600" i="1" dirty="0" err="1">
                <a:solidFill>
                  <a:schemeClr val="accent1"/>
                </a:solidFill>
                <a:latin typeface="Times New Roman" panose="02020603050405020304" pitchFamily="18" charset="0"/>
                <a:ea typeface="Lato"/>
                <a:cs typeface="Times New Roman" panose="02020603050405020304" pitchFamily="18" charset="0"/>
                <a:sym typeface="Lato"/>
              </a:rPr>
              <a:t>Mamprusi</a:t>
            </a:r>
            <a:r>
              <a:rPr lang="en-US" sz="1600" i="1" dirty="0">
                <a:solidFill>
                  <a:schemeClr val="accent1"/>
                </a:solidFill>
                <a:latin typeface="Times New Roman" panose="02020603050405020304" pitchFamily="18" charset="0"/>
                <a:ea typeface="Lato"/>
                <a:cs typeface="Times New Roman" panose="02020603050405020304" pitchFamily="18" charset="0"/>
                <a:sym typeface="Lato"/>
              </a:rPr>
              <a:t> is not affected by the inclusion of their territories in the same district as that within which the </a:t>
            </a:r>
            <a:r>
              <a:rPr lang="en-US" sz="1600" i="1" dirty="0" err="1">
                <a:solidFill>
                  <a:schemeClr val="accent1"/>
                </a:solidFill>
                <a:latin typeface="Times New Roman" panose="02020603050405020304" pitchFamily="18" charset="0"/>
                <a:ea typeface="Lato"/>
                <a:cs typeface="Times New Roman" panose="02020603050405020304" pitchFamily="18" charset="0"/>
                <a:sym typeface="Lato"/>
              </a:rPr>
              <a:t>Mamprusi</a:t>
            </a:r>
            <a:r>
              <a:rPr lang="en-US" sz="1600" i="1" dirty="0">
                <a:solidFill>
                  <a:schemeClr val="accent1"/>
                </a:solidFill>
                <a:latin typeface="Times New Roman" panose="02020603050405020304" pitchFamily="18" charset="0"/>
                <a:ea typeface="Lato"/>
                <a:cs typeface="Times New Roman" panose="02020603050405020304" pitchFamily="18" charset="0"/>
                <a:sym typeface="Lato"/>
              </a:rPr>
              <a:t> State lies. Whether these small tribes can at a later date be attracted or guided to enter the </a:t>
            </a:r>
            <a:r>
              <a:rPr lang="en-US" sz="1600" i="1" dirty="0" err="1">
                <a:solidFill>
                  <a:schemeClr val="accent1"/>
                </a:solidFill>
                <a:latin typeface="Times New Roman" panose="02020603050405020304" pitchFamily="18" charset="0"/>
                <a:ea typeface="Lato"/>
                <a:cs typeface="Times New Roman" panose="02020603050405020304" pitchFamily="18" charset="0"/>
                <a:sym typeface="Lato"/>
              </a:rPr>
              <a:t>Mamprusi</a:t>
            </a:r>
            <a:r>
              <a:rPr lang="en-US" sz="1600" i="1" dirty="0">
                <a:solidFill>
                  <a:schemeClr val="accent1"/>
                </a:solidFill>
                <a:latin typeface="Times New Roman" panose="02020603050405020304" pitchFamily="18" charset="0"/>
                <a:ea typeface="Lato"/>
                <a:cs typeface="Times New Roman" panose="02020603050405020304" pitchFamily="18" charset="0"/>
                <a:sym typeface="Lato"/>
              </a:rPr>
              <a:t> State must be left to the future: it will be all to the good if they do and the process of absorption will be facilitated by all parties being in the same administrative area</a:t>
            </a:r>
            <a:r>
              <a:rPr lang="en-US" sz="1700" dirty="0">
                <a:solidFill>
                  <a:schemeClr val="accent1"/>
                </a:solidFill>
                <a:latin typeface="Times New Roman" panose="02020603050405020304" pitchFamily="18" charset="0"/>
                <a:ea typeface="Lato"/>
                <a:cs typeface="Times New Roman" panose="02020603050405020304" pitchFamily="18" charset="0"/>
                <a:sym typeface="Lato"/>
              </a:rPr>
              <a:t> (as cited in Bening, 1975, p. 130).</a:t>
            </a:r>
            <a:endParaRPr dirty="0">
              <a:solidFill>
                <a:schemeClr val="accent1"/>
              </a:solidFill>
              <a:latin typeface="Times New Roman" panose="02020603050405020304" pitchFamily="18" charset="0"/>
              <a:ea typeface="Lato"/>
              <a:cs typeface="Times New Roman" panose="02020603050405020304" pitchFamily="18" charset="0"/>
              <a:sym typeface="Lato"/>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8b77875e-5908-45a0-9cb4-dec9ae074618}" enabled="1" method="Privileged" siteId="{0f9e35db-544f-4f60-bdcc-5ea416e6dc70}" contentBits="0" removed="0"/>
</clbl:labelList>
</file>

<file path=docProps/app.xml><?xml version="1.0" encoding="utf-8"?>
<Properties xmlns="http://schemas.openxmlformats.org/officeDocument/2006/extended-properties" xmlns:vt="http://schemas.openxmlformats.org/officeDocument/2006/docPropsVTypes">
  <TotalTime>0</TotalTime>
  <Words>4529</Words>
  <Application>Microsoft Office PowerPoint</Application>
  <PresentationFormat>Widescreen</PresentationFormat>
  <Paragraphs>150</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Times New Roman</vt:lpstr>
      <vt:lpstr>Raleway</vt:lpstr>
      <vt:lpstr>Calibri</vt:lpstr>
      <vt:lpstr>Aptos</vt:lpstr>
      <vt:lpstr>Arial</vt:lpstr>
      <vt:lpstr>Lato</vt:lpstr>
      <vt:lpstr>Streamline</vt:lpstr>
      <vt:lpstr>Colonial Legacies, Legal Orders and Land Relations: Understanding the Power of Boundary Demarcations in Transforming the Commons  1Benjamin Avurinyinbiik Ajabuin  2Prof. Joseph Kwaku Kidido (Presenter) 3Abdul-Hamid Sawang   1University of Victoria, Victoria, Canada. 2Kwame University of Science and Technology, Kumasi, Ghana  3Memorial University of Newfoundland, St. Johns, Canada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Mahlet Wubishet</dc:creator>
  <cp:lastModifiedBy>Fikre Asmamaw</cp:lastModifiedBy>
  <cp:revision>2</cp:revision>
  <dcterms:created xsi:type="dcterms:W3CDTF">2025-06-17T08:21:46Z</dcterms:created>
  <dcterms:modified xsi:type="dcterms:W3CDTF">2025-11-11T02:04:12Z</dcterms:modified>
</cp:coreProperties>
</file>