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189BB-889A-4CFA-ABBF-F14C92CB5B8A}" type="doc">
      <dgm:prSet loTypeId="urn:microsoft.com/office/officeart/2005/8/layout/target1" loCatId="relationship" qsTypeId="urn:microsoft.com/office/officeart/2005/8/quickstyle/simple1" qsCatId="simple" csTypeId="urn:microsoft.com/office/officeart/2005/8/colors/colorful5" csCatId="colorful" phldr="1"/>
      <dgm:spPr/>
    </dgm:pt>
    <dgm:pt modelId="{2C623608-29C9-4A5B-ADA4-2CB997AF8B32}">
      <dgm:prSet phldrT="[Texte]"/>
      <dgm:spPr/>
      <dgm:t>
        <a:bodyPr/>
        <a:lstStyle/>
        <a:p>
          <a:r>
            <a:rPr lang="fr-FR" b="1" dirty="0"/>
            <a:t>Urbanisation</a:t>
          </a:r>
        </a:p>
      </dgm:t>
    </dgm:pt>
    <dgm:pt modelId="{822D4523-CD01-4455-A4A9-5B4668C7B243}" type="parTrans" cxnId="{1B9E8953-F4AE-4895-8D14-0C025D6372AD}">
      <dgm:prSet/>
      <dgm:spPr/>
      <dgm:t>
        <a:bodyPr/>
        <a:lstStyle/>
        <a:p>
          <a:endParaRPr lang="fr-FR"/>
        </a:p>
      </dgm:t>
    </dgm:pt>
    <dgm:pt modelId="{D54B7657-42E7-484A-B62C-E0025358023E}" type="sibTrans" cxnId="{1B9E8953-F4AE-4895-8D14-0C025D6372AD}">
      <dgm:prSet/>
      <dgm:spPr/>
      <dgm:t>
        <a:bodyPr/>
        <a:lstStyle/>
        <a:p>
          <a:endParaRPr lang="fr-FR"/>
        </a:p>
      </dgm:t>
    </dgm:pt>
    <dgm:pt modelId="{B35D2355-A07A-4AE3-80A5-304A5ABAB8A8}">
      <dgm:prSet phldrT="[Texte]"/>
      <dgm:spPr/>
      <dgm:t>
        <a:bodyPr/>
        <a:lstStyle/>
        <a:p>
          <a:r>
            <a:rPr lang="fr-FR" b="1" dirty="0"/>
            <a:t>Extension urbaine</a:t>
          </a:r>
        </a:p>
      </dgm:t>
    </dgm:pt>
    <dgm:pt modelId="{70674353-B273-4F50-9850-00142222E158}" type="parTrans" cxnId="{F7975BB3-8284-49B3-BD07-EEF9A0AFEC5C}">
      <dgm:prSet/>
      <dgm:spPr/>
      <dgm:t>
        <a:bodyPr/>
        <a:lstStyle/>
        <a:p>
          <a:endParaRPr lang="fr-FR"/>
        </a:p>
      </dgm:t>
    </dgm:pt>
    <dgm:pt modelId="{5E7B8F53-746E-4D2A-87C0-1A61A84F9AC5}" type="sibTrans" cxnId="{F7975BB3-8284-49B3-BD07-EEF9A0AFEC5C}">
      <dgm:prSet/>
      <dgm:spPr/>
      <dgm:t>
        <a:bodyPr/>
        <a:lstStyle/>
        <a:p>
          <a:endParaRPr lang="fr-FR"/>
        </a:p>
      </dgm:t>
    </dgm:pt>
    <dgm:pt modelId="{22EC93E6-1A96-4EEF-BF3B-185189AE2834}">
      <dgm:prSet phldrT="[Texte]"/>
      <dgm:spPr/>
      <dgm:t>
        <a:bodyPr/>
        <a:lstStyle/>
        <a:p>
          <a:r>
            <a:rPr lang="fr-FR" b="1" dirty="0"/>
            <a:t>Mutations foncières</a:t>
          </a:r>
        </a:p>
      </dgm:t>
    </dgm:pt>
    <dgm:pt modelId="{3CCB873B-3054-46B9-AD95-2B51542B85C8}" type="parTrans" cxnId="{BA2F58D6-31F4-4D39-9F37-4CE280E6EE64}">
      <dgm:prSet/>
      <dgm:spPr/>
      <dgm:t>
        <a:bodyPr/>
        <a:lstStyle/>
        <a:p>
          <a:endParaRPr lang="fr-FR"/>
        </a:p>
      </dgm:t>
    </dgm:pt>
    <dgm:pt modelId="{864DED76-C61B-4E25-8FEF-17D2889DB4AC}" type="sibTrans" cxnId="{BA2F58D6-31F4-4D39-9F37-4CE280E6EE64}">
      <dgm:prSet/>
      <dgm:spPr/>
      <dgm:t>
        <a:bodyPr/>
        <a:lstStyle/>
        <a:p>
          <a:endParaRPr lang="fr-FR"/>
        </a:p>
      </dgm:t>
    </dgm:pt>
    <dgm:pt modelId="{78F6C33F-DBB6-4980-8993-DC55BF7093E1}" type="pres">
      <dgm:prSet presAssocID="{CA0189BB-889A-4CFA-ABBF-F14C92CB5B8A}" presName="composite" presStyleCnt="0">
        <dgm:presLayoutVars>
          <dgm:chMax val="5"/>
          <dgm:dir/>
          <dgm:resizeHandles val="exact"/>
        </dgm:presLayoutVars>
      </dgm:prSet>
      <dgm:spPr/>
    </dgm:pt>
    <dgm:pt modelId="{C94D829B-DBFA-4838-924F-2472437349DE}" type="pres">
      <dgm:prSet presAssocID="{2C623608-29C9-4A5B-ADA4-2CB997AF8B32}" presName="circle1" presStyleLbl="lnNode1" presStyleIdx="0" presStyleCnt="3"/>
      <dgm:spPr/>
    </dgm:pt>
    <dgm:pt modelId="{32BB32F0-41CB-4B1B-8D38-43C74F76D3AA}" type="pres">
      <dgm:prSet presAssocID="{2C623608-29C9-4A5B-ADA4-2CB997AF8B32}" presName="text1" presStyleLbl="revTx" presStyleIdx="0" presStyleCnt="3" custLinFactNeighborY="-18286">
        <dgm:presLayoutVars>
          <dgm:bulletEnabled val="1"/>
        </dgm:presLayoutVars>
      </dgm:prSet>
      <dgm:spPr/>
    </dgm:pt>
    <dgm:pt modelId="{57186BA1-B3C1-4024-9471-F10C01F6A26C}" type="pres">
      <dgm:prSet presAssocID="{2C623608-29C9-4A5B-ADA4-2CB997AF8B32}" presName="line1" presStyleLbl="callout" presStyleIdx="0" presStyleCnt="6"/>
      <dgm:spPr/>
    </dgm:pt>
    <dgm:pt modelId="{4172D281-F265-42A9-AD1A-5BDD650C1364}" type="pres">
      <dgm:prSet presAssocID="{2C623608-29C9-4A5B-ADA4-2CB997AF8B32}" presName="d1" presStyleLbl="callout" presStyleIdx="1" presStyleCnt="6"/>
      <dgm:spPr/>
    </dgm:pt>
    <dgm:pt modelId="{0B31E565-AAD4-4C0C-AD7B-F7CAFE60772F}" type="pres">
      <dgm:prSet presAssocID="{B35D2355-A07A-4AE3-80A5-304A5ABAB8A8}" presName="circle2" presStyleLbl="lnNode1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0801B9CC-8F72-41BB-A50C-29F0A4242267}" type="pres">
      <dgm:prSet presAssocID="{B35D2355-A07A-4AE3-80A5-304A5ABAB8A8}" presName="text2" presStyleLbl="revTx" presStyleIdx="1" presStyleCnt="3">
        <dgm:presLayoutVars>
          <dgm:bulletEnabled val="1"/>
        </dgm:presLayoutVars>
      </dgm:prSet>
      <dgm:spPr/>
    </dgm:pt>
    <dgm:pt modelId="{FD3A0544-52D3-4F61-A092-7F3B46102807}" type="pres">
      <dgm:prSet presAssocID="{B35D2355-A07A-4AE3-80A5-304A5ABAB8A8}" presName="line2" presStyleLbl="callout" presStyleIdx="2" presStyleCnt="6"/>
      <dgm:spPr/>
    </dgm:pt>
    <dgm:pt modelId="{1D1674AF-D46A-4EB2-9CEC-BEA475AA23CD}" type="pres">
      <dgm:prSet presAssocID="{B35D2355-A07A-4AE3-80A5-304A5ABAB8A8}" presName="d2" presStyleLbl="callout" presStyleIdx="3" presStyleCnt="6"/>
      <dgm:spPr/>
    </dgm:pt>
    <dgm:pt modelId="{3586C40D-E5C2-4BA7-8B73-72F3E850A3DC}" type="pres">
      <dgm:prSet presAssocID="{22EC93E6-1A96-4EEF-BF3B-185189AE2834}" presName="circle3" presStyleLbl="lnNode1" presStyleIdx="2" presStyleCnt="3"/>
      <dgm:spPr/>
    </dgm:pt>
    <dgm:pt modelId="{02A2E9DD-2DED-4D6D-8536-90B34327FEF7}" type="pres">
      <dgm:prSet presAssocID="{22EC93E6-1A96-4EEF-BF3B-185189AE2834}" presName="text3" presStyleLbl="revTx" presStyleIdx="2" presStyleCnt="3">
        <dgm:presLayoutVars>
          <dgm:bulletEnabled val="1"/>
        </dgm:presLayoutVars>
      </dgm:prSet>
      <dgm:spPr/>
    </dgm:pt>
    <dgm:pt modelId="{0CCE02B5-D29E-47E1-8DE8-C77B9FB7F2AC}" type="pres">
      <dgm:prSet presAssocID="{22EC93E6-1A96-4EEF-BF3B-185189AE2834}" presName="line3" presStyleLbl="callout" presStyleIdx="4" presStyleCnt="6"/>
      <dgm:spPr/>
    </dgm:pt>
    <dgm:pt modelId="{2EE4096A-B675-4696-B585-775FEDC51D71}" type="pres">
      <dgm:prSet presAssocID="{22EC93E6-1A96-4EEF-BF3B-185189AE2834}" presName="d3" presStyleLbl="callout" presStyleIdx="5" presStyleCnt="6"/>
      <dgm:spPr/>
    </dgm:pt>
  </dgm:ptLst>
  <dgm:cxnLst>
    <dgm:cxn modelId="{FB4E8400-1118-41DA-8B7D-03927812433E}" type="presOf" srcId="{B35D2355-A07A-4AE3-80A5-304A5ABAB8A8}" destId="{0801B9CC-8F72-41BB-A50C-29F0A4242267}" srcOrd="0" destOrd="0" presId="urn:microsoft.com/office/officeart/2005/8/layout/target1"/>
    <dgm:cxn modelId="{2D5DE802-72EA-400B-A312-B819F91E97AA}" type="presOf" srcId="{CA0189BB-889A-4CFA-ABBF-F14C92CB5B8A}" destId="{78F6C33F-DBB6-4980-8993-DC55BF7093E1}" srcOrd="0" destOrd="0" presId="urn:microsoft.com/office/officeart/2005/8/layout/target1"/>
    <dgm:cxn modelId="{64C0B40C-87A2-4351-A3F0-5D30D3F86617}" type="presOf" srcId="{22EC93E6-1A96-4EEF-BF3B-185189AE2834}" destId="{02A2E9DD-2DED-4D6D-8536-90B34327FEF7}" srcOrd="0" destOrd="0" presId="urn:microsoft.com/office/officeart/2005/8/layout/target1"/>
    <dgm:cxn modelId="{1B9E8953-F4AE-4895-8D14-0C025D6372AD}" srcId="{CA0189BB-889A-4CFA-ABBF-F14C92CB5B8A}" destId="{2C623608-29C9-4A5B-ADA4-2CB997AF8B32}" srcOrd="0" destOrd="0" parTransId="{822D4523-CD01-4455-A4A9-5B4668C7B243}" sibTransId="{D54B7657-42E7-484A-B62C-E0025358023E}"/>
    <dgm:cxn modelId="{F7975BB3-8284-49B3-BD07-EEF9A0AFEC5C}" srcId="{CA0189BB-889A-4CFA-ABBF-F14C92CB5B8A}" destId="{B35D2355-A07A-4AE3-80A5-304A5ABAB8A8}" srcOrd="1" destOrd="0" parTransId="{70674353-B273-4F50-9850-00142222E158}" sibTransId="{5E7B8F53-746E-4D2A-87C0-1A61A84F9AC5}"/>
    <dgm:cxn modelId="{0F8771BD-109E-4A66-8978-BA9217175747}" type="presOf" srcId="{2C623608-29C9-4A5B-ADA4-2CB997AF8B32}" destId="{32BB32F0-41CB-4B1B-8D38-43C74F76D3AA}" srcOrd="0" destOrd="0" presId="urn:microsoft.com/office/officeart/2005/8/layout/target1"/>
    <dgm:cxn modelId="{BA2F58D6-31F4-4D39-9F37-4CE280E6EE64}" srcId="{CA0189BB-889A-4CFA-ABBF-F14C92CB5B8A}" destId="{22EC93E6-1A96-4EEF-BF3B-185189AE2834}" srcOrd="2" destOrd="0" parTransId="{3CCB873B-3054-46B9-AD95-2B51542B85C8}" sibTransId="{864DED76-C61B-4E25-8FEF-17D2889DB4AC}"/>
    <dgm:cxn modelId="{B7C239E7-18C5-4CFC-8191-023624C52775}" type="presParOf" srcId="{78F6C33F-DBB6-4980-8993-DC55BF7093E1}" destId="{C94D829B-DBFA-4838-924F-2472437349DE}" srcOrd="0" destOrd="0" presId="urn:microsoft.com/office/officeart/2005/8/layout/target1"/>
    <dgm:cxn modelId="{B2A0E704-1CEE-410E-B6C2-1100C7B3E30B}" type="presParOf" srcId="{78F6C33F-DBB6-4980-8993-DC55BF7093E1}" destId="{32BB32F0-41CB-4B1B-8D38-43C74F76D3AA}" srcOrd="1" destOrd="0" presId="urn:microsoft.com/office/officeart/2005/8/layout/target1"/>
    <dgm:cxn modelId="{FE10FFCC-1B5F-4359-9C3D-0436368E067E}" type="presParOf" srcId="{78F6C33F-DBB6-4980-8993-DC55BF7093E1}" destId="{57186BA1-B3C1-4024-9471-F10C01F6A26C}" srcOrd="2" destOrd="0" presId="urn:microsoft.com/office/officeart/2005/8/layout/target1"/>
    <dgm:cxn modelId="{BCEAC7C0-19C8-425F-BA0D-802BF0B64234}" type="presParOf" srcId="{78F6C33F-DBB6-4980-8993-DC55BF7093E1}" destId="{4172D281-F265-42A9-AD1A-5BDD650C1364}" srcOrd="3" destOrd="0" presId="urn:microsoft.com/office/officeart/2005/8/layout/target1"/>
    <dgm:cxn modelId="{8E005B1B-9D53-4F14-BA67-91984D712751}" type="presParOf" srcId="{78F6C33F-DBB6-4980-8993-DC55BF7093E1}" destId="{0B31E565-AAD4-4C0C-AD7B-F7CAFE60772F}" srcOrd="4" destOrd="0" presId="urn:microsoft.com/office/officeart/2005/8/layout/target1"/>
    <dgm:cxn modelId="{2DA634CB-15AB-4DF2-96AE-4DCFFB87BB3C}" type="presParOf" srcId="{78F6C33F-DBB6-4980-8993-DC55BF7093E1}" destId="{0801B9CC-8F72-41BB-A50C-29F0A4242267}" srcOrd="5" destOrd="0" presId="urn:microsoft.com/office/officeart/2005/8/layout/target1"/>
    <dgm:cxn modelId="{059ABF10-FF8D-408B-A750-3AF38FA2F6E8}" type="presParOf" srcId="{78F6C33F-DBB6-4980-8993-DC55BF7093E1}" destId="{FD3A0544-52D3-4F61-A092-7F3B46102807}" srcOrd="6" destOrd="0" presId="urn:microsoft.com/office/officeart/2005/8/layout/target1"/>
    <dgm:cxn modelId="{9C001D20-7FF3-426E-95FC-B3154B27C039}" type="presParOf" srcId="{78F6C33F-DBB6-4980-8993-DC55BF7093E1}" destId="{1D1674AF-D46A-4EB2-9CEC-BEA475AA23CD}" srcOrd="7" destOrd="0" presId="urn:microsoft.com/office/officeart/2005/8/layout/target1"/>
    <dgm:cxn modelId="{80D95675-741C-4E67-ADB3-25236654F252}" type="presParOf" srcId="{78F6C33F-DBB6-4980-8993-DC55BF7093E1}" destId="{3586C40D-E5C2-4BA7-8B73-72F3E850A3DC}" srcOrd="8" destOrd="0" presId="urn:microsoft.com/office/officeart/2005/8/layout/target1"/>
    <dgm:cxn modelId="{155AB7A4-6FF6-4F62-9046-6B52FA072212}" type="presParOf" srcId="{78F6C33F-DBB6-4980-8993-DC55BF7093E1}" destId="{02A2E9DD-2DED-4D6D-8536-90B34327FEF7}" srcOrd="9" destOrd="0" presId="urn:microsoft.com/office/officeart/2005/8/layout/target1"/>
    <dgm:cxn modelId="{13CBF62E-F3C2-49B8-AFBB-EB27705FC555}" type="presParOf" srcId="{78F6C33F-DBB6-4980-8993-DC55BF7093E1}" destId="{0CCE02B5-D29E-47E1-8DE8-C77B9FB7F2AC}" srcOrd="10" destOrd="0" presId="urn:microsoft.com/office/officeart/2005/8/layout/target1"/>
    <dgm:cxn modelId="{3FF19BA2-14D9-4046-8D23-414A07EE9217}" type="presParOf" srcId="{78F6C33F-DBB6-4980-8993-DC55BF7093E1}" destId="{2EE4096A-B675-4696-B585-775FEDC51D71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/>
      <dgm:t>
        <a:bodyPr/>
        <a:lstStyle/>
        <a:p>
          <a:pPr algn="ctr" rtl="0"/>
          <a:r>
            <a:rPr lang="fr-FR" b="1" dirty="0"/>
            <a:t>Dédensification urbaine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NeighborX="-5882">
        <dgm:presLayoutVars>
          <dgm:chMax val="0"/>
          <dgm:bulletEnabled val="1"/>
        </dgm:presLayoutVars>
      </dgm:prSet>
      <dgm:spPr/>
    </dgm:pt>
  </dgm:ptLst>
  <dgm:cxnLst>
    <dgm:cxn modelId="{C88B1F06-95B2-4C65-A8C2-D3D11AFE23A0}" type="presOf" srcId="{87EEF469-DE45-474F-B76D-8007C3CFA277}" destId="{EF9F8BF9-8B4F-434E-96FA-BE133D877D59}" srcOrd="0" destOrd="0" presId="urn:microsoft.com/office/officeart/2005/8/layout/vList2"/>
    <dgm:cxn modelId="{F0AD8D0F-449B-419D-A0A5-6E67B013BAAD}" type="presOf" srcId="{9D9F4FEC-0970-4A5D-9D4B-7D79E29F435C}" destId="{2BE51EA5-1136-4468-9631-CBF50C835316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DF741E0C-570D-42DA-BC3A-416BBF084652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/>
      <dgm:t>
        <a:bodyPr/>
        <a:lstStyle/>
        <a:p>
          <a:pPr algn="ctr" rtl="0"/>
          <a:r>
            <a:rPr lang="fr-FR" b="1" dirty="0"/>
            <a:t>Développement de la technique et technologie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NeighborX="-5882">
        <dgm:presLayoutVars>
          <dgm:chMax val="0"/>
          <dgm:bulletEnabled val="1"/>
        </dgm:presLayoutVars>
      </dgm:prSet>
      <dgm:spPr/>
    </dgm:pt>
  </dgm:ptLst>
  <dgm:cxnLst>
    <dgm:cxn modelId="{84E28540-ED7B-4642-9650-9A01AC5668D3}" type="presOf" srcId="{87EEF469-DE45-474F-B76D-8007C3CFA277}" destId="{EF9F8BF9-8B4F-434E-96FA-BE133D877D59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B9676EC9-D57E-456F-9A77-6DBB37DFB827}" type="presOf" srcId="{9D9F4FEC-0970-4A5D-9D4B-7D79E29F435C}" destId="{2BE51EA5-1136-4468-9631-CBF50C835316}" srcOrd="0" destOrd="0" presId="urn:microsoft.com/office/officeart/2005/8/layout/vList2"/>
    <dgm:cxn modelId="{B9F5152F-0B70-4A11-8BC8-4A91BCD19865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/>
      <dgm:t>
        <a:bodyPr/>
        <a:lstStyle/>
        <a:p>
          <a:pPr algn="ctr" rtl="0"/>
          <a:r>
            <a:rPr lang="fr-FR" b="1" dirty="0"/>
            <a:t>Résidence &amp; Transport individuels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NeighborX="-5882">
        <dgm:presLayoutVars>
          <dgm:chMax val="0"/>
          <dgm:bulletEnabled val="1"/>
        </dgm:presLayoutVars>
      </dgm:prSet>
      <dgm:spPr/>
    </dgm:pt>
  </dgm:ptLst>
  <dgm:cxnLst>
    <dgm:cxn modelId="{3500D932-9862-41B0-8868-BC018562C368}" type="presOf" srcId="{87EEF469-DE45-474F-B76D-8007C3CFA277}" destId="{EF9F8BF9-8B4F-434E-96FA-BE133D877D59}" srcOrd="0" destOrd="0" presId="urn:microsoft.com/office/officeart/2005/8/layout/vList2"/>
    <dgm:cxn modelId="{499716AC-0338-4272-8C36-5981204203E5}" type="presOf" srcId="{9D9F4FEC-0970-4A5D-9D4B-7D79E29F435C}" destId="{2BE51EA5-1136-4468-9631-CBF50C835316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AAA5F1BD-E695-4A94-BC4E-BBB532AA6C81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algn="ctr" rtl="0"/>
          <a:r>
            <a:rPr lang="fr-FR" b="1" dirty="0"/>
            <a:t>Pollution &amp; dégradation de l’environnement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NeighborY="3875">
        <dgm:presLayoutVars>
          <dgm:chMax val="0"/>
          <dgm:bulletEnabled val="1"/>
        </dgm:presLayoutVars>
      </dgm:prSet>
      <dgm:spPr/>
    </dgm:pt>
  </dgm:ptLst>
  <dgm:cxnLst>
    <dgm:cxn modelId="{E3C3185F-3326-426E-BCEE-A8BAC909230A}" type="presOf" srcId="{87EEF469-DE45-474F-B76D-8007C3CFA277}" destId="{EF9F8BF9-8B4F-434E-96FA-BE133D877D59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B848C8C0-A2FD-4BA9-A687-63A027A1E598}" type="presOf" srcId="{9D9F4FEC-0970-4A5D-9D4B-7D79E29F435C}" destId="{2BE51EA5-1136-4468-9631-CBF50C835316}" srcOrd="0" destOrd="0" presId="urn:microsoft.com/office/officeart/2005/8/layout/vList2"/>
    <dgm:cxn modelId="{955EE662-F546-4BFD-8E89-4DF435CD87BA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>
        <a:gradFill rotWithShape="0">
          <a:gsLst>
            <a:gs pos="0">
              <a:srgbClr val="0070C0"/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 algn="ctr" rtl="0"/>
          <a:r>
            <a:rPr lang="fr-FR" b="1" dirty="0"/>
            <a:t>Exploitation industrielle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ScaleX="100000" custScaleY="111692" custLinFactNeighborY="-13742">
        <dgm:presLayoutVars>
          <dgm:chMax val="0"/>
          <dgm:bulletEnabled val="1"/>
        </dgm:presLayoutVars>
      </dgm:prSet>
      <dgm:spPr/>
    </dgm:pt>
  </dgm:ptLst>
  <dgm:cxnLst>
    <dgm:cxn modelId="{40839E1B-72FD-4176-BE1D-E7C7CE678867}" type="presOf" srcId="{87EEF469-DE45-474F-B76D-8007C3CFA277}" destId="{EF9F8BF9-8B4F-434E-96FA-BE133D877D59}" srcOrd="0" destOrd="0" presId="urn:microsoft.com/office/officeart/2005/8/layout/vList2"/>
    <dgm:cxn modelId="{C485E9B2-C9C7-4232-9BC0-F3F3499740D9}" type="presOf" srcId="{9D9F4FEC-0970-4A5D-9D4B-7D79E29F435C}" destId="{2BE51EA5-1136-4468-9631-CBF50C835316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6F030298-FECE-47E5-9123-5F6217B9C93E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/>
      <dgm:t>
        <a:bodyPr/>
        <a:lstStyle/>
        <a:p>
          <a:pPr algn="ctr" rtl="0"/>
          <a:r>
            <a:rPr lang="fr-FR" b="1" dirty="0"/>
            <a:t>Exploitation commerciale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X="29032" custLinFactY="-200000" custLinFactNeighborX="100000" custLinFactNeighborY="-271228">
        <dgm:presLayoutVars>
          <dgm:chMax val="0"/>
          <dgm:bulletEnabled val="1"/>
        </dgm:presLayoutVars>
      </dgm:prSet>
      <dgm:spPr/>
    </dgm:pt>
  </dgm:ptLst>
  <dgm:cxnLst>
    <dgm:cxn modelId="{922D1C30-1625-49D5-A1DB-8D9B9D85D98D}" type="presOf" srcId="{87EEF469-DE45-474F-B76D-8007C3CFA277}" destId="{EF9F8BF9-8B4F-434E-96FA-BE133D877D59}" srcOrd="0" destOrd="0" presId="urn:microsoft.com/office/officeart/2005/8/layout/vList2"/>
    <dgm:cxn modelId="{02FDA73D-96E8-4110-80FB-604267522D3C}" type="presOf" srcId="{9D9F4FEC-0970-4A5D-9D4B-7D79E29F435C}" destId="{2BE51EA5-1136-4468-9631-CBF50C835316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9775EE56-CD19-4A63-AB7A-445B771C4BA0}" type="presParOf" srcId="{EF9F8BF9-8B4F-434E-96FA-BE133D877D59}" destId="{2BE51EA5-1136-4468-9631-CBF50C835316}" srcOrd="0" destOrd="0" presId="urn:microsoft.com/office/officeart/2005/8/layout/vList2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algn="ctr" rtl="0"/>
          <a:r>
            <a:rPr lang="fr-FR" b="1" dirty="0"/>
            <a:t>Migration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NeighborY="-13852">
        <dgm:presLayoutVars>
          <dgm:chMax val="0"/>
          <dgm:bulletEnabled val="1"/>
        </dgm:presLayoutVars>
      </dgm:prSet>
      <dgm:spPr/>
    </dgm:pt>
  </dgm:ptLst>
  <dgm:cxnLst>
    <dgm:cxn modelId="{BACBD13F-660E-4958-AEE7-FAB31B60D8B9}" type="presOf" srcId="{87EEF469-DE45-474F-B76D-8007C3CFA277}" destId="{EF9F8BF9-8B4F-434E-96FA-BE133D877D59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8E1A08C8-75B9-4005-8DFE-E5208F4821CB}" type="presOf" srcId="{9D9F4FEC-0970-4A5D-9D4B-7D79E29F435C}" destId="{2BE51EA5-1136-4468-9631-CBF50C835316}" srcOrd="0" destOrd="0" presId="urn:microsoft.com/office/officeart/2005/8/layout/vList2"/>
    <dgm:cxn modelId="{AD747399-8C28-4A21-880E-B012A2BD3459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99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algn="ctr" rtl="0"/>
          <a:r>
            <a:rPr lang="fr-FR" b="1" dirty="0"/>
            <a:t>Exploitation minière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NeighborY="-13852">
        <dgm:presLayoutVars>
          <dgm:chMax val="0"/>
          <dgm:bulletEnabled val="1"/>
        </dgm:presLayoutVars>
      </dgm:prSet>
      <dgm:spPr/>
    </dgm:pt>
  </dgm:ptLst>
  <dgm:cxnLst>
    <dgm:cxn modelId="{21D52543-B4FC-4202-871D-D799F591F267}" type="presOf" srcId="{87EEF469-DE45-474F-B76D-8007C3CFA277}" destId="{EF9F8BF9-8B4F-434E-96FA-BE133D877D59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240BD9C2-08B2-4F0E-A78B-A0FEC788D926}" type="presOf" srcId="{9D9F4FEC-0970-4A5D-9D4B-7D79E29F435C}" destId="{2BE51EA5-1136-4468-9631-CBF50C835316}" srcOrd="0" destOrd="0" presId="urn:microsoft.com/office/officeart/2005/8/layout/vList2"/>
    <dgm:cxn modelId="{16E5D2BE-7E72-4A85-A65C-302E759B17A8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fr-FR" b="1" dirty="0"/>
            <a:t>Délocalisation &amp; éloignement des champ de culture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NeighborX="-5882">
        <dgm:presLayoutVars>
          <dgm:chMax val="0"/>
          <dgm:bulletEnabled val="1"/>
        </dgm:presLayoutVars>
      </dgm:prSet>
      <dgm:spPr/>
    </dgm:pt>
  </dgm:ptLst>
  <dgm:cxnLst>
    <dgm:cxn modelId="{BC3FD037-9482-4EAC-862A-31B61A0F075C}" type="presOf" srcId="{9D9F4FEC-0970-4A5D-9D4B-7D79E29F435C}" destId="{2BE51EA5-1136-4468-9631-CBF50C835316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85A9AAEE-F442-4CBD-B0AD-B162A4BD3AD2}" type="presOf" srcId="{87EEF469-DE45-474F-B76D-8007C3CFA277}" destId="{EF9F8BF9-8B4F-434E-96FA-BE133D877D59}" srcOrd="0" destOrd="0" presId="urn:microsoft.com/office/officeart/2005/8/layout/vList2"/>
    <dgm:cxn modelId="{EDB31C7A-20FE-4BB4-94E3-EA070219B6E7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9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/>
      <dgm:t>
        <a:bodyPr/>
        <a:lstStyle/>
        <a:p>
          <a:pPr algn="ctr" rtl="0"/>
          <a:r>
            <a:rPr lang="fr-FR" b="1" dirty="0"/>
            <a:t>Etc.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NeighborX="1150" custLinFactNeighborY="2123">
        <dgm:presLayoutVars>
          <dgm:chMax val="0"/>
          <dgm:bulletEnabled val="1"/>
        </dgm:presLayoutVars>
      </dgm:prSet>
      <dgm:spPr/>
    </dgm:pt>
  </dgm:ptLst>
  <dgm:cxnLst>
    <dgm:cxn modelId="{FF75CD31-7999-4CED-B1C3-864C182E1854}" type="presOf" srcId="{9D9F4FEC-0970-4A5D-9D4B-7D79E29F435C}" destId="{2BE51EA5-1136-4468-9631-CBF50C835316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1A9A02C3-C88F-45B6-A758-762365408589}" type="presOf" srcId="{87EEF469-DE45-474F-B76D-8007C3CFA277}" destId="{EF9F8BF9-8B4F-434E-96FA-BE133D877D59}" srcOrd="0" destOrd="0" presId="urn:microsoft.com/office/officeart/2005/8/layout/vList2"/>
    <dgm:cxn modelId="{DCE00415-6071-47FF-9C0C-9808CE0AC5A8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9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algn="ctr" rtl="0"/>
          <a:r>
            <a:rPr lang="fr-FR" b="1" dirty="0"/>
            <a:t>Gouvernance foncière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NeighborY="-13852">
        <dgm:presLayoutVars>
          <dgm:chMax val="0"/>
          <dgm:bulletEnabled val="1"/>
        </dgm:presLayoutVars>
      </dgm:prSet>
      <dgm:spPr/>
    </dgm:pt>
  </dgm:ptLst>
  <dgm:cxnLst>
    <dgm:cxn modelId="{2D1CE18D-8A72-4585-A5A6-4CEE3C9923A5}" type="presOf" srcId="{9D9F4FEC-0970-4A5D-9D4B-7D79E29F435C}" destId="{2BE51EA5-1136-4468-9631-CBF50C835316}" srcOrd="0" destOrd="0" presId="urn:microsoft.com/office/officeart/2005/8/layout/vList2"/>
    <dgm:cxn modelId="{AADC18A6-1CEA-4367-B316-C9212473952B}" type="presOf" srcId="{87EEF469-DE45-474F-B76D-8007C3CFA277}" destId="{EF9F8BF9-8B4F-434E-96FA-BE133D877D59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F719A470-84D1-41FB-8A16-A639DAF81B49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>
        <a:solidFill>
          <a:srgbClr val="92D050"/>
        </a:solidFill>
      </dgm:spPr>
      <dgm:t>
        <a:bodyPr/>
        <a:lstStyle/>
        <a:p>
          <a:pPr rtl="0"/>
          <a:r>
            <a:rPr lang="fr-FR" b="1" dirty="0"/>
            <a:t>Insécurité foncière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ScaleY="120919" custLinFactX="-11196" custLinFactNeighborX="-100000" custLinFactNeighborY="6388">
        <dgm:presLayoutVars>
          <dgm:chMax val="0"/>
          <dgm:bulletEnabled val="1"/>
        </dgm:presLayoutVars>
      </dgm:prSet>
      <dgm:spPr/>
    </dgm:pt>
  </dgm:ptLst>
  <dgm:cxnLst>
    <dgm:cxn modelId="{9A2BE41C-15EE-4A79-A07F-BBDAF135371A}" type="presOf" srcId="{9D9F4FEC-0970-4A5D-9D4B-7D79E29F435C}" destId="{2BE51EA5-1136-4468-9631-CBF50C835316}" srcOrd="0" destOrd="0" presId="urn:microsoft.com/office/officeart/2005/8/layout/vList2"/>
    <dgm:cxn modelId="{24F861AD-2C6E-498A-831A-EC32FEFD8DC9}" type="presOf" srcId="{87EEF469-DE45-474F-B76D-8007C3CFA277}" destId="{EF9F8BF9-8B4F-434E-96FA-BE133D877D59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2F8FFD14-FD1B-4FEA-A176-61E781AB7D2C}" type="presParOf" srcId="{EF9F8BF9-8B4F-434E-96FA-BE133D877D59}" destId="{2BE51EA5-1136-4468-9631-CBF50C835316}" srcOrd="0" destOrd="0" presId="urn:microsoft.com/office/officeart/2005/8/layout/vList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10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b="1" dirty="0"/>
            <a:t>Spéculation foncière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NeighborX="-5882">
        <dgm:presLayoutVars>
          <dgm:chMax val="0"/>
          <dgm:bulletEnabled val="1"/>
        </dgm:presLayoutVars>
      </dgm:prSet>
      <dgm:spPr/>
    </dgm:pt>
  </dgm:ptLst>
  <dgm:cxnLst>
    <dgm:cxn modelId="{9A2BE41C-15EE-4A79-A07F-BBDAF135371A}" type="presOf" srcId="{9D9F4FEC-0970-4A5D-9D4B-7D79E29F435C}" destId="{2BE51EA5-1136-4468-9631-CBF50C835316}" srcOrd="0" destOrd="0" presId="urn:microsoft.com/office/officeart/2005/8/layout/vList2"/>
    <dgm:cxn modelId="{24F861AD-2C6E-498A-831A-EC32FEFD8DC9}" type="presOf" srcId="{87EEF469-DE45-474F-B76D-8007C3CFA277}" destId="{EF9F8BF9-8B4F-434E-96FA-BE133D877D59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2F8FFD14-FD1B-4FEA-A176-61E781AB7D2C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>
        <a:solidFill>
          <a:srgbClr val="92D050"/>
        </a:solidFill>
      </dgm:spPr>
      <dgm:t>
        <a:bodyPr/>
        <a:lstStyle/>
        <a:p>
          <a:pPr algn="ctr" rtl="0"/>
          <a:r>
            <a:rPr lang="fr-FR" b="1" dirty="0"/>
            <a:t>Insécurité alimentaire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ScaleX="100000" custScaleY="111692" custLinFactX="-23529" custLinFactNeighborX="-100000" custLinFactNeighborY="-30879">
        <dgm:presLayoutVars>
          <dgm:chMax val="0"/>
          <dgm:bulletEnabled val="1"/>
        </dgm:presLayoutVars>
      </dgm:prSet>
      <dgm:spPr/>
    </dgm:pt>
  </dgm:ptLst>
  <dgm:cxnLst>
    <dgm:cxn modelId="{1E8ECB69-1311-454C-AA3B-980BA0FFF405}" type="presOf" srcId="{9D9F4FEC-0970-4A5D-9D4B-7D79E29F435C}" destId="{2BE51EA5-1136-4468-9631-CBF50C835316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4E0208EC-F395-482F-97B7-E9FE57338CAF}" type="presOf" srcId="{87EEF469-DE45-474F-B76D-8007C3CFA277}" destId="{EF9F8BF9-8B4F-434E-96FA-BE133D877D59}" srcOrd="0" destOrd="0" presId="urn:microsoft.com/office/officeart/2005/8/layout/vList2"/>
    <dgm:cxn modelId="{86EF1484-25E2-4E54-BC09-F5D3572FDB1B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/>
      <dgm:t>
        <a:bodyPr/>
        <a:lstStyle/>
        <a:p>
          <a:pPr algn="ctr" rtl="0"/>
          <a:r>
            <a:rPr lang="fr-FR" b="1" dirty="0"/>
            <a:t>Pauvreté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NeighborX="55444" custLinFactNeighborY="10287">
        <dgm:presLayoutVars>
          <dgm:chMax val="0"/>
          <dgm:bulletEnabled val="1"/>
        </dgm:presLayoutVars>
      </dgm:prSet>
      <dgm:spPr/>
    </dgm:pt>
  </dgm:ptLst>
  <dgm:cxnLst>
    <dgm:cxn modelId="{EB1CD50A-20BB-4510-9345-911A9D23E989}" type="presOf" srcId="{9D9F4FEC-0970-4A5D-9D4B-7D79E29F435C}" destId="{2BE51EA5-1136-4468-9631-CBF50C835316}" srcOrd="0" destOrd="0" presId="urn:microsoft.com/office/officeart/2005/8/layout/vList2"/>
    <dgm:cxn modelId="{23B1BF96-4836-439E-AA68-57E284D16A84}" type="presOf" srcId="{87EEF469-DE45-474F-B76D-8007C3CFA277}" destId="{EF9F8BF9-8B4F-434E-96FA-BE133D877D59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9B4E4655-E72D-42D0-913C-9D6D81D8F49D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>
        <a:gradFill rotWithShape="0">
          <a:gsLst>
            <a:gs pos="48000">
              <a:schemeClr val="accent6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69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algn="ctr" rtl="0"/>
          <a:r>
            <a:rPr lang="fr-FR" b="1" dirty="0"/>
            <a:t>Menace de l’activité agricole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NeighborY="67958">
        <dgm:presLayoutVars>
          <dgm:chMax val="0"/>
          <dgm:bulletEnabled val="1"/>
        </dgm:presLayoutVars>
      </dgm:prSet>
      <dgm:spPr/>
    </dgm:pt>
  </dgm:ptLst>
  <dgm:cxnLst>
    <dgm:cxn modelId="{11A8ED0A-63F8-4534-8B1D-B81B9F44A9E6}" type="presOf" srcId="{87EEF469-DE45-474F-B76D-8007C3CFA277}" destId="{EF9F8BF9-8B4F-434E-96FA-BE133D877D59}" srcOrd="0" destOrd="0" presId="urn:microsoft.com/office/officeart/2005/8/layout/vList2"/>
    <dgm:cxn modelId="{85DDA874-D661-46D0-8995-A78EEE6C3C00}" type="presOf" srcId="{9D9F4FEC-0970-4A5D-9D4B-7D79E29F435C}" destId="{2BE51EA5-1136-4468-9631-CBF50C835316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0A4DC5AC-D1E4-4AB5-BB36-2BE815AA5BF0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/>
      <dgm:t>
        <a:bodyPr/>
        <a:lstStyle/>
        <a:p>
          <a:pPr algn="ctr" rtl="0"/>
          <a:r>
            <a:rPr lang="fr-FR" b="1" dirty="0"/>
            <a:t>Conflits fonciers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X="29032" custLinFactY="-200000" custLinFactNeighborX="100000" custLinFactNeighborY="-271228">
        <dgm:presLayoutVars>
          <dgm:chMax val="0"/>
          <dgm:bulletEnabled val="1"/>
        </dgm:presLayoutVars>
      </dgm:prSet>
      <dgm:spPr/>
    </dgm:pt>
  </dgm:ptLst>
  <dgm:cxnLst>
    <dgm:cxn modelId="{A0D63125-D138-4E16-8736-8C4B699CB7B9}" type="presOf" srcId="{9D9F4FEC-0970-4A5D-9D4B-7D79E29F435C}" destId="{2BE51EA5-1136-4468-9631-CBF50C835316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685B33BA-D1B8-4DB7-A58D-316960ABAC53}" type="presOf" srcId="{87EEF469-DE45-474F-B76D-8007C3CFA277}" destId="{EF9F8BF9-8B4F-434E-96FA-BE133D877D59}" srcOrd="0" destOrd="0" presId="urn:microsoft.com/office/officeart/2005/8/layout/vList2"/>
    <dgm:cxn modelId="{A38BB51A-08AD-4099-8497-956932738A76}" type="presParOf" srcId="{EF9F8BF9-8B4F-434E-96FA-BE133D877D59}" destId="{2BE51EA5-1136-4468-9631-CBF50C835316}" srcOrd="0" destOrd="0" presId="urn:microsoft.com/office/officeart/2005/8/layout/vList2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/>
      <dgm:t>
        <a:bodyPr/>
        <a:lstStyle/>
        <a:p>
          <a:pPr algn="ctr" rtl="0"/>
          <a:r>
            <a:rPr lang="fr-FR" b="1" dirty="0"/>
            <a:t>Reconversion socioprofessionnelle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NeighborX="-5882">
        <dgm:presLayoutVars>
          <dgm:chMax val="0"/>
          <dgm:bulletEnabled val="1"/>
        </dgm:presLayoutVars>
      </dgm:prSet>
      <dgm:spPr/>
    </dgm:pt>
  </dgm:ptLst>
  <dgm:cxnLst>
    <dgm:cxn modelId="{B614081E-02C9-412C-8162-3731A8BAA23C}" type="presOf" srcId="{9D9F4FEC-0970-4A5D-9D4B-7D79E29F435C}" destId="{2BE51EA5-1136-4468-9631-CBF50C835316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AB162AEC-83C0-4602-ADE9-75BFFB98E76E}" type="presOf" srcId="{87EEF469-DE45-474F-B76D-8007C3CFA277}" destId="{EF9F8BF9-8B4F-434E-96FA-BE133D877D59}" srcOrd="0" destOrd="0" presId="urn:microsoft.com/office/officeart/2005/8/layout/vList2"/>
    <dgm:cxn modelId="{8BBB45A5-BD1A-41C5-BDD7-361F84607AF8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EEF469-DE45-474F-B76D-8007C3CFA277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D9F4FEC-0970-4A5D-9D4B-7D79E29F435C}">
      <dgm:prSet/>
      <dgm:spPr>
        <a:gradFill rotWithShape="0">
          <a:gsLst>
            <a:gs pos="0">
              <a:srgbClr val="0070C0"/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 algn="ctr" rtl="0"/>
          <a:r>
            <a:rPr lang="fr-FR" b="1" dirty="0"/>
            <a:t>Accroissement de la population</a:t>
          </a:r>
        </a:p>
      </dgm:t>
    </dgm:pt>
    <dgm:pt modelId="{32CBB195-F9EC-49C6-9253-1083068EA23D}" type="parTrans" cxnId="{137F49B3-E0B7-4DAB-8FC5-C779A9A5E2B9}">
      <dgm:prSet/>
      <dgm:spPr/>
      <dgm:t>
        <a:bodyPr/>
        <a:lstStyle/>
        <a:p>
          <a:endParaRPr lang="fr-FR" b="1"/>
        </a:p>
      </dgm:t>
    </dgm:pt>
    <dgm:pt modelId="{76D6CD82-049C-4804-AAE7-E232B890614B}" type="sibTrans" cxnId="{137F49B3-E0B7-4DAB-8FC5-C779A9A5E2B9}">
      <dgm:prSet/>
      <dgm:spPr/>
      <dgm:t>
        <a:bodyPr/>
        <a:lstStyle/>
        <a:p>
          <a:endParaRPr lang="fr-FR" b="1"/>
        </a:p>
      </dgm:t>
    </dgm:pt>
    <dgm:pt modelId="{EF9F8BF9-8B4F-434E-96FA-BE133D877D59}" type="pres">
      <dgm:prSet presAssocID="{87EEF469-DE45-474F-B76D-8007C3CFA277}" presName="linear" presStyleCnt="0">
        <dgm:presLayoutVars>
          <dgm:animLvl val="lvl"/>
          <dgm:resizeHandles val="exact"/>
        </dgm:presLayoutVars>
      </dgm:prSet>
      <dgm:spPr/>
    </dgm:pt>
    <dgm:pt modelId="{2BE51EA5-1136-4468-9631-CBF50C835316}" type="pres">
      <dgm:prSet presAssocID="{9D9F4FEC-0970-4A5D-9D4B-7D79E29F435C}" presName="parentText" presStyleLbl="node1" presStyleIdx="0" presStyleCnt="1" custLinFactNeighborX="-5882">
        <dgm:presLayoutVars>
          <dgm:chMax val="0"/>
          <dgm:bulletEnabled val="1"/>
        </dgm:presLayoutVars>
      </dgm:prSet>
      <dgm:spPr/>
    </dgm:pt>
  </dgm:ptLst>
  <dgm:cxnLst>
    <dgm:cxn modelId="{32A4508E-4ED6-45B5-932F-6B657E37B455}" type="presOf" srcId="{9D9F4FEC-0970-4A5D-9D4B-7D79E29F435C}" destId="{2BE51EA5-1136-4468-9631-CBF50C835316}" srcOrd="0" destOrd="0" presId="urn:microsoft.com/office/officeart/2005/8/layout/vList2"/>
    <dgm:cxn modelId="{137F49B3-E0B7-4DAB-8FC5-C779A9A5E2B9}" srcId="{87EEF469-DE45-474F-B76D-8007C3CFA277}" destId="{9D9F4FEC-0970-4A5D-9D4B-7D79E29F435C}" srcOrd="0" destOrd="0" parTransId="{32CBB195-F9EC-49C6-9253-1083068EA23D}" sibTransId="{76D6CD82-049C-4804-AAE7-E232B890614B}"/>
    <dgm:cxn modelId="{8E799EDA-8CE8-4BE6-9143-BBF4CDDF7DCB}" type="presOf" srcId="{87EEF469-DE45-474F-B76D-8007C3CFA277}" destId="{EF9F8BF9-8B4F-434E-96FA-BE133D877D59}" srcOrd="0" destOrd="0" presId="urn:microsoft.com/office/officeart/2005/8/layout/vList2"/>
    <dgm:cxn modelId="{62FC23AD-7C12-4B34-A024-F5CFEC40D544}" type="presParOf" srcId="{EF9F8BF9-8B4F-434E-96FA-BE133D877D59}" destId="{2BE51EA5-1136-4468-9631-CBF50C83531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6C40D-E5C2-4BA7-8B73-72F3E850A3DC}">
      <dsp:nvSpPr>
        <dsp:cNvPr id="0" name=""/>
        <dsp:cNvSpPr/>
      </dsp:nvSpPr>
      <dsp:spPr>
        <a:xfrm>
          <a:off x="339330" y="1107288"/>
          <a:ext cx="3321867" cy="332186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1E565-AAD4-4C0C-AD7B-F7CAFE60772F}">
      <dsp:nvSpPr>
        <dsp:cNvPr id="0" name=""/>
        <dsp:cNvSpPr/>
      </dsp:nvSpPr>
      <dsp:spPr>
        <a:xfrm>
          <a:off x="1003703" y="1771662"/>
          <a:ext cx="1993120" cy="199312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D829B-DBFA-4838-924F-2472437349DE}">
      <dsp:nvSpPr>
        <dsp:cNvPr id="0" name=""/>
        <dsp:cNvSpPr/>
      </dsp:nvSpPr>
      <dsp:spPr>
        <a:xfrm>
          <a:off x="1668077" y="2436035"/>
          <a:ext cx="664373" cy="6643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B32F0-41CB-4B1B-8D38-43C74F76D3AA}">
      <dsp:nvSpPr>
        <dsp:cNvPr id="0" name=""/>
        <dsp:cNvSpPr/>
      </dsp:nvSpPr>
      <dsp:spPr>
        <a:xfrm>
          <a:off x="4214841" y="0"/>
          <a:ext cx="1660933" cy="968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/>
            <a:t>Urbanisation</a:t>
          </a:r>
        </a:p>
      </dsp:txBody>
      <dsp:txXfrm>
        <a:off x="4214841" y="0"/>
        <a:ext cx="1660933" cy="968877"/>
      </dsp:txXfrm>
    </dsp:sp>
    <dsp:sp modelId="{57186BA1-B3C1-4024-9471-F10C01F6A26C}">
      <dsp:nvSpPr>
        <dsp:cNvPr id="0" name=""/>
        <dsp:cNvSpPr/>
      </dsp:nvSpPr>
      <dsp:spPr>
        <a:xfrm>
          <a:off x="3799608" y="484438"/>
          <a:ext cx="41523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2D281-F265-42A9-AD1A-5BDD650C1364}">
      <dsp:nvSpPr>
        <dsp:cNvPr id="0" name=""/>
        <dsp:cNvSpPr/>
      </dsp:nvSpPr>
      <dsp:spPr>
        <a:xfrm rot="5400000">
          <a:off x="1757490" y="727765"/>
          <a:ext cx="2283229" cy="1797683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1B9CC-8F72-41BB-A50C-29F0A4242267}">
      <dsp:nvSpPr>
        <dsp:cNvPr id="0" name=""/>
        <dsp:cNvSpPr/>
      </dsp:nvSpPr>
      <dsp:spPr>
        <a:xfrm>
          <a:off x="4214841" y="968877"/>
          <a:ext cx="1660933" cy="968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/>
            <a:t>Extension urbaine</a:t>
          </a:r>
        </a:p>
      </dsp:txBody>
      <dsp:txXfrm>
        <a:off x="4214841" y="968877"/>
        <a:ext cx="1660933" cy="968877"/>
      </dsp:txXfrm>
    </dsp:sp>
    <dsp:sp modelId="{FD3A0544-52D3-4F61-A092-7F3B46102807}">
      <dsp:nvSpPr>
        <dsp:cNvPr id="0" name=""/>
        <dsp:cNvSpPr/>
      </dsp:nvSpPr>
      <dsp:spPr>
        <a:xfrm>
          <a:off x="3799608" y="1453316"/>
          <a:ext cx="41523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674AF-D46A-4EB2-9CEC-BEA475AA23CD}">
      <dsp:nvSpPr>
        <dsp:cNvPr id="0" name=""/>
        <dsp:cNvSpPr/>
      </dsp:nvSpPr>
      <dsp:spPr>
        <a:xfrm rot="5400000">
          <a:off x="2247576" y="1681529"/>
          <a:ext cx="1779191" cy="1321549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2E9DD-2DED-4D6D-8536-90B34327FEF7}">
      <dsp:nvSpPr>
        <dsp:cNvPr id="0" name=""/>
        <dsp:cNvSpPr/>
      </dsp:nvSpPr>
      <dsp:spPr>
        <a:xfrm>
          <a:off x="4214841" y="1937755"/>
          <a:ext cx="1660933" cy="968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/>
            <a:t>Mutations foncières</a:t>
          </a:r>
        </a:p>
      </dsp:txBody>
      <dsp:txXfrm>
        <a:off x="4214841" y="1937755"/>
        <a:ext cx="1660933" cy="968877"/>
      </dsp:txXfrm>
    </dsp:sp>
    <dsp:sp modelId="{0CCE02B5-D29E-47E1-8DE8-C77B9FB7F2AC}">
      <dsp:nvSpPr>
        <dsp:cNvPr id="0" name=""/>
        <dsp:cNvSpPr/>
      </dsp:nvSpPr>
      <dsp:spPr>
        <a:xfrm>
          <a:off x="3799608" y="2422194"/>
          <a:ext cx="41523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4096A-B675-4696-B585-775FEDC51D71}">
      <dsp:nvSpPr>
        <dsp:cNvPr id="0" name=""/>
        <dsp:cNvSpPr/>
      </dsp:nvSpPr>
      <dsp:spPr>
        <a:xfrm rot="5400000">
          <a:off x="2738272" y="2634517"/>
          <a:ext cx="1271167" cy="845415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27181"/>
          <a:ext cx="1285884" cy="5171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Dédensification urbaine</a:t>
          </a:r>
        </a:p>
      </dsp:txBody>
      <dsp:txXfrm>
        <a:off x="25245" y="52426"/>
        <a:ext cx="1235394" cy="4666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10801"/>
          <a:ext cx="1285884" cy="5499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Développement de la technique et technologie</a:t>
          </a:r>
        </a:p>
      </dsp:txBody>
      <dsp:txXfrm>
        <a:off x="26844" y="37645"/>
        <a:ext cx="1232196" cy="4962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86852"/>
          <a:ext cx="1357322" cy="397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Résidence &amp; Transport individuels</a:t>
          </a:r>
        </a:p>
      </dsp:txBody>
      <dsp:txXfrm>
        <a:off x="19419" y="106271"/>
        <a:ext cx="1318484" cy="3589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77900"/>
          <a:ext cx="2214578" cy="636480"/>
        </a:xfrm>
        <a:prstGeom prst="round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Pollution &amp; dégradation de l’environnement</a:t>
          </a:r>
        </a:p>
      </dsp:txBody>
      <dsp:txXfrm>
        <a:off x="31070" y="108970"/>
        <a:ext cx="2152438" cy="5743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0"/>
          <a:ext cx="1214445" cy="533172"/>
        </a:xfrm>
        <a:prstGeom prst="roundRect">
          <a:avLst/>
        </a:prstGeom>
        <a:gradFill rotWithShape="0">
          <a:gsLst>
            <a:gs pos="0">
              <a:srgbClr val="0070C0"/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Exploitation industrielle</a:t>
          </a:r>
        </a:p>
      </dsp:txBody>
      <dsp:txXfrm>
        <a:off x="26027" y="26027"/>
        <a:ext cx="1162391" cy="4811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0"/>
          <a:ext cx="1714512" cy="2638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Exploitation commerciale</a:t>
          </a:r>
        </a:p>
      </dsp:txBody>
      <dsp:txXfrm>
        <a:off x="12879" y="12879"/>
        <a:ext cx="1688754" cy="23807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0"/>
          <a:ext cx="1285884" cy="335790"/>
        </a:xfrm>
        <a:prstGeom prst="round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Migration</a:t>
          </a:r>
        </a:p>
      </dsp:txBody>
      <dsp:txXfrm>
        <a:off x="16392" y="16392"/>
        <a:ext cx="1253100" cy="3030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0"/>
          <a:ext cx="1428759" cy="556920"/>
        </a:xfrm>
        <a:prstGeom prst="round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99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Exploitation minière</a:t>
          </a:r>
        </a:p>
      </dsp:txBody>
      <dsp:txXfrm>
        <a:off x="27187" y="27187"/>
        <a:ext cx="1374385" cy="5025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407"/>
          <a:ext cx="1214446" cy="8564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Délocalisation &amp; éloignement des champ de culture</a:t>
          </a:r>
        </a:p>
      </dsp:txBody>
      <dsp:txXfrm>
        <a:off x="41808" y="42215"/>
        <a:ext cx="1130830" cy="7728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20365"/>
          <a:ext cx="1500198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Etc.</a:t>
          </a:r>
        </a:p>
      </dsp:txBody>
      <dsp:txXfrm>
        <a:off x="23417" y="43782"/>
        <a:ext cx="1453364" cy="432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30535"/>
          <a:ext cx="1571636" cy="287819"/>
        </a:xfrm>
        <a:prstGeom prst="roundRect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Gouvernance foncière</a:t>
          </a:r>
        </a:p>
      </dsp:txBody>
      <dsp:txXfrm>
        <a:off x="14050" y="44585"/>
        <a:ext cx="1543536" cy="2597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2"/>
          <a:ext cx="1000132" cy="721523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Insécurité foncière</a:t>
          </a:r>
        </a:p>
      </dsp:txBody>
      <dsp:txXfrm>
        <a:off x="35222" y="35224"/>
        <a:ext cx="929688" cy="651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105764"/>
          <a:ext cx="1000132" cy="5171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Spéculation foncière</a:t>
          </a:r>
        </a:p>
      </dsp:txBody>
      <dsp:txXfrm>
        <a:off x="25245" y="131009"/>
        <a:ext cx="949642" cy="466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0"/>
          <a:ext cx="1214445" cy="710897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Insécurité alimentaire</a:t>
          </a:r>
        </a:p>
      </dsp:txBody>
      <dsp:txXfrm>
        <a:off x="34703" y="34703"/>
        <a:ext cx="1145039" cy="6414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20365"/>
          <a:ext cx="1500198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Pauvreté</a:t>
          </a:r>
        </a:p>
      </dsp:txBody>
      <dsp:txXfrm>
        <a:off x="23417" y="43782"/>
        <a:ext cx="1453364" cy="432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26913"/>
          <a:ext cx="2214578" cy="716040"/>
        </a:xfrm>
        <a:prstGeom prst="roundRect">
          <a:avLst/>
        </a:prstGeom>
        <a:gradFill rotWithShape="0">
          <a:gsLst>
            <a:gs pos="48000">
              <a:schemeClr val="accent6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69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Menace de l’activité agricole</a:t>
          </a:r>
        </a:p>
      </dsp:txBody>
      <dsp:txXfrm>
        <a:off x="34954" y="61867"/>
        <a:ext cx="2144670" cy="6461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0"/>
          <a:ext cx="1714512" cy="40774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Conflits fonciers</a:t>
          </a:r>
        </a:p>
      </dsp:txBody>
      <dsp:txXfrm>
        <a:off x="19904" y="19904"/>
        <a:ext cx="1674704" cy="3679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7292"/>
          <a:ext cx="1857388" cy="556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Reconversion socioprofessionnelle</a:t>
          </a:r>
        </a:p>
      </dsp:txBody>
      <dsp:txXfrm>
        <a:off x="27187" y="34479"/>
        <a:ext cx="1803014" cy="5025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1EA5-1136-4468-9631-CBF50C835316}">
      <dsp:nvSpPr>
        <dsp:cNvPr id="0" name=""/>
        <dsp:cNvSpPr/>
      </dsp:nvSpPr>
      <dsp:spPr>
        <a:xfrm>
          <a:off x="0" y="27181"/>
          <a:ext cx="1285884" cy="517140"/>
        </a:xfrm>
        <a:prstGeom prst="roundRect">
          <a:avLst/>
        </a:prstGeom>
        <a:gradFill rotWithShape="0">
          <a:gsLst>
            <a:gs pos="0">
              <a:srgbClr val="0070C0"/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Accroissement de la population</a:t>
          </a:r>
        </a:p>
      </dsp:txBody>
      <dsp:txXfrm>
        <a:off x="25245" y="52426"/>
        <a:ext cx="1235394" cy="466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9E67-06B2-45C6-9367-4AC5191E9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CBA9-AC36-46B6-B0BA-F27DE32C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AB20-6F7B-4895-B865-804A7AE5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BA83-FC17-429B-AEF0-DBFF2E5A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9ABA-D864-4C8A-BA21-CEEDD63C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36B-E3B0-4895-A0D7-0BFBCB7B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4EC96-CDF6-40E2-BFD2-BB5597CE1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2389-3976-4626-8197-83F8B5A5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F53F-FDB7-45DE-A7C6-1E6C435D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4FD6-3ADE-4DB0-B370-9DC7436E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9867-C2AD-4943-9DAA-6923160A2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96F35-837C-46DC-9122-90BE7437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4CDC-726A-4766-A763-F3DFF322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0206-3CB6-492A-9236-23D5B74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6003-1A5F-44E3-B87C-1E52B019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75EB-547E-4014-9601-8EB12B0F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209-E8A0-43F3-A50D-D6A4F803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EE203-F275-442F-8408-0852393C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040B-4F33-43B5-8C1A-6658AB59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36E9-4349-4E68-9049-E835497E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1652-A98C-4A58-A015-BDE1FD45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E154-B09D-45DC-A928-47E121BA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F0DA-9085-4140-A340-0013FFBF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6B3D-850A-4092-AC5C-63E2ACA6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BD5-BB25-4CA8-86D9-6BE7FBFC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4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5276-A988-4D59-A003-2F84F1A7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0CAF-865A-41CC-9B34-83968E2FE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49AC8-D9EC-4E73-A67E-C8F89267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B2EC5-9630-4A43-9007-AE4DE194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F5E4D-B9B3-4B38-AFD8-294F51D8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D6CA-9A4A-4CED-82D4-5BB42974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93A7-FC81-4876-8CBA-BE322408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57F18-100E-4621-A66E-8B7C0EA5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E8606-8509-45DA-A523-1602D5CF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FAA30-4F33-4DA0-945B-427536AB0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EC47-7710-4EBF-A01A-68A4AAC0C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59D39-3CB4-4CCA-9E77-88397E6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C036A-AA91-49F8-B1E1-0FB84E51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3A305-5454-49CB-8FA9-A084995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CD72-57EE-4111-9C04-851A7040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48710-55A2-4F7C-B956-AA7B0EAB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BA4E3-6520-4C7B-90F9-84BF158D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9190D-3CCD-4CFC-9EEE-035158F4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320B3-605C-420C-8872-A9505B22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16DFC-1C1C-4C53-97A4-39B449DB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DCDF-FD10-4096-BB5D-644CF627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6DD5-51DA-4B3A-9995-C0E81FDC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B2B6-9444-4D5F-BEBD-8D29E394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8CAB-A79B-4AC2-83A4-83D3BA4EB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813E-454B-4361-A624-23769A40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7C44B-F66A-47A9-A068-A019A8A4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35FB-1F3A-4D6E-AC06-54C75CF7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3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DDA8-6815-496B-902C-73913450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1250B-342F-45DF-8FBA-6EF605007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461A5-BA25-4421-BC2C-4E155A9AE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A25AC-A351-497C-94A8-2690A26C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3E4C-E86A-4317-A42B-88BA6ED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7137-A4AD-47D6-836D-FA6A4CC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B59D4-FD22-4C4A-B600-4E73AD42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575C-E5C4-4EC5-B57C-E814C8DF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77DA-1D2B-4868-B0DF-3D58AFB43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AE22-9068-4E34-AEB3-2A268E72B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4F5F-F36D-4FDC-A95E-C5B08FFC9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.feindouno@anaq-edu.org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eindriss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diagramColors" Target="../diagrams/colors5.xml"/><Relationship Id="rId21" Type="http://schemas.openxmlformats.org/officeDocument/2006/relationships/diagramColors" Target="../diagrams/colors4.xml"/><Relationship Id="rId42" Type="http://schemas.microsoft.com/office/2007/relationships/diagramDrawing" Target="../diagrams/drawing8.xml"/><Relationship Id="rId47" Type="http://schemas.microsoft.com/office/2007/relationships/diagramDrawing" Target="../diagrams/drawing9.xml"/><Relationship Id="rId63" Type="http://schemas.openxmlformats.org/officeDocument/2006/relationships/diagramData" Target="../diagrams/data13.xml"/><Relationship Id="rId68" Type="http://schemas.openxmlformats.org/officeDocument/2006/relationships/diagramData" Target="../diagrams/data14.xml"/><Relationship Id="rId84" Type="http://schemas.openxmlformats.org/officeDocument/2006/relationships/diagramLayout" Target="../diagrams/layout17.xml"/><Relationship Id="rId89" Type="http://schemas.openxmlformats.org/officeDocument/2006/relationships/diagramLayout" Target="../diagrams/layout18.xml"/><Relationship Id="rId16" Type="http://schemas.openxmlformats.org/officeDocument/2006/relationships/diagramColors" Target="../diagrams/colors3.xml"/><Relationship Id="rId11" Type="http://schemas.openxmlformats.org/officeDocument/2006/relationships/diagramColors" Target="../diagrams/colors2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53" Type="http://schemas.openxmlformats.org/officeDocument/2006/relationships/diagramData" Target="../diagrams/data11.xml"/><Relationship Id="rId58" Type="http://schemas.openxmlformats.org/officeDocument/2006/relationships/diagramData" Target="../diagrams/data12.xml"/><Relationship Id="rId74" Type="http://schemas.openxmlformats.org/officeDocument/2006/relationships/diagramLayout" Target="../diagrams/layout15.xml"/><Relationship Id="rId79" Type="http://schemas.openxmlformats.org/officeDocument/2006/relationships/diagramLayout" Target="../diagrams/layout16.xml"/><Relationship Id="rId102" Type="http://schemas.microsoft.com/office/2007/relationships/diagramDrawing" Target="../diagrams/drawing20.xml"/><Relationship Id="rId5" Type="http://schemas.openxmlformats.org/officeDocument/2006/relationships/diagramQuickStyle" Target="../diagrams/quickStyle1.xml"/><Relationship Id="rId90" Type="http://schemas.openxmlformats.org/officeDocument/2006/relationships/diagramQuickStyle" Target="../diagrams/quickStyle18.xml"/><Relationship Id="rId95" Type="http://schemas.openxmlformats.org/officeDocument/2006/relationships/diagramQuickStyle" Target="../diagrams/quickStyle19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43" Type="http://schemas.openxmlformats.org/officeDocument/2006/relationships/diagramData" Target="../diagrams/data9.xml"/><Relationship Id="rId48" Type="http://schemas.openxmlformats.org/officeDocument/2006/relationships/diagramData" Target="../diagrams/data10.xml"/><Relationship Id="rId64" Type="http://schemas.openxmlformats.org/officeDocument/2006/relationships/diagramLayout" Target="../diagrams/layout13.xml"/><Relationship Id="rId69" Type="http://schemas.openxmlformats.org/officeDocument/2006/relationships/diagramLayout" Target="../diagrams/layout14.xml"/><Relationship Id="rId80" Type="http://schemas.openxmlformats.org/officeDocument/2006/relationships/diagramQuickStyle" Target="../diagrams/quickStyle16.xml"/><Relationship Id="rId85" Type="http://schemas.openxmlformats.org/officeDocument/2006/relationships/diagramQuickStyle" Target="../diagrams/quickStyle17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Colors" Target="../diagrams/colors9.xml"/><Relationship Id="rId59" Type="http://schemas.openxmlformats.org/officeDocument/2006/relationships/diagramLayout" Target="../diagrams/layout12.xml"/><Relationship Id="rId67" Type="http://schemas.microsoft.com/office/2007/relationships/diagramDrawing" Target="../diagrams/drawing13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Relationship Id="rId54" Type="http://schemas.openxmlformats.org/officeDocument/2006/relationships/diagramLayout" Target="../diagrams/layout11.xml"/><Relationship Id="rId62" Type="http://schemas.microsoft.com/office/2007/relationships/diagramDrawing" Target="../diagrams/drawing12.xml"/><Relationship Id="rId70" Type="http://schemas.openxmlformats.org/officeDocument/2006/relationships/diagramQuickStyle" Target="../diagrams/quickStyle14.xml"/><Relationship Id="rId75" Type="http://schemas.openxmlformats.org/officeDocument/2006/relationships/diagramQuickStyle" Target="../diagrams/quickStyle15.xml"/><Relationship Id="rId83" Type="http://schemas.openxmlformats.org/officeDocument/2006/relationships/diagramData" Target="../diagrams/data17.xml"/><Relationship Id="rId88" Type="http://schemas.openxmlformats.org/officeDocument/2006/relationships/diagramData" Target="../diagrams/data18.xml"/><Relationship Id="rId91" Type="http://schemas.openxmlformats.org/officeDocument/2006/relationships/diagramColors" Target="../diagrams/colors18.xml"/><Relationship Id="rId96" Type="http://schemas.openxmlformats.org/officeDocument/2006/relationships/diagramColors" Target="../diagrams/colors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49" Type="http://schemas.openxmlformats.org/officeDocument/2006/relationships/diagramLayout" Target="../diagrams/layout10.xml"/><Relationship Id="rId57" Type="http://schemas.microsoft.com/office/2007/relationships/diagramDrawing" Target="../diagrams/drawing11.xml"/><Relationship Id="rId10" Type="http://schemas.openxmlformats.org/officeDocument/2006/relationships/diagramQuickStyle" Target="../diagrams/quickStyle2.xml"/><Relationship Id="rId31" Type="http://schemas.openxmlformats.org/officeDocument/2006/relationships/diagramColors" Target="../diagrams/colors6.xml"/><Relationship Id="rId44" Type="http://schemas.openxmlformats.org/officeDocument/2006/relationships/diagramLayout" Target="../diagrams/layout9.xml"/><Relationship Id="rId52" Type="http://schemas.microsoft.com/office/2007/relationships/diagramDrawing" Target="../diagrams/drawing10.xml"/><Relationship Id="rId60" Type="http://schemas.openxmlformats.org/officeDocument/2006/relationships/diagramQuickStyle" Target="../diagrams/quickStyle12.xml"/><Relationship Id="rId65" Type="http://schemas.openxmlformats.org/officeDocument/2006/relationships/diagramQuickStyle" Target="../diagrams/quickStyle13.xml"/><Relationship Id="rId73" Type="http://schemas.openxmlformats.org/officeDocument/2006/relationships/diagramData" Target="../diagrams/data15.xml"/><Relationship Id="rId78" Type="http://schemas.openxmlformats.org/officeDocument/2006/relationships/diagramData" Target="../diagrams/data16.xml"/><Relationship Id="rId81" Type="http://schemas.openxmlformats.org/officeDocument/2006/relationships/diagramColors" Target="../diagrams/colors16.xml"/><Relationship Id="rId86" Type="http://schemas.openxmlformats.org/officeDocument/2006/relationships/diagramColors" Target="../diagrams/colors17.xml"/><Relationship Id="rId94" Type="http://schemas.openxmlformats.org/officeDocument/2006/relationships/diagramLayout" Target="../diagrams/layout19.xml"/><Relationship Id="rId99" Type="http://schemas.openxmlformats.org/officeDocument/2006/relationships/diagramLayout" Target="../diagrams/layout20.xml"/><Relationship Id="rId101" Type="http://schemas.openxmlformats.org/officeDocument/2006/relationships/diagramColors" Target="../diagrams/colors20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9" Type="http://schemas.openxmlformats.org/officeDocument/2006/relationships/diagramLayout" Target="../diagrams/layout8.xml"/><Relationship Id="rId34" Type="http://schemas.openxmlformats.org/officeDocument/2006/relationships/diagramLayout" Target="../diagrams/layout7.xml"/><Relationship Id="rId50" Type="http://schemas.openxmlformats.org/officeDocument/2006/relationships/diagramQuickStyle" Target="../diagrams/quickStyle10.xml"/><Relationship Id="rId55" Type="http://schemas.openxmlformats.org/officeDocument/2006/relationships/diagramQuickStyle" Target="../diagrams/quickStyle11.xml"/><Relationship Id="rId76" Type="http://schemas.openxmlformats.org/officeDocument/2006/relationships/diagramColors" Target="../diagrams/colors15.xml"/><Relationship Id="rId97" Type="http://schemas.microsoft.com/office/2007/relationships/diagramDrawing" Target="../diagrams/drawing19.xml"/><Relationship Id="rId7" Type="http://schemas.microsoft.com/office/2007/relationships/diagramDrawing" Target="../diagrams/drawing1.xml"/><Relationship Id="rId71" Type="http://schemas.openxmlformats.org/officeDocument/2006/relationships/diagramColors" Target="../diagrams/colors14.xml"/><Relationship Id="rId92" Type="http://schemas.microsoft.com/office/2007/relationships/diagramDrawing" Target="../diagrams/drawing18.xml"/><Relationship Id="rId2" Type="http://schemas.openxmlformats.org/officeDocument/2006/relationships/image" Target="../media/image2.emf"/><Relationship Id="rId29" Type="http://schemas.openxmlformats.org/officeDocument/2006/relationships/diagramLayout" Target="../diagrams/layout6.xml"/><Relationship Id="rId24" Type="http://schemas.openxmlformats.org/officeDocument/2006/relationships/diagramLayout" Target="../diagrams/layout5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66" Type="http://schemas.openxmlformats.org/officeDocument/2006/relationships/diagramColors" Target="../diagrams/colors13.xml"/><Relationship Id="rId87" Type="http://schemas.microsoft.com/office/2007/relationships/diagramDrawing" Target="../diagrams/drawing17.xml"/><Relationship Id="rId61" Type="http://schemas.openxmlformats.org/officeDocument/2006/relationships/diagramColors" Target="../diagrams/colors12.xml"/><Relationship Id="rId82" Type="http://schemas.microsoft.com/office/2007/relationships/diagramDrawing" Target="../diagrams/drawing16.xml"/><Relationship Id="rId19" Type="http://schemas.openxmlformats.org/officeDocument/2006/relationships/diagramLayout" Target="../diagrams/layout4.xml"/><Relationship Id="rId14" Type="http://schemas.openxmlformats.org/officeDocument/2006/relationships/diagramLayout" Target="../diagrams/layout3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56" Type="http://schemas.openxmlformats.org/officeDocument/2006/relationships/diagramColors" Target="../diagrams/colors11.xml"/><Relationship Id="rId77" Type="http://schemas.microsoft.com/office/2007/relationships/diagramDrawing" Target="../diagrams/drawing15.xml"/><Relationship Id="rId100" Type="http://schemas.openxmlformats.org/officeDocument/2006/relationships/diagramQuickStyle" Target="../diagrams/quickStyle20.xml"/><Relationship Id="rId8" Type="http://schemas.openxmlformats.org/officeDocument/2006/relationships/diagramData" Target="../diagrams/data2.xml"/><Relationship Id="rId51" Type="http://schemas.openxmlformats.org/officeDocument/2006/relationships/diagramColors" Target="../diagrams/colors10.xml"/><Relationship Id="rId72" Type="http://schemas.microsoft.com/office/2007/relationships/diagramDrawing" Target="../diagrams/drawing14.xml"/><Relationship Id="rId93" Type="http://schemas.openxmlformats.org/officeDocument/2006/relationships/diagramData" Target="../diagrams/data19.xml"/><Relationship Id="rId98" Type="http://schemas.openxmlformats.org/officeDocument/2006/relationships/diagramData" Target="../diagrams/data20.xml"/><Relationship Id="rId3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B777-EE90-4AD2-A3A1-076D378BE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98" y="3695239"/>
            <a:ext cx="9514075" cy="23876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br>
              <a:rPr lang="en-US" sz="3800" b="1" dirty="0"/>
            </a:br>
            <a:r>
              <a:rPr lang="en-US" sz="3800" b="1" dirty="0"/>
              <a:t>Urbanisation et conflits fonciers dans le périurbain de Kankan en République de Guinée</a:t>
            </a:r>
            <a:br>
              <a:rPr lang="en-US" sz="3800" b="1" dirty="0"/>
            </a:br>
            <a:br>
              <a:rPr lang="en-US" sz="3800" b="1" dirty="0"/>
            </a:br>
            <a:r>
              <a:rPr lang="en-US" sz="3800" b="1" dirty="0"/>
              <a:t>Dr Idrissa FEINDOUNO</a:t>
            </a:r>
            <a:br>
              <a:rPr lang="en-US" sz="3800" b="1" dirty="0"/>
            </a:br>
            <a:r>
              <a:rPr lang="en-US" sz="3800" b="1" dirty="0"/>
              <a:t>Université Julius Nyerere de Kankan, Guinée</a:t>
            </a:r>
            <a:br>
              <a:rPr lang="en-US" b="1" dirty="0"/>
            </a:br>
            <a:endParaRPr lang="en-GB" sz="2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F0551-469F-424E-B2C3-6FED08F4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205" y="2023741"/>
            <a:ext cx="2326005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39353-2726-44DD-93BC-23A46C49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09F70-E9B4-4970-9832-2AFF6580B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" y="578020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10B92-2F5C-4151-886D-B2F439BD4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683" y="5780209"/>
            <a:ext cx="2833048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EC6A6-7015-4807-8CB6-BE7E4D383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10" y="5736198"/>
            <a:ext cx="3906614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8AD63-FA0C-DA33-E089-D6FFE7AF7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90" y="1626498"/>
            <a:ext cx="1954767" cy="16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D05B73-72ED-764D-94A9-B83B2CC1D800}"/>
              </a:ext>
            </a:extLst>
          </p:cNvPr>
          <p:cNvSpPr/>
          <p:nvPr/>
        </p:nvSpPr>
        <p:spPr>
          <a:xfrm>
            <a:off x="643943" y="3712377"/>
            <a:ext cx="10882649" cy="2677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fortes spéculations caractérisent aujourd’hui la gestion de la terre dans cette partie de la ville de Kankan. </a:t>
            </a:r>
            <a:endParaRPr lang="fr-FR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lotissements répétés accélèrent la réduction des terres périurbaines au profit des bâtis et des infrastructures. </a:t>
            </a:r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21707FC0-F2A6-454C-BBA1-8664B289FAAA}"/>
              </a:ext>
            </a:extLst>
          </p:cNvPr>
          <p:cNvSpPr txBox="1">
            <a:spLocks/>
          </p:cNvSpPr>
          <p:nvPr/>
        </p:nvSpPr>
        <p:spPr>
          <a:xfrm>
            <a:off x="271849" y="1739596"/>
            <a:ext cx="11541210" cy="185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FR" sz="3200" b="1" dirty="0">
                <a:solidFill>
                  <a:srgbClr val="292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Résultats: </a:t>
            </a:r>
          </a:p>
          <a:p>
            <a:pPr algn="ctr"/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effets de la spéculation sur le foncier dans les localités périphériques</a:t>
            </a:r>
          </a:p>
          <a:p>
            <a:endParaRPr lang="fr-FR" sz="3200" b="1" dirty="0">
              <a:solidFill>
                <a:srgbClr val="1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1FBFFC6C-D3F7-9D44-B145-7C454A3AE019}"/>
              </a:ext>
            </a:extLst>
          </p:cNvPr>
          <p:cNvSpPr txBox="1">
            <a:spLocks/>
          </p:cNvSpPr>
          <p:nvPr/>
        </p:nvSpPr>
        <p:spPr>
          <a:xfrm>
            <a:off x="463639" y="1399258"/>
            <a:ext cx="10998558" cy="1131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Résultats: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gestion foncière et le niveau élevé des conflits dans le périurbain de Kankan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FCA16-5896-4547-8B7B-41C02F8E8481}"/>
              </a:ext>
            </a:extLst>
          </p:cNvPr>
          <p:cNvSpPr/>
          <p:nvPr/>
        </p:nvSpPr>
        <p:spPr>
          <a:xfrm>
            <a:off x="715851" y="3176474"/>
            <a:ext cx="10637949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diversité d’acteurs se justifie par la satisfaction d’un certain nombre d’intérêts, va contribuer à la montée des spéculations foncières ;</a:t>
            </a:r>
            <a:endParaRPr lang="fr-FR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désengagement de l’État du lotissement a réduit son pouvoir de contrôle ou d’arbitrage au profit de certains particuliers ;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différentes interventions ont fini par instaurer l’anarchie dans la gestion foncière des territoires périurbains ;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récurrence des Conflits fonciers </a:t>
            </a:r>
            <a:r>
              <a:rPr lang="fr-FR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(82,14% en 2024)</a:t>
            </a:r>
          </a:p>
        </p:txBody>
      </p:sp>
    </p:spTree>
    <p:extLst>
      <p:ext uri="{BB962C8B-B14F-4D97-AF65-F5344CB8AC3E}">
        <p14:creationId xmlns:p14="http://schemas.microsoft.com/office/powerpoint/2010/main" val="12378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96188EA3-A131-444C-87BE-DDBC7B9FF450}"/>
              </a:ext>
            </a:extLst>
          </p:cNvPr>
          <p:cNvSpPr txBox="1">
            <a:spLocks/>
          </p:cNvSpPr>
          <p:nvPr/>
        </p:nvSpPr>
        <p:spPr>
          <a:xfrm>
            <a:off x="0" y="1498522"/>
            <a:ext cx="12192000" cy="8197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FR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Résultats: </a:t>
            </a:r>
          </a:p>
          <a:p>
            <a:pPr algn="ctr">
              <a:spcAft>
                <a:spcPts val="600"/>
              </a:spcAft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implications des spéculations foncières sur le patrimoine foncier et agricole  périurbain de  Kankan</a:t>
            </a:r>
            <a:endParaRPr lang="fr-FR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B8705-B1BE-FF46-B081-6A0FC9EADD5A}"/>
              </a:ext>
            </a:extLst>
          </p:cNvPr>
          <p:cNvSpPr/>
          <p:nvPr/>
        </p:nvSpPr>
        <p:spPr>
          <a:xfrm>
            <a:off x="918891" y="3442455"/>
            <a:ext cx="10290219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élévation du coût de la parcelle du centre-ville et son évolution vers la périphérie 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 moyenne 50 000 000 GNF soit 3 267 950 FCFA, 4950 Euro et 5762 USD/parcelle en 2024),</a:t>
            </a:r>
          </a:p>
          <a:p>
            <a:pPr marL="571500" lvl="0" indent="-5715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Réduction des terres rurales 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à 6 ha grignotés en 2024)</a:t>
            </a:r>
          </a:p>
          <a:p>
            <a:pPr marL="571500" lvl="0" indent="-5715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Faible niveau de la production (70%)</a:t>
            </a:r>
          </a:p>
          <a:p>
            <a:pPr marL="571500" indent="-5715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Reconversion socioprofessionnelle (76,22%)  </a:t>
            </a:r>
          </a:p>
        </p:txBody>
      </p:sp>
    </p:spTree>
    <p:extLst>
      <p:ext uri="{BB962C8B-B14F-4D97-AF65-F5344CB8AC3E}">
        <p14:creationId xmlns:p14="http://schemas.microsoft.com/office/powerpoint/2010/main" val="12765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6C72A33-964F-7643-B74F-895269F20FB9}"/>
              </a:ext>
            </a:extLst>
          </p:cNvPr>
          <p:cNvSpPr txBox="1"/>
          <p:nvPr/>
        </p:nvSpPr>
        <p:spPr>
          <a:xfrm>
            <a:off x="3494721" y="1592864"/>
            <a:ext cx="4400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C48DC-38BC-7B4A-A94F-69C0779487F4}"/>
              </a:ext>
            </a:extLst>
          </p:cNvPr>
          <p:cNvSpPr/>
          <p:nvPr/>
        </p:nvSpPr>
        <p:spPr>
          <a:xfrm>
            <a:off x="502276" y="2663672"/>
            <a:ext cx="110758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forte demande de logements favorisée par une croissance démographique accélère les lotissements anarchiques appuyée par les spéculations foncières de certains acteurs,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pouvoir de l’État vis-à-vis de la gouvernance foncière reste faible devant celui des propriétaires terriens motive les conflits qui fragilise le tissu social.</a:t>
            </a:r>
          </a:p>
        </p:txBody>
      </p:sp>
    </p:spTree>
    <p:extLst>
      <p:ext uri="{BB962C8B-B14F-4D97-AF65-F5344CB8AC3E}">
        <p14:creationId xmlns:p14="http://schemas.microsoft.com/office/powerpoint/2010/main" val="70266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11D0DF-0ABF-BD44-8CB8-21AB843C0F42}"/>
              </a:ext>
            </a:extLst>
          </p:cNvPr>
          <p:cNvSpPr/>
          <p:nvPr/>
        </p:nvSpPr>
        <p:spPr>
          <a:xfrm>
            <a:off x="682581" y="2687591"/>
            <a:ext cx="108955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Apports :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acteurs de la chaîne foncière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autorités de l’urbanisme et habitat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gestionnaires du foncier</a:t>
            </a:r>
          </a:p>
          <a:p>
            <a:pPr algn="just"/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 :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nombre de quartiers/villages</a:t>
            </a:r>
          </a:p>
          <a:p>
            <a:pPr algn="just"/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 :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plusieurs axes de recherches 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B16E3A-A271-8A41-A698-92A504F73039}"/>
              </a:ext>
            </a:extLst>
          </p:cNvPr>
          <p:cNvSpPr txBox="1"/>
          <p:nvPr/>
        </p:nvSpPr>
        <p:spPr>
          <a:xfrm>
            <a:off x="3155322" y="1555557"/>
            <a:ext cx="4481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351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2983345"/>
            <a:ext cx="11333901" cy="30469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Thank you!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de contact : </a:t>
            </a:r>
            <a:r>
              <a:rPr lang="fr-FR" sz="4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i.feindouno@anaq-edu.org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 </a:t>
            </a:r>
            <a:r>
              <a:rPr lang="fr-FR" sz="4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feindriss@gmail.com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Téléphone: +224 622 432 045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Université Julius Nyerere de Kankan, Guinée, Conakry</a:t>
            </a: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444" y="2392583"/>
            <a:ext cx="8080743" cy="44757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Contexte et justification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Problématique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Objectifs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Hypothèses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Méthodologie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Résultats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89F988C-E290-CD40-A162-1A0D0DA6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784" y="1478414"/>
            <a:ext cx="7816418" cy="793977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98046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16" y="2124952"/>
            <a:ext cx="10283735" cy="447575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croit démographique annuel significatif, 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3,38% </a:t>
            </a:r>
            <a:r>
              <a:rPr lang="fr-FR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2024 alors le croit population guinéenne s’élevait à 2,9% (RGPH4, 2024)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une croissance spatiale rapide </a:t>
            </a:r>
            <a:r>
              <a:rPr lang="fr-FR" sz="2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(48 à 110 </a:t>
            </a:r>
            <a:r>
              <a:rPr lang="fr-FR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fr-FR" sz="2600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entre 2014 et 2024</a:t>
            </a:r>
            <a:r>
              <a:rPr lang="fr-FR" sz="2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densité moyenne élevée </a:t>
            </a:r>
            <a:r>
              <a:rPr lang="fr-FR" sz="2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(3409</a:t>
            </a:r>
            <a:r>
              <a:rPr lang="fr-FR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hbts/ km</a:t>
            </a:r>
            <a:r>
              <a:rPr lang="fr-FR" sz="2600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2024)  </a:t>
            </a:r>
            <a:endParaRPr lang="fr-FR" sz="26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manque de logement (</a:t>
            </a:r>
            <a:r>
              <a:rPr lang="fr-FR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à 6 hbts/chambre en 2024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taux d’urbanisation considérable </a:t>
            </a:r>
            <a:r>
              <a:rPr lang="fr-FR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allant +37%-39% (2014-2024)  </a:t>
            </a:r>
            <a:endParaRPr lang="fr-FR" sz="26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occupation anarchique des espaces </a:t>
            </a:r>
            <a:r>
              <a:rPr lang="fr-FR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 parcelles/lots par acquéreurs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(souvent 100 ha/pers 2024)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fr-F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spéculation foncière élevée </a:t>
            </a:r>
            <a:r>
              <a:rPr lang="fr-FR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(+100 000 000 GNF/11 525 USD/600m</a:t>
            </a:r>
            <a:r>
              <a:rPr lang="fr-FR" sz="2600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récurrence des conflits fonciers </a:t>
            </a:r>
            <a:r>
              <a:rPr lang="fr-FR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(82,14%  en 2014)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87B4B23-0190-9B48-ACFB-56E137CC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2" y="1411583"/>
            <a:ext cx="9414654" cy="769131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Contexte et justification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48975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731426B-FA49-A04C-900B-D91E832800D7}"/>
              </a:ext>
            </a:extLst>
          </p:cNvPr>
          <p:cNvSpPr txBox="1">
            <a:spLocks/>
          </p:cNvSpPr>
          <p:nvPr/>
        </p:nvSpPr>
        <p:spPr>
          <a:xfrm>
            <a:off x="3039437" y="1285051"/>
            <a:ext cx="6735651" cy="978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Problématique</a:t>
            </a:r>
            <a:endParaRPr lang="fr-FR" sz="36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59840A0-614D-9644-80A5-88A9EF041A29}"/>
              </a:ext>
            </a:extLst>
          </p:cNvPr>
          <p:cNvGrpSpPr/>
          <p:nvPr/>
        </p:nvGrpSpPr>
        <p:grpSpPr>
          <a:xfrm>
            <a:off x="1666845" y="1544511"/>
            <a:ext cx="8922691" cy="5143536"/>
            <a:chOff x="1666845" y="1071546"/>
            <a:chExt cx="8922691" cy="5143536"/>
          </a:xfrm>
        </p:grpSpPr>
        <p:graphicFrame>
          <p:nvGraphicFramePr>
            <p:cNvPr id="8" name="Diagramme 7">
              <a:extLst>
                <a:ext uri="{FF2B5EF4-FFF2-40B4-BE49-F238E27FC236}">
                  <a16:creationId xmlns:a16="http://schemas.microsoft.com/office/drawing/2014/main" id="{6E1C6997-F411-2D46-BECF-015ADFE6076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50567388"/>
                </p:ext>
              </p:extLst>
            </p:nvPr>
          </p:nvGraphicFramePr>
          <p:xfrm>
            <a:off x="1881158" y="1428736"/>
            <a:ext cx="6215106" cy="44291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me 8">
              <a:extLst>
                <a:ext uri="{FF2B5EF4-FFF2-40B4-BE49-F238E27FC236}">
                  <a16:creationId xmlns:a16="http://schemas.microsoft.com/office/drawing/2014/main" id="{883338E6-4083-B04C-81D9-B4DB27F929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68089626"/>
                </p:ext>
              </p:extLst>
            </p:nvPr>
          </p:nvGraphicFramePr>
          <p:xfrm>
            <a:off x="8810644" y="2357430"/>
            <a:ext cx="1571636" cy="4286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Diagramme 9">
              <a:extLst>
                <a:ext uri="{FF2B5EF4-FFF2-40B4-BE49-F238E27FC236}">
                  <a16:creationId xmlns:a16="http://schemas.microsoft.com/office/drawing/2014/main" id="{8D7A60FC-71D8-AE45-A1F1-C99092098D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08050809"/>
                </p:ext>
              </p:extLst>
            </p:nvPr>
          </p:nvGraphicFramePr>
          <p:xfrm>
            <a:off x="7596198" y="3371846"/>
            <a:ext cx="1000132" cy="7286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11" name="Diagramme 10">
              <a:extLst>
                <a:ext uri="{FF2B5EF4-FFF2-40B4-BE49-F238E27FC236}">
                  <a16:creationId xmlns:a16="http://schemas.microsoft.com/office/drawing/2014/main" id="{0AB4A37B-6459-D741-8F41-E58C8C091A1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48791694"/>
                </p:ext>
              </p:extLst>
            </p:nvPr>
          </p:nvGraphicFramePr>
          <p:xfrm>
            <a:off x="9375091" y="2814096"/>
            <a:ext cx="1214445" cy="7929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12" name="Diagramme 11">
              <a:extLst>
                <a:ext uri="{FF2B5EF4-FFF2-40B4-BE49-F238E27FC236}">
                  <a16:creationId xmlns:a16="http://schemas.microsoft.com/office/drawing/2014/main" id="{8DB8F323-30B6-2F43-B5FC-91BB8CE53DA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84829477"/>
                </p:ext>
              </p:extLst>
            </p:nvPr>
          </p:nvGraphicFramePr>
          <p:xfrm>
            <a:off x="8667769" y="4429132"/>
            <a:ext cx="1500198" cy="5000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graphicFrame>
          <p:nvGraphicFramePr>
            <p:cNvPr id="13" name="Diagramme 12">
              <a:extLst>
                <a:ext uri="{FF2B5EF4-FFF2-40B4-BE49-F238E27FC236}">
                  <a16:creationId xmlns:a16="http://schemas.microsoft.com/office/drawing/2014/main" id="{8D0E113E-798C-DD48-8586-A8032E58C4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85495832"/>
                </p:ext>
              </p:extLst>
            </p:nvPr>
          </p:nvGraphicFramePr>
          <p:xfrm>
            <a:off x="5667372" y="4929198"/>
            <a:ext cx="2214578" cy="7429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  <p:graphicFrame>
          <p:nvGraphicFramePr>
            <p:cNvPr id="14" name="Diagramme 13">
              <a:extLst>
                <a:ext uri="{FF2B5EF4-FFF2-40B4-BE49-F238E27FC236}">
                  <a16:creationId xmlns:a16="http://schemas.microsoft.com/office/drawing/2014/main" id="{9A7481AC-E54D-DC4A-9B0C-73A2A37F3D2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08364472"/>
                </p:ext>
              </p:extLst>
            </p:nvPr>
          </p:nvGraphicFramePr>
          <p:xfrm>
            <a:off x="6613853" y="5786454"/>
            <a:ext cx="1714512" cy="4286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3" r:lo="rId34" r:qs="rId35" r:cs="rId36"/>
            </a:graphicData>
          </a:graphic>
        </p:graphicFrame>
        <p:graphicFrame>
          <p:nvGraphicFramePr>
            <p:cNvPr id="15" name="Diagramme 14">
              <a:extLst>
                <a:ext uri="{FF2B5EF4-FFF2-40B4-BE49-F238E27FC236}">
                  <a16:creationId xmlns:a16="http://schemas.microsoft.com/office/drawing/2014/main" id="{329EB7EE-FC18-414C-BACF-377E112B300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13511657"/>
                </p:ext>
              </p:extLst>
            </p:nvPr>
          </p:nvGraphicFramePr>
          <p:xfrm>
            <a:off x="8024826" y="5000636"/>
            <a:ext cx="1857388" cy="571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8" r:lo="rId39" r:qs="rId40" r:cs="rId41"/>
            </a:graphicData>
          </a:graphic>
        </p:graphicFrame>
        <p:graphicFrame>
          <p:nvGraphicFramePr>
            <p:cNvPr id="16" name="Diagramme 15">
              <a:extLst>
                <a:ext uri="{FF2B5EF4-FFF2-40B4-BE49-F238E27FC236}">
                  <a16:creationId xmlns:a16="http://schemas.microsoft.com/office/drawing/2014/main" id="{2B50272C-EAF2-7D4F-95FC-C9CB938BB8F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07975699"/>
                </p:ext>
              </p:extLst>
            </p:nvPr>
          </p:nvGraphicFramePr>
          <p:xfrm>
            <a:off x="1952596" y="1142984"/>
            <a:ext cx="1285884" cy="571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3" r:lo="rId44" r:qs="rId45" r:cs="rId46"/>
            </a:graphicData>
          </a:graphic>
        </p:graphicFrame>
        <p:graphicFrame>
          <p:nvGraphicFramePr>
            <p:cNvPr id="17" name="Diagramme 16">
              <a:extLst>
                <a:ext uri="{FF2B5EF4-FFF2-40B4-BE49-F238E27FC236}">
                  <a16:creationId xmlns:a16="http://schemas.microsoft.com/office/drawing/2014/main" id="{CA46FAF8-2EDD-E64F-B118-34A9C555A9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31349260"/>
                </p:ext>
              </p:extLst>
            </p:nvPr>
          </p:nvGraphicFramePr>
          <p:xfrm>
            <a:off x="3238480" y="1571612"/>
            <a:ext cx="1285884" cy="571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8" r:lo="rId49" r:qs="rId50" r:cs="rId51"/>
            </a:graphicData>
          </a:graphic>
        </p:graphicFrame>
        <p:graphicFrame>
          <p:nvGraphicFramePr>
            <p:cNvPr id="18" name="Diagramme 17">
              <a:extLst>
                <a:ext uri="{FF2B5EF4-FFF2-40B4-BE49-F238E27FC236}">
                  <a16:creationId xmlns:a16="http://schemas.microsoft.com/office/drawing/2014/main" id="{8F752454-69B7-1F43-AEBC-22C4B60E24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48164055"/>
                </p:ext>
              </p:extLst>
            </p:nvPr>
          </p:nvGraphicFramePr>
          <p:xfrm>
            <a:off x="1809720" y="1714488"/>
            <a:ext cx="1285884" cy="571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3" r:lo="rId54" r:qs="rId55" r:cs="rId56"/>
            </a:graphicData>
          </a:graphic>
        </p:graphicFrame>
        <p:graphicFrame>
          <p:nvGraphicFramePr>
            <p:cNvPr id="19" name="Diagramme 18">
              <a:extLst>
                <a:ext uri="{FF2B5EF4-FFF2-40B4-BE49-F238E27FC236}">
                  <a16:creationId xmlns:a16="http://schemas.microsoft.com/office/drawing/2014/main" id="{2D267105-DEA8-6445-86DC-7D4831482B4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40800577"/>
                </p:ext>
              </p:extLst>
            </p:nvPr>
          </p:nvGraphicFramePr>
          <p:xfrm>
            <a:off x="3381356" y="1071546"/>
            <a:ext cx="1357322" cy="571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8" r:lo="rId59" r:qs="rId60" r:cs="rId61"/>
            </a:graphicData>
          </a:graphic>
        </p:graphicFrame>
        <p:graphicFrame>
          <p:nvGraphicFramePr>
            <p:cNvPr id="20" name="Diagramme 19">
              <a:extLst>
                <a:ext uri="{FF2B5EF4-FFF2-40B4-BE49-F238E27FC236}">
                  <a16:creationId xmlns:a16="http://schemas.microsoft.com/office/drawing/2014/main" id="{26237367-A917-6147-B5C9-0BE877B14B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61531593"/>
                </p:ext>
              </p:extLst>
            </p:nvPr>
          </p:nvGraphicFramePr>
          <p:xfrm>
            <a:off x="6238876" y="4143380"/>
            <a:ext cx="2214578" cy="7429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3" r:lo="rId64" r:qs="rId65" r:cs="rId66"/>
            </a:graphicData>
          </a:graphic>
        </p:graphicFrame>
        <p:graphicFrame>
          <p:nvGraphicFramePr>
            <p:cNvPr id="21" name="Diagramme 20">
              <a:extLst>
                <a:ext uri="{FF2B5EF4-FFF2-40B4-BE49-F238E27FC236}">
                  <a16:creationId xmlns:a16="http://schemas.microsoft.com/office/drawing/2014/main" id="{826C684B-90C5-2942-B6EB-A2FC38B66B6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4568724"/>
                </p:ext>
              </p:extLst>
            </p:nvPr>
          </p:nvGraphicFramePr>
          <p:xfrm>
            <a:off x="1666845" y="2357430"/>
            <a:ext cx="1214445" cy="571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8" r:lo="rId69" r:qs="rId70" r:cs="rId71"/>
            </a:graphicData>
          </a:graphic>
        </p:graphicFrame>
        <p:graphicFrame>
          <p:nvGraphicFramePr>
            <p:cNvPr id="22" name="Diagramme 21">
              <a:extLst>
                <a:ext uri="{FF2B5EF4-FFF2-40B4-BE49-F238E27FC236}">
                  <a16:creationId xmlns:a16="http://schemas.microsoft.com/office/drawing/2014/main" id="{0A60E997-BAAD-9048-AA77-F46D28E69D4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59559123"/>
                </p:ext>
              </p:extLst>
            </p:nvPr>
          </p:nvGraphicFramePr>
          <p:xfrm>
            <a:off x="3095604" y="2214554"/>
            <a:ext cx="1714512" cy="2857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3" r:lo="rId74" r:qs="rId75" r:cs="rId76"/>
            </a:graphicData>
          </a:graphic>
        </p:graphicFrame>
        <p:graphicFrame>
          <p:nvGraphicFramePr>
            <p:cNvPr id="23" name="Diagramme 22">
              <a:extLst>
                <a:ext uri="{FF2B5EF4-FFF2-40B4-BE49-F238E27FC236}">
                  <a16:creationId xmlns:a16="http://schemas.microsoft.com/office/drawing/2014/main" id="{9A31D5F0-7411-B94F-948D-82E5778303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14332557"/>
                </p:ext>
              </p:extLst>
            </p:nvPr>
          </p:nvGraphicFramePr>
          <p:xfrm>
            <a:off x="8596330" y="1857364"/>
            <a:ext cx="1285884" cy="3571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8" r:lo="rId79" r:qs="rId80" r:cs="rId81"/>
            </a:graphicData>
          </a:graphic>
        </p:graphicFrame>
        <p:graphicFrame>
          <p:nvGraphicFramePr>
            <p:cNvPr id="24" name="Diagramme 23">
              <a:extLst>
                <a:ext uri="{FF2B5EF4-FFF2-40B4-BE49-F238E27FC236}">
                  <a16:creationId xmlns:a16="http://schemas.microsoft.com/office/drawing/2014/main" id="{46DF24AA-66EB-8144-853C-E18F15D4E7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60574973"/>
                </p:ext>
              </p:extLst>
            </p:nvPr>
          </p:nvGraphicFramePr>
          <p:xfrm>
            <a:off x="8810644" y="1224702"/>
            <a:ext cx="1428760" cy="5612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3" r:lo="rId84" r:qs="rId85" r:cs="rId86"/>
            </a:graphicData>
          </a:graphic>
        </p:graphicFrame>
        <p:graphicFrame>
          <p:nvGraphicFramePr>
            <p:cNvPr id="25" name="Diagramme 24">
              <a:extLst>
                <a:ext uri="{FF2B5EF4-FFF2-40B4-BE49-F238E27FC236}">
                  <a16:creationId xmlns:a16="http://schemas.microsoft.com/office/drawing/2014/main" id="{F603FE04-C3DD-8C41-AB65-96888019656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03280793"/>
                </p:ext>
              </p:extLst>
            </p:nvPr>
          </p:nvGraphicFramePr>
          <p:xfrm>
            <a:off x="7524760" y="2500306"/>
            <a:ext cx="1214446" cy="857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8" r:lo="rId89" r:qs="rId90" r:cs="rId91"/>
            </a:graphicData>
          </a:graphic>
        </p:graphicFrame>
        <p:graphicFrame>
          <p:nvGraphicFramePr>
            <p:cNvPr id="26" name="Diagramme 25">
              <a:extLst>
                <a:ext uri="{FF2B5EF4-FFF2-40B4-BE49-F238E27FC236}">
                  <a16:creationId xmlns:a16="http://schemas.microsoft.com/office/drawing/2014/main" id="{013E074A-65BE-9342-BBBC-69C1AEFA47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75733156"/>
                </p:ext>
              </p:extLst>
            </p:nvPr>
          </p:nvGraphicFramePr>
          <p:xfrm>
            <a:off x="8596330" y="5715016"/>
            <a:ext cx="1500198" cy="5000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3" r:lo="rId94" r:qs="rId95" r:cs="rId96"/>
            </a:graphicData>
          </a:graphic>
        </p:graphicFrame>
        <p:graphicFrame>
          <p:nvGraphicFramePr>
            <p:cNvPr id="27" name="Diagramme 26">
              <a:extLst>
                <a:ext uri="{FF2B5EF4-FFF2-40B4-BE49-F238E27FC236}">
                  <a16:creationId xmlns:a16="http://schemas.microsoft.com/office/drawing/2014/main" id="{93FC6687-1675-4048-9E70-9F20FCFF08F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01583136"/>
                </p:ext>
              </p:extLst>
            </p:nvPr>
          </p:nvGraphicFramePr>
          <p:xfrm>
            <a:off x="8917802" y="3657599"/>
            <a:ext cx="1000132" cy="7215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8" r:lo="rId99" r:qs="rId100" r:cs="rId10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264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98FF29A-3BA4-7741-AC1C-A573F1B3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394" y="1857371"/>
            <a:ext cx="8205787" cy="563563"/>
          </a:xfrm>
        </p:spPr>
        <p:txBody>
          <a:bodyPr>
            <a:normAutofit fontScale="90000"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Schéma 1: Caractéristique, facteurs et processus d’urbanisation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4E3B96-22C8-BC4E-982E-DBAA81F221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47" y="2376688"/>
            <a:ext cx="8443933" cy="4592558"/>
          </a:xfrm>
          <a:prstGeom prst="rect">
            <a:avLst/>
          </a:prstGeom>
          <a:noFill/>
          <a:ln>
            <a:solidFill>
              <a:sysClr val="window" lastClr="FFFFFF">
                <a:lumMod val="75000"/>
              </a:sysClr>
            </a:solidFill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B38D433A-2949-044F-94A6-4C2F63B54990}"/>
              </a:ext>
            </a:extLst>
          </p:cNvPr>
          <p:cNvSpPr txBox="1">
            <a:spLocks/>
          </p:cNvSpPr>
          <p:nvPr/>
        </p:nvSpPr>
        <p:spPr>
          <a:xfrm>
            <a:off x="2112135" y="1502692"/>
            <a:ext cx="6735651" cy="483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774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6FEF9B5-51DB-244E-A9AF-8BA9ACCA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643" y="2029521"/>
            <a:ext cx="10084158" cy="44743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Problème de recherche 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persistance des lotissements incontrôlés engendre des conflits dus à la spéculation foncière partant du centre urbain en passant par la zone périurbaine jusqu’au niveau des communes rurales de Kankan.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de recherche 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la spéculation spatiale de la ville de Kankan constitue-t-elle un facteur de conflits fonciers dans le périurbain ? 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1CBCC48C-FE74-694D-BA9E-913E9A80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639" y="1274180"/>
            <a:ext cx="6451242" cy="97428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86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EA20A2-0EE3-D34B-8949-804B69099DF2}"/>
              </a:ext>
            </a:extLst>
          </p:cNvPr>
          <p:cNvSpPr/>
          <p:nvPr/>
        </p:nvSpPr>
        <p:spPr>
          <a:xfrm>
            <a:off x="875764" y="2371125"/>
            <a:ext cx="10573560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décrire les effets et caractéristiques </a:t>
            </a:r>
            <a:r>
              <a:rPr lang="fr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spéculation foncière dans les localités périphériques,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analyser la gestion foncière caractérisée par le niveau élevé des conflits ;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expliquer les implications de la spéculation foncière sur le patrimoine foncier et l’espace agricole périurbain de Kankan. 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E43ACD5A-A2FA-814E-BCA5-59B05752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336" y="1570037"/>
            <a:ext cx="4532291" cy="819732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04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A91C5B-E237-B846-93E6-0D55A3FB3CD6}"/>
              </a:ext>
            </a:extLst>
          </p:cNvPr>
          <p:cNvSpPr txBox="1"/>
          <p:nvPr/>
        </p:nvSpPr>
        <p:spPr>
          <a:xfrm>
            <a:off x="553792" y="1806993"/>
            <a:ext cx="11153104" cy="500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spéculation foncière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caractérisée par un fort lotissement anarchique et répété soutenue par un croît démographique accéléré et une sollicitation de plus en plus grande en logement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les espaces périphériques. 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mécanisme de gestion foncière basé sur la multiplication des acteurs conduit à des conflits fonciers au niveau du périurbain  ; 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gouvernance foncière au niveau de la population périurbaine se traduit par des spéculations foncières, source de conflits fonciers qui dégradent le tissu social au sein des communautés . </a:t>
            </a:r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66E94CAC-4D9E-8044-819B-9951F8ADACE0}"/>
              </a:ext>
            </a:extLst>
          </p:cNvPr>
          <p:cNvSpPr txBox="1">
            <a:spLocks/>
          </p:cNvSpPr>
          <p:nvPr/>
        </p:nvSpPr>
        <p:spPr>
          <a:xfrm>
            <a:off x="3298064" y="1457711"/>
            <a:ext cx="5227747" cy="6529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Hypothèses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179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210F95E-41BB-DE45-9B2B-5B04110C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109" y="1263815"/>
            <a:ext cx="6040191" cy="768216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</a:t>
            </a:r>
            <a:br>
              <a:rPr lang="fr-FR" b="1" dirty="0">
                <a:solidFill>
                  <a:srgbClr val="1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solidFill>
                <a:srgbClr val="1A118D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D477782-C41A-824E-B0FC-E2042B27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34" y="1895707"/>
            <a:ext cx="11346287" cy="47452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Méthode</a:t>
            </a:r>
            <a:r>
              <a:rPr lang="fr-FR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méthode mixte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Approche théorique :</a:t>
            </a:r>
            <a:r>
              <a:rPr lang="fr-FR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l’analyse spatiale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de collecte d’informations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recherche documentaire 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l’observation 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 enquêtes de terrain.</a:t>
            </a:r>
            <a:endParaRPr lang="fr-FR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06bed3f-efae-4d70-a15b-866bb27c918d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19239</TotalTime>
  <Words>810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 Urbanisation et conflits fonciers dans le périurbain de Kankan en République de Guinée  Dr Idrissa FEINDOUNO Université Julius Nyerere de Kankan, Guinée </vt:lpstr>
      <vt:lpstr>Plan de la présentation</vt:lpstr>
      <vt:lpstr> Contexte et justification</vt:lpstr>
      <vt:lpstr>PowerPoint Presentation</vt:lpstr>
      <vt:lpstr>Schéma 1: Caractéristique, facteurs et processus d’urbanisation</vt:lpstr>
      <vt:lpstr>Problématique</vt:lpstr>
      <vt:lpstr>Objectifs</vt:lpstr>
      <vt:lpstr>PowerPoint Presentation</vt:lpstr>
      <vt:lpstr>   Méthodologie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ConfTool Registrations and Submissions</dc:title>
  <dc:creator>Mahlet Wubishet</dc:creator>
  <cp:lastModifiedBy>Medhat Elhelepi</cp:lastModifiedBy>
  <cp:revision>43</cp:revision>
  <dcterms:created xsi:type="dcterms:W3CDTF">2025-06-17T08:21:46Z</dcterms:created>
  <dcterms:modified xsi:type="dcterms:W3CDTF">2025-11-10T19:20:07Z</dcterms:modified>
</cp:coreProperties>
</file>