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7" r:id="rId4"/>
    <p:sldId id="269" r:id="rId5"/>
    <p:sldId id="270" r:id="rId6"/>
    <p:sldId id="271" r:id="rId7"/>
    <p:sldId id="272" r:id="rId8"/>
    <p:sldId id="273" r:id="rId9"/>
    <p:sldId id="274" r:id="rId10"/>
    <p:sldId id="275" r:id="rId11"/>
    <p:sldId id="276"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95" autoAdjust="0"/>
    <p:restoredTop sz="94660"/>
  </p:normalViewPr>
  <p:slideViewPr>
    <p:cSldViewPr snapToGrid="0">
      <p:cViewPr varScale="1">
        <p:scale>
          <a:sx n="65" d="100"/>
          <a:sy n="65" d="100"/>
        </p:scale>
        <p:origin x="7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9E67-06B2-45C6-9367-4AC5191E9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BFCBA9-AC36-46B6-B0BA-F27DE32C6E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15AB20-6F7B-4895-B865-804A7AE512FF}"/>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5" name="Footer Placeholder 4">
            <a:extLst>
              <a:ext uri="{FF2B5EF4-FFF2-40B4-BE49-F238E27FC236}">
                <a16:creationId xmlns:a16="http://schemas.microsoft.com/office/drawing/2014/main" id="{F12EBA83-FC17-429B-AEF0-DBFF2E5AB3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C59ABA-D864-4C8A-BA21-CEEDD63C29CA}"/>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105477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A36B-E3B0-4895-A0D7-0BFBCB7B06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74EC96-CDF6-40E2-BFD2-BB5597CE12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462389-3976-4626-8197-83F8B5A51330}"/>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5" name="Footer Placeholder 4">
            <a:extLst>
              <a:ext uri="{FF2B5EF4-FFF2-40B4-BE49-F238E27FC236}">
                <a16:creationId xmlns:a16="http://schemas.microsoft.com/office/drawing/2014/main" id="{2972F53F-FDB7-45DE-A7C6-1E6C435D0F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64FD6-3ADE-4DB0-B370-9DC7436E2A49}"/>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1367956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FD9867-C2AD-4943-9DAA-6923160A27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A96F35-837C-46DC-9122-90BE743753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E44CDC-726A-4766-A763-F3DFF3227036}"/>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5" name="Footer Placeholder 4">
            <a:extLst>
              <a:ext uri="{FF2B5EF4-FFF2-40B4-BE49-F238E27FC236}">
                <a16:creationId xmlns:a16="http://schemas.microsoft.com/office/drawing/2014/main" id="{8FEC0206-3CB6-492A-9236-23D5B746DA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3B6003-1A5F-44E3-B87C-1E52B019F7BC}"/>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105945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75EB-547E-4014-9601-8EB12B0F42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0CC209-E8A0-43F3-A50D-D6A4F80310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FEE203-F275-442F-8408-0852393CB8FE}"/>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5" name="Footer Placeholder 4">
            <a:extLst>
              <a:ext uri="{FF2B5EF4-FFF2-40B4-BE49-F238E27FC236}">
                <a16:creationId xmlns:a16="http://schemas.microsoft.com/office/drawing/2014/main" id="{41EA040B-4F33-43B5-8C1A-6658AB5939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3836E9-4349-4E68-9049-E835497E34E7}"/>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206237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41652-A98C-4A58-A015-BDE1FD4589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3BE154-B09D-45DC-A928-47E121BA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8FF0DA-9085-4140-A340-0013FFBFED16}"/>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5" name="Footer Placeholder 4">
            <a:extLst>
              <a:ext uri="{FF2B5EF4-FFF2-40B4-BE49-F238E27FC236}">
                <a16:creationId xmlns:a16="http://schemas.microsoft.com/office/drawing/2014/main" id="{7C0E6B3D-850A-4092-AC5C-63E2ACA6FE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02DBD5-BB25-4CA8-86D9-6BE7FBFCF5F9}"/>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380494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5276-A988-4D59-A003-2F84F1A7D0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5F0CAF-865A-41CC-9B34-83968E2FE0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E49AC8-D9EC-4E73-A67E-C8F89267D9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2B2EC5-9630-4A43-9007-AE4DE1948432}"/>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6" name="Footer Placeholder 5">
            <a:extLst>
              <a:ext uri="{FF2B5EF4-FFF2-40B4-BE49-F238E27FC236}">
                <a16:creationId xmlns:a16="http://schemas.microsoft.com/office/drawing/2014/main" id="{901F5E4D-B9B3-4B38-AFD8-294F51D801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15D6CA-9A4A-4CED-82D4-5BB429749540}"/>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1038490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93A7-FC81-4876-8CBA-BE3224088E1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D57F18-100E-4621-A66E-8B7C0EA5F2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7E8606-8509-45DA-A523-1602D5CF21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E7FAA30-4F33-4DA0-945B-427536AB09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DEC47-7710-4EBF-A01A-68A4AAC0C5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259D39-3CB4-4CCA-9E77-88397E676927}"/>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8" name="Footer Placeholder 7">
            <a:extLst>
              <a:ext uri="{FF2B5EF4-FFF2-40B4-BE49-F238E27FC236}">
                <a16:creationId xmlns:a16="http://schemas.microsoft.com/office/drawing/2014/main" id="{630C036A-AA91-49F8-B1E1-0FB84E511C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73A305-5454-49CB-8FA9-A084995F872F}"/>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409779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CD72-57EE-4111-9C04-851A704065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D48710-55A2-4F7C-B956-AA7B0EAB6356}"/>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4" name="Footer Placeholder 3">
            <a:extLst>
              <a:ext uri="{FF2B5EF4-FFF2-40B4-BE49-F238E27FC236}">
                <a16:creationId xmlns:a16="http://schemas.microsoft.com/office/drawing/2014/main" id="{B0DBA4E3-6520-4C7B-90F9-84BF158D46C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49190D-3CCD-4CFC-9EEE-035158F49638}"/>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3143070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B320B3-605C-420C-8872-A9505B22D3CA}"/>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3" name="Footer Placeholder 2">
            <a:extLst>
              <a:ext uri="{FF2B5EF4-FFF2-40B4-BE49-F238E27FC236}">
                <a16:creationId xmlns:a16="http://schemas.microsoft.com/office/drawing/2014/main" id="{99216DFC-1C1C-4C53-97A4-39B449DB6D0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0DDCDF-FD10-4096-BB5D-644CF62799A2}"/>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186873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6DD5-51DA-4B3A-9995-C0E81FDC3E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B4B2B6-9444-4D5F-BEBD-8D29E3942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B2E8CAB-A79B-4AC2-83A4-83D3BA4EB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38813E-454B-4361-A624-23769A40E82B}"/>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6" name="Footer Placeholder 5">
            <a:extLst>
              <a:ext uri="{FF2B5EF4-FFF2-40B4-BE49-F238E27FC236}">
                <a16:creationId xmlns:a16="http://schemas.microsoft.com/office/drawing/2014/main" id="{7CA7C44B-F66A-47A9-A068-A019A8A4D3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3935FB-1F3A-4D6E-AC06-54C75CF7B418}"/>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1403839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9DDA8-6815-496B-902C-739134504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51250B-342F-45DF-8FBA-6EF6050071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A4461A5-BA25-4421-BC2C-4E155A9AE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5A25AC-A351-497C-94A8-2690A26CF010}"/>
              </a:ext>
            </a:extLst>
          </p:cNvPr>
          <p:cNvSpPr>
            <a:spLocks noGrp="1"/>
          </p:cNvSpPr>
          <p:nvPr>
            <p:ph type="dt" sz="half" idx="10"/>
          </p:nvPr>
        </p:nvSpPr>
        <p:spPr/>
        <p:txBody>
          <a:bodyPr/>
          <a:lstStyle/>
          <a:p>
            <a:fld id="{02C3F42A-55B6-45EC-BDFE-FA45D384B605}" type="datetimeFigureOut">
              <a:rPr lang="en-GB" smtClean="0"/>
              <a:t>11/11/2025</a:t>
            </a:fld>
            <a:endParaRPr lang="en-GB"/>
          </a:p>
        </p:txBody>
      </p:sp>
      <p:sp>
        <p:nvSpPr>
          <p:cNvPr id="6" name="Footer Placeholder 5">
            <a:extLst>
              <a:ext uri="{FF2B5EF4-FFF2-40B4-BE49-F238E27FC236}">
                <a16:creationId xmlns:a16="http://schemas.microsoft.com/office/drawing/2014/main" id="{BEC43E4C-E86A-4317-A42B-88BA6EDD23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7A7137-A4AD-47D6-836D-FA6A4CCA4F22}"/>
              </a:ext>
            </a:extLst>
          </p:cNvPr>
          <p:cNvSpPr>
            <a:spLocks noGrp="1"/>
          </p:cNvSpPr>
          <p:nvPr>
            <p:ph type="sldNum" sz="quarter" idx="12"/>
          </p:nvPr>
        </p:nvSpPr>
        <p:spPr/>
        <p:txBody>
          <a:bodyPr/>
          <a:lstStyle/>
          <a:p>
            <a:fld id="{1B091261-DC08-4D72-8F69-6926F28B7A45}" type="slidenum">
              <a:rPr lang="en-GB" smtClean="0"/>
              <a:t>‹#›</a:t>
            </a:fld>
            <a:endParaRPr lang="en-GB"/>
          </a:p>
        </p:txBody>
      </p:sp>
    </p:spTree>
    <p:extLst>
      <p:ext uri="{BB962C8B-B14F-4D97-AF65-F5344CB8AC3E}">
        <p14:creationId xmlns:p14="http://schemas.microsoft.com/office/powerpoint/2010/main" val="2902204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B59D4-FD22-4C4A-B600-4E73AD424C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44575C-E5C4-4EC5-B57C-E814C8DF8F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7F77DA-1D2B-4868-B0DF-3D58AFB43B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3F42A-55B6-45EC-BDFE-FA45D384B605}" type="datetimeFigureOut">
              <a:rPr lang="en-GB" smtClean="0"/>
              <a:t>11/11/2025</a:t>
            </a:fld>
            <a:endParaRPr lang="en-GB"/>
          </a:p>
        </p:txBody>
      </p:sp>
      <p:sp>
        <p:nvSpPr>
          <p:cNvPr id="5" name="Footer Placeholder 4">
            <a:extLst>
              <a:ext uri="{FF2B5EF4-FFF2-40B4-BE49-F238E27FC236}">
                <a16:creationId xmlns:a16="http://schemas.microsoft.com/office/drawing/2014/main" id="{0404AE22-9068-4E34-AEB3-2A268E72B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60C4F5F-F36D-4FDC-A95E-C5B08FFC9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91261-DC08-4D72-8F69-6926F28B7A45}" type="slidenum">
              <a:rPr lang="en-GB" smtClean="0"/>
              <a:t>‹#›</a:t>
            </a:fld>
            <a:endParaRPr lang="en-GB"/>
          </a:p>
        </p:txBody>
      </p:sp>
    </p:spTree>
    <p:extLst>
      <p:ext uri="{BB962C8B-B14F-4D97-AF65-F5344CB8AC3E}">
        <p14:creationId xmlns:p14="http://schemas.microsoft.com/office/powerpoint/2010/main" val="1620476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B777-EE90-4AD2-A3A1-076D378BE6C0}"/>
              </a:ext>
            </a:extLst>
          </p:cNvPr>
          <p:cNvSpPr>
            <a:spLocks noGrp="1"/>
          </p:cNvSpPr>
          <p:nvPr>
            <p:ph type="ctrTitle"/>
          </p:nvPr>
        </p:nvSpPr>
        <p:spPr>
          <a:xfrm>
            <a:off x="1262173" y="2552131"/>
            <a:ext cx="9144000" cy="2852382"/>
          </a:xfrm>
        </p:spPr>
        <p:txBody>
          <a:bodyPr>
            <a:normAutofit fontScale="90000"/>
          </a:bodyPr>
          <a:lstStyle/>
          <a:p>
            <a:br>
              <a:rPr lang="en-US" sz="3800" b="1" dirty="0"/>
            </a:br>
            <a:r>
              <a:rPr lang="en-US" sz="3800" b="1" dirty="0"/>
              <a:t> </a:t>
            </a:r>
            <a:r>
              <a:rPr lang="en-US" sz="3800" b="1" dirty="0">
                <a:solidFill>
                  <a:srgbClr val="FFC000"/>
                </a:solidFill>
              </a:rPr>
              <a:t>«</a:t>
            </a:r>
            <a:r>
              <a:rPr lang="en-US" sz="3800" b="1" dirty="0"/>
              <a:t> </a:t>
            </a:r>
            <a:r>
              <a:rPr lang="fr-FR" sz="2700" b="1" dirty="0">
                <a:solidFill>
                  <a:srgbClr val="FFC000"/>
                </a:solidFill>
              </a:rPr>
              <a:t>LAJUSTICE POUR LES AFRICAINS ET LES PERSONNES D’ASCENDANCE AFRICAINE GRACE AUX REPARATIONS : LE CAS DU VILLAGE : LE CAS DU LE VILLAGE KANGA-GNIANZE EN COTE D’IVOIRE » </a:t>
            </a:r>
            <a:br>
              <a:rPr lang="en-US" sz="2700" b="1" dirty="0">
                <a:solidFill>
                  <a:srgbClr val="FFC000"/>
                </a:solidFill>
              </a:rPr>
            </a:br>
            <a:r>
              <a:rPr lang="en-US" sz="3100" b="1" dirty="0"/>
              <a:t>ATSE </a:t>
            </a:r>
            <a:r>
              <a:rPr lang="en-US" sz="3100" b="1" dirty="0" err="1"/>
              <a:t>Kambo</a:t>
            </a:r>
            <a:r>
              <a:rPr lang="en-US" sz="3100" b="1" dirty="0"/>
              <a:t> Martial, </a:t>
            </a:r>
            <a:r>
              <a:rPr lang="en-US" sz="3100" b="1" dirty="0" err="1"/>
              <a:t>Ph.D</a:t>
            </a:r>
            <a:r>
              <a:rPr lang="en-US" sz="3100" b="1" dirty="0"/>
              <a:t>/ </a:t>
            </a:r>
            <a:r>
              <a:rPr lang="en-US" sz="3100" b="1" dirty="0" err="1"/>
              <a:t>Coordonnateur</a:t>
            </a:r>
            <a:r>
              <a:rPr lang="en-US" sz="3100" b="1" dirty="0"/>
              <a:t> </a:t>
            </a:r>
            <a:r>
              <a:rPr lang="en-US" sz="3100" b="1" dirty="0" err="1"/>
              <a:t>Général</a:t>
            </a:r>
            <a:r>
              <a:rPr lang="en-US" sz="3100" b="1" dirty="0"/>
              <a:t> </a:t>
            </a:r>
            <a:br>
              <a:rPr lang="en-US" sz="3100" b="1" dirty="0"/>
            </a:br>
            <a:r>
              <a:rPr lang="en-US" sz="3100" b="1" dirty="0"/>
              <a:t>Pan-African Think Do </a:t>
            </a:r>
            <a:r>
              <a:rPr lang="en-US" sz="3100" b="1" dirty="0" err="1"/>
              <a:t>Réseau</a:t>
            </a:r>
            <a:r>
              <a:rPr lang="en-US" sz="3100" b="1" dirty="0"/>
              <a:t> </a:t>
            </a:r>
            <a:r>
              <a:rPr lang="en-US" sz="3100" b="1" dirty="0" err="1"/>
              <a:t>Africain</a:t>
            </a:r>
            <a:r>
              <a:rPr lang="en-US" sz="3100" b="1" dirty="0"/>
              <a:t> des </a:t>
            </a:r>
            <a:r>
              <a:rPr lang="en-US" sz="3100" b="1" dirty="0" err="1"/>
              <a:t>Jeunes</a:t>
            </a:r>
            <a:r>
              <a:rPr lang="en-US" sz="3100" b="1" dirty="0"/>
              <a:t> </a:t>
            </a:r>
            <a:r>
              <a:rPr lang="en-US" sz="3100" b="1" dirty="0" err="1"/>
              <a:t>Chercheur.e.s</a:t>
            </a:r>
            <a:r>
              <a:rPr lang="en-US" sz="3100" b="1" dirty="0"/>
              <a:t> (</a:t>
            </a:r>
            <a:r>
              <a:rPr lang="en-US" sz="3100" b="1" dirty="0" err="1"/>
              <a:t>RAJeC</a:t>
            </a:r>
            <a:r>
              <a:rPr lang="en-US" sz="3100" b="1" dirty="0"/>
              <a:t>)</a:t>
            </a:r>
            <a:endParaRPr lang="en-GB" sz="3100" b="1" dirty="0"/>
          </a:p>
        </p:txBody>
      </p:sp>
      <p:pic>
        <p:nvPicPr>
          <p:cNvPr id="4" name="Picture 3">
            <a:extLst>
              <a:ext uri="{FF2B5EF4-FFF2-40B4-BE49-F238E27FC236}">
                <a16:creationId xmlns:a16="http://schemas.microsoft.com/office/drawing/2014/main" id="{C03F0551-469F-424E-B2C3-6FED08F40D5F}"/>
              </a:ext>
            </a:extLst>
          </p:cNvPr>
          <p:cNvPicPr>
            <a:picLocks noChangeAspect="1"/>
          </p:cNvPicPr>
          <p:nvPr/>
        </p:nvPicPr>
        <p:blipFill>
          <a:blip r:embed="rId2"/>
          <a:stretch>
            <a:fillRect/>
          </a:stretch>
        </p:blipFill>
        <p:spPr>
          <a:xfrm>
            <a:off x="8434316" y="1555845"/>
            <a:ext cx="3179930" cy="791568"/>
          </a:xfrm>
          <a:prstGeom prst="rect">
            <a:avLst/>
          </a:prstGeom>
        </p:spPr>
      </p:pic>
      <p:pic>
        <p:nvPicPr>
          <p:cNvPr id="6" name="Picture 5">
            <a:extLst>
              <a:ext uri="{FF2B5EF4-FFF2-40B4-BE49-F238E27FC236}">
                <a16:creationId xmlns:a16="http://schemas.microsoft.com/office/drawing/2014/main" id="{F0939353-2726-44DD-93BC-23A46C49DC55}"/>
              </a:ext>
            </a:extLst>
          </p:cNvPr>
          <p:cNvPicPr>
            <a:picLocks noChangeAspect="1"/>
          </p:cNvPicPr>
          <p:nvPr/>
        </p:nvPicPr>
        <p:blipFill>
          <a:blip r:embed="rId3"/>
          <a:stretch>
            <a:fillRect/>
          </a:stretch>
        </p:blipFill>
        <p:spPr>
          <a:xfrm>
            <a:off x="0" y="-6064"/>
            <a:ext cx="12192000" cy="1406203"/>
          </a:xfrm>
          <a:prstGeom prst="rect">
            <a:avLst/>
          </a:prstGeom>
        </p:spPr>
      </p:pic>
      <p:pic>
        <p:nvPicPr>
          <p:cNvPr id="7" name="Picture 6">
            <a:extLst>
              <a:ext uri="{FF2B5EF4-FFF2-40B4-BE49-F238E27FC236}">
                <a16:creationId xmlns:a16="http://schemas.microsoft.com/office/drawing/2014/main" id="{13B09F70-E9B4-4970-9832-2AFF6580B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807" y="5780209"/>
            <a:ext cx="2599545" cy="921629"/>
          </a:xfrm>
          <a:prstGeom prst="rect">
            <a:avLst/>
          </a:prstGeom>
          <a:noFill/>
          <a:ln>
            <a:noFill/>
          </a:ln>
        </p:spPr>
      </p:pic>
      <p:pic>
        <p:nvPicPr>
          <p:cNvPr id="9" name="Picture 8">
            <a:extLst>
              <a:ext uri="{FF2B5EF4-FFF2-40B4-BE49-F238E27FC236}">
                <a16:creationId xmlns:a16="http://schemas.microsoft.com/office/drawing/2014/main" id="{B2B10B92-2F5C-4151-886D-B2F439BD403C}"/>
              </a:ext>
            </a:extLst>
          </p:cNvPr>
          <p:cNvPicPr>
            <a:picLocks noChangeAspect="1"/>
          </p:cNvPicPr>
          <p:nvPr/>
        </p:nvPicPr>
        <p:blipFill>
          <a:blip r:embed="rId5"/>
          <a:stretch>
            <a:fillRect/>
          </a:stretch>
        </p:blipFill>
        <p:spPr>
          <a:xfrm>
            <a:off x="9327683" y="5780209"/>
            <a:ext cx="2833048" cy="1009650"/>
          </a:xfrm>
          <a:prstGeom prst="rect">
            <a:avLst/>
          </a:prstGeom>
        </p:spPr>
      </p:pic>
      <p:pic>
        <p:nvPicPr>
          <p:cNvPr id="11" name="Picture 10">
            <a:extLst>
              <a:ext uri="{FF2B5EF4-FFF2-40B4-BE49-F238E27FC236}">
                <a16:creationId xmlns:a16="http://schemas.microsoft.com/office/drawing/2014/main" id="{4ECEC6A6-7015-4807-8CB6-BE7E4D383166}"/>
              </a:ext>
            </a:extLst>
          </p:cNvPr>
          <p:cNvPicPr>
            <a:picLocks noChangeAspect="1"/>
          </p:cNvPicPr>
          <p:nvPr/>
        </p:nvPicPr>
        <p:blipFill>
          <a:blip r:embed="rId6"/>
          <a:stretch>
            <a:fillRect/>
          </a:stretch>
        </p:blipFill>
        <p:spPr>
          <a:xfrm>
            <a:off x="4291210" y="5736198"/>
            <a:ext cx="3906614" cy="1009650"/>
          </a:xfrm>
          <a:prstGeom prst="rect">
            <a:avLst/>
          </a:prstGeom>
        </p:spPr>
      </p:pic>
      <p:pic>
        <p:nvPicPr>
          <p:cNvPr id="5" name="Picture 4">
            <a:extLst>
              <a:ext uri="{FF2B5EF4-FFF2-40B4-BE49-F238E27FC236}">
                <a16:creationId xmlns:a16="http://schemas.microsoft.com/office/drawing/2014/main" id="{C128AD63-FA0C-DA33-E089-D6FFE7AF76D8}"/>
              </a:ext>
            </a:extLst>
          </p:cNvPr>
          <p:cNvPicPr>
            <a:picLocks noChangeAspect="1"/>
          </p:cNvPicPr>
          <p:nvPr/>
        </p:nvPicPr>
        <p:blipFill>
          <a:blip r:embed="rId7"/>
          <a:stretch>
            <a:fillRect/>
          </a:stretch>
        </p:blipFill>
        <p:spPr>
          <a:xfrm>
            <a:off x="284790" y="1198509"/>
            <a:ext cx="1954767" cy="1148905"/>
          </a:xfrm>
          <a:prstGeom prst="rect">
            <a:avLst/>
          </a:prstGeom>
        </p:spPr>
      </p:pic>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4896" y="1555845"/>
            <a:ext cx="3534770" cy="1014222"/>
          </a:xfrm>
          <a:prstGeom prst="rect">
            <a:avLst/>
          </a:prstGeom>
        </p:spPr>
      </p:pic>
    </p:spTree>
    <p:extLst>
      <p:ext uri="{BB962C8B-B14F-4D97-AF65-F5344CB8AC3E}">
        <p14:creationId xmlns:p14="http://schemas.microsoft.com/office/powerpoint/2010/main" val="1684989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74AC-DA50-D61D-97CC-664D958BC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E8141-ACC7-F7B1-804E-29F521A720AD}"/>
              </a:ext>
            </a:extLst>
          </p:cNvPr>
          <p:cNvPicPr>
            <a:picLocks noChangeAspect="1"/>
          </p:cNvPicPr>
          <p:nvPr/>
        </p:nvPicPr>
        <p:blipFill>
          <a:blip r:embed="rId2"/>
          <a:stretch>
            <a:fillRect/>
          </a:stretch>
        </p:blipFill>
        <p:spPr>
          <a:xfrm>
            <a:off x="0" y="-6064"/>
            <a:ext cx="12192000" cy="1406203"/>
          </a:xfrm>
          <a:prstGeom prst="rect">
            <a:avLst/>
          </a:prstGeom>
        </p:spPr>
      </p:pic>
      <p:sp>
        <p:nvSpPr>
          <p:cNvPr id="6" name="Content Placeholder 5">
            <a:extLst>
              <a:ext uri="{FF2B5EF4-FFF2-40B4-BE49-F238E27FC236}">
                <a16:creationId xmlns:a16="http://schemas.microsoft.com/office/drawing/2014/main" id="{FD6164C7-BF36-669C-DAE3-6C5F41F426D5}"/>
              </a:ext>
            </a:extLst>
          </p:cNvPr>
          <p:cNvSpPr>
            <a:spLocks noGrp="1"/>
          </p:cNvSpPr>
          <p:nvPr>
            <p:ph idx="1"/>
          </p:nvPr>
        </p:nvSpPr>
        <p:spPr>
          <a:xfrm>
            <a:off x="245328" y="1879629"/>
            <a:ext cx="10713824" cy="4475754"/>
          </a:xfrm>
        </p:spPr>
        <p:txBody>
          <a:bodyPr>
            <a:normAutofit/>
          </a:bodyPr>
          <a:lstStyle/>
          <a:p>
            <a:pPr marL="0" indent="0" algn="ctr">
              <a:buNone/>
            </a:pPr>
            <a:r>
              <a:rPr lang="fr-FR" altLang="en-US" b="1" dirty="0">
                <a:latin typeface="Arial" panose="020B0604020202020204" pitchFamily="34" charset="0"/>
              </a:rPr>
              <a:t>RESULTS</a:t>
            </a:r>
          </a:p>
          <a:p>
            <a:pPr marL="0" indent="0">
              <a:buNone/>
            </a:pPr>
            <a:r>
              <a:rPr lang="fr-FR" altLang="en-US" b="1" dirty="0">
                <a:latin typeface="Arial" panose="020B0604020202020204" pitchFamily="34" charset="0"/>
              </a:rPr>
              <a:t>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086" y="2252155"/>
            <a:ext cx="4186483" cy="441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1569" y="2252156"/>
            <a:ext cx="6131040" cy="441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287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74AC-DA50-D61D-97CC-664D958BC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E8141-ACC7-F7B1-804E-29F521A720AD}"/>
              </a:ext>
            </a:extLst>
          </p:cNvPr>
          <p:cNvPicPr>
            <a:picLocks noChangeAspect="1"/>
          </p:cNvPicPr>
          <p:nvPr/>
        </p:nvPicPr>
        <p:blipFill>
          <a:blip r:embed="rId2"/>
          <a:stretch>
            <a:fillRect/>
          </a:stretch>
        </p:blipFill>
        <p:spPr>
          <a:xfrm>
            <a:off x="0" y="-6064"/>
            <a:ext cx="12192000" cy="1406203"/>
          </a:xfrm>
          <a:prstGeom prst="rect">
            <a:avLst/>
          </a:prstGeom>
        </p:spPr>
      </p:pic>
      <p:sp>
        <p:nvSpPr>
          <p:cNvPr id="6" name="Content Placeholder 5">
            <a:extLst>
              <a:ext uri="{FF2B5EF4-FFF2-40B4-BE49-F238E27FC236}">
                <a16:creationId xmlns:a16="http://schemas.microsoft.com/office/drawing/2014/main" id="{FD6164C7-BF36-669C-DAE3-6C5F41F426D5}"/>
              </a:ext>
            </a:extLst>
          </p:cNvPr>
          <p:cNvSpPr>
            <a:spLocks noGrp="1"/>
          </p:cNvSpPr>
          <p:nvPr>
            <p:ph idx="1"/>
          </p:nvPr>
        </p:nvSpPr>
        <p:spPr>
          <a:xfrm>
            <a:off x="245328" y="1879629"/>
            <a:ext cx="10713824" cy="4475754"/>
          </a:xfrm>
        </p:spPr>
        <p:txBody>
          <a:bodyPr>
            <a:normAutofit/>
          </a:bodyPr>
          <a:lstStyle/>
          <a:p>
            <a:pPr marL="0" indent="0" algn="ctr">
              <a:buNone/>
            </a:pPr>
            <a:r>
              <a:rPr lang="fr-FR" altLang="en-US" b="1" dirty="0">
                <a:latin typeface="Arial" panose="020B0604020202020204" pitchFamily="34" charset="0"/>
              </a:rPr>
              <a:t>RESULTS</a:t>
            </a:r>
          </a:p>
          <a:p>
            <a:pPr marL="0" indent="0">
              <a:buNone/>
            </a:pPr>
            <a:r>
              <a:rPr lang="fr-FR" altLang="en-US" b="1" dirty="0">
                <a:latin typeface="Arial" panose="020B0604020202020204" pitchFamily="34" charset="0"/>
              </a:rPr>
              <a:t>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990" y="2097253"/>
            <a:ext cx="3616657" cy="434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910" y="2442465"/>
            <a:ext cx="6491035" cy="409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355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CCEFE6-4AE7-4DE3-A38E-74E56795694C}"/>
              </a:ext>
            </a:extLst>
          </p:cNvPr>
          <p:cNvPicPr>
            <a:picLocks noChangeAspect="1"/>
          </p:cNvPicPr>
          <p:nvPr/>
        </p:nvPicPr>
        <p:blipFill>
          <a:blip r:embed="rId2"/>
          <a:stretch>
            <a:fillRect/>
          </a:stretch>
        </p:blipFill>
        <p:spPr>
          <a:xfrm>
            <a:off x="-8468" y="0"/>
            <a:ext cx="12185625" cy="1405467"/>
          </a:xfrm>
          <a:prstGeom prst="rect">
            <a:avLst/>
          </a:prstGeom>
        </p:spPr>
      </p:pic>
      <p:sp>
        <p:nvSpPr>
          <p:cNvPr id="3" name="Content Placeholder 2">
            <a:extLst>
              <a:ext uri="{FF2B5EF4-FFF2-40B4-BE49-F238E27FC236}">
                <a16:creationId xmlns:a16="http://schemas.microsoft.com/office/drawing/2014/main" id="{612966D3-037E-493E-B5E0-6D1FFA6EFB39}"/>
              </a:ext>
            </a:extLst>
          </p:cNvPr>
          <p:cNvSpPr>
            <a:spLocks noGrp="1"/>
          </p:cNvSpPr>
          <p:nvPr>
            <p:ph idx="1"/>
          </p:nvPr>
        </p:nvSpPr>
        <p:spPr>
          <a:xfrm>
            <a:off x="147782" y="2983345"/>
            <a:ext cx="11333901" cy="3046913"/>
          </a:xfrm>
        </p:spPr>
        <p:txBody>
          <a:bodyPr anchor="t">
            <a:normAutofit/>
          </a:bodyPr>
          <a:lstStyle/>
          <a:p>
            <a:pPr marL="0" indent="0" algn="ctr">
              <a:buNone/>
            </a:pPr>
            <a:r>
              <a:rPr lang="en-US" sz="4000" b="1" dirty="0"/>
              <a:t>Thank you!</a:t>
            </a:r>
          </a:p>
          <a:p>
            <a:pPr marL="0" indent="0" algn="ctr">
              <a:buNone/>
            </a:pPr>
            <a:r>
              <a:rPr lang="en-US" sz="4000" b="1"/>
              <a:t>rajec.edu@gmail.com/atsejeanmartial@yahoo.fr</a:t>
            </a:r>
            <a:endParaRPr lang="en-GB" sz="4000" b="1" dirty="0"/>
          </a:p>
        </p:txBody>
      </p:sp>
      <p:sp>
        <p:nvSpPr>
          <p:cNvPr id="46" name="Rectangle 10">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12">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022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74AC-DA50-D61D-97CC-664D958BC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E8141-ACC7-F7B1-804E-29F521A720AD}"/>
              </a:ext>
            </a:extLst>
          </p:cNvPr>
          <p:cNvPicPr>
            <a:picLocks noChangeAspect="1"/>
          </p:cNvPicPr>
          <p:nvPr/>
        </p:nvPicPr>
        <p:blipFill>
          <a:blip r:embed="rId2"/>
          <a:stretch>
            <a:fillRect/>
          </a:stretch>
        </p:blipFill>
        <p:spPr>
          <a:xfrm>
            <a:off x="0" y="-6064"/>
            <a:ext cx="12192000" cy="1406203"/>
          </a:xfrm>
          <a:prstGeom prst="rect">
            <a:avLst/>
          </a:prstGeom>
        </p:spPr>
      </p:pic>
      <p:sp>
        <p:nvSpPr>
          <p:cNvPr id="6" name="Content Placeholder 5">
            <a:extLst>
              <a:ext uri="{FF2B5EF4-FFF2-40B4-BE49-F238E27FC236}">
                <a16:creationId xmlns:a16="http://schemas.microsoft.com/office/drawing/2014/main" id="{FD6164C7-BF36-669C-DAE3-6C5F41F426D5}"/>
              </a:ext>
            </a:extLst>
          </p:cNvPr>
          <p:cNvSpPr>
            <a:spLocks noGrp="1"/>
          </p:cNvSpPr>
          <p:nvPr>
            <p:ph idx="1"/>
          </p:nvPr>
        </p:nvSpPr>
        <p:spPr>
          <a:xfrm>
            <a:off x="245328" y="1879629"/>
            <a:ext cx="10713824" cy="4475754"/>
          </a:xfrm>
        </p:spPr>
        <p:txBody>
          <a:bodyPr>
            <a:normAutofit/>
          </a:bodyPr>
          <a:lstStyle/>
          <a:p>
            <a:pPr marL="0" indent="0" algn="ctr">
              <a:buNone/>
            </a:pPr>
            <a:r>
              <a:rPr lang="en-US" b="1" dirty="0">
                <a:latin typeface="Arial Narrow" pitchFamily="34" charset="0"/>
              </a:rPr>
              <a:t>CONTEXT AND BACKGROUND</a:t>
            </a:r>
          </a:p>
          <a:p>
            <a:pPr marL="0" indent="0">
              <a:buNone/>
            </a:pPr>
            <a:r>
              <a:rPr lang="fr-FR" altLang="en-US" sz="2000" dirty="0">
                <a:latin typeface="Arial Narrow" pitchFamily="34" charset="0"/>
              </a:rPr>
              <a:t>Les chefs d'État et de gouvernement de l'UA, lors de la 37e Assemblée ordinaire de l'Union tenue les 17 et 18 février 2025 à Addis-Abeba, en Éthiopie, ont décidé, conformément à la décision </a:t>
            </a:r>
            <a:r>
              <a:rPr lang="fr-FR" altLang="en-US" sz="2000" dirty="0" err="1">
                <a:latin typeface="Arial Narrow" pitchFamily="34" charset="0"/>
              </a:rPr>
              <a:t>Assembly</a:t>
            </a:r>
            <a:r>
              <a:rPr lang="fr-FR" altLang="en-US" sz="2000" dirty="0">
                <a:latin typeface="Arial Narrow" pitchFamily="34" charset="0"/>
              </a:rPr>
              <a:t>/AU/Dec.884(XXXVII), que le thème de l'Année 2025 est « Justice pour les Africains et les personnes d'ascendance africaine grâce aux réparations ». </a:t>
            </a:r>
          </a:p>
          <a:p>
            <a:pPr marL="0" indent="0">
              <a:buNone/>
            </a:pPr>
            <a:r>
              <a:rPr lang="fr-FR" altLang="en-US" sz="2000" dirty="0">
                <a:latin typeface="Arial Narrow" pitchFamily="34" charset="0"/>
              </a:rPr>
              <a:t>Le thème de l'année 2025 sur les réparations était une proposition de la Conférence sur les réparations d'Accra 2023. Dans la quête continue de justice et d'équité, le débat sur les réparations est devenu un dialogue crucial et transformateur qui requiert l'attention et l'action collectives des Africains et de toutes les personnes d'ascendance africaine. La portée de ce débat va au-delà des injustices historiques et s'étend au tissu actuel des sociétés du monde entier. </a:t>
            </a:r>
          </a:p>
          <a:p>
            <a:pPr marL="0" indent="0">
              <a:buNone/>
            </a:pPr>
            <a:r>
              <a:rPr lang="fr-FR" altLang="en-US" sz="2000" dirty="0">
                <a:latin typeface="Arial Narrow" pitchFamily="34" charset="0"/>
              </a:rPr>
              <a:t>La complexité de la réparation des torts passés, qu'ils résultent du colonialisme, de l'esclavage transatlantique, de l'apartheid ou de la discrimination systémique, nécessite un examen approfondi et une approche stratégique.</a:t>
            </a:r>
            <a:endParaRPr lang="en-GB" altLang="en-US" sz="2000" dirty="0">
              <a:latin typeface="Arial Narrow" pitchFamily="34" charset="0"/>
            </a:endParaRPr>
          </a:p>
          <a:p>
            <a:endParaRPr lang="en-US" dirty="0"/>
          </a:p>
        </p:txBody>
      </p:sp>
    </p:spTree>
    <p:extLst>
      <p:ext uri="{BB962C8B-B14F-4D97-AF65-F5344CB8AC3E}">
        <p14:creationId xmlns:p14="http://schemas.microsoft.com/office/powerpoint/2010/main" val="3980465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74AC-DA50-D61D-97CC-664D958BC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E8141-ACC7-F7B1-804E-29F521A720AD}"/>
              </a:ext>
            </a:extLst>
          </p:cNvPr>
          <p:cNvPicPr>
            <a:picLocks noChangeAspect="1"/>
          </p:cNvPicPr>
          <p:nvPr/>
        </p:nvPicPr>
        <p:blipFill>
          <a:blip r:embed="rId2"/>
          <a:stretch>
            <a:fillRect/>
          </a:stretch>
        </p:blipFill>
        <p:spPr>
          <a:xfrm>
            <a:off x="0" y="-6064"/>
            <a:ext cx="12192000" cy="1406203"/>
          </a:xfrm>
          <a:prstGeom prst="rect">
            <a:avLst/>
          </a:prstGeom>
        </p:spPr>
      </p:pic>
      <p:sp>
        <p:nvSpPr>
          <p:cNvPr id="6" name="Content Placeholder 5">
            <a:extLst>
              <a:ext uri="{FF2B5EF4-FFF2-40B4-BE49-F238E27FC236}">
                <a16:creationId xmlns:a16="http://schemas.microsoft.com/office/drawing/2014/main" id="{FD6164C7-BF36-669C-DAE3-6C5F41F426D5}"/>
              </a:ext>
            </a:extLst>
          </p:cNvPr>
          <p:cNvSpPr>
            <a:spLocks noGrp="1"/>
          </p:cNvSpPr>
          <p:nvPr>
            <p:ph idx="1"/>
          </p:nvPr>
        </p:nvSpPr>
        <p:spPr>
          <a:xfrm>
            <a:off x="245328" y="1879629"/>
            <a:ext cx="10713824" cy="4475754"/>
          </a:xfrm>
        </p:spPr>
        <p:txBody>
          <a:bodyPr>
            <a:normAutofit fontScale="92500" lnSpcReduction="10000"/>
          </a:bodyPr>
          <a:lstStyle/>
          <a:p>
            <a:pPr marL="0" indent="0" algn="ctr">
              <a:buNone/>
            </a:pPr>
            <a:r>
              <a:rPr lang="en-GB" altLang="en-US" sz="3200" dirty="0">
                <a:latin typeface="Arial Black" pitchFamily="34" charset="0"/>
                <a:cs typeface="Arial" pitchFamily="34" charset="0"/>
              </a:rPr>
              <a:t>CONTEXT AND BACKGROUND</a:t>
            </a:r>
          </a:p>
          <a:p>
            <a:pPr marL="0" indent="0" algn="just">
              <a:buNone/>
            </a:pPr>
            <a:r>
              <a:rPr lang="fr-FR" sz="2000" dirty="0">
                <a:latin typeface="Arial" pitchFamily="34" charset="0"/>
                <a:cs typeface="Arial" pitchFamily="34" charset="0"/>
              </a:rPr>
              <a:t> Le thème de l'Année 2025 sur les réparations soutient l'opérationnalisation des réparations pour l'esclavage transatlantique, le colonialisme et l'apartheid en tant que programme phare de l'Union et pour notre étude lors de cette conférence, nous voulons mettre en lumière, cet effort de réparation que la Côte d’Ivoire a mise en place à travers une terre de recueillement et de commémoration du souvenir tragique de la déportation de nos frères et sœurs vers d’autres continents via le village </a:t>
            </a:r>
            <a:r>
              <a:rPr lang="fr-FR" sz="2000" dirty="0" err="1">
                <a:latin typeface="Arial" pitchFamily="34" charset="0"/>
                <a:cs typeface="Arial" pitchFamily="34" charset="0"/>
              </a:rPr>
              <a:t>Kanga-Gnianzé</a:t>
            </a:r>
            <a:r>
              <a:rPr lang="fr-FR" sz="2000" dirty="0">
                <a:latin typeface="Arial" pitchFamily="34" charset="0"/>
                <a:cs typeface="Arial" pitchFamily="34" charset="0"/>
              </a:rPr>
              <a:t> en Côte d’Ivoire.</a:t>
            </a:r>
          </a:p>
          <a:p>
            <a:pPr marL="0" indent="0" algn="just">
              <a:buNone/>
            </a:pPr>
            <a:r>
              <a:rPr lang="fr-FR" sz="2000" dirty="0">
                <a:latin typeface="Arial" pitchFamily="34" charset="0"/>
                <a:cs typeface="Arial" pitchFamily="34" charset="0"/>
              </a:rPr>
              <a:t>La route de l'esclave est un projet créé en 1994 par l'Unesco, pour conserver l'Histoire et valoriser les lieux de mémoire. La traite transatlantique est unique dans l'histoire de l'esclavage. Etalée sur 400 ans, elle a impliqué tous les continents.</a:t>
            </a:r>
          </a:p>
          <a:p>
            <a:pPr marL="0" indent="0" algn="just">
              <a:buNone/>
            </a:pPr>
            <a:r>
              <a:rPr lang="fr-FR" sz="2000" dirty="0">
                <a:latin typeface="Arial" pitchFamily="34" charset="0"/>
                <a:cs typeface="Arial" pitchFamily="34" charset="0"/>
              </a:rPr>
              <a:t>Pour marquer le souvenir vivace et poignant de l’Histoire tragique de la colonisation de l’Afrique via la déportation des hommes africains vers les continents Américains et Européens. La Côte d’Ivoire a gardé une terre pour la commémoration de ce pan de l’histoire africaine et mondiale via « La Route de l’esclave », qui est le rappel du passage de la traite négrière sur les côtes de vent atlantique, notamment à Cap-</a:t>
            </a:r>
            <a:r>
              <a:rPr lang="fr-FR" sz="2000" dirty="0" err="1">
                <a:latin typeface="Arial" pitchFamily="34" charset="0"/>
                <a:cs typeface="Arial" pitchFamily="34" charset="0"/>
              </a:rPr>
              <a:t>Lahou</a:t>
            </a:r>
            <a:r>
              <a:rPr lang="fr-FR" sz="2000" dirty="0">
                <a:latin typeface="Arial" pitchFamily="34" charset="0"/>
                <a:cs typeface="Arial" pitchFamily="34" charset="0"/>
              </a:rPr>
              <a:t> ou </a:t>
            </a:r>
            <a:r>
              <a:rPr lang="fr-FR" sz="2000" dirty="0" err="1">
                <a:latin typeface="Arial" pitchFamily="34" charset="0"/>
                <a:cs typeface="Arial" pitchFamily="34" charset="0"/>
              </a:rPr>
              <a:t>Lahou-Kpanda</a:t>
            </a:r>
            <a:r>
              <a:rPr lang="fr-FR" sz="2000" dirty="0">
                <a:latin typeface="Arial" pitchFamily="34" charset="0"/>
                <a:cs typeface="Arial" pitchFamily="34" charset="0"/>
              </a:rPr>
              <a:t>, appelé aujourd’hui Grand-</a:t>
            </a:r>
            <a:r>
              <a:rPr lang="fr-FR" sz="2000" dirty="0" err="1">
                <a:latin typeface="Arial" pitchFamily="34" charset="0"/>
                <a:cs typeface="Arial" pitchFamily="34" charset="0"/>
              </a:rPr>
              <a:t>Lahou</a:t>
            </a:r>
            <a:r>
              <a:rPr lang="fr-FR" sz="2000" dirty="0">
                <a:latin typeface="Arial" pitchFamily="34" charset="0"/>
                <a:cs typeface="Arial" pitchFamily="34" charset="0"/>
              </a:rPr>
              <a:t> entre le </a:t>
            </a:r>
            <a:r>
              <a:rPr lang="fr-FR" sz="2000" dirty="0" err="1">
                <a:latin typeface="Arial" pitchFamily="34" charset="0"/>
                <a:cs typeface="Arial" pitchFamily="34" charset="0"/>
              </a:rPr>
              <a:t>XVè</a:t>
            </a:r>
            <a:r>
              <a:rPr lang="fr-FR" sz="2000" dirty="0">
                <a:latin typeface="Arial" pitchFamily="34" charset="0"/>
                <a:cs typeface="Arial" pitchFamily="34" charset="0"/>
              </a:rPr>
              <a:t> et </a:t>
            </a:r>
            <a:r>
              <a:rPr lang="fr-FR" sz="2000" dirty="0" err="1">
                <a:latin typeface="Arial" pitchFamily="34" charset="0"/>
                <a:cs typeface="Arial" pitchFamily="34" charset="0"/>
              </a:rPr>
              <a:t>XIXè</a:t>
            </a:r>
            <a:r>
              <a:rPr lang="fr-FR" sz="2000" dirty="0">
                <a:latin typeface="Arial" pitchFamily="34" charset="0"/>
                <a:cs typeface="Arial" pitchFamily="34" charset="0"/>
              </a:rPr>
              <a:t> siècle.</a:t>
            </a:r>
          </a:p>
          <a:p>
            <a:endParaRPr lang="en-US" sz="2000" dirty="0"/>
          </a:p>
        </p:txBody>
      </p:sp>
    </p:spTree>
    <p:extLst>
      <p:ext uri="{BB962C8B-B14F-4D97-AF65-F5344CB8AC3E}">
        <p14:creationId xmlns:p14="http://schemas.microsoft.com/office/powerpoint/2010/main" val="253151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74AC-DA50-D61D-97CC-664D958BC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E8141-ACC7-F7B1-804E-29F521A720AD}"/>
              </a:ext>
            </a:extLst>
          </p:cNvPr>
          <p:cNvPicPr>
            <a:picLocks noChangeAspect="1"/>
          </p:cNvPicPr>
          <p:nvPr/>
        </p:nvPicPr>
        <p:blipFill>
          <a:blip r:embed="rId2"/>
          <a:stretch>
            <a:fillRect/>
          </a:stretch>
        </p:blipFill>
        <p:spPr>
          <a:xfrm>
            <a:off x="0" y="-6064"/>
            <a:ext cx="12192000" cy="1406203"/>
          </a:xfrm>
          <a:prstGeom prst="rect">
            <a:avLst/>
          </a:prstGeom>
        </p:spPr>
      </p:pic>
      <p:sp>
        <p:nvSpPr>
          <p:cNvPr id="6" name="Content Placeholder 5">
            <a:extLst>
              <a:ext uri="{FF2B5EF4-FFF2-40B4-BE49-F238E27FC236}">
                <a16:creationId xmlns:a16="http://schemas.microsoft.com/office/drawing/2014/main" id="{FD6164C7-BF36-669C-DAE3-6C5F41F426D5}"/>
              </a:ext>
            </a:extLst>
          </p:cNvPr>
          <p:cNvSpPr>
            <a:spLocks noGrp="1"/>
          </p:cNvSpPr>
          <p:nvPr>
            <p:ph idx="1"/>
          </p:nvPr>
        </p:nvSpPr>
        <p:spPr>
          <a:xfrm>
            <a:off x="245328" y="1879629"/>
            <a:ext cx="10713824" cy="4475754"/>
          </a:xfrm>
        </p:spPr>
        <p:txBody>
          <a:bodyPr>
            <a:normAutofit fontScale="85000" lnSpcReduction="20000"/>
          </a:bodyPr>
          <a:lstStyle/>
          <a:p>
            <a:pPr marL="0" indent="0" algn="ctr">
              <a:buNone/>
            </a:pPr>
            <a:r>
              <a:rPr lang="en-GB" altLang="en-US" b="1" dirty="0">
                <a:latin typeface="Arial" panose="020B0604020202020204" pitchFamily="34" charset="0"/>
              </a:rPr>
              <a:t>GOAL AND OBJECTIVES</a:t>
            </a:r>
          </a:p>
          <a:p>
            <a:r>
              <a:rPr lang="fr-FR" altLang="en-US" dirty="0">
                <a:latin typeface="Arial" panose="020B0604020202020204" pitchFamily="34" charset="0"/>
                <a:cs typeface="Arial" pitchFamily="34" charset="0"/>
              </a:rPr>
              <a:t>Dénommée la route de l'esclavage c'est l'un des lieux historiques de passage des esclaves vers divers pays africains. C'est à cet endroit-là que furent acheminés depuis le Nord et l'Est du pays des milliers d'esclaves. Sans oublier aussi que nombre d'entre eux ont été vendus. La traite négrière atlantique (Anglais, Français, Hollandais, Portugais et Américains) a déporté entre 1450 et 1860 vers les plantations des Amériques et des Antilles 11 millions d'Africains, essentiellement originaires d'Angola, de Haute Guinée, de Sénégambie et du Bénin. En plus des deux autres traites orientale et africaine. </a:t>
            </a:r>
            <a:r>
              <a:rPr lang="fr-FR" altLang="en-US" dirty="0" err="1">
                <a:latin typeface="Arial" panose="020B0604020202020204" pitchFamily="34" charset="0"/>
                <a:cs typeface="Arial" pitchFamily="34" charset="0"/>
              </a:rPr>
              <a:t>Kanga-Gnianzé</a:t>
            </a:r>
            <a:r>
              <a:rPr lang="fr-FR" altLang="en-US" dirty="0">
                <a:latin typeface="Arial" panose="020B0604020202020204" pitchFamily="34" charset="0"/>
                <a:cs typeface="Arial" pitchFamily="34" charset="0"/>
              </a:rPr>
              <a:t> est un lieu de réparation, rétablissement de la vérité, réhabiliter notre patrimoine socio-culturel en lien avec la traite des esclaves pour en faire une force, et non plus un passé handicapant de nos frères de la diaspora, qui sont dans notre conscience et notre mémoire. C’est autour de ces vestiges comme le mémorial de </a:t>
            </a:r>
            <a:r>
              <a:rPr lang="fr-FR" altLang="en-US" dirty="0" err="1">
                <a:latin typeface="Arial" panose="020B0604020202020204" pitchFamily="34" charset="0"/>
                <a:cs typeface="Arial" pitchFamily="34" charset="0"/>
              </a:rPr>
              <a:t>Kanga-Nianzè</a:t>
            </a:r>
            <a:r>
              <a:rPr lang="fr-FR" altLang="en-US" dirty="0">
                <a:latin typeface="Arial" panose="020B0604020202020204" pitchFamily="34" charset="0"/>
                <a:cs typeface="Arial" pitchFamily="34" charset="0"/>
              </a:rPr>
              <a:t> que l’Afrique doit se rassembler pour faire son autopsie et demander justice et réparation pour nos frères et sœurs de la diaspora.</a:t>
            </a:r>
            <a:endParaRPr lang="en-GB" altLang="en-US" dirty="0">
              <a:latin typeface="Arial" panose="020B0604020202020204" pitchFamily="34" charset="0"/>
              <a:cs typeface="Arial" pitchFamily="34" charset="0"/>
            </a:endParaRPr>
          </a:p>
        </p:txBody>
      </p:sp>
    </p:spTree>
    <p:extLst>
      <p:ext uri="{BB962C8B-B14F-4D97-AF65-F5344CB8AC3E}">
        <p14:creationId xmlns:p14="http://schemas.microsoft.com/office/powerpoint/2010/main" val="1321198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74AC-DA50-D61D-97CC-664D958BC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E8141-ACC7-F7B1-804E-29F521A720AD}"/>
              </a:ext>
            </a:extLst>
          </p:cNvPr>
          <p:cNvPicPr>
            <a:picLocks noChangeAspect="1"/>
          </p:cNvPicPr>
          <p:nvPr/>
        </p:nvPicPr>
        <p:blipFill>
          <a:blip r:embed="rId2"/>
          <a:stretch>
            <a:fillRect/>
          </a:stretch>
        </p:blipFill>
        <p:spPr>
          <a:xfrm>
            <a:off x="0" y="-6064"/>
            <a:ext cx="12192000" cy="1406203"/>
          </a:xfrm>
          <a:prstGeom prst="rect">
            <a:avLst/>
          </a:prstGeom>
        </p:spPr>
      </p:pic>
      <p:sp>
        <p:nvSpPr>
          <p:cNvPr id="6" name="Content Placeholder 5">
            <a:extLst>
              <a:ext uri="{FF2B5EF4-FFF2-40B4-BE49-F238E27FC236}">
                <a16:creationId xmlns:a16="http://schemas.microsoft.com/office/drawing/2014/main" id="{FD6164C7-BF36-669C-DAE3-6C5F41F426D5}"/>
              </a:ext>
            </a:extLst>
          </p:cNvPr>
          <p:cNvSpPr>
            <a:spLocks noGrp="1"/>
          </p:cNvSpPr>
          <p:nvPr>
            <p:ph idx="1"/>
          </p:nvPr>
        </p:nvSpPr>
        <p:spPr>
          <a:xfrm>
            <a:off x="245328" y="1879629"/>
            <a:ext cx="10713824" cy="4475754"/>
          </a:xfrm>
        </p:spPr>
        <p:txBody>
          <a:bodyPr>
            <a:normAutofit/>
          </a:bodyPr>
          <a:lstStyle/>
          <a:p>
            <a:pPr marL="0" indent="0" algn="ctr">
              <a:buNone/>
            </a:pPr>
            <a:r>
              <a:rPr lang="en-GB" altLang="en-US" dirty="0">
                <a:latin typeface="Arial Black" pitchFamily="34" charset="0"/>
              </a:rPr>
              <a:t>GOAL AND OBJECTIVES</a:t>
            </a:r>
          </a:p>
          <a:p>
            <a:pPr marL="0" indent="0">
              <a:buNone/>
            </a:pPr>
            <a:r>
              <a:rPr lang="fr-FR" altLang="en-US" dirty="0">
                <a:latin typeface="Arial Narrow" pitchFamily="34" charset="0"/>
              </a:rPr>
              <a:t>Notre étude vise à monter que le village </a:t>
            </a:r>
            <a:r>
              <a:rPr lang="fr-FR" altLang="en-US" dirty="0" err="1">
                <a:latin typeface="Arial Narrow" pitchFamily="34" charset="0"/>
              </a:rPr>
              <a:t>Kanga-Gnianzé</a:t>
            </a:r>
            <a:r>
              <a:rPr lang="fr-FR" altLang="en-US" dirty="0">
                <a:latin typeface="Arial Narrow" pitchFamily="34" charset="0"/>
              </a:rPr>
              <a:t> est une terre que la Côte d’Ivoire a mise pour participer à la reconstitution de la mémoire africaine été un pan de réparation des injustices et l’omission de l’Histoire Africaine via la déportation de la diaspora africaine.</a:t>
            </a:r>
          </a:p>
          <a:p>
            <a:pPr marL="0" indent="0">
              <a:buNone/>
            </a:pPr>
            <a:r>
              <a:rPr lang="fr-FR" altLang="en-US" dirty="0">
                <a:latin typeface="Arial Narrow" pitchFamily="34" charset="0"/>
              </a:rPr>
              <a:t>La problématique centrale qui guide cette recherche peut être formulée ainsi : Comment la justice pour les Africains et les personnes d’ascendance africaine, à travers les réparations, peut-elle se matérialiser concrètement dans le cas du village de </a:t>
            </a:r>
            <a:r>
              <a:rPr lang="fr-FR" altLang="en-US" dirty="0" err="1">
                <a:latin typeface="Arial Narrow" pitchFamily="34" charset="0"/>
              </a:rPr>
              <a:t>Kanga-Gnianze</a:t>
            </a:r>
            <a:r>
              <a:rPr lang="fr-FR" altLang="en-US" dirty="0">
                <a:latin typeface="Arial Narrow" pitchFamily="34" charset="0"/>
              </a:rPr>
              <a:t> en Côte d’Ivoire, et quelles leçons plus larges ce cas offre-t-il pour l’Afrique et la diaspora ?</a:t>
            </a:r>
          </a:p>
          <a:p>
            <a:pPr marL="0" indent="0">
              <a:buNone/>
            </a:pPr>
            <a:endParaRPr lang="en-GB" altLang="en-US" b="1" dirty="0">
              <a:latin typeface="Arial" panose="020B0604020202020204" pitchFamily="34" charset="0"/>
            </a:endParaRPr>
          </a:p>
        </p:txBody>
      </p:sp>
    </p:spTree>
    <p:extLst>
      <p:ext uri="{BB962C8B-B14F-4D97-AF65-F5344CB8AC3E}">
        <p14:creationId xmlns:p14="http://schemas.microsoft.com/office/powerpoint/2010/main" val="966215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74AC-DA50-D61D-97CC-664D958BC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E8141-ACC7-F7B1-804E-29F521A720AD}"/>
              </a:ext>
            </a:extLst>
          </p:cNvPr>
          <p:cNvPicPr>
            <a:picLocks noChangeAspect="1"/>
          </p:cNvPicPr>
          <p:nvPr/>
        </p:nvPicPr>
        <p:blipFill>
          <a:blip r:embed="rId2"/>
          <a:stretch>
            <a:fillRect/>
          </a:stretch>
        </p:blipFill>
        <p:spPr>
          <a:xfrm>
            <a:off x="0" y="-6064"/>
            <a:ext cx="12192000" cy="1406203"/>
          </a:xfrm>
          <a:prstGeom prst="rect">
            <a:avLst/>
          </a:prstGeom>
        </p:spPr>
      </p:pic>
      <p:sp>
        <p:nvSpPr>
          <p:cNvPr id="6" name="Content Placeholder 5">
            <a:extLst>
              <a:ext uri="{FF2B5EF4-FFF2-40B4-BE49-F238E27FC236}">
                <a16:creationId xmlns:a16="http://schemas.microsoft.com/office/drawing/2014/main" id="{FD6164C7-BF36-669C-DAE3-6C5F41F426D5}"/>
              </a:ext>
            </a:extLst>
          </p:cNvPr>
          <p:cNvSpPr>
            <a:spLocks noGrp="1"/>
          </p:cNvSpPr>
          <p:nvPr>
            <p:ph idx="1"/>
          </p:nvPr>
        </p:nvSpPr>
        <p:spPr>
          <a:xfrm>
            <a:off x="245328" y="1879629"/>
            <a:ext cx="10713824" cy="4475754"/>
          </a:xfrm>
        </p:spPr>
        <p:txBody>
          <a:bodyPr>
            <a:normAutofit/>
          </a:bodyPr>
          <a:lstStyle/>
          <a:p>
            <a:pPr marL="0" indent="0">
              <a:buNone/>
            </a:pPr>
            <a:endParaRPr lang="fr-FR" altLang="en-US" dirty="0">
              <a:latin typeface="Arial" panose="020B0604020202020204" pitchFamily="34" charset="0"/>
            </a:endParaRPr>
          </a:p>
          <a:p>
            <a:pPr marL="0" indent="0" algn="ctr">
              <a:buNone/>
            </a:pPr>
            <a:r>
              <a:rPr lang="fr-FR" altLang="en-US" dirty="0">
                <a:latin typeface="Arial Black" pitchFamily="34" charset="0"/>
              </a:rPr>
              <a:t>METHODOLOGY</a:t>
            </a:r>
          </a:p>
          <a:p>
            <a:pPr marL="0" indent="0" algn="just">
              <a:buNone/>
            </a:pPr>
            <a:r>
              <a:rPr lang="fr-FR" altLang="en-US" sz="4000" dirty="0">
                <a:latin typeface="Arial Narrow" pitchFamily="34" charset="0"/>
              </a:rPr>
              <a:t>Pour faire ce travail, nous allons nous appuyer sur la documentation et des entretiens avec la diaspora africaine et le Ministère de la Culture et de la Francophonie et l’Association des Antillais et Guyanais de Côte d’Ivoire et le bureau UNESCO en Côte d’Ivoire.</a:t>
            </a:r>
          </a:p>
        </p:txBody>
      </p:sp>
    </p:spTree>
    <p:extLst>
      <p:ext uri="{BB962C8B-B14F-4D97-AF65-F5344CB8AC3E}">
        <p14:creationId xmlns:p14="http://schemas.microsoft.com/office/powerpoint/2010/main" val="2513970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74AC-DA50-D61D-97CC-664D958BC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E8141-ACC7-F7B1-804E-29F521A720AD}"/>
              </a:ext>
            </a:extLst>
          </p:cNvPr>
          <p:cNvPicPr>
            <a:picLocks noChangeAspect="1"/>
          </p:cNvPicPr>
          <p:nvPr/>
        </p:nvPicPr>
        <p:blipFill>
          <a:blip r:embed="rId2"/>
          <a:stretch>
            <a:fillRect/>
          </a:stretch>
        </p:blipFill>
        <p:spPr>
          <a:xfrm>
            <a:off x="0" y="-6064"/>
            <a:ext cx="12192000" cy="1406203"/>
          </a:xfrm>
          <a:prstGeom prst="rect">
            <a:avLst/>
          </a:prstGeom>
        </p:spPr>
      </p:pic>
      <p:sp>
        <p:nvSpPr>
          <p:cNvPr id="6" name="Content Placeholder 5">
            <a:extLst>
              <a:ext uri="{FF2B5EF4-FFF2-40B4-BE49-F238E27FC236}">
                <a16:creationId xmlns:a16="http://schemas.microsoft.com/office/drawing/2014/main" id="{FD6164C7-BF36-669C-DAE3-6C5F41F426D5}"/>
              </a:ext>
            </a:extLst>
          </p:cNvPr>
          <p:cNvSpPr>
            <a:spLocks noGrp="1"/>
          </p:cNvSpPr>
          <p:nvPr>
            <p:ph idx="1"/>
          </p:nvPr>
        </p:nvSpPr>
        <p:spPr>
          <a:xfrm>
            <a:off x="245328" y="1879629"/>
            <a:ext cx="10713824" cy="4475754"/>
          </a:xfrm>
        </p:spPr>
        <p:txBody>
          <a:bodyPr>
            <a:normAutofit fontScale="92500" lnSpcReduction="20000"/>
          </a:bodyPr>
          <a:lstStyle/>
          <a:p>
            <a:pPr marL="0" indent="0">
              <a:buNone/>
            </a:pPr>
            <a:endParaRPr lang="fr-FR" altLang="en-US" dirty="0">
              <a:latin typeface="Arial" panose="020B0604020202020204" pitchFamily="34" charset="0"/>
            </a:endParaRPr>
          </a:p>
          <a:p>
            <a:pPr marL="0" indent="0" algn="ctr">
              <a:buNone/>
            </a:pPr>
            <a:r>
              <a:rPr lang="fr-FR" altLang="en-US" dirty="0">
                <a:latin typeface="Arial Black" pitchFamily="34" charset="0"/>
              </a:rPr>
              <a:t>RESULTS</a:t>
            </a:r>
          </a:p>
          <a:p>
            <a:pPr marL="0" indent="0" algn="just">
              <a:buNone/>
            </a:pPr>
            <a:r>
              <a:rPr lang="fr-FR" altLang="en-US" sz="3200" dirty="0">
                <a:latin typeface="Arial Narrow" pitchFamily="34" charset="0"/>
              </a:rPr>
              <a:t>Le résultat de notre article montre que le développement du tourisme dans le village de </a:t>
            </a:r>
            <a:r>
              <a:rPr lang="fr-FR" altLang="en-US" sz="3200" dirty="0" err="1">
                <a:latin typeface="Arial Narrow" pitchFamily="34" charset="0"/>
              </a:rPr>
              <a:t>Kanga-Gnianze</a:t>
            </a:r>
            <a:r>
              <a:rPr lang="fr-FR" altLang="en-US" sz="3200" dirty="0">
                <a:latin typeface="Arial Narrow" pitchFamily="34" charset="0"/>
              </a:rPr>
              <a:t> s’appuie sur la réappropriation du « bain des captifs », une pratique imposée durant la traite négrière transatlantique, qui revêtait alors des enjeux essentiellement hygiéniques, économiques et éthiques. Aujourd’hui, la consécration de cette terre comme lieu de commémoration dédié aux Africains déportés apparaît comme une émanation de la réparation spirituelle et culturelle. Le village de </a:t>
            </a:r>
            <a:r>
              <a:rPr lang="fr-FR" altLang="en-US" sz="3200" dirty="0" err="1">
                <a:latin typeface="Arial Narrow" pitchFamily="34" charset="0"/>
              </a:rPr>
              <a:t>Kanga-Gnianze</a:t>
            </a:r>
            <a:r>
              <a:rPr lang="fr-FR" altLang="en-US" sz="3200" dirty="0">
                <a:latin typeface="Arial Narrow" pitchFamily="34" charset="0"/>
              </a:rPr>
              <a:t>, en Côte d’Ivoire, illustre ainsi comment une mémoire douloureuse peut être réinvestie dans une dynamique à la fois identitaire, patrimoniale et touristique.</a:t>
            </a:r>
          </a:p>
        </p:txBody>
      </p:sp>
    </p:spTree>
    <p:extLst>
      <p:ext uri="{BB962C8B-B14F-4D97-AF65-F5344CB8AC3E}">
        <p14:creationId xmlns:p14="http://schemas.microsoft.com/office/powerpoint/2010/main" val="1476858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74AC-DA50-D61D-97CC-664D958BC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E8141-ACC7-F7B1-804E-29F521A720AD}"/>
              </a:ext>
            </a:extLst>
          </p:cNvPr>
          <p:cNvPicPr>
            <a:picLocks noChangeAspect="1"/>
          </p:cNvPicPr>
          <p:nvPr/>
        </p:nvPicPr>
        <p:blipFill>
          <a:blip r:embed="rId2"/>
          <a:stretch>
            <a:fillRect/>
          </a:stretch>
        </p:blipFill>
        <p:spPr>
          <a:xfrm>
            <a:off x="0" y="-6064"/>
            <a:ext cx="12192000" cy="1406203"/>
          </a:xfrm>
          <a:prstGeom prst="rect">
            <a:avLst/>
          </a:prstGeom>
        </p:spPr>
      </p:pic>
      <p:sp>
        <p:nvSpPr>
          <p:cNvPr id="6" name="Content Placeholder 5">
            <a:extLst>
              <a:ext uri="{FF2B5EF4-FFF2-40B4-BE49-F238E27FC236}">
                <a16:creationId xmlns:a16="http://schemas.microsoft.com/office/drawing/2014/main" id="{FD6164C7-BF36-669C-DAE3-6C5F41F426D5}"/>
              </a:ext>
            </a:extLst>
          </p:cNvPr>
          <p:cNvSpPr>
            <a:spLocks noGrp="1"/>
          </p:cNvSpPr>
          <p:nvPr>
            <p:ph idx="1"/>
          </p:nvPr>
        </p:nvSpPr>
        <p:spPr>
          <a:xfrm>
            <a:off x="245328" y="1879629"/>
            <a:ext cx="10713824" cy="4475754"/>
          </a:xfrm>
        </p:spPr>
        <p:txBody>
          <a:bodyPr>
            <a:normAutofit/>
          </a:bodyPr>
          <a:lstStyle/>
          <a:p>
            <a:pPr marL="0" indent="0" algn="ctr">
              <a:buNone/>
            </a:pPr>
            <a:r>
              <a:rPr lang="fr-FR" altLang="en-US" dirty="0">
                <a:latin typeface="Arial Black" pitchFamily="34" charset="0"/>
              </a:rPr>
              <a:t>RESULTS</a:t>
            </a:r>
          </a:p>
          <a:p>
            <a:pPr marL="0" indent="0">
              <a:buNone/>
            </a:pPr>
            <a:r>
              <a:rPr lang="fr-FR" altLang="en-US" b="1" dirty="0">
                <a:latin typeface="Arial" panose="020B0604020202020204" pitchFamily="34"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56" y="2866030"/>
            <a:ext cx="4661114" cy="348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593075"/>
            <a:ext cx="5463654" cy="3603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335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B74AC-DA50-D61D-97CC-664D958BC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FE8141-ACC7-F7B1-804E-29F521A720AD}"/>
              </a:ext>
            </a:extLst>
          </p:cNvPr>
          <p:cNvPicPr>
            <a:picLocks noChangeAspect="1"/>
          </p:cNvPicPr>
          <p:nvPr/>
        </p:nvPicPr>
        <p:blipFill>
          <a:blip r:embed="rId2"/>
          <a:stretch>
            <a:fillRect/>
          </a:stretch>
        </p:blipFill>
        <p:spPr>
          <a:xfrm>
            <a:off x="0" y="-6064"/>
            <a:ext cx="12192000" cy="1406203"/>
          </a:xfrm>
          <a:prstGeom prst="rect">
            <a:avLst/>
          </a:prstGeom>
        </p:spPr>
      </p:pic>
      <p:sp>
        <p:nvSpPr>
          <p:cNvPr id="6" name="Content Placeholder 5">
            <a:extLst>
              <a:ext uri="{FF2B5EF4-FFF2-40B4-BE49-F238E27FC236}">
                <a16:creationId xmlns:a16="http://schemas.microsoft.com/office/drawing/2014/main" id="{FD6164C7-BF36-669C-DAE3-6C5F41F426D5}"/>
              </a:ext>
            </a:extLst>
          </p:cNvPr>
          <p:cNvSpPr>
            <a:spLocks noGrp="1"/>
          </p:cNvSpPr>
          <p:nvPr>
            <p:ph idx="1"/>
          </p:nvPr>
        </p:nvSpPr>
        <p:spPr>
          <a:xfrm>
            <a:off x="245328" y="1879629"/>
            <a:ext cx="10713824" cy="4475754"/>
          </a:xfrm>
        </p:spPr>
        <p:txBody>
          <a:bodyPr>
            <a:normAutofit/>
          </a:bodyPr>
          <a:lstStyle/>
          <a:p>
            <a:pPr marL="0" indent="0" algn="ctr">
              <a:buNone/>
            </a:pPr>
            <a:r>
              <a:rPr lang="fr-FR" altLang="en-US" b="1" dirty="0">
                <a:latin typeface="Arial" panose="020B0604020202020204" pitchFamily="34" charset="0"/>
              </a:rPr>
              <a:t>RESULTS</a:t>
            </a:r>
          </a:p>
          <a:p>
            <a:pPr marL="0" indent="0">
              <a:buNone/>
            </a:pPr>
            <a:r>
              <a:rPr lang="fr-FR" altLang="en-US" b="1" dirty="0">
                <a:latin typeface="Arial" panose="020B0604020202020204" pitchFamily="34" charset="0"/>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0" y="2851684"/>
            <a:ext cx="5780726" cy="345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06722"/>
            <a:ext cx="5837261" cy="369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261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606bed3f-efae-4d70-a15b-866bb27c918d}" enabled="1" method="Privileged" siteId="{0f9e35db-544f-4f60-bdcc-5ea416e6dc70}" contentBits="0" removed="0"/>
</clbl:labelList>
</file>

<file path=docProps/app.xml><?xml version="1.0" encoding="utf-8"?>
<Properties xmlns="http://schemas.openxmlformats.org/officeDocument/2006/extended-properties" xmlns:vt="http://schemas.openxmlformats.org/officeDocument/2006/docPropsVTypes">
  <TotalTime>12749</TotalTime>
  <Words>937</Words>
  <Application>Microsoft Office PowerPoint</Application>
  <PresentationFormat>Widescreen</PresentationFormat>
  <Paragraphs>30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 Black</vt:lpstr>
      <vt:lpstr>Arial Narrow</vt:lpstr>
      <vt:lpstr>Calibri</vt:lpstr>
      <vt:lpstr>Calibri Light</vt:lpstr>
      <vt:lpstr>Office Theme</vt:lpstr>
      <vt:lpstr>  « LAJUSTICE POUR LES AFRICAINS ET LES PERSONNES D’ASCENDANCE AFRICAINE GRACE AUX REPARATIONS : LE CAS DU VILLAGE : LE CAS DU LE VILLAGE KANGA-GNIANZE EN COTE D’IVOIRE »  ATSE Kambo Martial, Ph.D/ Coordonnateur Général  Pan-African Think Do Réseau Africain des Jeunes Chercheur.e.s (RAJeC)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ConfTool Registrations and Submissions</dc:title>
  <dc:creator>Mahlet Wubishet</dc:creator>
  <cp:lastModifiedBy>Fikre Asmamaw</cp:lastModifiedBy>
  <cp:revision>37</cp:revision>
  <dcterms:created xsi:type="dcterms:W3CDTF">2025-06-17T08:21:46Z</dcterms:created>
  <dcterms:modified xsi:type="dcterms:W3CDTF">2025-11-11T02:07:45Z</dcterms:modified>
</cp:coreProperties>
</file>