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33" r:id="rId3"/>
    <p:sldId id="4995" r:id="rId4"/>
    <p:sldId id="5019" r:id="rId5"/>
    <p:sldId id="314" r:id="rId6"/>
    <p:sldId id="5020" r:id="rId7"/>
    <p:sldId id="265" r:id="rId8"/>
    <p:sldId id="4977" r:id="rId9"/>
    <p:sldId id="5018" r:id="rId10"/>
    <p:sldId id="266" r:id="rId11"/>
    <p:sldId id="5027" r:id="rId12"/>
    <p:sldId id="5025" r:id="rId13"/>
    <p:sldId id="5017" r:id="rId14"/>
    <p:sldId id="5022" r:id="rId15"/>
    <p:sldId id="5030" r:id="rId16"/>
    <p:sldId id="5028" r:id="rId17"/>
    <p:sldId id="5029" r:id="rId18"/>
    <p:sldId id="5031" r:id="rId19"/>
    <p:sldId id="4953" r:id="rId20"/>
    <p:sldId id="2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70" autoAdjust="0"/>
    <p:restoredTop sz="94660"/>
  </p:normalViewPr>
  <p:slideViewPr>
    <p:cSldViewPr snapToGrid="0">
      <p:cViewPr varScale="1">
        <p:scale>
          <a:sx n="65" d="100"/>
          <a:sy n="65" d="100"/>
        </p:scale>
        <p:origin x="3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97BA7-C978-5B4F-B527-340B3B486EA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23E77-8A8B-344C-9884-B67998832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01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More specifically, the project will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arenBoth"/>
            </a:pPr>
            <a:r>
              <a:rPr lang="en-US"/>
              <a:t>Design and deploy innovative and participatory GTAs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arenBoth"/>
            </a:pPr>
            <a:r>
              <a:rPr lang="en-US"/>
              <a:t>Engage stakeholders in building our collective capacities at local, national, consortia levels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arenBoth"/>
            </a:pPr>
            <a:r>
              <a:rPr lang="en-US"/>
              <a:t>Bring evidence into the implementation process – grounded in gender analysis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arenBoth"/>
            </a:pPr>
            <a:r>
              <a:rPr lang="en-US"/>
              <a:t>Develop a set of recommendations to tailor and scale this approach beyond the project</a:t>
            </a:r>
            <a:endParaRPr/>
          </a:p>
        </p:txBody>
      </p:sp>
      <p:sp>
        <p:nvSpPr>
          <p:cNvPr id="293" name="Google Shape;29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647EB-0406-7B48-855C-6EAE9231EB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66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3F05B-7135-CC9D-BADD-D28F4FF4A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0E8583-DAD7-6E0A-35DF-ED4516E865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018EEF-B29B-FF10-4228-93BA25845E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12E32-4931-7019-AF37-05C6215D51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AA323-5059-4D56-8340-1C4053A314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09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647EB-0406-7B48-855C-6EAE9231EBE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22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647EB-0406-7B48-855C-6EAE9231EB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70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two publications go through what Miranda has shared and what I have shared.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647EB-0406-7B48-855C-6EAE9231EB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800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647EB-0406-7B48-855C-6EAE9231EBE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86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647EB-0406-7B48-855C-6EAE9231EBE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636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2" name="Google Shape;1102;p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3" name="Google Shape;1103;p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AA323-5059-4D56-8340-1C4053A314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846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647EB-0406-7B48-855C-6EAE9231EB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13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GTAs, what’s different from other approaches.</a:t>
            </a:r>
          </a:p>
          <a:p>
            <a:r>
              <a:rPr lang="en-US" dirty="0"/>
              <a:t>Those systems include gender norms, structures and institutions: these reflect ideas of accepted behavior, or perceptions of accepted behavior, 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embedded in institutions and reproduced by people's actions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647EB-0406-7B48-855C-6EAE9231EB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647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Evolving, co-learning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647EB-0406-7B48-855C-6EAE9231EB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67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647EB-0406-7B48-855C-6EAE9231EB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88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647EB-0406-7B48-855C-6EAE9231EB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29E67-06B2-45C6-9367-4AC5191E9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BFCBA9-AC36-46B6-B0BA-F27DE32C6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5AB20-6F7B-4895-B865-804A7AE51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3F42A-55B6-45EC-BDFE-FA45D384B605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EBA83-FC17-429B-AEF0-DBFF2E5AB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59ABA-D864-4C8A-BA21-CEEDD63C2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91261-DC08-4D72-8F69-6926F28B7A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777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2A36B-E3B0-4895-A0D7-0BFBCB7B0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74EC96-CDF6-40E2-BFD2-BB5597CE12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62389-3976-4626-8197-83F8B5A51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3F42A-55B6-45EC-BDFE-FA45D384B605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2F53F-FDB7-45DE-A7C6-1E6C435D0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64FD6-3ADE-4DB0-B370-9DC7436E2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91261-DC08-4D72-8F69-6926F28B7A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956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FD9867-C2AD-4943-9DAA-6923160A2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A96F35-837C-46DC-9122-90BE743753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44CDC-726A-4766-A763-F3DFF3227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3F42A-55B6-45EC-BDFE-FA45D384B605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C0206-3CB6-492A-9236-23D5B746D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6003-1A5F-44E3-B87C-1E52B019F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91261-DC08-4D72-8F69-6926F28B7A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455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 Dark Bkg">
    <p:bg>
      <p:bgPr>
        <a:solidFill>
          <a:srgbClr val="3C7C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3AE7434A-C693-624A-8C32-5786250266C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0"/>
            <a:ext cx="6096000" cy="6858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548"/>
              </a:buClr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54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placeholder to add picture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0D40CDE4-EF1B-D24C-820A-3E0A55B5F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976" y="536275"/>
            <a:ext cx="3982045" cy="861736"/>
          </a:xfrm>
          <a:prstGeom prst="rect">
            <a:avLst/>
          </a:prstGeom>
        </p:spPr>
        <p:txBody>
          <a:bodyPr vert="horz" lIns="0" tIns="45720" rIns="0" bIns="0" rtlCol="0" anchor="ctr">
            <a:noAutofit/>
          </a:bodyPr>
          <a:lstStyle>
            <a:lvl1pPr>
              <a:defRPr sz="30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89195B72-5BEF-6A41-9AC2-BEC48F81355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7629" y="1948735"/>
            <a:ext cx="5063966" cy="427338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1800" b="0" i="0" spc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dirty="0"/>
              <a:t>Click to add content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FE5936-10D6-6D4E-6FFC-AA75A7D45771}"/>
              </a:ext>
            </a:extLst>
          </p:cNvPr>
          <p:cNvSpPr/>
          <p:nvPr userDrawn="1"/>
        </p:nvSpPr>
        <p:spPr>
          <a:xfrm>
            <a:off x="544740" y="1549343"/>
            <a:ext cx="2475916" cy="248060"/>
          </a:xfrm>
          <a:prstGeom prst="rect">
            <a:avLst/>
          </a:prstGeom>
          <a:solidFill>
            <a:srgbClr val="B2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669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6_Title and Content">
  <p:cSld name="176_Title and Content">
    <p:bg>
      <p:bgPr>
        <a:solidFill>
          <a:srgbClr val="415C14">
            <a:alpha val="68627"/>
          </a:srgbClr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28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7FBEE">
              <a:alpha val="6313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28"/>
          <p:cNvSpPr>
            <a:spLocks noGrp="1"/>
          </p:cNvSpPr>
          <p:nvPr>
            <p:ph type="pic" idx="2"/>
          </p:nvPr>
        </p:nvSpPr>
        <p:spPr>
          <a:xfrm>
            <a:off x="6492456" y="0"/>
            <a:ext cx="5313528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56" name="Google Shape;256;p128"/>
          <p:cNvSpPr/>
          <p:nvPr/>
        </p:nvSpPr>
        <p:spPr>
          <a:xfrm>
            <a:off x="544740" y="2011665"/>
            <a:ext cx="2475916" cy="248060"/>
          </a:xfrm>
          <a:prstGeom prst="rect">
            <a:avLst/>
          </a:prstGeom>
          <a:solidFill>
            <a:srgbClr val="EF7C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28"/>
          <p:cNvSpPr txBox="1">
            <a:spLocks noGrp="1"/>
          </p:cNvSpPr>
          <p:nvPr>
            <p:ph type="title"/>
          </p:nvPr>
        </p:nvSpPr>
        <p:spPr>
          <a:xfrm>
            <a:off x="610976" y="809408"/>
            <a:ext cx="3982045" cy="86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28"/>
          <p:cNvSpPr txBox="1">
            <a:spLocks noGrp="1"/>
          </p:cNvSpPr>
          <p:nvPr>
            <p:ph type="body" idx="1"/>
          </p:nvPr>
        </p:nvSpPr>
        <p:spPr>
          <a:xfrm>
            <a:off x="607629" y="2557452"/>
            <a:ext cx="5063966" cy="3664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2pPr>
            <a:lvl3pPr marL="1371600" lvl="2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3pPr>
            <a:lvl4pPr marL="1828800" lvl="3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4pPr>
            <a:lvl5pPr marL="2286000" lvl="4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0882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p">
    <p:bg>
      <p:bgPr>
        <a:solidFill>
          <a:srgbClr val="F3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9" descr="A map of the world with different locations&#10;&#10;Description automatically generated">
            <a:extLst>
              <a:ext uri="{FF2B5EF4-FFF2-40B4-BE49-F238E27FC236}">
                <a16:creationId xmlns:a16="http://schemas.microsoft.com/office/drawing/2014/main" id="{DAB1BA9E-CDD3-652D-6F5F-414722258F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 r="141" b="2057"/>
          <a:stretch/>
        </p:blipFill>
        <p:spPr>
          <a:xfrm>
            <a:off x="504440" y="2938"/>
            <a:ext cx="11183119" cy="6855062"/>
          </a:xfrm>
          <a:prstGeom prst="rect">
            <a:avLst/>
          </a:prstGeom>
          <a:solidFill>
            <a:srgbClr val="A9CDBC"/>
          </a:solidFill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C0B2A0-6E7C-9146-8D69-4F41AE822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08" y="318052"/>
            <a:ext cx="6399083" cy="662610"/>
          </a:xfrm>
          <a:noFill/>
        </p:spPr>
        <p:txBody>
          <a:bodyPr wrap="square" anchor="b">
            <a:spAutoFit/>
          </a:bodyPr>
          <a:lstStyle>
            <a:lvl1pPr marL="36000" algn="l">
              <a:lnSpc>
                <a:spcPct val="100000"/>
              </a:lnSpc>
              <a:defRPr sz="36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86DE0B-0EE6-9C41-8E30-6EC3589839AB}"/>
              </a:ext>
            </a:extLst>
          </p:cNvPr>
          <p:cNvSpPr/>
          <p:nvPr userDrawn="1"/>
        </p:nvSpPr>
        <p:spPr>
          <a:xfrm>
            <a:off x="253509" y="980662"/>
            <a:ext cx="2475916" cy="248060"/>
          </a:xfrm>
          <a:prstGeom prst="rect">
            <a:avLst/>
          </a:prstGeom>
          <a:solidFill>
            <a:srgbClr val="7792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112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Title and Content">
    <p:bg>
      <p:bgPr>
        <a:solidFill>
          <a:srgbClr val="E0EDD0">
            <a:alpha val="730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180EC3-A0BC-F64D-A796-5BD993AE24E6}"/>
              </a:ext>
            </a:extLst>
          </p:cNvPr>
          <p:cNvSpPr/>
          <p:nvPr userDrawn="1"/>
        </p:nvSpPr>
        <p:spPr>
          <a:xfrm>
            <a:off x="0" y="729205"/>
            <a:ext cx="12192000" cy="5752618"/>
          </a:xfrm>
          <a:prstGeom prst="rect">
            <a:avLst/>
          </a:prstGeom>
          <a:solidFill>
            <a:srgbClr val="3C7C7B">
              <a:alpha val="4561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343D13-88AE-6C45-8FF4-C72B5CA3AB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57045" y="-289368"/>
            <a:ext cx="13752186" cy="78252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B56EFA5-545E-CB4C-AB1E-9A9A1B4726B3}"/>
              </a:ext>
            </a:extLst>
          </p:cNvPr>
          <p:cNvSpPr/>
          <p:nvPr userDrawn="1"/>
        </p:nvSpPr>
        <p:spPr>
          <a:xfrm>
            <a:off x="544740" y="2081114"/>
            <a:ext cx="2475916" cy="248060"/>
          </a:xfrm>
          <a:prstGeom prst="rect">
            <a:avLst/>
          </a:prstGeom>
          <a:solidFill>
            <a:srgbClr val="EF7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F1D2160A-89CE-AC41-8484-3ABEF92F5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102" y="1064052"/>
            <a:ext cx="9308528" cy="861736"/>
          </a:xfrm>
          <a:prstGeom prst="rect">
            <a:avLst/>
          </a:prstGeom>
        </p:spPr>
        <p:txBody>
          <a:bodyPr vert="horz" lIns="0" tIns="45720" rIns="0" bIns="0" rtlCol="0" anchor="ctr">
            <a:noAutofit/>
          </a:bodyPr>
          <a:lstStyle>
            <a:lvl1pPr>
              <a:defRPr sz="3000" b="1" i="0">
                <a:solidFill>
                  <a:schemeClr val="bg1"/>
                </a:solidFill>
                <a:latin typeface="Museo Sans 900" panose="02000000000000000000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D84348C1-8612-D74B-92FD-C5860225129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1330" y="2488005"/>
            <a:ext cx="9288726" cy="3664672"/>
          </a:xfrm>
        </p:spPr>
        <p:txBody>
          <a:bodyPr>
            <a:noAutofit/>
          </a:bodyPr>
          <a:lstStyle>
            <a:lvl1pPr marL="0" indent="0">
              <a:buNone/>
              <a:defRPr sz="1800" b="0" i="0" spc="200" baseline="0">
                <a:solidFill>
                  <a:schemeClr val="bg1"/>
                </a:solidFill>
                <a:latin typeface="Museo Sans 500" panose="02000000000000000000" pitchFamily="2" charset="77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dirty="0"/>
              <a:t>Click to add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00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Title and Content">
    <p:bg>
      <p:bgPr>
        <a:solidFill>
          <a:srgbClr val="90B53D">
            <a:alpha val="3331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83A49F82-EA41-3248-BFFC-CB89C45B29B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2000" cy="401495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C0000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B34D39AF-6263-FC46-8091-A01CDB4F9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658" y="4624663"/>
            <a:ext cx="8482444" cy="304141"/>
          </a:xfrm>
          <a:prstGeom prst="rect">
            <a:avLst/>
          </a:prstGeom>
        </p:spPr>
        <p:txBody>
          <a:bodyPr vert="horz" lIns="0" tIns="45720" rIns="0" bIns="0" rtlCol="0" anchor="ctr">
            <a:noAutofit/>
          </a:bodyPr>
          <a:lstStyle>
            <a:lvl1pPr>
              <a:defRPr sz="3000" b="1" i="0">
                <a:latin typeface="Museo Sans 900" panose="02000000000000000000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13F3B7-CB46-8045-9513-4902B0BF817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835823" y="5195550"/>
            <a:ext cx="8496300" cy="1205250"/>
          </a:xfrm>
        </p:spPr>
        <p:txBody>
          <a:bodyPr>
            <a:noAutofit/>
          </a:bodyPr>
          <a:lstStyle>
            <a:lvl1pPr marL="0" indent="0">
              <a:buNone/>
              <a:defRPr sz="1800" b="0" i="0" spc="200" baseline="0">
                <a:latin typeface="Museo Sans 500" panose="02000000000000000000" pitchFamily="2" charset="77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dirty="0"/>
              <a:t>CLICK TO ADD SECTION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661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Title and Content">
    <p:bg>
      <p:bgPr>
        <a:solidFill>
          <a:srgbClr val="3C7C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1B2762F-3B4C-D740-94AC-598A01C468B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7FBEE">
              <a:alpha val="6337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3AE7434A-C693-624A-8C32-5786250266C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92456" y="0"/>
            <a:ext cx="5313528" cy="6858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548"/>
              </a:buClr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rgbClr val="C00000"/>
                </a:solidFill>
                <a:latin typeface="Museo Sans 500" panose="02000000000000000000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54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placeholder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724031-94A9-0D4D-8684-DDE3253AC977}"/>
              </a:ext>
            </a:extLst>
          </p:cNvPr>
          <p:cNvSpPr/>
          <p:nvPr userDrawn="1"/>
        </p:nvSpPr>
        <p:spPr>
          <a:xfrm>
            <a:off x="544740" y="2011665"/>
            <a:ext cx="2475916" cy="248060"/>
          </a:xfrm>
          <a:prstGeom prst="rect">
            <a:avLst/>
          </a:prstGeom>
          <a:solidFill>
            <a:srgbClr val="EF7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0D40CDE4-EF1B-D24C-820A-3E0A55B5F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976" y="809408"/>
            <a:ext cx="3982045" cy="861736"/>
          </a:xfrm>
          <a:prstGeom prst="rect">
            <a:avLst/>
          </a:prstGeom>
        </p:spPr>
        <p:txBody>
          <a:bodyPr vert="horz" lIns="0" tIns="45720" rIns="0" bIns="0" rtlCol="0" anchor="ctr">
            <a:noAutofit/>
          </a:bodyPr>
          <a:lstStyle>
            <a:lvl1pPr>
              <a:defRPr sz="3000" b="1" i="0">
                <a:solidFill>
                  <a:schemeClr val="bg1"/>
                </a:solidFill>
                <a:latin typeface="Museo Sans 900" panose="02000000000000000000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89195B72-5BEF-6A41-9AC2-BEC48F81355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7629" y="2557452"/>
            <a:ext cx="5063966" cy="3664672"/>
          </a:xfrm>
        </p:spPr>
        <p:txBody>
          <a:bodyPr>
            <a:noAutofit/>
          </a:bodyPr>
          <a:lstStyle>
            <a:lvl1pPr marL="0" indent="0">
              <a:buNone/>
              <a:defRPr sz="1800" b="0" i="0" spc="200" baseline="0">
                <a:solidFill>
                  <a:schemeClr val="bg1"/>
                </a:solidFill>
                <a:latin typeface="Museo Sans 500" panose="02000000000000000000" pitchFamily="2" charset="77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dirty="0"/>
              <a:t>Click to add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859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875EB-547E-4014-9601-8EB12B0F4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CC209-E8A0-43F3-A50D-D6A4F8031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EE203-F275-442F-8408-0852393CB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3F42A-55B6-45EC-BDFE-FA45D384B605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A040B-4F33-43B5-8C1A-6658AB593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836E9-4349-4E68-9049-E835497E3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91261-DC08-4D72-8F69-6926F28B7A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37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41652-A98C-4A58-A015-BDE1FD458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BE154-B09D-45DC-A928-47E121BA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FF0DA-9085-4140-A340-0013FFBF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3F42A-55B6-45EC-BDFE-FA45D384B605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E6B3D-850A-4092-AC5C-63E2ACA6F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2DBD5-BB25-4CA8-86D9-6BE7FBFCF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91261-DC08-4D72-8F69-6926F28B7A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946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5276-A988-4D59-A003-2F84F1A7D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F0CAF-865A-41CC-9B34-83968E2FE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E49AC8-D9EC-4E73-A67E-C8F89267D9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B2EC5-9630-4A43-9007-AE4DE1948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3F42A-55B6-45EC-BDFE-FA45D384B605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F5E4D-B9B3-4B38-AFD8-294F51D80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5D6CA-9A4A-4CED-82D4-5BB429749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91261-DC08-4D72-8F69-6926F28B7A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490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93A7-FC81-4876-8CBA-BE3224088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57F18-100E-4621-A66E-8B7C0EA5F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7E8606-8509-45DA-A523-1602D5CF2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7FAA30-4F33-4DA0-945B-427536AB09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ADEC47-7710-4EBF-A01A-68A4AAC0C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259D39-3CB4-4CCA-9E77-88397E676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3F42A-55B6-45EC-BDFE-FA45D384B605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0C036A-AA91-49F8-B1E1-0FB84E511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73A305-5454-49CB-8FA9-A084995F8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91261-DC08-4D72-8F69-6926F28B7A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795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4CD72-57EE-4111-9C04-851A70406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D48710-55A2-4F7C-B956-AA7B0EAB6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3F42A-55B6-45EC-BDFE-FA45D384B605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DBA4E3-6520-4C7B-90F9-84BF158D4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9190D-3CCD-4CFC-9EEE-035158F49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91261-DC08-4D72-8F69-6926F28B7A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070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B320B3-605C-420C-8872-A9505B22D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3F42A-55B6-45EC-BDFE-FA45D384B605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216DFC-1C1C-4C53-97A4-39B449DB6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DDCDF-FD10-4096-BB5D-644CF6279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91261-DC08-4D72-8F69-6926F28B7A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736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B6DD5-51DA-4B3A-9995-C0E81FDC3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4B2B6-9444-4D5F-BEBD-8D29E3942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2E8CAB-A79B-4AC2-83A4-83D3BA4EB4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38813E-454B-4361-A624-23769A40E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3F42A-55B6-45EC-BDFE-FA45D384B605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7C44B-F66A-47A9-A068-A019A8A4D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3935FB-1F3A-4D6E-AC06-54C75CF7B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91261-DC08-4D72-8F69-6926F28B7A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839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9DDA8-6815-496B-902C-739134504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51250B-342F-45DF-8FBA-6EF6050071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4461A5-BA25-4421-BC2C-4E155A9AE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5A25AC-A351-497C-94A8-2690A26CF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3F42A-55B6-45EC-BDFE-FA45D384B605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C43E4C-E86A-4317-A42B-88BA6EDD2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A7137-A4AD-47D6-836D-FA6A4CCA4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91261-DC08-4D72-8F69-6926F28B7A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204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CB59D4-FD22-4C4A-B600-4E73AD424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4575C-E5C4-4EC5-B57C-E814C8DF8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F77DA-1D2B-4868-B0DF-3D58AFB43B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3F42A-55B6-45EC-BDFE-FA45D384B605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4AE22-9068-4E34-AEB3-2A268E72B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C4F5F-F36D-4FDC-A95E-C5B08FFC9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91261-DC08-4D72-8F69-6926F28B7A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476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5" r:id="rId15"/>
    <p:sldLayoutId id="2147483666" r:id="rId16"/>
    <p:sldLayoutId id="21474836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alliancebioversityciat.org/stories/how-do-we-know-if-what-were-doing-really-gender-transformativ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0.png"/><Relationship Id="rId4" Type="http://schemas.openxmlformats.org/officeDocument/2006/relationships/hyperlink" Target="https://www.cifor-icraf.org/wlr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hyperlink" Target="https://www.land-links.org/wp-content/uploads/2021/09/ILRG-Gender-Norms-and-%20Womens-Land-Rights-Brief_final.pd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BB777-EE90-4AD2-A3A1-076D378BE6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4606" y="3392609"/>
            <a:ext cx="9496594" cy="2387600"/>
          </a:xfrm>
        </p:spPr>
        <p:txBody>
          <a:bodyPr>
            <a:normAutofit fontScale="90000"/>
          </a:bodyPr>
          <a:lstStyle/>
          <a:p>
            <a:br>
              <a:rPr lang="en-US" sz="2200" b="1" dirty="0"/>
            </a:br>
            <a:br>
              <a:rPr lang="en-US" sz="2200" b="1" dirty="0"/>
            </a:br>
            <a:br>
              <a:rPr lang="en-US" sz="3100" b="1" dirty="0"/>
            </a:br>
            <a:br>
              <a:rPr lang="en-US" sz="3100" b="1" dirty="0"/>
            </a:br>
            <a:r>
              <a:rPr lang="en-US" sz="3100" b="1" dirty="0"/>
              <a:t>Reach, Benefit, Empower, Transform (RBET): </a:t>
            </a:r>
            <a:br>
              <a:rPr lang="en-US" sz="3100" b="1" dirty="0"/>
            </a:br>
            <a:r>
              <a:rPr lang="en-US" sz="3100" b="1" dirty="0"/>
              <a:t>A guide to helping rural women secure their land tenure rights </a:t>
            </a:r>
            <a:br>
              <a:rPr lang="en-US" dirty="0"/>
            </a:br>
            <a:br>
              <a:rPr lang="en-US" sz="3800" b="1" dirty="0"/>
            </a:br>
            <a:r>
              <a:rPr lang="en-US" sz="2200" b="1" dirty="0"/>
              <a:t>Anne M Larson, Ruth </a:t>
            </a:r>
            <a:r>
              <a:rPr lang="en-US" sz="2200" b="1" dirty="0" err="1"/>
              <a:t>Meinzen</a:t>
            </a:r>
            <a:r>
              <a:rPr lang="en-US" sz="2200" b="1" dirty="0"/>
              <a:t>-Dick</a:t>
            </a:r>
            <a:br>
              <a:rPr lang="en-US" sz="2200" b="1" dirty="0"/>
            </a:br>
            <a:r>
              <a:rPr lang="en-US" sz="2200" b="1" dirty="0"/>
              <a:t>&amp; </a:t>
            </a:r>
            <a:r>
              <a:rPr lang="en-US" sz="2200" b="1"/>
              <a:t>Sabrina Trautman</a:t>
            </a:r>
            <a:br>
              <a:rPr lang="en-US" sz="2200" b="1" dirty="0"/>
            </a:br>
            <a:r>
              <a:rPr lang="en-US" sz="2200" b="1" dirty="0"/>
              <a:t>CIFOR-ICRAF</a:t>
            </a:r>
            <a:br>
              <a:rPr lang="en-US" b="1" dirty="0"/>
            </a:br>
            <a:endParaRPr lang="en-GB" sz="2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F0551-469F-424E-B2C3-6FED08F40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1205" y="2023741"/>
            <a:ext cx="2326005" cy="1009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939353-2726-44DD-93BC-23A46C49D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064"/>
            <a:ext cx="12192000" cy="1406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B09F70-E9B4-4970-9832-2AFF6580B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07" y="5780209"/>
            <a:ext cx="2599545" cy="921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B10B92-2F5C-4151-886D-B2F439BD4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7683" y="5780209"/>
            <a:ext cx="2833048" cy="1009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CEC6A6-7015-4807-8CB6-BE7E4D3831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1210" y="5736198"/>
            <a:ext cx="3906614" cy="1009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28AD63-FA0C-DA33-E089-D6FFE7AF76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790" y="1626498"/>
            <a:ext cx="1954767" cy="165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89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B74AC-DA50-D61D-97CC-664D958BC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FE8141-ACC7-F7B1-804E-29F521A72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64"/>
            <a:ext cx="12192000" cy="140620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6164C7-BF36-669C-DAE3-6C5F41F42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328" y="1879629"/>
            <a:ext cx="8080743" cy="4475754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GB" altLang="en-US" b="1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altLang="en-US" sz="3600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FF9EEF-DE7C-1DE1-E46A-D2FC77D8CC44}"/>
              </a:ext>
            </a:extLst>
          </p:cNvPr>
          <p:cNvSpPr txBox="1"/>
          <p:nvPr/>
        </p:nvSpPr>
        <p:spPr>
          <a:xfrm>
            <a:off x="1462135" y="3471175"/>
            <a:ext cx="9267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Applying the framework to women’s land rights</a:t>
            </a:r>
          </a:p>
        </p:txBody>
      </p:sp>
    </p:spTree>
    <p:extLst>
      <p:ext uri="{BB962C8B-B14F-4D97-AF65-F5344CB8AC3E}">
        <p14:creationId xmlns:p14="http://schemas.microsoft.com/office/powerpoint/2010/main" val="3980465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diagram of a diagram&#10;&#10;AI-generated content may be incorrect.">
            <a:extLst>
              <a:ext uri="{FF2B5EF4-FFF2-40B4-BE49-F238E27FC236}">
                <a16:creationId xmlns:a16="http://schemas.microsoft.com/office/drawing/2014/main" id="{4BFD4890-13C7-A6F4-FB73-726C82591C2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742661" y="1582758"/>
            <a:ext cx="8706678" cy="5225982"/>
          </a:xfr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7E981B-33B5-8F7B-A02F-E46E1899B9FA}"/>
              </a:ext>
            </a:extLst>
          </p:cNvPr>
          <p:cNvSpPr txBox="1"/>
          <p:nvPr/>
        </p:nvSpPr>
        <p:spPr>
          <a:xfrm>
            <a:off x="781878" y="88792"/>
            <a:ext cx="10721009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Museo Sans 900" panose="02000000000000000000" pitchFamily="2" charset="77"/>
                <a:ea typeface="+mj-ea"/>
                <a:cs typeface="+mj-cs"/>
              </a:rPr>
              <a:t>Analytical Framework (1): https://</a:t>
            </a:r>
            <a:r>
              <a:rPr lang="en-US" sz="2800" b="1" dirty="0" err="1">
                <a:solidFill>
                  <a:schemeClr val="bg1"/>
                </a:solidFill>
                <a:latin typeface="Museo Sans 900" panose="02000000000000000000" pitchFamily="2" charset="77"/>
                <a:ea typeface="+mj-ea"/>
                <a:cs typeface="+mj-cs"/>
              </a:rPr>
              <a:t>genderatwork</a:t>
            </a:r>
            <a:r>
              <a:rPr lang="en-US" sz="2400" dirty="0" err="1">
                <a:solidFill>
                  <a:schemeClr val="bg1"/>
                </a:solidFill>
              </a:rPr>
              <a:t>.</a:t>
            </a:r>
            <a:r>
              <a:rPr lang="en-US" sz="2800" b="1" dirty="0" err="1">
                <a:solidFill>
                  <a:schemeClr val="bg1"/>
                </a:solidFill>
              </a:rPr>
              <a:t>org</a:t>
            </a:r>
            <a:r>
              <a:rPr lang="en-US" sz="2800" b="1" dirty="0"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1BA8DB-A418-FC7D-499F-904CF4A755EC}"/>
              </a:ext>
            </a:extLst>
          </p:cNvPr>
          <p:cNvSpPr txBox="1"/>
          <p:nvPr/>
        </p:nvSpPr>
        <p:spPr>
          <a:xfrm>
            <a:off x="901149" y="612012"/>
            <a:ext cx="10880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Raleway" pitchFamily="2" charset="77"/>
              </a:rPr>
              <a:t>The Gender at Work Framework highlights the </a:t>
            </a:r>
            <a:r>
              <a:rPr lang="en-US" b="1" i="0" dirty="0">
                <a:solidFill>
                  <a:srgbClr val="000000"/>
                </a:solidFill>
                <a:effectLst/>
                <a:latin typeface="Raleway" pitchFamily="2" charset="77"/>
              </a:rPr>
              <a:t>interrelationship between gender equality</a:t>
            </a:r>
            <a:r>
              <a:rPr lang="en-US" b="0" i="0" dirty="0">
                <a:solidFill>
                  <a:srgbClr val="000000"/>
                </a:solidFill>
                <a:effectLst/>
                <a:latin typeface="Raleway" pitchFamily="2" charset="77"/>
              </a:rPr>
              <a:t>, </a:t>
            </a:r>
          </a:p>
          <a:p>
            <a:r>
              <a:rPr lang="en-US" b="1" i="0" dirty="0">
                <a:solidFill>
                  <a:srgbClr val="000000"/>
                </a:solidFill>
                <a:effectLst/>
                <a:latin typeface="Raleway" pitchFamily="2" charset="77"/>
              </a:rPr>
              <a:t>institutions</a:t>
            </a:r>
            <a:r>
              <a:rPr lang="en-US" b="0" i="0" dirty="0">
                <a:solidFill>
                  <a:srgbClr val="000000"/>
                </a:solidFill>
                <a:effectLst/>
                <a:latin typeface="Raleway" pitchFamily="2" charset="77"/>
              </a:rPr>
              <a:t> or ‘rules of the game’ held in place by power dynamics and what it takes to bring about </a:t>
            </a:r>
            <a:r>
              <a:rPr lang="en-US" b="1" i="0" dirty="0">
                <a:effectLst/>
                <a:latin typeface="Raleway" pitchFamily="2" charset="77"/>
              </a:rPr>
              <a:t>change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62280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7DE9B-B5FC-A541-DDC7-A43EF449F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30" y="-33002"/>
            <a:ext cx="9308528" cy="861736"/>
          </a:xfrm>
        </p:spPr>
        <p:txBody>
          <a:bodyPr/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Adapting the framework: For WLR, what needs to change according to each quadrant?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7C4EB-5E2A-FA9B-40DA-606CAD2D981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98CA1DF-C13D-5E0E-61C9-F0A821767162}"/>
              </a:ext>
            </a:extLst>
          </p:cNvPr>
          <p:cNvGraphicFramePr>
            <a:graphicFrameLocks noGrp="1"/>
          </p:cNvGraphicFramePr>
          <p:nvPr/>
        </p:nvGraphicFramePr>
        <p:xfrm>
          <a:off x="561330" y="771584"/>
          <a:ext cx="9616341" cy="6152679"/>
        </p:xfrm>
        <a:graphic>
          <a:graphicData uri="http://schemas.openxmlformats.org/drawingml/2006/table">
            <a:tbl>
              <a:tblPr firstRow="1" firstCol="1" bandRow="1"/>
              <a:tblGrid>
                <a:gridCol w="929115">
                  <a:extLst>
                    <a:ext uri="{9D8B030D-6E8A-4147-A177-3AD203B41FA5}">
                      <a16:colId xmlns:a16="http://schemas.microsoft.com/office/drawing/2014/main" val="1881134998"/>
                    </a:ext>
                  </a:extLst>
                </a:gridCol>
                <a:gridCol w="3822828">
                  <a:extLst>
                    <a:ext uri="{9D8B030D-6E8A-4147-A177-3AD203B41FA5}">
                      <a16:colId xmlns:a16="http://schemas.microsoft.com/office/drawing/2014/main" val="2588044197"/>
                    </a:ext>
                  </a:extLst>
                </a:gridCol>
                <a:gridCol w="4000088">
                  <a:extLst>
                    <a:ext uri="{9D8B030D-6E8A-4147-A177-3AD203B41FA5}">
                      <a16:colId xmlns:a16="http://schemas.microsoft.com/office/drawing/2014/main" val="3431928262"/>
                    </a:ext>
                  </a:extLst>
                </a:gridCol>
                <a:gridCol w="864310">
                  <a:extLst>
                    <a:ext uri="{9D8B030D-6E8A-4147-A177-3AD203B41FA5}">
                      <a16:colId xmlns:a16="http://schemas.microsoft.com/office/drawing/2014/main" val="3955865975"/>
                    </a:ext>
                  </a:extLst>
                </a:gridCol>
              </a:tblGrid>
              <a:tr h="299985">
                <a:tc gridSpan="4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Individual</a:t>
                      </a:r>
                      <a:endParaRPr lang="en-GB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368" marR="83368" marT="41684" marB="4168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456117"/>
                  </a:ext>
                </a:extLst>
              </a:tr>
              <a:tr h="2286688">
                <a:tc rowSpan="4"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GB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GB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GB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GB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GB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GB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GB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GB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Informal</a:t>
                      </a:r>
                    </a:p>
                  </a:txBody>
                  <a:tcPr marL="83368" marR="83368" marT="41684" marB="4168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3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300" b="1" i="1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Transform consciousness, attitudes and behaviour / individual consciousness and capabilities</a:t>
                      </a:r>
                      <a:endParaRPr lang="en-GB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171450" marR="0" lvl="0" indent="-171450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Increase women’s and men’s understanding of legal rights to lands/resources</a:t>
                      </a:r>
                    </a:p>
                    <a:p>
                      <a:pPr marL="171450" marR="0" lvl="0" indent="-171450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Strengthen skills/confidence of women to influence land/resource rights and decision making</a:t>
                      </a:r>
                    </a:p>
                    <a:p>
                      <a:pPr marL="171450" marR="0" lvl="0" indent="-171450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Transform women’s and men’s consciousness, attitudes and behaviour</a:t>
                      </a:r>
                    </a:p>
                  </a:txBody>
                  <a:tcPr marL="62526" marR="62526" marT="8684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3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300" b="1" i="1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Transform access to opportunities and resources for individuals / formal access to land for individuals</a:t>
                      </a:r>
                      <a:endParaRPr lang="en-GB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628650" marR="0" lvl="1" indent="-171450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Support women to access legal services in land disputes</a:t>
                      </a:r>
                    </a:p>
                    <a:p>
                      <a:pPr marL="628650" marR="0" lvl="1" indent="-171450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Enhance women’s opportunity to participate in decision making </a:t>
                      </a:r>
                      <a:endParaRPr lang="en-GB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28650" marR="0" lvl="1" indent="-171450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Support women to obtain formal land titles </a:t>
                      </a:r>
                    </a:p>
                  </a:txBody>
                  <a:tcPr marL="62526" marR="62526" marT="8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0" i="0" u="none" strike="noStrike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i="0" u="none" strike="noStrike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i="0" u="none" strike="noStrike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i="0" u="none" strike="noStrike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i="0" u="none" strike="noStrike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i="0" u="none" strike="noStrike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  </a:t>
                      </a: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GB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GB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i="0" u="none" strike="noStrike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 Formal</a:t>
                      </a:r>
                      <a:endParaRPr lang="en-GB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368" marR="83368" marT="41684" marB="4168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402786"/>
                  </a:ext>
                </a:extLst>
              </a:tr>
              <a:tr h="3446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GB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526" marR="62526" marT="8684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3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526" marR="62526" marT="8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753772"/>
                  </a:ext>
                </a:extLst>
              </a:tr>
              <a:tr h="247951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3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300" b="1" i="1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Transform informal rules and decision-making processes, and exclusionary socio-cultural norms</a:t>
                      </a:r>
                      <a:endParaRPr lang="en-GB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171450" indent="-17145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Identify and address exclusionary norms and practices preventing women’s land access/ownership</a:t>
                      </a:r>
                    </a:p>
                    <a:p>
                      <a:pPr marL="171450" marR="0" lvl="0" indent="-171450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Support traditional leaders, duty bearers and male champions to challenge exclusionary customary practices</a:t>
                      </a:r>
                      <a:endParaRPr lang="en-GB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526" marR="62526" marT="8684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3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300" b="0" i="1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300" b="1" i="1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Transform formal laws, policies and formal </a:t>
                      </a:r>
                      <a:br>
                        <a:rPr lang="en-GB" sz="1300" b="1" i="1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300" b="1" i="1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decision-making institutions</a:t>
                      </a:r>
                    </a:p>
                    <a:p>
                      <a:pPr marL="628650" marR="0" lvl="1" indent="-171450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Advocate for legal changes to land/resources</a:t>
                      </a:r>
                      <a:endParaRPr lang="en-GB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28650" marR="0" lvl="1" indent="-171450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Advocate for legal changes to structural barriers (i.e. around violence against women) that prevent women securing land </a:t>
                      </a:r>
                      <a:endParaRPr lang="en-GB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28650" marR="0" lvl="1" indent="-171450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Build capacity of government officials and other duty bearers to implement and uphold women’s land rights</a:t>
                      </a:r>
                      <a:endParaRPr lang="en-GB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526" marR="62526" marT="8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425699"/>
                  </a:ext>
                </a:extLst>
              </a:tr>
              <a:tr h="35916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GB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526" marR="62526" marT="8684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0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526" marR="62526" marT="86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3017576"/>
                  </a:ext>
                </a:extLst>
              </a:tr>
              <a:tr h="382662">
                <a:tc gridSpan="4"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Systemic</a:t>
                      </a:r>
                      <a:endParaRPr lang="en-GB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368" marR="83368" marT="41684" marB="4168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354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3591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2E0BD1E-1607-8406-4AFF-8611CD4EEAE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A02ED4-18F8-20F8-96DD-557B5D29C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432B7B8-8BE7-E5D7-A93D-13FD639A11DE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072" y="837339"/>
            <a:ext cx="8027546" cy="602066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D41D51-7342-DFE9-0E21-B9F986BCD138}"/>
              </a:ext>
            </a:extLst>
          </p:cNvPr>
          <p:cNvSpPr txBox="1"/>
          <p:nvPr/>
        </p:nvSpPr>
        <p:spPr>
          <a:xfrm>
            <a:off x="0" y="0"/>
            <a:ext cx="12192000" cy="8679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solidFill>
                  <a:schemeClr val="bg1"/>
                </a:solidFill>
                <a:latin typeface="Museo Sans 900" panose="02000000000000000000" pitchFamily="2" charset="77"/>
                <a:ea typeface="+mj-ea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https://alliancebioversityciat.org/stories/how-do-we-know-if-what-were-doing-really-gender-transformative</a:t>
            </a:r>
            <a:r>
              <a:rPr lang="en-US" sz="2800" b="1" dirty="0">
                <a:solidFill>
                  <a:schemeClr val="bg1"/>
                </a:solidFill>
                <a:latin typeface="Museo Sans 900" panose="02000000000000000000" pitchFamily="2" charset="77"/>
                <a:ea typeface="+mj-ea"/>
                <a:cs typeface="+mj-cs"/>
              </a:rPr>
              <a:t> (Miranda Morgan)</a:t>
            </a:r>
          </a:p>
        </p:txBody>
      </p:sp>
    </p:spTree>
    <p:extLst>
      <p:ext uri="{BB962C8B-B14F-4D97-AF65-F5344CB8AC3E}">
        <p14:creationId xmlns:p14="http://schemas.microsoft.com/office/powerpoint/2010/main" val="1745537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1D7A91-838F-413D-45D5-EC4644A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A1D5B6-75CB-1AEE-462A-3060BCA0978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Screen Shot 2024-12-01 at 12.03.17 PM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3F2120-A20B-81AB-2BB6-CB497338AB0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Content Placeholder 4" descr="A diagram of a change&#10;&#10;Description automatically generated">
            <a:extLst>
              <a:ext uri="{FF2B5EF4-FFF2-40B4-BE49-F238E27FC236}">
                <a16:creationId xmlns:a16="http://schemas.microsoft.com/office/drawing/2014/main" id="{A920BD00-62C9-AD1E-55DD-E69C5069F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179" y="0"/>
            <a:ext cx="10272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58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B51E4-7539-3674-D155-2AB02230A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DD78DBC-177F-DC34-D4C6-C65F79DD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30" y="604157"/>
            <a:ext cx="9308528" cy="8617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3C7C7B"/>
                </a:solidFill>
                <a:latin typeface="Museo Sans 900" panose="02000000000000000000" pitchFamily="2" charset="77"/>
              </a:rPr>
              <a:t> </a:t>
            </a:r>
            <a:br>
              <a:rPr lang="en-US" sz="3200" b="1" dirty="0"/>
            </a:br>
            <a:br>
              <a:rPr lang="en-US" sz="1800" dirty="0"/>
            </a:br>
            <a:r>
              <a:rPr lang="en-US" sz="2800" b="1" dirty="0">
                <a:solidFill>
                  <a:schemeClr val="tx1"/>
                </a:solidFill>
                <a:latin typeface="+mn-lt"/>
              </a:rPr>
              <a:t>Using the </a:t>
            </a:r>
            <a:r>
              <a:rPr lang="en-US" sz="2800" b="1" dirty="0">
                <a:solidFill>
                  <a:srgbClr val="CC00CC"/>
                </a:solidFill>
                <a:latin typeface="+mn-lt"/>
              </a:rPr>
              <a:t>REACH, </a:t>
            </a:r>
            <a:r>
              <a:rPr lang="en-US" sz="2800" b="1" dirty="0">
                <a:solidFill>
                  <a:srgbClr val="CC00FF"/>
                </a:solidFill>
                <a:latin typeface="+mn-lt"/>
              </a:rPr>
              <a:t>BENEFIT,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>
                <a:solidFill>
                  <a:srgbClr val="800080"/>
                </a:solidFill>
                <a:latin typeface="+mn-lt"/>
              </a:rPr>
              <a:t>EMPOWER,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+mn-lt"/>
              </a:rPr>
              <a:t>TRANSFORM </a:t>
            </a:r>
            <a:r>
              <a:rPr lang="en-US" sz="2800" b="1" dirty="0">
                <a:solidFill>
                  <a:schemeClr val="tx1"/>
                </a:solidFill>
                <a:latin typeface="+mn-lt"/>
              </a:rPr>
              <a:t>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616E4-A60E-7764-8635-7EFCB8343F3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lnSpc>
                <a:spcPts val="2149"/>
              </a:lnSpc>
              <a:spcBef>
                <a:spcPts val="75"/>
              </a:spcBef>
              <a:buNone/>
            </a:pPr>
            <a:endParaRPr lang="en-US" sz="2250" i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lvl="1">
              <a:lnSpc>
                <a:spcPts val="2149"/>
              </a:lnSpc>
              <a:spcBef>
                <a:spcPts val="75"/>
              </a:spcBef>
            </a:pPr>
            <a:endParaRPr lang="en-US" sz="225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endParaRPr lang="en-US" dirty="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331D4DBA-6F59-5AAF-ABE7-CD637BC43AB8}"/>
              </a:ext>
            </a:extLst>
          </p:cNvPr>
          <p:cNvSpPr/>
          <p:nvPr/>
        </p:nvSpPr>
        <p:spPr>
          <a:xfrm>
            <a:off x="990605" y="2266169"/>
            <a:ext cx="2408717" cy="7989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US" sz="135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33C9CF5-EDE6-17FF-3E99-D279503297DB}"/>
              </a:ext>
            </a:extLst>
          </p:cNvPr>
          <p:cNvSpPr/>
          <p:nvPr/>
        </p:nvSpPr>
        <p:spPr>
          <a:xfrm>
            <a:off x="3517608" y="2286019"/>
            <a:ext cx="2399845" cy="7790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69391CA-7F91-E035-7A93-90F03E445E20}"/>
              </a:ext>
            </a:extLst>
          </p:cNvPr>
          <p:cNvSpPr/>
          <p:nvPr/>
        </p:nvSpPr>
        <p:spPr>
          <a:xfrm>
            <a:off x="5917453" y="2309132"/>
            <a:ext cx="2701481" cy="789015"/>
          </a:xfrm>
          <a:prstGeom prst="rect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ACBBD158-59EA-2EC5-7928-B909D2006284}"/>
              </a:ext>
            </a:extLst>
          </p:cNvPr>
          <p:cNvSpPr txBox="1"/>
          <p:nvPr/>
        </p:nvSpPr>
        <p:spPr>
          <a:xfrm>
            <a:off x="901120" y="3206721"/>
            <a:ext cx="2408717" cy="17588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400" spc="4" dirty="0">
                <a:solidFill>
                  <a:srgbClr val="CC0099"/>
                </a:solidFill>
                <a:latin typeface="Trebuchet MS"/>
                <a:cs typeface="Trebuchet MS"/>
              </a:rPr>
              <a:t>Include </a:t>
            </a:r>
            <a:r>
              <a:rPr sz="1400" spc="8" dirty="0">
                <a:solidFill>
                  <a:srgbClr val="CC0099"/>
                </a:solidFill>
                <a:latin typeface="Trebuchet MS"/>
                <a:cs typeface="Trebuchet MS"/>
              </a:rPr>
              <a:t>women in program</a:t>
            </a:r>
            <a:r>
              <a:rPr sz="1400" spc="-86" dirty="0">
                <a:solidFill>
                  <a:srgbClr val="CC0099"/>
                </a:solidFill>
                <a:latin typeface="Trebuchet MS"/>
                <a:cs typeface="Trebuchet MS"/>
              </a:rPr>
              <a:t> </a:t>
            </a:r>
            <a:r>
              <a:rPr sz="1400" spc="15" dirty="0">
                <a:solidFill>
                  <a:srgbClr val="CC0099"/>
                </a:solidFill>
                <a:latin typeface="Trebuchet MS"/>
                <a:cs typeface="Trebuchet MS"/>
              </a:rPr>
              <a:t>activities</a:t>
            </a:r>
            <a:endParaRPr lang="en-US" sz="1400" spc="15" dirty="0">
              <a:solidFill>
                <a:srgbClr val="CC0099"/>
              </a:solidFill>
              <a:latin typeface="Trebuchet MS"/>
              <a:cs typeface="Trebuchet MS"/>
            </a:endParaRPr>
          </a:p>
          <a:p>
            <a:pPr marL="9525" marR="3810">
              <a:spcBef>
                <a:spcPts val="75"/>
              </a:spcBef>
            </a:pPr>
            <a:endParaRPr lang="en-US" sz="1400" i="1" spc="15" dirty="0">
              <a:solidFill>
                <a:srgbClr val="CC0099"/>
              </a:solidFill>
              <a:latin typeface="Trebuchet MS"/>
              <a:cs typeface="Trebuchet MS"/>
            </a:endParaRPr>
          </a:p>
          <a:p>
            <a:pPr marL="9525" marR="3810">
              <a:spcBef>
                <a:spcPts val="75"/>
              </a:spcBef>
            </a:pPr>
            <a:r>
              <a:rPr lang="en-US" sz="1400" i="1" spc="8" dirty="0">
                <a:solidFill>
                  <a:srgbClr val="CC0099"/>
                </a:solidFill>
                <a:latin typeface="Trebuchet MS"/>
              </a:rPr>
              <a:t>Reaching women means ensuring that women have the same opportunity to access the program activities as men</a:t>
            </a: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2BA59CB9-C591-9100-C46F-DA467AA2F515}"/>
              </a:ext>
            </a:extLst>
          </p:cNvPr>
          <p:cNvSpPr txBox="1"/>
          <p:nvPr/>
        </p:nvSpPr>
        <p:spPr>
          <a:xfrm>
            <a:off x="3536537" y="3205344"/>
            <a:ext cx="2290496" cy="350416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ctr">
              <a:spcBef>
                <a:spcPts val="75"/>
              </a:spcBef>
            </a:pPr>
            <a:r>
              <a:rPr sz="1400" spc="4" dirty="0">
                <a:solidFill>
                  <a:srgbClr val="990099"/>
                </a:solidFill>
                <a:latin typeface="Trebuchet MS"/>
                <a:cs typeface="Trebuchet MS"/>
              </a:rPr>
              <a:t>I</a:t>
            </a:r>
            <a:r>
              <a:rPr lang="en-US" sz="1400" spc="4" dirty="0">
                <a:solidFill>
                  <a:srgbClr val="990099"/>
                </a:solidFill>
                <a:latin typeface="Trebuchet MS"/>
                <a:cs typeface="Trebuchet MS"/>
              </a:rPr>
              <a:t>mprove</a:t>
            </a:r>
            <a:r>
              <a:rPr sz="1400" spc="4" dirty="0">
                <a:solidFill>
                  <a:srgbClr val="990099"/>
                </a:solidFill>
                <a:latin typeface="Trebuchet MS"/>
                <a:cs typeface="Trebuchet MS"/>
              </a:rPr>
              <a:t> </a:t>
            </a:r>
            <a:r>
              <a:rPr sz="1400" spc="-8" dirty="0">
                <a:solidFill>
                  <a:srgbClr val="990099"/>
                </a:solidFill>
                <a:latin typeface="Trebuchet MS"/>
                <a:cs typeface="Trebuchet MS"/>
              </a:rPr>
              <a:t>women’s</a:t>
            </a:r>
            <a:r>
              <a:rPr sz="1400" spc="-139" dirty="0">
                <a:solidFill>
                  <a:srgbClr val="990099"/>
                </a:solidFill>
                <a:latin typeface="Trebuchet MS"/>
                <a:cs typeface="Trebuchet MS"/>
              </a:rPr>
              <a:t> </a:t>
            </a:r>
            <a:r>
              <a:rPr sz="1400" spc="4" dirty="0">
                <a:solidFill>
                  <a:srgbClr val="990099"/>
                </a:solidFill>
                <a:latin typeface="Trebuchet MS"/>
                <a:cs typeface="Trebuchet MS"/>
              </a:rPr>
              <a:t>well-</a:t>
            </a:r>
            <a:r>
              <a:rPr sz="1400" dirty="0">
                <a:solidFill>
                  <a:srgbClr val="990099"/>
                </a:solidFill>
                <a:latin typeface="Trebuchet MS"/>
                <a:cs typeface="Trebuchet MS"/>
              </a:rPr>
              <a:t>being</a:t>
            </a:r>
            <a:endParaRPr lang="en-US" sz="1400" dirty="0">
              <a:solidFill>
                <a:srgbClr val="990099"/>
              </a:solidFill>
              <a:latin typeface="Trebuchet MS"/>
              <a:cs typeface="Trebuchet MS"/>
            </a:endParaRPr>
          </a:p>
          <a:p>
            <a:pPr marL="9525" marR="3810" algn="just">
              <a:spcBef>
                <a:spcPts val="75"/>
              </a:spcBef>
            </a:pPr>
            <a:endParaRPr lang="en-US" sz="1400" dirty="0">
              <a:solidFill>
                <a:srgbClr val="990099"/>
              </a:solidFill>
              <a:latin typeface="Trebuchet MS"/>
              <a:cs typeface="Trebuchet MS"/>
            </a:endParaRPr>
          </a:p>
          <a:p>
            <a:pPr marL="9525" marR="3810" algn="just">
              <a:spcBef>
                <a:spcPts val="75"/>
              </a:spcBef>
            </a:pPr>
            <a:endParaRPr lang="en-US" sz="1400" dirty="0">
              <a:solidFill>
                <a:srgbClr val="990099"/>
              </a:solidFill>
              <a:latin typeface="Trebuchet MS"/>
              <a:cs typeface="Trebuchet MS"/>
            </a:endParaRPr>
          </a:p>
          <a:p>
            <a:pPr marL="9525" marR="3810">
              <a:spcBef>
                <a:spcPts val="75"/>
              </a:spcBef>
            </a:pPr>
            <a:r>
              <a:rPr lang="en-US" sz="1400" i="1" dirty="0">
                <a:solidFill>
                  <a:srgbClr val="990099"/>
                </a:solidFill>
                <a:latin typeface="Trebuchet MS"/>
                <a:cs typeface="Trebuchet MS"/>
              </a:rPr>
              <a:t>Requires more than reach:</a:t>
            </a:r>
          </a:p>
          <a:p>
            <a:pPr marL="9525" marR="3810" algn="just">
              <a:spcBef>
                <a:spcPts val="75"/>
              </a:spcBef>
            </a:pPr>
            <a:endParaRPr lang="en-US" sz="1400" i="1" dirty="0">
              <a:solidFill>
                <a:srgbClr val="990099"/>
              </a:solidFill>
              <a:latin typeface="Trebuchet MS"/>
              <a:cs typeface="Trebuchet MS"/>
            </a:endParaRPr>
          </a:p>
          <a:p>
            <a:pPr marL="223838" marR="3810" indent="-214313">
              <a:spcBef>
                <a:spcPts val="75"/>
              </a:spcBef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990099"/>
                </a:solidFill>
                <a:latin typeface="Trebuchet MS"/>
                <a:cs typeface="Trebuchet MS"/>
              </a:rPr>
              <a:t>Intervention itself needs to be designed in a way that ensures that </a:t>
            </a:r>
            <a:r>
              <a:rPr lang="en-US" sz="1400" b="1" i="1" dirty="0">
                <a:solidFill>
                  <a:srgbClr val="990099"/>
                </a:solidFill>
                <a:latin typeface="Trebuchet MS"/>
                <a:cs typeface="Trebuchet MS"/>
              </a:rPr>
              <a:t>women value it </a:t>
            </a:r>
            <a:r>
              <a:rPr lang="en-US" sz="1400" i="1" dirty="0">
                <a:solidFill>
                  <a:srgbClr val="990099"/>
                </a:solidFill>
                <a:latin typeface="Trebuchet MS"/>
                <a:cs typeface="Trebuchet MS"/>
              </a:rPr>
              <a:t>and that it is beneficial to them</a:t>
            </a:r>
          </a:p>
          <a:p>
            <a:pPr marL="223838" marR="3810" indent="-214313">
              <a:spcBef>
                <a:spcPts val="75"/>
              </a:spcBef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990099"/>
                </a:solidFill>
                <a:latin typeface="Trebuchet MS"/>
                <a:cs typeface="Trebuchet MS"/>
              </a:rPr>
              <a:t>This requires women’s </a:t>
            </a:r>
            <a:r>
              <a:rPr lang="en-US" sz="1400" b="1" i="1" dirty="0">
                <a:solidFill>
                  <a:srgbClr val="990099"/>
                </a:solidFill>
                <a:latin typeface="Trebuchet MS"/>
                <a:cs typeface="Trebuchet MS"/>
              </a:rPr>
              <a:t>needs</a:t>
            </a:r>
            <a:r>
              <a:rPr lang="en-US" sz="1400" i="1" dirty="0">
                <a:solidFill>
                  <a:srgbClr val="990099"/>
                </a:solidFill>
                <a:latin typeface="Trebuchet MS"/>
                <a:cs typeface="Trebuchet MS"/>
              </a:rPr>
              <a:t>, </a:t>
            </a:r>
            <a:r>
              <a:rPr lang="en-US" sz="1400" b="1" i="1" dirty="0">
                <a:solidFill>
                  <a:srgbClr val="990099"/>
                </a:solidFill>
                <a:latin typeface="Trebuchet MS"/>
                <a:cs typeface="Trebuchet MS"/>
              </a:rPr>
              <a:t>preferences</a:t>
            </a:r>
            <a:r>
              <a:rPr lang="en-US" sz="1400" i="1" dirty="0">
                <a:solidFill>
                  <a:srgbClr val="990099"/>
                </a:solidFill>
                <a:latin typeface="Trebuchet MS"/>
                <a:cs typeface="Trebuchet MS"/>
              </a:rPr>
              <a:t> and </a:t>
            </a:r>
            <a:r>
              <a:rPr lang="en-US" sz="1400" b="1" i="1" dirty="0">
                <a:solidFill>
                  <a:srgbClr val="990099"/>
                </a:solidFill>
                <a:latin typeface="Trebuchet MS"/>
                <a:cs typeface="Trebuchet MS"/>
              </a:rPr>
              <a:t>constraints</a:t>
            </a:r>
            <a:r>
              <a:rPr lang="en-US" sz="1400" i="1" dirty="0">
                <a:solidFill>
                  <a:srgbClr val="990099"/>
                </a:solidFill>
                <a:latin typeface="Trebuchet MS"/>
                <a:cs typeface="Trebuchet MS"/>
              </a:rPr>
              <a:t> to be considered in the intervention design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  <a:p>
            <a:pPr marL="9525" marR="3810" algn="just">
              <a:spcBef>
                <a:spcPts val="75"/>
              </a:spcBef>
            </a:pPr>
            <a:endParaRPr lang="en-US" sz="1125" i="1" dirty="0">
              <a:solidFill>
                <a:srgbClr val="990099"/>
              </a:solidFill>
              <a:latin typeface="Trebuchet MS"/>
              <a:cs typeface="Trebuchet MS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9A683407-CFDF-B0B3-EE94-9305BF18DB28}"/>
              </a:ext>
            </a:extLst>
          </p:cNvPr>
          <p:cNvSpPr txBox="1"/>
          <p:nvPr/>
        </p:nvSpPr>
        <p:spPr>
          <a:xfrm>
            <a:off x="6137908" y="3189646"/>
            <a:ext cx="2290497" cy="2659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400" spc="4" dirty="0">
                <a:solidFill>
                  <a:srgbClr val="660066"/>
                </a:solidFill>
                <a:latin typeface="Trebuchet MS"/>
                <a:cs typeface="Trebuchet MS"/>
              </a:rPr>
              <a:t>Strengthen </a:t>
            </a:r>
            <a:r>
              <a:rPr sz="1400" spc="8" dirty="0">
                <a:solidFill>
                  <a:srgbClr val="660066"/>
                </a:solidFill>
                <a:latin typeface="Trebuchet MS"/>
                <a:cs typeface="Trebuchet MS"/>
              </a:rPr>
              <a:t>ability of women</a:t>
            </a:r>
            <a:r>
              <a:rPr sz="1400" spc="-233" dirty="0">
                <a:solidFill>
                  <a:srgbClr val="660066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660066"/>
                </a:solidFill>
                <a:latin typeface="Trebuchet MS"/>
                <a:cs typeface="Trebuchet MS"/>
              </a:rPr>
              <a:t>to </a:t>
            </a:r>
            <a:r>
              <a:rPr sz="1400" spc="11" dirty="0">
                <a:solidFill>
                  <a:srgbClr val="660066"/>
                </a:solidFill>
                <a:latin typeface="Trebuchet MS"/>
                <a:cs typeface="Trebuchet MS"/>
              </a:rPr>
              <a:t>make </a:t>
            </a:r>
            <a:r>
              <a:rPr sz="1400" spc="4" dirty="0">
                <a:solidFill>
                  <a:srgbClr val="660066"/>
                </a:solidFill>
                <a:latin typeface="Trebuchet MS"/>
                <a:cs typeface="Trebuchet MS"/>
              </a:rPr>
              <a:t>strategic </a:t>
            </a:r>
            <a:r>
              <a:rPr sz="1400" spc="-4" dirty="0">
                <a:solidFill>
                  <a:srgbClr val="660066"/>
                </a:solidFill>
                <a:latin typeface="Trebuchet MS"/>
                <a:cs typeface="Trebuchet MS"/>
              </a:rPr>
              <a:t>life </a:t>
            </a:r>
            <a:r>
              <a:rPr sz="1400" spc="4" dirty="0">
                <a:solidFill>
                  <a:srgbClr val="660066"/>
                </a:solidFill>
                <a:latin typeface="Trebuchet MS"/>
                <a:cs typeface="Trebuchet MS"/>
              </a:rPr>
              <a:t>choices</a:t>
            </a:r>
            <a:r>
              <a:rPr sz="1400" spc="-184" dirty="0">
                <a:solidFill>
                  <a:srgbClr val="660066"/>
                </a:solidFill>
                <a:latin typeface="Trebuchet MS"/>
                <a:cs typeface="Trebuchet MS"/>
              </a:rPr>
              <a:t> </a:t>
            </a:r>
            <a:r>
              <a:rPr sz="1400" spc="8" dirty="0">
                <a:solidFill>
                  <a:srgbClr val="660066"/>
                </a:solidFill>
                <a:latin typeface="Trebuchet MS"/>
                <a:cs typeface="Trebuchet MS"/>
              </a:rPr>
              <a:t>and</a:t>
            </a:r>
            <a:r>
              <a:rPr lang="en-US" sz="1400" spc="8" dirty="0">
                <a:solidFill>
                  <a:srgbClr val="660066"/>
                </a:solidFill>
                <a:latin typeface="Trebuchet MS"/>
                <a:cs typeface="Trebuchet MS"/>
              </a:rPr>
              <a:t> </a:t>
            </a:r>
            <a:r>
              <a:rPr lang="en-US" sz="1400" spc="-4" dirty="0">
                <a:solidFill>
                  <a:srgbClr val="660066"/>
                </a:solidFill>
                <a:latin typeface="Trebuchet MS"/>
                <a:cs typeface="Trebuchet MS"/>
              </a:rPr>
              <a:t>act on them</a:t>
            </a:r>
          </a:p>
          <a:p>
            <a:pPr marL="9525" marR="3810">
              <a:spcBef>
                <a:spcPts val="75"/>
              </a:spcBef>
            </a:pPr>
            <a:endParaRPr lang="en-US" sz="1400" i="1" spc="8" dirty="0">
              <a:solidFill>
                <a:srgbClr val="660066"/>
              </a:solidFill>
              <a:latin typeface="Trebuchet MS"/>
              <a:cs typeface="Trebuchet MS"/>
            </a:endParaRPr>
          </a:p>
          <a:p>
            <a:pPr marL="9525" marR="3810">
              <a:spcBef>
                <a:spcPts val="75"/>
              </a:spcBef>
            </a:pPr>
            <a:r>
              <a:rPr lang="en-US" sz="1400" i="1" spc="4" dirty="0">
                <a:solidFill>
                  <a:srgbClr val="660066"/>
                </a:solidFill>
                <a:latin typeface="Trebuchet MS"/>
              </a:rPr>
              <a:t>Beyond reach and benefit:</a:t>
            </a:r>
          </a:p>
          <a:p>
            <a:pPr marL="9525" marR="3810">
              <a:spcBef>
                <a:spcPts val="75"/>
              </a:spcBef>
            </a:pPr>
            <a:endParaRPr lang="en-US" sz="1400" i="1" spc="4" dirty="0">
              <a:solidFill>
                <a:srgbClr val="660066"/>
              </a:solidFill>
              <a:latin typeface="Trebuchet MS"/>
            </a:endParaRPr>
          </a:p>
          <a:p>
            <a:pPr marL="223838" marR="3810" indent="-214313">
              <a:spcBef>
                <a:spcPts val="75"/>
              </a:spcBef>
              <a:buFont typeface="Arial" panose="020B0604020202020204" pitchFamily="34" charset="0"/>
              <a:buChar char="•"/>
            </a:pPr>
            <a:r>
              <a:rPr lang="en-US" sz="1400" i="1" spc="4" dirty="0">
                <a:solidFill>
                  <a:srgbClr val="660066"/>
                </a:solidFill>
                <a:latin typeface="Trebuchet MS"/>
              </a:rPr>
              <a:t>Involves increasing women’s agency</a:t>
            </a:r>
          </a:p>
          <a:p>
            <a:pPr marL="223838" marR="3810" indent="-214313">
              <a:spcBef>
                <a:spcPts val="75"/>
              </a:spcBef>
              <a:buFont typeface="Arial" panose="020B0604020202020204" pitchFamily="34" charset="0"/>
              <a:buChar char="•"/>
            </a:pPr>
            <a:r>
              <a:rPr lang="en-US" sz="1400" i="1" spc="4" dirty="0">
                <a:solidFill>
                  <a:srgbClr val="660066"/>
                </a:solidFill>
                <a:latin typeface="Trebuchet MS"/>
              </a:rPr>
              <a:t>Some projects focus directly on shifting gender norms and attitudes</a:t>
            </a:r>
            <a:endParaRPr sz="1400" i="1" spc="4" dirty="0">
              <a:solidFill>
                <a:srgbClr val="660066"/>
              </a:solidFill>
              <a:latin typeface="Trebuchet M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7F87C7-7852-096F-FFC1-BD77FD97D644}"/>
              </a:ext>
            </a:extLst>
          </p:cNvPr>
          <p:cNvSpPr txBox="1"/>
          <p:nvPr/>
        </p:nvSpPr>
        <p:spPr>
          <a:xfrm>
            <a:off x="2775120" y="2258439"/>
            <a:ext cx="1611870" cy="35586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E9747A-D67F-B031-B2CA-7C3C6F6AD741}"/>
              </a:ext>
            </a:extLst>
          </p:cNvPr>
          <p:cNvSpPr txBox="1"/>
          <p:nvPr/>
        </p:nvSpPr>
        <p:spPr>
          <a:xfrm>
            <a:off x="3917393" y="2436372"/>
            <a:ext cx="1611870" cy="35586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Benefit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8B36D4-B3C6-7D69-AAB7-1CACB0504A56}"/>
              </a:ext>
            </a:extLst>
          </p:cNvPr>
          <p:cNvSpPr txBox="1"/>
          <p:nvPr/>
        </p:nvSpPr>
        <p:spPr>
          <a:xfrm>
            <a:off x="6305643" y="2426584"/>
            <a:ext cx="1611870" cy="35586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Empower</a:t>
            </a: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0EAC9204-A603-24F2-2316-EF044724DE16}"/>
              </a:ext>
            </a:extLst>
          </p:cNvPr>
          <p:cNvSpPr/>
          <p:nvPr/>
        </p:nvSpPr>
        <p:spPr>
          <a:xfrm>
            <a:off x="1063335" y="2266169"/>
            <a:ext cx="2408717" cy="7989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US" sz="1350" dirty="0"/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49DD6FB4-4DFB-3045-AAE4-E102CED698D3}"/>
              </a:ext>
            </a:extLst>
          </p:cNvPr>
          <p:cNvSpPr/>
          <p:nvPr/>
        </p:nvSpPr>
        <p:spPr>
          <a:xfrm>
            <a:off x="8618934" y="2314193"/>
            <a:ext cx="2701481" cy="789015"/>
          </a:xfrm>
          <a:prstGeom prst="rect">
            <a:avLst/>
          </a:prstGeom>
          <a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19" name="object 10">
            <a:extLst>
              <a:ext uri="{FF2B5EF4-FFF2-40B4-BE49-F238E27FC236}">
                <a16:creationId xmlns:a16="http://schemas.microsoft.com/office/drawing/2014/main" id="{8F202651-080A-5692-ED86-43E38603E084}"/>
              </a:ext>
            </a:extLst>
          </p:cNvPr>
          <p:cNvSpPr txBox="1"/>
          <p:nvPr/>
        </p:nvSpPr>
        <p:spPr>
          <a:xfrm>
            <a:off x="8794983" y="3206721"/>
            <a:ext cx="2646245" cy="33310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lang="en-US" sz="1400" spc="4" dirty="0">
                <a:solidFill>
                  <a:srgbClr val="660066"/>
                </a:solidFill>
                <a:latin typeface="Trebuchet MS"/>
                <a:cs typeface="Trebuchet MS"/>
              </a:rPr>
              <a:t>Change gender norms and attitudes on a larger scale: Changing systems, not women</a:t>
            </a:r>
            <a:endParaRPr lang="en-US" sz="1400" i="1" spc="4" dirty="0">
              <a:solidFill>
                <a:srgbClr val="660066"/>
              </a:solidFill>
              <a:latin typeface="Trebuchet MS"/>
              <a:cs typeface="Trebuchet MS"/>
            </a:endParaRPr>
          </a:p>
          <a:p>
            <a:pPr marL="9525" marR="3810">
              <a:spcBef>
                <a:spcPts val="75"/>
              </a:spcBef>
            </a:pPr>
            <a:endParaRPr lang="en-US" sz="1400" i="1" spc="8" dirty="0">
              <a:solidFill>
                <a:srgbClr val="660066"/>
              </a:solidFill>
              <a:latin typeface="Trebuchet MS"/>
              <a:cs typeface="Trebuchet MS"/>
            </a:endParaRPr>
          </a:p>
          <a:p>
            <a:pPr marL="9525" marR="3810">
              <a:spcBef>
                <a:spcPts val="75"/>
              </a:spcBef>
            </a:pPr>
            <a:r>
              <a:rPr lang="en-US" sz="1400" i="1" spc="4" dirty="0">
                <a:solidFill>
                  <a:srgbClr val="660066"/>
                </a:solidFill>
                <a:latin typeface="Trebuchet MS"/>
              </a:rPr>
              <a:t>Beyond empowering individual women or the household level:</a:t>
            </a:r>
          </a:p>
          <a:p>
            <a:pPr marL="9525" marR="3810">
              <a:spcBef>
                <a:spcPts val="75"/>
              </a:spcBef>
            </a:pPr>
            <a:endParaRPr lang="en-US" sz="1400" i="1" spc="4" dirty="0">
              <a:solidFill>
                <a:srgbClr val="660066"/>
              </a:solidFill>
              <a:latin typeface="Trebuchet MS"/>
            </a:endParaRPr>
          </a:p>
          <a:p>
            <a:pPr marL="223838" marR="3810" indent="-214313">
              <a:spcBef>
                <a:spcPts val="75"/>
              </a:spcBef>
              <a:buFont typeface="Arial" panose="020B0604020202020204" pitchFamily="34" charset="0"/>
              <a:buChar char="•"/>
            </a:pPr>
            <a:r>
              <a:rPr lang="en-US" sz="1400" i="1" spc="4" dirty="0">
                <a:solidFill>
                  <a:srgbClr val="660066"/>
                </a:solidFill>
                <a:latin typeface="Trebuchet MS"/>
              </a:rPr>
              <a:t>Involves men</a:t>
            </a:r>
          </a:p>
          <a:p>
            <a:pPr marL="223838" marR="3810" indent="-214313">
              <a:spcBef>
                <a:spcPts val="75"/>
              </a:spcBef>
              <a:buFont typeface="Arial" panose="020B0604020202020204" pitchFamily="34" charset="0"/>
              <a:buChar char="•"/>
            </a:pPr>
            <a:r>
              <a:rPr lang="en-US" sz="1400" i="1" spc="4" dirty="0">
                <a:solidFill>
                  <a:srgbClr val="660066"/>
                </a:solidFill>
                <a:latin typeface="Trebuchet MS"/>
              </a:rPr>
              <a:t>Changes gender norms at the community and societal levels</a:t>
            </a:r>
          </a:p>
          <a:p>
            <a:pPr marL="223838" marR="3810" indent="-214313">
              <a:spcBef>
                <a:spcPts val="75"/>
              </a:spcBef>
              <a:buFont typeface="Arial" panose="020B0604020202020204" pitchFamily="34" charset="0"/>
              <a:buChar char="•"/>
            </a:pPr>
            <a:r>
              <a:rPr lang="en-US" sz="1400" i="1" spc="4" dirty="0">
                <a:solidFill>
                  <a:srgbClr val="660066"/>
                </a:solidFill>
                <a:latin typeface="Trebuchet MS"/>
              </a:rPr>
              <a:t>Addresses structural and institutional barriers</a:t>
            </a:r>
          </a:p>
          <a:p>
            <a:pPr marL="223838" marR="3810" indent="-214313">
              <a:spcBef>
                <a:spcPts val="75"/>
              </a:spcBef>
              <a:buFont typeface="Arial" panose="020B0604020202020204" pitchFamily="34" charset="0"/>
              <a:buChar char="•"/>
            </a:pPr>
            <a:r>
              <a:rPr lang="en-US" sz="1400" i="1" spc="4" dirty="0">
                <a:solidFill>
                  <a:srgbClr val="660066"/>
                </a:solidFill>
                <a:latin typeface="Trebuchet MS"/>
              </a:rPr>
              <a:t>Mobilizes the power of the collective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B97514-714D-6F04-ADFD-A1E67CC88534}"/>
              </a:ext>
            </a:extLst>
          </p:cNvPr>
          <p:cNvSpPr txBox="1"/>
          <p:nvPr/>
        </p:nvSpPr>
        <p:spPr>
          <a:xfrm>
            <a:off x="1387053" y="2444102"/>
            <a:ext cx="1611870" cy="35586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Reach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5C8522-AE7F-E5F8-1F3C-0B39CA00DF61}"/>
              </a:ext>
            </a:extLst>
          </p:cNvPr>
          <p:cNvSpPr txBox="1"/>
          <p:nvPr/>
        </p:nvSpPr>
        <p:spPr>
          <a:xfrm>
            <a:off x="9039917" y="2431571"/>
            <a:ext cx="1611870" cy="35586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Transform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C05C09-EE9F-F50E-A18F-8AC3682EE4CB}"/>
              </a:ext>
            </a:extLst>
          </p:cNvPr>
          <p:cNvSpPr txBox="1"/>
          <p:nvPr/>
        </p:nvSpPr>
        <p:spPr>
          <a:xfrm>
            <a:off x="145017" y="6479816"/>
            <a:ext cx="308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Ruth </a:t>
            </a:r>
            <a:r>
              <a:rPr lang="en-US" dirty="0" err="1"/>
              <a:t>Meinzen</a:t>
            </a:r>
            <a:r>
              <a:rPr lang="en-US" dirty="0"/>
              <a:t>-Dick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BE86EB-64CC-53FE-432F-C6F5C428DD04}"/>
              </a:ext>
            </a:extLst>
          </p:cNvPr>
          <p:cNvSpPr txBox="1"/>
          <p:nvPr/>
        </p:nvSpPr>
        <p:spPr>
          <a:xfrm>
            <a:off x="375557" y="2072775"/>
            <a:ext cx="2753861" cy="2736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CEEBE9-582A-1122-BE4E-2381C507C83A}"/>
              </a:ext>
            </a:extLst>
          </p:cNvPr>
          <p:cNvSpPr txBox="1"/>
          <p:nvPr/>
        </p:nvSpPr>
        <p:spPr>
          <a:xfrm>
            <a:off x="901120" y="154351"/>
            <a:ext cx="6878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useo Sans 900" panose="02000000000000000000" pitchFamily="2" charset="77"/>
                <a:ea typeface="+mj-ea"/>
                <a:cs typeface="+mj-cs"/>
              </a:rPr>
              <a:t>Analytical Framework (2) 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63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D06200-0D7B-9121-34B5-48A316CEE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oster of a person with a magnifying glass&#10;&#10;AI-generated content may be incorrect.">
            <a:extLst>
              <a:ext uri="{FF2B5EF4-FFF2-40B4-BE49-F238E27FC236}">
                <a16:creationId xmlns:a16="http://schemas.microsoft.com/office/drawing/2014/main" id="{55E307BB-0FAB-8E84-07E8-99470B08EDEB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76" y="-55299"/>
            <a:ext cx="4890052" cy="6968598"/>
          </a:xfrm>
        </p:spPr>
      </p:pic>
      <p:pic>
        <p:nvPicPr>
          <p:cNvPr id="24" name="Picture Placeholder 23" descr="A poster with a chart of women's rights&#10;&#10;AI-generated content may be incorrect.">
            <a:extLst>
              <a:ext uri="{FF2B5EF4-FFF2-40B4-BE49-F238E27FC236}">
                <a16:creationId xmlns:a16="http://schemas.microsoft.com/office/drawing/2014/main" id="{EDDE90C8-2A8F-13B9-F00E-686C167A95B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46" b="43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3476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1088D3-1E19-9BC3-AD5D-757FFB8C0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blue and white chart with text&#10;&#10;AI-generated content may be incorrect.">
            <a:extLst>
              <a:ext uri="{FF2B5EF4-FFF2-40B4-BE49-F238E27FC236}">
                <a16:creationId xmlns:a16="http://schemas.microsoft.com/office/drawing/2014/main" id="{DE5586DE-606A-0DA8-0E07-F589672F3F2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129" y="113439"/>
            <a:ext cx="4748610" cy="6744561"/>
          </a:xfrm>
        </p:spPr>
      </p:pic>
      <p:pic>
        <p:nvPicPr>
          <p:cNvPr id="12" name="Picture Placeholder 11" descr="A poster with text on it&#10;&#10;AI-generated content may be incorrect.">
            <a:extLst>
              <a:ext uri="{FF2B5EF4-FFF2-40B4-BE49-F238E27FC236}">
                <a16:creationId xmlns:a16="http://schemas.microsoft.com/office/drawing/2014/main" id="{30754A28-7362-39ED-7F11-B3F960CF051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17" b="4217"/>
          <a:stretch>
            <a:fillRect/>
          </a:stretch>
        </p:blipFill>
        <p:spPr>
          <a:xfrm>
            <a:off x="6492456" y="83322"/>
            <a:ext cx="5248970" cy="6774677"/>
          </a:xfrm>
        </p:spPr>
      </p:pic>
      <p:pic>
        <p:nvPicPr>
          <p:cNvPr id="13" name="Content Placeholder 5" descr="A blue and white chart with text&#10;&#10;AI-generated content may be incorrect.">
            <a:extLst>
              <a:ext uri="{FF2B5EF4-FFF2-40B4-BE49-F238E27FC236}">
                <a16:creationId xmlns:a16="http://schemas.microsoft.com/office/drawing/2014/main" id="{B6DB78E7-FF35-8475-2525-3757D9C26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816" y="-886822"/>
            <a:ext cx="7694340" cy="976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9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8657C0C-CECD-EBA0-E7F4-63EBF46911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D1CD27-06F9-6FEE-5286-BF8976B5E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8840C3-1DAD-298A-A8E3-E0BD5B8132AB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831" y="175792"/>
            <a:ext cx="4683392" cy="6481482"/>
          </a:xfrm>
          <a:prstGeom prst="rect">
            <a:avLst/>
          </a:prstGeom>
        </p:spPr>
      </p:pic>
      <p:pic>
        <p:nvPicPr>
          <p:cNvPr id="7" name="Picture Placeholder 13">
            <a:extLst>
              <a:ext uri="{FF2B5EF4-FFF2-40B4-BE49-F238E27FC236}">
                <a16:creationId xmlns:a16="http://schemas.microsoft.com/office/drawing/2014/main" id="{126CFD01-D4C6-6E58-C8BB-C343F016E9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92456" y="119408"/>
            <a:ext cx="5065491" cy="653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8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up of women carrying baskets&#10;&#10;Description automatically generated with low confidence">
            <a:extLst>
              <a:ext uri="{FF2B5EF4-FFF2-40B4-BE49-F238E27FC236}">
                <a16:creationId xmlns:a16="http://schemas.microsoft.com/office/drawing/2014/main" id="{29379BD3-781D-9D4A-89CB-A6DA5CDEA30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01CB8-125A-D947-9D20-422D9911DA5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683504" y="4290219"/>
            <a:ext cx="9508496" cy="2153444"/>
          </a:xfrm>
        </p:spPr>
        <p:txBody>
          <a:bodyPr/>
          <a:lstStyle/>
          <a:p>
            <a:pPr marL="0" indent="0">
              <a:buNone/>
            </a:pPr>
            <a:r>
              <a:rPr lang="en-GB" sz="2400" b="1" spc="0" dirty="0">
                <a:solidFill>
                  <a:srgbClr val="000000"/>
                </a:solidFill>
                <a:latin typeface="Helvetica Neue"/>
              </a:rPr>
              <a:t>OUTPUTS </a:t>
            </a:r>
          </a:p>
          <a:p>
            <a:r>
              <a:rPr lang="en-US" sz="2400" dirty="0">
                <a:latin typeface="+mn-lt"/>
              </a:rPr>
              <a:t>28</a:t>
            </a:r>
            <a:r>
              <a:rPr lang="en-US" sz="2400" u="none" strike="noStrike" dirty="0">
                <a:effectLst/>
                <a:latin typeface="+mn-lt"/>
              </a:rPr>
              <a:t> country publications </a:t>
            </a:r>
          </a:p>
          <a:p>
            <a:r>
              <a:rPr lang="en-US" sz="2400" u="none" strike="noStrike" dirty="0">
                <a:effectLst/>
                <a:latin typeface="+mn-lt"/>
              </a:rPr>
              <a:t>14 tools developed in country pilots plus one </a:t>
            </a:r>
            <a:r>
              <a:rPr lang="en-US" sz="2400" b="1" u="none" strike="noStrike" dirty="0">
                <a:effectLst/>
                <a:latin typeface="+mn-lt"/>
              </a:rPr>
              <a:t>overview guide </a:t>
            </a:r>
            <a:r>
              <a:rPr lang="en-US" sz="2400" u="none" strike="noStrike" dirty="0">
                <a:effectLst/>
                <a:latin typeface="+mn-lt"/>
              </a:rPr>
              <a:t>to all the tools </a:t>
            </a:r>
          </a:p>
          <a:p>
            <a:r>
              <a:rPr lang="en-US" sz="2400" u="none" strike="noStrike" dirty="0">
                <a:effectLst/>
                <a:latin typeface="+mn-lt"/>
              </a:rPr>
              <a:t>7 other </a:t>
            </a:r>
            <a:r>
              <a:rPr lang="en-US" sz="2400" b="1" u="none" strike="noStrike" dirty="0">
                <a:effectLst/>
                <a:latin typeface="+mn-lt"/>
              </a:rPr>
              <a:t>global publications</a:t>
            </a:r>
            <a:r>
              <a:rPr lang="en-US" sz="2400" u="none" strike="noStrike" dirty="0">
                <a:effectLst/>
                <a:latin typeface="+mn-lt"/>
              </a:rPr>
              <a:t>, most of which are in 3 languages</a:t>
            </a:r>
          </a:p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+mn-lt"/>
                <a:hlinkClick r:id="rId4"/>
              </a:rPr>
              <a:t>https://www.cifor-icraf.org/wlr/</a:t>
            </a:r>
            <a:r>
              <a:rPr lang="en-US" sz="2400" b="0" i="0" dirty="0">
                <a:solidFill>
                  <a:srgbClr val="000000"/>
                </a:solidFill>
                <a:latin typeface="+mn-lt"/>
              </a:rPr>
              <a:t> 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+mn-lt"/>
            </a:endParaRPr>
          </a:p>
          <a:p>
            <a:pPr marL="0" indent="0">
              <a:buNone/>
            </a:pPr>
            <a:endParaRPr lang="en-GB" sz="2400" b="1" spc="0" dirty="0">
              <a:solidFill>
                <a:srgbClr val="000000"/>
              </a:solidFill>
              <a:latin typeface="Helvetica Neue"/>
            </a:endParaRPr>
          </a:p>
          <a:p>
            <a:pPr marL="0" indent="0">
              <a:buNone/>
            </a:pPr>
            <a:endParaRPr lang="en-GB" sz="2400" b="1" spc="0" dirty="0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881D0776-2301-E741-A982-465ECE2E4E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103" y="4290219"/>
            <a:ext cx="1987089" cy="215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92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8381" r="8380"/>
          <a:stretch/>
        </p:blipFill>
        <p:spPr>
          <a:xfrm>
            <a:off x="7167988" y="-19878"/>
            <a:ext cx="5024013" cy="6877878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9"/>
          <p:cNvSpPr txBox="1">
            <a:spLocks noGrp="1"/>
          </p:cNvSpPr>
          <p:nvPr>
            <p:ph type="body" idx="1"/>
          </p:nvPr>
        </p:nvSpPr>
        <p:spPr>
          <a:xfrm>
            <a:off x="530750" y="1597992"/>
            <a:ext cx="5373094" cy="470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EDD0"/>
              </a:buClr>
              <a:buSzPts val="2400"/>
              <a:buNone/>
            </a:pPr>
            <a:r>
              <a:rPr lang="en-US" sz="2400" b="1" dirty="0">
                <a:solidFill>
                  <a:srgbClr val="E0EDD0"/>
                </a:solidFill>
              </a:rPr>
              <a:t>Specific Objectives</a:t>
            </a:r>
            <a:endParaRPr sz="2400" dirty="0">
              <a:solidFill>
                <a:srgbClr val="E0EDD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1800" dirty="0">
              <a:solidFill>
                <a:srgbClr val="E0EDD0"/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0EDD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0EDD0"/>
                </a:solidFill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lang="en-US" b="1" dirty="0">
                <a:solidFill>
                  <a:srgbClr val="E0EDD0"/>
                </a:solidFill>
                <a:latin typeface="Arial"/>
                <a:ea typeface="Arial"/>
                <a:cs typeface="Arial"/>
                <a:sym typeface="Arial"/>
              </a:rPr>
              <a:t>design and embed innovative GTAs </a:t>
            </a:r>
            <a:r>
              <a:rPr lang="en-US" dirty="0">
                <a:solidFill>
                  <a:srgbClr val="E0EDD0"/>
                </a:solidFill>
                <a:latin typeface="Arial"/>
                <a:ea typeface="Arial"/>
                <a:cs typeface="Arial"/>
                <a:sym typeface="Arial"/>
              </a:rPr>
              <a:t>in ongoing IFAD projects, to stre</a:t>
            </a:r>
            <a:r>
              <a:rPr lang="en-US" dirty="0">
                <a:solidFill>
                  <a:srgbClr val="E0EDD0"/>
                </a:solidFill>
              </a:rPr>
              <a:t>ngthen women’s land and resource rights (WLRR) </a:t>
            </a:r>
            <a:r>
              <a:rPr lang="en-US" dirty="0">
                <a:solidFill>
                  <a:srgbClr val="E0EDD0"/>
                </a:solidFill>
                <a:latin typeface="Arial"/>
                <a:ea typeface="Arial"/>
                <a:cs typeface="Arial"/>
                <a:sym typeface="Arial"/>
              </a:rPr>
              <a:t>in targeted countries.</a:t>
            </a:r>
            <a:endParaRPr dirty="0">
              <a:solidFill>
                <a:srgbClr val="E0EDD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buClr>
                <a:srgbClr val="E0EDD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0EDD0"/>
                </a:solidFill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lang="en-US" b="1" dirty="0">
                <a:solidFill>
                  <a:srgbClr val="E0EDD0"/>
                </a:solidFill>
                <a:latin typeface="Arial"/>
                <a:ea typeface="Arial"/>
                <a:cs typeface="Arial"/>
                <a:sym typeface="Arial"/>
              </a:rPr>
              <a:t>build capacities </a:t>
            </a:r>
            <a:r>
              <a:rPr lang="en-US" dirty="0">
                <a:solidFill>
                  <a:srgbClr val="E0EDD0"/>
                </a:solidFill>
              </a:rPr>
              <a:t>of key stakeholders at local and national levels and </a:t>
            </a:r>
            <a:r>
              <a:rPr lang="en-US" dirty="0">
                <a:solidFill>
                  <a:srgbClr val="E0EDD0"/>
                </a:solidFill>
                <a:latin typeface="Arial"/>
                <a:ea typeface="Arial"/>
                <a:cs typeface="Arial"/>
                <a:sym typeface="Arial"/>
              </a:rPr>
              <a:t>ensure that </a:t>
            </a:r>
            <a:r>
              <a:rPr lang="en-US" b="1" dirty="0">
                <a:solidFill>
                  <a:srgbClr val="E0EDD0"/>
                </a:solidFill>
                <a:latin typeface="Arial"/>
                <a:ea typeface="Arial"/>
                <a:cs typeface="Arial"/>
                <a:sym typeface="Arial"/>
              </a:rPr>
              <a:t>evidence and experiences </a:t>
            </a:r>
            <a:r>
              <a:rPr lang="en-US" dirty="0">
                <a:solidFill>
                  <a:srgbClr val="E0EDD0"/>
                </a:solidFill>
                <a:latin typeface="Arial"/>
                <a:ea typeface="Arial"/>
                <a:cs typeface="Arial"/>
                <a:sym typeface="Arial"/>
              </a:rPr>
              <a:t>from country-level pilots </a:t>
            </a:r>
            <a:r>
              <a:rPr lang="en-US" b="1" dirty="0">
                <a:solidFill>
                  <a:srgbClr val="E0EDD0"/>
                </a:solidFill>
                <a:latin typeface="Arial"/>
                <a:ea typeface="Arial"/>
                <a:cs typeface="Arial"/>
                <a:sym typeface="Arial"/>
              </a:rPr>
              <a:t>inform relevant policy </a:t>
            </a:r>
            <a:r>
              <a:rPr lang="en-US" dirty="0">
                <a:solidFill>
                  <a:srgbClr val="E0EDD0"/>
                </a:solidFill>
                <a:latin typeface="Arial"/>
                <a:ea typeface="Arial"/>
                <a:cs typeface="Arial"/>
                <a:sym typeface="Arial"/>
              </a:rPr>
              <a:t>and implementation processes. </a:t>
            </a:r>
            <a:endParaRPr dirty="0">
              <a:solidFill>
                <a:srgbClr val="E0EDD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0EDD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0EDD0"/>
                </a:solidFill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lang="en-US" b="1" dirty="0">
                <a:solidFill>
                  <a:srgbClr val="E0EDD0"/>
                </a:solidFill>
                <a:latin typeface="Arial"/>
                <a:ea typeface="Arial"/>
                <a:cs typeface="Arial"/>
                <a:sym typeface="Arial"/>
              </a:rPr>
              <a:t>generate evidence-based recommendations and share good practices </a:t>
            </a:r>
            <a:r>
              <a:rPr lang="en-US" dirty="0">
                <a:solidFill>
                  <a:srgbClr val="E0EDD0"/>
                </a:solidFill>
                <a:latin typeface="Arial"/>
                <a:ea typeface="Arial"/>
                <a:cs typeface="Arial"/>
                <a:sym typeface="Arial"/>
              </a:rPr>
              <a:t>for integrating GTAs into IFAD’s global portfolio and advocacy strategy.</a:t>
            </a:r>
            <a:endParaRPr dirty="0">
              <a:solidFill>
                <a:srgbClr val="E0EDD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dirty="0"/>
          </a:p>
        </p:txBody>
      </p:sp>
      <p:pic>
        <p:nvPicPr>
          <p:cNvPr id="297" name="Google Shape;297;p9" descr="Icon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7646" y="86885"/>
            <a:ext cx="1201227" cy="1301792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9"/>
          <p:cNvSpPr txBox="1"/>
          <p:nvPr/>
        </p:nvSpPr>
        <p:spPr>
          <a:xfrm>
            <a:off x="581315" y="814700"/>
            <a:ext cx="4442699" cy="956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en-US" sz="3000" b="1" i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WLRR Initiative</a:t>
            </a:r>
            <a:endParaRPr sz="3000" b="1" i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623;p68">
            <a:extLst>
              <a:ext uri="{FF2B5EF4-FFF2-40B4-BE49-F238E27FC236}">
                <a16:creationId xmlns:a16="http://schemas.microsoft.com/office/drawing/2014/main" id="{1DF1B667-7205-7E51-BDB8-2BC332EFAD24}"/>
              </a:ext>
            </a:extLst>
          </p:cNvPr>
          <p:cNvSpPr txBox="1">
            <a:spLocks/>
          </p:cNvSpPr>
          <p:nvPr/>
        </p:nvSpPr>
        <p:spPr>
          <a:xfrm>
            <a:off x="5828873" y="481334"/>
            <a:ext cx="3487929" cy="338126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70000" lnSpcReduction="20000"/>
          </a:bodyPr>
          <a:lstStyle>
            <a:lvl1pPr marL="45720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2000" b="0" i="0" kern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Objectives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cs typeface="Arial"/>
              <a:sym typeface="Arial"/>
            </a:endParaRP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enhance the recognition and protection of women’s resource rights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 targeted countries. </a:t>
            </a: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 contribute to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creation of conditions that would enable women's enjoyment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of resource rights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over time. 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8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CCEFE6-4AE7-4DE3-A38E-74E567956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8" y="0"/>
            <a:ext cx="12185625" cy="140546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966D3-037E-493E-B5E0-6D1FFA6EF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782" y="2983345"/>
            <a:ext cx="11333901" cy="3046913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4000" b="1" dirty="0"/>
              <a:t>Thank you!</a:t>
            </a:r>
          </a:p>
          <a:p>
            <a:pPr marL="0" indent="0" algn="ctr">
              <a:buNone/>
            </a:pPr>
            <a:r>
              <a:rPr lang="en-US" sz="4000" b="1" dirty="0" err="1"/>
              <a:t>a.larson@cifor-icraf.org</a:t>
            </a:r>
            <a:endParaRPr lang="en-GB" sz="4000" b="1" dirty="0"/>
          </a:p>
        </p:txBody>
      </p:sp>
      <p:sp>
        <p:nvSpPr>
          <p:cNvPr id="46" name="Rectangle 10">
            <a:extLst>
              <a:ext uri="{FF2B5EF4-FFF2-40B4-BE49-F238E27FC236}">
                <a16:creationId xmlns:a16="http://schemas.microsoft.com/office/drawing/2014/main" id="{E7BFF8DC-0AE7-4AD2-9B28-2E5F26D62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12">
            <a:extLst>
              <a:ext uri="{FF2B5EF4-FFF2-40B4-BE49-F238E27FC236}">
                <a16:creationId xmlns:a16="http://schemas.microsoft.com/office/drawing/2014/main" id="{7E0162AD-C6E5-4BF8-A453-76ADB3687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31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22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D90B6B34-8D0D-127E-4AF5-178E7A689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94" y="421459"/>
            <a:ext cx="6680691" cy="64629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Country pilots</a:t>
            </a:r>
          </a:p>
        </p:txBody>
      </p:sp>
    </p:spTree>
    <p:extLst>
      <p:ext uri="{BB962C8B-B14F-4D97-AF65-F5344CB8AC3E}">
        <p14:creationId xmlns:p14="http://schemas.microsoft.com/office/powerpoint/2010/main" val="4172698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53BEC-9001-6713-27BB-B6519C454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9D5459-325E-CE34-C66F-795B547FF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64"/>
            <a:ext cx="12192000" cy="140620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A88A51-9A47-4312-B724-6EF772F22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328" y="1879629"/>
            <a:ext cx="8080743" cy="4475754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GB" altLang="en-US" b="1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altLang="en-US" sz="3600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E24707-C109-9FBB-95D0-3DA4AFBD8A79}"/>
              </a:ext>
            </a:extLst>
          </p:cNvPr>
          <p:cNvSpPr txBox="1"/>
          <p:nvPr/>
        </p:nvSpPr>
        <p:spPr>
          <a:xfrm>
            <a:off x="3541678" y="3105834"/>
            <a:ext cx="5233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Why women’s land rights?</a:t>
            </a:r>
          </a:p>
        </p:txBody>
      </p:sp>
    </p:spTree>
    <p:extLst>
      <p:ext uri="{BB962C8B-B14F-4D97-AF65-F5344CB8AC3E}">
        <p14:creationId xmlns:p14="http://schemas.microsoft.com/office/powerpoint/2010/main" val="2022723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105"/>
          <p:cNvSpPr txBox="1">
            <a:spLocks noGrp="1"/>
          </p:cNvSpPr>
          <p:nvPr>
            <p:ph type="title"/>
          </p:nvPr>
        </p:nvSpPr>
        <p:spPr>
          <a:xfrm>
            <a:off x="460111" y="2693346"/>
            <a:ext cx="3390960" cy="86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en-US" dirty="0"/>
              <a:t>Gender and intersectional inequalities in land rights</a:t>
            </a:r>
            <a:endParaRPr dirty="0"/>
          </a:p>
        </p:txBody>
      </p:sp>
      <p:pic>
        <p:nvPicPr>
          <p:cNvPr id="1106" name="Google Shape;1106;p105" descr="Icon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7411" y="5278057"/>
            <a:ext cx="1201227" cy="1301792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105"/>
          <p:cNvSpPr txBox="1"/>
          <p:nvPr/>
        </p:nvSpPr>
        <p:spPr>
          <a:xfrm>
            <a:off x="0" y="5928952"/>
            <a:ext cx="324915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Lowery S. 2021. </a:t>
            </a:r>
            <a:r>
              <a:rPr lang="en-US" sz="1200" b="0" i="1" strike="noStrike" cap="none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Gender Norms and Women’s Land Rights: How to Identify and Shift Harmful Gender Norms in the Context of Land and Natural Resources</a:t>
            </a:r>
            <a:r>
              <a:rPr lang="en-US" sz="1200" b="0" i="0" strike="noStrike" cap="none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. </a:t>
            </a:r>
            <a:r>
              <a:rPr lang="en-US" sz="1200" b="0" i="0" u="none" strike="noStrike" cap="none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Washington, D.C.: USAID.</a:t>
            </a:r>
            <a:endParaRPr sz="12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Content Placeholder 4" descr="A diagram of gender inequality&#10;&#10;AI-generated content may be incorrect.">
            <a:extLst>
              <a:ext uri="{FF2B5EF4-FFF2-40B4-BE49-F238E27FC236}">
                <a16:creationId xmlns:a16="http://schemas.microsoft.com/office/drawing/2014/main" id="{27DC83B8-3E65-5A7F-FB4F-660FD5B06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123" y="146201"/>
            <a:ext cx="7126315" cy="646547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FAA10-BB9E-A6FB-04E9-11A3027BA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7107B3-19BE-1278-423B-6F9C0FCBF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64"/>
            <a:ext cx="12192000" cy="140620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4DCD7E-2FDC-02C1-1771-FE0C80509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328" y="1879629"/>
            <a:ext cx="8080743" cy="4475754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GB" altLang="en-US" b="1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altLang="en-US" sz="3600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4AA6A4-C837-1CF3-D070-CB48E85E8668}"/>
              </a:ext>
            </a:extLst>
          </p:cNvPr>
          <p:cNvSpPr txBox="1"/>
          <p:nvPr/>
        </p:nvSpPr>
        <p:spPr>
          <a:xfrm>
            <a:off x="3154970" y="3471175"/>
            <a:ext cx="5882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What is the RBET framework?</a:t>
            </a:r>
          </a:p>
        </p:txBody>
      </p:sp>
    </p:spTree>
    <p:extLst>
      <p:ext uri="{BB962C8B-B14F-4D97-AF65-F5344CB8AC3E}">
        <p14:creationId xmlns:p14="http://schemas.microsoft.com/office/powerpoint/2010/main" val="3159120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5D5103EB-13E0-42AC-811D-51BDE87E8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29" y="-495795"/>
            <a:ext cx="10090457" cy="1009293"/>
          </a:xfrm>
        </p:spPr>
        <p:txBody>
          <a:bodyPr>
            <a:normAutofit fontScale="90000"/>
          </a:bodyPr>
          <a:lstStyle/>
          <a:p>
            <a:br>
              <a:rPr lang="en-US" sz="3200" b="1" dirty="0"/>
            </a:br>
            <a:br>
              <a:rPr lang="en-US" sz="1800" dirty="0"/>
            </a:br>
            <a:r>
              <a:rPr lang="en-US" sz="3100" b="1" dirty="0">
                <a:solidFill>
                  <a:schemeClr val="tx1"/>
                </a:solidFill>
                <a:latin typeface="+mn-lt"/>
              </a:rPr>
              <a:t>The </a:t>
            </a:r>
            <a:r>
              <a:rPr lang="en-US" sz="3100" b="1" dirty="0">
                <a:solidFill>
                  <a:srgbClr val="CC00CC"/>
                </a:solidFill>
                <a:latin typeface="+mn-lt"/>
              </a:rPr>
              <a:t>REACH, </a:t>
            </a:r>
            <a:r>
              <a:rPr lang="en-US" sz="3100" b="1" dirty="0">
                <a:solidFill>
                  <a:srgbClr val="CC00FF"/>
                </a:solidFill>
                <a:latin typeface="+mn-lt"/>
              </a:rPr>
              <a:t>BENEFIT,</a:t>
            </a:r>
            <a:r>
              <a:rPr lang="en-US" sz="3100" b="1" dirty="0">
                <a:latin typeface="+mn-lt"/>
              </a:rPr>
              <a:t> </a:t>
            </a:r>
            <a:r>
              <a:rPr lang="en-US" sz="3100" b="1" dirty="0">
                <a:solidFill>
                  <a:srgbClr val="800080"/>
                </a:solidFill>
                <a:latin typeface="+mn-lt"/>
              </a:rPr>
              <a:t>EMPOWER,</a:t>
            </a:r>
            <a:r>
              <a:rPr lang="en-US" sz="3100" b="1" dirty="0">
                <a:latin typeface="+mn-lt"/>
              </a:rPr>
              <a:t> </a:t>
            </a:r>
            <a:r>
              <a:rPr lang="en-US" sz="3100" b="1" dirty="0">
                <a:solidFill>
                  <a:srgbClr val="7030A0"/>
                </a:solidFill>
                <a:latin typeface="+mn-lt"/>
              </a:rPr>
              <a:t>TRANSFORM </a:t>
            </a:r>
            <a:r>
              <a:rPr lang="en-US" sz="3100" b="1" dirty="0">
                <a:solidFill>
                  <a:schemeClr val="tx1"/>
                </a:solidFill>
                <a:latin typeface="+mn-lt"/>
              </a:rPr>
              <a:t>(RBET)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E1E66-00B1-024A-88B9-1D3DA64B703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lnSpc>
                <a:spcPts val="2149"/>
              </a:lnSpc>
              <a:spcBef>
                <a:spcPts val="75"/>
              </a:spcBef>
              <a:buNone/>
            </a:pPr>
            <a:endParaRPr lang="en-US" sz="2250" i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lvl="1">
              <a:lnSpc>
                <a:spcPts val="2149"/>
              </a:lnSpc>
              <a:spcBef>
                <a:spcPts val="75"/>
              </a:spcBef>
            </a:pPr>
            <a:endParaRPr lang="en-US" sz="225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endParaRPr lang="en-US" dirty="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81CC762-DA54-4ECA-9805-87741908BA40}"/>
              </a:ext>
            </a:extLst>
          </p:cNvPr>
          <p:cNvSpPr/>
          <p:nvPr/>
        </p:nvSpPr>
        <p:spPr>
          <a:xfrm>
            <a:off x="990605" y="2266169"/>
            <a:ext cx="2408717" cy="7989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US" sz="135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209E4E6B-7F1D-422E-AF63-C6E4E97EAA71}"/>
              </a:ext>
            </a:extLst>
          </p:cNvPr>
          <p:cNvSpPr/>
          <p:nvPr/>
        </p:nvSpPr>
        <p:spPr>
          <a:xfrm>
            <a:off x="3517608" y="2286019"/>
            <a:ext cx="2399845" cy="7790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8B44F336-DACB-44AF-A039-672822D77106}"/>
              </a:ext>
            </a:extLst>
          </p:cNvPr>
          <p:cNvSpPr/>
          <p:nvPr/>
        </p:nvSpPr>
        <p:spPr>
          <a:xfrm>
            <a:off x="5917453" y="2309132"/>
            <a:ext cx="2701481" cy="789015"/>
          </a:xfrm>
          <a:prstGeom prst="rect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55CE77B2-E525-446B-BEAC-9A513C191BA3}"/>
              </a:ext>
            </a:extLst>
          </p:cNvPr>
          <p:cNvSpPr txBox="1"/>
          <p:nvPr/>
        </p:nvSpPr>
        <p:spPr>
          <a:xfrm>
            <a:off x="901120" y="3206721"/>
            <a:ext cx="2408717" cy="17588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400" spc="4" dirty="0">
                <a:solidFill>
                  <a:srgbClr val="CC0099"/>
                </a:solidFill>
                <a:latin typeface="Trebuchet MS"/>
                <a:cs typeface="Trebuchet MS"/>
              </a:rPr>
              <a:t>Include </a:t>
            </a:r>
            <a:r>
              <a:rPr sz="1400" spc="8" dirty="0">
                <a:solidFill>
                  <a:srgbClr val="CC0099"/>
                </a:solidFill>
                <a:latin typeface="Trebuchet MS"/>
                <a:cs typeface="Trebuchet MS"/>
              </a:rPr>
              <a:t>women in program</a:t>
            </a:r>
            <a:r>
              <a:rPr sz="1400" spc="-86" dirty="0">
                <a:solidFill>
                  <a:srgbClr val="CC0099"/>
                </a:solidFill>
                <a:latin typeface="Trebuchet MS"/>
                <a:cs typeface="Trebuchet MS"/>
              </a:rPr>
              <a:t> </a:t>
            </a:r>
            <a:r>
              <a:rPr sz="1400" spc="15" dirty="0">
                <a:solidFill>
                  <a:srgbClr val="CC0099"/>
                </a:solidFill>
                <a:latin typeface="Trebuchet MS"/>
                <a:cs typeface="Trebuchet MS"/>
              </a:rPr>
              <a:t>activities</a:t>
            </a:r>
            <a:endParaRPr lang="en-US" sz="1400" spc="15" dirty="0">
              <a:solidFill>
                <a:srgbClr val="CC0099"/>
              </a:solidFill>
              <a:latin typeface="Trebuchet MS"/>
              <a:cs typeface="Trebuchet MS"/>
            </a:endParaRPr>
          </a:p>
          <a:p>
            <a:pPr marL="9525" marR="3810">
              <a:spcBef>
                <a:spcPts val="75"/>
              </a:spcBef>
            </a:pPr>
            <a:endParaRPr lang="en-US" sz="1400" i="1" spc="15" dirty="0">
              <a:solidFill>
                <a:srgbClr val="CC0099"/>
              </a:solidFill>
              <a:latin typeface="Trebuchet MS"/>
              <a:cs typeface="Trebuchet MS"/>
            </a:endParaRPr>
          </a:p>
          <a:p>
            <a:pPr marL="9525" marR="3810">
              <a:spcBef>
                <a:spcPts val="75"/>
              </a:spcBef>
            </a:pPr>
            <a:r>
              <a:rPr lang="en-US" sz="1400" i="1" spc="8" dirty="0">
                <a:solidFill>
                  <a:srgbClr val="CC0099"/>
                </a:solidFill>
                <a:latin typeface="Trebuchet MS"/>
              </a:rPr>
              <a:t>Reaching women means ensuring that women have the same opportunity to access the program activities as men</a:t>
            </a: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A7ACD23D-19F2-47CD-94B2-7244486ACFE1}"/>
              </a:ext>
            </a:extLst>
          </p:cNvPr>
          <p:cNvSpPr txBox="1"/>
          <p:nvPr/>
        </p:nvSpPr>
        <p:spPr>
          <a:xfrm>
            <a:off x="3536537" y="3205344"/>
            <a:ext cx="2290496" cy="350416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ctr">
              <a:spcBef>
                <a:spcPts val="75"/>
              </a:spcBef>
            </a:pPr>
            <a:r>
              <a:rPr sz="1400" spc="4" dirty="0">
                <a:solidFill>
                  <a:srgbClr val="990099"/>
                </a:solidFill>
                <a:latin typeface="Trebuchet MS"/>
                <a:cs typeface="Trebuchet MS"/>
              </a:rPr>
              <a:t>I</a:t>
            </a:r>
            <a:r>
              <a:rPr lang="en-US" sz="1400" spc="4" dirty="0">
                <a:solidFill>
                  <a:srgbClr val="990099"/>
                </a:solidFill>
                <a:latin typeface="Trebuchet MS"/>
                <a:cs typeface="Trebuchet MS"/>
              </a:rPr>
              <a:t>mprove</a:t>
            </a:r>
            <a:r>
              <a:rPr sz="1400" spc="4" dirty="0">
                <a:solidFill>
                  <a:srgbClr val="990099"/>
                </a:solidFill>
                <a:latin typeface="Trebuchet MS"/>
                <a:cs typeface="Trebuchet MS"/>
              </a:rPr>
              <a:t> </a:t>
            </a:r>
            <a:r>
              <a:rPr sz="1400" spc="-8" dirty="0">
                <a:solidFill>
                  <a:srgbClr val="990099"/>
                </a:solidFill>
                <a:latin typeface="Trebuchet MS"/>
                <a:cs typeface="Trebuchet MS"/>
              </a:rPr>
              <a:t>women’s</a:t>
            </a:r>
            <a:r>
              <a:rPr sz="1400" spc="-139" dirty="0">
                <a:solidFill>
                  <a:srgbClr val="990099"/>
                </a:solidFill>
                <a:latin typeface="Trebuchet MS"/>
                <a:cs typeface="Trebuchet MS"/>
              </a:rPr>
              <a:t> </a:t>
            </a:r>
            <a:r>
              <a:rPr sz="1400" spc="4" dirty="0">
                <a:solidFill>
                  <a:srgbClr val="990099"/>
                </a:solidFill>
                <a:latin typeface="Trebuchet MS"/>
                <a:cs typeface="Trebuchet MS"/>
              </a:rPr>
              <a:t>well-</a:t>
            </a:r>
            <a:r>
              <a:rPr sz="1400" dirty="0">
                <a:solidFill>
                  <a:srgbClr val="990099"/>
                </a:solidFill>
                <a:latin typeface="Trebuchet MS"/>
                <a:cs typeface="Trebuchet MS"/>
              </a:rPr>
              <a:t>being</a:t>
            </a:r>
            <a:endParaRPr lang="en-US" sz="1400" dirty="0">
              <a:solidFill>
                <a:srgbClr val="990099"/>
              </a:solidFill>
              <a:latin typeface="Trebuchet MS"/>
              <a:cs typeface="Trebuchet MS"/>
            </a:endParaRPr>
          </a:p>
          <a:p>
            <a:pPr marL="9525" marR="3810" algn="just">
              <a:spcBef>
                <a:spcPts val="75"/>
              </a:spcBef>
            </a:pPr>
            <a:endParaRPr lang="en-US" sz="1400" dirty="0">
              <a:solidFill>
                <a:srgbClr val="990099"/>
              </a:solidFill>
              <a:latin typeface="Trebuchet MS"/>
              <a:cs typeface="Trebuchet MS"/>
            </a:endParaRPr>
          </a:p>
          <a:p>
            <a:pPr marL="9525" marR="3810" algn="just">
              <a:spcBef>
                <a:spcPts val="75"/>
              </a:spcBef>
            </a:pPr>
            <a:endParaRPr lang="en-US" sz="1400" dirty="0">
              <a:solidFill>
                <a:srgbClr val="990099"/>
              </a:solidFill>
              <a:latin typeface="Trebuchet MS"/>
              <a:cs typeface="Trebuchet MS"/>
            </a:endParaRPr>
          </a:p>
          <a:p>
            <a:pPr marL="9525" marR="3810">
              <a:spcBef>
                <a:spcPts val="75"/>
              </a:spcBef>
            </a:pPr>
            <a:r>
              <a:rPr lang="en-US" sz="1400" i="1" dirty="0">
                <a:solidFill>
                  <a:srgbClr val="990099"/>
                </a:solidFill>
                <a:latin typeface="Trebuchet MS"/>
                <a:cs typeface="Trebuchet MS"/>
              </a:rPr>
              <a:t>Requires more than reach:</a:t>
            </a:r>
          </a:p>
          <a:p>
            <a:pPr marL="9525" marR="3810" algn="just">
              <a:spcBef>
                <a:spcPts val="75"/>
              </a:spcBef>
            </a:pPr>
            <a:endParaRPr lang="en-US" sz="1400" i="1" dirty="0">
              <a:solidFill>
                <a:srgbClr val="990099"/>
              </a:solidFill>
              <a:latin typeface="Trebuchet MS"/>
              <a:cs typeface="Trebuchet MS"/>
            </a:endParaRPr>
          </a:p>
          <a:p>
            <a:pPr marL="223838" marR="3810" indent="-214313">
              <a:spcBef>
                <a:spcPts val="75"/>
              </a:spcBef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990099"/>
                </a:solidFill>
                <a:latin typeface="Trebuchet MS"/>
                <a:cs typeface="Trebuchet MS"/>
              </a:rPr>
              <a:t>Intervention itself needs to be designed in a way that ensures that </a:t>
            </a:r>
            <a:r>
              <a:rPr lang="en-US" sz="1400" b="1" i="1" dirty="0">
                <a:solidFill>
                  <a:srgbClr val="990099"/>
                </a:solidFill>
                <a:latin typeface="Trebuchet MS"/>
                <a:cs typeface="Trebuchet MS"/>
              </a:rPr>
              <a:t>women value it </a:t>
            </a:r>
            <a:r>
              <a:rPr lang="en-US" sz="1400" i="1" dirty="0">
                <a:solidFill>
                  <a:srgbClr val="990099"/>
                </a:solidFill>
                <a:latin typeface="Trebuchet MS"/>
                <a:cs typeface="Trebuchet MS"/>
              </a:rPr>
              <a:t>and that it is beneficial to them</a:t>
            </a:r>
          </a:p>
          <a:p>
            <a:pPr marL="223838" marR="3810" indent="-214313">
              <a:spcBef>
                <a:spcPts val="75"/>
              </a:spcBef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990099"/>
                </a:solidFill>
                <a:latin typeface="Trebuchet MS"/>
                <a:cs typeface="Trebuchet MS"/>
              </a:rPr>
              <a:t>This requires women’s </a:t>
            </a:r>
            <a:r>
              <a:rPr lang="en-US" sz="1400" b="1" i="1" dirty="0">
                <a:solidFill>
                  <a:srgbClr val="990099"/>
                </a:solidFill>
                <a:latin typeface="Trebuchet MS"/>
                <a:cs typeface="Trebuchet MS"/>
              </a:rPr>
              <a:t>needs</a:t>
            </a:r>
            <a:r>
              <a:rPr lang="en-US" sz="1400" i="1" dirty="0">
                <a:solidFill>
                  <a:srgbClr val="990099"/>
                </a:solidFill>
                <a:latin typeface="Trebuchet MS"/>
                <a:cs typeface="Trebuchet MS"/>
              </a:rPr>
              <a:t>, </a:t>
            </a:r>
            <a:r>
              <a:rPr lang="en-US" sz="1400" b="1" i="1" dirty="0">
                <a:solidFill>
                  <a:srgbClr val="990099"/>
                </a:solidFill>
                <a:latin typeface="Trebuchet MS"/>
                <a:cs typeface="Trebuchet MS"/>
              </a:rPr>
              <a:t>preferences</a:t>
            </a:r>
            <a:r>
              <a:rPr lang="en-US" sz="1400" i="1" dirty="0">
                <a:solidFill>
                  <a:srgbClr val="990099"/>
                </a:solidFill>
                <a:latin typeface="Trebuchet MS"/>
                <a:cs typeface="Trebuchet MS"/>
              </a:rPr>
              <a:t> and </a:t>
            </a:r>
            <a:r>
              <a:rPr lang="en-US" sz="1400" b="1" i="1" dirty="0">
                <a:solidFill>
                  <a:srgbClr val="990099"/>
                </a:solidFill>
                <a:latin typeface="Trebuchet MS"/>
                <a:cs typeface="Trebuchet MS"/>
              </a:rPr>
              <a:t>constraints</a:t>
            </a:r>
            <a:r>
              <a:rPr lang="en-US" sz="1400" i="1" dirty="0">
                <a:solidFill>
                  <a:srgbClr val="990099"/>
                </a:solidFill>
                <a:latin typeface="Trebuchet MS"/>
                <a:cs typeface="Trebuchet MS"/>
              </a:rPr>
              <a:t> to be considered in the intervention design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  <a:p>
            <a:pPr marL="9525" marR="3810" algn="just">
              <a:spcBef>
                <a:spcPts val="75"/>
              </a:spcBef>
            </a:pPr>
            <a:endParaRPr lang="en-US" sz="1125" i="1" dirty="0">
              <a:solidFill>
                <a:srgbClr val="990099"/>
              </a:solidFill>
              <a:latin typeface="Trebuchet MS"/>
              <a:cs typeface="Trebuchet MS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FF6ECC9C-C137-4631-8E3D-EF483F78DA43}"/>
              </a:ext>
            </a:extLst>
          </p:cNvPr>
          <p:cNvSpPr txBox="1"/>
          <p:nvPr/>
        </p:nvSpPr>
        <p:spPr>
          <a:xfrm>
            <a:off x="6137908" y="3189646"/>
            <a:ext cx="2290497" cy="2659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400" spc="4" dirty="0">
                <a:solidFill>
                  <a:srgbClr val="660066"/>
                </a:solidFill>
                <a:latin typeface="Trebuchet MS"/>
                <a:cs typeface="Trebuchet MS"/>
              </a:rPr>
              <a:t>Strengthen </a:t>
            </a:r>
            <a:r>
              <a:rPr sz="1400" spc="8" dirty="0">
                <a:solidFill>
                  <a:srgbClr val="660066"/>
                </a:solidFill>
                <a:latin typeface="Trebuchet MS"/>
                <a:cs typeface="Trebuchet MS"/>
              </a:rPr>
              <a:t>ability of women</a:t>
            </a:r>
            <a:r>
              <a:rPr sz="1400" spc="-233" dirty="0">
                <a:solidFill>
                  <a:srgbClr val="660066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660066"/>
                </a:solidFill>
                <a:latin typeface="Trebuchet MS"/>
                <a:cs typeface="Trebuchet MS"/>
              </a:rPr>
              <a:t>to </a:t>
            </a:r>
            <a:r>
              <a:rPr sz="1400" spc="11" dirty="0">
                <a:solidFill>
                  <a:srgbClr val="660066"/>
                </a:solidFill>
                <a:latin typeface="Trebuchet MS"/>
                <a:cs typeface="Trebuchet MS"/>
              </a:rPr>
              <a:t>make </a:t>
            </a:r>
            <a:r>
              <a:rPr sz="1400" spc="4" dirty="0">
                <a:solidFill>
                  <a:srgbClr val="660066"/>
                </a:solidFill>
                <a:latin typeface="Trebuchet MS"/>
                <a:cs typeface="Trebuchet MS"/>
              </a:rPr>
              <a:t>strategic </a:t>
            </a:r>
            <a:r>
              <a:rPr sz="1400" spc="-4" dirty="0">
                <a:solidFill>
                  <a:srgbClr val="660066"/>
                </a:solidFill>
                <a:latin typeface="Trebuchet MS"/>
                <a:cs typeface="Trebuchet MS"/>
              </a:rPr>
              <a:t>life </a:t>
            </a:r>
            <a:r>
              <a:rPr sz="1400" spc="4" dirty="0">
                <a:solidFill>
                  <a:srgbClr val="660066"/>
                </a:solidFill>
                <a:latin typeface="Trebuchet MS"/>
                <a:cs typeface="Trebuchet MS"/>
              </a:rPr>
              <a:t>choices</a:t>
            </a:r>
            <a:r>
              <a:rPr sz="1400" spc="-184" dirty="0">
                <a:solidFill>
                  <a:srgbClr val="660066"/>
                </a:solidFill>
                <a:latin typeface="Trebuchet MS"/>
                <a:cs typeface="Trebuchet MS"/>
              </a:rPr>
              <a:t> </a:t>
            </a:r>
            <a:r>
              <a:rPr sz="1400" spc="8" dirty="0">
                <a:solidFill>
                  <a:srgbClr val="660066"/>
                </a:solidFill>
                <a:latin typeface="Trebuchet MS"/>
                <a:cs typeface="Trebuchet MS"/>
              </a:rPr>
              <a:t>and</a:t>
            </a:r>
            <a:r>
              <a:rPr lang="en-US" sz="1400" spc="8" dirty="0">
                <a:solidFill>
                  <a:srgbClr val="660066"/>
                </a:solidFill>
                <a:latin typeface="Trebuchet MS"/>
                <a:cs typeface="Trebuchet MS"/>
              </a:rPr>
              <a:t> </a:t>
            </a:r>
            <a:r>
              <a:rPr lang="en-US" sz="1400" spc="-4" dirty="0">
                <a:solidFill>
                  <a:srgbClr val="660066"/>
                </a:solidFill>
                <a:latin typeface="Trebuchet MS"/>
                <a:cs typeface="Trebuchet MS"/>
              </a:rPr>
              <a:t>act on them</a:t>
            </a:r>
          </a:p>
          <a:p>
            <a:pPr marL="9525" marR="3810">
              <a:spcBef>
                <a:spcPts val="75"/>
              </a:spcBef>
            </a:pPr>
            <a:endParaRPr lang="en-US" sz="1400" i="1" spc="8" dirty="0">
              <a:solidFill>
                <a:srgbClr val="660066"/>
              </a:solidFill>
              <a:latin typeface="Trebuchet MS"/>
              <a:cs typeface="Trebuchet MS"/>
            </a:endParaRPr>
          </a:p>
          <a:p>
            <a:pPr marL="9525" marR="3810">
              <a:spcBef>
                <a:spcPts val="75"/>
              </a:spcBef>
            </a:pPr>
            <a:r>
              <a:rPr lang="en-US" sz="1400" i="1" spc="4" dirty="0">
                <a:solidFill>
                  <a:srgbClr val="660066"/>
                </a:solidFill>
                <a:latin typeface="Trebuchet MS"/>
              </a:rPr>
              <a:t>Beyond reach and benefit:</a:t>
            </a:r>
          </a:p>
          <a:p>
            <a:pPr marL="9525" marR="3810">
              <a:spcBef>
                <a:spcPts val="75"/>
              </a:spcBef>
            </a:pPr>
            <a:endParaRPr lang="en-US" sz="1400" i="1" spc="4" dirty="0">
              <a:solidFill>
                <a:srgbClr val="660066"/>
              </a:solidFill>
              <a:latin typeface="Trebuchet MS"/>
            </a:endParaRPr>
          </a:p>
          <a:p>
            <a:pPr marL="223838" marR="3810" indent="-214313">
              <a:spcBef>
                <a:spcPts val="75"/>
              </a:spcBef>
              <a:buFont typeface="Arial" panose="020B0604020202020204" pitchFamily="34" charset="0"/>
              <a:buChar char="•"/>
            </a:pPr>
            <a:r>
              <a:rPr lang="en-US" sz="1400" i="1" spc="4" dirty="0">
                <a:solidFill>
                  <a:srgbClr val="660066"/>
                </a:solidFill>
                <a:latin typeface="Trebuchet MS"/>
              </a:rPr>
              <a:t>Involves increasing women’s agency</a:t>
            </a:r>
          </a:p>
          <a:p>
            <a:pPr marL="223838" marR="3810" indent="-214313">
              <a:spcBef>
                <a:spcPts val="75"/>
              </a:spcBef>
              <a:buFont typeface="Arial" panose="020B0604020202020204" pitchFamily="34" charset="0"/>
              <a:buChar char="•"/>
            </a:pPr>
            <a:r>
              <a:rPr lang="en-US" sz="1400" i="1" spc="4" dirty="0">
                <a:solidFill>
                  <a:srgbClr val="660066"/>
                </a:solidFill>
                <a:latin typeface="Trebuchet MS"/>
              </a:rPr>
              <a:t>Some projects focus directly on shifting gender norms and attitudes</a:t>
            </a:r>
            <a:endParaRPr sz="1400" i="1" spc="4" dirty="0">
              <a:solidFill>
                <a:srgbClr val="660066"/>
              </a:solidFill>
              <a:latin typeface="Trebuchet M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8C57C3-C1D6-415D-9E54-4EC2C5336D0F}"/>
              </a:ext>
            </a:extLst>
          </p:cNvPr>
          <p:cNvSpPr txBox="1"/>
          <p:nvPr/>
        </p:nvSpPr>
        <p:spPr>
          <a:xfrm>
            <a:off x="2775120" y="2258439"/>
            <a:ext cx="1611870" cy="35586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16D51C-8800-479A-9474-835271299B5C}"/>
              </a:ext>
            </a:extLst>
          </p:cNvPr>
          <p:cNvSpPr txBox="1"/>
          <p:nvPr/>
        </p:nvSpPr>
        <p:spPr>
          <a:xfrm>
            <a:off x="3917393" y="2436372"/>
            <a:ext cx="1611870" cy="35586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Benefit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76E81E-C026-4BB0-BF2C-F72D888E916D}"/>
              </a:ext>
            </a:extLst>
          </p:cNvPr>
          <p:cNvSpPr txBox="1"/>
          <p:nvPr/>
        </p:nvSpPr>
        <p:spPr>
          <a:xfrm>
            <a:off x="6305643" y="2426584"/>
            <a:ext cx="1611870" cy="35586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Empower</a:t>
            </a: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5D420400-4CA3-45CD-B913-1DB6827F0CB1}"/>
              </a:ext>
            </a:extLst>
          </p:cNvPr>
          <p:cNvSpPr/>
          <p:nvPr/>
        </p:nvSpPr>
        <p:spPr>
          <a:xfrm>
            <a:off x="1063335" y="2266169"/>
            <a:ext cx="2408717" cy="7989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US" sz="1350" dirty="0"/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62F91A2F-D78B-40A8-9A31-CB65C42CFB13}"/>
              </a:ext>
            </a:extLst>
          </p:cNvPr>
          <p:cNvSpPr/>
          <p:nvPr/>
        </p:nvSpPr>
        <p:spPr>
          <a:xfrm>
            <a:off x="8618934" y="2314193"/>
            <a:ext cx="2701481" cy="789015"/>
          </a:xfrm>
          <a:prstGeom prst="rect">
            <a:avLst/>
          </a:prstGeom>
          <a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19" name="object 10">
            <a:extLst>
              <a:ext uri="{FF2B5EF4-FFF2-40B4-BE49-F238E27FC236}">
                <a16:creationId xmlns:a16="http://schemas.microsoft.com/office/drawing/2014/main" id="{F6E4AF95-D459-4D41-8733-66F502149E12}"/>
              </a:ext>
            </a:extLst>
          </p:cNvPr>
          <p:cNvSpPr txBox="1"/>
          <p:nvPr/>
        </p:nvSpPr>
        <p:spPr>
          <a:xfrm>
            <a:off x="8794983" y="3206721"/>
            <a:ext cx="2646245" cy="33310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lang="en-US" sz="1400" spc="4" dirty="0">
                <a:solidFill>
                  <a:srgbClr val="660066"/>
                </a:solidFill>
                <a:latin typeface="Trebuchet MS"/>
                <a:cs typeface="Trebuchet MS"/>
              </a:rPr>
              <a:t>Change gender norms and attitudes on a larger scale: Changing systems, not women</a:t>
            </a:r>
            <a:endParaRPr lang="en-US" sz="1400" i="1" spc="4" dirty="0">
              <a:solidFill>
                <a:srgbClr val="660066"/>
              </a:solidFill>
              <a:latin typeface="Trebuchet MS"/>
              <a:cs typeface="Trebuchet MS"/>
            </a:endParaRPr>
          </a:p>
          <a:p>
            <a:pPr marL="9525" marR="3810">
              <a:spcBef>
                <a:spcPts val="75"/>
              </a:spcBef>
            </a:pPr>
            <a:endParaRPr lang="en-US" sz="1400" i="1" spc="8" dirty="0">
              <a:solidFill>
                <a:srgbClr val="660066"/>
              </a:solidFill>
              <a:latin typeface="Trebuchet MS"/>
              <a:cs typeface="Trebuchet MS"/>
            </a:endParaRPr>
          </a:p>
          <a:p>
            <a:pPr marL="9525" marR="3810">
              <a:spcBef>
                <a:spcPts val="75"/>
              </a:spcBef>
            </a:pPr>
            <a:r>
              <a:rPr lang="en-US" sz="1400" i="1" spc="4" dirty="0">
                <a:solidFill>
                  <a:srgbClr val="660066"/>
                </a:solidFill>
                <a:latin typeface="Trebuchet MS"/>
              </a:rPr>
              <a:t>Beyond empowering individual women or the household level:</a:t>
            </a:r>
          </a:p>
          <a:p>
            <a:pPr marL="9525" marR="3810">
              <a:spcBef>
                <a:spcPts val="75"/>
              </a:spcBef>
            </a:pPr>
            <a:endParaRPr lang="en-US" sz="1400" i="1" spc="4" dirty="0">
              <a:solidFill>
                <a:srgbClr val="660066"/>
              </a:solidFill>
              <a:latin typeface="Trebuchet MS"/>
            </a:endParaRPr>
          </a:p>
          <a:p>
            <a:pPr marL="223838" marR="3810" indent="-214313">
              <a:spcBef>
                <a:spcPts val="75"/>
              </a:spcBef>
              <a:buFont typeface="Arial" panose="020B0604020202020204" pitchFamily="34" charset="0"/>
              <a:buChar char="•"/>
            </a:pPr>
            <a:r>
              <a:rPr lang="en-US" sz="1400" i="1" spc="4" dirty="0">
                <a:solidFill>
                  <a:srgbClr val="660066"/>
                </a:solidFill>
                <a:latin typeface="Trebuchet MS"/>
              </a:rPr>
              <a:t>Involves men</a:t>
            </a:r>
          </a:p>
          <a:p>
            <a:pPr marL="223838" marR="3810" indent="-214313">
              <a:spcBef>
                <a:spcPts val="75"/>
              </a:spcBef>
              <a:buFont typeface="Arial" panose="020B0604020202020204" pitchFamily="34" charset="0"/>
              <a:buChar char="•"/>
            </a:pPr>
            <a:r>
              <a:rPr lang="en-US" sz="1400" i="1" spc="4" dirty="0">
                <a:solidFill>
                  <a:srgbClr val="660066"/>
                </a:solidFill>
                <a:latin typeface="Trebuchet MS"/>
              </a:rPr>
              <a:t>Changes gender norms at the community and societal levels</a:t>
            </a:r>
          </a:p>
          <a:p>
            <a:pPr marL="223838" marR="3810" indent="-214313">
              <a:spcBef>
                <a:spcPts val="75"/>
              </a:spcBef>
              <a:buFont typeface="Arial" panose="020B0604020202020204" pitchFamily="34" charset="0"/>
              <a:buChar char="•"/>
            </a:pPr>
            <a:r>
              <a:rPr lang="en-US" sz="1400" i="1" spc="4" dirty="0">
                <a:solidFill>
                  <a:srgbClr val="660066"/>
                </a:solidFill>
                <a:latin typeface="Trebuchet MS"/>
              </a:rPr>
              <a:t>Addresses structural and institutional barriers</a:t>
            </a:r>
          </a:p>
          <a:p>
            <a:pPr marL="223838" marR="3810" indent="-214313">
              <a:spcBef>
                <a:spcPts val="75"/>
              </a:spcBef>
              <a:buFont typeface="Arial" panose="020B0604020202020204" pitchFamily="34" charset="0"/>
              <a:buChar char="•"/>
            </a:pPr>
            <a:r>
              <a:rPr lang="en-US" sz="1400" i="1" spc="4" dirty="0">
                <a:solidFill>
                  <a:srgbClr val="660066"/>
                </a:solidFill>
                <a:latin typeface="Trebuchet MS"/>
              </a:rPr>
              <a:t>Mobilizes the power of the collective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62921D-E43C-4A10-BC14-793EF34614B3}"/>
              </a:ext>
            </a:extLst>
          </p:cNvPr>
          <p:cNvSpPr txBox="1"/>
          <p:nvPr/>
        </p:nvSpPr>
        <p:spPr>
          <a:xfrm>
            <a:off x="1387053" y="2444102"/>
            <a:ext cx="1611870" cy="35586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Reach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29601F-6323-4E22-9D22-A1D94A0FB14A}"/>
              </a:ext>
            </a:extLst>
          </p:cNvPr>
          <p:cNvSpPr txBox="1"/>
          <p:nvPr/>
        </p:nvSpPr>
        <p:spPr>
          <a:xfrm>
            <a:off x="9039917" y="2431571"/>
            <a:ext cx="1611870" cy="35586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Transform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D77FCF-31A7-2457-4A6F-6D87D3FB34F1}"/>
              </a:ext>
            </a:extLst>
          </p:cNvPr>
          <p:cNvSpPr txBox="1"/>
          <p:nvPr/>
        </p:nvSpPr>
        <p:spPr>
          <a:xfrm>
            <a:off x="145017" y="6479816"/>
            <a:ext cx="308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Ruth </a:t>
            </a:r>
            <a:r>
              <a:rPr lang="en-US" dirty="0" err="1"/>
              <a:t>Meinzen</a:t>
            </a:r>
            <a:r>
              <a:rPr lang="en-US" dirty="0"/>
              <a:t>-Dick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DA44EE-8E82-FCD1-8AF9-48BCECEF2AC6}"/>
              </a:ext>
            </a:extLst>
          </p:cNvPr>
          <p:cNvSpPr txBox="1"/>
          <p:nvPr/>
        </p:nvSpPr>
        <p:spPr>
          <a:xfrm>
            <a:off x="375557" y="2072775"/>
            <a:ext cx="2753861" cy="2736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252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EBF8B-782E-7141-B30D-331D8984F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102" y="0"/>
            <a:ext cx="9308528" cy="861736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Being transformative = Going ‘under the surface’</a:t>
            </a:r>
          </a:p>
        </p:txBody>
      </p:sp>
      <p:pic>
        <p:nvPicPr>
          <p:cNvPr id="4" name="Content Placeholder 8" descr="An iceberg in the water&#10;&#10;AI-generated content may be incorrect.">
            <a:extLst>
              <a:ext uri="{FF2B5EF4-FFF2-40B4-BE49-F238E27FC236}">
                <a16:creationId xmlns:a16="http://schemas.microsoft.com/office/drawing/2014/main" id="{0E2F5B38-43E7-1F76-9317-F617D104437B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1" y="1232452"/>
            <a:ext cx="8038904" cy="533833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246C84-03A3-DB99-832D-F4BBBFB77625}"/>
              </a:ext>
            </a:extLst>
          </p:cNvPr>
          <p:cNvSpPr txBox="1"/>
          <p:nvPr/>
        </p:nvSpPr>
        <p:spPr>
          <a:xfrm>
            <a:off x="5187442" y="2334544"/>
            <a:ext cx="15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visible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23467A-B8FD-7821-82E0-B05CD6FC9466}"/>
              </a:ext>
            </a:extLst>
          </p:cNvPr>
          <p:cNvSpPr txBox="1"/>
          <p:nvPr/>
        </p:nvSpPr>
        <p:spPr>
          <a:xfrm>
            <a:off x="5187442" y="4702218"/>
            <a:ext cx="2565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underlying: structures, cultures,</a:t>
            </a:r>
          </a:p>
          <a:p>
            <a:r>
              <a:rPr lang="en-US" dirty="0">
                <a:solidFill>
                  <a:schemeClr val="bg1"/>
                </a:solidFill>
              </a:rPr>
              <a:t>norms, belief systems</a:t>
            </a:r>
          </a:p>
        </p:txBody>
      </p:sp>
    </p:spTree>
    <p:extLst>
      <p:ext uri="{BB962C8B-B14F-4D97-AF65-F5344CB8AC3E}">
        <p14:creationId xmlns:p14="http://schemas.microsoft.com/office/powerpoint/2010/main" val="916975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22ED7ED-F43E-DBB0-77FD-2F01967DF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561" y="378519"/>
            <a:ext cx="4401153" cy="861736"/>
          </a:xfrm>
        </p:spPr>
        <p:txBody>
          <a:bodyPr/>
          <a:lstStyle/>
          <a:p>
            <a:r>
              <a:rPr lang="en-US" dirty="0"/>
              <a:t>Gender Transformative Approaches (GTAs)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D81432-C608-C108-178A-C04CEE74A88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1561" y="2117811"/>
            <a:ext cx="6452739" cy="3993250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en-GB" dirty="0">
                <a:ea typeface="Arial" panose="020B0604020202020204" pitchFamily="34" charset="0"/>
              </a:rPr>
              <a:t>To understand and </a:t>
            </a:r>
            <a:r>
              <a:rPr lang="en-GB" b="1" dirty="0">
                <a:solidFill>
                  <a:schemeClr val="accent1">
                    <a:lumMod val="40000"/>
                    <a:lumOff val="60000"/>
                  </a:schemeClr>
                </a:solidFill>
                <a:ea typeface="Arial" panose="020B0604020202020204" pitchFamily="34" charset="0"/>
              </a:rPr>
              <a:t>address the multiple and overlapping systemic underlying drivers of gender inequality</a:t>
            </a:r>
            <a:r>
              <a:rPr lang="en-GB" dirty="0">
                <a:ea typeface="Arial" panose="020B0604020202020204" pitchFamily="34" charset="0"/>
              </a:rPr>
              <a:t>. </a:t>
            </a:r>
          </a:p>
          <a:p>
            <a:pPr>
              <a:spcAft>
                <a:spcPts val="1000"/>
              </a:spcAft>
            </a:pPr>
            <a:r>
              <a:rPr lang="en-GB" dirty="0">
                <a:ea typeface="Arial" panose="020B0604020202020204" pitchFamily="34" charset="0"/>
              </a:rPr>
              <a:t>Increase the ambition 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from empowering individual women to </a:t>
            </a:r>
            <a:r>
              <a:rPr lang="en-GB" sz="18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catalyzing</a:t>
            </a:r>
            <a:r>
              <a:rPr lang="en-GB" sz="1800" b="1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wider, deeper, and more lasting changes to women’s rights</a:t>
            </a:r>
            <a:r>
              <a:rPr lang="en-GB" sz="18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(‘changing systems’).</a:t>
            </a:r>
          </a:p>
          <a:p>
            <a:pPr>
              <a:spcAft>
                <a:spcPts val="1000"/>
              </a:spcAft>
            </a:pPr>
            <a:r>
              <a:rPr lang="en-GB" dirty="0">
                <a:ea typeface="Arial" panose="020B0604020202020204" pitchFamily="34" charset="0"/>
              </a:rPr>
              <a:t>Require processes that </a:t>
            </a:r>
            <a:r>
              <a:rPr lang="en-GB" b="1" dirty="0">
                <a:solidFill>
                  <a:schemeClr val="accent1">
                    <a:lumMod val="40000"/>
                    <a:lumOff val="60000"/>
                  </a:schemeClr>
                </a:solidFill>
                <a:ea typeface="Arial" panose="020B0604020202020204" pitchFamily="34" charset="0"/>
              </a:rPr>
              <a:t>enable those targeted by initiatives (e.g., grassroots women and their allies) to lead </a:t>
            </a:r>
            <a:r>
              <a:rPr lang="en-GB" dirty="0">
                <a:ea typeface="Arial" panose="020B0604020202020204" pitchFamily="34" charset="0"/>
              </a:rPr>
              <a:t>or be meaningfully included in defining the changes sought and accompanying strategies.</a:t>
            </a:r>
            <a:endParaRPr lang="en-GB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2C065A-048A-1373-987A-C4C1B5E228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06792" y="2267256"/>
            <a:ext cx="370403" cy="390425"/>
          </a:xfrm>
          <a:prstGeom prst="rect">
            <a:avLst/>
          </a:prstGeom>
        </p:spPr>
      </p:pic>
      <p:pic>
        <p:nvPicPr>
          <p:cNvPr id="12" name="Picture Placeholder 11" descr="A group of women sitting on the ground&#10;&#10;Description automatically generated">
            <a:extLst>
              <a:ext uri="{FF2B5EF4-FFF2-40B4-BE49-F238E27FC236}">
                <a16:creationId xmlns:a16="http://schemas.microsoft.com/office/drawing/2014/main" id="{BA8287F4-84AD-644E-2B2E-00F53218AE0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9872" y="0"/>
            <a:ext cx="5015332" cy="6858000"/>
          </a:xfr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EDDE7FB-6A2E-3E35-F940-A351C43858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04166" y="3163847"/>
            <a:ext cx="370403" cy="390425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81D7AC8-9F9B-E178-E892-0DFA2BE1F2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04165" y="4309649"/>
            <a:ext cx="370403" cy="39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02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8b77875e-5908-45a0-9cb4-dec9ae074618}" enabled="1" method="Privileged" siteId="{0f9e35db-544f-4f60-bdcc-5ea416e6dc70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14321</TotalTime>
  <Words>1112</Words>
  <Application>Microsoft Office PowerPoint</Application>
  <PresentationFormat>Widescreen</PresentationFormat>
  <Paragraphs>174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Aptos</vt:lpstr>
      <vt:lpstr>Arial</vt:lpstr>
      <vt:lpstr>Calibri</vt:lpstr>
      <vt:lpstr>Calibri Light</vt:lpstr>
      <vt:lpstr>Gill Sans</vt:lpstr>
      <vt:lpstr>Helvetica Neue</vt:lpstr>
      <vt:lpstr>Museo Sans 500</vt:lpstr>
      <vt:lpstr>Museo Sans 900</vt:lpstr>
      <vt:lpstr>Open Sans</vt:lpstr>
      <vt:lpstr>Raleway</vt:lpstr>
      <vt:lpstr>Times New Roman</vt:lpstr>
      <vt:lpstr>Trebuchet MS</vt:lpstr>
      <vt:lpstr>Office Theme</vt:lpstr>
      <vt:lpstr>    Reach, Benefit, Empower, Transform (RBET):  A guide to helping rural women secure their land tenure rights   Anne M Larson, Ruth Meinzen-Dick &amp; Sabrina Trautman CIFOR-ICRAF </vt:lpstr>
      <vt:lpstr>PowerPoint Presentation</vt:lpstr>
      <vt:lpstr>Country pilots</vt:lpstr>
      <vt:lpstr>PowerPoint Presentation</vt:lpstr>
      <vt:lpstr>Gender and intersectional inequalities in land rights</vt:lpstr>
      <vt:lpstr>PowerPoint Presentation</vt:lpstr>
      <vt:lpstr>  The REACH, BENEFIT, EMPOWER, TRANSFORM (RBET) framework</vt:lpstr>
      <vt:lpstr>Being transformative = Going ‘under the surface’</vt:lpstr>
      <vt:lpstr>Gender Transformative Approaches (GTAs) </vt:lpstr>
      <vt:lpstr>PowerPoint Presentation</vt:lpstr>
      <vt:lpstr>PowerPoint Presentation</vt:lpstr>
      <vt:lpstr>Adapting the framework: For WLR, what needs to change according to each quadrant?</vt:lpstr>
      <vt:lpstr>PowerPoint Presentation</vt:lpstr>
      <vt:lpstr>PowerPoint Presentation</vt:lpstr>
      <vt:lpstr>   Using the REACH, BENEFIT, EMPOWER, TRANSFORM framework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ConfTool Registrations and Submissions</dc:title>
  <dc:creator>Mahlet Wubishet</dc:creator>
  <cp:lastModifiedBy>Fikre Asmamaw</cp:lastModifiedBy>
  <cp:revision>23</cp:revision>
  <dcterms:created xsi:type="dcterms:W3CDTF">2025-06-17T08:21:46Z</dcterms:created>
  <dcterms:modified xsi:type="dcterms:W3CDTF">2025-11-11T02:09:32Z</dcterms:modified>
</cp:coreProperties>
</file>