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6" r:id="rId3"/>
    <p:sldId id="284" r:id="rId4"/>
    <p:sldId id="285" r:id="rId5"/>
    <p:sldId id="280" r:id="rId6"/>
    <p:sldId id="268" r:id="rId7"/>
    <p:sldId id="269" r:id="rId8"/>
    <p:sldId id="274" r:id="rId9"/>
    <p:sldId id="270" r:id="rId10"/>
    <p:sldId id="286" r:id="rId11"/>
    <p:sldId id="271" r:id="rId12"/>
    <p:sldId id="287" r:id="rId13"/>
    <p:sldId id="276" r:id="rId14"/>
    <p:sldId id="278" r:id="rId15"/>
    <p:sldId id="272" r:id="rId16"/>
    <p:sldId id="275" r:id="rId17"/>
    <p:sldId id="277" r:id="rId18"/>
    <p:sldId id="279" r:id="rId19"/>
    <p:sldId id="281" r:id="rId20"/>
    <p:sldId id="282"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5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7A907-6C9F-48EF-B9C6-B56D6E496190}"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B3AC3-8CD9-4ED3-8131-D2CB3E75A411}" type="slidenum">
              <a:rPr lang="en-US" smtClean="0"/>
              <a:t>‹#›</a:t>
            </a:fld>
            <a:endParaRPr lang="en-US"/>
          </a:p>
        </p:txBody>
      </p:sp>
    </p:spTree>
    <p:extLst>
      <p:ext uri="{BB962C8B-B14F-4D97-AF65-F5344CB8AC3E}">
        <p14:creationId xmlns:p14="http://schemas.microsoft.com/office/powerpoint/2010/main" val="242173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River Ruvuma forms the boundary between Tanzania and Mozambique</a:t>
            </a:r>
          </a:p>
        </p:txBody>
      </p:sp>
      <p:sp>
        <p:nvSpPr>
          <p:cNvPr id="4" name="Slide Number Placeholder 3"/>
          <p:cNvSpPr>
            <a:spLocks noGrp="1"/>
          </p:cNvSpPr>
          <p:nvPr>
            <p:ph type="sldNum" sz="quarter" idx="5"/>
          </p:nvPr>
        </p:nvSpPr>
        <p:spPr/>
        <p:txBody>
          <a:bodyPr/>
          <a:lstStyle/>
          <a:p>
            <a:fld id="{B22B3AC3-8CD9-4ED3-8131-D2CB3E75A411}" type="slidenum">
              <a:rPr lang="en-US" smtClean="0"/>
              <a:t>7</a:t>
            </a:fld>
            <a:endParaRPr lang="en-US"/>
          </a:p>
        </p:txBody>
      </p:sp>
    </p:spTree>
    <p:extLst>
      <p:ext uri="{BB962C8B-B14F-4D97-AF65-F5344CB8AC3E}">
        <p14:creationId xmlns:p14="http://schemas.microsoft.com/office/powerpoint/2010/main" val="75122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Pre-independence agreements</a:t>
            </a:r>
          </a:p>
          <a:p>
            <a:pPr marL="0" indent="0">
              <a:buNone/>
            </a:pPr>
            <a:r>
              <a:rPr lang="en-US" dirty="0"/>
              <a:t>The post-colonial government, entered a pre-independence agreement with British Government and the Sultan regarding the control of land in </a:t>
            </a:r>
            <a:r>
              <a:rPr lang="en-US" i="1" dirty="0"/>
              <a:t>Mwambao.</a:t>
            </a:r>
          </a:p>
          <a:p>
            <a:pPr marL="0" indent="0">
              <a:buNone/>
            </a:pPr>
            <a:r>
              <a:rPr lang="en-US" dirty="0"/>
              <a:t>“</a:t>
            </a:r>
            <a:r>
              <a:rPr lang="en-US" i="1" dirty="0"/>
              <a:t>The freehold titles to land in the Coast Region that are already registered, will at all times be recognized, steps will be taken to ensure the continuation of the procedure for the registration of new freehold titles and the rights of freeholders will at all times be preserved save in so far as it may be necessary to acquire freehold land for public purposes, in which event full and prompt compensation will be paid</a:t>
            </a:r>
            <a:r>
              <a:rPr lang="en-US" dirty="0"/>
              <a:t>.”</a:t>
            </a:r>
          </a:p>
          <a:p>
            <a:endParaRPr lang="en-US" dirty="0"/>
          </a:p>
        </p:txBody>
      </p:sp>
      <p:sp>
        <p:nvSpPr>
          <p:cNvPr id="4" name="Slide Number Placeholder 3"/>
          <p:cNvSpPr>
            <a:spLocks noGrp="1"/>
          </p:cNvSpPr>
          <p:nvPr>
            <p:ph type="sldNum" sz="quarter" idx="5"/>
          </p:nvPr>
        </p:nvSpPr>
        <p:spPr/>
        <p:txBody>
          <a:bodyPr/>
          <a:lstStyle/>
          <a:p>
            <a:fld id="{B22B3AC3-8CD9-4ED3-8131-D2CB3E75A411}" type="slidenum">
              <a:rPr lang="en-US" smtClean="0"/>
              <a:t>9</a:t>
            </a:fld>
            <a:endParaRPr lang="en-US"/>
          </a:p>
        </p:txBody>
      </p:sp>
    </p:spTree>
    <p:extLst>
      <p:ext uri="{BB962C8B-B14F-4D97-AF65-F5344CB8AC3E}">
        <p14:creationId xmlns:p14="http://schemas.microsoft.com/office/powerpoint/2010/main" val="315794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185C-DFF7-866A-88FB-35AE696FB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93825-62CF-FFF7-9961-F3350BFAF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B2178-ADD8-3480-A9F6-E9ADF26817FD}"/>
              </a:ext>
            </a:extLst>
          </p:cNvPr>
          <p:cNvSpPr>
            <a:spLocks noGrp="1"/>
          </p:cNvSpPr>
          <p:nvPr>
            <p:ph type="body" idx="1"/>
          </p:nvPr>
        </p:nvSpPr>
        <p:spPr/>
        <p:txBody>
          <a:bodyPr/>
          <a:lstStyle/>
          <a:p>
            <a:pPr marL="0" indent="0">
              <a:buNone/>
            </a:pPr>
            <a:r>
              <a:rPr lang="en-US" dirty="0"/>
              <a:t>Pre-independence agreements</a:t>
            </a:r>
          </a:p>
          <a:p>
            <a:pPr marL="0" indent="0">
              <a:buNone/>
            </a:pPr>
            <a:r>
              <a:rPr lang="en-US" dirty="0"/>
              <a:t>The post-colonial government, entered a pre-independence agreement with British Government and the Sultan regarding the control of land in </a:t>
            </a:r>
            <a:r>
              <a:rPr lang="en-US" i="1" dirty="0"/>
              <a:t>Mwambao.</a:t>
            </a:r>
          </a:p>
          <a:p>
            <a:pPr marL="0" indent="0">
              <a:buNone/>
            </a:pPr>
            <a:r>
              <a:rPr lang="en-US" dirty="0"/>
              <a:t>“</a:t>
            </a:r>
            <a:r>
              <a:rPr lang="en-US" i="1" dirty="0"/>
              <a:t>The freehold titles to land in the Coast Region that are already registered, will at all times be recognized, steps will be taken to ensure the continuation of the procedure for the registration of new freehold titles and the rights of freeholders will at all times be preserved save in so far as it may be necessary to acquire freehold land for public purposes, in which event full and prompt compensation will be paid</a:t>
            </a:r>
            <a:r>
              <a:rPr lang="en-US" dirty="0"/>
              <a:t>.”</a:t>
            </a:r>
          </a:p>
          <a:p>
            <a:endParaRPr lang="en-US" dirty="0"/>
          </a:p>
        </p:txBody>
      </p:sp>
      <p:sp>
        <p:nvSpPr>
          <p:cNvPr id="4" name="Slide Number Placeholder 3">
            <a:extLst>
              <a:ext uri="{FF2B5EF4-FFF2-40B4-BE49-F238E27FC236}">
                <a16:creationId xmlns:a16="http://schemas.microsoft.com/office/drawing/2014/main" id="{1DC5F307-B64D-7119-6683-94465D1010E8}"/>
              </a:ext>
            </a:extLst>
          </p:cNvPr>
          <p:cNvSpPr>
            <a:spLocks noGrp="1"/>
          </p:cNvSpPr>
          <p:nvPr>
            <p:ph type="sldNum" sz="quarter" idx="5"/>
          </p:nvPr>
        </p:nvSpPr>
        <p:spPr/>
        <p:txBody>
          <a:bodyPr/>
          <a:lstStyle/>
          <a:p>
            <a:fld id="{B22B3AC3-8CD9-4ED3-8131-D2CB3E75A411}" type="slidenum">
              <a:rPr lang="en-US" smtClean="0"/>
              <a:t>10</a:t>
            </a:fld>
            <a:endParaRPr lang="en-US"/>
          </a:p>
        </p:txBody>
      </p:sp>
    </p:spTree>
    <p:extLst>
      <p:ext uri="{BB962C8B-B14F-4D97-AF65-F5344CB8AC3E}">
        <p14:creationId xmlns:p14="http://schemas.microsoft.com/office/powerpoint/2010/main" val="11655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561807" y="3343104"/>
            <a:ext cx="10744201" cy="2459237"/>
          </a:xfrm>
        </p:spPr>
        <p:txBody>
          <a:bodyPr>
            <a:normAutofit fontScale="90000"/>
          </a:bodyPr>
          <a:lstStyle/>
          <a:p>
            <a:br>
              <a:rPr lang="en-US" sz="3800" b="1" dirty="0"/>
            </a:br>
            <a:r>
              <a:rPr lang="en-US" sz="3800" b="1" dirty="0"/>
              <a:t>“Tenancy at Will” in Kenya Coast Region: Historical Roots, Current Challenges,</a:t>
            </a:r>
            <a:br>
              <a:rPr lang="en-US" sz="3800" b="1" dirty="0"/>
            </a:br>
            <a:r>
              <a:rPr lang="en-US" sz="3800" b="1" dirty="0"/>
              <a:t>and Pathways to Sustainable Land Tenure</a:t>
            </a:r>
            <a:br>
              <a:rPr lang="en-US" sz="3800" b="1" dirty="0"/>
            </a:br>
            <a:r>
              <a:rPr lang="en-US" sz="2200" b="1" dirty="0"/>
              <a:t>Dr. Mary Wandia, Clementine Wavinya, Nancy Kosgey, Markmoses Kinaiti</a:t>
            </a:r>
            <a:br>
              <a:rPr lang="en-US" sz="3800" b="1" dirty="0"/>
            </a:br>
            <a:r>
              <a:rPr lang="en-US" sz="2400" b="1" dirty="0"/>
              <a:t>National Land Commission, Kenya</a:t>
            </a:r>
            <a:br>
              <a:rPr lang="en-US" b="1" dirty="0"/>
            </a:br>
            <a:endParaRPr lang="en-GB" sz="26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581205" y="2023741"/>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094179" y="5769270"/>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284790" y="1626498"/>
            <a:ext cx="1954767" cy="1650463"/>
          </a:xfrm>
          <a:prstGeom prst="rect">
            <a:avLst/>
          </a:prstGeom>
        </p:spPr>
      </p:pic>
      <p:pic>
        <p:nvPicPr>
          <p:cNvPr id="8" name="Picture 7">
            <a:extLst>
              <a:ext uri="{FF2B5EF4-FFF2-40B4-BE49-F238E27FC236}">
                <a16:creationId xmlns:a16="http://schemas.microsoft.com/office/drawing/2014/main" id="{1D51BB2E-AE8D-FA06-C322-42E826DBE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1714" y="1631157"/>
            <a:ext cx="1651725" cy="1504124"/>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F90E-D593-F86B-909E-610BD6EA662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941064-C441-70B3-5803-2465A0D575B7}"/>
              </a:ext>
            </a:extLst>
          </p:cNvPr>
          <p:cNvPicPr>
            <a:picLocks noChangeAspect="1"/>
          </p:cNvPicPr>
          <p:nvPr/>
        </p:nvPicPr>
        <p:blipFill>
          <a:blip r:embed="rId3"/>
          <a:stretch>
            <a:fillRect/>
          </a:stretch>
        </p:blipFill>
        <p:spPr>
          <a:xfrm>
            <a:off x="0" y="0"/>
            <a:ext cx="12192000" cy="1212175"/>
          </a:xfrm>
          <a:prstGeom prst="rect">
            <a:avLst/>
          </a:prstGeom>
        </p:spPr>
      </p:pic>
      <p:sp>
        <p:nvSpPr>
          <p:cNvPr id="2" name="Title 1">
            <a:extLst>
              <a:ext uri="{FF2B5EF4-FFF2-40B4-BE49-F238E27FC236}">
                <a16:creationId xmlns:a16="http://schemas.microsoft.com/office/drawing/2014/main" id="{2821202E-4F91-554B-9C75-52F0A07821D9}"/>
              </a:ext>
            </a:extLst>
          </p:cNvPr>
          <p:cNvSpPr>
            <a:spLocks noGrp="1"/>
          </p:cNvSpPr>
          <p:nvPr>
            <p:ph type="title"/>
          </p:nvPr>
        </p:nvSpPr>
        <p:spPr>
          <a:xfrm>
            <a:off x="739352" y="1345630"/>
            <a:ext cx="10515600" cy="900350"/>
          </a:xfrm>
        </p:spPr>
        <p:txBody>
          <a:bodyPr>
            <a:normAutofit fontScale="90000"/>
          </a:bodyPr>
          <a:lstStyle/>
          <a:p>
            <a:pPr algn="ctr"/>
            <a:br>
              <a:rPr lang="en-US" sz="4000" dirty="0"/>
            </a:br>
            <a:r>
              <a:rPr lang="en-US" sz="4900" b="1" dirty="0"/>
              <a:t>Legal Framework Timeline</a:t>
            </a:r>
            <a:br>
              <a:rPr lang="en-US" dirty="0"/>
            </a:br>
            <a:endParaRPr lang="en-US" dirty="0"/>
          </a:p>
        </p:txBody>
      </p:sp>
      <p:sp>
        <p:nvSpPr>
          <p:cNvPr id="6" name="Content Placeholder 5">
            <a:extLst>
              <a:ext uri="{FF2B5EF4-FFF2-40B4-BE49-F238E27FC236}">
                <a16:creationId xmlns:a16="http://schemas.microsoft.com/office/drawing/2014/main" id="{411B2B56-F8F3-A2F0-DAE1-93FB10A04768}"/>
              </a:ext>
            </a:extLst>
          </p:cNvPr>
          <p:cNvSpPr>
            <a:spLocks noGrp="1"/>
          </p:cNvSpPr>
          <p:nvPr>
            <p:ph idx="1"/>
          </p:nvPr>
        </p:nvSpPr>
        <p:spPr>
          <a:xfrm>
            <a:off x="201387" y="2379435"/>
            <a:ext cx="11789229" cy="4351338"/>
          </a:xfrm>
        </p:spPr>
        <p:txBody>
          <a:bodyPr>
            <a:normAutofit/>
          </a:bodyPr>
          <a:lstStyle/>
          <a:p>
            <a:r>
              <a:rPr lang="en-US" dirty="0"/>
              <a:t>1897 – East Africa Land Regulations</a:t>
            </a:r>
          </a:p>
          <a:p>
            <a:r>
              <a:rPr lang="en-US" dirty="0"/>
              <a:t>1902 – Crown Lands Ordinance</a:t>
            </a:r>
          </a:p>
          <a:p>
            <a:r>
              <a:rPr lang="en-US" dirty="0"/>
              <a:t>1915 – Crown Lands Amendment</a:t>
            </a:r>
          </a:p>
          <a:p>
            <a:r>
              <a:rPr lang="en-US" dirty="0"/>
              <a:t>1963 – Government Lands Act</a:t>
            </a:r>
          </a:p>
          <a:p>
            <a:r>
              <a:rPr lang="en-US" dirty="0"/>
              <a:t>2010+ – Constitution &amp; Land Acts (Land as a human right)</a:t>
            </a:r>
          </a:p>
          <a:p>
            <a:r>
              <a:rPr lang="en-US" dirty="0"/>
              <a:t>→ Reforms must now evolve toward justice and reparations for the dispossessed.</a:t>
            </a:r>
          </a:p>
          <a:p>
            <a:pPr marL="0" indent="0">
              <a:buNone/>
            </a:pPr>
            <a:endParaRPr lang="en-US" dirty="0"/>
          </a:p>
        </p:txBody>
      </p:sp>
    </p:spTree>
    <p:extLst>
      <p:ext uri="{BB962C8B-B14F-4D97-AF65-F5344CB8AC3E}">
        <p14:creationId xmlns:p14="http://schemas.microsoft.com/office/powerpoint/2010/main" val="97759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78340-5DCE-E95B-7F21-F34802C711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7431C7-4C8E-4D7A-8440-1D4CD5B0E750}"/>
              </a:ext>
            </a:extLst>
          </p:cNvPr>
          <p:cNvPicPr>
            <a:picLocks noChangeAspect="1"/>
          </p:cNvPicPr>
          <p:nvPr/>
        </p:nvPicPr>
        <p:blipFill>
          <a:blip r:embed="rId2"/>
          <a:stretch>
            <a:fillRect/>
          </a:stretch>
        </p:blipFill>
        <p:spPr>
          <a:xfrm>
            <a:off x="-1" y="0"/>
            <a:ext cx="12192000" cy="1212175"/>
          </a:xfrm>
          <a:prstGeom prst="rect">
            <a:avLst/>
          </a:prstGeom>
        </p:spPr>
      </p:pic>
      <p:sp>
        <p:nvSpPr>
          <p:cNvPr id="2" name="Title 1">
            <a:extLst>
              <a:ext uri="{FF2B5EF4-FFF2-40B4-BE49-F238E27FC236}">
                <a16:creationId xmlns:a16="http://schemas.microsoft.com/office/drawing/2014/main" id="{00EC1424-B08F-4A99-5116-63E3E6583261}"/>
              </a:ext>
            </a:extLst>
          </p:cNvPr>
          <p:cNvSpPr>
            <a:spLocks noGrp="1"/>
          </p:cNvSpPr>
          <p:nvPr>
            <p:ph type="title"/>
          </p:nvPr>
        </p:nvSpPr>
        <p:spPr>
          <a:xfrm>
            <a:off x="642259" y="1212175"/>
            <a:ext cx="10515600" cy="874260"/>
          </a:xfrm>
        </p:spPr>
        <p:txBody>
          <a:bodyPr/>
          <a:lstStyle/>
          <a:p>
            <a:pPr algn="ctr"/>
            <a:r>
              <a:rPr lang="en-US" b="1" dirty="0"/>
              <a:t>Tenancy at will in other jurisdictions</a:t>
            </a:r>
          </a:p>
        </p:txBody>
      </p:sp>
      <p:sp>
        <p:nvSpPr>
          <p:cNvPr id="6" name="Content Placeholder 5">
            <a:extLst>
              <a:ext uri="{FF2B5EF4-FFF2-40B4-BE49-F238E27FC236}">
                <a16:creationId xmlns:a16="http://schemas.microsoft.com/office/drawing/2014/main" id="{F8D814D8-5D4A-04FA-1220-CD0260A9BB3C}"/>
              </a:ext>
            </a:extLst>
          </p:cNvPr>
          <p:cNvSpPr>
            <a:spLocks noGrp="1"/>
          </p:cNvSpPr>
          <p:nvPr>
            <p:ph idx="1"/>
          </p:nvPr>
        </p:nvSpPr>
        <p:spPr>
          <a:xfrm>
            <a:off x="201384" y="2086435"/>
            <a:ext cx="11789229" cy="4351338"/>
          </a:xfrm>
        </p:spPr>
        <p:txBody>
          <a:bodyPr>
            <a:normAutofit fontScale="92500" lnSpcReduction="20000"/>
          </a:bodyPr>
          <a:lstStyle/>
          <a:p>
            <a:pPr marL="0" indent="0">
              <a:buNone/>
            </a:pPr>
            <a:r>
              <a:rPr lang="en-US" dirty="0"/>
              <a:t>The existing literature indicates that that the system common in a number of the former British colonies.</a:t>
            </a:r>
          </a:p>
          <a:p>
            <a:r>
              <a:rPr lang="en-US" b="1" dirty="0"/>
              <a:t>Feudal land tenure in England</a:t>
            </a:r>
            <a:r>
              <a:rPr lang="en-US" dirty="0"/>
              <a:t>; land belonging to the landed gentry was held by tenants in a lifelong mutual bond of trust, with the Crown being the ultimate source of authority </a:t>
            </a:r>
          </a:p>
          <a:p>
            <a:r>
              <a:rPr lang="en-US" b="1" dirty="0"/>
              <a:t>Crofting in Scotland</a:t>
            </a:r>
            <a:r>
              <a:rPr lang="en-US" dirty="0"/>
              <a:t>; a relatively small agricultural land holding is held in tenancy and which may or may not have buildings or a house associated with it.</a:t>
            </a:r>
            <a:r>
              <a:rPr lang="en-US" b="1" dirty="0"/>
              <a:t> </a:t>
            </a:r>
            <a:endParaRPr lang="en-US" dirty="0"/>
          </a:p>
          <a:p>
            <a:r>
              <a:rPr lang="en-US" b="1" dirty="0"/>
              <a:t>Zamindari in India</a:t>
            </a:r>
            <a:r>
              <a:rPr lang="en-US" dirty="0"/>
              <a:t>; Landlords, under this settlement, were recognized as full proprietors of the land and in return, were given the responsibility of collecting rent from the farmers who were tenants</a:t>
            </a:r>
          </a:p>
          <a:p>
            <a:r>
              <a:rPr lang="en-US" b="1" dirty="0"/>
              <a:t>Mailo</a:t>
            </a:r>
            <a:r>
              <a:rPr lang="en-US" b="1" i="1" dirty="0"/>
              <a:t> </a:t>
            </a:r>
            <a:r>
              <a:rPr lang="en-US" b="1" dirty="0"/>
              <a:t>system in Uganda</a:t>
            </a:r>
            <a:r>
              <a:rPr lang="en-US" dirty="0"/>
              <a:t>; land ownership in Buganda was controlled by </a:t>
            </a:r>
            <a:r>
              <a:rPr lang="en-US" i="1" dirty="0"/>
              <a:t>Kabaka</a:t>
            </a:r>
            <a:r>
              <a:rPr lang="en-US" dirty="0"/>
              <a:t> and individual plots were conferenced to individuals by local chiefs who became landlords and the ‘peasants’ tenants.</a:t>
            </a:r>
          </a:p>
        </p:txBody>
      </p:sp>
    </p:spTree>
    <p:extLst>
      <p:ext uri="{BB962C8B-B14F-4D97-AF65-F5344CB8AC3E}">
        <p14:creationId xmlns:p14="http://schemas.microsoft.com/office/powerpoint/2010/main" val="321996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29FD-004A-8A2F-A140-6D8EF219E24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08B0E6-594B-71E6-F8FD-49E3C8087396}"/>
              </a:ext>
            </a:extLst>
          </p:cNvPr>
          <p:cNvPicPr>
            <a:picLocks noChangeAspect="1"/>
          </p:cNvPicPr>
          <p:nvPr/>
        </p:nvPicPr>
        <p:blipFill>
          <a:blip r:embed="rId2"/>
          <a:stretch>
            <a:fillRect/>
          </a:stretch>
        </p:blipFill>
        <p:spPr>
          <a:xfrm>
            <a:off x="-1" y="0"/>
            <a:ext cx="12192000" cy="1212175"/>
          </a:xfrm>
          <a:prstGeom prst="rect">
            <a:avLst/>
          </a:prstGeom>
        </p:spPr>
      </p:pic>
      <p:sp>
        <p:nvSpPr>
          <p:cNvPr id="2" name="Title 1">
            <a:extLst>
              <a:ext uri="{FF2B5EF4-FFF2-40B4-BE49-F238E27FC236}">
                <a16:creationId xmlns:a16="http://schemas.microsoft.com/office/drawing/2014/main" id="{C1B4E410-EBD3-17EA-2380-B5EBB8270289}"/>
              </a:ext>
            </a:extLst>
          </p:cNvPr>
          <p:cNvSpPr>
            <a:spLocks noGrp="1"/>
          </p:cNvSpPr>
          <p:nvPr>
            <p:ph type="title"/>
          </p:nvPr>
        </p:nvSpPr>
        <p:spPr>
          <a:xfrm>
            <a:off x="642259" y="1212175"/>
            <a:ext cx="10515600" cy="874260"/>
          </a:xfrm>
        </p:spPr>
        <p:txBody>
          <a:bodyPr/>
          <a:lstStyle/>
          <a:p>
            <a:pPr algn="ctr"/>
            <a:r>
              <a:rPr lang="en-US" b="1" dirty="0"/>
              <a:t>Case Study: Coast Region (Mwambao)</a:t>
            </a:r>
          </a:p>
        </p:txBody>
      </p:sp>
      <p:sp>
        <p:nvSpPr>
          <p:cNvPr id="6" name="Content Placeholder 5">
            <a:extLst>
              <a:ext uri="{FF2B5EF4-FFF2-40B4-BE49-F238E27FC236}">
                <a16:creationId xmlns:a16="http://schemas.microsoft.com/office/drawing/2014/main" id="{55A53E9F-A946-2FD9-B30C-ABFCAD2EB12C}"/>
              </a:ext>
            </a:extLst>
          </p:cNvPr>
          <p:cNvSpPr>
            <a:spLocks noGrp="1"/>
          </p:cNvSpPr>
          <p:nvPr>
            <p:ph idx="1"/>
          </p:nvPr>
        </p:nvSpPr>
        <p:spPr>
          <a:xfrm>
            <a:off x="201384" y="2086435"/>
            <a:ext cx="11789229" cy="4351338"/>
          </a:xfrm>
        </p:spPr>
        <p:txBody>
          <a:bodyPr>
            <a:normAutofit/>
          </a:bodyPr>
          <a:lstStyle/>
          <a:p>
            <a:r>
              <a:rPr lang="en-US" dirty="0"/>
              <a:t>Mwambao: 10-mile coastal strip (</a:t>
            </a:r>
            <a:r>
              <a:rPr lang="en-US" dirty="0" err="1"/>
              <a:t>Kanyinga</a:t>
            </a:r>
            <a:r>
              <a:rPr lang="en-US" dirty="0"/>
              <a:t>, 2000)</a:t>
            </a:r>
          </a:p>
          <a:p>
            <a:r>
              <a:rPr lang="en-US" dirty="0"/>
              <a:t>Sites: Mombasa, Kilifi, Lamu.</a:t>
            </a:r>
          </a:p>
          <a:p>
            <a:r>
              <a:rPr lang="en-US" dirty="0"/>
              <a:t>Tenants build houses on private land without title.</a:t>
            </a:r>
          </a:p>
          <a:p>
            <a:r>
              <a:rPr lang="en-US" dirty="0"/>
              <a:t>Reflects unresolved colonial-era dispossession and need for coastal reparations.</a:t>
            </a:r>
          </a:p>
        </p:txBody>
      </p:sp>
    </p:spTree>
    <p:extLst>
      <p:ext uri="{BB962C8B-B14F-4D97-AF65-F5344CB8AC3E}">
        <p14:creationId xmlns:p14="http://schemas.microsoft.com/office/powerpoint/2010/main" val="60833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99999-5A1D-DEB7-4753-7FE10E2AEF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0CB72CF-8793-6CD9-5187-51C1DCD9536E}"/>
              </a:ext>
            </a:extLst>
          </p:cNvPr>
          <p:cNvPicPr>
            <a:picLocks noChangeAspect="1"/>
          </p:cNvPicPr>
          <p:nvPr/>
        </p:nvPicPr>
        <p:blipFill>
          <a:blip r:embed="rId2"/>
          <a:stretch>
            <a:fillRect/>
          </a:stretch>
        </p:blipFill>
        <p:spPr>
          <a:xfrm>
            <a:off x="0" y="-26199"/>
            <a:ext cx="12192000" cy="1212175"/>
          </a:xfrm>
          <a:prstGeom prst="rect">
            <a:avLst/>
          </a:prstGeom>
        </p:spPr>
      </p:pic>
      <p:sp>
        <p:nvSpPr>
          <p:cNvPr id="2" name="Title 1">
            <a:extLst>
              <a:ext uri="{FF2B5EF4-FFF2-40B4-BE49-F238E27FC236}">
                <a16:creationId xmlns:a16="http://schemas.microsoft.com/office/drawing/2014/main" id="{9C672D4E-251E-1D80-1625-6D59290D4438}"/>
              </a:ext>
            </a:extLst>
          </p:cNvPr>
          <p:cNvSpPr>
            <a:spLocks noGrp="1"/>
          </p:cNvSpPr>
          <p:nvPr>
            <p:ph type="title"/>
          </p:nvPr>
        </p:nvSpPr>
        <p:spPr>
          <a:xfrm>
            <a:off x="576944" y="1215514"/>
            <a:ext cx="10515600" cy="874260"/>
          </a:xfrm>
        </p:spPr>
        <p:txBody>
          <a:bodyPr>
            <a:normAutofit/>
          </a:bodyPr>
          <a:lstStyle/>
          <a:p>
            <a:pPr algn="ctr"/>
            <a:r>
              <a:rPr lang="en-US" b="1" dirty="0"/>
              <a:t>Factors driving tenancy at will in Kenya</a:t>
            </a:r>
          </a:p>
        </p:txBody>
      </p:sp>
      <p:sp>
        <p:nvSpPr>
          <p:cNvPr id="6" name="Content Placeholder 5">
            <a:extLst>
              <a:ext uri="{FF2B5EF4-FFF2-40B4-BE49-F238E27FC236}">
                <a16:creationId xmlns:a16="http://schemas.microsoft.com/office/drawing/2014/main" id="{37134502-2FA1-9D11-DB66-33826C53C56A}"/>
              </a:ext>
            </a:extLst>
          </p:cNvPr>
          <p:cNvSpPr>
            <a:spLocks noGrp="1"/>
          </p:cNvSpPr>
          <p:nvPr>
            <p:ph idx="1"/>
          </p:nvPr>
        </p:nvSpPr>
        <p:spPr>
          <a:xfrm>
            <a:off x="201385" y="1992087"/>
            <a:ext cx="11789229" cy="4351338"/>
          </a:xfrm>
        </p:spPr>
        <p:txBody>
          <a:bodyPr>
            <a:normAutofit/>
          </a:bodyPr>
          <a:lstStyle/>
          <a:p>
            <a:pPr lvl="0"/>
            <a:r>
              <a:rPr lang="en-US" b="1" dirty="0"/>
              <a:t>Affordability; </a:t>
            </a:r>
            <a:r>
              <a:rPr lang="en-US" dirty="0"/>
              <a:t>a majority of tenants pay less than </a:t>
            </a:r>
            <a:r>
              <a:rPr lang="en-US" dirty="0" err="1"/>
              <a:t>Kshs</a:t>
            </a:r>
            <a:r>
              <a:rPr lang="en-US" dirty="0"/>
              <a:t>. 2,000 per month as rent in key urban areas and were engaging in subletting of housing units for rental income</a:t>
            </a:r>
          </a:p>
          <a:p>
            <a:pPr lvl="0"/>
            <a:r>
              <a:rPr lang="en-US" b="1" dirty="0"/>
              <a:t>Convenience; </a:t>
            </a:r>
            <a:r>
              <a:rPr lang="en-US" dirty="0"/>
              <a:t>most of the areas where tenancy at will is prevalent in counties of Kilifi, Mombasa and Lamu are in close proximity to key public utilities or employment sources </a:t>
            </a:r>
            <a:r>
              <a:rPr lang="en-US" dirty="0" err="1"/>
              <a:t>e.g</a:t>
            </a:r>
            <a:r>
              <a:rPr lang="en-US" dirty="0"/>
              <a:t> port, CBD.</a:t>
            </a:r>
          </a:p>
          <a:p>
            <a:pPr lvl="0"/>
            <a:r>
              <a:rPr lang="en-US" b="1" dirty="0"/>
              <a:t>Inheritance; </a:t>
            </a:r>
            <a:r>
              <a:rPr lang="en-US" dirty="0"/>
              <a:t>this arose from historical occupation of the area by the local indigenous communities (84% of HHs in Mombasa, 22% in Kilifi and 16% in Lamu)</a:t>
            </a:r>
          </a:p>
        </p:txBody>
      </p:sp>
    </p:spTree>
    <p:extLst>
      <p:ext uri="{BB962C8B-B14F-4D97-AF65-F5344CB8AC3E}">
        <p14:creationId xmlns:p14="http://schemas.microsoft.com/office/powerpoint/2010/main" val="288660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4DB5-AACC-267F-7A54-3305804634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9F2268-BBE0-27E8-918C-E12A77E5D7ED}"/>
              </a:ext>
            </a:extLst>
          </p:cNvPr>
          <p:cNvPicPr>
            <a:picLocks noChangeAspect="1"/>
          </p:cNvPicPr>
          <p:nvPr/>
        </p:nvPicPr>
        <p:blipFill>
          <a:blip r:embed="rId2"/>
          <a:stretch>
            <a:fillRect/>
          </a:stretch>
        </p:blipFill>
        <p:spPr>
          <a:xfrm>
            <a:off x="-2" y="0"/>
            <a:ext cx="12192000" cy="1212175"/>
          </a:xfrm>
          <a:prstGeom prst="rect">
            <a:avLst/>
          </a:prstGeom>
        </p:spPr>
      </p:pic>
      <p:sp>
        <p:nvSpPr>
          <p:cNvPr id="2" name="Title 1">
            <a:extLst>
              <a:ext uri="{FF2B5EF4-FFF2-40B4-BE49-F238E27FC236}">
                <a16:creationId xmlns:a16="http://schemas.microsoft.com/office/drawing/2014/main" id="{FD4D016B-CF82-4A3F-4073-CDE2E843EC0C}"/>
              </a:ext>
            </a:extLst>
          </p:cNvPr>
          <p:cNvSpPr>
            <a:spLocks noGrp="1"/>
          </p:cNvSpPr>
          <p:nvPr>
            <p:ph type="title"/>
          </p:nvPr>
        </p:nvSpPr>
        <p:spPr>
          <a:xfrm>
            <a:off x="555172" y="1212175"/>
            <a:ext cx="10515600" cy="874260"/>
          </a:xfrm>
        </p:spPr>
        <p:txBody>
          <a:bodyPr>
            <a:normAutofit/>
          </a:bodyPr>
          <a:lstStyle/>
          <a:p>
            <a:pPr algn="ctr"/>
            <a:r>
              <a:rPr lang="en-US" b="1" dirty="0"/>
              <a:t>Previous redress attempts</a:t>
            </a:r>
          </a:p>
        </p:txBody>
      </p:sp>
      <p:sp>
        <p:nvSpPr>
          <p:cNvPr id="6" name="Content Placeholder 5">
            <a:extLst>
              <a:ext uri="{FF2B5EF4-FFF2-40B4-BE49-F238E27FC236}">
                <a16:creationId xmlns:a16="http://schemas.microsoft.com/office/drawing/2014/main" id="{17C38DC1-8312-AC0C-249D-E3B04F1B9107}"/>
              </a:ext>
            </a:extLst>
          </p:cNvPr>
          <p:cNvSpPr>
            <a:spLocks noGrp="1"/>
          </p:cNvSpPr>
          <p:nvPr>
            <p:ph idx="1"/>
          </p:nvPr>
        </p:nvSpPr>
        <p:spPr>
          <a:xfrm>
            <a:off x="201383" y="1992087"/>
            <a:ext cx="11789229" cy="4855027"/>
          </a:xfrm>
        </p:spPr>
        <p:txBody>
          <a:bodyPr>
            <a:normAutofit lnSpcReduction="10000"/>
          </a:bodyPr>
          <a:lstStyle/>
          <a:p>
            <a:pPr lvl="0"/>
            <a:r>
              <a:rPr lang="en-US" b="1" dirty="0"/>
              <a:t>Presidential directive; </a:t>
            </a:r>
            <a:r>
              <a:rPr lang="en-US" dirty="0"/>
              <a:t>a presidential directive in 1984 ordered the tenants to pay </a:t>
            </a:r>
            <a:r>
              <a:rPr lang="en-US" dirty="0" err="1"/>
              <a:t>Kshs</a:t>
            </a:r>
            <a:r>
              <a:rPr lang="en-US" dirty="0"/>
              <a:t>. 30,000 per plot for the street front rows and </a:t>
            </a:r>
            <a:r>
              <a:rPr lang="en-US" dirty="0" err="1"/>
              <a:t>Kshs</a:t>
            </a:r>
            <a:r>
              <a:rPr lang="en-US" dirty="0"/>
              <a:t>. 15,000 per plot for those located behind the street front row. </a:t>
            </a:r>
          </a:p>
          <a:p>
            <a:pPr lvl="0"/>
            <a:r>
              <a:rPr lang="en-US" b="1" dirty="0"/>
              <a:t>Suspension of ground rent</a:t>
            </a:r>
            <a:r>
              <a:rPr lang="en-US" dirty="0"/>
              <a:t>; the Ministry of Lands in 2007 issued a notice to all the owners of the houses to cease to pay ground rent so as to ensure harmonious resolution of the rent disputes.</a:t>
            </a:r>
          </a:p>
          <a:p>
            <a:pPr lvl="0"/>
            <a:r>
              <a:rPr lang="en-US" b="1" dirty="0"/>
              <a:t>NLC led negotiation</a:t>
            </a:r>
            <a:r>
              <a:rPr lang="en-US" dirty="0"/>
              <a:t>; negotiation over the rental dispute between landlords and tenants within Mombasa Island in 2019 recommended that landlords sell the land at the costs of between </a:t>
            </a:r>
            <a:r>
              <a:rPr lang="en-US" dirty="0" err="1"/>
              <a:t>Kshs</a:t>
            </a:r>
            <a:r>
              <a:rPr lang="en-US" dirty="0"/>
              <a:t>. 400,000 and </a:t>
            </a:r>
            <a:r>
              <a:rPr lang="en-US" dirty="0" err="1"/>
              <a:t>Kshs</a:t>
            </a:r>
            <a:r>
              <a:rPr lang="en-US" dirty="0"/>
              <a:t>. 500,000 per plot.</a:t>
            </a:r>
          </a:p>
          <a:p>
            <a:pPr lvl="0"/>
            <a:endParaRPr lang="en-US" dirty="0"/>
          </a:p>
          <a:p>
            <a:r>
              <a:rPr lang="en-US" dirty="0"/>
              <a:t>The recommendations were however not implemented due to the prevailing market value of the land.</a:t>
            </a:r>
          </a:p>
          <a:p>
            <a:pPr lvl="0"/>
            <a:endParaRPr lang="en-US" dirty="0"/>
          </a:p>
        </p:txBody>
      </p:sp>
    </p:spTree>
    <p:extLst>
      <p:ext uri="{BB962C8B-B14F-4D97-AF65-F5344CB8AC3E}">
        <p14:creationId xmlns:p14="http://schemas.microsoft.com/office/powerpoint/2010/main" val="145183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07472-DF4B-E777-E3C0-42B07E994A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BC96F8-39A7-3026-3394-FC53B1BEC485}"/>
              </a:ext>
            </a:extLst>
          </p:cNvPr>
          <p:cNvPicPr>
            <a:picLocks noChangeAspect="1"/>
          </p:cNvPicPr>
          <p:nvPr/>
        </p:nvPicPr>
        <p:blipFill>
          <a:blip r:embed="rId2"/>
          <a:stretch>
            <a:fillRect/>
          </a:stretch>
        </p:blipFill>
        <p:spPr>
          <a:xfrm>
            <a:off x="-1" y="0"/>
            <a:ext cx="12192000" cy="1212175"/>
          </a:xfrm>
          <a:prstGeom prst="rect">
            <a:avLst/>
          </a:prstGeom>
        </p:spPr>
      </p:pic>
      <p:sp>
        <p:nvSpPr>
          <p:cNvPr id="2" name="Title 1">
            <a:extLst>
              <a:ext uri="{FF2B5EF4-FFF2-40B4-BE49-F238E27FC236}">
                <a16:creationId xmlns:a16="http://schemas.microsoft.com/office/drawing/2014/main" id="{B8343386-673A-CCB8-E7F0-5F7859081B36}"/>
              </a:ext>
            </a:extLst>
          </p:cNvPr>
          <p:cNvSpPr>
            <a:spLocks noGrp="1"/>
          </p:cNvSpPr>
          <p:nvPr>
            <p:ph type="title"/>
          </p:nvPr>
        </p:nvSpPr>
        <p:spPr>
          <a:xfrm>
            <a:off x="555173" y="1212175"/>
            <a:ext cx="10515600" cy="874260"/>
          </a:xfrm>
        </p:spPr>
        <p:txBody>
          <a:bodyPr/>
          <a:lstStyle/>
          <a:p>
            <a:pPr algn="ctr"/>
            <a:r>
              <a:rPr lang="en-US" b="1" dirty="0"/>
              <a:t>Constitutionality of tenancy at will</a:t>
            </a:r>
          </a:p>
        </p:txBody>
      </p:sp>
      <p:sp>
        <p:nvSpPr>
          <p:cNvPr id="6" name="Content Placeholder 5">
            <a:extLst>
              <a:ext uri="{FF2B5EF4-FFF2-40B4-BE49-F238E27FC236}">
                <a16:creationId xmlns:a16="http://schemas.microsoft.com/office/drawing/2014/main" id="{AD04A7FC-6A86-C4AF-00EC-C58A5ECDB37B}"/>
              </a:ext>
            </a:extLst>
          </p:cNvPr>
          <p:cNvSpPr>
            <a:spLocks noGrp="1"/>
          </p:cNvSpPr>
          <p:nvPr>
            <p:ph idx="1"/>
          </p:nvPr>
        </p:nvSpPr>
        <p:spPr>
          <a:xfrm>
            <a:off x="201385" y="2379435"/>
            <a:ext cx="11789229" cy="4351338"/>
          </a:xfrm>
        </p:spPr>
        <p:txBody>
          <a:bodyPr>
            <a:normAutofit/>
          </a:bodyPr>
          <a:lstStyle/>
          <a:p>
            <a:r>
              <a:rPr lang="en-US" dirty="0"/>
              <a:t>In the case of Laurenco K. Karisa &amp; 3 others v Salim Ali Jemadar as Administrator of Jemadar Amin &amp; 6 others [2017] the constitutionality of the concept was questioned. The learned judge ruled as follows :     </a:t>
            </a:r>
          </a:p>
          <a:p>
            <a:pPr marL="0" indent="0">
              <a:buNone/>
            </a:pPr>
            <a:r>
              <a:rPr lang="en-US" dirty="0"/>
              <a:t> “</a:t>
            </a:r>
            <a:r>
              <a:rPr lang="en-US" i="1" dirty="0"/>
              <a:t>The Constitution 2010 does not make any reference to the concept of “tenancy at will”. The Constitution has clearly specified the classification of land holding in Kenya. It </a:t>
            </a:r>
            <a:r>
              <a:rPr lang="en-US" i="1" dirty="0" err="1"/>
              <a:t>behoves</a:t>
            </a:r>
            <a:r>
              <a:rPr lang="en-US" i="1" dirty="0"/>
              <a:t> logic to ask this court to declare as unconstitutional that which the Constitution does not know or recognize…. Therefore, for the reason that the concept is not recognized under `the 2010 Constitution it is my finding that it cannot be said to be unconstitutional</a:t>
            </a:r>
            <a:r>
              <a:rPr lang="en-US" dirty="0"/>
              <a:t>.”</a:t>
            </a:r>
          </a:p>
        </p:txBody>
      </p:sp>
    </p:spTree>
    <p:extLst>
      <p:ext uri="{BB962C8B-B14F-4D97-AF65-F5344CB8AC3E}">
        <p14:creationId xmlns:p14="http://schemas.microsoft.com/office/powerpoint/2010/main" val="155403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C4C3F-7D24-2D63-F069-EA9F8BB4B51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B742724-66DA-9BB1-FF5B-7D245F822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6" y="1018534"/>
            <a:ext cx="10296391" cy="5839466"/>
          </a:xfrm>
          <a:prstGeom prst="rect">
            <a:avLst/>
          </a:prstGeom>
        </p:spPr>
      </p:pic>
      <p:pic>
        <p:nvPicPr>
          <p:cNvPr id="1026" name="Picture 102">
            <a:extLst>
              <a:ext uri="{FF2B5EF4-FFF2-40B4-BE49-F238E27FC236}">
                <a16:creationId xmlns:a16="http://schemas.microsoft.com/office/drawing/2014/main" id="{3CDE5C97-D3B9-F1BA-DAF3-1DDEA1439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711" y="4912796"/>
            <a:ext cx="2884289" cy="16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7CC3B9E-2A2A-17FB-DDF7-540775A8DC72}"/>
              </a:ext>
            </a:extLst>
          </p:cNvPr>
          <p:cNvPicPr>
            <a:picLocks noChangeAspect="1"/>
          </p:cNvPicPr>
          <p:nvPr/>
        </p:nvPicPr>
        <p:blipFill>
          <a:blip r:embed="rId4"/>
          <a:stretch>
            <a:fillRect/>
          </a:stretch>
        </p:blipFill>
        <p:spPr>
          <a:xfrm>
            <a:off x="0" y="-194570"/>
            <a:ext cx="12192000" cy="1213104"/>
          </a:xfrm>
          <a:prstGeom prst="rect">
            <a:avLst/>
          </a:prstGeom>
        </p:spPr>
      </p:pic>
    </p:spTree>
    <p:extLst>
      <p:ext uri="{BB962C8B-B14F-4D97-AF65-F5344CB8AC3E}">
        <p14:creationId xmlns:p14="http://schemas.microsoft.com/office/powerpoint/2010/main" val="231952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9418-51AD-46B9-5C7E-927C580D32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6303D0-EE20-3783-61CB-E34FA16F98FB}"/>
              </a:ext>
            </a:extLst>
          </p:cNvPr>
          <p:cNvPicPr>
            <a:picLocks noChangeAspect="1"/>
          </p:cNvPicPr>
          <p:nvPr/>
        </p:nvPicPr>
        <p:blipFill>
          <a:blip r:embed="rId2"/>
          <a:stretch>
            <a:fillRect/>
          </a:stretch>
        </p:blipFill>
        <p:spPr>
          <a:xfrm>
            <a:off x="-1" y="0"/>
            <a:ext cx="12192000" cy="1212175"/>
          </a:xfrm>
          <a:prstGeom prst="rect">
            <a:avLst/>
          </a:prstGeom>
        </p:spPr>
      </p:pic>
      <p:pic>
        <p:nvPicPr>
          <p:cNvPr id="10" name="Picture 9">
            <a:extLst>
              <a:ext uri="{FF2B5EF4-FFF2-40B4-BE49-F238E27FC236}">
                <a16:creationId xmlns:a16="http://schemas.microsoft.com/office/drawing/2014/main" id="{2AF4B7CD-4C88-AB40-FFE5-CB5BF44DA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2151"/>
            <a:ext cx="7714982" cy="5615849"/>
          </a:xfrm>
          <a:prstGeom prst="rect">
            <a:avLst/>
          </a:prstGeom>
        </p:spPr>
      </p:pic>
      <p:pic>
        <p:nvPicPr>
          <p:cNvPr id="5122" name="Picture 60">
            <a:extLst>
              <a:ext uri="{FF2B5EF4-FFF2-40B4-BE49-F238E27FC236}">
                <a16:creationId xmlns:a16="http://schemas.microsoft.com/office/drawing/2014/main" id="{3E1BE707-D2B2-89A8-9EE7-0EFA7FA55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066" y="1242151"/>
            <a:ext cx="3918830" cy="44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D82CC66-60D8-F58C-BC1B-7687C8775407}"/>
              </a:ext>
            </a:extLst>
          </p:cNvPr>
          <p:cNvSpPr txBox="1"/>
          <p:nvPr/>
        </p:nvSpPr>
        <p:spPr>
          <a:xfrm>
            <a:off x="7714982" y="5827923"/>
            <a:ext cx="4028999" cy="646331"/>
          </a:xfrm>
          <a:prstGeom prst="rect">
            <a:avLst/>
          </a:prstGeom>
          <a:noFill/>
        </p:spPr>
        <p:txBody>
          <a:bodyPr wrap="square" rtlCol="0">
            <a:spAutoFit/>
          </a:bodyPr>
          <a:lstStyle/>
          <a:p>
            <a:r>
              <a:rPr lang="en-US" b="1" dirty="0"/>
              <a:t>An example of dilapidated building in study area</a:t>
            </a:r>
          </a:p>
        </p:txBody>
      </p:sp>
    </p:spTree>
    <p:extLst>
      <p:ext uri="{BB962C8B-B14F-4D97-AF65-F5344CB8AC3E}">
        <p14:creationId xmlns:p14="http://schemas.microsoft.com/office/powerpoint/2010/main" val="23472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684C-4774-5928-D0AE-9CBB14EE4C0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3D7724C-3633-608B-70AC-FF61E0AD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25" y="1266411"/>
            <a:ext cx="11766620" cy="5324889"/>
          </a:xfrm>
          <a:prstGeom prst="rect">
            <a:avLst/>
          </a:prstGeom>
        </p:spPr>
      </p:pic>
      <p:sp>
        <p:nvSpPr>
          <p:cNvPr id="3" name="Title 2">
            <a:extLst>
              <a:ext uri="{FF2B5EF4-FFF2-40B4-BE49-F238E27FC236}">
                <a16:creationId xmlns:a16="http://schemas.microsoft.com/office/drawing/2014/main" id="{24BC228C-2558-92C6-9AA4-928B7086198F}"/>
              </a:ext>
            </a:extLst>
          </p:cNvPr>
          <p:cNvSpPr>
            <a:spLocks noGrp="1"/>
          </p:cNvSpPr>
          <p:nvPr>
            <p:ph type="title"/>
          </p:nvPr>
        </p:nvSpPr>
        <p:spPr>
          <a:xfrm>
            <a:off x="838200" y="874207"/>
            <a:ext cx="10515600" cy="573593"/>
          </a:xfrm>
        </p:spPr>
        <p:txBody>
          <a:bodyPr>
            <a:normAutofit fontScale="90000"/>
          </a:bodyPr>
          <a:lstStyle/>
          <a:p>
            <a:pPr algn="ctr"/>
            <a:r>
              <a:rPr lang="en-US" b="1" dirty="0"/>
              <a:t>Recommendations</a:t>
            </a:r>
          </a:p>
        </p:txBody>
      </p:sp>
      <p:pic>
        <p:nvPicPr>
          <p:cNvPr id="6" name="Picture 5">
            <a:extLst>
              <a:ext uri="{FF2B5EF4-FFF2-40B4-BE49-F238E27FC236}">
                <a16:creationId xmlns:a16="http://schemas.microsoft.com/office/drawing/2014/main" id="{52148F37-C3F9-A10F-E890-54794CA4CA80}"/>
              </a:ext>
            </a:extLst>
          </p:cNvPr>
          <p:cNvPicPr>
            <a:picLocks noChangeAspect="1"/>
          </p:cNvPicPr>
          <p:nvPr/>
        </p:nvPicPr>
        <p:blipFill>
          <a:blip r:embed="rId3"/>
          <a:stretch>
            <a:fillRect/>
          </a:stretch>
        </p:blipFill>
        <p:spPr>
          <a:xfrm>
            <a:off x="0" y="-27079"/>
            <a:ext cx="12192000" cy="901286"/>
          </a:xfrm>
          <a:prstGeom prst="rect">
            <a:avLst/>
          </a:prstGeom>
        </p:spPr>
      </p:pic>
    </p:spTree>
    <p:extLst>
      <p:ext uri="{BB962C8B-B14F-4D97-AF65-F5344CB8AC3E}">
        <p14:creationId xmlns:p14="http://schemas.microsoft.com/office/powerpoint/2010/main" val="121768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5">
            <a:extLst>
              <a:ext uri="{FF2B5EF4-FFF2-40B4-BE49-F238E27FC236}">
                <a16:creationId xmlns:a16="http://schemas.microsoft.com/office/drawing/2014/main" id="{399100AF-4FC7-148C-CF21-C6FFE31E7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1"/>
            <a:ext cx="10296008" cy="686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B92E7DA-A568-6D54-087A-EC2A71BB3D85}"/>
              </a:ext>
            </a:extLst>
          </p:cNvPr>
          <p:cNvSpPr txBox="1"/>
          <p:nvPr/>
        </p:nvSpPr>
        <p:spPr>
          <a:xfrm>
            <a:off x="10296008" y="209320"/>
            <a:ext cx="1734411" cy="646331"/>
          </a:xfrm>
          <a:prstGeom prst="rect">
            <a:avLst/>
          </a:prstGeom>
          <a:noFill/>
        </p:spPr>
        <p:txBody>
          <a:bodyPr wrap="square" rtlCol="0">
            <a:spAutoFit/>
          </a:bodyPr>
          <a:lstStyle/>
          <a:p>
            <a:r>
              <a:rPr lang="en-US" b="1" dirty="0"/>
              <a:t>Satellite Image of Mombasa</a:t>
            </a:r>
          </a:p>
        </p:txBody>
      </p:sp>
    </p:spTree>
    <p:extLst>
      <p:ext uri="{BB962C8B-B14F-4D97-AF65-F5344CB8AC3E}">
        <p14:creationId xmlns:p14="http://schemas.microsoft.com/office/powerpoint/2010/main" val="363162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1" y="0"/>
            <a:ext cx="12192000" cy="1007550"/>
          </a:xfrm>
          <a:prstGeom prst="rect">
            <a:avLst/>
          </a:prstGeom>
        </p:spPr>
      </p:pic>
      <p:sp>
        <p:nvSpPr>
          <p:cNvPr id="2" name="Title 1">
            <a:extLst>
              <a:ext uri="{FF2B5EF4-FFF2-40B4-BE49-F238E27FC236}">
                <a16:creationId xmlns:a16="http://schemas.microsoft.com/office/drawing/2014/main" id="{856EC049-67ED-A7DE-7719-6E3FC6B2091B}"/>
              </a:ext>
            </a:extLst>
          </p:cNvPr>
          <p:cNvSpPr>
            <a:spLocks noGrp="1"/>
          </p:cNvSpPr>
          <p:nvPr>
            <p:ph type="title"/>
          </p:nvPr>
        </p:nvSpPr>
        <p:spPr>
          <a:xfrm>
            <a:off x="674914" y="1007550"/>
            <a:ext cx="10515600" cy="874260"/>
          </a:xfrm>
        </p:spPr>
        <p:txBody>
          <a:bodyPr/>
          <a:lstStyle/>
          <a:p>
            <a:pPr algn="ctr"/>
            <a:r>
              <a:rPr lang="en-US" b="1" dirty="0"/>
              <a:t>Background</a:t>
            </a:r>
          </a:p>
        </p:txBody>
      </p:sp>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01384" y="1881810"/>
            <a:ext cx="11789229" cy="4351338"/>
          </a:xfrm>
        </p:spPr>
        <p:txBody>
          <a:bodyPr>
            <a:normAutofit fontScale="92500"/>
          </a:bodyPr>
          <a:lstStyle/>
          <a:p>
            <a:r>
              <a:rPr lang="en-US" dirty="0"/>
              <a:t>Land access and tenure security are essential for socio-economic development.</a:t>
            </a:r>
          </a:p>
          <a:p>
            <a:r>
              <a:rPr lang="en-US" dirty="0"/>
              <a:t>Land Tenure security, according to (Frank, F.K, 2003 and IFAD, 2015) influences the extent to which communities invest in land through access to credit, shapes social relations, contributes to social stability, improves land management and agricultural productivity.</a:t>
            </a:r>
          </a:p>
          <a:p>
            <a:r>
              <a:rPr lang="en-US" dirty="0"/>
              <a:t>25% of the global population lacks secure land rights (</a:t>
            </a:r>
            <a:r>
              <a:rPr lang="en-US" dirty="0" err="1"/>
              <a:t>Landesa</a:t>
            </a:r>
            <a:r>
              <a:rPr lang="en-US" dirty="0"/>
              <a:t>, 2022).</a:t>
            </a:r>
          </a:p>
          <a:p>
            <a:r>
              <a:rPr lang="en-US" dirty="0"/>
              <a:t>In Kenya’s Coast region, “Tenancy at Will” is a legacy of colonial and historical injustices.</a:t>
            </a:r>
          </a:p>
          <a:p>
            <a:r>
              <a:rPr lang="en-US" dirty="0"/>
              <a:t>The system perpetuates insecurity, disputes, and underdevelopment.</a:t>
            </a:r>
          </a:p>
          <a:p>
            <a:r>
              <a:rPr lang="en-US" dirty="0"/>
              <a:t>The system exemplifies the call for land justice and reparations.</a:t>
            </a:r>
          </a:p>
          <a:p>
            <a:endParaRPr lang="en-US" dirty="0"/>
          </a:p>
        </p:txBody>
      </p:sp>
    </p:spTree>
    <p:extLst>
      <p:ext uri="{BB962C8B-B14F-4D97-AF65-F5344CB8AC3E}">
        <p14:creationId xmlns:p14="http://schemas.microsoft.com/office/powerpoint/2010/main" val="398046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a:extLst>
              <a:ext uri="{FF2B5EF4-FFF2-40B4-BE49-F238E27FC236}">
                <a16:creationId xmlns:a16="http://schemas.microsoft.com/office/drawing/2014/main" id="{8A2560EC-AC19-FAA9-167E-3F553566B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 y="362811"/>
            <a:ext cx="12185651" cy="649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BBAFF1-4811-242B-A3E9-BBE9DC1EB722}"/>
              </a:ext>
            </a:extLst>
          </p:cNvPr>
          <p:cNvSpPr txBox="1"/>
          <p:nvPr/>
        </p:nvSpPr>
        <p:spPr>
          <a:xfrm>
            <a:off x="5475384" y="0"/>
            <a:ext cx="5111826" cy="369332"/>
          </a:xfrm>
          <a:prstGeom prst="rect">
            <a:avLst/>
          </a:prstGeom>
          <a:noFill/>
        </p:spPr>
        <p:txBody>
          <a:bodyPr wrap="square" rtlCol="0">
            <a:spAutoFit/>
          </a:bodyPr>
          <a:lstStyle/>
          <a:p>
            <a:r>
              <a:rPr lang="en-US" b="1" dirty="0"/>
              <a:t>Satellite Image of Lamu</a:t>
            </a:r>
          </a:p>
        </p:txBody>
      </p:sp>
    </p:spTree>
    <p:extLst>
      <p:ext uri="{BB962C8B-B14F-4D97-AF65-F5344CB8AC3E}">
        <p14:creationId xmlns:p14="http://schemas.microsoft.com/office/powerpoint/2010/main" val="337925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3180080"/>
            <a:ext cx="11333901" cy="2850178"/>
          </a:xfrm>
        </p:spPr>
        <p:txBody>
          <a:bodyPr anchor="t">
            <a:normAutofit lnSpcReduction="10000"/>
          </a:bodyPr>
          <a:lstStyle/>
          <a:p>
            <a:pPr marL="0" indent="0" algn="ctr">
              <a:buNone/>
            </a:pPr>
            <a:r>
              <a:rPr lang="en-US" sz="4000" b="1" dirty="0"/>
              <a:t>Thank you!</a:t>
            </a:r>
          </a:p>
          <a:p>
            <a:pPr marL="0" indent="0" algn="ctr">
              <a:buNone/>
            </a:pPr>
            <a:endParaRPr lang="en-US" sz="4000" b="1" dirty="0"/>
          </a:p>
          <a:p>
            <a:pPr marL="0" indent="0" algn="ctr">
              <a:buNone/>
            </a:pPr>
            <a:endParaRPr lang="en-US" sz="4000" b="1" dirty="0"/>
          </a:p>
          <a:p>
            <a:pPr marL="0" indent="0" algn="ctr">
              <a:buNone/>
            </a:pPr>
            <a:r>
              <a:rPr lang="en-US" b="1" dirty="0"/>
              <a:t> </a:t>
            </a:r>
            <a:r>
              <a:rPr lang="en-US" dirty="0"/>
              <a:t>Email: info@landcommission.go.ke</a:t>
            </a:r>
          </a:p>
          <a:p>
            <a:pPr marL="0" indent="0" algn="ctr">
              <a:buNone/>
            </a:pPr>
            <a:r>
              <a:rPr lang="en-US" dirty="0"/>
              <a:t>www.landcommission.go.ke</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6FE5EC-6A27-817D-D429-13ABF1D0A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382" y="1530798"/>
            <a:ext cx="1673497" cy="1523951"/>
          </a:xfrm>
          <a:prstGeom prst="rect">
            <a:avLst/>
          </a:prstGeom>
        </p:spPr>
      </p:pic>
    </p:spTree>
    <p:extLst>
      <p:ext uri="{BB962C8B-B14F-4D97-AF65-F5344CB8AC3E}">
        <p14:creationId xmlns:p14="http://schemas.microsoft.com/office/powerpoint/2010/main" val="376302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BAA1-EBE6-1D76-6EEE-B2105BC483B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EB704AE-1FE2-12FE-6FDE-F0C94774B12B}"/>
              </a:ext>
            </a:extLst>
          </p:cNvPr>
          <p:cNvPicPr>
            <a:picLocks noChangeAspect="1"/>
          </p:cNvPicPr>
          <p:nvPr/>
        </p:nvPicPr>
        <p:blipFill>
          <a:blip r:embed="rId2"/>
          <a:stretch>
            <a:fillRect/>
          </a:stretch>
        </p:blipFill>
        <p:spPr>
          <a:xfrm>
            <a:off x="-1" y="0"/>
            <a:ext cx="12192000" cy="1007550"/>
          </a:xfrm>
          <a:prstGeom prst="rect">
            <a:avLst/>
          </a:prstGeom>
        </p:spPr>
      </p:pic>
      <p:sp>
        <p:nvSpPr>
          <p:cNvPr id="2" name="Title 1">
            <a:extLst>
              <a:ext uri="{FF2B5EF4-FFF2-40B4-BE49-F238E27FC236}">
                <a16:creationId xmlns:a16="http://schemas.microsoft.com/office/drawing/2014/main" id="{188E9515-B76D-EAE8-6009-B496A373FF01}"/>
              </a:ext>
            </a:extLst>
          </p:cNvPr>
          <p:cNvSpPr>
            <a:spLocks noGrp="1"/>
          </p:cNvSpPr>
          <p:nvPr>
            <p:ph type="title"/>
          </p:nvPr>
        </p:nvSpPr>
        <p:spPr>
          <a:xfrm>
            <a:off x="674914" y="1007550"/>
            <a:ext cx="10515600" cy="874260"/>
          </a:xfrm>
        </p:spPr>
        <p:txBody>
          <a:bodyPr/>
          <a:lstStyle/>
          <a:p>
            <a:pPr algn="ctr"/>
            <a:r>
              <a:rPr lang="en-US" b="1" dirty="0"/>
              <a:t>Introduction</a:t>
            </a:r>
          </a:p>
        </p:txBody>
      </p:sp>
      <p:sp>
        <p:nvSpPr>
          <p:cNvPr id="6" name="Content Placeholder 5">
            <a:extLst>
              <a:ext uri="{FF2B5EF4-FFF2-40B4-BE49-F238E27FC236}">
                <a16:creationId xmlns:a16="http://schemas.microsoft.com/office/drawing/2014/main" id="{ED072E6A-659B-4227-AEAE-0A1DDBFE6D33}"/>
              </a:ext>
            </a:extLst>
          </p:cNvPr>
          <p:cNvSpPr>
            <a:spLocks noGrp="1"/>
          </p:cNvSpPr>
          <p:nvPr>
            <p:ph idx="1"/>
          </p:nvPr>
        </p:nvSpPr>
        <p:spPr>
          <a:xfrm>
            <a:off x="201384" y="1881810"/>
            <a:ext cx="11789229" cy="4351338"/>
          </a:xfrm>
        </p:spPr>
        <p:txBody>
          <a:bodyPr>
            <a:normAutofit/>
          </a:bodyPr>
          <a:lstStyle/>
          <a:p>
            <a:r>
              <a:rPr lang="en-GB" b="1" dirty="0"/>
              <a:t>Tenancy at Will: </a:t>
            </a:r>
            <a:r>
              <a:rPr lang="en-GB" dirty="0"/>
              <a:t>an arrangement formal or otherwise where a tenant is allowed by the land owner and or their agent to build and own a house in exchange for paying rent to the land owner.</a:t>
            </a:r>
            <a:endParaRPr lang="en-US" dirty="0"/>
          </a:p>
          <a:p>
            <a:r>
              <a:rPr lang="en-US" dirty="0"/>
              <a:t>In Kenya there exist three main land tenure systems recognized under land laws; </a:t>
            </a:r>
            <a:r>
              <a:rPr lang="en-US" b="1" dirty="0"/>
              <a:t>freehold, leasehold </a:t>
            </a:r>
            <a:r>
              <a:rPr lang="en-US" dirty="0"/>
              <a:t>and </a:t>
            </a:r>
            <a:r>
              <a:rPr lang="en-US" b="1" dirty="0"/>
              <a:t>customary/community</a:t>
            </a:r>
            <a:r>
              <a:rPr lang="en-US" dirty="0"/>
              <a:t>. </a:t>
            </a:r>
          </a:p>
          <a:p>
            <a:r>
              <a:rPr lang="en-US" dirty="0"/>
              <a:t>Tenants-at-will, commonly understood as “</a:t>
            </a:r>
            <a:r>
              <a:rPr lang="en-US" b="1" dirty="0"/>
              <a:t>houses without land</a:t>
            </a:r>
            <a:r>
              <a:rPr lang="en-US" dirty="0"/>
              <a:t>” as form of tenure began prior to and manifested during colonial occupation at the coast.</a:t>
            </a:r>
          </a:p>
        </p:txBody>
      </p:sp>
    </p:spTree>
    <p:extLst>
      <p:ext uri="{BB962C8B-B14F-4D97-AF65-F5344CB8AC3E}">
        <p14:creationId xmlns:p14="http://schemas.microsoft.com/office/powerpoint/2010/main" val="45494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F92C-4078-5C05-A05A-E7B83DF40C7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DEF130-384C-0839-1CFA-6769DA7885AD}"/>
              </a:ext>
            </a:extLst>
          </p:cNvPr>
          <p:cNvPicPr>
            <a:picLocks noChangeAspect="1"/>
          </p:cNvPicPr>
          <p:nvPr/>
        </p:nvPicPr>
        <p:blipFill>
          <a:blip r:embed="rId2"/>
          <a:stretch>
            <a:fillRect/>
          </a:stretch>
        </p:blipFill>
        <p:spPr>
          <a:xfrm>
            <a:off x="-1" y="0"/>
            <a:ext cx="12192000" cy="1007550"/>
          </a:xfrm>
          <a:prstGeom prst="rect">
            <a:avLst/>
          </a:prstGeom>
        </p:spPr>
      </p:pic>
      <p:sp>
        <p:nvSpPr>
          <p:cNvPr id="6" name="Content Placeholder 5">
            <a:extLst>
              <a:ext uri="{FF2B5EF4-FFF2-40B4-BE49-F238E27FC236}">
                <a16:creationId xmlns:a16="http://schemas.microsoft.com/office/drawing/2014/main" id="{EC741EC4-7A0F-301D-0E49-D624BFBA7B46}"/>
              </a:ext>
            </a:extLst>
          </p:cNvPr>
          <p:cNvSpPr>
            <a:spLocks noGrp="1"/>
          </p:cNvSpPr>
          <p:nvPr>
            <p:ph idx="1"/>
          </p:nvPr>
        </p:nvSpPr>
        <p:spPr>
          <a:xfrm>
            <a:off x="201384" y="1327355"/>
            <a:ext cx="11789229" cy="4905793"/>
          </a:xfrm>
        </p:spPr>
        <p:txBody>
          <a:bodyPr>
            <a:normAutofit/>
          </a:bodyPr>
          <a:lstStyle/>
          <a:p>
            <a:pPr marL="0" indent="0">
              <a:buNone/>
            </a:pPr>
            <a:r>
              <a:rPr lang="en-US" dirty="0"/>
              <a:t>In brief;</a:t>
            </a:r>
          </a:p>
          <a:p>
            <a:r>
              <a:rPr lang="en-US" dirty="0"/>
              <a:t>Rooted in colonial alienation and post-independence policy gaps.</a:t>
            </a:r>
          </a:p>
          <a:p>
            <a:r>
              <a:rPr lang="en-US" dirty="0"/>
              <a:t>'Houses without land' symbolize past and present land injustices.</a:t>
            </a:r>
          </a:p>
          <a:p>
            <a:r>
              <a:rPr lang="en-US" dirty="0"/>
              <a:t>Tenancy-at-Will is unrecognized in Kenyan law, perpetuating disputes.</a:t>
            </a:r>
          </a:p>
          <a:p>
            <a:r>
              <a:rPr lang="en-US" dirty="0"/>
              <a:t>Echoes Africa’s broader struggle for land rights and restitution.</a:t>
            </a:r>
          </a:p>
        </p:txBody>
      </p:sp>
    </p:spTree>
    <p:extLst>
      <p:ext uri="{BB962C8B-B14F-4D97-AF65-F5344CB8AC3E}">
        <p14:creationId xmlns:p14="http://schemas.microsoft.com/office/powerpoint/2010/main" val="291005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6DC6-3B08-F8A6-E7B7-8F76E6F20D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329E60D-20CE-E6DF-F9A8-22E2F49C5B94}"/>
              </a:ext>
            </a:extLst>
          </p:cNvPr>
          <p:cNvPicPr>
            <a:picLocks noChangeAspect="1"/>
          </p:cNvPicPr>
          <p:nvPr/>
        </p:nvPicPr>
        <p:blipFill>
          <a:blip r:embed="rId2"/>
          <a:stretch>
            <a:fillRect/>
          </a:stretch>
        </p:blipFill>
        <p:spPr>
          <a:xfrm>
            <a:off x="-1" y="0"/>
            <a:ext cx="12192000" cy="1007550"/>
          </a:xfrm>
          <a:prstGeom prst="rect">
            <a:avLst/>
          </a:prstGeom>
        </p:spPr>
      </p:pic>
      <p:sp>
        <p:nvSpPr>
          <p:cNvPr id="2" name="Title 1">
            <a:extLst>
              <a:ext uri="{FF2B5EF4-FFF2-40B4-BE49-F238E27FC236}">
                <a16:creationId xmlns:a16="http://schemas.microsoft.com/office/drawing/2014/main" id="{599A6B1E-E860-61E4-9571-3BF3888CC2BC}"/>
              </a:ext>
            </a:extLst>
          </p:cNvPr>
          <p:cNvSpPr>
            <a:spLocks noGrp="1"/>
          </p:cNvSpPr>
          <p:nvPr>
            <p:ph type="title"/>
          </p:nvPr>
        </p:nvSpPr>
        <p:spPr>
          <a:xfrm>
            <a:off x="674914" y="1007550"/>
            <a:ext cx="10515600" cy="633963"/>
          </a:xfrm>
        </p:spPr>
        <p:txBody>
          <a:bodyPr>
            <a:normAutofit fontScale="90000"/>
          </a:bodyPr>
          <a:lstStyle/>
          <a:p>
            <a:pPr algn="ctr"/>
            <a:r>
              <a:rPr lang="en-US" b="1" dirty="0"/>
              <a:t>Justification</a:t>
            </a:r>
          </a:p>
        </p:txBody>
      </p:sp>
      <p:sp>
        <p:nvSpPr>
          <p:cNvPr id="6" name="Content Placeholder 5">
            <a:extLst>
              <a:ext uri="{FF2B5EF4-FFF2-40B4-BE49-F238E27FC236}">
                <a16:creationId xmlns:a16="http://schemas.microsoft.com/office/drawing/2014/main" id="{CB6890C7-86F4-2005-0307-119A8BF5DC6D}"/>
              </a:ext>
            </a:extLst>
          </p:cNvPr>
          <p:cNvSpPr>
            <a:spLocks noGrp="1"/>
          </p:cNvSpPr>
          <p:nvPr>
            <p:ph idx="1"/>
          </p:nvPr>
        </p:nvSpPr>
        <p:spPr>
          <a:xfrm>
            <a:off x="150269" y="1641513"/>
            <a:ext cx="11891461" cy="4351338"/>
          </a:xfrm>
        </p:spPr>
        <p:txBody>
          <a:bodyPr>
            <a:noAutofit/>
          </a:bodyPr>
          <a:lstStyle/>
          <a:p>
            <a:r>
              <a:rPr lang="en-US" sz="2600" dirty="0"/>
              <a:t>This system is not covered under the existing land laws hence characterized by tenure insecurity thus (the land owners and the tenants at will cannot realize full potential of their property).</a:t>
            </a:r>
          </a:p>
          <a:p>
            <a:r>
              <a:rPr lang="en-US" sz="2600" dirty="0"/>
              <a:t>Numerous disputes exist in courts and other Government agencies including the National Assembly and National Land Commission for arbitration, legislation and determination. </a:t>
            </a:r>
            <a:endParaRPr lang="en-GB" altLang="en-US" sz="2600" dirty="0">
              <a:latin typeface="Arial" panose="020B0604020202020204" pitchFamily="34" charset="0"/>
            </a:endParaRPr>
          </a:p>
          <a:p>
            <a:r>
              <a:rPr lang="en-US" sz="2600" dirty="0"/>
              <a:t>There have also been claims of historical land injustices claims.</a:t>
            </a:r>
          </a:p>
          <a:p>
            <a:r>
              <a:rPr lang="en-US" sz="2600" dirty="0"/>
              <a:t>The National Land Commission commissioned this research study to understand this unique land tenure arrangement.</a:t>
            </a:r>
          </a:p>
        </p:txBody>
      </p:sp>
    </p:spTree>
    <p:extLst>
      <p:ext uri="{BB962C8B-B14F-4D97-AF65-F5344CB8AC3E}">
        <p14:creationId xmlns:p14="http://schemas.microsoft.com/office/powerpoint/2010/main" val="57504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2923-DDD7-0F92-4FF5-6553AC9B63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EF8B7B-B998-F47A-C86A-1F63C77370CC}"/>
              </a:ext>
            </a:extLst>
          </p:cNvPr>
          <p:cNvPicPr>
            <a:picLocks noChangeAspect="1"/>
          </p:cNvPicPr>
          <p:nvPr/>
        </p:nvPicPr>
        <p:blipFill>
          <a:blip r:embed="rId2"/>
          <a:stretch>
            <a:fillRect/>
          </a:stretch>
        </p:blipFill>
        <p:spPr>
          <a:xfrm>
            <a:off x="0" y="0"/>
            <a:ext cx="12192000" cy="1244832"/>
          </a:xfrm>
          <a:prstGeom prst="rect">
            <a:avLst/>
          </a:prstGeom>
        </p:spPr>
      </p:pic>
      <p:sp>
        <p:nvSpPr>
          <p:cNvPr id="2" name="Title 1">
            <a:extLst>
              <a:ext uri="{FF2B5EF4-FFF2-40B4-BE49-F238E27FC236}">
                <a16:creationId xmlns:a16="http://schemas.microsoft.com/office/drawing/2014/main" id="{914EC81E-2D6A-7EB8-2369-03CA4A266DB9}"/>
              </a:ext>
            </a:extLst>
          </p:cNvPr>
          <p:cNvSpPr>
            <a:spLocks noGrp="1"/>
          </p:cNvSpPr>
          <p:nvPr>
            <p:ph type="title"/>
          </p:nvPr>
        </p:nvSpPr>
        <p:spPr>
          <a:xfrm>
            <a:off x="653145" y="1244832"/>
            <a:ext cx="10515600" cy="874260"/>
          </a:xfrm>
        </p:spPr>
        <p:txBody>
          <a:bodyPr/>
          <a:lstStyle/>
          <a:p>
            <a:pPr algn="ctr"/>
            <a:r>
              <a:rPr lang="en-US" b="1" dirty="0"/>
              <a:t>Objectives</a:t>
            </a:r>
          </a:p>
        </p:txBody>
      </p:sp>
      <p:sp>
        <p:nvSpPr>
          <p:cNvPr id="6" name="Content Placeholder 5">
            <a:extLst>
              <a:ext uri="{FF2B5EF4-FFF2-40B4-BE49-F238E27FC236}">
                <a16:creationId xmlns:a16="http://schemas.microsoft.com/office/drawing/2014/main" id="{B9B331F2-7DB1-1A10-4DD3-9E08866D224A}"/>
              </a:ext>
            </a:extLst>
          </p:cNvPr>
          <p:cNvSpPr>
            <a:spLocks noGrp="1"/>
          </p:cNvSpPr>
          <p:nvPr>
            <p:ph idx="1"/>
          </p:nvPr>
        </p:nvSpPr>
        <p:spPr>
          <a:xfrm>
            <a:off x="201385" y="2119092"/>
            <a:ext cx="11789229" cy="4351338"/>
          </a:xfrm>
        </p:spPr>
        <p:txBody>
          <a:bodyPr>
            <a:normAutofit/>
          </a:bodyPr>
          <a:lstStyle/>
          <a:p>
            <a:pPr marL="0" indent="0">
              <a:buNone/>
            </a:pPr>
            <a:r>
              <a:rPr lang="en-US" dirty="0"/>
              <a:t>The main objective of the study was to examine the </a:t>
            </a:r>
            <a:r>
              <a:rPr lang="en-US" i="1" dirty="0"/>
              <a:t>tenancy at will</a:t>
            </a:r>
            <a:r>
              <a:rPr lang="en-US" dirty="0"/>
              <a:t>, its sustainability and place in Kenya’s policy and legal framework. </a:t>
            </a:r>
          </a:p>
          <a:p>
            <a:pPr marL="0" indent="0">
              <a:buNone/>
            </a:pPr>
            <a:r>
              <a:rPr lang="en-US" dirty="0"/>
              <a:t>The specific objectives were to; </a:t>
            </a:r>
          </a:p>
          <a:p>
            <a:pPr marL="514350" lvl="0" indent="-514350">
              <a:buFont typeface="+mj-lt"/>
              <a:buAutoNum type="arabicPeriod"/>
            </a:pPr>
            <a:r>
              <a:rPr lang="en-US" dirty="0"/>
              <a:t>To establish prevalence and examine nature of </a:t>
            </a:r>
            <a:r>
              <a:rPr lang="en-US" i="1" dirty="0"/>
              <a:t>tenancy at will</a:t>
            </a:r>
            <a:r>
              <a:rPr lang="en-US" dirty="0"/>
              <a:t> in Kilifi, Lamu and Mombasa Counties.  </a:t>
            </a:r>
          </a:p>
          <a:p>
            <a:pPr marL="514350" lvl="0" indent="-514350">
              <a:buFont typeface="+mj-lt"/>
              <a:buAutoNum type="arabicPeriod"/>
            </a:pPr>
            <a:r>
              <a:rPr lang="en-US" dirty="0"/>
              <a:t>To establish the challenges and successes of the </a:t>
            </a:r>
            <a:r>
              <a:rPr lang="en-US" i="1" dirty="0"/>
              <a:t>tenancy at will</a:t>
            </a:r>
            <a:r>
              <a:rPr lang="en-US" dirty="0"/>
              <a:t>.</a:t>
            </a:r>
          </a:p>
          <a:p>
            <a:pPr marL="514350" lvl="0" indent="-514350">
              <a:buFont typeface="+mj-lt"/>
              <a:buAutoNum type="arabicPeriod"/>
            </a:pPr>
            <a:r>
              <a:rPr lang="en-US" dirty="0"/>
              <a:t>To provide recommendations on sustainability of the </a:t>
            </a:r>
            <a:r>
              <a:rPr lang="en-US" i="1" dirty="0"/>
              <a:t>tenancy at will</a:t>
            </a:r>
            <a:r>
              <a:rPr lang="en-US" dirty="0"/>
              <a:t> tenure system and its place in Kenya’s legal frameworks.</a:t>
            </a:r>
          </a:p>
          <a:p>
            <a:endParaRPr lang="en-US" dirty="0"/>
          </a:p>
        </p:txBody>
      </p:sp>
    </p:spTree>
    <p:extLst>
      <p:ext uri="{BB962C8B-B14F-4D97-AF65-F5344CB8AC3E}">
        <p14:creationId xmlns:p14="http://schemas.microsoft.com/office/powerpoint/2010/main" val="40581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6">
            <a:extLst>
              <a:ext uri="{FF2B5EF4-FFF2-40B4-BE49-F238E27FC236}">
                <a16:creationId xmlns:a16="http://schemas.microsoft.com/office/drawing/2014/main" id="{3C28E1A2-3252-53CD-C17E-4F79C2CC8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36" t="12660" r="4476" b="31207"/>
          <a:stretch>
            <a:fillRect/>
          </a:stretch>
        </p:blipFill>
        <p:spPr bwMode="auto">
          <a:xfrm>
            <a:off x="0" y="1107292"/>
            <a:ext cx="5892970" cy="56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2C134EF-D8F5-166C-5723-3C36280A7E2F}"/>
              </a:ext>
            </a:extLst>
          </p:cNvPr>
          <p:cNvSpPr txBox="1"/>
          <p:nvPr/>
        </p:nvSpPr>
        <p:spPr>
          <a:xfrm>
            <a:off x="5502553" y="1397234"/>
            <a:ext cx="6509657" cy="4555093"/>
          </a:xfrm>
          <a:prstGeom prst="rect">
            <a:avLst/>
          </a:prstGeom>
          <a:noFill/>
        </p:spPr>
        <p:txBody>
          <a:bodyPr wrap="square" rtlCol="0">
            <a:spAutoFit/>
          </a:bodyPr>
          <a:lstStyle/>
          <a:p>
            <a:pPr algn="ctr"/>
            <a:r>
              <a:rPr lang="en-US" sz="3200" b="1" dirty="0"/>
              <a:t>Scope</a:t>
            </a:r>
          </a:p>
          <a:p>
            <a:pPr marL="342900" indent="-342900">
              <a:buFont typeface="Arial" panose="020B0604020202020204" pitchFamily="34" charset="0"/>
              <a:buChar char="•"/>
            </a:pPr>
            <a:r>
              <a:rPr lang="en-US" sz="2400" dirty="0"/>
              <a:t>The study focused on </a:t>
            </a:r>
            <a:r>
              <a:rPr lang="en-US" sz="2400" b="1" dirty="0"/>
              <a:t>Mombasa</a:t>
            </a:r>
            <a:r>
              <a:rPr lang="en-US" sz="2400" dirty="0"/>
              <a:t> (</a:t>
            </a:r>
            <a:r>
              <a:rPr lang="en-US" sz="2400" dirty="0" err="1"/>
              <a:t>Bondeni</a:t>
            </a:r>
            <a:r>
              <a:rPr lang="en-US" sz="2400" dirty="0"/>
              <a:t>, </a:t>
            </a:r>
            <a:r>
              <a:rPr lang="en-US" sz="2400" dirty="0" err="1"/>
              <a:t>Mvita</a:t>
            </a:r>
            <a:r>
              <a:rPr lang="en-US" sz="2400" dirty="0"/>
              <a:t>, </a:t>
            </a:r>
            <a:r>
              <a:rPr lang="en-US" sz="2400" dirty="0" err="1"/>
              <a:t>Tononoka</a:t>
            </a:r>
            <a:r>
              <a:rPr lang="en-US" sz="2400" dirty="0"/>
              <a:t>) </a:t>
            </a:r>
            <a:r>
              <a:rPr lang="en-US" sz="2400" b="1" dirty="0"/>
              <a:t>Lamu</a:t>
            </a:r>
            <a:r>
              <a:rPr lang="en-US" sz="2400" dirty="0"/>
              <a:t> (Kashmir, Bombay and Shella) and </a:t>
            </a:r>
            <a:r>
              <a:rPr lang="en-US" sz="2400" b="1" dirty="0"/>
              <a:t>Kilifi</a:t>
            </a:r>
            <a:r>
              <a:rPr lang="en-US" sz="2400" dirty="0"/>
              <a:t> (</a:t>
            </a:r>
            <a:r>
              <a:rPr lang="en-US" sz="2400" dirty="0" err="1"/>
              <a:t>Mtwapa</a:t>
            </a:r>
            <a:r>
              <a:rPr lang="en-US" sz="2400" dirty="0"/>
              <a:t>, </a:t>
            </a:r>
            <a:r>
              <a:rPr lang="en-US" sz="2400" dirty="0" err="1"/>
              <a:t>Tezo</a:t>
            </a:r>
            <a:r>
              <a:rPr lang="en-US" sz="2400" dirty="0"/>
              <a:t>) Counties where the tenure system is prevalent. </a:t>
            </a:r>
          </a:p>
          <a:p>
            <a:pPr marL="342900" indent="-342900">
              <a:buFont typeface="Arial" panose="020B0604020202020204" pitchFamily="34" charset="0"/>
              <a:buChar char="•"/>
            </a:pPr>
            <a:r>
              <a:rPr lang="en-US" sz="2400" dirty="0">
                <a:effectLst/>
                <a:ea typeface="Calibri" panose="020F0502020204030204" pitchFamily="34" charset="0"/>
              </a:rPr>
              <a:t>The unique tenure system is within </a:t>
            </a:r>
            <a:r>
              <a:rPr lang="en-US" sz="2400" b="1" i="1" dirty="0">
                <a:effectLst/>
                <a:ea typeface="Calibri" panose="020F0502020204030204" pitchFamily="34" charset="0"/>
              </a:rPr>
              <a:t>Mwambao</a:t>
            </a:r>
            <a:r>
              <a:rPr lang="en-US" sz="2400" i="1" dirty="0">
                <a:effectLst/>
                <a:ea typeface="Calibri" panose="020F0502020204030204" pitchFamily="34" charset="0"/>
              </a:rPr>
              <a:t>, </a:t>
            </a:r>
            <a:r>
              <a:rPr lang="en-US" sz="2400" dirty="0">
                <a:effectLst/>
                <a:ea typeface="Calibri" panose="020F0502020204030204" pitchFamily="34" charset="0"/>
              </a:rPr>
              <a:t>a ten-mile strip of coastal land that extended from Tana River in Kenya, to River Ruvuma and spread to a distance of ten miles from the high-water mark into the interior (</a:t>
            </a:r>
            <a:r>
              <a:rPr lang="en-US" sz="2400" dirty="0" err="1">
                <a:effectLst/>
                <a:ea typeface="Calibri" panose="020F0502020204030204" pitchFamily="34" charset="0"/>
              </a:rPr>
              <a:t>Kanyiga</a:t>
            </a:r>
            <a:r>
              <a:rPr lang="en-US" sz="2400" dirty="0">
                <a:effectLst/>
                <a:ea typeface="Calibri" panose="020F0502020204030204" pitchFamily="34" charset="0"/>
              </a:rPr>
              <a:t>, 2000) controlled by the Sultan of Zanzibar. </a:t>
            </a:r>
            <a:endParaRPr lang="en-US" sz="2400" dirty="0"/>
          </a:p>
          <a:p>
            <a:endParaRPr lang="en-US" dirty="0"/>
          </a:p>
        </p:txBody>
      </p:sp>
      <p:pic>
        <p:nvPicPr>
          <p:cNvPr id="7" name="Picture 6">
            <a:extLst>
              <a:ext uri="{FF2B5EF4-FFF2-40B4-BE49-F238E27FC236}">
                <a16:creationId xmlns:a16="http://schemas.microsoft.com/office/drawing/2014/main" id="{DD6BF3B7-98BB-072D-E89E-5AC66A05DD81}"/>
              </a:ext>
            </a:extLst>
          </p:cNvPr>
          <p:cNvPicPr>
            <a:picLocks noChangeAspect="1"/>
          </p:cNvPicPr>
          <p:nvPr/>
        </p:nvPicPr>
        <p:blipFill>
          <a:blip r:embed="rId4"/>
          <a:stretch>
            <a:fillRect/>
          </a:stretch>
        </p:blipFill>
        <p:spPr>
          <a:xfrm>
            <a:off x="0" y="-105812"/>
            <a:ext cx="12192000" cy="1213104"/>
          </a:xfrm>
          <a:prstGeom prst="rect">
            <a:avLst/>
          </a:prstGeom>
        </p:spPr>
      </p:pic>
    </p:spTree>
    <p:extLst>
      <p:ext uri="{BB962C8B-B14F-4D97-AF65-F5344CB8AC3E}">
        <p14:creationId xmlns:p14="http://schemas.microsoft.com/office/powerpoint/2010/main" val="134398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E9DA-C96B-3061-83CF-1D8A5E7ED4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2DC46C-3FF0-F965-CFC8-F29EC887A22C}"/>
              </a:ext>
            </a:extLst>
          </p:cNvPr>
          <p:cNvPicPr>
            <a:picLocks noChangeAspect="1"/>
          </p:cNvPicPr>
          <p:nvPr/>
        </p:nvPicPr>
        <p:blipFill>
          <a:blip r:embed="rId2"/>
          <a:stretch>
            <a:fillRect/>
          </a:stretch>
        </p:blipFill>
        <p:spPr>
          <a:xfrm>
            <a:off x="-2" y="-37084"/>
            <a:ext cx="12192000" cy="1212175"/>
          </a:xfrm>
          <a:prstGeom prst="rect">
            <a:avLst/>
          </a:prstGeom>
        </p:spPr>
      </p:pic>
      <p:sp>
        <p:nvSpPr>
          <p:cNvPr id="2" name="Title 1">
            <a:extLst>
              <a:ext uri="{FF2B5EF4-FFF2-40B4-BE49-F238E27FC236}">
                <a16:creationId xmlns:a16="http://schemas.microsoft.com/office/drawing/2014/main" id="{4CAE4C08-A397-7E35-61B4-566B8EAD8FF3}"/>
              </a:ext>
            </a:extLst>
          </p:cNvPr>
          <p:cNvSpPr>
            <a:spLocks noGrp="1"/>
          </p:cNvSpPr>
          <p:nvPr>
            <p:ph type="title"/>
          </p:nvPr>
        </p:nvSpPr>
        <p:spPr>
          <a:xfrm>
            <a:off x="533401" y="1175091"/>
            <a:ext cx="10515600" cy="874260"/>
          </a:xfrm>
        </p:spPr>
        <p:txBody>
          <a:bodyPr/>
          <a:lstStyle/>
          <a:p>
            <a:pPr algn="ctr"/>
            <a:r>
              <a:rPr lang="en-US" b="1" dirty="0"/>
              <a:t>Methodology</a:t>
            </a:r>
          </a:p>
        </p:txBody>
      </p:sp>
      <p:sp>
        <p:nvSpPr>
          <p:cNvPr id="6" name="Content Placeholder 5">
            <a:extLst>
              <a:ext uri="{FF2B5EF4-FFF2-40B4-BE49-F238E27FC236}">
                <a16:creationId xmlns:a16="http://schemas.microsoft.com/office/drawing/2014/main" id="{0FF0CB0B-00A3-F891-C265-F476C830545F}"/>
              </a:ext>
            </a:extLst>
          </p:cNvPr>
          <p:cNvSpPr>
            <a:spLocks noGrp="1"/>
          </p:cNvSpPr>
          <p:nvPr>
            <p:ph idx="1"/>
          </p:nvPr>
        </p:nvSpPr>
        <p:spPr>
          <a:xfrm>
            <a:off x="201384" y="1937658"/>
            <a:ext cx="11789229" cy="4351338"/>
          </a:xfrm>
        </p:spPr>
        <p:txBody>
          <a:bodyPr>
            <a:normAutofit/>
          </a:bodyPr>
          <a:lstStyle/>
          <a:p>
            <a:pPr marL="0" indent="0">
              <a:buNone/>
            </a:pPr>
            <a:r>
              <a:rPr lang="en-US" b="1" dirty="0"/>
              <a:t>     Mixed methods approach</a:t>
            </a:r>
            <a:r>
              <a:rPr lang="en-US" dirty="0"/>
              <a:t>;</a:t>
            </a:r>
          </a:p>
          <a:p>
            <a:pPr lvl="3"/>
            <a:r>
              <a:rPr lang="en-US" dirty="0"/>
              <a:t>Questionnaires: </a:t>
            </a:r>
          </a:p>
          <a:p>
            <a:pPr lvl="3"/>
            <a:r>
              <a:rPr lang="en-US" dirty="0"/>
              <a:t>Key informant interviews: </a:t>
            </a:r>
          </a:p>
          <a:p>
            <a:pPr lvl="3"/>
            <a:r>
              <a:rPr lang="en-US" dirty="0"/>
              <a:t>Focus group discussions </a:t>
            </a:r>
          </a:p>
          <a:p>
            <a:pPr lvl="3"/>
            <a:r>
              <a:rPr lang="en-US" dirty="0"/>
              <a:t>Observations</a:t>
            </a:r>
          </a:p>
          <a:p>
            <a:pPr marL="457200" lvl="1" indent="0">
              <a:buNone/>
            </a:pPr>
            <a:r>
              <a:rPr lang="en-US" b="1" dirty="0"/>
              <a:t>Respondents</a:t>
            </a:r>
            <a:r>
              <a:rPr lang="en-US" dirty="0"/>
              <a:t>: Landlords, tenants, National and County Government officials, CSOs, Judiciary officials, community members and Law Society of Kenya.</a:t>
            </a:r>
          </a:p>
          <a:p>
            <a:pPr marL="457200" lvl="1" indent="0">
              <a:buNone/>
            </a:pPr>
            <a:r>
              <a:rPr lang="en-US" b="1" dirty="0"/>
              <a:t>Sites</a:t>
            </a:r>
            <a:r>
              <a:rPr lang="en-US" dirty="0"/>
              <a:t>: Mombasa (Mwembe Kuku), Kilifi (</a:t>
            </a:r>
            <a:r>
              <a:rPr lang="en-US" dirty="0" err="1"/>
              <a:t>Mtwapa</a:t>
            </a:r>
            <a:r>
              <a:rPr lang="en-US" dirty="0"/>
              <a:t>, </a:t>
            </a:r>
            <a:r>
              <a:rPr lang="en-US" dirty="0" err="1"/>
              <a:t>Mtondia</a:t>
            </a:r>
            <a:r>
              <a:rPr lang="en-US" dirty="0"/>
              <a:t>), Lamu (Bombay, Shella)</a:t>
            </a:r>
          </a:p>
          <a:p>
            <a:pPr marL="457200" lvl="1" indent="0">
              <a:buNone/>
            </a:pPr>
            <a:endParaRPr lang="en-US" b="1" dirty="0"/>
          </a:p>
          <a:p>
            <a:pPr marL="457200" lvl="1" indent="0">
              <a:buNone/>
            </a:pPr>
            <a:r>
              <a:rPr lang="en-US" b="1" dirty="0"/>
              <a:t>Sampling</a:t>
            </a:r>
            <a:r>
              <a:rPr lang="en-US" dirty="0"/>
              <a:t>: the study used purposive sampling to identify the sites and respondents to participate in the study.</a:t>
            </a:r>
          </a:p>
        </p:txBody>
      </p:sp>
    </p:spTree>
    <p:extLst>
      <p:ext uri="{BB962C8B-B14F-4D97-AF65-F5344CB8AC3E}">
        <p14:creationId xmlns:p14="http://schemas.microsoft.com/office/powerpoint/2010/main" val="137602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97FF-2EE0-2A7E-537B-1E706FA9AB0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23FF183-B2B0-D77B-5D3B-97FBB819853B}"/>
              </a:ext>
            </a:extLst>
          </p:cNvPr>
          <p:cNvPicPr>
            <a:picLocks noChangeAspect="1"/>
          </p:cNvPicPr>
          <p:nvPr/>
        </p:nvPicPr>
        <p:blipFill>
          <a:blip r:embed="rId3"/>
          <a:stretch>
            <a:fillRect/>
          </a:stretch>
        </p:blipFill>
        <p:spPr>
          <a:xfrm>
            <a:off x="0" y="0"/>
            <a:ext cx="12192000" cy="1212175"/>
          </a:xfrm>
          <a:prstGeom prst="rect">
            <a:avLst/>
          </a:prstGeom>
        </p:spPr>
      </p:pic>
      <p:sp>
        <p:nvSpPr>
          <p:cNvPr id="2" name="Title 1">
            <a:extLst>
              <a:ext uri="{FF2B5EF4-FFF2-40B4-BE49-F238E27FC236}">
                <a16:creationId xmlns:a16="http://schemas.microsoft.com/office/drawing/2014/main" id="{12B66DD9-E355-2AB3-025C-418DCCE8F269}"/>
              </a:ext>
            </a:extLst>
          </p:cNvPr>
          <p:cNvSpPr>
            <a:spLocks noGrp="1"/>
          </p:cNvSpPr>
          <p:nvPr>
            <p:ph type="title"/>
          </p:nvPr>
        </p:nvSpPr>
        <p:spPr>
          <a:xfrm>
            <a:off x="739352" y="1345630"/>
            <a:ext cx="10515600" cy="900350"/>
          </a:xfrm>
        </p:spPr>
        <p:txBody>
          <a:bodyPr>
            <a:normAutofit fontScale="90000"/>
          </a:bodyPr>
          <a:lstStyle/>
          <a:p>
            <a:pPr algn="ctr"/>
            <a:br>
              <a:rPr lang="en-US" sz="4000" dirty="0"/>
            </a:br>
            <a:r>
              <a:rPr lang="en-US" sz="4900" b="1" dirty="0"/>
              <a:t>Historical Evolution of Land Tenure in Kenya</a:t>
            </a:r>
            <a:br>
              <a:rPr lang="en-US" dirty="0"/>
            </a:br>
            <a:endParaRPr lang="en-US" dirty="0"/>
          </a:p>
        </p:txBody>
      </p:sp>
      <p:sp>
        <p:nvSpPr>
          <p:cNvPr id="6" name="Content Placeholder 5">
            <a:extLst>
              <a:ext uri="{FF2B5EF4-FFF2-40B4-BE49-F238E27FC236}">
                <a16:creationId xmlns:a16="http://schemas.microsoft.com/office/drawing/2014/main" id="{F2A07FCE-E7A7-38B0-B2AD-DAB966D7FA61}"/>
              </a:ext>
            </a:extLst>
          </p:cNvPr>
          <p:cNvSpPr>
            <a:spLocks noGrp="1"/>
          </p:cNvSpPr>
          <p:nvPr>
            <p:ph idx="1"/>
          </p:nvPr>
        </p:nvSpPr>
        <p:spPr>
          <a:xfrm>
            <a:off x="201387" y="2379435"/>
            <a:ext cx="11789229" cy="4351338"/>
          </a:xfrm>
        </p:spPr>
        <p:txBody>
          <a:bodyPr>
            <a:normAutofit/>
          </a:bodyPr>
          <a:lstStyle/>
          <a:p>
            <a:r>
              <a:rPr lang="en-US" dirty="0"/>
              <a:t>Pre-Colonial: Communal ownership (Okoth-</a:t>
            </a:r>
            <a:r>
              <a:rPr lang="en-US" dirty="0" err="1"/>
              <a:t>Ogendo</a:t>
            </a:r>
            <a:r>
              <a:rPr lang="en-US" dirty="0"/>
              <a:t>, 1991).</a:t>
            </a:r>
          </a:p>
          <a:p>
            <a:r>
              <a:rPr lang="en-US" dirty="0"/>
              <a:t>Colonial: Crown Lands Ordinances (1902, 1915) made Africans 'tenants of the Crown.'</a:t>
            </a:r>
          </a:p>
          <a:p>
            <a:r>
              <a:rPr lang="en-US" dirty="0"/>
              <a:t>Post-Independence: Freehold titles preserved; locals became squatters.</a:t>
            </a:r>
          </a:p>
          <a:p>
            <a:r>
              <a:rPr lang="en-US" dirty="0"/>
              <a:t>→ Persistent tenure injustices requiring reparation and recognition.</a:t>
            </a:r>
          </a:p>
          <a:p>
            <a:pPr marL="0" indent="0">
              <a:buNone/>
            </a:pPr>
            <a:endParaRPr lang="en-US" dirty="0"/>
          </a:p>
        </p:txBody>
      </p:sp>
    </p:spTree>
    <p:extLst>
      <p:ext uri="{BB962C8B-B14F-4D97-AF65-F5344CB8AC3E}">
        <p14:creationId xmlns:p14="http://schemas.microsoft.com/office/powerpoint/2010/main" val="405779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13579</TotalTime>
  <Words>1557</Words>
  <Application>Microsoft Office PowerPoint</Application>
  <PresentationFormat>Widescreen</PresentationFormat>
  <Paragraphs>96</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“Tenancy at Will” in Kenya Coast Region: Historical Roots, Current Challenges, and Pathways to Sustainable Land Tenure Dr. Mary Wandia, Clementine Wavinya, Nancy Kosgey, Markmoses Kinaiti National Land Commission, Kenya </vt:lpstr>
      <vt:lpstr>Background</vt:lpstr>
      <vt:lpstr>Introduction</vt:lpstr>
      <vt:lpstr>PowerPoint Presentation</vt:lpstr>
      <vt:lpstr>Justification</vt:lpstr>
      <vt:lpstr>Objectives</vt:lpstr>
      <vt:lpstr>PowerPoint Presentation</vt:lpstr>
      <vt:lpstr>Methodology</vt:lpstr>
      <vt:lpstr> Historical Evolution of Land Tenure in Kenya </vt:lpstr>
      <vt:lpstr> Legal Framework Timeline </vt:lpstr>
      <vt:lpstr>Tenancy at will in other jurisdictions</vt:lpstr>
      <vt:lpstr>Case Study: Coast Region (Mwambao)</vt:lpstr>
      <vt:lpstr>Factors driving tenancy at will in Kenya</vt:lpstr>
      <vt:lpstr>Previous redress attempts</vt:lpstr>
      <vt:lpstr>Constitutionality of tenancy at will</vt:lpstr>
      <vt:lpstr>PowerPoint Presentation</vt:lpstr>
      <vt:lpstr>PowerPoint Presentation</vt:lpstr>
      <vt:lpstr>Recommendations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45</cp:revision>
  <dcterms:created xsi:type="dcterms:W3CDTF">2025-06-17T08:21:46Z</dcterms:created>
  <dcterms:modified xsi:type="dcterms:W3CDTF">2025-11-10T20:40:48Z</dcterms:modified>
</cp:coreProperties>
</file>