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8288000" cy="10287000"/>
  <p:notesSz cx="6858000" cy="9144000"/>
  <p:embeddedFontLst>
    <p:embeddedFont>
      <p:font typeface="Hanuman" panose="020B0604020202020204" charset="0"/>
      <p:regular r:id="rId16"/>
      <p:bold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2" roundtripDataSignature="AMtx7mi5nMDftCD7oPG9A9qrPhLLXxl4O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780F9B-8A06-4A0A-9094-AB45055F1C26}">
  <a:tblStyle styleId="{90780F9B-8A06-4A0A-9094-AB45055F1C26}"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1" d="100"/>
          <a:sy n="41" d="100"/>
        </p:scale>
        <p:origin x="496" y="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203d413e27e1be72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9" name="Google Shape;169;g203d413e27e1be72_24: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7" name="Google Shape;177;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1" name="Google Shape;191;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0" name="Google Shape;110;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38af22e607f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7" name="Google Shape;117;g38af22e607f_0_14: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38af22e607f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5" name="Google Shape;125;g38af22e607f_0_21: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2" name="Google Shape;132;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4" name="Google Shape;154;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203d413e27e1be72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2" name="Google Shape;162;g203d413e27e1be72_1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1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1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2"/>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3"/>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3"/>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2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4"/>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4"/>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1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5"/>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1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16"/>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6"/>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1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7"/>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17"/>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8"/>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18"/>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18"/>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18"/>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20"/>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0"/>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7" name="Google Shape;57;p20"/>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8" name="Google Shape;58;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21"/>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1"/>
          <p:cNvSpPr>
            <a:spLocks noGrp="1"/>
          </p:cNvSpPr>
          <p:nvPr>
            <p:ph type="pic" idx="2"/>
          </p:nvPr>
        </p:nvSpPr>
        <p:spPr>
          <a:xfrm>
            <a:off x="1792288" y="612775"/>
            <a:ext cx="5486400" cy="4114800"/>
          </a:xfrm>
          <a:prstGeom prst="rect">
            <a:avLst/>
          </a:prstGeom>
          <a:noFill/>
          <a:ln>
            <a:noFill/>
          </a:ln>
        </p:spPr>
      </p:sp>
      <p:sp>
        <p:nvSpPr>
          <p:cNvPr id="64" name="Google Shape;64;p21"/>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5" name="Google Shape;65;p2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grpSp>
        <p:nvGrpSpPr>
          <p:cNvPr id="84" name="Google Shape;84;p1"/>
          <p:cNvGrpSpPr/>
          <p:nvPr/>
        </p:nvGrpSpPr>
        <p:grpSpPr>
          <a:xfrm>
            <a:off x="3064200" y="1386113"/>
            <a:ext cx="11518201" cy="8299087"/>
            <a:chOff x="0" y="0"/>
            <a:chExt cx="15357601" cy="11065449"/>
          </a:xfrm>
        </p:grpSpPr>
        <p:sp>
          <p:nvSpPr>
            <p:cNvPr id="85" name="Google Shape;85;p1"/>
            <p:cNvSpPr/>
            <p:nvPr/>
          </p:nvSpPr>
          <p:spPr>
            <a:xfrm>
              <a:off x="0" y="0"/>
              <a:ext cx="15357601" cy="9712449"/>
            </a:xfrm>
            <a:custGeom>
              <a:avLst/>
              <a:gdLst/>
              <a:ahLst/>
              <a:cxnLst/>
              <a:rect l="l" t="t" r="r" b="b"/>
              <a:pathLst>
                <a:path w="15357601" h="9712449" extrusionOk="0">
                  <a:moveTo>
                    <a:pt x="0" y="0"/>
                  </a:moveTo>
                  <a:lnTo>
                    <a:pt x="15357601" y="0"/>
                  </a:lnTo>
                  <a:lnTo>
                    <a:pt x="15357601" y="9712449"/>
                  </a:lnTo>
                  <a:lnTo>
                    <a:pt x="0" y="9712449"/>
                  </a:lnTo>
                  <a:close/>
                </a:path>
              </a:pathLst>
            </a:custGeom>
            <a:solidFill>
              <a:srgbClr val="000000">
                <a:alpha val="0"/>
              </a:srgbClr>
            </a:solidFill>
            <a:ln>
              <a:noFill/>
            </a:ln>
          </p:spPr>
        </p:sp>
        <p:sp>
          <p:nvSpPr>
            <p:cNvPr id="86" name="Google Shape;86;p1"/>
            <p:cNvSpPr txBox="1"/>
            <p:nvPr/>
          </p:nvSpPr>
          <p:spPr>
            <a:xfrm>
              <a:off x="0" y="952149"/>
              <a:ext cx="15357600" cy="10113300"/>
            </a:xfrm>
            <a:prstGeom prst="rect">
              <a:avLst/>
            </a:prstGeom>
            <a:noFill/>
            <a:ln>
              <a:noFill/>
            </a:ln>
          </p:spPr>
          <p:txBody>
            <a:bodyPr spcFirstLastPara="1" wrap="square" lIns="0" tIns="0" rIns="0" bIns="0" anchor="b" anchorCtr="0">
              <a:noAutofit/>
            </a:bodyPr>
            <a:lstStyle/>
            <a:p>
              <a:pPr marL="0" marR="0" lvl="0" indent="0" algn="ctr" rtl="0">
                <a:lnSpc>
                  <a:spcPct val="307777"/>
                </a:lnSpc>
                <a:spcBef>
                  <a:spcPts val="0"/>
                </a:spcBef>
                <a:spcAft>
                  <a:spcPts val="0"/>
                </a:spcAft>
                <a:buNone/>
              </a:pPr>
              <a:endParaRPr sz="1800" b="0" i="0" u="none" strike="noStrike" cap="none">
                <a:solidFill>
                  <a:schemeClr val="dk1"/>
                </a:solidFill>
                <a:latin typeface="Calibri"/>
                <a:ea typeface="Calibri"/>
                <a:cs typeface="Calibri"/>
                <a:sym typeface="Calibri"/>
              </a:endParaRPr>
            </a:p>
            <a:p>
              <a:pPr marL="0" marR="0" lvl="0" indent="0" algn="ctr" rtl="0">
                <a:lnSpc>
                  <a:spcPct val="107992"/>
                </a:lnSpc>
                <a:spcBef>
                  <a:spcPts val="0"/>
                </a:spcBef>
                <a:spcAft>
                  <a:spcPts val="0"/>
                </a:spcAft>
                <a:buNone/>
              </a:pPr>
              <a:r>
                <a:rPr lang="en-US" sz="5130" b="1" i="0" u="none" strike="noStrike" cap="none">
                  <a:solidFill>
                    <a:srgbClr val="000000"/>
                  </a:solidFill>
                  <a:latin typeface="Calibri"/>
                  <a:ea typeface="Calibri"/>
                  <a:cs typeface="Calibri"/>
                  <a:sym typeface="Calibri"/>
                </a:rPr>
                <a:t>Colonial Shadows, Epistemic Injustice, and Exclusionary Land Governance in Peri-Urban Accra.</a:t>
              </a:r>
              <a:endParaRPr/>
            </a:p>
            <a:p>
              <a:pPr marL="0" marR="0" lvl="0" indent="0" algn="ctr" rtl="0">
                <a:lnSpc>
                  <a:spcPct val="107992"/>
                </a:lnSpc>
                <a:spcBef>
                  <a:spcPts val="0"/>
                </a:spcBef>
                <a:spcAft>
                  <a:spcPts val="0"/>
                </a:spcAft>
                <a:buNone/>
              </a:pPr>
              <a:endParaRPr sz="5130" b="1" i="0" u="none" strike="noStrike" cap="none">
                <a:solidFill>
                  <a:srgbClr val="000000"/>
                </a:solidFill>
                <a:latin typeface="Calibri"/>
                <a:ea typeface="Calibri"/>
                <a:cs typeface="Calibri"/>
                <a:sym typeface="Calibri"/>
              </a:endParaRPr>
            </a:p>
            <a:p>
              <a:pPr marL="0" marR="0" lvl="0" indent="0" algn="ctr" rtl="0">
                <a:lnSpc>
                  <a:spcPct val="107992"/>
                </a:lnSpc>
                <a:spcBef>
                  <a:spcPts val="0"/>
                </a:spcBef>
                <a:spcAft>
                  <a:spcPts val="0"/>
                </a:spcAft>
                <a:buNone/>
              </a:pPr>
              <a:r>
                <a:rPr lang="en-US" sz="5130" b="1" i="0" u="none" strike="noStrike" cap="none">
                  <a:solidFill>
                    <a:srgbClr val="000000"/>
                  </a:solidFill>
                  <a:latin typeface="Calibri"/>
                  <a:ea typeface="Calibri"/>
                  <a:cs typeface="Calibri"/>
                  <a:sym typeface="Calibri"/>
                </a:rPr>
                <a:t>Grace Akosua Dankwa</a:t>
              </a:r>
              <a:endParaRPr/>
            </a:p>
            <a:p>
              <a:pPr marL="0" marR="0" lvl="0" indent="0" algn="ctr" rtl="0">
                <a:lnSpc>
                  <a:spcPct val="107992"/>
                </a:lnSpc>
                <a:spcBef>
                  <a:spcPts val="0"/>
                </a:spcBef>
                <a:spcAft>
                  <a:spcPts val="0"/>
                </a:spcAft>
                <a:buNone/>
              </a:pPr>
              <a:endParaRPr sz="5130" b="1" i="0" u="none" strike="noStrike" cap="none">
                <a:solidFill>
                  <a:srgbClr val="000000"/>
                </a:solidFill>
                <a:latin typeface="Calibri"/>
                <a:ea typeface="Calibri"/>
                <a:cs typeface="Calibri"/>
                <a:sym typeface="Calibri"/>
              </a:endParaRPr>
            </a:p>
            <a:p>
              <a:pPr marL="0" marR="0" lvl="0" indent="0" algn="ctr" rtl="0">
                <a:lnSpc>
                  <a:spcPct val="107992"/>
                </a:lnSpc>
                <a:spcBef>
                  <a:spcPts val="0"/>
                </a:spcBef>
                <a:spcAft>
                  <a:spcPts val="0"/>
                </a:spcAft>
                <a:buNone/>
              </a:pPr>
              <a:r>
                <a:rPr lang="en-US" sz="5130" b="1" i="0" u="none" strike="noStrike" cap="none">
                  <a:solidFill>
                    <a:srgbClr val="000000"/>
                  </a:solidFill>
                  <a:latin typeface="Calibri"/>
                  <a:ea typeface="Calibri"/>
                  <a:cs typeface="Calibri"/>
                  <a:sym typeface="Calibri"/>
                </a:rPr>
                <a:t>Center for Alternative Politics and Security, West Africa. </a:t>
              </a:r>
              <a:endParaRPr/>
            </a:p>
            <a:p>
              <a:pPr marL="0" marR="0" lvl="0" indent="0" algn="ctr" rtl="0">
                <a:lnSpc>
                  <a:spcPct val="107992"/>
                </a:lnSpc>
                <a:spcBef>
                  <a:spcPts val="0"/>
                </a:spcBef>
                <a:spcAft>
                  <a:spcPts val="0"/>
                </a:spcAft>
                <a:buNone/>
              </a:pPr>
              <a:endParaRPr sz="5130" b="1" i="0" u="none" strike="noStrike" cap="none">
                <a:solidFill>
                  <a:srgbClr val="000000"/>
                </a:solidFill>
                <a:latin typeface="Calibri"/>
                <a:ea typeface="Calibri"/>
                <a:cs typeface="Calibri"/>
                <a:sym typeface="Calibri"/>
              </a:endParaRPr>
            </a:p>
          </p:txBody>
        </p:sp>
      </p:grpSp>
      <p:sp>
        <p:nvSpPr>
          <p:cNvPr id="87" name="Google Shape;87;p1"/>
          <p:cNvSpPr/>
          <p:nvPr/>
        </p:nvSpPr>
        <p:spPr>
          <a:xfrm>
            <a:off x="14371808" y="3035612"/>
            <a:ext cx="3489007" cy="1514475"/>
          </a:xfrm>
          <a:custGeom>
            <a:avLst/>
            <a:gdLst/>
            <a:ahLst/>
            <a:cxnLst/>
            <a:rect l="l" t="t" r="r" b="b"/>
            <a:pathLst>
              <a:path w="4652010" h="2019300" extrusionOk="0">
                <a:moveTo>
                  <a:pt x="0" y="0"/>
                </a:moveTo>
                <a:lnTo>
                  <a:pt x="4652010" y="0"/>
                </a:lnTo>
                <a:lnTo>
                  <a:pt x="4652010" y="2019300"/>
                </a:lnTo>
                <a:lnTo>
                  <a:pt x="0" y="2019300"/>
                </a:lnTo>
                <a:lnTo>
                  <a:pt x="0" y="0"/>
                </a:lnTo>
                <a:close/>
              </a:path>
            </a:pathLst>
          </a:custGeom>
          <a:blipFill rotWithShape="1">
            <a:blip r:embed="rId3">
              <a:alphaModFix/>
            </a:blip>
            <a:stretch>
              <a:fillRect b="-135"/>
            </a:stretch>
          </a:blipFill>
          <a:ln>
            <a:noFill/>
          </a:ln>
        </p:spPr>
      </p:sp>
      <p:sp>
        <p:nvSpPr>
          <p:cNvPr id="88" name="Google Shape;88;p1"/>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4">
              <a:alphaModFix/>
            </a:blip>
            <a:stretch>
              <a:fillRect r="-117"/>
            </a:stretch>
          </a:blipFill>
          <a:ln>
            <a:noFill/>
          </a:ln>
        </p:spPr>
      </p:sp>
      <p:sp>
        <p:nvSpPr>
          <p:cNvPr id="89" name="Google Shape;89;p1"/>
          <p:cNvSpPr/>
          <p:nvPr/>
        </p:nvSpPr>
        <p:spPr>
          <a:xfrm>
            <a:off x="842710" y="8670314"/>
            <a:ext cx="3899344" cy="1382458"/>
          </a:xfrm>
          <a:custGeom>
            <a:avLst/>
            <a:gdLst/>
            <a:ahLst/>
            <a:cxnLst/>
            <a:rect l="l" t="t" r="r" b="b"/>
            <a:pathLst>
              <a:path w="5199126" h="1843278" extrusionOk="0">
                <a:moveTo>
                  <a:pt x="0" y="0"/>
                </a:moveTo>
                <a:lnTo>
                  <a:pt x="5199126" y="0"/>
                </a:lnTo>
                <a:lnTo>
                  <a:pt x="5199126" y="1843278"/>
                </a:lnTo>
                <a:lnTo>
                  <a:pt x="0" y="1843278"/>
                </a:lnTo>
                <a:lnTo>
                  <a:pt x="0" y="0"/>
                </a:lnTo>
                <a:close/>
              </a:path>
            </a:pathLst>
          </a:custGeom>
          <a:blipFill rotWithShape="1">
            <a:blip r:embed="rId5">
              <a:alphaModFix/>
            </a:blip>
            <a:stretch>
              <a:fillRect r="-7"/>
            </a:stretch>
          </a:blipFill>
          <a:ln>
            <a:noFill/>
          </a:ln>
        </p:spPr>
      </p:sp>
      <p:sp>
        <p:nvSpPr>
          <p:cNvPr id="90" name="Google Shape;90;p1"/>
          <p:cNvSpPr/>
          <p:nvPr/>
        </p:nvSpPr>
        <p:spPr>
          <a:xfrm>
            <a:off x="13991525" y="8670314"/>
            <a:ext cx="4249579" cy="1514475"/>
          </a:xfrm>
          <a:custGeom>
            <a:avLst/>
            <a:gdLst/>
            <a:ahLst/>
            <a:cxnLst/>
            <a:rect l="l" t="t" r="r" b="b"/>
            <a:pathLst>
              <a:path w="5666105" h="2019300" extrusionOk="0">
                <a:moveTo>
                  <a:pt x="0" y="0"/>
                </a:moveTo>
                <a:lnTo>
                  <a:pt x="5666105" y="0"/>
                </a:lnTo>
                <a:lnTo>
                  <a:pt x="5666105" y="2019300"/>
                </a:lnTo>
                <a:lnTo>
                  <a:pt x="0" y="2019300"/>
                </a:lnTo>
                <a:lnTo>
                  <a:pt x="0" y="0"/>
                </a:lnTo>
                <a:close/>
              </a:path>
            </a:pathLst>
          </a:custGeom>
          <a:blipFill rotWithShape="1">
            <a:blip r:embed="rId6">
              <a:alphaModFix/>
            </a:blip>
            <a:stretch>
              <a:fillRect b="-7"/>
            </a:stretch>
          </a:blipFill>
          <a:ln>
            <a:noFill/>
          </a:ln>
        </p:spPr>
      </p:sp>
      <p:sp>
        <p:nvSpPr>
          <p:cNvPr id="91" name="Google Shape;91;p1"/>
          <p:cNvSpPr/>
          <p:nvPr/>
        </p:nvSpPr>
        <p:spPr>
          <a:xfrm>
            <a:off x="5893365" y="8772522"/>
            <a:ext cx="5859875" cy="1514475"/>
          </a:xfrm>
          <a:custGeom>
            <a:avLst/>
            <a:gdLst/>
            <a:ahLst/>
            <a:cxnLst/>
            <a:rect l="l" t="t" r="r" b="b"/>
            <a:pathLst>
              <a:path w="7813167" h="2019300" extrusionOk="0">
                <a:moveTo>
                  <a:pt x="0" y="0"/>
                </a:moveTo>
                <a:lnTo>
                  <a:pt x="7813167" y="0"/>
                </a:lnTo>
                <a:lnTo>
                  <a:pt x="7813167" y="2019300"/>
                </a:lnTo>
                <a:lnTo>
                  <a:pt x="0" y="2019300"/>
                </a:lnTo>
                <a:lnTo>
                  <a:pt x="0" y="0"/>
                </a:lnTo>
                <a:close/>
              </a:path>
            </a:pathLst>
          </a:custGeom>
          <a:blipFill rotWithShape="1">
            <a:blip r:embed="rId7">
              <a:alphaModFix/>
            </a:blip>
            <a:stretch>
              <a:fillRect r="-70"/>
            </a:stretch>
          </a:blipFill>
          <a:ln>
            <a:noFill/>
          </a:ln>
        </p:spPr>
      </p:sp>
      <p:sp>
        <p:nvSpPr>
          <p:cNvPr id="92" name="Google Shape;92;p1"/>
          <p:cNvSpPr/>
          <p:nvPr/>
        </p:nvSpPr>
        <p:spPr>
          <a:xfrm>
            <a:off x="427185" y="2439747"/>
            <a:ext cx="2932175" cy="2475737"/>
          </a:xfrm>
          <a:custGeom>
            <a:avLst/>
            <a:gdLst/>
            <a:ahLst/>
            <a:cxnLst/>
            <a:rect l="l" t="t" r="r" b="b"/>
            <a:pathLst>
              <a:path w="3909568" h="3300984" extrusionOk="0">
                <a:moveTo>
                  <a:pt x="0" y="0"/>
                </a:moveTo>
                <a:lnTo>
                  <a:pt x="3909568" y="0"/>
                </a:lnTo>
                <a:lnTo>
                  <a:pt x="3909568" y="3300984"/>
                </a:lnTo>
                <a:lnTo>
                  <a:pt x="0" y="3300984"/>
                </a:lnTo>
                <a:lnTo>
                  <a:pt x="0" y="0"/>
                </a:lnTo>
                <a:close/>
              </a:path>
            </a:pathLst>
          </a:custGeom>
          <a:blipFill rotWithShape="1">
            <a:blip r:embed="rId8">
              <a:alphaModFix/>
            </a:blip>
            <a:stretch>
              <a:fillRect/>
            </a:stretch>
          </a:blipFill>
          <a:ln>
            <a:no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9F7F0"/>
        </a:solidFill>
        <a:effectLst/>
      </p:bgPr>
    </p:bg>
    <p:spTree>
      <p:nvGrpSpPr>
        <p:cNvPr id="1" name="Shape 170"/>
        <p:cNvGrpSpPr/>
        <p:nvPr/>
      </p:nvGrpSpPr>
      <p:grpSpPr>
        <a:xfrm>
          <a:off x="0" y="0"/>
          <a:ext cx="0" cy="0"/>
          <a:chOff x="0" y="0"/>
          <a:chExt cx="0" cy="0"/>
        </a:xfrm>
      </p:grpSpPr>
      <p:sp>
        <p:nvSpPr>
          <p:cNvPr id="171" name="Google Shape;171;g203d413e27e1be72_24"/>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3">
              <a:alphaModFix/>
            </a:blip>
            <a:stretch>
              <a:fillRect r="-119"/>
            </a:stretch>
          </a:blipFill>
          <a:ln>
            <a:noFill/>
          </a:ln>
        </p:spPr>
      </p:sp>
      <p:cxnSp>
        <p:nvCxnSpPr>
          <p:cNvPr id="172" name="Google Shape;172;g203d413e27e1be72_24"/>
          <p:cNvCxnSpPr/>
          <p:nvPr/>
        </p:nvCxnSpPr>
        <p:spPr>
          <a:xfrm rot="10800000">
            <a:off x="1045887" y="2483607"/>
            <a:ext cx="0" cy="7440900"/>
          </a:xfrm>
          <a:prstGeom prst="straightConnector1">
            <a:avLst/>
          </a:prstGeom>
          <a:noFill/>
          <a:ln w="19050" cap="flat" cmpd="sng">
            <a:solidFill>
              <a:srgbClr val="8CC541"/>
            </a:solidFill>
            <a:prstDash val="solid"/>
            <a:round/>
            <a:headEnd type="none" w="sm" len="sm"/>
            <a:tailEnd type="none" w="sm" len="sm"/>
          </a:ln>
        </p:spPr>
      </p:cxnSp>
      <p:sp>
        <p:nvSpPr>
          <p:cNvPr id="173" name="Google Shape;173;g203d413e27e1be72_24"/>
          <p:cNvSpPr txBox="1"/>
          <p:nvPr/>
        </p:nvSpPr>
        <p:spPr>
          <a:xfrm>
            <a:off x="1438677" y="2465616"/>
            <a:ext cx="13055100" cy="15393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US" sz="10000" b="0" i="0" u="none" strike="noStrike" cap="none">
                <a:solidFill>
                  <a:srgbClr val="319645"/>
                </a:solidFill>
                <a:latin typeface="Hanuman"/>
                <a:ea typeface="Hanuman"/>
                <a:cs typeface="Hanuman"/>
                <a:sym typeface="Hanuman"/>
              </a:rPr>
              <a:t>Recommendations</a:t>
            </a:r>
            <a:endParaRPr/>
          </a:p>
        </p:txBody>
      </p:sp>
      <p:sp>
        <p:nvSpPr>
          <p:cNvPr id="174" name="Google Shape;174;g203d413e27e1be72_24"/>
          <p:cNvSpPr txBox="1"/>
          <p:nvPr/>
        </p:nvSpPr>
        <p:spPr>
          <a:xfrm>
            <a:off x="1218200" y="4004925"/>
            <a:ext cx="15647100" cy="5880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3000"/>
          </a:p>
          <a:p>
            <a:pPr marL="0" lvl="0" indent="0" algn="l" rtl="0">
              <a:spcBef>
                <a:spcPts val="0"/>
              </a:spcBef>
              <a:spcAft>
                <a:spcPts val="0"/>
              </a:spcAft>
              <a:buNone/>
            </a:pPr>
            <a:r>
              <a:rPr lang="en-US" sz="3400"/>
              <a:t>Land reform cannot stop at laws and maps.</a:t>
            </a:r>
            <a:endParaRPr sz="3400"/>
          </a:p>
          <a:p>
            <a:pPr marL="0" lvl="0" indent="0" algn="l" rtl="0">
              <a:spcBef>
                <a:spcPts val="0"/>
              </a:spcBef>
              <a:spcAft>
                <a:spcPts val="0"/>
              </a:spcAft>
              <a:buNone/>
            </a:pPr>
            <a:r>
              <a:rPr lang="en-US" sz="3400"/>
              <a:t>it must transform who is heard, whose knowledge counts, and who sits at the table.</a:t>
            </a:r>
            <a:endParaRPr sz="3400"/>
          </a:p>
          <a:p>
            <a:pPr marL="0" lvl="0" indent="0" algn="l" rtl="0">
              <a:spcBef>
                <a:spcPts val="0"/>
              </a:spcBef>
              <a:spcAft>
                <a:spcPts val="0"/>
              </a:spcAft>
              <a:buNone/>
            </a:pPr>
            <a:endParaRPr sz="3400"/>
          </a:p>
          <a:p>
            <a:pPr marL="0" lvl="0" indent="0" algn="l" rtl="0">
              <a:spcBef>
                <a:spcPts val="0"/>
              </a:spcBef>
              <a:spcAft>
                <a:spcPts val="0"/>
              </a:spcAft>
              <a:buNone/>
            </a:pPr>
            <a:r>
              <a:rPr lang="en-US" sz="3400"/>
              <a:t>✅ Recognize women and youth not as beneficiaries, but as decision-makers.</a:t>
            </a:r>
            <a:endParaRPr sz="3400"/>
          </a:p>
          <a:p>
            <a:pPr marL="0" lvl="0" indent="0" algn="l" rtl="0">
              <a:spcBef>
                <a:spcPts val="0"/>
              </a:spcBef>
              <a:spcAft>
                <a:spcPts val="0"/>
              </a:spcAft>
              <a:buNone/>
            </a:pPr>
            <a:r>
              <a:rPr lang="en-US" sz="3400"/>
              <a:t>✅ Protect communal and intergenerational rights before land is sold or planned.</a:t>
            </a:r>
            <a:endParaRPr sz="3400"/>
          </a:p>
          <a:p>
            <a:pPr marL="0" lvl="0" indent="0" algn="l" rtl="0">
              <a:spcBef>
                <a:spcPts val="0"/>
              </a:spcBef>
              <a:spcAft>
                <a:spcPts val="0"/>
              </a:spcAft>
              <a:buNone/>
            </a:pPr>
            <a:r>
              <a:rPr lang="en-US" sz="3400"/>
              <a:t>✅ Rebuild trust by integrating local voices, oral histories, and lived realities into policy.</a:t>
            </a:r>
            <a:endParaRPr sz="3400"/>
          </a:p>
          <a:p>
            <a:pPr marL="0" lvl="0" indent="0" algn="l" rtl="0">
              <a:spcBef>
                <a:spcPts val="0"/>
              </a:spcBef>
              <a:spcAft>
                <a:spcPts val="0"/>
              </a:spcAft>
              <a:buNone/>
            </a:pPr>
            <a:endParaRPr sz="3400"/>
          </a:p>
          <a:p>
            <a:pPr marL="0" lvl="0" indent="0" algn="l" rtl="0">
              <a:spcBef>
                <a:spcPts val="0"/>
              </a:spcBef>
              <a:spcAft>
                <a:spcPts val="0"/>
              </a:spcAft>
              <a:buNone/>
            </a:pPr>
            <a:r>
              <a:rPr lang="en-US" sz="3400"/>
              <a:t>If land justice is the goal, epistemic justice must be the path.</a:t>
            </a:r>
            <a:endParaRPr sz="3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9F7F0"/>
        </a:solidFill>
        <a:effectLst/>
      </p:bgPr>
    </p:bg>
    <p:spTree>
      <p:nvGrpSpPr>
        <p:cNvPr id="1" name="Shape 178"/>
        <p:cNvGrpSpPr/>
        <p:nvPr/>
      </p:nvGrpSpPr>
      <p:grpSpPr>
        <a:xfrm>
          <a:off x="0" y="0"/>
          <a:ext cx="0" cy="0"/>
          <a:chOff x="0" y="0"/>
          <a:chExt cx="0" cy="0"/>
        </a:xfrm>
      </p:grpSpPr>
      <p:sp>
        <p:nvSpPr>
          <p:cNvPr id="179" name="Google Shape;179;p10"/>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3">
              <a:alphaModFix/>
            </a:blip>
            <a:stretch>
              <a:fillRect r="-117"/>
            </a:stretch>
          </a:blipFill>
          <a:ln>
            <a:noFill/>
          </a:ln>
        </p:spPr>
      </p:sp>
      <p:graphicFrame>
        <p:nvGraphicFramePr>
          <p:cNvPr id="180" name="Google Shape;180;p10"/>
          <p:cNvGraphicFramePr/>
          <p:nvPr/>
        </p:nvGraphicFramePr>
        <p:xfrm>
          <a:off x="1056775" y="2479200"/>
          <a:ext cx="3000000" cy="3000000"/>
        </p:xfrm>
        <a:graphic>
          <a:graphicData uri="http://schemas.openxmlformats.org/drawingml/2006/table">
            <a:tbl>
              <a:tblPr>
                <a:noFill/>
                <a:tableStyleId>{90780F9B-8A06-4A0A-9094-AB45055F1C26}</a:tableStyleId>
              </a:tblPr>
              <a:tblGrid>
                <a:gridCol w="5926600">
                  <a:extLst>
                    <a:ext uri="{9D8B030D-6E8A-4147-A177-3AD203B41FA5}">
                      <a16:colId xmlns:a16="http://schemas.microsoft.com/office/drawing/2014/main" val="20000"/>
                    </a:ext>
                  </a:extLst>
                </a:gridCol>
                <a:gridCol w="10247850">
                  <a:extLst>
                    <a:ext uri="{9D8B030D-6E8A-4147-A177-3AD203B41FA5}">
                      <a16:colId xmlns:a16="http://schemas.microsoft.com/office/drawing/2014/main" val="20001"/>
                    </a:ext>
                  </a:extLst>
                </a:gridCol>
              </a:tblGrid>
              <a:tr h="589950">
                <a:tc>
                  <a:txBody>
                    <a:bodyPr/>
                    <a:lstStyle/>
                    <a:p>
                      <a:pPr marL="0" lvl="0" indent="0" algn="l" rtl="0">
                        <a:lnSpc>
                          <a:spcPct val="115000"/>
                        </a:lnSpc>
                        <a:spcBef>
                          <a:spcPts val="0"/>
                        </a:spcBef>
                        <a:spcAft>
                          <a:spcPts val="0"/>
                        </a:spcAft>
                        <a:buNone/>
                      </a:pPr>
                      <a:r>
                        <a:rPr lang="en-US" sz="2500" b="1"/>
                        <a:t>Recommendation</a:t>
                      </a:r>
                      <a:endParaRPr sz="2500" b="1"/>
                    </a:p>
                  </a:txBody>
                  <a:tcPr marL="91425" marR="91425" marT="91425" marB="91425"/>
                </a:tc>
                <a:tc>
                  <a:txBody>
                    <a:bodyPr/>
                    <a:lstStyle/>
                    <a:p>
                      <a:pPr marL="0" lvl="0" indent="0" algn="ctr" rtl="0">
                        <a:lnSpc>
                          <a:spcPct val="115000"/>
                        </a:lnSpc>
                        <a:spcBef>
                          <a:spcPts val="0"/>
                        </a:spcBef>
                        <a:spcAft>
                          <a:spcPts val="0"/>
                        </a:spcAft>
                        <a:buNone/>
                      </a:pPr>
                      <a:r>
                        <a:rPr lang="en-US" sz="2500" b="1"/>
                        <a:t>Practical Example </a:t>
                      </a:r>
                      <a:endParaRPr sz="2500" b="1"/>
                    </a:p>
                  </a:txBody>
                  <a:tcPr marL="91425" marR="91425" marT="91425" marB="91425"/>
                </a:tc>
                <a:extLst>
                  <a:ext uri="{0D108BD9-81ED-4DB2-BD59-A6C34878D82A}">
                    <a16:rowId xmlns:a16="http://schemas.microsoft.com/office/drawing/2014/main" val="10000"/>
                  </a:ext>
                </a:extLst>
              </a:tr>
              <a:tr h="897625">
                <a:tc>
                  <a:txBody>
                    <a:bodyPr/>
                    <a:lstStyle/>
                    <a:p>
                      <a:pPr marL="457200" lvl="0" indent="-387350" algn="l" rtl="0">
                        <a:spcBef>
                          <a:spcPts val="0"/>
                        </a:spcBef>
                        <a:spcAft>
                          <a:spcPts val="0"/>
                        </a:spcAft>
                        <a:buSzPts val="2500"/>
                        <a:buChar char="●"/>
                      </a:pPr>
                      <a:r>
                        <a:rPr lang="en-US" sz="2500"/>
                        <a:t>Mandate representation of women and youth in land governance bodies</a:t>
                      </a:r>
                      <a:endParaRPr sz="2500"/>
                    </a:p>
                    <a:p>
                      <a:pPr marL="457200" lvl="0" indent="0" algn="l" rtl="0">
                        <a:spcBef>
                          <a:spcPts val="0"/>
                        </a:spcBef>
                        <a:spcAft>
                          <a:spcPts val="0"/>
                        </a:spcAft>
                        <a:buNone/>
                      </a:pPr>
                      <a:endParaRPr sz="2500"/>
                    </a:p>
                  </a:txBody>
                  <a:tcPr marL="91425" marR="91425" marT="91425" marB="91425"/>
                </a:tc>
                <a:tc>
                  <a:txBody>
                    <a:bodyPr/>
                    <a:lstStyle/>
                    <a:p>
                      <a:pPr marL="0" lvl="0" indent="0" algn="l" rtl="0">
                        <a:spcBef>
                          <a:spcPts val="0"/>
                        </a:spcBef>
                        <a:spcAft>
                          <a:spcPts val="0"/>
                        </a:spcAft>
                        <a:buNone/>
                      </a:pPr>
                      <a:r>
                        <a:rPr lang="en-US" sz="2500"/>
                        <a:t>Create </a:t>
                      </a:r>
                      <a:r>
                        <a:rPr lang="en-US" sz="2500" i="1"/>
                        <a:t>reserved advisory seats</a:t>
                      </a:r>
                      <a:r>
                        <a:rPr lang="en-US" sz="2500"/>
                        <a:t> for women and youth in Customary Land Secretariats and District Planning Committees.</a:t>
                      </a:r>
                      <a:endParaRPr sz="2500"/>
                    </a:p>
                  </a:txBody>
                  <a:tcPr marL="91425" marR="91425" marT="91425" marB="91425"/>
                </a:tc>
                <a:extLst>
                  <a:ext uri="{0D108BD9-81ED-4DB2-BD59-A6C34878D82A}">
                    <a16:rowId xmlns:a16="http://schemas.microsoft.com/office/drawing/2014/main" val="10001"/>
                  </a:ext>
                </a:extLst>
              </a:tr>
              <a:tr h="897625">
                <a:tc>
                  <a:txBody>
                    <a:bodyPr/>
                    <a:lstStyle/>
                    <a:p>
                      <a:pPr marL="457200" lvl="0" indent="-387350" algn="l" rtl="0">
                        <a:spcBef>
                          <a:spcPts val="0"/>
                        </a:spcBef>
                        <a:spcAft>
                          <a:spcPts val="0"/>
                        </a:spcAft>
                        <a:buSzPts val="2500"/>
                        <a:buChar char="●"/>
                      </a:pPr>
                      <a:r>
                        <a:rPr lang="en-US" sz="2500"/>
                        <a:t>Recognize local knowledge and oral claims</a:t>
                      </a:r>
                      <a:endParaRPr sz="2500"/>
                    </a:p>
                    <a:p>
                      <a:pPr marL="457200" lvl="0" indent="0" algn="l" rtl="0">
                        <a:spcBef>
                          <a:spcPts val="0"/>
                        </a:spcBef>
                        <a:spcAft>
                          <a:spcPts val="0"/>
                        </a:spcAft>
                        <a:buNone/>
                      </a:pPr>
                      <a:endParaRPr sz="2500"/>
                    </a:p>
                  </a:txBody>
                  <a:tcPr marL="91425" marR="91425" marT="91425" marB="91425"/>
                </a:tc>
                <a:tc>
                  <a:txBody>
                    <a:bodyPr/>
                    <a:lstStyle/>
                    <a:p>
                      <a:pPr marL="0" lvl="0" indent="0" algn="l" rtl="0">
                        <a:spcBef>
                          <a:spcPts val="0"/>
                        </a:spcBef>
                        <a:spcAft>
                          <a:spcPts val="0"/>
                        </a:spcAft>
                        <a:buNone/>
                      </a:pPr>
                      <a:r>
                        <a:rPr lang="en-US" sz="2500"/>
                        <a:t>Develop community land registers using oral histories, boundary trees, rivers, and local maps — not just cadastral surveys.</a:t>
                      </a:r>
                      <a:endParaRPr sz="2500"/>
                    </a:p>
                  </a:txBody>
                  <a:tcPr marL="91425" marR="91425" marT="91425" marB="91425"/>
                </a:tc>
                <a:extLst>
                  <a:ext uri="{0D108BD9-81ED-4DB2-BD59-A6C34878D82A}">
                    <a16:rowId xmlns:a16="http://schemas.microsoft.com/office/drawing/2014/main" val="10002"/>
                  </a:ext>
                </a:extLst>
              </a:tr>
              <a:tr h="897625">
                <a:tc>
                  <a:txBody>
                    <a:bodyPr/>
                    <a:lstStyle/>
                    <a:p>
                      <a:pPr marL="457200" lvl="0" indent="-387350" algn="l" rtl="0">
                        <a:spcBef>
                          <a:spcPts val="0"/>
                        </a:spcBef>
                        <a:spcAft>
                          <a:spcPts val="0"/>
                        </a:spcAft>
                        <a:buSzPts val="2500"/>
                        <a:buChar char="●"/>
                      </a:pPr>
                      <a:r>
                        <a:rPr lang="en-US" sz="2500"/>
                        <a:t>Reform Customary Land Secretariats for transparency</a:t>
                      </a:r>
                      <a:endParaRPr sz="2500"/>
                    </a:p>
                    <a:p>
                      <a:pPr marL="457200" lvl="0" indent="0" algn="l" rtl="0">
                        <a:spcBef>
                          <a:spcPts val="0"/>
                        </a:spcBef>
                        <a:spcAft>
                          <a:spcPts val="0"/>
                        </a:spcAft>
                        <a:buNone/>
                      </a:pPr>
                      <a:endParaRPr sz="2500"/>
                    </a:p>
                  </a:txBody>
                  <a:tcPr marL="91425" marR="91425" marT="91425" marB="91425"/>
                </a:tc>
                <a:tc>
                  <a:txBody>
                    <a:bodyPr/>
                    <a:lstStyle/>
                    <a:p>
                      <a:pPr marL="0" lvl="0" indent="0" algn="l" rtl="0">
                        <a:spcBef>
                          <a:spcPts val="0"/>
                        </a:spcBef>
                        <a:spcAft>
                          <a:spcPts val="0"/>
                        </a:spcAft>
                        <a:buNone/>
                      </a:pPr>
                      <a:r>
                        <a:rPr lang="en-US" sz="2500"/>
                        <a:t>Require public posting of land allocations and sales and introduce community oversight committees.</a:t>
                      </a:r>
                      <a:endParaRPr sz="2500"/>
                    </a:p>
                  </a:txBody>
                  <a:tcPr marL="91425" marR="91425" marT="91425" marB="91425"/>
                </a:tc>
                <a:extLst>
                  <a:ext uri="{0D108BD9-81ED-4DB2-BD59-A6C34878D82A}">
                    <a16:rowId xmlns:a16="http://schemas.microsoft.com/office/drawing/2014/main" val="10003"/>
                  </a:ext>
                </a:extLst>
              </a:tr>
              <a:tr h="897625">
                <a:tc>
                  <a:txBody>
                    <a:bodyPr/>
                    <a:lstStyle/>
                    <a:p>
                      <a:pPr marL="457200" lvl="0" indent="-387350" algn="l" rtl="0">
                        <a:spcBef>
                          <a:spcPts val="0"/>
                        </a:spcBef>
                        <a:spcAft>
                          <a:spcPts val="0"/>
                        </a:spcAft>
                        <a:buSzPts val="2500"/>
                        <a:buChar char="●"/>
                      </a:pPr>
                      <a:r>
                        <a:rPr lang="en-US" sz="2500"/>
                        <a:t>Support community-led land initiatives</a:t>
                      </a:r>
                      <a:endParaRPr sz="2500"/>
                    </a:p>
                    <a:p>
                      <a:pPr marL="457200" lvl="0" indent="0" algn="l" rtl="0">
                        <a:spcBef>
                          <a:spcPts val="0"/>
                        </a:spcBef>
                        <a:spcAft>
                          <a:spcPts val="0"/>
                        </a:spcAft>
                        <a:buNone/>
                      </a:pPr>
                      <a:endParaRPr sz="2500"/>
                    </a:p>
                  </a:txBody>
                  <a:tcPr marL="91425" marR="91425" marT="91425" marB="91425"/>
                </a:tc>
                <a:tc>
                  <a:txBody>
                    <a:bodyPr/>
                    <a:lstStyle/>
                    <a:p>
                      <a:pPr marL="0" lvl="0" indent="0" algn="l" rtl="0">
                        <a:spcBef>
                          <a:spcPts val="0"/>
                        </a:spcBef>
                        <a:spcAft>
                          <a:spcPts val="0"/>
                        </a:spcAft>
                        <a:buNone/>
                      </a:pPr>
                      <a:r>
                        <a:rPr lang="en-US" sz="2500"/>
                        <a:t>Pilot women’s cooperatives or youth farming zones (e.g., communal garden plots or collective leases) through district assemblies.</a:t>
                      </a:r>
                      <a:endParaRPr sz="2500"/>
                    </a:p>
                  </a:txBody>
                  <a:tcPr marL="91425" marR="91425" marT="91425" marB="91425"/>
                </a:tc>
                <a:extLst>
                  <a:ext uri="{0D108BD9-81ED-4DB2-BD59-A6C34878D82A}">
                    <a16:rowId xmlns:a16="http://schemas.microsoft.com/office/drawing/2014/main" val="10004"/>
                  </a:ext>
                </a:extLst>
              </a:tr>
              <a:tr h="1146825">
                <a:tc>
                  <a:txBody>
                    <a:bodyPr/>
                    <a:lstStyle/>
                    <a:p>
                      <a:pPr marL="457200" lvl="0" indent="-387350" algn="l" rtl="0">
                        <a:spcBef>
                          <a:spcPts val="0"/>
                        </a:spcBef>
                        <a:spcAft>
                          <a:spcPts val="0"/>
                        </a:spcAft>
                        <a:buSzPts val="2500"/>
                        <a:buChar char="●"/>
                      </a:pPr>
                      <a:r>
                        <a:rPr lang="en-US" sz="2500"/>
                        <a:t>Integrate social justice into urban planning</a:t>
                      </a:r>
                      <a:endParaRPr sz="2500"/>
                    </a:p>
                  </a:txBody>
                  <a:tcPr marL="91425" marR="91425" marT="91425" marB="91425"/>
                </a:tc>
                <a:tc>
                  <a:txBody>
                    <a:bodyPr/>
                    <a:lstStyle/>
                    <a:p>
                      <a:pPr marL="0" lvl="0" indent="0" algn="l" rtl="0">
                        <a:spcBef>
                          <a:spcPts val="0"/>
                        </a:spcBef>
                        <a:spcAft>
                          <a:spcPts val="0"/>
                        </a:spcAft>
                        <a:buNone/>
                      </a:pPr>
                      <a:r>
                        <a:rPr lang="en-US" sz="2600"/>
                        <a:t>Make social impact assessments mandatory before granting planning permits to developers in peri-urban areas.</a:t>
                      </a:r>
                      <a:endParaRPr sz="2600"/>
                    </a:p>
                  </a:txBody>
                  <a:tcPr marL="91425" marR="91425" marT="91425" marB="91425"/>
                </a:tc>
                <a:extLst>
                  <a:ext uri="{0D108BD9-81ED-4DB2-BD59-A6C34878D82A}">
                    <a16:rowId xmlns:a16="http://schemas.microsoft.com/office/drawing/2014/main" val="10005"/>
                  </a:ext>
                </a:extLst>
              </a:tr>
              <a:tr h="0">
                <a:tc>
                  <a:txBody>
                    <a:bodyPr/>
                    <a:lstStyle/>
                    <a:p>
                      <a:pPr marL="0" lvl="0" indent="0" algn="l" rtl="0">
                        <a:spcBef>
                          <a:spcPts val="0"/>
                        </a:spcBef>
                        <a:spcAft>
                          <a:spcPts val="0"/>
                        </a:spcAft>
                        <a:buNone/>
                      </a:pPr>
                      <a:endParaRPr sz="1100" b="1"/>
                    </a:p>
                  </a:txBody>
                  <a:tcPr marL="91425" marR="91425" marT="91425" marB="91425"/>
                </a:tc>
                <a:tc>
                  <a:txBody>
                    <a:bodyPr/>
                    <a:lstStyle/>
                    <a:p>
                      <a:pPr marL="0" lvl="0" indent="0" algn="l" rtl="0">
                        <a:spcBef>
                          <a:spcPts val="0"/>
                        </a:spcBef>
                        <a:spcAft>
                          <a:spcPts val="0"/>
                        </a:spcAft>
                        <a:buNone/>
                      </a:pPr>
                      <a:endParaRPr sz="1100"/>
                    </a:p>
                  </a:txBody>
                  <a:tcPr marL="91425" marR="91425" marT="91425" marB="91425"/>
                </a:tc>
                <a:extLst>
                  <a:ext uri="{0D108BD9-81ED-4DB2-BD59-A6C34878D82A}">
                    <a16:rowId xmlns:a16="http://schemas.microsoft.com/office/drawing/2014/main" val="10006"/>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319645"/>
        </a:solidFill>
        <a:effectLst/>
      </p:bgPr>
    </p:bg>
    <p:spTree>
      <p:nvGrpSpPr>
        <p:cNvPr id="1" name="Shape 184"/>
        <p:cNvGrpSpPr/>
        <p:nvPr/>
      </p:nvGrpSpPr>
      <p:grpSpPr>
        <a:xfrm>
          <a:off x="0" y="0"/>
          <a:ext cx="0" cy="0"/>
          <a:chOff x="0" y="0"/>
          <a:chExt cx="0" cy="0"/>
        </a:xfrm>
      </p:grpSpPr>
      <p:sp>
        <p:nvSpPr>
          <p:cNvPr id="185" name="Google Shape;185;p9"/>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3">
              <a:alphaModFix/>
            </a:blip>
            <a:stretch>
              <a:fillRect r="-117"/>
            </a:stretch>
          </a:blipFill>
          <a:ln>
            <a:noFill/>
          </a:ln>
        </p:spPr>
      </p:sp>
      <p:sp>
        <p:nvSpPr>
          <p:cNvPr id="186" name="Google Shape;186;p9"/>
          <p:cNvSpPr txBox="1"/>
          <p:nvPr/>
        </p:nvSpPr>
        <p:spPr>
          <a:xfrm>
            <a:off x="1026766" y="2243499"/>
            <a:ext cx="7787925" cy="1368424"/>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US" sz="9999" b="0" i="0" u="none" strike="noStrike" cap="none">
                <a:solidFill>
                  <a:srgbClr val="F9F7F0"/>
                </a:solidFill>
                <a:latin typeface="Hanuman"/>
                <a:ea typeface="Hanuman"/>
                <a:cs typeface="Hanuman"/>
                <a:sym typeface="Hanuman"/>
              </a:rPr>
              <a:t>Conclusion</a:t>
            </a:r>
            <a:endParaRPr/>
          </a:p>
        </p:txBody>
      </p:sp>
      <p:cxnSp>
        <p:nvCxnSpPr>
          <p:cNvPr id="187" name="Google Shape;187;p9"/>
          <p:cNvCxnSpPr/>
          <p:nvPr/>
        </p:nvCxnSpPr>
        <p:spPr>
          <a:xfrm>
            <a:off x="1000125" y="3787215"/>
            <a:ext cx="15185122" cy="0"/>
          </a:xfrm>
          <a:prstGeom prst="straightConnector1">
            <a:avLst/>
          </a:prstGeom>
          <a:noFill/>
          <a:ln w="19050" cap="flat" cmpd="sng">
            <a:solidFill>
              <a:srgbClr val="F9F7F0"/>
            </a:solidFill>
            <a:prstDash val="solid"/>
            <a:round/>
            <a:headEnd type="none" w="sm" len="sm"/>
            <a:tailEnd type="none" w="sm" len="sm"/>
          </a:ln>
        </p:spPr>
      </p:cxnSp>
      <p:sp>
        <p:nvSpPr>
          <p:cNvPr id="188" name="Google Shape;188;p9"/>
          <p:cNvSpPr txBox="1"/>
          <p:nvPr/>
        </p:nvSpPr>
        <p:spPr>
          <a:xfrm>
            <a:off x="1000125" y="4090650"/>
            <a:ext cx="16677300" cy="56337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3000">
                <a:solidFill>
                  <a:srgbClr val="F9F7F0"/>
                </a:solidFill>
                <a:latin typeface="Hanuman"/>
                <a:ea typeface="Hanuman"/>
                <a:cs typeface="Hanuman"/>
                <a:sym typeface="Hanuman"/>
              </a:rPr>
              <a:t>Because this study relies on secondary sources, it cannot reflect the lived nuances of current disputes, underscoring the need for participatory field research that centres women's and youth’s voices in shaping future land governance reforms.</a:t>
            </a:r>
            <a:endParaRPr sz="3000">
              <a:solidFill>
                <a:srgbClr val="F9F7F0"/>
              </a:solidFill>
              <a:latin typeface="Hanuman"/>
              <a:ea typeface="Hanuman"/>
              <a:cs typeface="Hanuman"/>
              <a:sym typeface="Hanuman"/>
            </a:endParaRPr>
          </a:p>
          <a:p>
            <a:pPr marL="0" marR="0" lvl="0" indent="0" algn="l" rtl="0">
              <a:lnSpc>
                <a:spcPct val="140000"/>
              </a:lnSpc>
              <a:spcBef>
                <a:spcPts val="0"/>
              </a:spcBef>
              <a:spcAft>
                <a:spcPts val="0"/>
              </a:spcAft>
              <a:buNone/>
            </a:pPr>
            <a:endParaRPr sz="3000">
              <a:solidFill>
                <a:srgbClr val="F9F7F0"/>
              </a:solidFill>
              <a:latin typeface="Hanuman"/>
              <a:ea typeface="Hanuman"/>
              <a:cs typeface="Hanuman"/>
              <a:sym typeface="Hanuman"/>
            </a:endParaRPr>
          </a:p>
          <a:p>
            <a:pPr marL="0" marR="0" lvl="0" indent="0" algn="l" rtl="0">
              <a:lnSpc>
                <a:spcPct val="140000"/>
              </a:lnSpc>
              <a:spcBef>
                <a:spcPts val="0"/>
              </a:spcBef>
              <a:spcAft>
                <a:spcPts val="0"/>
              </a:spcAft>
              <a:buNone/>
            </a:pPr>
            <a:r>
              <a:rPr lang="en-US" sz="3000">
                <a:solidFill>
                  <a:srgbClr val="F9F7F0"/>
                </a:solidFill>
                <a:latin typeface="Hanuman"/>
                <a:ea typeface="Hanuman"/>
                <a:cs typeface="Hanuman"/>
                <a:sym typeface="Hanuman"/>
              </a:rPr>
              <a:t>To conclude, ultimately, creating just land governance in Ghana requires more than legal reform; it demands dismantling the colonial and epistemic hierarchies that continue to silence women and youth, and recognizing their knowledge as central to shaping the future of peri-urban space.</a:t>
            </a:r>
            <a:endParaRPr sz="3000">
              <a:solidFill>
                <a:srgbClr val="F9F7F0"/>
              </a:solidFill>
              <a:latin typeface="Hanuman"/>
              <a:ea typeface="Hanuman"/>
              <a:cs typeface="Hanuman"/>
              <a:sym typeface="Hanuman"/>
            </a:endParaRPr>
          </a:p>
          <a:p>
            <a:pPr marL="0" marR="0" lvl="0" indent="0" algn="l" rtl="0">
              <a:lnSpc>
                <a:spcPct val="140000"/>
              </a:lnSpc>
              <a:spcBef>
                <a:spcPts val="0"/>
              </a:spcBef>
              <a:spcAft>
                <a:spcPts val="0"/>
              </a:spcAft>
              <a:buNone/>
            </a:pPr>
            <a:endParaRPr sz="3000">
              <a:solidFill>
                <a:srgbClr val="F9F7F0"/>
              </a:solidFill>
              <a:latin typeface="Hanuman"/>
              <a:ea typeface="Hanuman"/>
              <a:cs typeface="Hanuman"/>
              <a:sym typeface="Hanu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11"/>
          <p:cNvSpPr/>
          <p:nvPr/>
        </p:nvSpPr>
        <p:spPr>
          <a:xfrm>
            <a:off x="0" y="0"/>
            <a:ext cx="18288000" cy="10287000"/>
          </a:xfrm>
          <a:custGeom>
            <a:avLst/>
            <a:gdLst/>
            <a:ahLst/>
            <a:cxnLst/>
            <a:rect l="l" t="t" r="r" b="b"/>
            <a:pathLst>
              <a:path w="24384000" h="13716000" extrusionOk="0">
                <a:moveTo>
                  <a:pt x="0" y="0"/>
                </a:moveTo>
                <a:lnTo>
                  <a:pt x="24384000" y="0"/>
                </a:lnTo>
                <a:lnTo>
                  <a:pt x="24384000" y="13716000"/>
                </a:lnTo>
                <a:lnTo>
                  <a:pt x="0" y="13716000"/>
                </a:lnTo>
                <a:close/>
              </a:path>
            </a:pathLst>
          </a:custGeom>
          <a:solidFill>
            <a:srgbClr val="FFFFFF"/>
          </a:solidFill>
          <a:ln>
            <a:noFill/>
          </a:ln>
        </p:spPr>
      </p:sp>
      <p:sp>
        <p:nvSpPr>
          <p:cNvPr id="194" name="Google Shape;194;p11"/>
          <p:cNvSpPr/>
          <p:nvPr/>
        </p:nvSpPr>
        <p:spPr>
          <a:xfrm>
            <a:off x="-12702" y="0"/>
            <a:ext cx="18278476" cy="2108168"/>
          </a:xfrm>
          <a:custGeom>
            <a:avLst/>
            <a:gdLst/>
            <a:ahLst/>
            <a:cxnLst/>
            <a:rect l="l" t="t" r="r" b="b"/>
            <a:pathLst>
              <a:path w="24371300" h="2810891" extrusionOk="0">
                <a:moveTo>
                  <a:pt x="0" y="0"/>
                </a:moveTo>
                <a:lnTo>
                  <a:pt x="24371300" y="0"/>
                </a:lnTo>
                <a:lnTo>
                  <a:pt x="24371300" y="2810891"/>
                </a:lnTo>
                <a:lnTo>
                  <a:pt x="0" y="2810891"/>
                </a:lnTo>
                <a:lnTo>
                  <a:pt x="0" y="0"/>
                </a:lnTo>
                <a:close/>
              </a:path>
            </a:pathLst>
          </a:custGeom>
          <a:blipFill rotWithShape="1">
            <a:blip r:embed="rId3">
              <a:alphaModFix/>
            </a:blip>
            <a:stretch>
              <a:fillRect r="-117"/>
            </a:stretch>
          </a:blipFill>
          <a:ln>
            <a:noFill/>
          </a:ln>
        </p:spPr>
      </p:sp>
      <p:sp>
        <p:nvSpPr>
          <p:cNvPr id="195" name="Google Shape;195;p11"/>
          <p:cNvSpPr txBox="1"/>
          <p:nvPr/>
        </p:nvSpPr>
        <p:spPr>
          <a:xfrm>
            <a:off x="313098" y="4473093"/>
            <a:ext cx="16818002" cy="4526595"/>
          </a:xfrm>
          <a:prstGeom prst="rect">
            <a:avLst/>
          </a:prstGeom>
          <a:noFill/>
          <a:ln>
            <a:noFill/>
          </a:ln>
        </p:spPr>
        <p:txBody>
          <a:bodyPr spcFirstLastPara="1" wrap="square" lIns="0" tIns="0" rIns="0" bIns="0" anchor="t" anchorCtr="0">
            <a:spAutoFit/>
          </a:bodyPr>
          <a:lstStyle/>
          <a:p>
            <a:pPr marL="0" marR="0" lvl="0" indent="0" algn="ctr" rtl="0">
              <a:lnSpc>
                <a:spcPct val="108000"/>
              </a:lnSpc>
              <a:spcBef>
                <a:spcPts val="0"/>
              </a:spcBef>
              <a:spcAft>
                <a:spcPts val="0"/>
              </a:spcAft>
              <a:buNone/>
            </a:pPr>
            <a:r>
              <a:rPr lang="en-US" sz="6000" b="1" i="0" u="none" strike="noStrike" cap="none">
                <a:solidFill>
                  <a:srgbClr val="000000"/>
                </a:solidFill>
                <a:latin typeface="Calibri"/>
                <a:ea typeface="Calibri"/>
                <a:cs typeface="Calibri"/>
                <a:sym typeface="Calibri"/>
              </a:rPr>
              <a:t>Thank you!</a:t>
            </a:r>
            <a:endParaRPr/>
          </a:p>
          <a:p>
            <a:pPr marL="0" marR="0" lvl="0" indent="0" algn="ctr" rtl="0">
              <a:lnSpc>
                <a:spcPct val="108000"/>
              </a:lnSpc>
              <a:spcBef>
                <a:spcPts val="0"/>
              </a:spcBef>
              <a:spcAft>
                <a:spcPts val="0"/>
              </a:spcAft>
              <a:buNone/>
            </a:pPr>
            <a:r>
              <a:rPr lang="en-US" sz="6000" b="1" i="0" u="none" strike="noStrike" cap="none">
                <a:solidFill>
                  <a:srgbClr val="000000"/>
                </a:solidFill>
                <a:latin typeface="Calibri"/>
                <a:ea typeface="Calibri"/>
                <a:cs typeface="Calibri"/>
                <a:sym typeface="Calibri"/>
              </a:rPr>
              <a:t>Email: gadankwa@gmail.com</a:t>
            </a:r>
            <a:endParaRPr/>
          </a:p>
        </p:txBody>
      </p:sp>
      <p:sp>
        <p:nvSpPr>
          <p:cNvPr id="196" name="Google Shape;196;p11"/>
          <p:cNvSpPr/>
          <p:nvPr/>
        </p:nvSpPr>
        <p:spPr>
          <a:xfrm>
            <a:off x="0" y="9609174"/>
            <a:ext cx="18288000" cy="692658"/>
          </a:xfrm>
          <a:custGeom>
            <a:avLst/>
            <a:gdLst/>
            <a:ahLst/>
            <a:cxnLst/>
            <a:rect l="l" t="t" r="r" b="b"/>
            <a:pathLst>
              <a:path w="24384000" h="923544" extrusionOk="0">
                <a:moveTo>
                  <a:pt x="24384000" y="0"/>
                </a:moveTo>
                <a:lnTo>
                  <a:pt x="0" y="0"/>
                </a:lnTo>
                <a:lnTo>
                  <a:pt x="0" y="923544"/>
                </a:lnTo>
                <a:lnTo>
                  <a:pt x="24384000" y="923544"/>
                </a:lnTo>
                <a:close/>
              </a:path>
            </a:pathLst>
          </a:custGeom>
          <a:solidFill>
            <a:srgbClr val="319645"/>
          </a:solidFill>
          <a:ln>
            <a:noFill/>
          </a:ln>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2"/>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3">
              <a:alphaModFix/>
            </a:blip>
            <a:stretch>
              <a:fillRect r="-117"/>
            </a:stretch>
          </a:blipFill>
          <a:ln>
            <a:noFill/>
          </a:ln>
        </p:spPr>
      </p:sp>
      <p:sp>
        <p:nvSpPr>
          <p:cNvPr id="98" name="Google Shape;98;p2"/>
          <p:cNvSpPr txBox="1"/>
          <p:nvPr/>
        </p:nvSpPr>
        <p:spPr>
          <a:xfrm>
            <a:off x="2178320" y="3192905"/>
            <a:ext cx="7877175" cy="1377963"/>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US" sz="10000" b="0" i="0" u="none" strike="noStrike" cap="none">
                <a:solidFill>
                  <a:srgbClr val="319645"/>
                </a:solidFill>
                <a:latin typeface="Hanuman"/>
                <a:ea typeface="Hanuman"/>
                <a:cs typeface="Hanuman"/>
                <a:sym typeface="Hanuman"/>
              </a:rPr>
              <a:t>Overview</a:t>
            </a:r>
            <a:endParaRPr/>
          </a:p>
        </p:txBody>
      </p:sp>
      <p:sp>
        <p:nvSpPr>
          <p:cNvPr id="99" name="Google Shape;99;p2"/>
          <p:cNvSpPr txBox="1"/>
          <p:nvPr/>
        </p:nvSpPr>
        <p:spPr>
          <a:xfrm>
            <a:off x="2178320" y="4796790"/>
            <a:ext cx="388800" cy="4870200"/>
          </a:xfrm>
          <a:prstGeom prst="rect">
            <a:avLst/>
          </a:prstGeom>
          <a:noFill/>
          <a:ln>
            <a:noFill/>
          </a:ln>
        </p:spPr>
        <p:txBody>
          <a:bodyPr spcFirstLastPara="1" wrap="square" lIns="0" tIns="0" rIns="0" bIns="0" anchor="t" anchorCtr="0">
            <a:spAutoFit/>
          </a:bodyPr>
          <a:lstStyle/>
          <a:p>
            <a:pPr marL="0" marR="0" lvl="0" indent="0" algn="ctr" rtl="0">
              <a:lnSpc>
                <a:spcPct val="140000"/>
              </a:lnSpc>
              <a:spcBef>
                <a:spcPts val="0"/>
              </a:spcBef>
              <a:spcAft>
                <a:spcPts val="0"/>
              </a:spcAft>
              <a:buNone/>
            </a:pPr>
            <a:r>
              <a:rPr lang="en-US" sz="3600" b="0" i="0" u="none" strike="noStrike" cap="none">
                <a:solidFill>
                  <a:srgbClr val="47A144"/>
                </a:solidFill>
                <a:latin typeface="Hanuman"/>
                <a:ea typeface="Hanuman"/>
                <a:cs typeface="Hanuman"/>
                <a:sym typeface="Hanuman"/>
              </a:rPr>
              <a:t>1</a:t>
            </a:r>
            <a:endParaRPr/>
          </a:p>
          <a:p>
            <a:pPr marL="0" marR="0" lvl="0" indent="0" algn="ctr" rtl="0">
              <a:lnSpc>
                <a:spcPct val="140000"/>
              </a:lnSpc>
              <a:spcBef>
                <a:spcPts val="0"/>
              </a:spcBef>
              <a:spcAft>
                <a:spcPts val="0"/>
              </a:spcAft>
              <a:buNone/>
            </a:pPr>
            <a:r>
              <a:rPr lang="en-US" sz="3600" b="0" i="0" u="none" strike="noStrike" cap="none">
                <a:solidFill>
                  <a:srgbClr val="47A144"/>
                </a:solidFill>
                <a:latin typeface="Hanuman"/>
                <a:ea typeface="Hanuman"/>
                <a:cs typeface="Hanuman"/>
                <a:sym typeface="Hanuman"/>
              </a:rPr>
              <a:t>2</a:t>
            </a:r>
            <a:endParaRPr/>
          </a:p>
          <a:p>
            <a:pPr marL="0" marR="0" lvl="0" indent="0" algn="ctr" rtl="0">
              <a:lnSpc>
                <a:spcPct val="140000"/>
              </a:lnSpc>
              <a:spcBef>
                <a:spcPts val="0"/>
              </a:spcBef>
              <a:spcAft>
                <a:spcPts val="0"/>
              </a:spcAft>
              <a:buNone/>
            </a:pPr>
            <a:r>
              <a:rPr lang="en-US" sz="3600" b="0" i="0" u="none" strike="noStrike" cap="none">
                <a:solidFill>
                  <a:srgbClr val="47A144"/>
                </a:solidFill>
                <a:latin typeface="Hanuman"/>
                <a:ea typeface="Hanuman"/>
                <a:cs typeface="Hanuman"/>
                <a:sym typeface="Hanuman"/>
              </a:rPr>
              <a:t>3</a:t>
            </a:r>
            <a:endParaRPr/>
          </a:p>
          <a:p>
            <a:pPr marL="0" marR="0" lvl="0" indent="0" algn="ctr" rtl="0">
              <a:lnSpc>
                <a:spcPct val="140000"/>
              </a:lnSpc>
              <a:spcBef>
                <a:spcPts val="0"/>
              </a:spcBef>
              <a:spcAft>
                <a:spcPts val="0"/>
              </a:spcAft>
              <a:buNone/>
            </a:pPr>
            <a:r>
              <a:rPr lang="en-US" sz="3600" b="0" i="0" u="none" strike="noStrike" cap="none">
                <a:solidFill>
                  <a:srgbClr val="47A144"/>
                </a:solidFill>
                <a:latin typeface="Hanuman"/>
                <a:ea typeface="Hanuman"/>
                <a:cs typeface="Hanuman"/>
                <a:sym typeface="Hanuman"/>
              </a:rPr>
              <a:t>4</a:t>
            </a:r>
            <a:endParaRPr/>
          </a:p>
          <a:p>
            <a:pPr marL="0" marR="0" lvl="0" indent="0" algn="ctr" rtl="0">
              <a:lnSpc>
                <a:spcPct val="140000"/>
              </a:lnSpc>
              <a:spcBef>
                <a:spcPts val="0"/>
              </a:spcBef>
              <a:spcAft>
                <a:spcPts val="0"/>
              </a:spcAft>
              <a:buNone/>
            </a:pPr>
            <a:r>
              <a:rPr lang="en-US" sz="3600" b="0" i="0" u="none" strike="noStrike" cap="none">
                <a:solidFill>
                  <a:srgbClr val="47A144"/>
                </a:solidFill>
                <a:latin typeface="Hanuman"/>
                <a:ea typeface="Hanuman"/>
                <a:cs typeface="Hanuman"/>
                <a:sym typeface="Hanuman"/>
              </a:rPr>
              <a:t>5</a:t>
            </a:r>
            <a:endParaRPr/>
          </a:p>
          <a:p>
            <a:pPr marL="0" marR="0" lvl="0" indent="0" algn="ctr" rtl="0">
              <a:lnSpc>
                <a:spcPct val="140000"/>
              </a:lnSpc>
              <a:spcBef>
                <a:spcPts val="0"/>
              </a:spcBef>
              <a:spcAft>
                <a:spcPts val="0"/>
              </a:spcAft>
              <a:buNone/>
            </a:pPr>
            <a:r>
              <a:rPr lang="en-US" sz="3600" b="0" i="0" u="none" strike="noStrike" cap="none">
                <a:solidFill>
                  <a:srgbClr val="47A144"/>
                </a:solidFill>
                <a:latin typeface="Hanuman"/>
                <a:ea typeface="Hanuman"/>
                <a:cs typeface="Hanuman"/>
                <a:sym typeface="Hanuman"/>
              </a:rPr>
              <a:t>6</a:t>
            </a:r>
            <a:endParaRPr/>
          </a:p>
          <a:p>
            <a:pPr marL="0" marR="0" lvl="0" indent="0" algn="ctr" rtl="0">
              <a:lnSpc>
                <a:spcPct val="140000"/>
              </a:lnSpc>
              <a:spcBef>
                <a:spcPts val="0"/>
              </a:spcBef>
              <a:spcAft>
                <a:spcPts val="0"/>
              </a:spcAft>
              <a:buNone/>
            </a:pPr>
            <a:endParaRPr/>
          </a:p>
        </p:txBody>
      </p:sp>
      <p:sp>
        <p:nvSpPr>
          <p:cNvPr id="100" name="Google Shape;100;p2"/>
          <p:cNvSpPr txBox="1"/>
          <p:nvPr/>
        </p:nvSpPr>
        <p:spPr>
          <a:xfrm>
            <a:off x="3317875" y="4796790"/>
            <a:ext cx="5588100" cy="5541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3600" b="0" i="0" strike="noStrike" cap="none">
                <a:solidFill>
                  <a:srgbClr val="000000"/>
                </a:solidFill>
                <a:latin typeface="Hanuman"/>
                <a:ea typeface="Hanuman"/>
                <a:cs typeface="Hanuman"/>
                <a:sym typeface="Hanuman"/>
              </a:rPr>
              <a:t>Introduction</a:t>
            </a:r>
            <a:endParaRPr/>
          </a:p>
        </p:txBody>
      </p:sp>
      <p:cxnSp>
        <p:nvCxnSpPr>
          <p:cNvPr id="101" name="Google Shape;101;p2"/>
          <p:cNvCxnSpPr/>
          <p:nvPr/>
        </p:nvCxnSpPr>
        <p:spPr>
          <a:xfrm rot="10800000">
            <a:off x="2851150" y="4882515"/>
            <a:ext cx="0" cy="4375785"/>
          </a:xfrm>
          <a:prstGeom prst="straightConnector1">
            <a:avLst/>
          </a:prstGeom>
          <a:noFill/>
          <a:ln w="19050" cap="flat" cmpd="sng">
            <a:solidFill>
              <a:srgbClr val="319645"/>
            </a:solidFill>
            <a:prstDash val="solid"/>
            <a:round/>
            <a:headEnd type="none" w="sm" len="sm"/>
            <a:tailEnd type="none" w="sm" len="sm"/>
          </a:ln>
        </p:spPr>
      </p:cxnSp>
      <p:sp>
        <p:nvSpPr>
          <p:cNvPr id="102" name="Google Shape;102;p2"/>
          <p:cNvSpPr txBox="1"/>
          <p:nvPr/>
        </p:nvSpPr>
        <p:spPr>
          <a:xfrm>
            <a:off x="3317875" y="5434965"/>
            <a:ext cx="5588100" cy="5541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3600">
                <a:latin typeface="Hanuman"/>
                <a:ea typeface="Hanuman"/>
                <a:cs typeface="Hanuman"/>
                <a:sym typeface="Hanuman"/>
              </a:rPr>
              <a:t>Key Theories and Gaps</a:t>
            </a:r>
            <a:endParaRPr/>
          </a:p>
        </p:txBody>
      </p:sp>
      <p:sp>
        <p:nvSpPr>
          <p:cNvPr id="103" name="Google Shape;103;p2"/>
          <p:cNvSpPr txBox="1"/>
          <p:nvPr/>
        </p:nvSpPr>
        <p:spPr>
          <a:xfrm>
            <a:off x="3317875" y="6073140"/>
            <a:ext cx="5588000" cy="63246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3600" b="0" i="0" u="none" strike="noStrike" cap="none">
                <a:solidFill>
                  <a:srgbClr val="000000"/>
                </a:solidFill>
                <a:latin typeface="Hanuman"/>
                <a:ea typeface="Hanuman"/>
                <a:cs typeface="Hanuman"/>
                <a:sym typeface="Hanuman"/>
              </a:rPr>
              <a:t>Research Objectives</a:t>
            </a:r>
            <a:endParaRPr/>
          </a:p>
        </p:txBody>
      </p:sp>
      <p:sp>
        <p:nvSpPr>
          <p:cNvPr id="104" name="Google Shape;104;p2"/>
          <p:cNvSpPr txBox="1"/>
          <p:nvPr/>
        </p:nvSpPr>
        <p:spPr>
          <a:xfrm>
            <a:off x="3317875" y="6711315"/>
            <a:ext cx="5588000" cy="63246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3600" b="0" i="0" u="none" strike="noStrike" cap="none">
                <a:solidFill>
                  <a:srgbClr val="000000"/>
                </a:solidFill>
                <a:latin typeface="Hanuman"/>
                <a:ea typeface="Hanuman"/>
                <a:cs typeface="Hanuman"/>
                <a:sym typeface="Hanuman"/>
              </a:rPr>
              <a:t>Methodology</a:t>
            </a:r>
            <a:endParaRPr/>
          </a:p>
        </p:txBody>
      </p:sp>
      <p:sp>
        <p:nvSpPr>
          <p:cNvPr id="105" name="Google Shape;105;p2"/>
          <p:cNvSpPr txBox="1"/>
          <p:nvPr/>
        </p:nvSpPr>
        <p:spPr>
          <a:xfrm>
            <a:off x="3317875" y="7349490"/>
            <a:ext cx="5588000" cy="63246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3600" b="0" i="0" u="none" strike="noStrike" cap="none">
                <a:solidFill>
                  <a:srgbClr val="000000"/>
                </a:solidFill>
                <a:latin typeface="Hanuman"/>
                <a:ea typeface="Hanuman"/>
                <a:cs typeface="Hanuman"/>
                <a:sym typeface="Hanuman"/>
              </a:rPr>
              <a:t>Findings and Discussion</a:t>
            </a:r>
            <a:endParaRPr/>
          </a:p>
        </p:txBody>
      </p:sp>
      <p:sp>
        <p:nvSpPr>
          <p:cNvPr id="106" name="Google Shape;106;p2"/>
          <p:cNvSpPr txBox="1"/>
          <p:nvPr/>
        </p:nvSpPr>
        <p:spPr>
          <a:xfrm>
            <a:off x="3317875" y="7987665"/>
            <a:ext cx="5588000" cy="63246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3600" b="0" i="0" u="none" strike="noStrike" cap="none">
                <a:solidFill>
                  <a:srgbClr val="000000"/>
                </a:solidFill>
                <a:latin typeface="Hanuman"/>
                <a:ea typeface="Hanuman"/>
                <a:cs typeface="Hanuman"/>
                <a:sym typeface="Hanuman"/>
              </a:rPr>
              <a:t>Conclusion</a:t>
            </a:r>
            <a:endParaRPr/>
          </a:p>
        </p:txBody>
      </p:sp>
      <p:sp>
        <p:nvSpPr>
          <p:cNvPr id="107" name="Google Shape;107;p2"/>
          <p:cNvSpPr txBox="1"/>
          <p:nvPr/>
        </p:nvSpPr>
        <p:spPr>
          <a:xfrm>
            <a:off x="3317875" y="8625840"/>
            <a:ext cx="5588000" cy="63246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3600" b="0" i="0" u="none" strike="noStrike" cap="none">
                <a:solidFill>
                  <a:srgbClr val="000000"/>
                </a:solidFill>
                <a:latin typeface="Hanuman"/>
                <a:ea typeface="Hanuman"/>
                <a:cs typeface="Hanuman"/>
                <a:sym typeface="Hanuman"/>
              </a:rPr>
              <a:t>Recommendation</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3"/>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3">
              <a:alphaModFix/>
            </a:blip>
            <a:stretch>
              <a:fillRect r="-117"/>
            </a:stretch>
          </a:blipFill>
          <a:ln>
            <a:noFill/>
          </a:ln>
        </p:spPr>
      </p:sp>
      <p:sp>
        <p:nvSpPr>
          <p:cNvPr id="113" name="Google Shape;113;p3"/>
          <p:cNvSpPr txBox="1"/>
          <p:nvPr/>
        </p:nvSpPr>
        <p:spPr>
          <a:xfrm>
            <a:off x="875500" y="4078500"/>
            <a:ext cx="16591800" cy="41805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endParaRPr b="1"/>
          </a:p>
          <a:p>
            <a:pPr marL="0" marR="0" lvl="0" indent="0" algn="l" rtl="0">
              <a:lnSpc>
                <a:spcPct val="140000"/>
              </a:lnSpc>
              <a:spcBef>
                <a:spcPts val="0"/>
              </a:spcBef>
              <a:spcAft>
                <a:spcPts val="0"/>
              </a:spcAft>
              <a:buNone/>
            </a:pPr>
            <a:r>
              <a:rPr lang="en-US" sz="3600">
                <a:latin typeface="Hanuman"/>
                <a:ea typeface="Hanuman"/>
                <a:cs typeface="Hanuman"/>
                <a:sym typeface="Hanuman"/>
              </a:rPr>
              <a:t>This study critically examines how colonial legacies, policy structures, and epistemic hierarchies in peri-urban Accra shape land governance, leading to the marginalisation of women and youth, while highlighting pathways for more inclusive reform.</a:t>
            </a:r>
            <a:endParaRPr sz="2400"/>
          </a:p>
          <a:p>
            <a:pPr marL="0" marR="0" lvl="0" indent="0" algn="l" rtl="0">
              <a:lnSpc>
                <a:spcPct val="140000"/>
              </a:lnSpc>
              <a:spcBef>
                <a:spcPts val="0"/>
              </a:spcBef>
              <a:spcAft>
                <a:spcPts val="0"/>
              </a:spcAft>
              <a:buNone/>
            </a:pPr>
            <a:endParaRPr sz="2600" b="0" i="0" u="none" strike="noStrike" cap="none">
              <a:solidFill>
                <a:srgbClr val="000000"/>
              </a:solidFill>
              <a:latin typeface="Hanuman"/>
              <a:ea typeface="Hanuman"/>
              <a:cs typeface="Hanuman"/>
              <a:sym typeface="Hanuman"/>
            </a:endParaRPr>
          </a:p>
          <a:p>
            <a:pPr marL="0" marR="0" lvl="0" indent="0" algn="l" rtl="0">
              <a:lnSpc>
                <a:spcPct val="140000"/>
              </a:lnSpc>
              <a:spcBef>
                <a:spcPts val="0"/>
              </a:spcBef>
              <a:spcAft>
                <a:spcPts val="0"/>
              </a:spcAft>
              <a:buNone/>
            </a:pPr>
            <a:endParaRPr/>
          </a:p>
        </p:txBody>
      </p:sp>
      <p:sp>
        <p:nvSpPr>
          <p:cNvPr id="114" name="Google Shape;114;p3"/>
          <p:cNvSpPr txBox="1"/>
          <p:nvPr/>
        </p:nvSpPr>
        <p:spPr>
          <a:xfrm>
            <a:off x="875500" y="2659360"/>
            <a:ext cx="8859900" cy="15393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US" sz="10000" b="0" i="0" u="none" strike="noStrike" cap="none">
                <a:solidFill>
                  <a:srgbClr val="319645"/>
                </a:solidFill>
                <a:latin typeface="Hanuman"/>
                <a:ea typeface="Hanuman"/>
                <a:cs typeface="Hanuman"/>
                <a:sym typeface="Hanuman"/>
              </a:rPr>
              <a:t>Introduction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g38af22e607f_0_14"/>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3">
              <a:alphaModFix/>
            </a:blip>
            <a:stretch>
              <a:fillRect r="-119"/>
            </a:stretch>
          </a:blipFill>
          <a:ln>
            <a:noFill/>
          </a:ln>
        </p:spPr>
      </p:sp>
      <p:sp>
        <p:nvSpPr>
          <p:cNvPr id="120" name="Google Shape;120;g38af22e607f_0_14"/>
          <p:cNvSpPr txBox="1"/>
          <p:nvPr/>
        </p:nvSpPr>
        <p:spPr>
          <a:xfrm>
            <a:off x="2084898" y="2659500"/>
            <a:ext cx="14536800" cy="15390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US" sz="9999">
                <a:solidFill>
                  <a:srgbClr val="319645"/>
                </a:solidFill>
                <a:latin typeface="Hanuman"/>
                <a:ea typeface="Hanuman"/>
                <a:cs typeface="Hanuman"/>
                <a:sym typeface="Hanuman"/>
              </a:rPr>
              <a:t>Key Theories &amp; Gaps</a:t>
            </a:r>
            <a:endParaRPr/>
          </a:p>
        </p:txBody>
      </p:sp>
      <p:cxnSp>
        <p:nvCxnSpPr>
          <p:cNvPr id="121" name="Google Shape;121;g38af22e607f_0_14"/>
          <p:cNvCxnSpPr/>
          <p:nvPr/>
        </p:nvCxnSpPr>
        <p:spPr>
          <a:xfrm rot="10800000">
            <a:off x="1832875" y="2735725"/>
            <a:ext cx="54900" cy="6593700"/>
          </a:xfrm>
          <a:prstGeom prst="straightConnector1">
            <a:avLst/>
          </a:prstGeom>
          <a:noFill/>
          <a:ln w="19050" cap="flat" cmpd="sng">
            <a:solidFill>
              <a:srgbClr val="8CC541"/>
            </a:solidFill>
            <a:prstDash val="solid"/>
            <a:round/>
            <a:headEnd type="none" w="sm" len="sm"/>
            <a:tailEnd type="none" w="sm" len="sm"/>
          </a:ln>
        </p:spPr>
      </p:cxnSp>
      <p:sp>
        <p:nvSpPr>
          <p:cNvPr id="122" name="Google Shape;122;g38af22e607f_0_14"/>
          <p:cNvSpPr txBox="1"/>
          <p:nvPr/>
        </p:nvSpPr>
        <p:spPr>
          <a:xfrm>
            <a:off x="2084905" y="4198499"/>
            <a:ext cx="13821600" cy="6640800"/>
          </a:xfrm>
          <a:prstGeom prst="rect">
            <a:avLst/>
          </a:prstGeom>
          <a:noFill/>
          <a:ln>
            <a:noFill/>
          </a:ln>
        </p:spPr>
        <p:txBody>
          <a:bodyPr spcFirstLastPara="1" wrap="square" lIns="0" tIns="0" rIns="0" bIns="0" anchor="t" anchorCtr="0">
            <a:spAutoFit/>
          </a:bodyPr>
          <a:lstStyle/>
          <a:p>
            <a:pPr marL="0" marR="0" lvl="0" indent="0" algn="l" rtl="0">
              <a:lnSpc>
                <a:spcPct val="140011"/>
              </a:lnSpc>
              <a:spcBef>
                <a:spcPts val="0"/>
              </a:spcBef>
              <a:spcAft>
                <a:spcPts val="0"/>
              </a:spcAft>
              <a:buNone/>
            </a:pPr>
            <a:endParaRPr sz="2700" b="1"/>
          </a:p>
          <a:p>
            <a:pPr marL="0" marR="0" lvl="0" indent="0" algn="l" rtl="0">
              <a:lnSpc>
                <a:spcPct val="140011"/>
              </a:lnSpc>
              <a:spcBef>
                <a:spcPts val="0"/>
              </a:spcBef>
              <a:spcAft>
                <a:spcPts val="0"/>
              </a:spcAft>
              <a:buNone/>
            </a:pPr>
            <a:r>
              <a:rPr lang="en-US" sz="2700" b="1">
                <a:latin typeface="Hanuman"/>
                <a:ea typeface="Hanuman"/>
                <a:cs typeface="Hanuman"/>
                <a:sym typeface="Hanuman"/>
              </a:rPr>
              <a:t>Key Theories</a:t>
            </a:r>
            <a:endParaRPr sz="2700" b="1">
              <a:latin typeface="Hanuman"/>
              <a:ea typeface="Hanuman"/>
              <a:cs typeface="Hanuman"/>
              <a:sym typeface="Hanuman"/>
            </a:endParaRPr>
          </a:p>
          <a:p>
            <a:pPr marL="777228" marR="0" lvl="1" indent="-331527" algn="l" rtl="0">
              <a:lnSpc>
                <a:spcPct val="140011"/>
              </a:lnSpc>
              <a:spcBef>
                <a:spcPts val="0"/>
              </a:spcBef>
              <a:spcAft>
                <a:spcPts val="0"/>
              </a:spcAft>
              <a:buClr>
                <a:srgbClr val="000000"/>
              </a:buClr>
              <a:buSzPts val="2700"/>
              <a:buChar char="•"/>
            </a:pPr>
            <a:r>
              <a:rPr lang="en-US" sz="2700" b="1" i="1">
                <a:latin typeface="Hanuman"/>
                <a:ea typeface="Hanuman"/>
                <a:cs typeface="Hanuman"/>
                <a:sym typeface="Hanuman"/>
              </a:rPr>
              <a:t>Epistemic Injustice </a:t>
            </a:r>
            <a:r>
              <a:rPr lang="en-US" sz="2700" i="1">
                <a:latin typeface="Hanuman"/>
                <a:ea typeface="Hanuman"/>
                <a:cs typeface="Hanuman"/>
                <a:sym typeface="Hanuman"/>
              </a:rPr>
              <a:t>(Fricker, 2007)</a:t>
            </a:r>
            <a:endParaRPr sz="2700" i="1">
              <a:latin typeface="Hanuman"/>
              <a:ea typeface="Hanuman"/>
              <a:cs typeface="Hanuman"/>
              <a:sym typeface="Hanuman"/>
            </a:endParaRPr>
          </a:p>
          <a:p>
            <a:pPr marL="914400" marR="0" lvl="0" indent="0" algn="l" rtl="0">
              <a:lnSpc>
                <a:spcPct val="140011"/>
              </a:lnSpc>
              <a:spcBef>
                <a:spcPts val="0"/>
              </a:spcBef>
              <a:spcAft>
                <a:spcPts val="0"/>
              </a:spcAft>
              <a:buNone/>
            </a:pPr>
            <a:r>
              <a:rPr lang="en-US" sz="2700">
                <a:latin typeface="Hanuman"/>
                <a:ea typeface="Hanuman"/>
                <a:cs typeface="Hanuman"/>
                <a:sym typeface="Hanuman"/>
              </a:rPr>
              <a:t>Explains how certain groups are silenced or disbelieved in governance.</a:t>
            </a:r>
            <a:endParaRPr sz="2700">
              <a:latin typeface="Hanuman"/>
              <a:ea typeface="Hanuman"/>
              <a:cs typeface="Hanuman"/>
              <a:sym typeface="Hanuman"/>
            </a:endParaRPr>
          </a:p>
          <a:p>
            <a:pPr marL="777228" marR="0" lvl="1" indent="-331527" algn="l" rtl="0">
              <a:lnSpc>
                <a:spcPct val="140011"/>
              </a:lnSpc>
              <a:spcBef>
                <a:spcPts val="0"/>
              </a:spcBef>
              <a:spcAft>
                <a:spcPts val="0"/>
              </a:spcAft>
              <a:buClr>
                <a:srgbClr val="000000"/>
              </a:buClr>
              <a:buSzPts val="2700"/>
              <a:buChar char="•"/>
            </a:pPr>
            <a:r>
              <a:rPr lang="en-US" sz="2700" b="1" i="1">
                <a:latin typeface="Hanuman"/>
                <a:ea typeface="Hanuman"/>
                <a:cs typeface="Hanuman"/>
                <a:sym typeface="Hanuman"/>
              </a:rPr>
              <a:t>Decolonial Theory </a:t>
            </a:r>
            <a:r>
              <a:rPr lang="en-US" sz="2700" i="1">
                <a:latin typeface="Hanuman"/>
                <a:ea typeface="Hanuman"/>
                <a:cs typeface="Hanuman"/>
                <a:sym typeface="Hanuman"/>
              </a:rPr>
              <a:t>(Quijano, 2000; Mignolo, 2007; Maldonado-Torres, 2007) </a:t>
            </a:r>
            <a:endParaRPr sz="2700" i="1">
              <a:latin typeface="Hanuman"/>
              <a:ea typeface="Hanuman"/>
              <a:cs typeface="Hanuman"/>
              <a:sym typeface="Hanuman"/>
            </a:endParaRPr>
          </a:p>
          <a:p>
            <a:pPr marL="914400" marR="0" lvl="0" indent="0" algn="l" rtl="0">
              <a:lnSpc>
                <a:spcPct val="140011"/>
              </a:lnSpc>
              <a:spcBef>
                <a:spcPts val="0"/>
              </a:spcBef>
              <a:spcAft>
                <a:spcPts val="0"/>
              </a:spcAft>
              <a:buNone/>
            </a:pPr>
            <a:r>
              <a:rPr lang="en-US" sz="2700">
                <a:latin typeface="Hanuman"/>
                <a:ea typeface="Hanuman"/>
                <a:cs typeface="Hanuman"/>
                <a:sym typeface="Hanuman"/>
              </a:rPr>
              <a:t>Shows how colonial logics persist in law and institutions after independence.</a:t>
            </a:r>
            <a:endParaRPr sz="2700">
              <a:latin typeface="Hanuman"/>
              <a:ea typeface="Hanuman"/>
              <a:cs typeface="Hanuman"/>
              <a:sym typeface="Hanuman"/>
            </a:endParaRPr>
          </a:p>
          <a:p>
            <a:pPr marL="777228" lvl="1" indent="-331527" algn="l" rtl="0">
              <a:lnSpc>
                <a:spcPct val="140011"/>
              </a:lnSpc>
              <a:spcBef>
                <a:spcPts val="0"/>
              </a:spcBef>
              <a:spcAft>
                <a:spcPts val="0"/>
              </a:spcAft>
              <a:buClr>
                <a:schemeClr val="dk1"/>
              </a:buClr>
              <a:buSzPts val="2700"/>
              <a:buChar char="•"/>
            </a:pPr>
            <a:r>
              <a:rPr lang="en-US" sz="2700" b="1" i="1">
                <a:solidFill>
                  <a:schemeClr val="dk1"/>
                </a:solidFill>
                <a:latin typeface="Hanuman"/>
                <a:ea typeface="Hanuman"/>
                <a:cs typeface="Hanuman"/>
                <a:sym typeface="Hanuman"/>
              </a:rPr>
              <a:t>Intersectionality </a:t>
            </a:r>
            <a:r>
              <a:rPr lang="en-US" sz="2700" i="1">
                <a:solidFill>
                  <a:schemeClr val="dk1"/>
                </a:solidFill>
                <a:latin typeface="Hanuman"/>
                <a:ea typeface="Hanuman"/>
                <a:cs typeface="Hanuman"/>
                <a:sym typeface="Hanuman"/>
              </a:rPr>
              <a:t>(Crenshaw, 1989)</a:t>
            </a:r>
            <a:endParaRPr sz="2700" i="1">
              <a:solidFill>
                <a:schemeClr val="dk1"/>
              </a:solidFill>
              <a:latin typeface="Hanuman"/>
              <a:ea typeface="Hanuman"/>
              <a:cs typeface="Hanuman"/>
              <a:sym typeface="Hanuman"/>
            </a:endParaRPr>
          </a:p>
          <a:p>
            <a:pPr marL="914400" lvl="0" indent="0" algn="l" rtl="0">
              <a:lnSpc>
                <a:spcPct val="140011"/>
              </a:lnSpc>
              <a:spcBef>
                <a:spcPts val="0"/>
              </a:spcBef>
              <a:spcAft>
                <a:spcPts val="0"/>
              </a:spcAft>
              <a:buNone/>
            </a:pPr>
            <a:r>
              <a:rPr lang="en-US" sz="2700">
                <a:solidFill>
                  <a:schemeClr val="dk1"/>
                </a:solidFill>
                <a:latin typeface="Hanuman"/>
                <a:ea typeface="Hanuman"/>
                <a:cs typeface="Hanuman"/>
                <a:sym typeface="Hanuman"/>
              </a:rPr>
              <a:t>Highlights how gender, age, class, and status combine to produce layered exclusion.</a:t>
            </a:r>
            <a:endParaRPr sz="2700">
              <a:solidFill>
                <a:schemeClr val="dk1"/>
              </a:solidFill>
              <a:latin typeface="Hanuman"/>
              <a:ea typeface="Hanuman"/>
              <a:cs typeface="Hanuman"/>
              <a:sym typeface="Hanuman"/>
            </a:endParaRPr>
          </a:p>
          <a:p>
            <a:pPr marL="914400" marR="0" lvl="0" indent="0" algn="l" rtl="0">
              <a:lnSpc>
                <a:spcPct val="140011"/>
              </a:lnSpc>
              <a:spcBef>
                <a:spcPts val="0"/>
              </a:spcBef>
              <a:spcAft>
                <a:spcPts val="0"/>
              </a:spcAft>
              <a:buNone/>
            </a:pPr>
            <a:endParaRPr sz="2400">
              <a:latin typeface="Hanuman"/>
              <a:ea typeface="Hanuman"/>
              <a:cs typeface="Hanuman"/>
              <a:sym typeface="Hanuman"/>
            </a:endParaRPr>
          </a:p>
          <a:p>
            <a:pPr marL="914400" marR="0" lvl="0" indent="0" algn="l" rtl="0">
              <a:lnSpc>
                <a:spcPct val="140011"/>
              </a:lnSpc>
              <a:spcBef>
                <a:spcPts val="0"/>
              </a:spcBef>
              <a:spcAft>
                <a:spcPts val="0"/>
              </a:spcAft>
              <a:buNone/>
            </a:pPr>
            <a:endParaRPr sz="2400">
              <a:latin typeface="Hanuman"/>
              <a:ea typeface="Hanuman"/>
              <a:cs typeface="Hanuman"/>
              <a:sym typeface="Hanuman"/>
            </a:endParaRPr>
          </a:p>
          <a:p>
            <a:pPr marL="0" marR="0" lvl="0" indent="0" algn="l" rtl="0">
              <a:lnSpc>
                <a:spcPct val="140011"/>
              </a:lnSpc>
              <a:spcBef>
                <a:spcPts val="0"/>
              </a:spcBef>
              <a:spcAft>
                <a:spcPts val="0"/>
              </a:spcAft>
              <a:buNone/>
            </a:pPr>
            <a:endParaRPr sz="2400">
              <a:latin typeface="Hanuman"/>
              <a:ea typeface="Hanuman"/>
              <a:cs typeface="Hanuman"/>
              <a:sym typeface="Hanu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g38af22e607f_0_21"/>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3">
              <a:alphaModFix/>
            </a:blip>
            <a:stretch>
              <a:fillRect r="-119"/>
            </a:stretch>
          </a:blipFill>
          <a:ln>
            <a:noFill/>
          </a:ln>
        </p:spPr>
      </p:sp>
      <p:cxnSp>
        <p:nvCxnSpPr>
          <p:cNvPr id="128" name="Google Shape;128;g38af22e607f_0_21"/>
          <p:cNvCxnSpPr/>
          <p:nvPr/>
        </p:nvCxnSpPr>
        <p:spPr>
          <a:xfrm rot="10800000">
            <a:off x="1833000" y="2735650"/>
            <a:ext cx="109500" cy="7250400"/>
          </a:xfrm>
          <a:prstGeom prst="straightConnector1">
            <a:avLst/>
          </a:prstGeom>
          <a:noFill/>
          <a:ln w="19050" cap="flat" cmpd="sng">
            <a:solidFill>
              <a:srgbClr val="8CC541"/>
            </a:solidFill>
            <a:prstDash val="solid"/>
            <a:round/>
            <a:headEnd type="none" w="sm" len="sm"/>
            <a:tailEnd type="none" w="sm" len="sm"/>
          </a:ln>
        </p:spPr>
      </p:cxnSp>
      <p:sp>
        <p:nvSpPr>
          <p:cNvPr id="129" name="Google Shape;129;g38af22e607f_0_21"/>
          <p:cNvSpPr txBox="1"/>
          <p:nvPr/>
        </p:nvSpPr>
        <p:spPr>
          <a:xfrm>
            <a:off x="1942500" y="2735650"/>
            <a:ext cx="15069300" cy="7740000"/>
          </a:xfrm>
          <a:prstGeom prst="rect">
            <a:avLst/>
          </a:prstGeom>
          <a:noFill/>
          <a:ln>
            <a:noFill/>
          </a:ln>
        </p:spPr>
        <p:txBody>
          <a:bodyPr spcFirstLastPara="1" wrap="square" lIns="0" tIns="0" rIns="0" bIns="0" anchor="t" anchorCtr="0">
            <a:spAutoFit/>
          </a:bodyPr>
          <a:lstStyle/>
          <a:p>
            <a:pPr marL="0" marR="0" lvl="0" indent="0" algn="l" rtl="0">
              <a:lnSpc>
                <a:spcPct val="140011"/>
              </a:lnSpc>
              <a:spcBef>
                <a:spcPts val="0"/>
              </a:spcBef>
              <a:spcAft>
                <a:spcPts val="0"/>
              </a:spcAft>
              <a:buNone/>
            </a:pPr>
            <a:endParaRPr sz="2400" b="1">
              <a:latin typeface="Hanuman"/>
              <a:ea typeface="Hanuman"/>
              <a:cs typeface="Hanuman"/>
              <a:sym typeface="Hanuman"/>
            </a:endParaRPr>
          </a:p>
          <a:p>
            <a:pPr marL="0" marR="0" lvl="0" indent="0" algn="l" rtl="0">
              <a:lnSpc>
                <a:spcPct val="140011"/>
              </a:lnSpc>
              <a:spcBef>
                <a:spcPts val="0"/>
              </a:spcBef>
              <a:spcAft>
                <a:spcPts val="0"/>
              </a:spcAft>
              <a:buNone/>
            </a:pPr>
            <a:r>
              <a:rPr lang="en-US" sz="2700" b="1">
                <a:latin typeface="Hanuman"/>
                <a:ea typeface="Hanuman"/>
                <a:cs typeface="Hanuman"/>
                <a:sym typeface="Hanuman"/>
              </a:rPr>
              <a:t>Gaps in Available Literature</a:t>
            </a:r>
            <a:endParaRPr sz="2700" b="1"/>
          </a:p>
          <a:p>
            <a:pPr marL="777228" marR="0" lvl="1" indent="-331527" algn="l" rtl="0">
              <a:lnSpc>
                <a:spcPct val="140011"/>
              </a:lnSpc>
              <a:spcBef>
                <a:spcPts val="0"/>
              </a:spcBef>
              <a:spcAft>
                <a:spcPts val="0"/>
              </a:spcAft>
              <a:buClr>
                <a:srgbClr val="000000"/>
              </a:buClr>
              <a:buSzPts val="2700"/>
              <a:buChar char="•"/>
            </a:pPr>
            <a:r>
              <a:rPr lang="en-US" sz="2700" b="1" i="1">
                <a:latin typeface="Hanuman"/>
                <a:ea typeface="Hanuman"/>
                <a:cs typeface="Hanuman"/>
                <a:sym typeface="Hanuman"/>
              </a:rPr>
              <a:t>Insufficient focus on youth</a:t>
            </a:r>
            <a:endParaRPr sz="2700" i="1">
              <a:latin typeface="Hanuman"/>
              <a:ea typeface="Hanuman"/>
              <a:cs typeface="Hanuman"/>
              <a:sym typeface="Hanuman"/>
            </a:endParaRPr>
          </a:p>
          <a:p>
            <a:pPr marL="914400" marR="0" lvl="0" indent="0" algn="l" rtl="0">
              <a:lnSpc>
                <a:spcPct val="140011"/>
              </a:lnSpc>
              <a:spcBef>
                <a:spcPts val="0"/>
              </a:spcBef>
              <a:spcAft>
                <a:spcPts val="0"/>
              </a:spcAft>
              <a:buNone/>
            </a:pPr>
            <a:r>
              <a:rPr lang="en-US" sz="2700">
                <a:latin typeface="Hanuman"/>
                <a:ea typeface="Hanuman"/>
                <a:cs typeface="Hanuman"/>
                <a:sym typeface="Hanuman"/>
              </a:rPr>
              <a:t>in peri-urban land debates; most studies focus only on women or farmers.</a:t>
            </a:r>
            <a:endParaRPr sz="2700">
              <a:latin typeface="Hanuman"/>
              <a:ea typeface="Hanuman"/>
              <a:cs typeface="Hanuman"/>
              <a:sym typeface="Hanuman"/>
            </a:endParaRPr>
          </a:p>
          <a:p>
            <a:pPr marL="777228" marR="0" lvl="1" indent="-331527" algn="l" rtl="0">
              <a:lnSpc>
                <a:spcPct val="140011"/>
              </a:lnSpc>
              <a:spcBef>
                <a:spcPts val="0"/>
              </a:spcBef>
              <a:spcAft>
                <a:spcPts val="0"/>
              </a:spcAft>
              <a:buClr>
                <a:srgbClr val="000000"/>
              </a:buClr>
              <a:buSzPts val="2700"/>
              <a:buChar char="•"/>
            </a:pPr>
            <a:r>
              <a:rPr lang="en-US" sz="2700" b="1" i="1">
                <a:latin typeface="Hanuman"/>
                <a:ea typeface="Hanuman"/>
                <a:cs typeface="Hanuman"/>
                <a:sym typeface="Hanuman"/>
              </a:rPr>
              <a:t>Limited attention to knowledge-based exclusion</a:t>
            </a:r>
            <a:endParaRPr sz="2700" i="1">
              <a:latin typeface="Hanuman"/>
              <a:ea typeface="Hanuman"/>
              <a:cs typeface="Hanuman"/>
              <a:sym typeface="Hanuman"/>
            </a:endParaRPr>
          </a:p>
          <a:p>
            <a:pPr marL="914400" marR="0" lvl="0" indent="0" algn="l" rtl="0">
              <a:lnSpc>
                <a:spcPct val="140011"/>
              </a:lnSpc>
              <a:spcBef>
                <a:spcPts val="0"/>
              </a:spcBef>
              <a:spcAft>
                <a:spcPts val="0"/>
              </a:spcAft>
              <a:buNone/>
            </a:pPr>
            <a:r>
              <a:rPr lang="en-US" sz="2700">
                <a:latin typeface="Hanuman"/>
                <a:ea typeface="Hanuman"/>
                <a:cs typeface="Hanuman"/>
                <a:sym typeface="Hanuman"/>
              </a:rPr>
              <a:t>research centres on legal/ownership rights, not epistemic injustice.</a:t>
            </a:r>
            <a:endParaRPr sz="2700">
              <a:latin typeface="Hanuman"/>
              <a:ea typeface="Hanuman"/>
              <a:cs typeface="Hanuman"/>
              <a:sym typeface="Hanuman"/>
            </a:endParaRPr>
          </a:p>
          <a:p>
            <a:pPr marL="777228" lvl="1" indent="-331527" algn="l" rtl="0">
              <a:lnSpc>
                <a:spcPct val="140011"/>
              </a:lnSpc>
              <a:spcBef>
                <a:spcPts val="0"/>
              </a:spcBef>
              <a:spcAft>
                <a:spcPts val="0"/>
              </a:spcAft>
              <a:buClr>
                <a:schemeClr val="dk1"/>
              </a:buClr>
              <a:buSzPts val="2700"/>
              <a:buChar char="•"/>
            </a:pPr>
            <a:r>
              <a:rPr lang="en-US" sz="2700" b="1" i="1">
                <a:solidFill>
                  <a:schemeClr val="dk1"/>
                </a:solidFill>
                <a:latin typeface="Hanuman"/>
                <a:ea typeface="Hanuman"/>
                <a:cs typeface="Hanuman"/>
                <a:sym typeface="Hanuman"/>
              </a:rPr>
              <a:t>Colonial legacy rarely linked to present exclusions</a:t>
            </a:r>
            <a:endParaRPr sz="2700" i="1">
              <a:solidFill>
                <a:schemeClr val="dk1"/>
              </a:solidFill>
              <a:latin typeface="Hanuman"/>
              <a:ea typeface="Hanuman"/>
              <a:cs typeface="Hanuman"/>
              <a:sym typeface="Hanuman"/>
            </a:endParaRPr>
          </a:p>
          <a:p>
            <a:pPr marL="914400" lvl="0" indent="0" algn="l" rtl="0">
              <a:lnSpc>
                <a:spcPct val="140011"/>
              </a:lnSpc>
              <a:spcBef>
                <a:spcPts val="0"/>
              </a:spcBef>
              <a:spcAft>
                <a:spcPts val="0"/>
              </a:spcAft>
              <a:buNone/>
            </a:pPr>
            <a:r>
              <a:rPr lang="en-US" sz="2700">
                <a:solidFill>
                  <a:schemeClr val="dk1"/>
                </a:solidFill>
                <a:latin typeface="Hanuman"/>
                <a:ea typeface="Hanuman"/>
                <a:cs typeface="Hanuman"/>
                <a:sym typeface="Hanuman"/>
              </a:rPr>
              <a:t>existing work critiques chiefs/policy but not colonial logics in governance.</a:t>
            </a:r>
            <a:endParaRPr sz="2700">
              <a:solidFill>
                <a:schemeClr val="dk1"/>
              </a:solidFill>
              <a:latin typeface="Hanuman"/>
              <a:ea typeface="Hanuman"/>
              <a:cs typeface="Hanuman"/>
              <a:sym typeface="Hanuman"/>
            </a:endParaRPr>
          </a:p>
          <a:p>
            <a:pPr marL="777228" lvl="1" indent="-331527" algn="l" rtl="0">
              <a:lnSpc>
                <a:spcPct val="140011"/>
              </a:lnSpc>
              <a:spcBef>
                <a:spcPts val="0"/>
              </a:spcBef>
              <a:spcAft>
                <a:spcPts val="0"/>
              </a:spcAft>
              <a:buClr>
                <a:schemeClr val="dk1"/>
              </a:buClr>
              <a:buSzPts val="2700"/>
              <a:buChar char="•"/>
            </a:pPr>
            <a:r>
              <a:rPr lang="en-US" sz="2700" b="1" i="1">
                <a:solidFill>
                  <a:schemeClr val="dk1"/>
                </a:solidFill>
                <a:latin typeface="Hanuman"/>
                <a:ea typeface="Hanuman"/>
                <a:cs typeface="Hanuman"/>
                <a:sym typeface="Hanuman"/>
              </a:rPr>
              <a:t>Not many studies examine Accra’s peri-urban context</a:t>
            </a:r>
            <a:endParaRPr sz="2700" i="1">
              <a:solidFill>
                <a:schemeClr val="dk1"/>
              </a:solidFill>
              <a:latin typeface="Hanuman"/>
              <a:ea typeface="Hanuman"/>
              <a:cs typeface="Hanuman"/>
              <a:sym typeface="Hanuman"/>
            </a:endParaRPr>
          </a:p>
          <a:p>
            <a:pPr marL="914400" lvl="0" indent="0" algn="l" rtl="0">
              <a:lnSpc>
                <a:spcPct val="140011"/>
              </a:lnSpc>
              <a:spcBef>
                <a:spcPts val="0"/>
              </a:spcBef>
              <a:spcAft>
                <a:spcPts val="0"/>
              </a:spcAft>
              <a:buNone/>
            </a:pPr>
            <a:r>
              <a:rPr lang="en-US" sz="2700">
                <a:solidFill>
                  <a:schemeClr val="dk1"/>
                </a:solidFill>
                <a:latin typeface="Hanuman"/>
                <a:ea typeface="Hanuman"/>
                <a:cs typeface="Hanuman"/>
                <a:sym typeface="Hanuman"/>
              </a:rPr>
              <a:t>most focus on rural or northern Ghana, ignoring growing urban frontiers.</a:t>
            </a:r>
            <a:endParaRPr sz="2700">
              <a:solidFill>
                <a:schemeClr val="dk1"/>
              </a:solidFill>
              <a:latin typeface="Hanuman"/>
              <a:ea typeface="Hanuman"/>
              <a:cs typeface="Hanuman"/>
              <a:sym typeface="Hanuman"/>
            </a:endParaRPr>
          </a:p>
          <a:p>
            <a:pPr marL="914400" lvl="0" indent="0" algn="l" rtl="0">
              <a:lnSpc>
                <a:spcPct val="140011"/>
              </a:lnSpc>
              <a:spcBef>
                <a:spcPts val="0"/>
              </a:spcBef>
              <a:spcAft>
                <a:spcPts val="0"/>
              </a:spcAft>
              <a:buNone/>
            </a:pPr>
            <a:endParaRPr sz="2700">
              <a:solidFill>
                <a:schemeClr val="dk1"/>
              </a:solidFill>
              <a:latin typeface="Hanuman"/>
              <a:ea typeface="Hanuman"/>
              <a:cs typeface="Hanuman"/>
              <a:sym typeface="Hanuman"/>
            </a:endParaRPr>
          </a:p>
          <a:p>
            <a:pPr marL="914400" marR="0" lvl="0" indent="0" algn="l" rtl="0">
              <a:lnSpc>
                <a:spcPct val="140011"/>
              </a:lnSpc>
              <a:spcBef>
                <a:spcPts val="0"/>
              </a:spcBef>
              <a:spcAft>
                <a:spcPts val="0"/>
              </a:spcAft>
              <a:buNone/>
            </a:pPr>
            <a:endParaRPr sz="2400">
              <a:latin typeface="Hanuman"/>
              <a:ea typeface="Hanuman"/>
              <a:cs typeface="Hanuman"/>
              <a:sym typeface="Hanuman"/>
            </a:endParaRPr>
          </a:p>
          <a:p>
            <a:pPr marL="914400" marR="0" lvl="0" indent="0" algn="l" rtl="0">
              <a:lnSpc>
                <a:spcPct val="140011"/>
              </a:lnSpc>
              <a:spcBef>
                <a:spcPts val="0"/>
              </a:spcBef>
              <a:spcAft>
                <a:spcPts val="0"/>
              </a:spcAft>
              <a:buNone/>
            </a:pPr>
            <a:endParaRPr sz="2400">
              <a:latin typeface="Hanuman"/>
              <a:ea typeface="Hanuman"/>
              <a:cs typeface="Hanuman"/>
              <a:sym typeface="Hanuman"/>
            </a:endParaRPr>
          </a:p>
          <a:p>
            <a:pPr marL="0" marR="0" lvl="0" indent="0" algn="l" rtl="0">
              <a:lnSpc>
                <a:spcPct val="140011"/>
              </a:lnSpc>
              <a:spcBef>
                <a:spcPts val="0"/>
              </a:spcBef>
              <a:spcAft>
                <a:spcPts val="0"/>
              </a:spcAft>
              <a:buNone/>
            </a:pPr>
            <a:endParaRPr sz="2400">
              <a:latin typeface="Hanuman"/>
              <a:ea typeface="Hanuman"/>
              <a:cs typeface="Hanuman"/>
              <a:sym typeface="Hanu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9F7F0"/>
        </a:solidFill>
        <a:effectLst/>
      </p:bgPr>
    </p:bg>
    <p:spTree>
      <p:nvGrpSpPr>
        <p:cNvPr id="1" name="Shape 133"/>
        <p:cNvGrpSpPr/>
        <p:nvPr/>
      </p:nvGrpSpPr>
      <p:grpSpPr>
        <a:xfrm>
          <a:off x="0" y="0"/>
          <a:ext cx="0" cy="0"/>
          <a:chOff x="0" y="0"/>
          <a:chExt cx="0" cy="0"/>
        </a:xfrm>
      </p:grpSpPr>
      <p:sp>
        <p:nvSpPr>
          <p:cNvPr id="134" name="Google Shape;134;p5"/>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3">
              <a:alphaModFix/>
            </a:blip>
            <a:stretch>
              <a:fillRect r="-117"/>
            </a:stretch>
          </a:blipFill>
          <a:ln>
            <a:noFill/>
          </a:ln>
        </p:spPr>
      </p:sp>
      <p:cxnSp>
        <p:nvCxnSpPr>
          <p:cNvPr id="135" name="Google Shape;135;p5"/>
          <p:cNvCxnSpPr/>
          <p:nvPr/>
        </p:nvCxnSpPr>
        <p:spPr>
          <a:xfrm rot="10800000">
            <a:off x="1852499" y="2322741"/>
            <a:ext cx="0" cy="7440841"/>
          </a:xfrm>
          <a:prstGeom prst="straightConnector1">
            <a:avLst/>
          </a:prstGeom>
          <a:noFill/>
          <a:ln w="19050" cap="flat" cmpd="sng">
            <a:solidFill>
              <a:srgbClr val="8CC541"/>
            </a:solidFill>
            <a:prstDash val="solid"/>
            <a:round/>
            <a:headEnd type="none" w="sm" len="sm"/>
            <a:tailEnd type="none" w="sm" len="sm"/>
          </a:ln>
        </p:spPr>
      </p:cxnSp>
      <p:grpSp>
        <p:nvGrpSpPr>
          <p:cNvPr id="136" name="Google Shape;136;p5"/>
          <p:cNvGrpSpPr/>
          <p:nvPr/>
        </p:nvGrpSpPr>
        <p:grpSpPr>
          <a:xfrm>
            <a:off x="0" y="2071425"/>
            <a:ext cx="4304080" cy="8215573"/>
            <a:chOff x="0" y="-9525"/>
            <a:chExt cx="2514506" cy="2718858"/>
          </a:xfrm>
        </p:grpSpPr>
        <p:sp>
          <p:nvSpPr>
            <p:cNvPr id="137" name="Google Shape;137;p5"/>
            <p:cNvSpPr/>
            <p:nvPr/>
          </p:nvSpPr>
          <p:spPr>
            <a:xfrm>
              <a:off x="0" y="0"/>
              <a:ext cx="2514506" cy="2709333"/>
            </a:xfrm>
            <a:custGeom>
              <a:avLst/>
              <a:gdLst/>
              <a:ahLst/>
              <a:cxnLst/>
              <a:rect l="l" t="t" r="r" b="b"/>
              <a:pathLst>
                <a:path w="2514506" h="2709333" extrusionOk="0">
                  <a:moveTo>
                    <a:pt x="0" y="0"/>
                  </a:moveTo>
                  <a:lnTo>
                    <a:pt x="2514506" y="0"/>
                  </a:lnTo>
                  <a:lnTo>
                    <a:pt x="2514506" y="2709333"/>
                  </a:lnTo>
                  <a:lnTo>
                    <a:pt x="0" y="2709333"/>
                  </a:lnTo>
                  <a:close/>
                </a:path>
              </a:pathLst>
            </a:custGeom>
            <a:solidFill>
              <a:srgbClr val="8CC541"/>
            </a:solidFill>
            <a:ln>
              <a:noFill/>
            </a:ln>
          </p:spPr>
        </p:sp>
        <p:sp>
          <p:nvSpPr>
            <p:cNvPr id="138" name="Google Shape;138;p5"/>
            <p:cNvSpPr txBox="1"/>
            <p:nvPr/>
          </p:nvSpPr>
          <p:spPr>
            <a:xfrm>
              <a:off x="0" y="-9525"/>
              <a:ext cx="2514506" cy="2718858"/>
            </a:xfrm>
            <a:prstGeom prst="rect">
              <a:avLst/>
            </a:prstGeom>
            <a:noFill/>
            <a:ln>
              <a:noFill/>
            </a:ln>
          </p:spPr>
          <p:txBody>
            <a:bodyPr spcFirstLastPara="1" wrap="square" lIns="50800" tIns="50800" rIns="50800" bIns="50800" anchor="ctr" anchorCtr="0">
              <a:noAutofit/>
            </a:bodyPr>
            <a:lstStyle/>
            <a:p>
              <a:pPr marL="0" marR="0" lvl="0" indent="0" algn="ctr" rtl="0">
                <a:lnSpc>
                  <a:spcPct val="107444"/>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sp>
        <p:nvSpPr>
          <p:cNvPr id="139" name="Google Shape;139;p5"/>
          <p:cNvSpPr txBox="1"/>
          <p:nvPr/>
        </p:nvSpPr>
        <p:spPr>
          <a:xfrm>
            <a:off x="4572000" y="4084125"/>
            <a:ext cx="12482700" cy="5291700"/>
          </a:xfrm>
          <a:prstGeom prst="rect">
            <a:avLst/>
          </a:prstGeom>
          <a:noFill/>
          <a:ln>
            <a:noFill/>
          </a:ln>
        </p:spPr>
        <p:txBody>
          <a:bodyPr spcFirstLastPara="1" wrap="square" lIns="0" tIns="0" rIns="0" bIns="0" anchor="t" anchorCtr="0">
            <a:spAutoFit/>
          </a:bodyPr>
          <a:lstStyle/>
          <a:p>
            <a:pPr marL="457200" marR="0" lvl="0" indent="-389128" algn="l" rtl="0">
              <a:lnSpc>
                <a:spcPct val="139991"/>
              </a:lnSpc>
              <a:spcBef>
                <a:spcPts val="0"/>
              </a:spcBef>
              <a:spcAft>
                <a:spcPts val="0"/>
              </a:spcAft>
              <a:buSzPts val="2528"/>
              <a:buFont typeface="Hanuman"/>
              <a:buChar char="●"/>
            </a:pPr>
            <a:r>
              <a:rPr lang="en-US" sz="2528">
                <a:latin typeface="Hanuman"/>
                <a:ea typeface="Hanuman"/>
                <a:cs typeface="Hanuman"/>
                <a:sym typeface="Hanuman"/>
              </a:rPr>
              <a:t>To examine how women and youth navigate land access in peri-urban Accra.</a:t>
            </a:r>
            <a:endParaRPr sz="2528">
              <a:latin typeface="Hanuman"/>
              <a:ea typeface="Hanuman"/>
              <a:cs typeface="Hanuman"/>
              <a:sym typeface="Hanuman"/>
            </a:endParaRPr>
          </a:p>
          <a:p>
            <a:pPr marL="457200" marR="0" lvl="0" indent="0" algn="l" rtl="0">
              <a:lnSpc>
                <a:spcPct val="139991"/>
              </a:lnSpc>
              <a:spcBef>
                <a:spcPts val="0"/>
              </a:spcBef>
              <a:spcAft>
                <a:spcPts val="0"/>
              </a:spcAft>
              <a:buNone/>
            </a:pPr>
            <a:endParaRPr sz="2528">
              <a:latin typeface="Hanuman"/>
              <a:ea typeface="Hanuman"/>
              <a:cs typeface="Hanuman"/>
              <a:sym typeface="Hanuman"/>
            </a:endParaRPr>
          </a:p>
          <a:p>
            <a:pPr marL="457200" marR="0" lvl="0" indent="-389128" algn="l" rtl="0">
              <a:lnSpc>
                <a:spcPct val="139991"/>
              </a:lnSpc>
              <a:spcBef>
                <a:spcPts val="0"/>
              </a:spcBef>
              <a:spcAft>
                <a:spcPts val="0"/>
              </a:spcAft>
              <a:buSzPts val="2528"/>
              <a:buFont typeface="Hanuman"/>
              <a:buChar char="●"/>
            </a:pPr>
            <a:r>
              <a:rPr lang="en-US" sz="2528">
                <a:latin typeface="Hanuman"/>
                <a:ea typeface="Hanuman"/>
                <a:cs typeface="Hanuman"/>
                <a:sym typeface="Hanuman"/>
              </a:rPr>
              <a:t>To analyse how colonial legacies and current land systems shape exclusion.</a:t>
            </a:r>
            <a:endParaRPr sz="2528">
              <a:latin typeface="Hanuman"/>
              <a:ea typeface="Hanuman"/>
              <a:cs typeface="Hanuman"/>
              <a:sym typeface="Hanuman"/>
            </a:endParaRPr>
          </a:p>
          <a:p>
            <a:pPr marL="457200" marR="0" lvl="0" indent="0" algn="l" rtl="0">
              <a:lnSpc>
                <a:spcPct val="139991"/>
              </a:lnSpc>
              <a:spcBef>
                <a:spcPts val="0"/>
              </a:spcBef>
              <a:spcAft>
                <a:spcPts val="0"/>
              </a:spcAft>
              <a:buNone/>
            </a:pPr>
            <a:endParaRPr sz="2528">
              <a:latin typeface="Hanuman"/>
              <a:ea typeface="Hanuman"/>
              <a:cs typeface="Hanuman"/>
              <a:sym typeface="Hanuman"/>
            </a:endParaRPr>
          </a:p>
          <a:p>
            <a:pPr marL="457200" marR="0" lvl="0" indent="-389128" algn="l" rtl="0">
              <a:lnSpc>
                <a:spcPct val="139991"/>
              </a:lnSpc>
              <a:spcBef>
                <a:spcPts val="0"/>
              </a:spcBef>
              <a:spcAft>
                <a:spcPts val="0"/>
              </a:spcAft>
              <a:buSzPts val="2528"/>
              <a:buFont typeface="Hanuman"/>
              <a:buChar char="●"/>
            </a:pPr>
            <a:r>
              <a:rPr lang="en-US" sz="2528">
                <a:latin typeface="Hanuman"/>
                <a:ea typeface="Hanuman"/>
                <a:cs typeface="Hanuman"/>
                <a:sym typeface="Hanuman"/>
              </a:rPr>
              <a:t>To explore how epistemic injustice; whose knowledge counts and how that affects land governance.</a:t>
            </a:r>
            <a:endParaRPr sz="2528">
              <a:latin typeface="Hanuman"/>
              <a:ea typeface="Hanuman"/>
              <a:cs typeface="Hanuman"/>
              <a:sym typeface="Hanuman"/>
            </a:endParaRPr>
          </a:p>
          <a:p>
            <a:pPr marL="457200" marR="0" lvl="0" indent="0" algn="l" rtl="0">
              <a:lnSpc>
                <a:spcPct val="139991"/>
              </a:lnSpc>
              <a:spcBef>
                <a:spcPts val="0"/>
              </a:spcBef>
              <a:spcAft>
                <a:spcPts val="0"/>
              </a:spcAft>
              <a:buNone/>
            </a:pPr>
            <a:endParaRPr sz="2528">
              <a:latin typeface="Hanuman"/>
              <a:ea typeface="Hanuman"/>
              <a:cs typeface="Hanuman"/>
              <a:sym typeface="Hanuman"/>
            </a:endParaRPr>
          </a:p>
          <a:p>
            <a:pPr marL="457200" marR="0" lvl="0" indent="-389128" algn="l" rtl="0">
              <a:lnSpc>
                <a:spcPct val="139991"/>
              </a:lnSpc>
              <a:spcBef>
                <a:spcPts val="0"/>
              </a:spcBef>
              <a:spcAft>
                <a:spcPts val="0"/>
              </a:spcAft>
              <a:buSzPts val="2528"/>
              <a:buFont typeface="Hanuman"/>
              <a:buChar char="●"/>
            </a:pPr>
            <a:r>
              <a:rPr lang="en-US" sz="2528">
                <a:latin typeface="Hanuman"/>
                <a:ea typeface="Hanuman"/>
                <a:cs typeface="Hanuman"/>
                <a:sym typeface="Hanuman"/>
              </a:rPr>
              <a:t>To identify emerging community or hybrid practices that challenge exclusion.</a:t>
            </a:r>
            <a:endParaRPr sz="2528">
              <a:latin typeface="Hanuman"/>
              <a:ea typeface="Hanuman"/>
              <a:cs typeface="Hanuman"/>
              <a:sym typeface="Hanuman"/>
            </a:endParaRPr>
          </a:p>
        </p:txBody>
      </p:sp>
      <p:sp>
        <p:nvSpPr>
          <p:cNvPr id="140" name="Google Shape;140;p5"/>
          <p:cNvSpPr txBox="1"/>
          <p:nvPr/>
        </p:nvSpPr>
        <p:spPr>
          <a:xfrm>
            <a:off x="4571989" y="2322663"/>
            <a:ext cx="8851200" cy="15390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US" sz="9999" b="0" i="0" u="none" strike="noStrike" cap="none">
                <a:solidFill>
                  <a:srgbClr val="319645"/>
                </a:solidFill>
                <a:latin typeface="Hanuman"/>
                <a:ea typeface="Hanuman"/>
                <a:cs typeface="Hanuman"/>
                <a:sym typeface="Hanuman"/>
              </a:rPr>
              <a:t>Objectives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9F7F0"/>
        </a:solidFill>
        <a:effectLst/>
      </p:bgPr>
    </p:bg>
    <p:spTree>
      <p:nvGrpSpPr>
        <p:cNvPr id="1" name="Shape 144"/>
        <p:cNvGrpSpPr/>
        <p:nvPr/>
      </p:nvGrpSpPr>
      <p:grpSpPr>
        <a:xfrm>
          <a:off x="0" y="0"/>
          <a:ext cx="0" cy="0"/>
          <a:chOff x="0" y="0"/>
          <a:chExt cx="0" cy="0"/>
        </a:xfrm>
      </p:grpSpPr>
      <p:sp>
        <p:nvSpPr>
          <p:cNvPr id="145" name="Google Shape;145;p6"/>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3">
              <a:alphaModFix/>
            </a:blip>
            <a:stretch>
              <a:fillRect r="-117"/>
            </a:stretch>
          </a:blipFill>
          <a:ln>
            <a:noFill/>
          </a:ln>
        </p:spPr>
      </p:sp>
      <p:cxnSp>
        <p:nvCxnSpPr>
          <p:cNvPr id="146" name="Google Shape;146;p6"/>
          <p:cNvCxnSpPr/>
          <p:nvPr/>
        </p:nvCxnSpPr>
        <p:spPr>
          <a:xfrm rot="10800000">
            <a:off x="730774" y="2472370"/>
            <a:ext cx="0" cy="7440900"/>
          </a:xfrm>
          <a:prstGeom prst="straightConnector1">
            <a:avLst/>
          </a:prstGeom>
          <a:noFill/>
          <a:ln w="19050" cap="flat" cmpd="sng">
            <a:solidFill>
              <a:srgbClr val="8CC541"/>
            </a:solidFill>
            <a:prstDash val="solid"/>
            <a:round/>
            <a:headEnd type="none" w="sm" len="sm"/>
            <a:tailEnd type="none" w="sm" len="sm"/>
          </a:ln>
        </p:spPr>
      </p:cxnSp>
      <p:grpSp>
        <p:nvGrpSpPr>
          <p:cNvPr id="147" name="Google Shape;147;p6"/>
          <p:cNvGrpSpPr/>
          <p:nvPr/>
        </p:nvGrpSpPr>
        <p:grpSpPr>
          <a:xfrm>
            <a:off x="13865583" y="2071330"/>
            <a:ext cx="4422417" cy="8243167"/>
            <a:chOff x="0" y="-9525"/>
            <a:chExt cx="1458654" cy="2718858"/>
          </a:xfrm>
        </p:grpSpPr>
        <p:sp>
          <p:nvSpPr>
            <p:cNvPr id="148" name="Google Shape;148;p6"/>
            <p:cNvSpPr/>
            <p:nvPr/>
          </p:nvSpPr>
          <p:spPr>
            <a:xfrm>
              <a:off x="0" y="0"/>
              <a:ext cx="1458654" cy="2709333"/>
            </a:xfrm>
            <a:custGeom>
              <a:avLst/>
              <a:gdLst/>
              <a:ahLst/>
              <a:cxnLst/>
              <a:rect l="l" t="t" r="r" b="b"/>
              <a:pathLst>
                <a:path w="1458654" h="2709333" extrusionOk="0">
                  <a:moveTo>
                    <a:pt x="0" y="0"/>
                  </a:moveTo>
                  <a:lnTo>
                    <a:pt x="1458654" y="0"/>
                  </a:lnTo>
                  <a:lnTo>
                    <a:pt x="1458654" y="2709333"/>
                  </a:lnTo>
                  <a:lnTo>
                    <a:pt x="0" y="2709333"/>
                  </a:lnTo>
                  <a:close/>
                </a:path>
              </a:pathLst>
            </a:custGeom>
            <a:solidFill>
              <a:srgbClr val="8CC541"/>
            </a:solidFill>
            <a:ln>
              <a:noFill/>
            </a:ln>
          </p:spPr>
        </p:sp>
        <p:sp>
          <p:nvSpPr>
            <p:cNvPr id="149" name="Google Shape;149;p6"/>
            <p:cNvSpPr txBox="1"/>
            <p:nvPr/>
          </p:nvSpPr>
          <p:spPr>
            <a:xfrm>
              <a:off x="0" y="-9525"/>
              <a:ext cx="1458654" cy="2718858"/>
            </a:xfrm>
            <a:prstGeom prst="rect">
              <a:avLst/>
            </a:prstGeom>
            <a:noFill/>
            <a:ln>
              <a:noFill/>
            </a:ln>
          </p:spPr>
          <p:txBody>
            <a:bodyPr spcFirstLastPara="1" wrap="square" lIns="50800" tIns="50800" rIns="50800" bIns="50800" anchor="ctr" anchorCtr="0">
              <a:noAutofit/>
            </a:bodyPr>
            <a:lstStyle/>
            <a:p>
              <a:pPr marL="0" marR="0" lvl="0" indent="0" algn="ctr" rtl="0">
                <a:lnSpc>
                  <a:spcPct val="107444"/>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sp>
        <p:nvSpPr>
          <p:cNvPr id="150" name="Google Shape;150;p6"/>
          <p:cNvSpPr txBox="1"/>
          <p:nvPr/>
        </p:nvSpPr>
        <p:spPr>
          <a:xfrm>
            <a:off x="1028700" y="5119353"/>
            <a:ext cx="10671300" cy="54036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3600">
                <a:latin typeface="Hanuman"/>
                <a:ea typeface="Hanuman"/>
                <a:cs typeface="Hanuman"/>
                <a:sym typeface="Hanuman"/>
              </a:rPr>
              <a:t>This study adopts a </a:t>
            </a:r>
            <a:r>
              <a:rPr lang="en-US" sz="3600" b="1">
                <a:latin typeface="Hanuman"/>
                <a:ea typeface="Hanuman"/>
                <a:cs typeface="Hanuman"/>
                <a:sym typeface="Hanuman"/>
              </a:rPr>
              <a:t>desk-based qualitative design</a:t>
            </a:r>
            <a:r>
              <a:rPr lang="en-US" sz="3600">
                <a:latin typeface="Hanuman"/>
                <a:ea typeface="Hanuman"/>
                <a:cs typeface="Hanuman"/>
                <a:sym typeface="Hanuman"/>
              </a:rPr>
              <a:t>, using </a:t>
            </a:r>
            <a:r>
              <a:rPr lang="en-US" sz="3600" b="1">
                <a:latin typeface="Hanuman"/>
                <a:ea typeface="Hanuman"/>
                <a:cs typeface="Hanuman"/>
                <a:sym typeface="Hanuman"/>
              </a:rPr>
              <a:t>content analysis</a:t>
            </a:r>
            <a:r>
              <a:rPr lang="en-US" sz="3600">
                <a:latin typeface="Hanuman"/>
                <a:ea typeface="Hanuman"/>
                <a:cs typeface="Hanuman"/>
                <a:sym typeface="Hanuman"/>
              </a:rPr>
              <a:t> of statutory texts, policy documents, scholarly literature and grey sources, analysed thematically through </a:t>
            </a:r>
            <a:r>
              <a:rPr lang="en-US" sz="3600" b="1">
                <a:latin typeface="Hanuman"/>
                <a:ea typeface="Hanuman"/>
                <a:cs typeface="Hanuman"/>
                <a:sym typeface="Hanuman"/>
              </a:rPr>
              <a:t>decolonial, intersectional and epistemic justice lens</a:t>
            </a:r>
            <a:r>
              <a:rPr lang="en-US" sz="3600">
                <a:latin typeface="Hanuman"/>
                <a:ea typeface="Hanuman"/>
                <a:cs typeface="Hanuman"/>
                <a:sym typeface="Hanuman"/>
              </a:rPr>
              <a:t>.</a:t>
            </a:r>
            <a:endParaRPr/>
          </a:p>
          <a:p>
            <a:pPr marL="0" marR="0" lvl="0" indent="0" algn="l" rtl="0">
              <a:lnSpc>
                <a:spcPct val="140000"/>
              </a:lnSpc>
              <a:spcBef>
                <a:spcPts val="0"/>
              </a:spcBef>
              <a:spcAft>
                <a:spcPts val="0"/>
              </a:spcAft>
              <a:buNone/>
            </a:pPr>
            <a:endParaRPr/>
          </a:p>
          <a:p>
            <a:pPr marL="0" marR="0" lvl="0" indent="0" algn="l" rtl="0">
              <a:lnSpc>
                <a:spcPct val="80722"/>
              </a:lnSpc>
              <a:spcBef>
                <a:spcPts val="0"/>
              </a:spcBef>
              <a:spcAft>
                <a:spcPts val="0"/>
              </a:spcAft>
              <a:buNone/>
            </a:pPr>
            <a:endParaRPr sz="3600" b="0" i="0" u="none" strike="noStrike" cap="none">
              <a:solidFill>
                <a:srgbClr val="000000"/>
              </a:solidFill>
              <a:latin typeface="Hanuman"/>
              <a:ea typeface="Hanuman"/>
              <a:cs typeface="Hanuman"/>
              <a:sym typeface="Hanuman"/>
            </a:endParaRPr>
          </a:p>
        </p:txBody>
      </p:sp>
      <p:sp>
        <p:nvSpPr>
          <p:cNvPr id="151" name="Google Shape;151;p6"/>
          <p:cNvSpPr txBox="1"/>
          <p:nvPr/>
        </p:nvSpPr>
        <p:spPr>
          <a:xfrm>
            <a:off x="1028700" y="3074037"/>
            <a:ext cx="10671175" cy="1368424"/>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US" sz="9999" b="0" i="0" u="none" strike="noStrike" cap="none">
                <a:solidFill>
                  <a:srgbClr val="319645"/>
                </a:solidFill>
                <a:latin typeface="Hanuman"/>
                <a:ea typeface="Hanuman"/>
                <a:cs typeface="Hanuman"/>
                <a:sym typeface="Hanuman"/>
              </a:rPr>
              <a:t>Methodology</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9F7F0"/>
        </a:solidFill>
        <a:effectLst/>
      </p:bgPr>
    </p:bg>
    <p:spTree>
      <p:nvGrpSpPr>
        <p:cNvPr id="1" name="Shape 155"/>
        <p:cNvGrpSpPr/>
        <p:nvPr/>
      </p:nvGrpSpPr>
      <p:grpSpPr>
        <a:xfrm>
          <a:off x="0" y="0"/>
          <a:ext cx="0" cy="0"/>
          <a:chOff x="0" y="0"/>
          <a:chExt cx="0" cy="0"/>
        </a:xfrm>
      </p:grpSpPr>
      <p:sp>
        <p:nvSpPr>
          <p:cNvPr id="156" name="Google Shape;156;p7"/>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3">
              <a:alphaModFix/>
            </a:blip>
            <a:stretch>
              <a:fillRect r="-117"/>
            </a:stretch>
          </a:blipFill>
          <a:ln>
            <a:noFill/>
          </a:ln>
        </p:spPr>
      </p:sp>
      <p:cxnSp>
        <p:nvCxnSpPr>
          <p:cNvPr id="157" name="Google Shape;157;p7"/>
          <p:cNvCxnSpPr/>
          <p:nvPr/>
        </p:nvCxnSpPr>
        <p:spPr>
          <a:xfrm rot="10800000">
            <a:off x="1852499" y="2322741"/>
            <a:ext cx="0" cy="7440841"/>
          </a:xfrm>
          <a:prstGeom prst="straightConnector1">
            <a:avLst/>
          </a:prstGeom>
          <a:noFill/>
          <a:ln w="19050" cap="flat" cmpd="sng">
            <a:solidFill>
              <a:srgbClr val="8CC541"/>
            </a:solidFill>
            <a:prstDash val="solid"/>
            <a:round/>
            <a:headEnd type="none" w="sm" len="sm"/>
            <a:tailEnd type="none" w="sm" len="sm"/>
          </a:ln>
        </p:spPr>
      </p:cxnSp>
      <p:sp>
        <p:nvSpPr>
          <p:cNvPr id="158" name="Google Shape;158;p7"/>
          <p:cNvSpPr txBox="1"/>
          <p:nvPr/>
        </p:nvSpPr>
        <p:spPr>
          <a:xfrm>
            <a:off x="2003250" y="2322675"/>
            <a:ext cx="16865100" cy="15390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US" sz="9999" b="0" i="0" u="none" strike="noStrike" cap="none">
                <a:solidFill>
                  <a:srgbClr val="319645"/>
                </a:solidFill>
                <a:latin typeface="Hanuman"/>
                <a:ea typeface="Hanuman"/>
                <a:cs typeface="Hanuman"/>
                <a:sym typeface="Hanuman"/>
              </a:rPr>
              <a:t>Findings and Discussion</a:t>
            </a:r>
            <a:endParaRPr sz="10099"/>
          </a:p>
        </p:txBody>
      </p:sp>
      <p:sp>
        <p:nvSpPr>
          <p:cNvPr id="159" name="Google Shape;159;p7"/>
          <p:cNvSpPr txBox="1"/>
          <p:nvPr/>
        </p:nvSpPr>
        <p:spPr>
          <a:xfrm>
            <a:off x="2003250" y="3861675"/>
            <a:ext cx="14753700" cy="53658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endParaRPr sz="2400">
              <a:latin typeface="Hanuman"/>
              <a:ea typeface="Hanuman"/>
              <a:cs typeface="Hanuman"/>
              <a:sym typeface="Hanuman"/>
            </a:endParaRPr>
          </a:p>
          <a:p>
            <a:pPr marL="0" marR="0" lvl="0" indent="0" algn="l" rtl="0">
              <a:lnSpc>
                <a:spcPct val="140000"/>
              </a:lnSpc>
              <a:spcBef>
                <a:spcPts val="0"/>
              </a:spcBef>
              <a:spcAft>
                <a:spcPts val="0"/>
              </a:spcAft>
              <a:buNone/>
            </a:pPr>
            <a:r>
              <a:rPr lang="en-US" sz="2100" b="1" i="0" u="none" strike="noStrike" cap="none">
                <a:solidFill>
                  <a:srgbClr val="000000"/>
                </a:solidFill>
                <a:latin typeface="Hanuman"/>
                <a:ea typeface="Hanuman"/>
                <a:cs typeface="Hanuman"/>
                <a:sym typeface="Hanuman"/>
              </a:rPr>
              <a:t>Findings</a:t>
            </a:r>
            <a:endParaRPr sz="2100" b="1" i="0" u="none" strike="noStrike" cap="none">
              <a:solidFill>
                <a:srgbClr val="000000"/>
              </a:solidFill>
              <a:latin typeface="Hanuman"/>
              <a:ea typeface="Hanuman"/>
              <a:cs typeface="Hanuman"/>
              <a:sym typeface="Hanuman"/>
            </a:endParaRPr>
          </a:p>
          <a:p>
            <a:pPr marL="0" marR="0" lvl="0" indent="0" algn="l" rtl="0">
              <a:lnSpc>
                <a:spcPct val="140000"/>
              </a:lnSpc>
              <a:spcBef>
                <a:spcPts val="0"/>
              </a:spcBef>
              <a:spcAft>
                <a:spcPts val="0"/>
              </a:spcAft>
              <a:buNone/>
            </a:pPr>
            <a:endParaRPr sz="2100">
              <a:latin typeface="Hanuman"/>
              <a:ea typeface="Hanuman"/>
              <a:cs typeface="Hanuman"/>
              <a:sym typeface="Hanuman"/>
            </a:endParaRPr>
          </a:p>
          <a:p>
            <a:pPr marL="457200" marR="0" lvl="0" indent="-361950" algn="l" rtl="0">
              <a:lnSpc>
                <a:spcPct val="140000"/>
              </a:lnSpc>
              <a:spcBef>
                <a:spcPts val="0"/>
              </a:spcBef>
              <a:spcAft>
                <a:spcPts val="0"/>
              </a:spcAft>
              <a:buSzPts val="2100"/>
              <a:buFont typeface="Hanuman"/>
              <a:buChar char="●"/>
            </a:pPr>
            <a:r>
              <a:rPr lang="en-US" sz="2100" b="1">
                <a:latin typeface="Hanuman"/>
                <a:ea typeface="Hanuman"/>
                <a:cs typeface="Hanuman"/>
                <a:sym typeface="Hanuman"/>
              </a:rPr>
              <a:t>Colonial logics persist </a:t>
            </a:r>
            <a:r>
              <a:rPr lang="en-US" sz="2100">
                <a:latin typeface="Hanuman"/>
                <a:ea typeface="Hanuman"/>
                <a:cs typeface="Hanuman"/>
                <a:sym typeface="Hanuman"/>
              </a:rPr>
              <a:t>in land governance, privileging documentation, elites, and formal authority.</a:t>
            </a:r>
            <a:endParaRPr sz="2100">
              <a:latin typeface="Hanuman"/>
              <a:ea typeface="Hanuman"/>
              <a:cs typeface="Hanuman"/>
              <a:sym typeface="Hanuman"/>
            </a:endParaRPr>
          </a:p>
          <a:p>
            <a:pPr marL="457200" marR="0" lvl="0" indent="0" algn="l" rtl="0">
              <a:lnSpc>
                <a:spcPct val="140000"/>
              </a:lnSpc>
              <a:spcBef>
                <a:spcPts val="0"/>
              </a:spcBef>
              <a:spcAft>
                <a:spcPts val="0"/>
              </a:spcAft>
              <a:buNone/>
            </a:pPr>
            <a:endParaRPr sz="2100">
              <a:latin typeface="Hanuman"/>
              <a:ea typeface="Hanuman"/>
              <a:cs typeface="Hanuman"/>
              <a:sym typeface="Hanuman"/>
            </a:endParaRPr>
          </a:p>
          <a:p>
            <a:pPr marL="457200" marR="0" lvl="0" indent="-361950" algn="l" rtl="0">
              <a:lnSpc>
                <a:spcPct val="140000"/>
              </a:lnSpc>
              <a:spcBef>
                <a:spcPts val="0"/>
              </a:spcBef>
              <a:spcAft>
                <a:spcPts val="0"/>
              </a:spcAft>
              <a:buSzPts val="2100"/>
              <a:buFont typeface="Hanuman"/>
              <a:buChar char="●"/>
            </a:pPr>
            <a:r>
              <a:rPr lang="en-US" sz="2100" b="1">
                <a:latin typeface="Hanuman"/>
                <a:ea typeface="Hanuman"/>
                <a:cs typeface="Hanuman"/>
                <a:sym typeface="Hanuman"/>
              </a:rPr>
              <a:t>Women and youth face structural exclusion</a:t>
            </a:r>
            <a:r>
              <a:rPr lang="en-US" sz="2100">
                <a:latin typeface="Hanuman"/>
                <a:ea typeface="Hanuman"/>
                <a:cs typeface="Hanuman"/>
                <a:sym typeface="Hanuman"/>
              </a:rPr>
              <a:t> in both customary and statutory systems.</a:t>
            </a:r>
            <a:endParaRPr sz="2100">
              <a:latin typeface="Hanuman"/>
              <a:ea typeface="Hanuman"/>
              <a:cs typeface="Hanuman"/>
              <a:sym typeface="Hanuman"/>
            </a:endParaRPr>
          </a:p>
          <a:p>
            <a:pPr marL="457200" marR="0" lvl="0" indent="0" algn="l" rtl="0">
              <a:lnSpc>
                <a:spcPct val="140000"/>
              </a:lnSpc>
              <a:spcBef>
                <a:spcPts val="0"/>
              </a:spcBef>
              <a:spcAft>
                <a:spcPts val="0"/>
              </a:spcAft>
              <a:buNone/>
            </a:pPr>
            <a:endParaRPr sz="2100">
              <a:latin typeface="Hanuman"/>
              <a:ea typeface="Hanuman"/>
              <a:cs typeface="Hanuman"/>
              <a:sym typeface="Hanuman"/>
            </a:endParaRPr>
          </a:p>
          <a:p>
            <a:pPr marL="457200" marR="0" lvl="0" indent="-361950" algn="l" rtl="0">
              <a:lnSpc>
                <a:spcPct val="140000"/>
              </a:lnSpc>
              <a:spcBef>
                <a:spcPts val="0"/>
              </a:spcBef>
              <a:spcAft>
                <a:spcPts val="0"/>
              </a:spcAft>
              <a:buSzPts val="2100"/>
              <a:buFont typeface="Hanuman"/>
              <a:buChar char="●"/>
            </a:pPr>
            <a:r>
              <a:rPr lang="en-US" sz="2100" b="1">
                <a:latin typeface="Hanuman"/>
                <a:ea typeface="Hanuman"/>
                <a:cs typeface="Hanuman"/>
                <a:sym typeface="Hanuman"/>
              </a:rPr>
              <a:t>Epistemic injustice is evident</a:t>
            </a:r>
            <a:r>
              <a:rPr lang="en-US" sz="2100">
                <a:latin typeface="Hanuman"/>
                <a:ea typeface="Hanuman"/>
                <a:cs typeface="Hanuman"/>
                <a:sym typeface="Hanuman"/>
              </a:rPr>
              <a:t> as their knowledge and claims are often dismissed or not recognized.</a:t>
            </a:r>
            <a:endParaRPr sz="2100">
              <a:latin typeface="Hanuman"/>
              <a:ea typeface="Hanuman"/>
              <a:cs typeface="Hanuman"/>
              <a:sym typeface="Hanuman"/>
            </a:endParaRPr>
          </a:p>
          <a:p>
            <a:pPr marL="457200" marR="0" lvl="0" indent="0" algn="l" rtl="0">
              <a:lnSpc>
                <a:spcPct val="140000"/>
              </a:lnSpc>
              <a:spcBef>
                <a:spcPts val="0"/>
              </a:spcBef>
              <a:spcAft>
                <a:spcPts val="0"/>
              </a:spcAft>
              <a:buNone/>
            </a:pPr>
            <a:endParaRPr sz="2100">
              <a:latin typeface="Hanuman"/>
              <a:ea typeface="Hanuman"/>
              <a:cs typeface="Hanuman"/>
              <a:sym typeface="Hanuman"/>
            </a:endParaRPr>
          </a:p>
          <a:p>
            <a:pPr marL="457200" marR="0" lvl="0" indent="-361950" algn="l" rtl="0">
              <a:lnSpc>
                <a:spcPct val="140000"/>
              </a:lnSpc>
              <a:spcBef>
                <a:spcPts val="0"/>
              </a:spcBef>
              <a:spcAft>
                <a:spcPts val="0"/>
              </a:spcAft>
              <a:buSzPts val="2100"/>
              <a:buFont typeface="Hanuman"/>
              <a:buChar char="●"/>
            </a:pPr>
            <a:r>
              <a:rPr lang="en-US" sz="2100" b="1">
                <a:latin typeface="Hanuman"/>
                <a:ea typeface="Hanuman"/>
                <a:cs typeface="Hanuman"/>
                <a:sym typeface="Hanuman"/>
              </a:rPr>
              <a:t>Land commodification intensifies exclusion</a:t>
            </a:r>
            <a:r>
              <a:rPr lang="en-US" sz="2100">
                <a:latin typeface="Hanuman"/>
                <a:ea typeface="Hanuman"/>
                <a:cs typeface="Hanuman"/>
                <a:sym typeface="Hanuman"/>
              </a:rPr>
              <a:t>, as chiefs and elites sell land to developers.</a:t>
            </a:r>
            <a:endParaRPr sz="2100">
              <a:latin typeface="Hanuman"/>
              <a:ea typeface="Hanuman"/>
              <a:cs typeface="Hanuman"/>
              <a:sym typeface="Hanuman"/>
            </a:endParaRPr>
          </a:p>
          <a:p>
            <a:pPr marL="457200" marR="0" lvl="0" indent="0" algn="l" rtl="0">
              <a:lnSpc>
                <a:spcPct val="140000"/>
              </a:lnSpc>
              <a:spcBef>
                <a:spcPts val="0"/>
              </a:spcBef>
              <a:spcAft>
                <a:spcPts val="0"/>
              </a:spcAft>
              <a:buNone/>
            </a:pPr>
            <a:endParaRPr sz="2100">
              <a:latin typeface="Hanuman"/>
              <a:ea typeface="Hanuman"/>
              <a:cs typeface="Hanuman"/>
              <a:sym typeface="Hanuman"/>
            </a:endParaRPr>
          </a:p>
          <a:p>
            <a:pPr marL="457200" marR="0" lvl="0" indent="-361950" algn="l" rtl="0">
              <a:lnSpc>
                <a:spcPct val="140000"/>
              </a:lnSpc>
              <a:spcBef>
                <a:spcPts val="0"/>
              </a:spcBef>
              <a:spcAft>
                <a:spcPts val="0"/>
              </a:spcAft>
              <a:buSzPts val="2100"/>
              <a:buFont typeface="Hanuman"/>
              <a:buChar char="●"/>
            </a:pPr>
            <a:r>
              <a:rPr lang="en-US" sz="2100" b="1">
                <a:latin typeface="Hanuman"/>
                <a:ea typeface="Hanuman"/>
                <a:cs typeface="Hanuman"/>
                <a:sym typeface="Hanuman"/>
              </a:rPr>
              <a:t>Community-led and hybrid strategies emerge</a:t>
            </a:r>
            <a:r>
              <a:rPr lang="en-US" sz="2100">
                <a:latin typeface="Hanuman"/>
                <a:ea typeface="Hanuman"/>
                <a:cs typeface="Hanuman"/>
                <a:sym typeface="Hanuman"/>
              </a:rPr>
              <a:t>, showing local attempts to claim voice and space.</a:t>
            </a:r>
            <a:endParaRPr sz="2100">
              <a:latin typeface="Hanuman"/>
              <a:ea typeface="Hanuman"/>
              <a:cs typeface="Hanuman"/>
              <a:sym typeface="Hanu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9F7F0"/>
        </a:solidFill>
        <a:effectLst/>
      </p:bgPr>
    </p:bg>
    <p:spTree>
      <p:nvGrpSpPr>
        <p:cNvPr id="1" name="Shape 163"/>
        <p:cNvGrpSpPr/>
        <p:nvPr/>
      </p:nvGrpSpPr>
      <p:grpSpPr>
        <a:xfrm>
          <a:off x="0" y="0"/>
          <a:ext cx="0" cy="0"/>
          <a:chOff x="0" y="0"/>
          <a:chExt cx="0" cy="0"/>
        </a:xfrm>
      </p:grpSpPr>
      <p:sp>
        <p:nvSpPr>
          <p:cNvPr id="164" name="Google Shape;164;g203d413e27e1be72_10"/>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3">
              <a:alphaModFix/>
            </a:blip>
            <a:stretch>
              <a:fillRect r="-119"/>
            </a:stretch>
          </a:blipFill>
          <a:ln>
            <a:noFill/>
          </a:ln>
        </p:spPr>
      </p:sp>
      <p:cxnSp>
        <p:nvCxnSpPr>
          <p:cNvPr id="165" name="Google Shape;165;g203d413e27e1be72_10"/>
          <p:cNvCxnSpPr/>
          <p:nvPr/>
        </p:nvCxnSpPr>
        <p:spPr>
          <a:xfrm rot="10800000">
            <a:off x="1852499" y="2322682"/>
            <a:ext cx="0" cy="7440900"/>
          </a:xfrm>
          <a:prstGeom prst="straightConnector1">
            <a:avLst/>
          </a:prstGeom>
          <a:noFill/>
          <a:ln w="19050" cap="flat" cmpd="sng">
            <a:solidFill>
              <a:srgbClr val="8CC541"/>
            </a:solidFill>
            <a:prstDash val="solid"/>
            <a:round/>
            <a:headEnd type="none" w="sm" len="sm"/>
            <a:tailEnd type="none" w="sm" len="sm"/>
          </a:ln>
        </p:spPr>
      </p:cxnSp>
      <p:sp>
        <p:nvSpPr>
          <p:cNvPr id="166" name="Google Shape;166;g203d413e27e1be72_10"/>
          <p:cNvSpPr txBox="1"/>
          <p:nvPr/>
        </p:nvSpPr>
        <p:spPr>
          <a:xfrm>
            <a:off x="2003250" y="2724675"/>
            <a:ext cx="15852000" cy="60585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endParaRPr sz="2400">
              <a:latin typeface="Hanuman"/>
              <a:ea typeface="Hanuman"/>
              <a:cs typeface="Hanuman"/>
              <a:sym typeface="Hanuman"/>
            </a:endParaRPr>
          </a:p>
          <a:p>
            <a:pPr marL="0" marR="0" lvl="0" indent="0" algn="l" rtl="0">
              <a:lnSpc>
                <a:spcPct val="140000"/>
              </a:lnSpc>
              <a:spcBef>
                <a:spcPts val="0"/>
              </a:spcBef>
              <a:spcAft>
                <a:spcPts val="0"/>
              </a:spcAft>
              <a:buNone/>
            </a:pPr>
            <a:r>
              <a:rPr lang="en-US" sz="2400" b="1">
                <a:latin typeface="Hanuman"/>
                <a:ea typeface="Hanuman"/>
                <a:cs typeface="Hanuman"/>
                <a:sym typeface="Hanuman"/>
              </a:rPr>
              <a:t>Discussion</a:t>
            </a:r>
            <a:endParaRPr sz="2400" b="1" i="0" u="none" strike="noStrike" cap="none">
              <a:solidFill>
                <a:srgbClr val="000000"/>
              </a:solidFill>
              <a:latin typeface="Hanuman"/>
              <a:ea typeface="Hanuman"/>
              <a:cs typeface="Hanuman"/>
              <a:sym typeface="Hanuman"/>
            </a:endParaRPr>
          </a:p>
          <a:p>
            <a:pPr marL="0" marR="0" lvl="0" indent="0" algn="l" rtl="0">
              <a:lnSpc>
                <a:spcPct val="140000"/>
              </a:lnSpc>
              <a:spcBef>
                <a:spcPts val="0"/>
              </a:spcBef>
              <a:spcAft>
                <a:spcPts val="0"/>
              </a:spcAft>
              <a:buNone/>
            </a:pPr>
            <a:endParaRPr sz="2400">
              <a:latin typeface="Hanuman"/>
              <a:ea typeface="Hanuman"/>
              <a:cs typeface="Hanuman"/>
              <a:sym typeface="Hanuman"/>
            </a:endParaRPr>
          </a:p>
          <a:p>
            <a:pPr marL="457200" marR="0" lvl="0" indent="-381000" algn="l" rtl="0">
              <a:lnSpc>
                <a:spcPct val="140000"/>
              </a:lnSpc>
              <a:spcBef>
                <a:spcPts val="0"/>
              </a:spcBef>
              <a:spcAft>
                <a:spcPts val="0"/>
              </a:spcAft>
              <a:buSzPts val="2400"/>
              <a:buFont typeface="Hanuman"/>
              <a:buChar char="●"/>
            </a:pPr>
            <a:r>
              <a:rPr lang="en-US" sz="2400">
                <a:latin typeface="Hanuman"/>
                <a:ea typeface="Hanuman"/>
                <a:cs typeface="Hanuman"/>
                <a:sym typeface="Hanuman"/>
              </a:rPr>
              <a:t>Exclusion is not only about access to land, but </a:t>
            </a:r>
            <a:r>
              <a:rPr lang="en-US" sz="2400" b="1">
                <a:latin typeface="Hanuman"/>
                <a:ea typeface="Hanuman"/>
                <a:cs typeface="Hanuman"/>
                <a:sym typeface="Hanuman"/>
              </a:rPr>
              <a:t>whose knowledge is valued </a:t>
            </a:r>
            <a:r>
              <a:rPr lang="en-US" sz="2400">
                <a:latin typeface="Hanuman"/>
                <a:ea typeface="Hanuman"/>
                <a:cs typeface="Hanuman"/>
                <a:sym typeface="Hanuman"/>
              </a:rPr>
              <a:t>in decision-making.</a:t>
            </a:r>
            <a:endParaRPr sz="2400">
              <a:latin typeface="Hanuman"/>
              <a:ea typeface="Hanuman"/>
              <a:cs typeface="Hanuman"/>
              <a:sym typeface="Hanuman"/>
            </a:endParaRPr>
          </a:p>
          <a:p>
            <a:pPr marL="457200" marR="0" lvl="0" indent="0" algn="l" rtl="0">
              <a:lnSpc>
                <a:spcPct val="140000"/>
              </a:lnSpc>
              <a:spcBef>
                <a:spcPts val="0"/>
              </a:spcBef>
              <a:spcAft>
                <a:spcPts val="0"/>
              </a:spcAft>
              <a:buNone/>
            </a:pPr>
            <a:endParaRPr sz="2400">
              <a:latin typeface="Hanuman"/>
              <a:ea typeface="Hanuman"/>
              <a:cs typeface="Hanuman"/>
              <a:sym typeface="Hanuman"/>
            </a:endParaRPr>
          </a:p>
          <a:p>
            <a:pPr marL="457200" marR="0" lvl="0" indent="-381000" algn="l" rtl="0">
              <a:lnSpc>
                <a:spcPct val="140000"/>
              </a:lnSpc>
              <a:spcBef>
                <a:spcPts val="0"/>
              </a:spcBef>
              <a:spcAft>
                <a:spcPts val="0"/>
              </a:spcAft>
              <a:buSzPts val="2400"/>
              <a:buFont typeface="Hanuman"/>
              <a:buChar char="●"/>
            </a:pPr>
            <a:r>
              <a:rPr lang="en-US" sz="2400">
                <a:latin typeface="Hanuman"/>
                <a:ea typeface="Hanuman"/>
                <a:cs typeface="Hanuman"/>
                <a:sym typeface="Hanuman"/>
              </a:rPr>
              <a:t>Customary and statutory systems </a:t>
            </a:r>
            <a:r>
              <a:rPr lang="en-US" sz="2400" b="1">
                <a:latin typeface="Hanuman"/>
                <a:ea typeface="Hanuman"/>
                <a:cs typeface="Hanuman"/>
                <a:sym typeface="Hanuman"/>
              </a:rPr>
              <a:t>reinforce each other</a:t>
            </a:r>
            <a:r>
              <a:rPr lang="en-US" sz="2400">
                <a:latin typeface="Hanuman"/>
                <a:ea typeface="Hanuman"/>
                <a:cs typeface="Hanuman"/>
                <a:sym typeface="Hanuman"/>
              </a:rPr>
              <a:t>, creating a double barrier for women and youth.</a:t>
            </a:r>
            <a:endParaRPr sz="2400">
              <a:latin typeface="Hanuman"/>
              <a:ea typeface="Hanuman"/>
              <a:cs typeface="Hanuman"/>
              <a:sym typeface="Hanuman"/>
            </a:endParaRPr>
          </a:p>
          <a:p>
            <a:pPr marL="457200" marR="0" lvl="0" indent="0" algn="l" rtl="0">
              <a:lnSpc>
                <a:spcPct val="140000"/>
              </a:lnSpc>
              <a:spcBef>
                <a:spcPts val="0"/>
              </a:spcBef>
              <a:spcAft>
                <a:spcPts val="0"/>
              </a:spcAft>
              <a:buNone/>
            </a:pPr>
            <a:endParaRPr sz="2400">
              <a:latin typeface="Hanuman"/>
              <a:ea typeface="Hanuman"/>
              <a:cs typeface="Hanuman"/>
              <a:sym typeface="Hanuman"/>
            </a:endParaRPr>
          </a:p>
          <a:p>
            <a:pPr marL="457200" marR="0" lvl="0" indent="-381000" algn="l" rtl="0">
              <a:lnSpc>
                <a:spcPct val="140000"/>
              </a:lnSpc>
              <a:spcBef>
                <a:spcPts val="0"/>
              </a:spcBef>
              <a:spcAft>
                <a:spcPts val="0"/>
              </a:spcAft>
              <a:buSzPts val="2400"/>
              <a:buFont typeface="Hanuman"/>
              <a:buChar char="●"/>
            </a:pPr>
            <a:r>
              <a:rPr lang="en-US" sz="2400">
                <a:latin typeface="Hanuman"/>
                <a:ea typeface="Hanuman"/>
                <a:cs typeface="Hanuman"/>
                <a:sym typeface="Hanuman"/>
              </a:rPr>
              <a:t>Intergenerational tensions reflect a deeper conflict between </a:t>
            </a:r>
            <a:r>
              <a:rPr lang="en-US" sz="2400" b="1">
                <a:latin typeface="Hanuman"/>
                <a:ea typeface="Hanuman"/>
                <a:cs typeface="Hanuman"/>
                <a:sym typeface="Hanuman"/>
              </a:rPr>
              <a:t>short-term revenue (elders) </a:t>
            </a:r>
            <a:r>
              <a:rPr lang="en-US" sz="2400">
                <a:latin typeface="Hanuman"/>
                <a:ea typeface="Hanuman"/>
                <a:cs typeface="Hanuman"/>
                <a:sym typeface="Hanuman"/>
              </a:rPr>
              <a:t>and </a:t>
            </a:r>
            <a:r>
              <a:rPr lang="en-US" sz="2400" b="1">
                <a:latin typeface="Hanuman"/>
                <a:ea typeface="Hanuman"/>
                <a:cs typeface="Hanuman"/>
                <a:sym typeface="Hanuman"/>
              </a:rPr>
              <a:t>long-term security (youth)</a:t>
            </a:r>
            <a:r>
              <a:rPr lang="en-US" sz="2400">
                <a:latin typeface="Hanuman"/>
                <a:ea typeface="Hanuman"/>
                <a:cs typeface="Hanuman"/>
                <a:sym typeface="Hanuman"/>
              </a:rPr>
              <a:t>.</a:t>
            </a:r>
            <a:endParaRPr sz="2400">
              <a:latin typeface="Hanuman"/>
              <a:ea typeface="Hanuman"/>
              <a:cs typeface="Hanuman"/>
              <a:sym typeface="Hanuman"/>
            </a:endParaRPr>
          </a:p>
          <a:p>
            <a:pPr marL="457200" marR="0" lvl="0" indent="0" algn="l" rtl="0">
              <a:lnSpc>
                <a:spcPct val="140000"/>
              </a:lnSpc>
              <a:spcBef>
                <a:spcPts val="0"/>
              </a:spcBef>
              <a:spcAft>
                <a:spcPts val="0"/>
              </a:spcAft>
              <a:buNone/>
            </a:pPr>
            <a:endParaRPr sz="2400">
              <a:latin typeface="Hanuman"/>
              <a:ea typeface="Hanuman"/>
              <a:cs typeface="Hanuman"/>
              <a:sym typeface="Hanuman"/>
            </a:endParaRPr>
          </a:p>
          <a:p>
            <a:pPr marL="457200" marR="0" lvl="0" indent="-381000" algn="l" rtl="0">
              <a:lnSpc>
                <a:spcPct val="140000"/>
              </a:lnSpc>
              <a:spcBef>
                <a:spcPts val="0"/>
              </a:spcBef>
              <a:spcAft>
                <a:spcPts val="0"/>
              </a:spcAft>
              <a:buSzPts val="2400"/>
              <a:buFont typeface="Hanuman"/>
              <a:buChar char="●"/>
            </a:pPr>
            <a:r>
              <a:rPr lang="en-US" sz="2400">
                <a:latin typeface="Hanuman"/>
                <a:ea typeface="Hanuman"/>
                <a:cs typeface="Hanuman"/>
                <a:sym typeface="Hanuman"/>
              </a:rPr>
              <a:t>Local adaptations show that change is possible, but only when grassroots agency </a:t>
            </a:r>
            <a:r>
              <a:rPr lang="en-US" sz="2400" b="1">
                <a:latin typeface="Hanuman"/>
                <a:ea typeface="Hanuman"/>
                <a:cs typeface="Hanuman"/>
                <a:sym typeface="Hanuman"/>
              </a:rPr>
              <a:t>reshapes governance from within</a:t>
            </a:r>
            <a:r>
              <a:rPr lang="en-US" sz="2400">
                <a:latin typeface="Hanuman"/>
                <a:ea typeface="Hanuman"/>
                <a:cs typeface="Hanuman"/>
                <a:sym typeface="Hanuman"/>
              </a:rPr>
              <a:t>.</a:t>
            </a:r>
            <a:endParaRPr sz="2400">
              <a:latin typeface="Hanuman"/>
              <a:ea typeface="Hanuman"/>
              <a:cs typeface="Hanuman"/>
              <a:sym typeface="Hanuman"/>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8b77875e-5908-45a0-9cb4-dec9ae074618}" enabled="1" method="Privileged" siteId="{0f9e35db-544f-4f60-bdcc-5ea416e6dc70}" contentBits="0" removed="0"/>
</clbl:labelList>
</file>

<file path=docProps/app.xml><?xml version="1.0" encoding="utf-8"?>
<Properties xmlns="http://schemas.openxmlformats.org/officeDocument/2006/extended-properties" xmlns:vt="http://schemas.openxmlformats.org/officeDocument/2006/docPropsVTypes">
  <TotalTime>0</TotalTime>
  <Words>783</Words>
  <Application>Microsoft Office PowerPoint</Application>
  <PresentationFormat>Custom</PresentationFormat>
  <Paragraphs>106</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Hanuman</vt:lpstr>
      <vt:lpstr>Calibri</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Fikre Asmamaw</dc:creator>
  <cp:lastModifiedBy>Fikre Asmamaw</cp:lastModifiedBy>
  <cp:revision>1</cp:revision>
  <dcterms:created xsi:type="dcterms:W3CDTF">2006-08-16T00:00:00Z</dcterms:created>
  <dcterms:modified xsi:type="dcterms:W3CDTF">2025-11-11T03:32:18Z</dcterms:modified>
</cp:coreProperties>
</file>