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5" r:id="rId3"/>
    <p:sldId id="256" r:id="rId4"/>
    <p:sldId id="258" r:id="rId5"/>
    <p:sldId id="259" r:id="rId6"/>
    <p:sldId id="260" r:id="rId7"/>
    <p:sldId id="262" r:id="rId8"/>
    <p:sldId id="276" r:id="rId9"/>
    <p:sldId id="264" r:id="rId10"/>
    <p:sldId id="266" r:id="rId11"/>
    <p:sldId id="270" r:id="rId12"/>
    <p:sldId id="271" r:id="rId13"/>
    <p:sldId id="272" r:id="rId14"/>
    <p:sldId id="273" r:id="rId15"/>
    <p:sldId id="274" r:id="rId1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496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99569" y="3859263"/>
            <a:ext cx="668886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32535" y="6095377"/>
            <a:ext cx="12222929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D142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3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9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2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9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D142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BF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20823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44010" y="3457511"/>
            <a:ext cx="3707765" cy="3372485"/>
          </a:xfrm>
          <a:custGeom>
            <a:avLst/>
            <a:gdLst/>
            <a:ahLst/>
            <a:cxnLst/>
            <a:rect l="l" t="t" r="r" b="b"/>
            <a:pathLst>
              <a:path w="3707765" h="3372484">
                <a:moveTo>
                  <a:pt x="0" y="0"/>
                </a:moveTo>
                <a:lnTo>
                  <a:pt x="3707460" y="0"/>
                </a:lnTo>
                <a:lnTo>
                  <a:pt x="3707460" y="3371977"/>
                </a:lnTo>
                <a:lnTo>
                  <a:pt x="0" y="337197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C46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66219" y="6156248"/>
            <a:ext cx="3707765" cy="3372485"/>
          </a:xfrm>
          <a:custGeom>
            <a:avLst/>
            <a:gdLst/>
            <a:ahLst/>
            <a:cxnLst/>
            <a:rect l="l" t="t" r="r" b="b"/>
            <a:pathLst>
              <a:path w="3707765" h="3372484">
                <a:moveTo>
                  <a:pt x="0" y="0"/>
                </a:moveTo>
                <a:lnTo>
                  <a:pt x="3707460" y="0"/>
                </a:lnTo>
                <a:lnTo>
                  <a:pt x="3707460" y="3371977"/>
                </a:lnTo>
                <a:lnTo>
                  <a:pt x="0" y="337197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C46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592779" y="3457511"/>
            <a:ext cx="3707765" cy="3372485"/>
          </a:xfrm>
          <a:custGeom>
            <a:avLst/>
            <a:gdLst/>
            <a:ahLst/>
            <a:cxnLst/>
            <a:rect l="l" t="t" r="r" b="b"/>
            <a:pathLst>
              <a:path w="3707765" h="3372484">
                <a:moveTo>
                  <a:pt x="0" y="0"/>
                </a:moveTo>
                <a:lnTo>
                  <a:pt x="3707460" y="0"/>
                </a:lnTo>
                <a:lnTo>
                  <a:pt x="3707460" y="3371977"/>
                </a:lnTo>
                <a:lnTo>
                  <a:pt x="0" y="337197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C46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814425" y="6156248"/>
            <a:ext cx="3707765" cy="3372485"/>
          </a:xfrm>
          <a:custGeom>
            <a:avLst/>
            <a:gdLst/>
            <a:ahLst/>
            <a:cxnLst/>
            <a:rect l="l" t="t" r="r" b="b"/>
            <a:pathLst>
              <a:path w="3707765" h="3372484">
                <a:moveTo>
                  <a:pt x="0" y="0"/>
                </a:moveTo>
                <a:lnTo>
                  <a:pt x="3707460" y="0"/>
                </a:lnTo>
                <a:lnTo>
                  <a:pt x="3707460" y="3371977"/>
                </a:lnTo>
                <a:lnTo>
                  <a:pt x="0" y="337197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2C46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9041" y="5322493"/>
            <a:ext cx="5045139" cy="449784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1303" y="6991451"/>
            <a:ext cx="2645232" cy="278122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358" y="8046618"/>
            <a:ext cx="2188781" cy="20495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21564" y="9283306"/>
            <a:ext cx="3395014" cy="100369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8036" y="3325304"/>
            <a:ext cx="2257539" cy="239699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1563" y="3524072"/>
            <a:ext cx="4522304" cy="20309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2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BF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8733" y="2176030"/>
            <a:ext cx="1397381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6081" y="3771671"/>
            <a:ext cx="10196194" cy="3070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D1425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yah.lyacoubi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30628"/>
            <a:ext cx="18288000" cy="2107406"/>
          </a:xfrm>
          <a:custGeom>
            <a:avLst/>
            <a:gdLst/>
            <a:ahLst/>
            <a:cxnLst/>
            <a:rect l="l" t="t" r="r" b="b"/>
            <a:pathLst>
              <a:path w="18288000" h="2107406">
                <a:moveTo>
                  <a:pt x="0" y="0"/>
                </a:moveTo>
                <a:lnTo>
                  <a:pt x="18288000" y="0"/>
                </a:lnTo>
                <a:lnTo>
                  <a:pt x="18288000" y="2107406"/>
                </a:lnTo>
                <a:lnTo>
                  <a:pt x="0" y="21074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2446" y="2644182"/>
            <a:ext cx="2960129" cy="2499318"/>
          </a:xfrm>
          <a:custGeom>
            <a:avLst/>
            <a:gdLst/>
            <a:ahLst/>
            <a:cxnLst/>
            <a:rect l="l" t="t" r="r" b="b"/>
            <a:pathLst>
              <a:path w="2960129" h="2499318">
                <a:moveTo>
                  <a:pt x="0" y="0"/>
                </a:moveTo>
                <a:lnTo>
                  <a:pt x="2960130" y="0"/>
                </a:lnTo>
                <a:lnTo>
                  <a:pt x="2960130" y="2499318"/>
                </a:lnTo>
                <a:lnTo>
                  <a:pt x="0" y="2499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53425" y="3073653"/>
            <a:ext cx="3773872" cy="1640377"/>
          </a:xfrm>
          <a:custGeom>
            <a:avLst/>
            <a:gdLst/>
            <a:ahLst/>
            <a:cxnLst/>
            <a:rect l="l" t="t" r="r" b="b"/>
            <a:pathLst>
              <a:path w="3773872" h="1640377">
                <a:moveTo>
                  <a:pt x="0" y="0"/>
                </a:moveTo>
                <a:lnTo>
                  <a:pt x="3773872" y="0"/>
                </a:lnTo>
                <a:lnTo>
                  <a:pt x="3773872" y="1640376"/>
                </a:lnTo>
                <a:lnTo>
                  <a:pt x="0" y="16403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87200" y="8981078"/>
            <a:ext cx="3683870" cy="1305922"/>
          </a:xfrm>
          <a:custGeom>
            <a:avLst/>
            <a:gdLst/>
            <a:ahLst/>
            <a:cxnLst/>
            <a:rect l="l" t="t" r="r" b="b"/>
            <a:pathLst>
              <a:path w="3683870" h="1305922">
                <a:moveTo>
                  <a:pt x="0" y="0"/>
                </a:moveTo>
                <a:lnTo>
                  <a:pt x="3683870" y="0"/>
                </a:lnTo>
                <a:lnTo>
                  <a:pt x="3683870" y="1305922"/>
                </a:lnTo>
                <a:lnTo>
                  <a:pt x="0" y="13059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15704" y="8981078"/>
            <a:ext cx="5056593" cy="1305922"/>
          </a:xfrm>
          <a:custGeom>
            <a:avLst/>
            <a:gdLst/>
            <a:ahLst/>
            <a:cxnLst/>
            <a:rect l="l" t="t" r="r" b="b"/>
            <a:pathLst>
              <a:path w="5056593" h="1305922">
                <a:moveTo>
                  <a:pt x="0" y="0"/>
                </a:moveTo>
                <a:lnTo>
                  <a:pt x="5056592" y="0"/>
                </a:lnTo>
                <a:lnTo>
                  <a:pt x="5056592" y="1305922"/>
                </a:lnTo>
                <a:lnTo>
                  <a:pt x="0" y="13059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927044" y="8981078"/>
            <a:ext cx="3664020" cy="1305922"/>
          </a:xfrm>
          <a:custGeom>
            <a:avLst/>
            <a:gdLst/>
            <a:ahLst/>
            <a:cxnLst/>
            <a:rect l="l" t="t" r="r" b="b"/>
            <a:pathLst>
              <a:path w="3664020" h="1305922">
                <a:moveTo>
                  <a:pt x="0" y="0"/>
                </a:moveTo>
                <a:lnTo>
                  <a:pt x="3664020" y="0"/>
                </a:lnTo>
                <a:lnTo>
                  <a:pt x="3664020" y="1305922"/>
                </a:lnTo>
                <a:lnTo>
                  <a:pt x="0" y="13059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40257" y="4455528"/>
            <a:ext cx="17247743" cy="5825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1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Artificial Intelligence for a climate Just and resilient Africa: </a:t>
            </a:r>
          </a:p>
          <a:p>
            <a:pPr marL="0" marR="0" lvl="0" indent="0" algn="ctr" defTabSz="914400" rtl="0" eaLnBrk="1" fontAlgn="auto" latinLnBrk="0" hangingPunct="1">
              <a:lnSpc>
                <a:spcPts val="411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A Review of Colonial Legacies, Climate Injustice, and AI-Driven Reparations in Africa</a:t>
            </a:r>
          </a:p>
          <a:p>
            <a:pPr marL="0" marR="0" lvl="0" indent="0" algn="ctr" defTabSz="914400" rtl="0" eaLnBrk="1" fontAlgn="auto" latinLnBrk="0" hangingPunct="1">
              <a:lnSpc>
                <a:spcPts val="35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Bold"/>
              <a:ea typeface="Poppins Bold"/>
              <a:cs typeface="Poppins Bold"/>
              <a:sym typeface="Poppins Bold"/>
            </a:endParaRPr>
          </a:p>
          <a:p>
            <a:pPr marL="0" marR="0" lvl="0" indent="0" algn="ctr" defTabSz="914400" rtl="0" eaLnBrk="1" fontAlgn="auto" latinLnBrk="0" hangingPunct="1">
              <a:lnSpc>
                <a:spcPts val="327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1,2Ayah Lyacoubi,1Pr BENSIALI </a:t>
            </a:r>
            <a:r>
              <a:rPr kumimoji="0" lang="en-US" sz="23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Saloua</a:t>
            </a:r>
            <a:r>
              <a:rPr kumimoji="0" lang="en-US" sz="23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2MINKA Marcel </a:t>
            </a:r>
            <a:r>
              <a:rPr kumimoji="0" lang="en-US" sz="23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Loyd</a:t>
            </a:r>
            <a:r>
              <a:rPr kumimoji="0" lang="en-US" sz="23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2HOUEDJI Innocent Antoine, 3Pr BOULAASAL Hakim, 1Pr EL-AYACHI </a:t>
            </a:r>
            <a:r>
              <a:rPr kumimoji="0" lang="en-US" sz="23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Moha</a:t>
            </a:r>
            <a:r>
              <a:rPr kumimoji="0" lang="en-US" sz="23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35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ts val="31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1Institut </a:t>
            </a:r>
            <a:r>
              <a:rPr kumimoji="0" lang="en-US" sz="22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Agronomique</a:t>
            </a:r>
            <a:r>
              <a:rPr kumimoji="0" lang="en-US" sz="22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kumimoji="0" lang="en-US" sz="22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Vétérinaire</a:t>
            </a:r>
            <a:r>
              <a:rPr kumimoji="0" lang="en-US" sz="22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Hassan II, Morocco</a:t>
            </a:r>
          </a:p>
          <a:p>
            <a:pPr marL="0" marR="0" lvl="0" indent="0" algn="ctr" defTabSz="914400" rtl="0" eaLnBrk="1" fontAlgn="auto" latinLnBrk="0" hangingPunct="1">
              <a:lnSpc>
                <a:spcPts val="31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 Youth Initiative for Land Administration in Africa</a:t>
            </a:r>
          </a:p>
          <a:p>
            <a:pPr marL="0" marR="0" lvl="0" indent="0" algn="ctr" defTabSz="914400" rtl="0" eaLnBrk="1" fontAlgn="auto" latinLnBrk="0" hangingPunct="1">
              <a:lnSpc>
                <a:spcPts val="31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3 </a:t>
            </a:r>
            <a:r>
              <a:rPr kumimoji="0" lang="en-US" sz="22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Abdelmalek</a:t>
            </a:r>
            <a:r>
              <a:rPr kumimoji="0" lang="en-US" sz="22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23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Essaâdi</a:t>
            </a:r>
            <a:r>
              <a:rPr kumimoji="0" lang="en-US" sz="223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University, Faculty of Science and Technology Tangier, Morocco</a:t>
            </a:r>
          </a:p>
          <a:p>
            <a:pPr marL="0" marR="0" lvl="0" indent="0" algn="ctr" defTabSz="914400" rtl="0" eaLnBrk="1" fontAlgn="auto" latinLnBrk="0" hangingPunct="1">
              <a:lnSpc>
                <a:spcPts val="35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ts val="35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ts val="35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6049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20823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4333" y="2204313"/>
            <a:ext cx="146132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035" algn="l"/>
                <a:tab pos="1367155" algn="l"/>
                <a:tab pos="1790700" algn="l"/>
                <a:tab pos="3906520" algn="l"/>
                <a:tab pos="4526280" algn="l"/>
                <a:tab pos="7065645" algn="l"/>
                <a:tab pos="8957310" algn="l"/>
                <a:tab pos="11271250" algn="l"/>
              </a:tabLst>
            </a:pP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as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50" dirty="0">
                <a:solidFill>
                  <a:srgbClr val="407708"/>
                </a:solidFill>
                <a:latin typeface="Arial"/>
                <a:cs typeface="Arial"/>
              </a:rPr>
              <a:t>a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solution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to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overcome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legacies: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Opportunities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0337" y="8413089"/>
            <a:ext cx="13147675" cy="1388110"/>
          </a:xfrm>
          <a:custGeom>
            <a:avLst/>
            <a:gdLst/>
            <a:ahLst/>
            <a:cxnLst/>
            <a:rect l="l" t="t" r="r" b="b"/>
            <a:pathLst>
              <a:path w="13147675" h="1388109">
                <a:moveTo>
                  <a:pt x="18736" y="0"/>
                </a:moveTo>
                <a:lnTo>
                  <a:pt x="13128752" y="0"/>
                </a:lnTo>
                <a:lnTo>
                  <a:pt x="13136082" y="1473"/>
                </a:lnTo>
                <a:lnTo>
                  <a:pt x="13142055" y="5489"/>
                </a:lnTo>
                <a:lnTo>
                  <a:pt x="13146075" y="11444"/>
                </a:lnTo>
                <a:lnTo>
                  <a:pt x="13147548" y="18732"/>
                </a:lnTo>
                <a:lnTo>
                  <a:pt x="13147548" y="1368767"/>
                </a:lnTo>
                <a:lnTo>
                  <a:pt x="13146075" y="1376061"/>
                </a:lnTo>
                <a:lnTo>
                  <a:pt x="13142055" y="1382015"/>
                </a:lnTo>
                <a:lnTo>
                  <a:pt x="13136082" y="1386028"/>
                </a:lnTo>
                <a:lnTo>
                  <a:pt x="13128752" y="1387500"/>
                </a:lnTo>
                <a:lnTo>
                  <a:pt x="18736" y="1387500"/>
                </a:lnTo>
                <a:lnTo>
                  <a:pt x="11443" y="1386028"/>
                </a:lnTo>
                <a:lnTo>
                  <a:pt x="5487" y="1382015"/>
                </a:lnTo>
                <a:lnTo>
                  <a:pt x="1472" y="1376061"/>
                </a:lnTo>
                <a:lnTo>
                  <a:pt x="0" y="1368767"/>
                </a:lnTo>
                <a:lnTo>
                  <a:pt x="0" y="18732"/>
                </a:lnTo>
                <a:lnTo>
                  <a:pt x="1472" y="11444"/>
                </a:lnTo>
                <a:lnTo>
                  <a:pt x="5487" y="5489"/>
                </a:lnTo>
                <a:lnTo>
                  <a:pt x="11443" y="1473"/>
                </a:lnTo>
                <a:lnTo>
                  <a:pt x="18736" y="0"/>
                </a:lnTo>
                <a:close/>
              </a:path>
            </a:pathLst>
          </a:custGeom>
          <a:ln w="76199">
            <a:solidFill>
              <a:srgbClr val="CEF3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416835" y="3255213"/>
            <a:ext cx="7077709" cy="5034280"/>
            <a:chOff x="2416835" y="3255213"/>
            <a:chExt cx="7077709" cy="5034280"/>
          </a:xfrm>
        </p:grpSpPr>
        <p:sp>
          <p:nvSpPr>
            <p:cNvPr id="6" name="object 6"/>
            <p:cNvSpPr/>
            <p:nvPr/>
          </p:nvSpPr>
          <p:spPr>
            <a:xfrm>
              <a:off x="2454935" y="3293313"/>
              <a:ext cx="7001509" cy="2527300"/>
            </a:xfrm>
            <a:custGeom>
              <a:avLst/>
              <a:gdLst/>
              <a:ahLst/>
              <a:cxnLst/>
              <a:rect l="l" t="t" r="r" b="b"/>
              <a:pathLst>
                <a:path w="7001509" h="2527300">
                  <a:moveTo>
                    <a:pt x="34557" y="0"/>
                  </a:moveTo>
                  <a:lnTo>
                    <a:pt x="6966635" y="0"/>
                  </a:lnTo>
                  <a:lnTo>
                    <a:pt x="6980088" y="2715"/>
                  </a:lnTo>
                  <a:lnTo>
                    <a:pt x="6991072" y="10120"/>
                  </a:lnTo>
                  <a:lnTo>
                    <a:pt x="6998477" y="21104"/>
                  </a:lnTo>
                  <a:lnTo>
                    <a:pt x="7001192" y="34556"/>
                  </a:lnTo>
                  <a:lnTo>
                    <a:pt x="7001192" y="2492311"/>
                  </a:lnTo>
                  <a:lnTo>
                    <a:pt x="6979862" y="2524236"/>
                  </a:lnTo>
                  <a:lnTo>
                    <a:pt x="6966635" y="2526868"/>
                  </a:lnTo>
                  <a:lnTo>
                    <a:pt x="34557" y="2526868"/>
                  </a:lnTo>
                  <a:lnTo>
                    <a:pt x="21105" y="2524152"/>
                  </a:lnTo>
                  <a:lnTo>
                    <a:pt x="10121" y="2516747"/>
                  </a:lnTo>
                  <a:lnTo>
                    <a:pt x="2715" y="2505763"/>
                  </a:lnTo>
                  <a:lnTo>
                    <a:pt x="0" y="2492311"/>
                  </a:lnTo>
                  <a:lnTo>
                    <a:pt x="0" y="34556"/>
                  </a:lnTo>
                  <a:lnTo>
                    <a:pt x="2715" y="21104"/>
                  </a:lnTo>
                  <a:lnTo>
                    <a:pt x="10121" y="10120"/>
                  </a:lnTo>
                  <a:lnTo>
                    <a:pt x="21105" y="2715"/>
                  </a:lnTo>
                  <a:lnTo>
                    <a:pt x="34557" y="0"/>
                  </a:lnTo>
                  <a:close/>
                </a:path>
              </a:pathLst>
            </a:custGeom>
            <a:ln w="76199">
              <a:solidFill>
                <a:srgbClr val="B8CC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0337" y="5932893"/>
              <a:ext cx="6906259" cy="2318385"/>
            </a:xfrm>
            <a:custGeom>
              <a:avLst/>
              <a:gdLst/>
              <a:ahLst/>
              <a:cxnLst/>
              <a:rect l="l" t="t" r="r" b="b"/>
              <a:pathLst>
                <a:path w="6906259" h="2318384">
                  <a:moveTo>
                    <a:pt x="35034" y="0"/>
                  </a:moveTo>
                  <a:lnTo>
                    <a:pt x="6870763" y="0"/>
                  </a:lnTo>
                  <a:lnTo>
                    <a:pt x="6884396" y="2753"/>
                  </a:lnTo>
                  <a:lnTo>
                    <a:pt x="6895530" y="10261"/>
                  </a:lnTo>
                  <a:lnTo>
                    <a:pt x="6903037" y="21399"/>
                  </a:lnTo>
                  <a:lnTo>
                    <a:pt x="6905790" y="35039"/>
                  </a:lnTo>
                  <a:lnTo>
                    <a:pt x="6905790" y="2283231"/>
                  </a:lnTo>
                  <a:lnTo>
                    <a:pt x="6903037" y="2296871"/>
                  </a:lnTo>
                  <a:lnTo>
                    <a:pt x="6895530" y="2308009"/>
                  </a:lnTo>
                  <a:lnTo>
                    <a:pt x="6884396" y="2315517"/>
                  </a:lnTo>
                  <a:lnTo>
                    <a:pt x="6870763" y="2318270"/>
                  </a:lnTo>
                  <a:lnTo>
                    <a:pt x="35034" y="2318270"/>
                  </a:lnTo>
                  <a:lnTo>
                    <a:pt x="21397" y="2315517"/>
                  </a:lnTo>
                  <a:lnTo>
                    <a:pt x="10261" y="2308009"/>
                  </a:lnTo>
                  <a:lnTo>
                    <a:pt x="2753" y="2296871"/>
                  </a:lnTo>
                  <a:lnTo>
                    <a:pt x="0" y="2283231"/>
                  </a:lnTo>
                  <a:lnTo>
                    <a:pt x="0" y="35039"/>
                  </a:lnTo>
                  <a:lnTo>
                    <a:pt x="2753" y="21399"/>
                  </a:lnTo>
                  <a:lnTo>
                    <a:pt x="10261" y="10261"/>
                  </a:lnTo>
                  <a:lnTo>
                    <a:pt x="21397" y="2753"/>
                  </a:lnTo>
                  <a:lnTo>
                    <a:pt x="35034" y="0"/>
                  </a:lnTo>
                  <a:close/>
                </a:path>
              </a:pathLst>
            </a:custGeom>
            <a:ln w="76199">
              <a:solidFill>
                <a:srgbClr val="DCEC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98097" y="2958637"/>
            <a:ext cx="275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CULTURAL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POLITICAL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9965" y="3424186"/>
            <a:ext cx="4348480" cy="24028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Predicting</a:t>
            </a:r>
            <a:r>
              <a:rPr sz="1650" b="1" spc="-4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Human-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Made</a:t>
            </a:r>
            <a:r>
              <a:rPr sz="1650" b="1" spc="-4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Structures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Geolocation</a:t>
            </a:r>
            <a:r>
              <a:rPr sz="1650" b="1" spc="-4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of</a:t>
            </a:r>
            <a:r>
              <a:rPr sz="1650" b="1" spc="-4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Tweets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Urban</a:t>
            </a:r>
            <a:r>
              <a:rPr sz="1650" b="1" spc="-2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Burglary</a:t>
            </a:r>
            <a:r>
              <a:rPr sz="1650" b="1" spc="-2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Risk</a:t>
            </a:r>
            <a:r>
              <a:rPr sz="1650" b="1" spc="-2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Assessment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Village-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Level Poverty</a:t>
            </a:r>
            <a:r>
              <a:rPr sz="1650" b="1" spc="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Identification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Human</a:t>
            </a:r>
            <a:r>
              <a:rPr sz="1650" b="1" spc="-3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Travel</a:t>
            </a:r>
            <a:r>
              <a:rPr sz="1650" b="1" spc="-3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Behavior</a:t>
            </a:r>
            <a:r>
              <a:rPr sz="1650" b="1" spc="-3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Prediction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Mapping</a:t>
            </a:r>
            <a:r>
              <a:rPr sz="1650" b="1" spc="-4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Human</a:t>
            </a:r>
            <a:r>
              <a:rPr sz="1650" b="1" spc="-4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Perception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Conflict</a:t>
            </a:r>
            <a:r>
              <a:rPr sz="1650" b="1" spc="-3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and</a:t>
            </a:r>
            <a:r>
              <a:rPr sz="1650" b="1" spc="-3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Crime</a:t>
            </a:r>
            <a:r>
              <a:rPr sz="1650" b="1" spc="-3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Prediction</a:t>
            </a:r>
            <a:r>
              <a:rPr sz="1650" b="1" spc="-3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*added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Community</a:t>
            </a:r>
            <a:r>
              <a:rPr sz="1650" b="1" spc="-5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Engagement</a:t>
            </a:r>
            <a:r>
              <a:rPr sz="1650" b="1" spc="-5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Mapping</a:t>
            </a:r>
            <a:r>
              <a:rPr sz="1650" b="1" spc="-5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*added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2752" y="8491869"/>
            <a:ext cx="224154" cy="12306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10" dirty="0">
                <a:latin typeface="Arial"/>
                <a:cs typeface="Arial"/>
              </a:rPr>
              <a:t>LIVELIHOODS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4409" y="8490763"/>
            <a:ext cx="5652770" cy="9169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Aquaculture</a:t>
            </a:r>
            <a:r>
              <a:rPr sz="1650" b="1" spc="-4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Mapping</a:t>
            </a:r>
            <a:r>
              <a:rPr sz="1650" b="1" spc="-4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(also</a:t>
            </a:r>
            <a:r>
              <a:rPr sz="1650" b="1" spc="-4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relevant</a:t>
            </a:r>
            <a:r>
              <a:rPr sz="1650" b="1" spc="-4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here)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Village-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Level</a:t>
            </a:r>
            <a:r>
              <a:rPr sz="1650" b="1" spc="-2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Poverty</a:t>
            </a:r>
            <a:r>
              <a:rPr sz="1650" b="1" spc="-2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Identification</a:t>
            </a:r>
            <a:r>
              <a:rPr sz="1650" b="1" spc="-2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(also</a:t>
            </a:r>
            <a:r>
              <a:rPr sz="1650" b="1" spc="-2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relevant</a:t>
            </a:r>
            <a:r>
              <a:rPr sz="1650" b="1" spc="-2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here)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Soil</a:t>
            </a:r>
            <a:r>
              <a:rPr sz="1650" b="1" spc="-3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Mapping</a:t>
            </a:r>
            <a:r>
              <a:rPr sz="1650" b="1" spc="-2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(also</a:t>
            </a:r>
            <a:r>
              <a:rPr sz="1650" b="1" spc="-3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relevant</a:t>
            </a:r>
            <a:r>
              <a:rPr sz="1650" b="1" spc="-2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20" dirty="0">
                <a:solidFill>
                  <a:srgbClr val="475C49"/>
                </a:solidFill>
                <a:latin typeface="Arial"/>
                <a:cs typeface="Arial"/>
              </a:rPr>
              <a:t>here</a:t>
            </a:r>
            <a:endParaRPr sz="1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3832" y="6016686"/>
            <a:ext cx="248920" cy="405130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b="1" baseline="5952" dirty="0">
                <a:latin typeface="Arial"/>
                <a:cs typeface="Arial"/>
              </a:rPr>
              <a:t>FOOD</a:t>
            </a:r>
            <a:r>
              <a:rPr sz="2100" b="1" spc="-37" baseline="5952" dirty="0">
                <a:latin typeface="Arial"/>
                <a:cs typeface="Arial"/>
              </a:rPr>
              <a:t> </a:t>
            </a:r>
            <a:r>
              <a:rPr sz="2100" b="1" baseline="5952" dirty="0">
                <a:latin typeface="Arial"/>
                <a:cs typeface="Arial"/>
              </a:rPr>
              <a:t>SECURITY</a:t>
            </a:r>
            <a:r>
              <a:rPr sz="2100" b="1" spc="-30" baseline="5952" dirty="0">
                <a:latin typeface="Arial"/>
                <a:cs typeface="Arial"/>
              </a:rPr>
              <a:t> </a:t>
            </a:r>
            <a:r>
              <a:rPr sz="2100" b="1" spc="-15" baseline="5952" dirty="0">
                <a:latin typeface="Arial"/>
                <a:cs typeface="Arial"/>
              </a:rPr>
              <a:t>AND</a:t>
            </a:r>
            <a:r>
              <a:rPr sz="1500" b="1" spc="-10" dirty="0">
                <a:latin typeface="Arial"/>
                <a:cs typeface="Arial"/>
              </a:rPr>
              <a:t>ENVIRONMENTAL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6167" y="6719789"/>
            <a:ext cx="238760" cy="744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b="1" spc="-10" dirty="0">
                <a:latin typeface="Arial"/>
                <a:cs typeface="Arial"/>
              </a:rPr>
              <a:t>SOCIAL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8648" y="5923610"/>
            <a:ext cx="3568700" cy="24009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Climate</a:t>
            </a:r>
            <a:r>
              <a:rPr sz="1650" b="1" spc="-2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Downscaling</a:t>
            </a:r>
            <a:endParaRPr sz="1650" dirty="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Ecosystem</a:t>
            </a:r>
            <a:r>
              <a:rPr sz="1650" b="1" spc="-2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Service</a:t>
            </a:r>
            <a:r>
              <a:rPr sz="1650" b="1" spc="-2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Estimation</a:t>
            </a:r>
            <a:endParaRPr sz="1650" dirty="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Green</a:t>
            </a:r>
            <a:r>
              <a:rPr sz="1650" b="1" spc="-2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Space</a:t>
            </a:r>
            <a:r>
              <a:rPr sz="1650" b="1" spc="-2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Analysis</a:t>
            </a:r>
            <a:endParaRPr sz="1650" dirty="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Vegetation</a:t>
            </a:r>
            <a:r>
              <a:rPr sz="1650" b="1" spc="-4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Dynamics</a:t>
            </a:r>
            <a:r>
              <a:rPr sz="1650" b="1" spc="-3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Forecasting</a:t>
            </a:r>
            <a:endParaRPr sz="1650" dirty="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Hazard</a:t>
            </a:r>
            <a:r>
              <a:rPr sz="1650" b="1" spc="-2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Risk</a:t>
            </a:r>
            <a:r>
              <a:rPr sz="1650" b="1" spc="-1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Assessment</a:t>
            </a:r>
            <a:endParaRPr sz="1650" dirty="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Flood</a:t>
            </a:r>
            <a:r>
              <a:rPr sz="1650" b="1" spc="-3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Risk</a:t>
            </a:r>
            <a:r>
              <a:rPr sz="1650" b="1" spc="-3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Estimation</a:t>
            </a:r>
            <a:endParaRPr sz="1650" dirty="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Landslide</a:t>
            </a:r>
            <a:r>
              <a:rPr sz="1650" b="1" spc="-60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Susceptibility</a:t>
            </a:r>
            <a:r>
              <a:rPr sz="1650" b="1" spc="-5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Mapping</a:t>
            </a:r>
            <a:endParaRPr sz="1650" dirty="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Flash</a:t>
            </a:r>
            <a:r>
              <a:rPr sz="1650" b="1" spc="-3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Flood</a:t>
            </a:r>
            <a:r>
              <a:rPr sz="1650" b="1" spc="-3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Regionalization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8648" y="8344484"/>
            <a:ext cx="231267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Time-</a:t>
            </a:r>
            <a:r>
              <a:rPr sz="1650" b="1" dirty="0">
                <a:solidFill>
                  <a:srgbClr val="5B666D"/>
                </a:solidFill>
                <a:latin typeface="Arial"/>
                <a:cs typeface="Arial"/>
              </a:rPr>
              <a:t>Series</a:t>
            </a:r>
            <a:r>
              <a:rPr sz="1650" b="1" spc="5" dirty="0">
                <a:solidFill>
                  <a:srgbClr val="5B666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5B666D"/>
                </a:solidFill>
                <a:latin typeface="Arial"/>
                <a:cs typeface="Arial"/>
              </a:rPr>
              <a:t>Analysis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39897" y="3061195"/>
            <a:ext cx="31356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LAND,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WATER,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RESOURCES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35825" y="3359467"/>
            <a:ext cx="5858510" cy="4892040"/>
          </a:xfrm>
          <a:prstGeom prst="rect">
            <a:avLst/>
          </a:prstGeom>
          <a:solidFill>
            <a:srgbClr val="9FCDA4"/>
          </a:solidFill>
        </p:spPr>
        <p:txBody>
          <a:bodyPr vert="horz" wrap="square" lIns="0" tIns="501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endParaRPr sz="1650">
              <a:latin typeface="Times New Roman"/>
              <a:cs typeface="Times New Roman"/>
            </a:endParaRPr>
          </a:p>
          <a:p>
            <a:pPr marL="998219" indent="-180975">
              <a:lnSpc>
                <a:spcPct val="100000"/>
              </a:lnSpc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Building</a:t>
            </a:r>
            <a:r>
              <a:rPr sz="1650" b="1" spc="-5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Detection</a:t>
            </a:r>
            <a:r>
              <a:rPr sz="1650" b="1" spc="-4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and</a:t>
            </a:r>
            <a:r>
              <a:rPr sz="1650" b="1" spc="-4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Mapping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Accurate</a:t>
            </a:r>
            <a:r>
              <a:rPr sz="1650" b="1" spc="-5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Footprint</a:t>
            </a:r>
            <a:r>
              <a:rPr sz="1650" b="1" spc="-5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Extraction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Advanced</a:t>
            </a:r>
            <a:r>
              <a:rPr sz="1650" b="1" spc="-4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Road</a:t>
            </a:r>
            <a:r>
              <a:rPr sz="1650" b="1" spc="-4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Marking</a:t>
            </a:r>
            <a:r>
              <a:rPr sz="1650" b="1" spc="-4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Detection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Historical</a:t>
            </a:r>
            <a:r>
              <a:rPr sz="1650" b="1" spc="-3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Road</a:t>
            </a:r>
            <a:r>
              <a:rPr sz="1650" b="1" spc="-3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Mapping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Infrastructure</a:t>
            </a:r>
            <a:r>
              <a:rPr sz="1650" b="1" spc="-3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and</a:t>
            </a:r>
            <a:r>
              <a:rPr sz="1650" b="1" spc="-3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POI</a:t>
            </a:r>
            <a:r>
              <a:rPr sz="1650" b="1" spc="-3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Analysis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Urban</a:t>
            </a:r>
            <a:r>
              <a:rPr sz="1650" b="1" spc="-2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Pattern</a:t>
            </a:r>
            <a:r>
              <a:rPr sz="1650" b="1" spc="-2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Classification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Building</a:t>
            </a:r>
            <a:r>
              <a:rPr sz="1650" b="1" spc="-7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Detection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Coastal</a:t>
            </a:r>
            <a:r>
              <a:rPr sz="1650" b="1" spc="-5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Mapping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Wetland</a:t>
            </a:r>
            <a:r>
              <a:rPr sz="1650" b="1" spc="-4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Classification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Land</a:t>
            </a:r>
            <a:r>
              <a:rPr sz="1650" b="1" spc="-2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Use</a:t>
            </a:r>
            <a:r>
              <a:rPr sz="1650" b="1" spc="-2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Expansion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Feature</a:t>
            </a:r>
            <a:r>
              <a:rPr sz="1650" b="1" spc="-3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Extraction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Multisource</a:t>
            </a:r>
            <a:r>
              <a:rPr sz="1650" b="1" spc="-4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Data</a:t>
            </a:r>
            <a:r>
              <a:rPr sz="1650" b="1" spc="-4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Integration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Footprint</a:t>
            </a:r>
            <a:r>
              <a:rPr sz="1650" b="1" spc="-7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Mapping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Soil</a:t>
            </a:r>
            <a:r>
              <a:rPr sz="1650" b="1" spc="-2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and</a:t>
            </a:r>
            <a:r>
              <a:rPr sz="1650" b="1" spc="-2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Drainage</a:t>
            </a:r>
            <a:r>
              <a:rPr sz="1650" b="1" spc="-2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Mapping</a:t>
            </a:r>
            <a:endParaRPr sz="1650">
              <a:latin typeface="Arial"/>
              <a:cs typeface="Arial"/>
            </a:endParaRPr>
          </a:p>
          <a:p>
            <a:pPr marL="998219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998219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Aquaculture</a:t>
            </a:r>
            <a:r>
              <a:rPr sz="1650" b="1" spc="-8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Mapping</a:t>
            </a:r>
            <a:endParaRPr sz="1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03160" y="8490763"/>
            <a:ext cx="3673475" cy="12141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Crop</a:t>
            </a:r>
            <a:r>
              <a:rPr sz="1650" b="1" spc="-3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Yield</a:t>
            </a:r>
            <a:r>
              <a:rPr sz="1650" b="1" spc="-3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prediction</a:t>
            </a:r>
            <a:r>
              <a:rPr sz="1650" b="1" spc="-3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*added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Pest</a:t>
            </a:r>
            <a:r>
              <a:rPr sz="1650" b="1" spc="-3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and</a:t>
            </a:r>
            <a:r>
              <a:rPr sz="1650" b="1" spc="-2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disease</a:t>
            </a:r>
            <a:r>
              <a:rPr sz="1650" b="1" spc="-2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detection</a:t>
            </a:r>
            <a:r>
              <a:rPr sz="1650" b="1" spc="-3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*added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Livestock</a:t>
            </a:r>
            <a:r>
              <a:rPr sz="1650" b="1" spc="-5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health</a:t>
            </a:r>
            <a:r>
              <a:rPr sz="1650" b="1" spc="-4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prediction</a:t>
            </a:r>
            <a:r>
              <a:rPr sz="1650" b="1" spc="-45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*added</a:t>
            </a:r>
            <a:endParaRPr sz="165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193675" algn="l"/>
              </a:tabLst>
            </a:pP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precision</a:t>
            </a:r>
            <a:r>
              <a:rPr sz="1650" b="1" spc="-5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475C49"/>
                </a:solidFill>
                <a:latin typeface="Arial"/>
                <a:cs typeface="Arial"/>
              </a:rPr>
              <a:t>agriculture</a:t>
            </a:r>
            <a:r>
              <a:rPr sz="1650" b="1" spc="-50" dirty="0">
                <a:solidFill>
                  <a:srgbClr val="475C49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475C49"/>
                </a:solidFill>
                <a:latin typeface="Arial"/>
                <a:cs typeface="Arial"/>
              </a:rPr>
              <a:t>*added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83968" y="9952596"/>
            <a:ext cx="11971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“Advances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geocomputation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geospatial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artificial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intelligence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(GeoAI)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mapping”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(Song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al.,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2023)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20823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71462" y="3476256"/>
            <a:ext cx="17259300" cy="6505575"/>
            <a:chOff x="971462" y="3476256"/>
            <a:chExt cx="17259300" cy="65055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9843" y="3476256"/>
              <a:ext cx="14960662" cy="65052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462" y="6495351"/>
              <a:ext cx="5608648" cy="324063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60752" y="2102713"/>
            <a:ext cx="1272349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2460" marR="5080" indent="-1890395">
              <a:lnSpc>
                <a:spcPct val="116700"/>
              </a:lnSpc>
              <a:spcBef>
                <a:spcPts val="95"/>
              </a:spcBef>
              <a:tabLst>
                <a:tab pos="1649095" algn="l"/>
                <a:tab pos="2467610" algn="l"/>
                <a:tab pos="2693035" algn="l"/>
                <a:tab pos="3115945" algn="l"/>
                <a:tab pos="4018915" algn="l"/>
                <a:tab pos="5458460" algn="l"/>
                <a:tab pos="6078855" algn="l"/>
                <a:tab pos="6221095" algn="l"/>
                <a:tab pos="6841490" algn="l"/>
                <a:tab pos="6981825" algn="l"/>
                <a:tab pos="7997825" algn="l"/>
                <a:tab pos="8618855" algn="l"/>
                <a:tab pos="8732520" algn="l"/>
                <a:tab pos="9267190" algn="l"/>
                <a:tab pos="9860280" algn="l"/>
                <a:tab pos="10903585" algn="l"/>
              </a:tabLst>
            </a:pP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Limits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challenges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of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use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of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0" dirty="0">
                <a:solidFill>
                  <a:srgbClr val="407708"/>
                </a:solidFill>
                <a:latin typeface="Arial"/>
                <a:cs typeface="Arial"/>
              </a:rPr>
              <a:t>this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context 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Is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Panacea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407708"/>
                </a:solidFill>
                <a:latin typeface="Arial"/>
                <a:cs typeface="Arial"/>
              </a:rPr>
              <a:t>to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change?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13" y="7127588"/>
            <a:ext cx="4886960" cy="178752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48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Data</a:t>
            </a:r>
            <a:r>
              <a:rPr sz="2400" b="1" spc="-7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07708"/>
                </a:solidFill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16700"/>
              </a:lnSpc>
              <a:spcBef>
                <a:spcPts val="79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models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trained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mainly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on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Global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North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data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fail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to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reflect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African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local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realities.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906" y="7127588"/>
            <a:ext cx="4512310" cy="178752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48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Black</a:t>
            </a:r>
            <a:r>
              <a:rPr sz="2400" b="1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box</a:t>
            </a:r>
            <a:r>
              <a:rPr sz="2400" b="1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problem</a:t>
            </a:r>
            <a:endParaRPr sz="2400">
              <a:latin typeface="Arial"/>
              <a:cs typeface="Arial"/>
            </a:endParaRPr>
          </a:p>
          <a:p>
            <a:pPr marL="12700" marR="5080" indent="3810" algn="ctr">
              <a:lnSpc>
                <a:spcPct val="116700"/>
              </a:lnSpc>
              <a:spcBef>
                <a:spcPts val="79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Lack</a:t>
            </a:r>
            <a:r>
              <a:rPr sz="2100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of</a:t>
            </a:r>
            <a:r>
              <a:rPr sz="2100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transparency</a:t>
            </a:r>
            <a:r>
              <a:rPr sz="2100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2100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2100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decision-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making</a:t>
            </a:r>
            <a:r>
              <a:rPr sz="2100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limits</a:t>
            </a:r>
            <a:r>
              <a:rPr sz="2100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trust,</a:t>
            </a:r>
            <a:r>
              <a:rPr sz="2100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accountability,</a:t>
            </a:r>
            <a:r>
              <a:rPr sz="2100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and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ethical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oversight.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69007" y="7314713"/>
            <a:ext cx="4427220" cy="173355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351280" algn="just">
              <a:lnSpc>
                <a:spcPct val="100000"/>
              </a:lnSpc>
              <a:spcBef>
                <a:spcPts val="1255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2400" b="1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paradox</a:t>
            </a:r>
            <a:endParaRPr sz="2400">
              <a:latin typeface="Arial"/>
              <a:cs typeface="Arial"/>
            </a:endParaRPr>
          </a:p>
          <a:p>
            <a:pPr marL="12700" marR="5080" indent="52069" algn="just">
              <a:lnSpc>
                <a:spcPct val="116700"/>
              </a:lnSpc>
              <a:spcBef>
                <a:spcPts val="59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systems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meant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to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support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climate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action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also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consume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vast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energy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and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resources,</a:t>
            </a:r>
            <a:r>
              <a:rPr sz="2100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contributing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to</a:t>
            </a:r>
            <a:r>
              <a:rPr sz="2100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emissions.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9970" y="4258429"/>
            <a:ext cx="4142740" cy="178752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48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Digital</a:t>
            </a:r>
            <a:r>
              <a:rPr sz="2400" b="1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divide</a:t>
            </a:r>
            <a:endParaRPr sz="2400">
              <a:latin typeface="Arial"/>
              <a:cs typeface="Arial"/>
            </a:endParaRPr>
          </a:p>
          <a:p>
            <a:pPr marL="12065" marR="5080" indent="635" algn="ctr">
              <a:lnSpc>
                <a:spcPct val="116700"/>
              </a:lnSpc>
              <a:spcBef>
                <a:spcPts val="79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Limited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access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to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hardware,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data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infrastructure,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digital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literacy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in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vulnerable</a:t>
            </a:r>
            <a:r>
              <a:rPr sz="2100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communities.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07598" y="4258429"/>
            <a:ext cx="4984750" cy="141414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Language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representation</a:t>
            </a:r>
            <a:r>
              <a:rPr sz="2400" b="1" spc="-5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07708"/>
                </a:solidFill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  <a:p>
            <a:pPr marL="216535" marR="254635" algn="ctr">
              <a:lnSpc>
                <a:spcPct val="116700"/>
              </a:lnSpc>
              <a:spcBef>
                <a:spcPts val="79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Most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tools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use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English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exclude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local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contexts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voices.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20823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5181" y="3310432"/>
            <a:ext cx="17077055" cy="6500495"/>
            <a:chOff x="765181" y="3310432"/>
            <a:chExt cx="17077055" cy="65004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953" y="3519982"/>
              <a:ext cx="8876398" cy="62160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181" y="6495351"/>
              <a:ext cx="5814929" cy="32406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5673" y="3310432"/>
              <a:ext cx="8416298" cy="65003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94042" y="2571877"/>
            <a:ext cx="4566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Recommendations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2878" y="7127588"/>
            <a:ext cx="4304665" cy="141414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48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Data</a:t>
            </a:r>
            <a:r>
              <a:rPr sz="2400" b="1" spc="-7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07708"/>
                </a:solidFill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  <a:p>
            <a:pPr marL="12065" marR="5080" indent="2540" algn="ctr">
              <a:lnSpc>
                <a:spcPct val="116700"/>
              </a:lnSpc>
              <a:spcBef>
                <a:spcPts val="79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Build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African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data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repositories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and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support</a:t>
            </a:r>
            <a:r>
              <a:rPr sz="2100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local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data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collection.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5550" y="8059229"/>
            <a:ext cx="461645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>
              <a:lnSpc>
                <a:spcPct val="116700"/>
              </a:lnSpc>
              <a:spcBef>
                <a:spcPts val="10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Encourage</a:t>
            </a:r>
            <a:r>
              <a:rPr sz="2100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transparent,</a:t>
            </a:r>
            <a:r>
              <a:rPr sz="2100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explainable</a:t>
            </a:r>
            <a:r>
              <a:rPr sz="2100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AI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local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ethical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oversight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frameworks.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66057" y="7303211"/>
            <a:ext cx="275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Black</a:t>
            </a:r>
            <a:r>
              <a:rPr sz="2400" b="1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box</a:t>
            </a:r>
            <a:r>
              <a:rPr sz="2400" b="1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problem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29838" y="8059229"/>
            <a:ext cx="487172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marR="5080" indent="-118745">
              <a:lnSpc>
                <a:spcPct val="116700"/>
              </a:lnSpc>
              <a:spcBef>
                <a:spcPts val="10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Promote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green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powered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by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renewable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energy</a:t>
            </a:r>
            <a:r>
              <a:rPr sz="2100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energy-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efficient</a:t>
            </a:r>
            <a:r>
              <a:rPr sz="2100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computing.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08126" y="7461656"/>
            <a:ext cx="160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2400" b="1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paradox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5943" y="4258429"/>
            <a:ext cx="4676140" cy="178752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577215" algn="ctr">
              <a:lnSpc>
                <a:spcPct val="100000"/>
              </a:lnSpc>
              <a:spcBef>
                <a:spcPts val="148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Digital</a:t>
            </a:r>
            <a:r>
              <a:rPr sz="2400" b="1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divide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16700"/>
              </a:lnSpc>
              <a:spcBef>
                <a:spcPts val="79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Invest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affordable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internet,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community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tech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hubs,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local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digital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training programs.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07598" y="4258429"/>
            <a:ext cx="4984750" cy="141414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34620" indent="-122555">
              <a:lnSpc>
                <a:spcPct val="100000"/>
              </a:lnSpc>
              <a:spcBef>
                <a:spcPts val="148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Language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representation</a:t>
            </a:r>
            <a:r>
              <a:rPr sz="2400" b="1" spc="-5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407708"/>
                </a:solidFill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  <a:p>
            <a:pPr marL="127635" marR="166370" indent="6985">
              <a:lnSpc>
                <a:spcPct val="116700"/>
              </a:lnSpc>
              <a:spcBef>
                <a:spcPts val="79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Develop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tools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local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languages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and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include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indigenous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knowledge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systems.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50837" y="4183392"/>
            <a:ext cx="49358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6400" algn="l"/>
              </a:tabLst>
            </a:pP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Concluding</a:t>
            </a:r>
            <a:r>
              <a:rPr sz="40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407708"/>
                </a:solidFill>
                <a:latin typeface="Arial"/>
                <a:cs typeface="Arial"/>
              </a:rPr>
              <a:t>remarks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6809" y="5446648"/>
            <a:ext cx="15856585" cy="122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745" marR="5080" indent="-614680">
              <a:lnSpc>
                <a:spcPct val="117100"/>
              </a:lnSpc>
              <a:spcBef>
                <a:spcPts val="100"/>
              </a:spcBef>
            </a:pP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“AI</a:t>
            </a:r>
            <a:r>
              <a:rPr sz="3350" b="1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can</a:t>
            </a:r>
            <a:r>
              <a:rPr sz="3350" b="1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be</a:t>
            </a:r>
            <a:r>
              <a:rPr sz="3350" b="1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a</a:t>
            </a:r>
            <a:r>
              <a:rPr sz="3350" b="1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true</a:t>
            </a:r>
            <a:r>
              <a:rPr sz="3350" b="1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spc="-10" dirty="0">
                <a:solidFill>
                  <a:srgbClr val="407708"/>
                </a:solidFill>
                <a:latin typeface="Arial"/>
                <a:cs typeface="Arial"/>
              </a:rPr>
              <a:t>game-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changer</a:t>
            </a:r>
            <a:r>
              <a:rPr sz="3350" b="1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for</a:t>
            </a:r>
            <a:r>
              <a:rPr sz="3350" b="1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Africa,</a:t>
            </a:r>
            <a:r>
              <a:rPr sz="3350" b="1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a</a:t>
            </a:r>
            <a:r>
              <a:rPr sz="3350" b="1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powerful</a:t>
            </a:r>
            <a:r>
              <a:rPr sz="3350" b="1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panacea</a:t>
            </a:r>
            <a:r>
              <a:rPr sz="3350" b="1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for</a:t>
            </a:r>
            <a:r>
              <a:rPr sz="3350" b="1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many</a:t>
            </a:r>
            <a:r>
              <a:rPr sz="3350" b="1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of</a:t>
            </a:r>
            <a:r>
              <a:rPr sz="3350" b="1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spc="-25" dirty="0">
                <a:solidFill>
                  <a:srgbClr val="407708"/>
                </a:solidFill>
                <a:latin typeface="Arial"/>
                <a:cs typeface="Arial"/>
              </a:rPr>
              <a:t>our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challenges,</a:t>
            </a:r>
            <a:r>
              <a:rPr sz="3350" b="1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if</a:t>
            </a:r>
            <a:r>
              <a:rPr sz="335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used</a:t>
            </a:r>
            <a:r>
              <a:rPr sz="335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wisely,</a:t>
            </a:r>
            <a:r>
              <a:rPr sz="3350" b="1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ethically,</a:t>
            </a:r>
            <a:r>
              <a:rPr sz="335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335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with</a:t>
            </a:r>
            <a:r>
              <a:rPr sz="3350" b="1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our</a:t>
            </a:r>
            <a:r>
              <a:rPr sz="335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realities</a:t>
            </a:r>
            <a:r>
              <a:rPr sz="335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at</a:t>
            </a:r>
            <a:r>
              <a:rPr sz="335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sz="3350" b="1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3350" b="1" spc="-10" dirty="0">
                <a:solidFill>
                  <a:srgbClr val="407708"/>
                </a:solidFill>
                <a:latin typeface="Arial"/>
                <a:cs typeface="Arial"/>
              </a:rPr>
              <a:t>center.”</a:t>
            </a:r>
            <a:endParaRPr sz="3350">
              <a:latin typeface="Arial"/>
              <a:cs typeface="Arial"/>
            </a:endParaRPr>
          </a:p>
        </p:txBody>
      </p:sp>
      <p:pic>
        <p:nvPicPr>
          <p:cNvPr id="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2107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6796" y="7012737"/>
            <a:ext cx="15034408" cy="114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 dirty="0">
                <a:solidFill>
                  <a:srgbClr val="2F8585"/>
                </a:solidFill>
                <a:latin typeface="Arial Unicode Bold"/>
                <a:ea typeface="Arial Unicode Bold"/>
                <a:cs typeface="Arial Unicode Bold"/>
                <a:sym typeface="Arial Unicode Bold"/>
              </a:rPr>
              <a:t>“To unlock the power of youth, we must invest in their education, an education that meets today’s realities”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64040"/>
            <a:ext cx="18288000" cy="8229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21073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27670" y="4146054"/>
            <a:ext cx="250571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6225" algn="l"/>
              </a:tabLst>
            </a:pPr>
            <a:r>
              <a:rPr sz="3950" spc="-10" dirty="0">
                <a:latin typeface="Arial"/>
                <a:cs typeface="Arial"/>
              </a:rPr>
              <a:t>Thank</a:t>
            </a:r>
            <a:r>
              <a:rPr sz="3950" dirty="0">
                <a:latin typeface="Arial"/>
                <a:cs typeface="Arial"/>
              </a:rPr>
              <a:t>	</a:t>
            </a:r>
            <a:r>
              <a:rPr sz="3950" spc="-20" dirty="0">
                <a:latin typeface="Arial"/>
                <a:cs typeface="Arial"/>
              </a:rPr>
              <a:t>you!</a:t>
            </a:r>
            <a:endParaRPr sz="3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7173" y="5552198"/>
            <a:ext cx="588073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-10" dirty="0">
                <a:latin typeface="Arial"/>
                <a:cs typeface="Arial"/>
                <a:hlinkClick r:id="rId4"/>
              </a:rPr>
              <a:t>ayah.lyacoubi@gmail.com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30629"/>
            <a:ext cx="18288000" cy="2107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3767" y="3245281"/>
            <a:ext cx="877760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1215" algn="l"/>
                <a:tab pos="2764790" algn="l"/>
                <a:tab pos="3262629" algn="l"/>
                <a:tab pos="4820920" algn="l"/>
                <a:tab pos="7736205" algn="l"/>
              </a:tabLst>
            </a:pPr>
            <a:r>
              <a:rPr sz="4700" b="1" spc="-10" dirty="0">
                <a:latin typeface="Arial"/>
                <a:cs typeface="Arial"/>
              </a:rPr>
              <a:t>“There</a:t>
            </a:r>
            <a:r>
              <a:rPr sz="4700" b="1" dirty="0">
                <a:latin typeface="Arial"/>
                <a:cs typeface="Arial"/>
              </a:rPr>
              <a:t>	</a:t>
            </a:r>
            <a:r>
              <a:rPr sz="4700" b="1" spc="-25" dirty="0">
                <a:latin typeface="Arial"/>
                <a:cs typeface="Arial"/>
              </a:rPr>
              <a:t>is</a:t>
            </a:r>
            <a:r>
              <a:rPr sz="4700" b="1" dirty="0">
                <a:latin typeface="Arial"/>
                <a:cs typeface="Arial"/>
              </a:rPr>
              <a:t>	</a:t>
            </a:r>
            <a:r>
              <a:rPr sz="4700" b="1" spc="-50" dirty="0">
                <a:latin typeface="Arial"/>
                <a:cs typeface="Arial"/>
              </a:rPr>
              <a:t>a</a:t>
            </a:r>
            <a:r>
              <a:rPr sz="4700" b="1" dirty="0">
                <a:latin typeface="Arial"/>
                <a:cs typeface="Arial"/>
              </a:rPr>
              <a:t>	</a:t>
            </a:r>
            <a:r>
              <a:rPr sz="4700" b="1" spc="-20" dirty="0">
                <a:latin typeface="Arial"/>
                <a:cs typeface="Arial"/>
              </a:rPr>
              <a:t>deep</a:t>
            </a:r>
            <a:r>
              <a:rPr sz="4700" b="1" dirty="0">
                <a:latin typeface="Arial"/>
                <a:cs typeface="Arial"/>
              </a:rPr>
              <a:t>	</a:t>
            </a:r>
            <a:r>
              <a:rPr sz="4700" b="1" spc="-10" dirty="0">
                <a:latin typeface="Arial"/>
                <a:cs typeface="Arial"/>
              </a:rPr>
              <a:t>structural</a:t>
            </a:r>
            <a:r>
              <a:rPr sz="4700" b="1" dirty="0">
                <a:latin typeface="Arial"/>
                <a:cs typeface="Arial"/>
              </a:rPr>
              <a:t>	</a:t>
            </a:r>
            <a:r>
              <a:rPr sz="4700" b="1" spc="-20" dirty="0">
                <a:latin typeface="Arial"/>
                <a:cs typeface="Arial"/>
              </a:rPr>
              <a:t>link</a:t>
            </a:r>
            <a:endParaRPr sz="4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0200" y="4076700"/>
            <a:ext cx="14925099" cy="3350917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 indent="3175" algn="ctr">
              <a:lnSpc>
                <a:spcPts val="5010"/>
              </a:lnSpc>
              <a:spcBef>
                <a:spcPts val="790"/>
              </a:spcBef>
              <a:tabLst>
                <a:tab pos="1238885" algn="l"/>
                <a:tab pos="1438910" algn="l"/>
                <a:tab pos="2134870" algn="l"/>
                <a:tab pos="2567940" algn="l"/>
                <a:tab pos="2863850" algn="l"/>
                <a:tab pos="3792220" algn="l"/>
                <a:tab pos="4258310" algn="l"/>
                <a:tab pos="4456430" algn="l"/>
                <a:tab pos="4521200" algn="l"/>
                <a:tab pos="5120005" algn="l"/>
                <a:tab pos="5318760" algn="l"/>
                <a:tab pos="6181090" algn="l"/>
              </a:tabLst>
            </a:pPr>
            <a:r>
              <a:rPr sz="4700" b="1" spc="-10" dirty="0">
                <a:latin typeface="Arial"/>
                <a:cs typeface="Arial"/>
              </a:rPr>
              <a:t>between</a:t>
            </a:r>
            <a:r>
              <a:rPr sz="4700" b="1" dirty="0">
                <a:latin typeface="Arial"/>
                <a:cs typeface="Arial"/>
              </a:rPr>
              <a:t>	the</a:t>
            </a:r>
            <a:r>
              <a:rPr sz="4700" b="1" spc="-55" dirty="0">
                <a:latin typeface="Arial"/>
                <a:cs typeface="Arial"/>
              </a:rPr>
              <a:t> </a:t>
            </a:r>
            <a:r>
              <a:rPr sz="4700" b="1" dirty="0">
                <a:solidFill>
                  <a:srgbClr val="EB4935"/>
                </a:solidFill>
                <a:latin typeface="Arial"/>
                <a:cs typeface="Arial"/>
              </a:rPr>
              <a:t>use</a:t>
            </a:r>
            <a:r>
              <a:rPr sz="4700" b="1" spc="-70" dirty="0">
                <a:solidFill>
                  <a:srgbClr val="EB4935"/>
                </a:solidFill>
                <a:latin typeface="Arial"/>
                <a:cs typeface="Arial"/>
              </a:rPr>
              <a:t> </a:t>
            </a:r>
            <a:r>
              <a:rPr sz="4700" b="1" dirty="0">
                <a:latin typeface="Arial"/>
                <a:cs typeface="Arial"/>
              </a:rPr>
              <a:t>and</a:t>
            </a:r>
            <a:r>
              <a:rPr sz="4700" b="1" spc="-65" dirty="0">
                <a:latin typeface="Arial"/>
                <a:cs typeface="Arial"/>
              </a:rPr>
              <a:t> </a:t>
            </a:r>
            <a:r>
              <a:rPr sz="4700" b="1" dirty="0">
                <a:solidFill>
                  <a:srgbClr val="EB4935"/>
                </a:solidFill>
                <a:latin typeface="Arial"/>
                <a:cs typeface="Arial"/>
              </a:rPr>
              <a:t>control</a:t>
            </a:r>
            <a:r>
              <a:rPr sz="4700" b="1" spc="-60" dirty="0">
                <a:solidFill>
                  <a:srgbClr val="EB4935"/>
                </a:solidFill>
                <a:latin typeface="Arial"/>
                <a:cs typeface="Arial"/>
              </a:rPr>
              <a:t> </a:t>
            </a:r>
            <a:r>
              <a:rPr sz="4700" b="1" spc="-25" dirty="0">
                <a:latin typeface="Arial"/>
                <a:cs typeface="Arial"/>
              </a:rPr>
              <a:t>of </a:t>
            </a:r>
            <a:r>
              <a:rPr sz="4700" b="1" dirty="0">
                <a:solidFill>
                  <a:srgbClr val="EB4935"/>
                </a:solidFill>
                <a:latin typeface="Arial"/>
                <a:cs typeface="Arial"/>
              </a:rPr>
              <a:t>resources</a:t>
            </a:r>
            <a:r>
              <a:rPr sz="4700" b="1" spc="-50" dirty="0">
                <a:solidFill>
                  <a:srgbClr val="EB4935"/>
                </a:solidFill>
                <a:latin typeface="Arial"/>
                <a:cs typeface="Arial"/>
              </a:rPr>
              <a:t> </a:t>
            </a:r>
            <a:r>
              <a:rPr sz="4700" b="1" spc="-25" dirty="0">
                <a:latin typeface="Arial"/>
                <a:cs typeface="Arial"/>
              </a:rPr>
              <a:t>and</a:t>
            </a:r>
            <a:r>
              <a:rPr sz="4700" b="1" dirty="0">
                <a:latin typeface="Arial"/>
                <a:cs typeface="Arial"/>
              </a:rPr>
              <a:t>	</a:t>
            </a:r>
            <a:r>
              <a:rPr sz="4700" b="1" spc="-25" dirty="0">
                <a:latin typeface="Arial"/>
                <a:cs typeface="Arial"/>
              </a:rPr>
              <a:t>the</a:t>
            </a:r>
            <a:r>
              <a:rPr sz="4700" b="1" dirty="0">
                <a:latin typeface="Arial"/>
                <a:cs typeface="Arial"/>
              </a:rPr>
              <a:t>	</a:t>
            </a:r>
            <a:r>
              <a:rPr sz="4700" b="1" spc="-10" dirty="0">
                <a:latin typeface="Arial"/>
                <a:cs typeface="Arial"/>
              </a:rPr>
              <a:t>organization </a:t>
            </a:r>
            <a:r>
              <a:rPr sz="4700" b="1" spc="-25" dirty="0">
                <a:latin typeface="Arial"/>
                <a:cs typeface="Arial"/>
              </a:rPr>
              <a:t>and</a:t>
            </a:r>
            <a:r>
              <a:rPr sz="4700" b="1" dirty="0">
                <a:latin typeface="Arial"/>
                <a:cs typeface="Arial"/>
              </a:rPr>
              <a:t>	</a:t>
            </a:r>
            <a:r>
              <a:rPr sz="4700" b="1" spc="-10" dirty="0">
                <a:latin typeface="Arial"/>
                <a:cs typeface="Arial"/>
              </a:rPr>
              <a:t>exercise</a:t>
            </a:r>
            <a:r>
              <a:rPr sz="4700" b="1" dirty="0">
                <a:latin typeface="Arial"/>
                <a:cs typeface="Arial"/>
              </a:rPr>
              <a:t>	</a:t>
            </a:r>
            <a:r>
              <a:rPr sz="4700" b="1" spc="-25" dirty="0">
                <a:latin typeface="Arial"/>
                <a:cs typeface="Arial"/>
              </a:rPr>
              <a:t>of</a:t>
            </a:r>
            <a:r>
              <a:rPr sz="4700" b="1" dirty="0">
                <a:latin typeface="Arial"/>
                <a:cs typeface="Arial"/>
              </a:rPr>
              <a:t>		power.</a:t>
            </a:r>
            <a:r>
              <a:rPr sz="4700" b="1" spc="-40" dirty="0">
                <a:latin typeface="Arial"/>
                <a:cs typeface="Arial"/>
              </a:rPr>
              <a:t> </a:t>
            </a:r>
            <a:r>
              <a:rPr sz="4700" b="1" spc="-10" dirty="0">
                <a:solidFill>
                  <a:srgbClr val="DA7700"/>
                </a:solidFill>
                <a:latin typeface="Arial"/>
                <a:cs typeface="Arial"/>
              </a:rPr>
              <a:t>Control </a:t>
            </a:r>
            <a:r>
              <a:rPr sz="4700" b="1" spc="-20" dirty="0">
                <a:solidFill>
                  <a:srgbClr val="DA7700"/>
                </a:solidFill>
                <a:latin typeface="Arial"/>
                <a:cs typeface="Arial"/>
              </a:rPr>
              <a:t>over</a:t>
            </a:r>
            <a:r>
              <a:rPr sz="4700" b="1" dirty="0">
                <a:solidFill>
                  <a:srgbClr val="DA7700"/>
                </a:solidFill>
                <a:latin typeface="Arial"/>
                <a:cs typeface="Arial"/>
              </a:rPr>
              <a:t>	</a:t>
            </a:r>
            <a:r>
              <a:rPr sz="4700" b="1" spc="-10" dirty="0">
                <a:solidFill>
                  <a:srgbClr val="DA7700"/>
                </a:solidFill>
                <a:latin typeface="Arial"/>
                <a:cs typeface="Arial"/>
              </a:rPr>
              <a:t>resources</a:t>
            </a:r>
            <a:r>
              <a:rPr sz="4700" b="1" dirty="0">
                <a:solidFill>
                  <a:srgbClr val="DA7700"/>
                </a:solidFill>
                <a:latin typeface="Arial"/>
                <a:cs typeface="Arial"/>
              </a:rPr>
              <a:t>	</a:t>
            </a:r>
            <a:r>
              <a:rPr sz="4700" b="1" spc="-25" dirty="0">
                <a:solidFill>
                  <a:srgbClr val="DA7700"/>
                </a:solidFill>
                <a:latin typeface="Arial"/>
                <a:cs typeface="Arial"/>
              </a:rPr>
              <a:t>is</a:t>
            </a:r>
            <a:r>
              <a:rPr sz="4700" b="1" dirty="0">
                <a:solidFill>
                  <a:srgbClr val="DA7700"/>
                </a:solidFill>
                <a:latin typeface="Arial"/>
                <a:cs typeface="Arial"/>
              </a:rPr>
              <a:t>	</a:t>
            </a:r>
            <a:r>
              <a:rPr sz="4700" b="1" spc="-25" dirty="0">
                <a:solidFill>
                  <a:srgbClr val="DA7700"/>
                </a:solidFill>
                <a:latin typeface="Arial"/>
                <a:cs typeface="Arial"/>
              </a:rPr>
              <a:t>the</a:t>
            </a:r>
            <a:r>
              <a:rPr sz="4700" b="1" dirty="0">
                <a:solidFill>
                  <a:srgbClr val="DA7700"/>
                </a:solidFill>
                <a:latin typeface="Arial"/>
                <a:cs typeface="Arial"/>
              </a:rPr>
              <a:t>	</a:t>
            </a:r>
            <a:r>
              <a:rPr sz="4700" b="1" spc="-10" dirty="0">
                <a:solidFill>
                  <a:srgbClr val="DA7700"/>
                </a:solidFill>
                <a:latin typeface="Arial"/>
                <a:cs typeface="Arial"/>
              </a:rPr>
              <a:t>ultimate source</a:t>
            </a:r>
            <a:r>
              <a:rPr sz="4700" b="1" dirty="0">
                <a:solidFill>
                  <a:srgbClr val="DA7700"/>
                </a:solidFill>
                <a:latin typeface="Arial"/>
                <a:cs typeface="Arial"/>
              </a:rPr>
              <a:t>	</a:t>
            </a:r>
            <a:r>
              <a:rPr sz="4700" b="1" spc="-25" dirty="0">
                <a:solidFill>
                  <a:srgbClr val="DA7700"/>
                </a:solidFill>
                <a:latin typeface="Arial"/>
                <a:cs typeface="Arial"/>
              </a:rPr>
              <a:t>of</a:t>
            </a:r>
            <a:r>
              <a:rPr sz="4700" b="1" dirty="0">
                <a:solidFill>
                  <a:srgbClr val="DA7700"/>
                </a:solidFill>
                <a:latin typeface="Arial"/>
                <a:cs typeface="Arial"/>
              </a:rPr>
              <a:t>	</a:t>
            </a:r>
            <a:r>
              <a:rPr sz="4700" b="1" spc="-10" dirty="0">
                <a:solidFill>
                  <a:srgbClr val="DA7700"/>
                </a:solidFill>
                <a:latin typeface="Arial"/>
                <a:cs typeface="Arial"/>
              </a:rPr>
              <a:t>power.</a:t>
            </a:r>
            <a:r>
              <a:rPr sz="4700" b="1" spc="-10" dirty="0">
                <a:latin typeface="Arial"/>
                <a:cs typeface="Arial"/>
              </a:rPr>
              <a:t>”</a:t>
            </a:r>
            <a:endParaRPr sz="4700" dirty="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  <a:spcBef>
                <a:spcPts val="2690"/>
              </a:spcBef>
            </a:pPr>
            <a:r>
              <a:rPr sz="2200" spc="70" dirty="0">
                <a:latin typeface="Arial"/>
                <a:cs typeface="Arial"/>
              </a:rPr>
              <a:t>Shivji</a:t>
            </a:r>
            <a:r>
              <a:rPr sz="2200" spc="200" dirty="0">
                <a:latin typeface="Arial"/>
                <a:cs typeface="Arial"/>
              </a:rPr>
              <a:t> </a:t>
            </a:r>
            <a:r>
              <a:rPr sz="2200" spc="50" dirty="0">
                <a:latin typeface="Arial"/>
                <a:cs typeface="Arial"/>
              </a:rPr>
              <a:t>(1998)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18637" y="2785795"/>
            <a:ext cx="9912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5555" algn="l"/>
                <a:tab pos="3636010" algn="l"/>
                <a:tab pos="5498465" algn="l"/>
                <a:tab pos="6209030" algn="l"/>
                <a:tab pos="8105140" algn="l"/>
              </a:tabLst>
            </a:pP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Crisis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Africa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Today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84115">
              <a:lnSpc>
                <a:spcPct val="100000"/>
              </a:lnSpc>
              <a:spcBef>
                <a:spcPts val="100"/>
              </a:spcBef>
            </a:pPr>
            <a:r>
              <a:rPr dirty="0"/>
              <a:t>Colonial</a:t>
            </a:r>
            <a:r>
              <a:rPr spc="-60" dirty="0"/>
              <a:t> </a:t>
            </a:r>
            <a:r>
              <a:rPr dirty="0"/>
              <a:t>Climate</a:t>
            </a:r>
            <a:r>
              <a:rPr spc="-55" dirty="0"/>
              <a:t> </a:t>
            </a:r>
            <a:r>
              <a:rPr spc="-10" dirty="0"/>
              <a:t>Legacies?</a:t>
            </a:r>
          </a:p>
          <a:p>
            <a:pPr marL="12700" marR="775335" algn="ctr">
              <a:lnSpc>
                <a:spcPct val="117300"/>
              </a:lnSpc>
              <a:spcBef>
                <a:spcPts val="2460"/>
              </a:spcBef>
            </a:pPr>
            <a:r>
              <a:rPr dirty="0">
                <a:solidFill>
                  <a:srgbClr val="407708"/>
                </a:solidFill>
              </a:rPr>
              <a:t>“That</a:t>
            </a:r>
            <a:r>
              <a:rPr spc="-40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the</a:t>
            </a:r>
            <a:r>
              <a:rPr spc="-35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climate</a:t>
            </a:r>
            <a:r>
              <a:rPr spc="-40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is</a:t>
            </a:r>
            <a:r>
              <a:rPr spc="-35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changing</a:t>
            </a:r>
            <a:r>
              <a:rPr spc="-40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is</a:t>
            </a:r>
            <a:r>
              <a:rPr spc="-35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unequivocal.</a:t>
            </a:r>
            <a:r>
              <a:rPr spc="-35" dirty="0">
                <a:solidFill>
                  <a:srgbClr val="407708"/>
                </a:solidFill>
              </a:rPr>
              <a:t> </a:t>
            </a:r>
            <a:r>
              <a:rPr spc="-25" dirty="0">
                <a:solidFill>
                  <a:srgbClr val="407708"/>
                </a:solidFill>
              </a:rPr>
              <a:t>The </a:t>
            </a:r>
            <a:r>
              <a:rPr dirty="0">
                <a:solidFill>
                  <a:srgbClr val="407708"/>
                </a:solidFill>
              </a:rPr>
              <a:t>landscape,</a:t>
            </a:r>
            <a:r>
              <a:rPr spc="-45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the</a:t>
            </a:r>
            <a:r>
              <a:rPr spc="-45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environment,</a:t>
            </a:r>
            <a:r>
              <a:rPr spc="-40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the</a:t>
            </a:r>
            <a:r>
              <a:rPr spc="-45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places</a:t>
            </a:r>
            <a:r>
              <a:rPr spc="-45" dirty="0">
                <a:solidFill>
                  <a:srgbClr val="407708"/>
                </a:solidFill>
              </a:rPr>
              <a:t> </a:t>
            </a:r>
            <a:r>
              <a:rPr spc="-25" dirty="0">
                <a:solidFill>
                  <a:srgbClr val="407708"/>
                </a:solidFill>
              </a:rPr>
              <a:t>we </a:t>
            </a:r>
            <a:r>
              <a:rPr dirty="0">
                <a:solidFill>
                  <a:srgbClr val="407708"/>
                </a:solidFill>
              </a:rPr>
              <a:t>inhabit</a:t>
            </a:r>
            <a:r>
              <a:rPr spc="-45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are</a:t>
            </a:r>
            <a:r>
              <a:rPr spc="-45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changing</a:t>
            </a:r>
            <a:r>
              <a:rPr spc="-45" dirty="0">
                <a:solidFill>
                  <a:srgbClr val="407708"/>
                </a:solidFill>
              </a:rPr>
              <a:t> </a:t>
            </a:r>
            <a:r>
              <a:rPr spc="-20" dirty="0">
                <a:solidFill>
                  <a:srgbClr val="407708"/>
                </a:solidFill>
              </a:rPr>
              <a:t>too”</a:t>
            </a:r>
          </a:p>
          <a:p>
            <a:pPr marL="3308985" algn="ctr">
              <a:lnSpc>
                <a:spcPct val="100000"/>
              </a:lnSpc>
              <a:spcBef>
                <a:spcPts val="655"/>
              </a:spcBef>
            </a:pPr>
            <a:r>
              <a:rPr dirty="0">
                <a:solidFill>
                  <a:srgbClr val="407708"/>
                </a:solidFill>
              </a:rPr>
              <a:t>(Semplici</a:t>
            </a:r>
            <a:r>
              <a:rPr spc="-20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&amp;</a:t>
            </a:r>
            <a:r>
              <a:rPr spc="-20" dirty="0">
                <a:solidFill>
                  <a:srgbClr val="407708"/>
                </a:solidFill>
              </a:rPr>
              <a:t> </a:t>
            </a:r>
            <a:r>
              <a:rPr dirty="0">
                <a:solidFill>
                  <a:srgbClr val="407708"/>
                </a:solidFill>
              </a:rPr>
              <a:t>Campbell,</a:t>
            </a:r>
            <a:r>
              <a:rPr spc="-20" dirty="0">
                <a:solidFill>
                  <a:srgbClr val="407708"/>
                </a:solidFill>
              </a:rPr>
              <a:t> </a:t>
            </a:r>
            <a:r>
              <a:rPr spc="-10" dirty="0">
                <a:solidFill>
                  <a:srgbClr val="407708"/>
                </a:solidFill>
              </a:rPr>
              <a:t>2023).</a:t>
            </a:r>
          </a:p>
        </p:txBody>
      </p:sp>
      <p:sp>
        <p:nvSpPr>
          <p:cNvPr id="7" name="Freeform 2"/>
          <p:cNvSpPr/>
          <p:nvPr/>
        </p:nvSpPr>
        <p:spPr>
          <a:xfrm>
            <a:off x="0" y="-130628"/>
            <a:ext cx="18288000" cy="2107406"/>
          </a:xfrm>
          <a:custGeom>
            <a:avLst/>
            <a:gdLst/>
            <a:ahLst/>
            <a:cxnLst/>
            <a:rect l="l" t="t" r="r" b="b"/>
            <a:pathLst>
              <a:path w="18288000" h="2107406">
                <a:moveTo>
                  <a:pt x="0" y="0"/>
                </a:moveTo>
                <a:lnTo>
                  <a:pt x="18288000" y="0"/>
                </a:lnTo>
                <a:lnTo>
                  <a:pt x="18288000" y="2107406"/>
                </a:lnTo>
                <a:lnTo>
                  <a:pt x="0" y="21074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24857" y="2465395"/>
            <a:ext cx="11028045" cy="17322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2383155" algn="l"/>
                <a:tab pos="4956810" algn="l"/>
                <a:tab pos="5668010" algn="l"/>
              </a:tabLst>
            </a:pP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legacies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Africa:</a:t>
            </a:r>
            <a:endParaRPr sz="4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  <a:tabLst>
                <a:tab pos="1198880" algn="l"/>
                <a:tab pos="3737610" algn="l"/>
                <a:tab pos="5260340" algn="l"/>
                <a:tab pos="6343650" algn="l"/>
                <a:tab pos="9119235" algn="l"/>
              </a:tabLst>
            </a:pP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key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findings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20" dirty="0">
                <a:solidFill>
                  <a:srgbClr val="407708"/>
                </a:solidFill>
                <a:latin typeface="Arial"/>
                <a:cs typeface="Arial"/>
              </a:rPr>
              <a:t>from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literature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review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3000" y="4686300"/>
            <a:ext cx="9047480" cy="466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9810">
              <a:lnSpc>
                <a:spcPct val="116599"/>
              </a:lnSpc>
              <a:spcBef>
                <a:spcPts val="10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There</a:t>
            </a:r>
            <a:r>
              <a:rPr sz="240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is</a:t>
            </a:r>
            <a:r>
              <a:rPr sz="240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a</a:t>
            </a:r>
            <a:r>
              <a:rPr sz="240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lack</a:t>
            </a:r>
            <a:r>
              <a:rPr sz="240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of</a:t>
            </a:r>
            <a:r>
              <a:rPr sz="240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studies</a:t>
            </a:r>
            <a:r>
              <a:rPr sz="240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directly</a:t>
            </a:r>
            <a:r>
              <a:rPr sz="240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mapping</a:t>
            </a:r>
            <a:r>
              <a:rPr sz="2400" b="1" spc="-4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407708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assessing</a:t>
            </a:r>
            <a:r>
              <a:rPr sz="2400" b="1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sz="2400" b="1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impact</a:t>
            </a:r>
            <a:r>
              <a:rPr sz="2400" b="1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of</a:t>
            </a:r>
            <a:r>
              <a:rPr sz="2400" b="1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colonialism</a:t>
            </a:r>
            <a:r>
              <a:rPr sz="2400" b="1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on</a:t>
            </a:r>
            <a:r>
              <a:rPr sz="2400" b="1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Africa’s</a:t>
            </a:r>
            <a:r>
              <a:rPr sz="2400" b="1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climate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400" b="1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environment.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2400" dirty="0">
              <a:latin typeface="Arial"/>
              <a:cs typeface="Arial"/>
            </a:endParaRPr>
          </a:p>
          <a:p>
            <a:pPr marL="121412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Main</a:t>
            </a:r>
            <a:r>
              <a:rPr sz="2400" b="1" spc="-6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data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extracted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from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5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selected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review</a:t>
            </a:r>
            <a:r>
              <a:rPr sz="2400" b="1" spc="-6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papers</a:t>
            </a:r>
            <a:endParaRPr sz="2400" dirty="0">
              <a:latin typeface="Arial"/>
              <a:cs typeface="Arial"/>
            </a:endParaRPr>
          </a:p>
          <a:p>
            <a:pPr marL="2556510" indent="-226695">
              <a:lnSpc>
                <a:spcPct val="100000"/>
              </a:lnSpc>
              <a:spcBef>
                <a:spcPts val="2180"/>
              </a:spcBef>
              <a:buChar char="•"/>
              <a:tabLst>
                <a:tab pos="2556510" algn="l"/>
              </a:tabLst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Existing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environmental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risks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Africa</a:t>
            </a:r>
            <a:endParaRPr sz="2100" dirty="0">
              <a:latin typeface="Arial"/>
              <a:cs typeface="Arial"/>
            </a:endParaRPr>
          </a:p>
          <a:p>
            <a:pPr marL="2556510" indent="-226695">
              <a:lnSpc>
                <a:spcPct val="100000"/>
              </a:lnSpc>
              <a:spcBef>
                <a:spcPts val="420"/>
              </a:spcBef>
              <a:buChar char="•"/>
              <a:tabLst>
                <a:tab pos="2556510" algn="l"/>
              </a:tabLst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Defining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legacies</a:t>
            </a:r>
            <a:endParaRPr sz="2100" dirty="0">
              <a:latin typeface="Arial"/>
              <a:cs typeface="Arial"/>
            </a:endParaRPr>
          </a:p>
          <a:p>
            <a:pPr marL="2556510" indent="-226695">
              <a:lnSpc>
                <a:spcPct val="100000"/>
              </a:lnSpc>
              <a:spcBef>
                <a:spcPts val="420"/>
              </a:spcBef>
              <a:buChar char="•"/>
              <a:tabLst>
                <a:tab pos="2556510" algn="l"/>
              </a:tabLst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Identified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Legacies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Africa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literature</a:t>
            </a:r>
            <a:endParaRPr sz="2100" dirty="0">
              <a:latin typeface="Arial"/>
              <a:cs typeface="Arial"/>
            </a:endParaRPr>
          </a:p>
          <a:p>
            <a:pPr marL="2556510" marR="1518920" indent="-226695">
              <a:lnSpc>
                <a:spcPct val="116700"/>
              </a:lnSpc>
              <a:buChar char="•"/>
              <a:tabLst>
                <a:tab pos="2556510" algn="l"/>
              </a:tabLst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Solutions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proposed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for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addressing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climate legacies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30629"/>
            <a:ext cx="18288000" cy="2107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7455" y="3717531"/>
            <a:ext cx="8124190" cy="5191760"/>
            <a:chOff x="4637455" y="3717531"/>
            <a:chExt cx="8124190" cy="5191760"/>
          </a:xfrm>
        </p:grpSpPr>
        <p:sp>
          <p:nvSpPr>
            <p:cNvPr id="3" name="object 3"/>
            <p:cNvSpPr/>
            <p:nvPr/>
          </p:nvSpPr>
          <p:spPr>
            <a:xfrm>
              <a:off x="11322380" y="5045760"/>
              <a:ext cx="1268095" cy="980440"/>
            </a:xfrm>
            <a:custGeom>
              <a:avLst/>
              <a:gdLst/>
              <a:ahLst/>
              <a:cxnLst/>
              <a:rect l="l" t="t" r="r" b="b"/>
              <a:pathLst>
                <a:path w="1268095" h="980439">
                  <a:moveTo>
                    <a:pt x="0" y="980389"/>
                  </a:moveTo>
                  <a:lnTo>
                    <a:pt x="1267470" y="0"/>
                  </a:lnTo>
                </a:path>
                <a:path w="1268095" h="980439">
                  <a:moveTo>
                    <a:pt x="1242162" y="91833"/>
                  </a:moveTo>
                  <a:lnTo>
                    <a:pt x="1267470" y="0"/>
                  </a:lnTo>
                  <a:lnTo>
                    <a:pt x="1172230" y="1422"/>
                  </a:lnTo>
                </a:path>
              </a:pathLst>
            </a:custGeom>
            <a:ln w="38099">
              <a:solidFill>
                <a:srgbClr val="4077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22380" y="8154187"/>
              <a:ext cx="1420495" cy="735965"/>
            </a:xfrm>
            <a:custGeom>
              <a:avLst/>
              <a:gdLst/>
              <a:ahLst/>
              <a:cxnLst/>
              <a:rect l="l" t="t" r="r" b="b"/>
              <a:pathLst>
                <a:path w="1420495" h="735965">
                  <a:moveTo>
                    <a:pt x="0" y="0"/>
                  </a:moveTo>
                  <a:lnTo>
                    <a:pt x="1419872" y="719302"/>
                  </a:lnTo>
                </a:path>
                <a:path w="1420495" h="735965">
                  <a:moveTo>
                    <a:pt x="1326070" y="735850"/>
                  </a:moveTo>
                  <a:lnTo>
                    <a:pt x="1419872" y="719302"/>
                  </a:lnTo>
                  <a:lnTo>
                    <a:pt x="1377721" y="633882"/>
                  </a:lnTo>
                </a:path>
              </a:pathLst>
            </a:custGeom>
            <a:ln w="38099">
              <a:solidFill>
                <a:srgbClr val="4077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2997" y="4246740"/>
              <a:ext cx="1599565" cy="978535"/>
            </a:xfrm>
            <a:custGeom>
              <a:avLst/>
              <a:gdLst/>
              <a:ahLst/>
              <a:cxnLst/>
              <a:rect l="l" t="t" r="r" b="b"/>
              <a:pathLst>
                <a:path w="1599565" h="978535">
                  <a:moveTo>
                    <a:pt x="1599196" y="978166"/>
                  </a:moveTo>
                  <a:lnTo>
                    <a:pt x="0" y="9410"/>
                  </a:lnTo>
                </a:path>
                <a:path w="1599565" h="978535">
                  <a:moveTo>
                    <a:pt x="94792" y="0"/>
                  </a:moveTo>
                  <a:lnTo>
                    <a:pt x="0" y="9410"/>
                  </a:lnTo>
                  <a:lnTo>
                    <a:pt x="35572" y="97764"/>
                  </a:lnTo>
                </a:path>
              </a:pathLst>
            </a:custGeom>
            <a:ln w="38099">
              <a:solidFill>
                <a:srgbClr val="4077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56505" y="7399667"/>
              <a:ext cx="2293620" cy="612775"/>
            </a:xfrm>
            <a:custGeom>
              <a:avLst/>
              <a:gdLst/>
              <a:ahLst/>
              <a:cxnLst/>
              <a:rect l="l" t="t" r="r" b="b"/>
              <a:pathLst>
                <a:path w="2293620" h="612775">
                  <a:moveTo>
                    <a:pt x="2293454" y="0"/>
                  </a:moveTo>
                  <a:lnTo>
                    <a:pt x="0" y="575449"/>
                  </a:lnTo>
                </a:path>
                <a:path w="2293620" h="612775">
                  <a:moveTo>
                    <a:pt x="59994" y="501472"/>
                  </a:moveTo>
                  <a:lnTo>
                    <a:pt x="0" y="575449"/>
                  </a:lnTo>
                  <a:lnTo>
                    <a:pt x="87820" y="612330"/>
                  </a:lnTo>
                </a:path>
              </a:pathLst>
            </a:custGeom>
            <a:ln w="38099">
              <a:solidFill>
                <a:srgbClr val="4077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3412" y="3717531"/>
              <a:ext cx="6477622" cy="484055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573"/>
            <a:ext cx="18288000" cy="21073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914883" y="4685137"/>
            <a:ext cx="4343400" cy="178752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  <a:tabLst>
                <a:tab pos="2569210" algn="l"/>
              </a:tabLst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Toxic</a:t>
            </a:r>
            <a:r>
              <a:rPr sz="2400" b="1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coloniality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	(Peša,</a:t>
            </a:r>
            <a:r>
              <a:rPr sz="2400" b="1" spc="-7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2024)</a:t>
            </a:r>
            <a:endParaRPr sz="2400">
              <a:latin typeface="Arial"/>
              <a:cs typeface="Arial"/>
            </a:endParaRPr>
          </a:p>
          <a:p>
            <a:pPr marL="12700" marR="292735">
              <a:lnSpc>
                <a:spcPct val="116700"/>
              </a:lnSpc>
              <a:spcBef>
                <a:spcPts val="79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Where</a:t>
            </a:r>
            <a:r>
              <a:rPr sz="2100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colonial</a:t>
            </a:r>
            <a:r>
              <a:rPr sz="2100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massive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extractive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practices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caused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enduring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environmental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social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issues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031" y="3858817"/>
            <a:ext cx="4953000" cy="2602865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2400" b="1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coloniality</a:t>
            </a:r>
            <a:r>
              <a:rPr sz="2400" b="1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(Sultana,</a:t>
            </a:r>
            <a:r>
              <a:rPr sz="2400" b="1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2022)</a:t>
            </a:r>
            <a:endParaRPr sz="2400" dirty="0">
              <a:latin typeface="Arial"/>
              <a:cs typeface="Arial"/>
            </a:endParaRPr>
          </a:p>
          <a:p>
            <a:pPr marL="83820" marR="567055">
              <a:lnSpc>
                <a:spcPct val="116700"/>
              </a:lnSpc>
              <a:spcBef>
                <a:spcPts val="104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“Reproduction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hauntings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of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colonialism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imperialism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through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impacts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postcolony,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revealing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uneven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unequal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vulnerabilities</a:t>
            </a:r>
            <a:r>
              <a:rPr sz="2100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marginalizations.”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000" y="7332891"/>
            <a:ext cx="4084320" cy="2459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2400">
              <a:lnSpc>
                <a:spcPct val="116599"/>
              </a:lnSpc>
              <a:spcBef>
                <a:spcPts val="10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Green</a:t>
            </a:r>
            <a:r>
              <a:rPr sz="2400" b="1" spc="-7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colonialism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(Blanc,</a:t>
            </a:r>
            <a:r>
              <a:rPr sz="2400" b="1" spc="-5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2022)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680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where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forms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of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ecological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control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destruction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are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carried</a:t>
            </a:r>
            <a:r>
              <a:rPr sz="2100" spc="-2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out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under</a:t>
            </a:r>
            <a:r>
              <a:rPr sz="2100" spc="-1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pretext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of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environmental policies.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14883" y="7908340"/>
            <a:ext cx="4041140" cy="209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0">
              <a:lnSpc>
                <a:spcPct val="116599"/>
              </a:lnSpc>
              <a:spcBef>
                <a:spcPts val="100"/>
              </a:spcBef>
            </a:pP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Transactional</a:t>
            </a:r>
            <a:r>
              <a:rPr sz="2400" b="1" spc="-1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colonialism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(Ramirez</a:t>
            </a:r>
            <a:r>
              <a:rPr sz="2400" b="1" spc="-6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&amp;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7708"/>
                </a:solidFill>
                <a:latin typeface="Arial"/>
                <a:cs typeface="Arial"/>
              </a:rPr>
              <a:t>Böhm,</a:t>
            </a:r>
            <a:r>
              <a:rPr sz="2400" b="1" spc="-6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07708"/>
                </a:solidFill>
                <a:latin typeface="Arial"/>
                <a:cs typeface="Arial"/>
              </a:rPr>
              <a:t>2021),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755"/>
              </a:spcBef>
            </a:pP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Describing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how</a:t>
            </a:r>
            <a:r>
              <a:rPr sz="2100" spc="-3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ongoing</a:t>
            </a:r>
            <a:r>
              <a:rPr sz="2100" spc="-2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injustices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can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be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traced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back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to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 historical </a:t>
            </a:r>
            <a:r>
              <a:rPr sz="2100" dirty="0">
                <a:solidFill>
                  <a:srgbClr val="407708"/>
                </a:solidFill>
                <a:latin typeface="Arial"/>
                <a:cs typeface="Arial"/>
              </a:rPr>
              <a:t>colonial</a:t>
            </a:r>
            <a:r>
              <a:rPr sz="2100" spc="-3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407708"/>
                </a:solidFill>
                <a:latin typeface="Arial"/>
                <a:cs typeface="Arial"/>
              </a:rPr>
              <a:t>transaction.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44250" y="2145106"/>
            <a:ext cx="13999499" cy="1514517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071880" algn="ctr">
              <a:lnSpc>
                <a:spcPct val="100000"/>
              </a:lnSpc>
              <a:spcBef>
                <a:spcPts val="1550"/>
              </a:spcBef>
              <a:tabLst>
                <a:tab pos="3677920" algn="l"/>
                <a:tab pos="5947410" algn="l"/>
              </a:tabLst>
            </a:pPr>
            <a:r>
              <a:rPr lang="fr-FR" sz="4800" b="1" spc="-10" dirty="0">
                <a:solidFill>
                  <a:srgbClr val="407708"/>
                </a:solidFill>
                <a:latin typeface="Arial"/>
                <a:cs typeface="Arial"/>
              </a:rPr>
              <a:t>Key </a:t>
            </a:r>
            <a:r>
              <a:rPr lang="fr-FR" sz="4800" b="1" spc="-10" dirty="0" err="1">
                <a:solidFill>
                  <a:srgbClr val="407708"/>
                </a:solidFill>
                <a:latin typeface="Arial"/>
                <a:cs typeface="Arial"/>
              </a:rPr>
              <a:t>findings</a:t>
            </a:r>
            <a:r>
              <a:rPr lang="fr-FR" sz="4800" b="1" spc="-10" dirty="0">
                <a:solidFill>
                  <a:srgbClr val="407708"/>
                </a:solidFill>
                <a:latin typeface="Arial"/>
                <a:cs typeface="Arial"/>
              </a:rPr>
              <a:t> : 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Defining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legacies</a:t>
            </a:r>
            <a:endParaRPr sz="4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05"/>
              </a:spcBef>
            </a:pPr>
            <a:r>
              <a:rPr sz="3000" b="1" dirty="0">
                <a:solidFill>
                  <a:srgbClr val="2356A6"/>
                </a:solidFill>
                <a:latin typeface="Arial"/>
                <a:cs typeface="Arial"/>
              </a:rPr>
              <a:t>There</a:t>
            </a:r>
            <a:r>
              <a:rPr sz="3000" b="1" spc="-50" dirty="0">
                <a:solidFill>
                  <a:srgbClr val="2356A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356A6"/>
                </a:solidFill>
                <a:latin typeface="Arial"/>
                <a:cs typeface="Arial"/>
              </a:rPr>
              <a:t>is</a:t>
            </a:r>
            <a:r>
              <a:rPr sz="3000" b="1" spc="-45" dirty="0">
                <a:solidFill>
                  <a:srgbClr val="2356A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356A6"/>
                </a:solidFill>
                <a:latin typeface="Arial"/>
                <a:cs typeface="Arial"/>
              </a:rPr>
              <a:t>no</a:t>
            </a:r>
            <a:r>
              <a:rPr sz="3000" b="1" spc="-50" dirty="0">
                <a:solidFill>
                  <a:srgbClr val="2356A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356A6"/>
                </a:solidFill>
                <a:latin typeface="Arial"/>
                <a:cs typeface="Arial"/>
              </a:rPr>
              <a:t>universally</a:t>
            </a:r>
            <a:r>
              <a:rPr sz="3000" b="1" spc="-45" dirty="0">
                <a:solidFill>
                  <a:srgbClr val="2356A6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2356A6"/>
                </a:solidFill>
                <a:latin typeface="Arial"/>
                <a:cs typeface="Arial"/>
              </a:rPr>
              <a:t>agreed-</a:t>
            </a:r>
            <a:r>
              <a:rPr sz="3000" b="1" dirty="0">
                <a:solidFill>
                  <a:srgbClr val="2356A6"/>
                </a:solidFill>
                <a:latin typeface="Arial"/>
                <a:cs typeface="Arial"/>
              </a:rPr>
              <a:t>upon</a:t>
            </a:r>
            <a:r>
              <a:rPr sz="3000" b="1" spc="-50" dirty="0">
                <a:solidFill>
                  <a:srgbClr val="2356A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356A6"/>
                </a:solidFill>
                <a:latin typeface="Arial"/>
                <a:cs typeface="Arial"/>
              </a:rPr>
              <a:t>terminology</a:t>
            </a:r>
            <a:r>
              <a:rPr sz="3000" b="1" spc="-45" dirty="0">
                <a:solidFill>
                  <a:srgbClr val="2356A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356A6"/>
                </a:solidFill>
                <a:latin typeface="Arial"/>
                <a:cs typeface="Arial"/>
              </a:rPr>
              <a:t>for</a:t>
            </a:r>
            <a:r>
              <a:rPr sz="3000" b="1" spc="-50" dirty="0">
                <a:solidFill>
                  <a:srgbClr val="2356A6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2356A6"/>
                </a:solidFill>
                <a:latin typeface="Arial"/>
                <a:cs typeface="Arial"/>
              </a:rPr>
              <a:t>the</a:t>
            </a:r>
            <a:r>
              <a:rPr sz="3000" b="1" spc="-45" dirty="0">
                <a:solidFill>
                  <a:srgbClr val="2356A6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2356A6"/>
                </a:solidFill>
                <a:latin typeface="Arial"/>
                <a:cs typeface="Arial"/>
              </a:rPr>
              <a:t>concept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4" name="object 9"/>
          <p:cNvSpPr txBox="1">
            <a:spLocks/>
          </p:cNvSpPr>
          <p:nvPr/>
        </p:nvSpPr>
        <p:spPr>
          <a:xfrm>
            <a:off x="5474990" y="9059039"/>
            <a:ext cx="7254465" cy="563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indent="10160" algn="ctr">
              <a:lnSpc>
                <a:spcPct val="116700"/>
              </a:lnSpc>
              <a:spcBef>
                <a:spcPts val="95"/>
              </a:spcBef>
            </a:pP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Any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climate,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environment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related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risk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caused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under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n-US" sz="1600" b="1" spc="-15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colonial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rule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spc="-25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has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persistent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negative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impact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lang="en-US" sz="1600" b="1" spc="-15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climate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communities</a:t>
            </a:r>
            <a:r>
              <a:rPr lang="en-US" sz="1600" b="1" spc="-15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lang="en-US" sz="1600" b="1" spc="-2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spc="-10">
                <a:solidFill>
                  <a:schemeClr val="tx1"/>
                </a:solidFill>
                <a:latin typeface="Arial"/>
                <a:cs typeface="Arial"/>
              </a:rPr>
              <a:t>Africa.</a:t>
            </a:r>
            <a:endParaRPr lang="en-US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8615" algn="l"/>
                <a:tab pos="5259705" algn="l"/>
                <a:tab pos="8036559" algn="l"/>
                <a:tab pos="8747760" algn="l"/>
                <a:tab pos="10643235" algn="l"/>
                <a:tab pos="11354435" algn="l"/>
              </a:tabLst>
            </a:pP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Identified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Climate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Legacies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Africa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literature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773" y="3535153"/>
            <a:ext cx="3698240" cy="284607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99060" indent="208279">
              <a:lnSpc>
                <a:spcPct val="100000"/>
              </a:lnSpc>
              <a:spcBef>
                <a:spcPts val="1325"/>
              </a:spcBef>
            </a:pPr>
            <a:r>
              <a:rPr sz="2000" b="1" dirty="0">
                <a:solidFill>
                  <a:srgbClr val="2C4621"/>
                </a:solidFill>
                <a:latin typeface="Arial"/>
                <a:cs typeface="Arial"/>
              </a:rPr>
              <a:t>Cultural</a:t>
            </a:r>
            <a:r>
              <a:rPr sz="2000" b="1" spc="-4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2000" b="1" spc="-4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C4621"/>
                </a:solidFill>
                <a:latin typeface="Arial"/>
                <a:cs typeface="Arial"/>
              </a:rPr>
              <a:t>political</a:t>
            </a:r>
            <a:endParaRPr sz="2000">
              <a:latin typeface="Arial"/>
              <a:cs typeface="Arial"/>
            </a:endParaRPr>
          </a:p>
          <a:p>
            <a:pPr marL="99060" marR="283845">
              <a:lnSpc>
                <a:spcPct val="116700"/>
              </a:lnSpc>
              <a:spcBef>
                <a:spcPts val="660"/>
              </a:spcBef>
            </a:pP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Colonial</a:t>
            </a:r>
            <a:r>
              <a:rPr sz="1600" spc="-3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foreign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interventions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caused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deep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cultural</a:t>
            </a:r>
            <a:r>
              <a:rPr sz="1600" spc="-2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socioeconomic</a:t>
            </a:r>
            <a:r>
              <a:rPr sz="1600" spc="-1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disruption</a:t>
            </a:r>
            <a:r>
              <a:rPr sz="1600" spc="-1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by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 eroding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indigenous</a:t>
            </a:r>
            <a:r>
              <a:rPr sz="1600" spc="-3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identities,</a:t>
            </a:r>
            <a:r>
              <a:rPr sz="1600" spc="-2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displacing communities,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undermining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traditional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governance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rights,</a:t>
            </a:r>
            <a:r>
              <a:rPr sz="1600" spc="-3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institutionalizing</a:t>
            </a:r>
            <a:r>
              <a:rPr sz="1600" spc="-6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inequality</a:t>
            </a:r>
            <a:r>
              <a:rPr sz="1600" spc="-6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through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exploitative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land</a:t>
            </a:r>
            <a:r>
              <a:rPr sz="1600" spc="-2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labor</a:t>
            </a:r>
            <a:r>
              <a:rPr sz="1600" spc="-2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systems.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0981" y="7178167"/>
            <a:ext cx="369824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352425">
              <a:lnSpc>
                <a:spcPct val="116700"/>
              </a:lnSpc>
              <a:spcBef>
                <a:spcPts val="100"/>
              </a:spcBef>
            </a:pP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Colonial</a:t>
            </a:r>
            <a:r>
              <a:rPr sz="1600" spc="-5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exploitation</a:t>
            </a:r>
            <a:r>
              <a:rPr sz="1600" spc="-4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transformed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natural</a:t>
            </a:r>
            <a:r>
              <a:rPr sz="1600" spc="-4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environments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into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polluted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industrial</a:t>
            </a:r>
            <a:r>
              <a:rPr sz="1600" spc="-4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zones,</a:t>
            </a:r>
            <a:r>
              <a:rPr sz="1600" spc="-3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causing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environmental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degradation,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loss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biodiversity,</a:t>
            </a:r>
            <a:r>
              <a:rPr sz="1600" spc="-4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systemic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environmental</a:t>
            </a:r>
            <a:r>
              <a:rPr sz="1600" spc="-5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racism.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115" y="6313411"/>
            <a:ext cx="231076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5655" marR="5080" indent="-783590">
              <a:lnSpc>
                <a:spcPct val="116700"/>
              </a:lnSpc>
              <a:spcBef>
                <a:spcPts val="100"/>
              </a:spcBef>
            </a:pPr>
            <a:r>
              <a:rPr sz="2000" b="1" dirty="0">
                <a:solidFill>
                  <a:srgbClr val="2C4621"/>
                </a:solidFill>
                <a:latin typeface="Arial"/>
                <a:cs typeface="Arial"/>
              </a:rPr>
              <a:t>Environmental</a:t>
            </a:r>
            <a:r>
              <a:rPr sz="2000" b="1" spc="-11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C4621"/>
                </a:solidFill>
                <a:latin typeface="Arial"/>
                <a:cs typeface="Arial"/>
              </a:rPr>
              <a:t>and </a:t>
            </a:r>
            <a:r>
              <a:rPr sz="2000" b="1" spc="-10" dirty="0">
                <a:solidFill>
                  <a:srgbClr val="2C4621"/>
                </a:solidFill>
                <a:latin typeface="Arial"/>
                <a:cs typeface="Arial"/>
              </a:rPr>
              <a:t>social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7400" y="3800398"/>
            <a:ext cx="7806690" cy="502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1575" marR="5010785" indent="-317500">
              <a:lnSpc>
                <a:spcPct val="116700"/>
              </a:lnSpc>
              <a:spcBef>
                <a:spcPts val="100"/>
              </a:spcBef>
            </a:pPr>
            <a:r>
              <a:rPr sz="2000" b="1" dirty="0">
                <a:solidFill>
                  <a:srgbClr val="2C4621"/>
                </a:solidFill>
                <a:latin typeface="Arial"/>
                <a:cs typeface="Arial"/>
              </a:rPr>
              <a:t>Land,</a:t>
            </a:r>
            <a:r>
              <a:rPr sz="2000" b="1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4621"/>
                </a:solidFill>
                <a:latin typeface="Arial"/>
                <a:cs typeface="Arial"/>
              </a:rPr>
              <a:t>water</a:t>
            </a:r>
            <a:r>
              <a:rPr sz="2000" b="1" spc="-3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C4621"/>
                </a:solidFill>
                <a:latin typeface="Arial"/>
                <a:cs typeface="Arial"/>
              </a:rPr>
              <a:t>and </a:t>
            </a:r>
            <a:r>
              <a:rPr sz="2000" b="1" spc="-10" dirty="0">
                <a:solidFill>
                  <a:srgbClr val="2C4621"/>
                </a:solidFill>
                <a:latin typeface="Arial"/>
                <a:cs typeface="Arial"/>
              </a:rPr>
              <a:t>Resources</a:t>
            </a:r>
            <a:endParaRPr sz="2000" dirty="0">
              <a:latin typeface="Arial"/>
              <a:cs typeface="Arial"/>
            </a:endParaRPr>
          </a:p>
          <a:p>
            <a:pPr marL="12700" marR="4106545">
              <a:lnSpc>
                <a:spcPct val="116700"/>
              </a:lnSpc>
              <a:spcBef>
                <a:spcPts val="1320"/>
              </a:spcBef>
            </a:pP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Colonial</a:t>
            </a:r>
            <a:r>
              <a:rPr sz="1600" spc="-1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C4621"/>
                </a:solidFill>
                <a:latin typeface="Arial"/>
                <a:cs typeface="Arial"/>
              </a:rPr>
              <a:t>post-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colonial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C4621"/>
                </a:solidFill>
                <a:latin typeface="Arial"/>
                <a:cs typeface="Arial"/>
              </a:rPr>
              <a:t>land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expropriation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resource</a:t>
            </a:r>
            <a:r>
              <a:rPr sz="1600" spc="-3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exploitation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displaced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Indigenous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communities,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degraded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ecosystems,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fueled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social,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political,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environmental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instability.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600" dirty="0">
              <a:latin typeface="Arial"/>
              <a:cs typeface="Arial"/>
            </a:endParaRPr>
          </a:p>
          <a:p>
            <a:pPr marL="5377180" marR="664845" indent="-430530">
              <a:lnSpc>
                <a:spcPct val="116700"/>
              </a:lnSpc>
            </a:pPr>
            <a:r>
              <a:rPr sz="2000" b="1" dirty="0">
                <a:solidFill>
                  <a:srgbClr val="2C4621"/>
                </a:solidFill>
                <a:latin typeface="Arial"/>
                <a:cs typeface="Arial"/>
              </a:rPr>
              <a:t>Food</a:t>
            </a:r>
            <a:r>
              <a:rPr sz="2000" b="1" spc="-6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C4621"/>
                </a:solidFill>
                <a:latin typeface="Arial"/>
                <a:cs typeface="Arial"/>
              </a:rPr>
              <a:t>security</a:t>
            </a:r>
            <a:r>
              <a:rPr sz="2000" b="1" spc="-6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C4621"/>
                </a:solidFill>
                <a:latin typeface="Arial"/>
                <a:cs typeface="Arial"/>
              </a:rPr>
              <a:t>and </a:t>
            </a:r>
            <a:r>
              <a:rPr sz="2000" b="1" spc="-10" dirty="0">
                <a:solidFill>
                  <a:srgbClr val="2C4621"/>
                </a:solidFill>
                <a:latin typeface="Arial"/>
                <a:cs typeface="Arial"/>
              </a:rPr>
              <a:t>livelihoods</a:t>
            </a:r>
            <a:endParaRPr sz="2000" dirty="0">
              <a:latin typeface="Arial"/>
              <a:cs typeface="Arial"/>
            </a:endParaRPr>
          </a:p>
          <a:p>
            <a:pPr marL="4328795" marR="5080">
              <a:lnSpc>
                <a:spcPct val="116700"/>
              </a:lnSpc>
              <a:spcBef>
                <a:spcPts val="1325"/>
              </a:spcBef>
            </a:pP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Colonialism’s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unsustainable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exploitation</a:t>
            </a:r>
            <a:r>
              <a:rPr sz="1600" spc="-4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monoculture</a:t>
            </a:r>
            <a:r>
              <a:rPr sz="1600" spc="-3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practices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disrupted</a:t>
            </a:r>
            <a:r>
              <a:rPr sz="1600" spc="-4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ecological</a:t>
            </a:r>
            <a:r>
              <a:rPr sz="1600" spc="-4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balance,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destroyed</a:t>
            </a:r>
            <a:r>
              <a:rPr sz="1600" spc="-5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biodiversity,</a:t>
            </a:r>
            <a:r>
              <a:rPr sz="1600" spc="-5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4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deepened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food</a:t>
            </a:r>
            <a:r>
              <a:rPr sz="1600" spc="-3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insecurity</a:t>
            </a:r>
            <a:r>
              <a:rPr sz="1600" spc="-3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4621"/>
                </a:solidFill>
                <a:latin typeface="Arial"/>
                <a:cs typeface="Arial"/>
              </a:rPr>
              <a:t>livelihood</a:t>
            </a:r>
            <a:r>
              <a:rPr sz="1600" spc="-25" dirty="0">
                <a:solidFill>
                  <a:srgbClr val="2C462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4621"/>
                </a:solidFill>
                <a:latin typeface="Arial"/>
                <a:cs typeface="Arial"/>
              </a:rPr>
              <a:t>loss.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5003"/>
            <a:ext cx="18288000" cy="2107406"/>
          </a:xfrm>
          <a:custGeom>
            <a:avLst/>
            <a:gdLst/>
            <a:ahLst/>
            <a:cxnLst/>
            <a:rect l="l" t="t" r="r" b="b"/>
            <a:pathLst>
              <a:path w="18288000" h="2107406">
                <a:moveTo>
                  <a:pt x="0" y="0"/>
                </a:moveTo>
                <a:lnTo>
                  <a:pt x="18288000" y="0"/>
                </a:lnTo>
                <a:lnTo>
                  <a:pt x="18288000" y="2107406"/>
                </a:lnTo>
                <a:lnTo>
                  <a:pt x="0" y="21074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36095" y="2773266"/>
            <a:ext cx="5531392" cy="505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07709"/>
                </a:solidFill>
                <a:effectLst/>
                <a:uLnTx/>
                <a:uFillTx/>
                <a:latin typeface="Arial Unicode Bold"/>
                <a:ea typeface="Arial Unicode Bold"/>
                <a:cs typeface="Arial Unicode Bold"/>
                <a:sym typeface="Arial Unicode Bold"/>
              </a:rPr>
              <a:t>Solutions proposed by the authors for addressing climate legacies</a:t>
            </a:r>
          </a:p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07709"/>
              </a:solidFill>
              <a:effectLst/>
              <a:uLnTx/>
              <a:uFillTx/>
              <a:latin typeface="Arial Unicode Bold"/>
              <a:ea typeface="Arial Unicode Bold"/>
              <a:cs typeface="Arial Unicode Bold"/>
              <a:sym typeface="Arial Unicode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348537" y="2184003"/>
            <a:ext cx="5654408" cy="8204597"/>
            <a:chOff x="0" y="0"/>
            <a:chExt cx="1867206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7206" cy="2709333"/>
            </a:xfrm>
            <a:custGeom>
              <a:avLst/>
              <a:gdLst/>
              <a:ahLst/>
              <a:cxnLst/>
              <a:rect l="l" t="t" r="r" b="b"/>
              <a:pathLst>
                <a:path w="1867206" h="2709333">
                  <a:moveTo>
                    <a:pt x="0" y="0"/>
                  </a:moveTo>
                  <a:lnTo>
                    <a:pt x="1867206" y="0"/>
                  </a:lnTo>
                  <a:lnTo>
                    <a:pt x="18672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86720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818269" y="2082403"/>
            <a:ext cx="5469731" cy="8204597"/>
            <a:chOff x="0" y="0"/>
            <a:chExt cx="1806222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06222" cy="2709333"/>
            </a:xfrm>
            <a:custGeom>
              <a:avLst/>
              <a:gdLst/>
              <a:ahLst/>
              <a:cxnLst/>
              <a:rect l="l" t="t" r="r" b="b"/>
              <a:pathLst>
                <a:path w="1806222" h="2709333">
                  <a:moveTo>
                    <a:pt x="0" y="0"/>
                  </a:moveTo>
                  <a:lnTo>
                    <a:pt x="1806222" y="0"/>
                  </a:lnTo>
                  <a:lnTo>
                    <a:pt x="18062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80622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121071" y="4103152"/>
            <a:ext cx="4343759" cy="5254551"/>
            <a:chOff x="0" y="0"/>
            <a:chExt cx="1434402" cy="1735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4402" cy="1735165"/>
            </a:xfrm>
            <a:custGeom>
              <a:avLst/>
              <a:gdLst/>
              <a:ahLst/>
              <a:cxnLst/>
              <a:rect l="l" t="t" r="r" b="b"/>
              <a:pathLst>
                <a:path w="1434402" h="1735165">
                  <a:moveTo>
                    <a:pt x="106939" y="0"/>
                  </a:moveTo>
                  <a:lnTo>
                    <a:pt x="1327463" y="0"/>
                  </a:lnTo>
                  <a:cubicBezTo>
                    <a:pt x="1386524" y="0"/>
                    <a:pt x="1434402" y="47878"/>
                    <a:pt x="1434402" y="106939"/>
                  </a:cubicBezTo>
                  <a:lnTo>
                    <a:pt x="1434402" y="1628227"/>
                  </a:lnTo>
                  <a:cubicBezTo>
                    <a:pt x="1434402" y="1656589"/>
                    <a:pt x="1423135" y="1683789"/>
                    <a:pt x="1403080" y="1703844"/>
                  </a:cubicBezTo>
                  <a:cubicBezTo>
                    <a:pt x="1383026" y="1723898"/>
                    <a:pt x="1355825" y="1735165"/>
                    <a:pt x="1327463" y="1735165"/>
                  </a:cubicBezTo>
                  <a:lnTo>
                    <a:pt x="106939" y="1735165"/>
                  </a:lnTo>
                  <a:cubicBezTo>
                    <a:pt x="47878" y="1735165"/>
                    <a:pt x="0" y="1687287"/>
                    <a:pt x="0" y="1628227"/>
                  </a:cubicBezTo>
                  <a:lnTo>
                    <a:pt x="0" y="106939"/>
                  </a:lnTo>
                  <a:cubicBezTo>
                    <a:pt x="0" y="47878"/>
                    <a:pt x="47878" y="0"/>
                    <a:pt x="106939" y="0"/>
                  </a:cubicBezTo>
                  <a:close/>
                </a:path>
              </a:pathLst>
            </a:custGeom>
            <a:solidFill>
              <a:srgbClr val="BBCCA1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34402" cy="1763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168997" y="3185557"/>
            <a:ext cx="4295833" cy="602843"/>
            <a:chOff x="0" y="0"/>
            <a:chExt cx="1418576" cy="1990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8576" cy="199072"/>
            </a:xfrm>
            <a:custGeom>
              <a:avLst/>
              <a:gdLst/>
              <a:ahLst/>
              <a:cxnLst/>
              <a:rect l="l" t="t" r="r" b="b"/>
              <a:pathLst>
                <a:path w="1418576" h="199072">
                  <a:moveTo>
                    <a:pt x="99536" y="0"/>
                  </a:moveTo>
                  <a:lnTo>
                    <a:pt x="1319040" y="0"/>
                  </a:lnTo>
                  <a:cubicBezTo>
                    <a:pt x="1345439" y="0"/>
                    <a:pt x="1370756" y="10487"/>
                    <a:pt x="1389423" y="29153"/>
                  </a:cubicBezTo>
                  <a:cubicBezTo>
                    <a:pt x="1408089" y="47820"/>
                    <a:pt x="1418576" y="73137"/>
                    <a:pt x="1418576" y="99536"/>
                  </a:cubicBezTo>
                  <a:lnTo>
                    <a:pt x="1418576" y="99536"/>
                  </a:lnTo>
                  <a:cubicBezTo>
                    <a:pt x="1418576" y="154508"/>
                    <a:pt x="1374012" y="199072"/>
                    <a:pt x="1319040" y="199072"/>
                  </a:cubicBezTo>
                  <a:lnTo>
                    <a:pt x="99536" y="199072"/>
                  </a:lnTo>
                  <a:cubicBezTo>
                    <a:pt x="44564" y="199072"/>
                    <a:pt x="0" y="154508"/>
                    <a:pt x="0" y="99536"/>
                  </a:cubicBezTo>
                  <a:lnTo>
                    <a:pt x="0" y="99536"/>
                  </a:lnTo>
                  <a:cubicBezTo>
                    <a:pt x="0" y="44564"/>
                    <a:pt x="44564" y="0"/>
                    <a:pt x="99536" y="0"/>
                  </a:cubicBezTo>
                  <a:close/>
                </a:path>
              </a:pathLst>
            </a:custGeom>
            <a:solidFill>
              <a:srgbClr val="BBCCA1"/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418576" cy="227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75729" y="3185557"/>
            <a:ext cx="4291811" cy="602843"/>
            <a:chOff x="0" y="0"/>
            <a:chExt cx="1417248" cy="1990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17248" cy="199072"/>
            </a:xfrm>
            <a:custGeom>
              <a:avLst/>
              <a:gdLst/>
              <a:ahLst/>
              <a:cxnLst/>
              <a:rect l="l" t="t" r="r" b="b"/>
              <a:pathLst>
                <a:path w="1417248" h="199072">
                  <a:moveTo>
                    <a:pt x="99536" y="0"/>
                  </a:moveTo>
                  <a:lnTo>
                    <a:pt x="1317712" y="0"/>
                  </a:lnTo>
                  <a:cubicBezTo>
                    <a:pt x="1372684" y="0"/>
                    <a:pt x="1417248" y="44564"/>
                    <a:pt x="1417248" y="99536"/>
                  </a:cubicBezTo>
                  <a:lnTo>
                    <a:pt x="1417248" y="99536"/>
                  </a:lnTo>
                  <a:cubicBezTo>
                    <a:pt x="1417248" y="154508"/>
                    <a:pt x="1372684" y="199072"/>
                    <a:pt x="1317712" y="199072"/>
                  </a:cubicBezTo>
                  <a:lnTo>
                    <a:pt x="99536" y="199072"/>
                  </a:lnTo>
                  <a:cubicBezTo>
                    <a:pt x="44564" y="199072"/>
                    <a:pt x="0" y="154508"/>
                    <a:pt x="0" y="99536"/>
                  </a:cubicBezTo>
                  <a:lnTo>
                    <a:pt x="0" y="99536"/>
                  </a:lnTo>
                  <a:cubicBezTo>
                    <a:pt x="0" y="44564"/>
                    <a:pt x="44564" y="0"/>
                    <a:pt x="99536" y="0"/>
                  </a:cubicBezTo>
                  <a:close/>
                </a:path>
              </a:pathLst>
            </a:custGeom>
            <a:solidFill>
              <a:srgbClr val="59973E"/>
            </a:solidFill>
            <a:ln cap="rnd">
              <a:noFill/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417248" cy="227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175729" y="4103152"/>
            <a:ext cx="4343759" cy="5254551"/>
            <a:chOff x="0" y="0"/>
            <a:chExt cx="1434402" cy="17351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34402" cy="1735165"/>
            </a:xfrm>
            <a:custGeom>
              <a:avLst/>
              <a:gdLst/>
              <a:ahLst/>
              <a:cxnLst/>
              <a:rect l="l" t="t" r="r" b="b"/>
              <a:pathLst>
                <a:path w="1434402" h="1735165">
                  <a:moveTo>
                    <a:pt x="90898" y="0"/>
                  </a:moveTo>
                  <a:lnTo>
                    <a:pt x="1343504" y="0"/>
                  </a:lnTo>
                  <a:cubicBezTo>
                    <a:pt x="1367612" y="0"/>
                    <a:pt x="1390732" y="9577"/>
                    <a:pt x="1407779" y="26623"/>
                  </a:cubicBezTo>
                  <a:cubicBezTo>
                    <a:pt x="1424825" y="43670"/>
                    <a:pt x="1434402" y="66790"/>
                    <a:pt x="1434402" y="90898"/>
                  </a:cubicBezTo>
                  <a:lnTo>
                    <a:pt x="1434402" y="1644267"/>
                  </a:lnTo>
                  <a:cubicBezTo>
                    <a:pt x="1434402" y="1668375"/>
                    <a:pt x="1424825" y="1691495"/>
                    <a:pt x="1407779" y="1708542"/>
                  </a:cubicBezTo>
                  <a:cubicBezTo>
                    <a:pt x="1390732" y="1725588"/>
                    <a:pt x="1367612" y="1735165"/>
                    <a:pt x="1343504" y="1735165"/>
                  </a:cubicBezTo>
                  <a:lnTo>
                    <a:pt x="90898" y="1735165"/>
                  </a:lnTo>
                  <a:cubicBezTo>
                    <a:pt x="66790" y="1735165"/>
                    <a:pt x="43670" y="1725588"/>
                    <a:pt x="26623" y="1708542"/>
                  </a:cubicBezTo>
                  <a:cubicBezTo>
                    <a:pt x="9577" y="1691495"/>
                    <a:pt x="0" y="1668375"/>
                    <a:pt x="0" y="1644267"/>
                  </a:cubicBezTo>
                  <a:lnTo>
                    <a:pt x="0" y="90898"/>
                  </a:lnTo>
                  <a:cubicBezTo>
                    <a:pt x="0" y="66790"/>
                    <a:pt x="9577" y="43670"/>
                    <a:pt x="26623" y="26623"/>
                  </a:cubicBezTo>
                  <a:cubicBezTo>
                    <a:pt x="43670" y="9577"/>
                    <a:pt x="66790" y="0"/>
                    <a:pt x="90898" y="0"/>
                  </a:cubicBezTo>
                  <a:close/>
                </a:path>
              </a:pathLst>
            </a:custGeom>
            <a:solidFill>
              <a:srgbClr val="59973E"/>
            </a:solidFill>
            <a:ln cap="rnd">
              <a:noFill/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434402" cy="1763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315240" y="4468437"/>
            <a:ext cx="3993583" cy="417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5602" marR="0" lvl="1" indent="-177801" algn="l" defTabSz="914400" rtl="0" eaLnBrk="1" fontAlgn="auto" latinLnBrk="0" hangingPunct="1">
              <a:lnSpc>
                <a:spcPts val="19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47" b="1" i="0" u="none" strike="noStrike" kern="1200" cap="none" spc="130" normalizeH="0" baseline="0" noProof="0">
                <a:ln>
                  <a:noFill/>
                </a:ln>
                <a:solidFill>
                  <a:srgbClr val="4A513F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Rituals, taboos, clan-based governance, community-led conservation</a:t>
            </a:r>
          </a:p>
          <a:p>
            <a:pPr marL="355602" marR="0" lvl="1" indent="-177801" algn="l" defTabSz="914400" rtl="0" eaLnBrk="1" fontAlgn="auto" latinLnBrk="0" hangingPunct="1">
              <a:lnSpc>
                <a:spcPts val="19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47" b="1" i="0" u="none" strike="noStrike" kern="1200" cap="none" spc="130" normalizeH="0" baseline="0" noProof="0">
                <a:ln>
                  <a:noFill/>
                </a:ln>
                <a:solidFill>
                  <a:srgbClr val="4A513F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Reintegration of customary tenure systems</a:t>
            </a:r>
          </a:p>
          <a:p>
            <a:pPr marL="355602" marR="0" lvl="1" indent="-177801" algn="l" defTabSz="914400" rtl="0" eaLnBrk="1" fontAlgn="auto" latinLnBrk="0" hangingPunct="1">
              <a:lnSpc>
                <a:spcPts val="19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47" b="1" i="0" u="none" strike="noStrike" kern="1200" cap="none" spc="130" normalizeH="0" baseline="0" noProof="0">
                <a:ln>
                  <a:noFill/>
                </a:ln>
                <a:solidFill>
                  <a:srgbClr val="4A513F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Empowerment of local chiefs and community-based governance</a:t>
            </a:r>
          </a:p>
          <a:p>
            <a:pPr marL="355602" marR="0" lvl="1" indent="-177801" algn="l" defTabSz="914400" rtl="0" eaLnBrk="1" fontAlgn="auto" latinLnBrk="0" hangingPunct="1">
              <a:lnSpc>
                <a:spcPts val="19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47" b="1" i="0" u="none" strike="noStrike" kern="1200" cap="none" spc="130" normalizeH="0" baseline="0" noProof="0">
                <a:ln>
                  <a:noFill/>
                </a:ln>
                <a:solidFill>
                  <a:srgbClr val="4A513F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Advocates for restorative justice rooted in indigenous traditions</a:t>
            </a:r>
          </a:p>
          <a:p>
            <a:pPr marL="355602" marR="0" lvl="1" indent="-177801" algn="l" defTabSz="914400" rtl="0" eaLnBrk="1" fontAlgn="auto" latinLnBrk="0" hangingPunct="1">
              <a:lnSpc>
                <a:spcPts val="19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47" b="1" i="0" u="none" strike="noStrike" kern="1200" cap="none" spc="130" normalizeH="0" baseline="0" noProof="0">
                <a:ln>
                  <a:noFill/>
                </a:ln>
                <a:solidFill>
                  <a:srgbClr val="4A513F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Recognition of indigenous energy ethics (Sovacool &amp; Dworkin, 2015)</a:t>
            </a:r>
          </a:p>
          <a:p>
            <a:pPr marL="355602" marR="0" lvl="1" indent="-177801" algn="l" defTabSz="914400" rtl="0" eaLnBrk="1" fontAlgn="auto" latinLnBrk="0" hangingPunct="1">
              <a:lnSpc>
                <a:spcPts val="19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47" b="1" i="0" u="none" strike="noStrike" kern="1200" cap="none" spc="130" normalizeH="0" baseline="0" noProof="0">
                <a:ln>
                  <a:noFill/>
                </a:ln>
                <a:solidFill>
                  <a:srgbClr val="4A513F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Inclusion of Ubuntu and Southern cosmovisions (Muller et al., 2021)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42973" y="4477962"/>
            <a:ext cx="4209270" cy="4709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Coproduction of knowledge, participatory research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Microfinance for women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Inclusion of elders in advisory roles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Culturally sensitive education programs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Participatory land reform (e.g. Mozambique’s Land Campaign)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Legal recognition of customary land rights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Consultative forums for multisector dialogue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Emphasizes distributive, inclusive , procedural and restorative justice frameworks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Calls for pluralizing and localizing energy justice to reflect Africa realities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Relationality and care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Inclusion of local communities in remediation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Environmental activism </a:t>
            </a:r>
          </a:p>
          <a:p>
            <a:pPr marL="331388" marR="0" lvl="1" indent="-165694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34" b="1" i="0" u="none" strike="noStrike" kern="1200" cap="none" spc="0" normalizeH="0" baseline="0" noProof="0">
                <a:ln>
                  <a:noFill/>
                </a:ln>
                <a:solidFill>
                  <a:srgbClr val="253E1A"/>
                </a:solidFill>
                <a:effectLst/>
                <a:uLnTx/>
                <a:uFillTx/>
                <a:latin typeface="Open Sauce Semi-Bold"/>
                <a:ea typeface="Open Sauce Semi-Bold"/>
                <a:cs typeface="Open Sauce Semi-Bold"/>
                <a:sym typeface="Open Sauce Semi-Bold"/>
              </a:rPr>
              <a:t>Knowledge pluralism</a:t>
            </a:r>
          </a:p>
        </p:txBody>
      </p:sp>
      <p:sp>
        <p:nvSpPr>
          <p:cNvPr id="28" name="Freeform 28"/>
          <p:cNvSpPr/>
          <p:nvPr/>
        </p:nvSpPr>
        <p:spPr>
          <a:xfrm>
            <a:off x="12002463" y="8850136"/>
            <a:ext cx="1631611" cy="1269690"/>
          </a:xfrm>
          <a:custGeom>
            <a:avLst/>
            <a:gdLst/>
            <a:ahLst/>
            <a:cxnLst/>
            <a:rect l="l" t="t" r="r" b="b"/>
            <a:pathLst>
              <a:path w="1631611" h="1269690">
                <a:moveTo>
                  <a:pt x="0" y="0"/>
                </a:moveTo>
                <a:lnTo>
                  <a:pt x="1631611" y="0"/>
                </a:lnTo>
                <a:lnTo>
                  <a:pt x="1631611" y="1269690"/>
                </a:lnTo>
                <a:lnTo>
                  <a:pt x="0" y="12696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8325300" y="3275989"/>
            <a:ext cx="4139530" cy="49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2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Open Sauce Bold"/>
                <a:cs typeface="Open Sauce Bold"/>
                <a:sym typeface="Open Sauce Bold"/>
              </a:rPr>
              <a:t>TRADITIONAL/INDIGENOUS APPROACHES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175729" y="3275989"/>
            <a:ext cx="4469562" cy="49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2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Open Sauce Bold"/>
                <a:cs typeface="Open Sauce Bold"/>
                <a:sym typeface="Open Sauce Bold"/>
              </a:rPr>
              <a:t>MODERN/ TRANSFORMATIVE APPROACHES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515600" y="2571306"/>
            <a:ext cx="3865764" cy="300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PROPOSED SOLUTIONS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753471" y="8723191"/>
            <a:ext cx="2268249" cy="21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07709"/>
                </a:solidFill>
                <a:effectLst/>
                <a:uLnTx/>
                <a:uFillTx/>
                <a:latin typeface="Arial Unicode Bold"/>
                <a:ea typeface="Arial Unicode Bold"/>
                <a:cs typeface="Arial Unicode Bold"/>
                <a:sym typeface="Arial Unicode Bold"/>
              </a:rPr>
              <a:t>AI was not mentioned</a:t>
            </a:r>
          </a:p>
        </p:txBody>
      </p:sp>
    </p:spTree>
    <p:extLst>
      <p:ext uri="{BB962C8B-B14F-4D97-AF65-F5344CB8AC3E}">
        <p14:creationId xmlns:p14="http://schemas.microsoft.com/office/powerpoint/2010/main" val="359389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20823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2385" y="2337523"/>
            <a:ext cx="12990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8850" algn="l"/>
                <a:tab pos="4277360" algn="l"/>
                <a:tab pos="5258435" algn="l"/>
                <a:tab pos="8440420" algn="l"/>
                <a:tab pos="10539730" algn="l"/>
                <a:tab pos="11250930" algn="l"/>
              </a:tabLst>
            </a:pP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Harnessing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for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reparatory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justice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in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Africa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3455" y="3258086"/>
            <a:ext cx="11664315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0">
              <a:lnSpc>
                <a:spcPct val="100000"/>
              </a:lnSpc>
              <a:spcBef>
                <a:spcPts val="100"/>
              </a:spcBef>
              <a:tabLst>
                <a:tab pos="8441690" algn="l"/>
              </a:tabLst>
            </a:pPr>
            <a:r>
              <a:rPr sz="4800" b="1" spc="-10" dirty="0">
                <a:solidFill>
                  <a:srgbClr val="407708"/>
                </a:solidFill>
                <a:latin typeface="Arial"/>
                <a:cs typeface="Arial"/>
              </a:rPr>
              <a:t>Defining</a:t>
            </a:r>
            <a:r>
              <a:rPr sz="4800" b="1" dirty="0">
                <a:solidFill>
                  <a:srgbClr val="407708"/>
                </a:solidFill>
                <a:latin typeface="Arial"/>
                <a:cs typeface="Arial"/>
              </a:rPr>
              <a:t>	</a:t>
            </a:r>
            <a:r>
              <a:rPr sz="4800" b="1" spc="-25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endParaRPr sz="4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85"/>
              </a:spcBef>
            </a:pPr>
            <a:r>
              <a:rPr sz="2400" spc="-155" dirty="0">
                <a:latin typeface="Lucida Sans"/>
                <a:cs typeface="Lucida Sans"/>
              </a:rPr>
              <a:t>“</a:t>
            </a:r>
            <a:r>
              <a:rPr sz="2400" spc="-155" dirty="0">
                <a:solidFill>
                  <a:srgbClr val="407708"/>
                </a:solidFill>
                <a:latin typeface="Arial Black"/>
                <a:cs typeface="Arial Black"/>
              </a:rPr>
              <a:t>AI</a:t>
            </a:r>
            <a:r>
              <a:rPr sz="2400" spc="-160" dirty="0">
                <a:solidFill>
                  <a:srgbClr val="407708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latin typeface="Lucida Sans"/>
                <a:cs typeface="Lucida Sans"/>
              </a:rPr>
              <a:t>is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20" dirty="0">
                <a:latin typeface="Lucida Sans"/>
                <a:cs typeface="Lucida Sans"/>
              </a:rPr>
              <a:t>the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60" dirty="0">
                <a:latin typeface="Lucida Sans"/>
                <a:cs typeface="Lucida Sans"/>
              </a:rPr>
              <a:t>science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70" dirty="0">
                <a:latin typeface="Lucida Sans"/>
                <a:cs typeface="Lucida Sans"/>
              </a:rPr>
              <a:t>of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85" dirty="0">
                <a:latin typeface="Lucida Sans"/>
                <a:cs typeface="Lucida Sans"/>
              </a:rPr>
              <a:t>making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45" dirty="0">
                <a:latin typeface="Lucida Sans"/>
                <a:cs typeface="Lucida Sans"/>
              </a:rPr>
              <a:t>computers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30" dirty="0">
                <a:latin typeface="Lucida Sans"/>
                <a:cs typeface="Lucida Sans"/>
              </a:rPr>
              <a:t>perform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85" dirty="0">
                <a:latin typeface="Lucida Sans"/>
                <a:cs typeface="Lucida Sans"/>
              </a:rPr>
              <a:t>complex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85" dirty="0">
                <a:latin typeface="Lucida Sans"/>
                <a:cs typeface="Lucida Sans"/>
              </a:rPr>
              <a:t>tasks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70" dirty="0">
                <a:latin typeface="Lucida Sans"/>
                <a:cs typeface="Lucida Sans"/>
              </a:rPr>
              <a:t>typically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10" dirty="0">
                <a:latin typeface="Lucida Sans"/>
                <a:cs typeface="Lucida Sans"/>
              </a:rPr>
              <a:t>associated</a:t>
            </a:r>
            <a:endParaRPr sz="2400" dirty="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2884" y="4785156"/>
            <a:ext cx="6988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Lucida Sans"/>
                <a:cs typeface="Lucida Sans"/>
              </a:rPr>
              <a:t>with</a:t>
            </a:r>
            <a:r>
              <a:rPr sz="2400" spc="-125" dirty="0">
                <a:latin typeface="Lucida Sans"/>
                <a:cs typeface="Lucida Sans"/>
              </a:rPr>
              <a:t> </a:t>
            </a:r>
            <a:r>
              <a:rPr sz="2400" spc="-10" dirty="0">
                <a:latin typeface="Lucida Sans"/>
                <a:cs typeface="Lucida Sans"/>
              </a:rPr>
              <a:t>human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70" dirty="0">
                <a:latin typeface="Lucida Sans"/>
                <a:cs typeface="Lucida Sans"/>
              </a:rPr>
              <a:t>intelligence”(McCormick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dirty="0">
                <a:latin typeface="Lucida Sans"/>
                <a:cs typeface="Lucida Sans"/>
              </a:rPr>
              <a:t>et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110" dirty="0">
                <a:latin typeface="Lucida Sans"/>
                <a:cs typeface="Lucida Sans"/>
              </a:rPr>
              <a:t>al.,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80" dirty="0">
                <a:latin typeface="Lucida Sans"/>
                <a:cs typeface="Lucida Sans"/>
              </a:rPr>
              <a:t>2024).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0528" y="5953579"/>
            <a:ext cx="114185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599"/>
              </a:lnSpc>
              <a:spcBef>
                <a:spcPts val="100"/>
              </a:spcBef>
            </a:pPr>
            <a:r>
              <a:rPr sz="2400" spc="-135" dirty="0">
                <a:solidFill>
                  <a:srgbClr val="407708"/>
                </a:solidFill>
                <a:latin typeface="Arial Black"/>
                <a:cs typeface="Arial Black"/>
              </a:rPr>
              <a:t>Machine</a:t>
            </a:r>
            <a:r>
              <a:rPr sz="2400" spc="-160" dirty="0">
                <a:solidFill>
                  <a:srgbClr val="407708"/>
                </a:solidFill>
                <a:latin typeface="Arial Black"/>
                <a:cs typeface="Arial Black"/>
              </a:rPr>
              <a:t> </a:t>
            </a:r>
            <a:r>
              <a:rPr sz="2400" spc="-125" dirty="0">
                <a:solidFill>
                  <a:srgbClr val="407708"/>
                </a:solidFill>
                <a:latin typeface="Arial Black"/>
                <a:cs typeface="Arial Black"/>
              </a:rPr>
              <a:t>Learning</a:t>
            </a:r>
            <a:r>
              <a:rPr sz="2400" spc="-155" dirty="0">
                <a:solidFill>
                  <a:srgbClr val="407708"/>
                </a:solidFill>
                <a:latin typeface="Arial Black"/>
                <a:cs typeface="Arial Black"/>
              </a:rPr>
              <a:t> </a:t>
            </a:r>
            <a:r>
              <a:rPr sz="2400" spc="-135" dirty="0">
                <a:solidFill>
                  <a:srgbClr val="407708"/>
                </a:solidFill>
                <a:latin typeface="Arial Black"/>
                <a:cs typeface="Arial Black"/>
              </a:rPr>
              <a:t>(ML)</a:t>
            </a:r>
            <a:r>
              <a:rPr sz="2400" spc="-130" dirty="0">
                <a:solidFill>
                  <a:srgbClr val="407708"/>
                </a:solidFill>
                <a:latin typeface="Arial Black"/>
                <a:cs typeface="Arial Black"/>
              </a:rPr>
              <a:t> </a:t>
            </a:r>
            <a:r>
              <a:rPr sz="2400" spc="-35" dirty="0">
                <a:latin typeface="Lucida Sans"/>
                <a:cs typeface="Lucida Sans"/>
              </a:rPr>
              <a:t>refers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50" dirty="0">
                <a:latin typeface="Lucida Sans"/>
                <a:cs typeface="Lucida Sans"/>
              </a:rPr>
              <a:t>to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dirty="0">
                <a:latin typeface="Lucida Sans"/>
                <a:cs typeface="Lucida Sans"/>
              </a:rPr>
              <a:t>a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60" dirty="0">
                <a:latin typeface="Lucida Sans"/>
                <a:cs typeface="Lucida Sans"/>
              </a:rPr>
              <a:t>system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35" dirty="0">
                <a:latin typeface="Lucida Sans"/>
                <a:cs typeface="Lucida Sans"/>
              </a:rPr>
              <a:t>that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50" dirty="0">
                <a:latin typeface="Lucida Sans"/>
                <a:cs typeface="Lucida Sans"/>
              </a:rPr>
              <a:t>uses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25" dirty="0">
                <a:latin typeface="Lucida Sans"/>
                <a:cs typeface="Lucida Sans"/>
              </a:rPr>
              <a:t>human-</a:t>
            </a:r>
            <a:r>
              <a:rPr sz="2400" spc="-60" dirty="0">
                <a:latin typeface="Lucida Sans"/>
                <a:cs typeface="Lucida Sans"/>
              </a:rPr>
              <a:t>provided,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10" dirty="0">
                <a:latin typeface="Lucida Sans"/>
                <a:cs typeface="Lucida Sans"/>
              </a:rPr>
              <a:t>problem- </a:t>
            </a:r>
            <a:r>
              <a:rPr sz="2400" spc="-80" dirty="0">
                <a:latin typeface="Lucida Sans"/>
                <a:cs typeface="Lucida Sans"/>
              </a:rPr>
              <a:t>specific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65" dirty="0">
                <a:latin typeface="Lucida Sans"/>
                <a:cs typeface="Lucida Sans"/>
              </a:rPr>
              <a:t>training</a:t>
            </a:r>
            <a:r>
              <a:rPr sz="2400" spc="-110" dirty="0">
                <a:latin typeface="Lucida Sans"/>
                <a:cs typeface="Lucida Sans"/>
              </a:rPr>
              <a:t> </a:t>
            </a:r>
            <a:r>
              <a:rPr sz="2400" spc="-20" dirty="0">
                <a:latin typeface="Lucida Sans"/>
                <a:cs typeface="Lucida Sans"/>
              </a:rPr>
              <a:t>data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50" dirty="0">
                <a:latin typeface="Lucida Sans"/>
                <a:cs typeface="Lucida Sans"/>
              </a:rPr>
              <a:t>to</a:t>
            </a:r>
            <a:r>
              <a:rPr sz="2400" spc="-110" dirty="0">
                <a:latin typeface="Lucida Sans"/>
                <a:cs typeface="Lucida Sans"/>
              </a:rPr>
              <a:t> </a:t>
            </a:r>
            <a:r>
              <a:rPr sz="2400" spc="-55" dirty="0">
                <a:latin typeface="Lucida Sans"/>
                <a:cs typeface="Lucida Sans"/>
              </a:rPr>
              <a:t>automatically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70" dirty="0">
                <a:latin typeface="Lucida Sans"/>
                <a:cs typeface="Lucida Sans"/>
              </a:rPr>
              <a:t>build</a:t>
            </a:r>
            <a:r>
              <a:rPr sz="2400" spc="-110" dirty="0">
                <a:latin typeface="Lucida Sans"/>
                <a:cs typeface="Lucida Sans"/>
              </a:rPr>
              <a:t> </a:t>
            </a:r>
            <a:r>
              <a:rPr sz="2400" spc="-60" dirty="0">
                <a:latin typeface="Lucida Sans"/>
                <a:cs typeface="Lucida Sans"/>
              </a:rPr>
              <a:t>analytical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60" dirty="0">
                <a:latin typeface="Lucida Sans"/>
                <a:cs typeface="Lucida Sans"/>
              </a:rPr>
              <a:t>models</a:t>
            </a:r>
            <a:r>
              <a:rPr sz="2400" spc="-110" dirty="0">
                <a:latin typeface="Lucida Sans"/>
                <a:cs typeface="Lucida Sans"/>
              </a:rPr>
              <a:t> </a:t>
            </a:r>
            <a:r>
              <a:rPr sz="2400" spc="-20" dirty="0">
                <a:latin typeface="Lucida Sans"/>
                <a:cs typeface="Lucida Sans"/>
              </a:rPr>
              <a:t>and</a:t>
            </a:r>
            <a:r>
              <a:rPr sz="2400" spc="-114" dirty="0">
                <a:latin typeface="Lucida Sans"/>
                <a:cs typeface="Lucida Sans"/>
              </a:rPr>
              <a:t> </a:t>
            </a:r>
            <a:r>
              <a:rPr sz="2400" spc="-10" dirty="0">
                <a:latin typeface="Lucida Sans"/>
                <a:cs typeface="Lucida Sans"/>
              </a:rPr>
              <a:t>perform </a:t>
            </a:r>
            <a:r>
              <a:rPr sz="2400" spc="-50" dirty="0">
                <a:latin typeface="Lucida Sans"/>
                <a:cs typeface="Lucida Sans"/>
              </a:rPr>
              <a:t>defined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85" dirty="0">
                <a:latin typeface="Lucida Sans"/>
                <a:cs typeface="Lucida Sans"/>
              </a:rPr>
              <a:t>tasks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65" dirty="0">
                <a:latin typeface="Lucida Sans"/>
                <a:cs typeface="Lucida Sans"/>
              </a:rPr>
              <a:t>(Janiesch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dirty="0">
                <a:latin typeface="Lucida Sans"/>
                <a:cs typeface="Lucida Sans"/>
              </a:rPr>
              <a:t>et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110" dirty="0">
                <a:latin typeface="Lucida Sans"/>
                <a:cs typeface="Lucida Sans"/>
              </a:rPr>
              <a:t>al.,</a:t>
            </a:r>
            <a:r>
              <a:rPr sz="2400" spc="-120" dirty="0">
                <a:latin typeface="Lucida Sans"/>
                <a:cs typeface="Lucida Sans"/>
              </a:rPr>
              <a:t> </a:t>
            </a:r>
            <a:r>
              <a:rPr sz="2400" spc="-10" dirty="0">
                <a:latin typeface="Lucida Sans"/>
                <a:cs typeface="Lucida Sans"/>
              </a:rPr>
              <a:t>2021).</a:t>
            </a:r>
            <a:endParaRPr sz="2400" dirty="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4400" y="7738459"/>
            <a:ext cx="1148778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16599"/>
              </a:lnSpc>
              <a:spcBef>
                <a:spcPts val="100"/>
              </a:spcBef>
            </a:pPr>
            <a:r>
              <a:rPr sz="2400" spc="-145" dirty="0">
                <a:solidFill>
                  <a:srgbClr val="407708"/>
                </a:solidFill>
                <a:latin typeface="Arial Black"/>
                <a:cs typeface="Arial Black"/>
              </a:rPr>
              <a:t>Deep</a:t>
            </a:r>
            <a:r>
              <a:rPr sz="2400" spc="-175" dirty="0">
                <a:solidFill>
                  <a:srgbClr val="407708"/>
                </a:solidFill>
                <a:latin typeface="Arial Black"/>
                <a:cs typeface="Arial Black"/>
              </a:rPr>
              <a:t> </a:t>
            </a:r>
            <a:r>
              <a:rPr sz="2400" spc="-125" dirty="0">
                <a:solidFill>
                  <a:srgbClr val="407708"/>
                </a:solidFill>
                <a:latin typeface="Arial Black"/>
                <a:cs typeface="Arial Black"/>
              </a:rPr>
              <a:t>Learning</a:t>
            </a:r>
            <a:r>
              <a:rPr sz="2400" spc="-160" dirty="0">
                <a:solidFill>
                  <a:srgbClr val="407708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latin typeface="Lucida Sans"/>
                <a:cs typeface="Lucida Sans"/>
              </a:rPr>
              <a:t>is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dirty="0">
                <a:latin typeface="Lucida Sans"/>
                <a:cs typeface="Lucida Sans"/>
              </a:rPr>
              <a:t>a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60" dirty="0">
                <a:latin typeface="Lucida Sans"/>
                <a:cs typeface="Lucida Sans"/>
              </a:rPr>
              <a:t>subset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spc="-70" dirty="0">
                <a:latin typeface="Lucida Sans"/>
                <a:cs typeface="Lucida Sans"/>
              </a:rPr>
              <a:t>of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35" dirty="0">
                <a:latin typeface="Lucida Sans"/>
                <a:cs typeface="Lucida Sans"/>
              </a:rPr>
              <a:t>machine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75" dirty="0">
                <a:latin typeface="Lucida Sans"/>
                <a:cs typeface="Lucida Sans"/>
              </a:rPr>
              <a:t>learning,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85" dirty="0">
                <a:latin typeface="Lucida Sans"/>
                <a:cs typeface="Lucida Sans"/>
              </a:rPr>
              <a:t>it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55" dirty="0">
                <a:latin typeface="Lucida Sans"/>
                <a:cs typeface="Lucida Sans"/>
              </a:rPr>
              <a:t>usually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spc="-30" dirty="0">
                <a:latin typeface="Lucida Sans"/>
                <a:cs typeface="Lucida Sans"/>
              </a:rPr>
              <a:t>based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20" dirty="0">
                <a:latin typeface="Lucida Sans"/>
                <a:cs typeface="Lucida Sans"/>
              </a:rPr>
              <a:t>on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20" dirty="0">
                <a:latin typeface="Lucida Sans"/>
                <a:cs typeface="Lucida Sans"/>
              </a:rPr>
              <a:t>the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25" dirty="0">
                <a:latin typeface="Lucida Sans"/>
                <a:cs typeface="Lucida Sans"/>
              </a:rPr>
              <a:t>use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spc="-25" dirty="0">
                <a:latin typeface="Lucida Sans"/>
                <a:cs typeface="Lucida Sans"/>
              </a:rPr>
              <a:t>on </a:t>
            </a:r>
            <a:r>
              <a:rPr sz="2400" spc="-80" dirty="0">
                <a:latin typeface="Lucida Sans"/>
                <a:cs typeface="Lucida Sans"/>
              </a:rPr>
              <a:t>“Artificial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25" dirty="0">
                <a:latin typeface="Lucida Sans"/>
                <a:cs typeface="Lucida Sans"/>
              </a:rPr>
              <a:t>Neural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45" dirty="0">
                <a:latin typeface="Lucida Sans"/>
                <a:cs typeface="Lucida Sans"/>
              </a:rPr>
              <a:t>Networks”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spc="-75" dirty="0">
                <a:latin typeface="Lucida Sans"/>
                <a:cs typeface="Lucida Sans"/>
              </a:rPr>
              <a:t>(ANNs),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85" dirty="0">
                <a:latin typeface="Lucida Sans"/>
                <a:cs typeface="Lucida Sans"/>
              </a:rPr>
              <a:t>it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45" dirty="0">
                <a:latin typeface="Lucida Sans"/>
                <a:cs typeface="Lucida Sans"/>
              </a:rPr>
              <a:t>presents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spc="-10" dirty="0">
                <a:latin typeface="Lucida Sans"/>
                <a:cs typeface="Lucida Sans"/>
              </a:rPr>
              <a:t>more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35" dirty="0">
                <a:latin typeface="Lucida Sans"/>
                <a:cs typeface="Lucida Sans"/>
              </a:rPr>
              <a:t>advanced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spc="-20" dirty="0">
                <a:latin typeface="Lucida Sans"/>
                <a:cs typeface="Lucida Sans"/>
              </a:rPr>
              <a:t>feature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10" dirty="0">
                <a:latin typeface="Lucida Sans"/>
                <a:cs typeface="Lucida Sans"/>
              </a:rPr>
              <a:t>extraction </a:t>
            </a:r>
            <a:r>
              <a:rPr sz="2400" spc="-90" dirty="0">
                <a:latin typeface="Lucida Sans"/>
                <a:cs typeface="Lucida Sans"/>
              </a:rPr>
              <a:t>ability,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35" dirty="0">
                <a:latin typeface="Lucida Sans"/>
                <a:cs typeface="Lucida Sans"/>
              </a:rPr>
              <a:t>compared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spc="-50" dirty="0">
                <a:latin typeface="Lucida Sans"/>
                <a:cs typeface="Lucida Sans"/>
              </a:rPr>
              <a:t>to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spc="-10" dirty="0">
                <a:latin typeface="Lucida Sans"/>
                <a:cs typeface="Lucida Sans"/>
              </a:rPr>
              <a:t>ML.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spc="-65" dirty="0">
                <a:latin typeface="Lucida Sans"/>
                <a:cs typeface="Lucida Sans"/>
              </a:rPr>
              <a:t>(Janiesch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dirty="0">
                <a:latin typeface="Lucida Sans"/>
                <a:cs typeface="Lucida Sans"/>
              </a:rPr>
              <a:t>et</a:t>
            </a:r>
            <a:r>
              <a:rPr sz="2400" spc="-130" dirty="0">
                <a:latin typeface="Lucida Sans"/>
                <a:cs typeface="Lucida Sans"/>
              </a:rPr>
              <a:t> </a:t>
            </a:r>
            <a:r>
              <a:rPr sz="2400" spc="-110" dirty="0">
                <a:latin typeface="Lucida Sans"/>
                <a:cs typeface="Lucida Sans"/>
              </a:rPr>
              <a:t>al.,</a:t>
            </a:r>
            <a:r>
              <a:rPr sz="2400" spc="-135" dirty="0">
                <a:latin typeface="Lucida Sans"/>
                <a:cs typeface="Lucida Sans"/>
              </a:rPr>
              <a:t> </a:t>
            </a:r>
            <a:r>
              <a:rPr sz="2400" spc="-10" dirty="0">
                <a:latin typeface="Lucida Sans"/>
                <a:cs typeface="Lucida Sans"/>
              </a:rPr>
              <a:t>2021).</a:t>
            </a:r>
            <a:endParaRPr sz="240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20823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926" y="5487794"/>
            <a:ext cx="5022686" cy="38756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80197" y="5817489"/>
            <a:ext cx="2202370" cy="24392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2141" y="7314272"/>
            <a:ext cx="540315" cy="5403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40907" y="7448168"/>
            <a:ext cx="540315" cy="54032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95273" y="4884305"/>
            <a:ext cx="4792726" cy="483255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838200" y="2176030"/>
            <a:ext cx="166707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96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rgbClr val="407708"/>
                </a:solidFill>
                <a:latin typeface="Arial"/>
                <a:cs typeface="Arial"/>
              </a:rPr>
              <a:t>The</a:t>
            </a:r>
            <a:r>
              <a:rPr lang="en-US" b="1" spc="-9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407708"/>
                </a:solidFill>
                <a:latin typeface="Arial"/>
                <a:cs typeface="Arial"/>
              </a:rPr>
              <a:t>intersection </a:t>
            </a:r>
            <a:r>
              <a:rPr lang="en-US" b="1" dirty="0">
                <a:solidFill>
                  <a:srgbClr val="407708"/>
                </a:solidFill>
                <a:latin typeface="Arial"/>
                <a:cs typeface="Arial"/>
              </a:rPr>
              <a:t>of</a:t>
            </a:r>
            <a:r>
              <a:rPr lang="en-US" b="1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407708"/>
                </a:solidFill>
                <a:latin typeface="Arial"/>
                <a:cs typeface="Arial"/>
              </a:rPr>
              <a:t>AI</a:t>
            </a:r>
            <a:r>
              <a:rPr lang="en-US" b="1" spc="-45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407708"/>
                </a:solidFill>
                <a:latin typeface="Arial"/>
                <a:cs typeface="Arial"/>
              </a:rPr>
              <a:t>and</a:t>
            </a:r>
            <a:r>
              <a:rPr lang="en-US" b="1" spc="-50" dirty="0">
                <a:solidFill>
                  <a:srgbClr val="407708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407708"/>
                </a:solidFill>
                <a:latin typeface="Arial"/>
                <a:cs typeface="Arial"/>
              </a:rPr>
              <a:t>climate resilience</a:t>
            </a:r>
            <a:endParaRPr spc="-135" dirty="0"/>
          </a:p>
        </p:txBody>
      </p:sp>
      <p:sp>
        <p:nvSpPr>
          <p:cNvPr id="9" name="object 9"/>
          <p:cNvSpPr txBox="1"/>
          <p:nvPr/>
        </p:nvSpPr>
        <p:spPr>
          <a:xfrm>
            <a:off x="7722946" y="3040481"/>
            <a:ext cx="36252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95" dirty="0">
                <a:solidFill>
                  <a:srgbClr val="14B700"/>
                </a:solidFill>
                <a:latin typeface="Arial Black"/>
                <a:cs typeface="Arial Black"/>
              </a:rPr>
              <a:t>How</a:t>
            </a:r>
            <a:r>
              <a:rPr sz="2600" spc="-185" dirty="0">
                <a:solidFill>
                  <a:srgbClr val="14B700"/>
                </a:solidFill>
                <a:latin typeface="Arial Black"/>
                <a:cs typeface="Arial Black"/>
              </a:rPr>
              <a:t> </a:t>
            </a:r>
            <a:r>
              <a:rPr sz="2600" spc="-195" dirty="0">
                <a:solidFill>
                  <a:srgbClr val="14B700"/>
                </a:solidFill>
                <a:latin typeface="Arial Black"/>
                <a:cs typeface="Arial Black"/>
              </a:rPr>
              <a:t>is</a:t>
            </a:r>
            <a:r>
              <a:rPr sz="2600" spc="-180" dirty="0">
                <a:solidFill>
                  <a:srgbClr val="14B700"/>
                </a:solidFill>
                <a:latin typeface="Arial Black"/>
                <a:cs typeface="Arial Black"/>
              </a:rPr>
              <a:t> </a:t>
            </a:r>
            <a:r>
              <a:rPr sz="2600" spc="-170" dirty="0">
                <a:solidFill>
                  <a:srgbClr val="14B700"/>
                </a:solidFill>
                <a:latin typeface="Arial Black"/>
                <a:cs typeface="Arial Black"/>
              </a:rPr>
              <a:t>That</a:t>
            </a:r>
            <a:r>
              <a:rPr sz="2600" spc="-180" dirty="0">
                <a:solidFill>
                  <a:srgbClr val="14B700"/>
                </a:solidFill>
                <a:latin typeface="Arial Black"/>
                <a:cs typeface="Arial Black"/>
              </a:rPr>
              <a:t> </a:t>
            </a:r>
            <a:r>
              <a:rPr sz="2600" spc="-185" dirty="0">
                <a:solidFill>
                  <a:srgbClr val="14B700"/>
                </a:solidFill>
                <a:latin typeface="Arial Black"/>
                <a:cs typeface="Arial Black"/>
              </a:rPr>
              <a:t>Possible</a:t>
            </a:r>
            <a:r>
              <a:rPr sz="2600" spc="-180" dirty="0">
                <a:solidFill>
                  <a:srgbClr val="14B700"/>
                </a:solidFill>
                <a:latin typeface="Arial Black"/>
                <a:cs typeface="Arial Black"/>
              </a:rPr>
              <a:t> </a:t>
            </a:r>
            <a:r>
              <a:rPr sz="2600" spc="-400" dirty="0">
                <a:solidFill>
                  <a:srgbClr val="14B700"/>
                </a:solidFill>
                <a:latin typeface="Arial Black"/>
                <a:cs typeface="Arial Black"/>
              </a:rPr>
              <a:t>?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1849" y="3632327"/>
            <a:ext cx="3733800" cy="12547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indent="-3175" algn="ctr">
              <a:lnSpc>
                <a:spcPts val="3220"/>
              </a:lnSpc>
              <a:spcBef>
                <a:spcPts val="215"/>
              </a:spcBef>
            </a:pPr>
            <a:r>
              <a:rPr sz="2700" spc="-270" dirty="0">
                <a:latin typeface="Arial Black"/>
                <a:cs typeface="Arial Black"/>
              </a:rPr>
              <a:t>322</a:t>
            </a:r>
            <a:r>
              <a:rPr sz="2700" spc="-100" dirty="0">
                <a:latin typeface="Arial Black"/>
                <a:cs typeface="Arial Black"/>
              </a:rPr>
              <a:t> </a:t>
            </a:r>
            <a:r>
              <a:rPr sz="2700" spc="-105" dirty="0">
                <a:latin typeface="Arial Black"/>
                <a:cs typeface="Arial Black"/>
              </a:rPr>
              <a:t>currently-</a:t>
            </a:r>
            <a:r>
              <a:rPr sz="2700" spc="-60" dirty="0">
                <a:latin typeface="Arial Black"/>
                <a:cs typeface="Arial Black"/>
              </a:rPr>
              <a:t>in-</a:t>
            </a:r>
            <a:r>
              <a:rPr sz="2700" spc="-10" dirty="0">
                <a:latin typeface="Arial Black"/>
                <a:cs typeface="Arial Black"/>
              </a:rPr>
              <a:t>orbit </a:t>
            </a:r>
            <a:r>
              <a:rPr sz="2700" spc="-95" dirty="0">
                <a:latin typeface="Arial Black"/>
                <a:cs typeface="Arial Black"/>
              </a:rPr>
              <a:t>earth</a:t>
            </a:r>
            <a:r>
              <a:rPr sz="2700" spc="-200" dirty="0">
                <a:latin typeface="Arial Black"/>
                <a:cs typeface="Arial Black"/>
              </a:rPr>
              <a:t> </a:t>
            </a:r>
            <a:r>
              <a:rPr sz="2700" spc="-35" dirty="0">
                <a:latin typeface="Arial Black"/>
                <a:cs typeface="Arial Black"/>
              </a:rPr>
              <a:t>observation </a:t>
            </a:r>
            <a:r>
              <a:rPr sz="2700" spc="-165" dirty="0">
                <a:latin typeface="Arial Black"/>
                <a:cs typeface="Arial Black"/>
              </a:rPr>
              <a:t>satellites</a:t>
            </a:r>
            <a:r>
              <a:rPr sz="2700" spc="-180" dirty="0">
                <a:latin typeface="Arial Black"/>
                <a:cs typeface="Arial Black"/>
              </a:rPr>
              <a:t> </a:t>
            </a:r>
            <a:r>
              <a:rPr sz="2700" dirty="0">
                <a:latin typeface="Lucida Sans"/>
                <a:cs typeface="Lucida Sans"/>
              </a:rPr>
              <a:t>(WMO,</a:t>
            </a:r>
            <a:r>
              <a:rPr sz="2700" spc="-145" dirty="0">
                <a:latin typeface="Lucida Sans"/>
                <a:cs typeface="Lucida Sans"/>
              </a:rPr>
              <a:t> </a:t>
            </a:r>
            <a:r>
              <a:rPr sz="2700" spc="-130" dirty="0">
                <a:latin typeface="Lucida Sans"/>
                <a:cs typeface="Lucida Sans"/>
              </a:rPr>
              <a:t>2024)</a:t>
            </a:r>
            <a:endParaRPr sz="27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7993" y="9338779"/>
            <a:ext cx="3835400" cy="7835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897255" marR="5080" indent="-885190">
              <a:lnSpc>
                <a:spcPts val="2970"/>
              </a:lnSpc>
              <a:spcBef>
                <a:spcPts val="225"/>
              </a:spcBef>
            </a:pPr>
            <a:r>
              <a:rPr sz="2500" spc="-114" dirty="0">
                <a:latin typeface="Arial Black"/>
                <a:cs typeface="Arial Black"/>
              </a:rPr>
              <a:t>Data</a:t>
            </a:r>
            <a:r>
              <a:rPr sz="2500" spc="-175" dirty="0">
                <a:latin typeface="Arial Black"/>
                <a:cs typeface="Arial Black"/>
              </a:rPr>
              <a:t> </a:t>
            </a:r>
            <a:r>
              <a:rPr sz="2500" spc="-200" dirty="0">
                <a:latin typeface="Arial Black"/>
                <a:cs typeface="Arial Black"/>
              </a:rPr>
              <a:t>since</a:t>
            </a:r>
            <a:r>
              <a:rPr sz="2500" spc="-170" dirty="0">
                <a:latin typeface="Arial Black"/>
                <a:cs typeface="Arial Black"/>
              </a:rPr>
              <a:t> </a:t>
            </a:r>
            <a:r>
              <a:rPr sz="2500" spc="-250" dirty="0">
                <a:latin typeface="Arial Black"/>
                <a:cs typeface="Arial Black"/>
              </a:rPr>
              <a:t>1972</a:t>
            </a:r>
            <a:r>
              <a:rPr sz="2500" spc="-175" dirty="0">
                <a:latin typeface="Arial Black"/>
                <a:cs typeface="Arial Black"/>
              </a:rPr>
              <a:t> </a:t>
            </a:r>
            <a:r>
              <a:rPr sz="2500" spc="-130" dirty="0">
                <a:latin typeface="Arial Black"/>
                <a:cs typeface="Arial Black"/>
              </a:rPr>
              <a:t>(Launch </a:t>
            </a:r>
            <a:r>
              <a:rPr sz="2500" spc="-75" dirty="0">
                <a:latin typeface="Arial Black"/>
                <a:cs typeface="Arial Black"/>
              </a:rPr>
              <a:t>of</a:t>
            </a:r>
            <a:r>
              <a:rPr sz="2500" spc="-170" dirty="0">
                <a:latin typeface="Arial Black"/>
                <a:cs typeface="Arial Black"/>
              </a:rPr>
              <a:t> </a:t>
            </a:r>
            <a:r>
              <a:rPr sz="2500" spc="-155" dirty="0">
                <a:latin typeface="Arial Black"/>
                <a:cs typeface="Arial Black"/>
              </a:rPr>
              <a:t>Landsat</a:t>
            </a:r>
            <a:r>
              <a:rPr sz="2500" spc="-165" dirty="0">
                <a:latin typeface="Arial Black"/>
                <a:cs typeface="Arial Black"/>
              </a:rPr>
              <a:t> </a:t>
            </a:r>
            <a:r>
              <a:rPr sz="2500" spc="-25" dirty="0">
                <a:latin typeface="Arial Black"/>
                <a:cs typeface="Arial Black"/>
              </a:rPr>
              <a:t>1)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0433" y="3882783"/>
            <a:ext cx="4565650" cy="7835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702310">
              <a:lnSpc>
                <a:spcPts val="2970"/>
              </a:lnSpc>
              <a:spcBef>
                <a:spcPts val="225"/>
              </a:spcBef>
            </a:pPr>
            <a:r>
              <a:rPr sz="2500" spc="-114" dirty="0">
                <a:latin typeface="Arial Black"/>
                <a:cs typeface="Arial Black"/>
              </a:rPr>
              <a:t>Environement,</a:t>
            </a:r>
            <a:r>
              <a:rPr sz="2500" spc="-135" dirty="0">
                <a:latin typeface="Arial Black"/>
                <a:cs typeface="Arial Black"/>
              </a:rPr>
              <a:t> </a:t>
            </a:r>
            <a:r>
              <a:rPr sz="2500" spc="-10" dirty="0">
                <a:latin typeface="Arial Black"/>
                <a:cs typeface="Arial Black"/>
              </a:rPr>
              <a:t>soci- </a:t>
            </a:r>
            <a:r>
              <a:rPr sz="2500" spc="-175" dirty="0">
                <a:latin typeface="Arial Black"/>
                <a:cs typeface="Arial Black"/>
              </a:rPr>
              <a:t>economic,</a:t>
            </a:r>
            <a:r>
              <a:rPr sz="2500" spc="-120" dirty="0">
                <a:latin typeface="Arial Black"/>
                <a:cs typeface="Arial Black"/>
              </a:rPr>
              <a:t> </a:t>
            </a:r>
            <a:r>
              <a:rPr sz="2500" spc="-160" dirty="0">
                <a:latin typeface="Arial Black"/>
                <a:cs typeface="Arial Black"/>
              </a:rPr>
              <a:t>climate,,..etc</a:t>
            </a:r>
            <a:r>
              <a:rPr sz="2500" spc="-114" dirty="0">
                <a:latin typeface="Arial Black"/>
                <a:cs typeface="Arial Black"/>
              </a:rPr>
              <a:t> </a:t>
            </a:r>
            <a:r>
              <a:rPr sz="2500" spc="-65" dirty="0">
                <a:latin typeface="Arial Black"/>
                <a:cs typeface="Arial Black"/>
              </a:rPr>
              <a:t>data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74698" y="3696233"/>
            <a:ext cx="4270375" cy="11607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540" algn="ctr">
              <a:lnSpc>
                <a:spcPts val="2970"/>
              </a:lnSpc>
              <a:spcBef>
                <a:spcPts val="225"/>
              </a:spcBef>
            </a:pPr>
            <a:r>
              <a:rPr sz="2500" spc="-165" dirty="0">
                <a:latin typeface="Arial Black"/>
                <a:cs typeface="Arial Black"/>
              </a:rPr>
              <a:t>Classification,</a:t>
            </a:r>
            <a:r>
              <a:rPr sz="2500" spc="-135" dirty="0">
                <a:latin typeface="Arial Black"/>
                <a:cs typeface="Arial Black"/>
              </a:rPr>
              <a:t> </a:t>
            </a:r>
            <a:r>
              <a:rPr sz="2500" spc="-10" dirty="0">
                <a:latin typeface="Arial Black"/>
                <a:cs typeface="Arial Black"/>
              </a:rPr>
              <a:t>computer </a:t>
            </a:r>
            <a:r>
              <a:rPr sz="2500" spc="-130" dirty="0">
                <a:latin typeface="Arial Black"/>
                <a:cs typeface="Arial Black"/>
              </a:rPr>
              <a:t>vision,</a:t>
            </a:r>
            <a:r>
              <a:rPr sz="2500" spc="-160" dirty="0">
                <a:latin typeface="Arial Black"/>
                <a:cs typeface="Arial Black"/>
              </a:rPr>
              <a:t> </a:t>
            </a:r>
            <a:r>
              <a:rPr sz="2500" spc="-145" dirty="0">
                <a:latin typeface="Arial Black"/>
                <a:cs typeface="Arial Black"/>
              </a:rPr>
              <a:t>deep</a:t>
            </a:r>
            <a:r>
              <a:rPr sz="2500" spc="-155" dirty="0">
                <a:latin typeface="Arial Black"/>
                <a:cs typeface="Arial Black"/>
              </a:rPr>
              <a:t> </a:t>
            </a:r>
            <a:r>
              <a:rPr sz="2500" spc="-120" dirty="0">
                <a:latin typeface="Arial Black"/>
                <a:cs typeface="Arial Black"/>
              </a:rPr>
              <a:t>learling</a:t>
            </a:r>
            <a:r>
              <a:rPr sz="2500" spc="-155" dirty="0">
                <a:latin typeface="Arial Black"/>
                <a:cs typeface="Arial Black"/>
              </a:rPr>
              <a:t> </a:t>
            </a:r>
            <a:r>
              <a:rPr sz="2500" spc="-25" dirty="0">
                <a:latin typeface="Arial Black"/>
                <a:cs typeface="Arial Black"/>
              </a:rPr>
              <a:t>and </a:t>
            </a:r>
            <a:r>
              <a:rPr sz="2500" spc="-145" dirty="0">
                <a:latin typeface="Arial Black"/>
                <a:cs typeface="Arial Black"/>
              </a:rPr>
              <a:t>machine</a:t>
            </a:r>
            <a:r>
              <a:rPr sz="2500" spc="-165" dirty="0">
                <a:latin typeface="Arial Black"/>
                <a:cs typeface="Arial Black"/>
              </a:rPr>
              <a:t> </a:t>
            </a:r>
            <a:r>
              <a:rPr sz="2500" spc="-105" dirty="0">
                <a:latin typeface="Arial Black"/>
                <a:cs typeface="Arial Black"/>
              </a:rPr>
              <a:t>learning</a:t>
            </a:r>
            <a:r>
              <a:rPr sz="2500" spc="-165" dirty="0">
                <a:latin typeface="Arial Black"/>
                <a:cs typeface="Arial Black"/>
              </a:rPr>
              <a:t> </a:t>
            </a:r>
            <a:r>
              <a:rPr sz="2500" spc="-100" dirty="0">
                <a:latin typeface="Arial Black"/>
                <a:cs typeface="Arial Black"/>
              </a:rPr>
              <a:t>methods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1297</Words>
  <Application>Microsoft Office PowerPoint</Application>
  <PresentationFormat>Custom</PresentationFormat>
  <Paragraphs>158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Arial Unicode Bold</vt:lpstr>
      <vt:lpstr>Calibri</vt:lpstr>
      <vt:lpstr>Canva Sans Bold</vt:lpstr>
      <vt:lpstr>Lucida Sans</vt:lpstr>
      <vt:lpstr>Open Sauce Bold</vt:lpstr>
      <vt:lpstr>Open Sauce Semi-Bold</vt:lpstr>
      <vt:lpstr>Poppins</vt:lpstr>
      <vt:lpstr>Poppins Bold</vt:lpstr>
      <vt:lpstr>Times New Roman</vt:lpstr>
      <vt:lpstr>Office Theme</vt:lpstr>
      <vt:lpstr>1_Office Theme</vt:lpstr>
      <vt:lpstr>PowerPoint Presentation</vt:lpstr>
      <vt:lpstr>“There is a deep structural link</vt:lpstr>
      <vt:lpstr>The Climate Crisis in Africa Today</vt:lpstr>
      <vt:lpstr>Climate legacies in Africa: key findings from the literature review</vt:lpstr>
      <vt:lpstr>Key findings : Defining climate legacies There is no universally agreed-upon terminology for the concept</vt:lpstr>
      <vt:lpstr>Identified Climate Legacies in Africa in literature</vt:lpstr>
      <vt:lpstr>PowerPoint Presentation</vt:lpstr>
      <vt:lpstr>Harnessing AI for reparatory justice in Africa</vt:lpstr>
      <vt:lpstr>The intersection of AI and climate resilience</vt:lpstr>
      <vt:lpstr>AI as a solution to overcome climate legacies: Opportunities</vt:lpstr>
      <vt:lpstr>Limits and challenges of the  use of AI in this context Is AI the Panacea to climate  change?</vt:lpstr>
      <vt:lpstr>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Fikre Asmamaw</dc:creator>
  <cp:lastModifiedBy>Fikre Asmamaw</cp:lastModifiedBy>
  <cp:revision>7</cp:revision>
  <dcterms:created xsi:type="dcterms:W3CDTF">2025-10-11T16:32:02Z</dcterms:created>
  <dcterms:modified xsi:type="dcterms:W3CDTF">2025-11-11T02:18:52Z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2025-10-11T00:00:00Z</vt:filetime>
  </property>
  <property fmtid="{D5CDD505-2E9C-101B-9397-08002B2CF9AE}" pid="3" name="LastSaved">
    <vt:filetime>2025-10-11T00:00:00Z</vt:filetime>
  </property>
  <property fmtid="{D5CDD505-2E9C-101B-9397-08002B2CF9AE}" pid="4" name="Producer">
    <vt:lpwstr>3-Heights(TM) PDF Security Shell 4.8.25.2 (http://www.pdf-tools.com)</vt:lpwstr>
  </property>
</Properties>
</file>