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6" r:id="rId3"/>
    <p:sldId id="268" r:id="rId4"/>
    <p:sldId id="270" r:id="rId5"/>
    <p:sldId id="271" r:id="rId6"/>
    <p:sldId id="272" r:id="rId7"/>
    <p:sldId id="273" r:id="rId8"/>
    <p:sldId id="274" r:id="rId9"/>
    <p:sldId id="275" r:id="rId10"/>
    <p:sldId id="276" r:id="rId11"/>
    <p:sldId id="277" r:id="rId12"/>
    <p:sldId id="278" r:id="rId13"/>
    <p:sldId id="280" r:id="rId14"/>
    <p:sldId id="284" r:id="rId15"/>
    <p:sldId id="279" r:id="rId16"/>
    <p:sldId id="283" r:id="rId17"/>
    <p:sldId id="282" r:id="rId18"/>
    <p:sldId id="281" r:id="rId19"/>
    <p:sldId id="287" r:id="rId20"/>
    <p:sldId id="286" r:id="rId21"/>
    <p:sldId id="285" r:id="rId22"/>
    <p:sldId id="289" r:id="rId23"/>
    <p:sldId id="288"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067" autoAdjust="0"/>
  </p:normalViewPr>
  <p:slideViewPr>
    <p:cSldViewPr snapToGrid="0">
      <p:cViewPr varScale="1">
        <p:scale>
          <a:sx n="53" d="100"/>
          <a:sy n="53" d="100"/>
        </p:scale>
        <p:origin x="85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7DAE32-ED8B-4E68-AD8B-FDAA71B00852}" type="datetimeFigureOut">
              <a:rPr lang="en-ZA" smtClean="0"/>
              <a:t>2025/11/11</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E0914A-05C8-42D8-9368-70AB395467A4}" type="slidenum">
              <a:rPr lang="en-ZA" smtClean="0"/>
              <a:t>‹#›</a:t>
            </a:fld>
            <a:endParaRPr lang="en-ZA"/>
          </a:p>
        </p:txBody>
      </p:sp>
    </p:spTree>
    <p:extLst>
      <p:ext uri="{BB962C8B-B14F-4D97-AF65-F5344CB8AC3E}">
        <p14:creationId xmlns:p14="http://schemas.microsoft.com/office/powerpoint/2010/main" val="367173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a:solidFill>
                  <a:schemeClr val="tx1"/>
                </a:solidFill>
                <a:effectLst/>
                <a:latin typeface="+mn-lt"/>
                <a:ea typeface="+mn-ea"/>
                <a:cs typeface="+mn-cs"/>
              </a:rPr>
              <a:t>Favours of formalisation of common property institutions </a:t>
            </a:r>
            <a:r>
              <a:rPr lang="en-ZA" sz="1200" kern="1200" dirty="0">
                <a:solidFill>
                  <a:schemeClr val="tx1"/>
                </a:solidFill>
                <a:effectLst/>
                <a:latin typeface="+mn-lt"/>
                <a:ea typeface="+mn-ea"/>
                <a:cs typeface="+mn-cs"/>
              </a:rPr>
              <a:t>argue that common property rights do not protect societies against resource destruction due to high costs of internalising externalities and transaction costs, creating a free-rider problem.  Therefore, the commons should be privatised. Contemporary, many scholars and international lending organisations argue that customary land tenure systems should be recognised in legal frameworks and customary land administration should be strengthened.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ZA" sz="1200" kern="1200" dirty="0">
                <a:solidFill>
                  <a:schemeClr val="tx1"/>
                </a:solidFill>
                <a:effectLst/>
                <a:latin typeface="+mn-lt"/>
                <a:ea typeface="+mn-ea"/>
                <a:cs typeface="+mn-cs"/>
              </a:rPr>
              <a:t>On the other hand, other scholars argue that the commons have property rights. These scholars highlight that the Global South commons have existing institutional arrangements that protect landholders' rights and ensure fair distribution of resources.</a:t>
            </a:r>
          </a:p>
          <a:p>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4</a:t>
            </a:fld>
            <a:endParaRPr lang="en-ZA"/>
          </a:p>
        </p:txBody>
      </p:sp>
    </p:spTree>
    <p:extLst>
      <p:ext uri="{BB962C8B-B14F-4D97-AF65-F5344CB8AC3E}">
        <p14:creationId xmlns:p14="http://schemas.microsoft.com/office/powerpoint/2010/main" val="3470837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24</a:t>
            </a:fld>
            <a:endParaRPr lang="en-ZA"/>
          </a:p>
        </p:txBody>
      </p:sp>
    </p:spTree>
    <p:extLst>
      <p:ext uri="{BB962C8B-B14F-4D97-AF65-F5344CB8AC3E}">
        <p14:creationId xmlns:p14="http://schemas.microsoft.com/office/powerpoint/2010/main" val="1047758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sz="1200" kern="1200" dirty="0">
                <a:solidFill>
                  <a:schemeClr val="tx1"/>
                </a:solidFill>
                <a:effectLst/>
                <a:latin typeface="+mn-lt"/>
                <a:ea typeface="+mn-ea"/>
                <a:cs typeface="+mn-cs"/>
              </a:rPr>
              <a:t>Presently, population increase, urban expansion, local and international policies, globalisation, and technological advancement have exacerbated the demand for customary lands in peri-urban communities in Ghana (</a:t>
            </a:r>
            <a:r>
              <a:rPr lang="en-ZA" sz="1200" kern="1200" dirty="0" err="1">
                <a:solidFill>
                  <a:schemeClr val="tx1"/>
                </a:solidFill>
                <a:effectLst/>
                <a:latin typeface="+mn-lt"/>
                <a:ea typeface="+mn-ea"/>
                <a:cs typeface="+mn-cs"/>
              </a:rPr>
              <a:t>Ubink</a:t>
            </a:r>
            <a:r>
              <a:rPr lang="en-ZA" sz="1200" kern="1200" dirty="0">
                <a:solidFill>
                  <a:schemeClr val="tx1"/>
                </a:solidFill>
                <a:effectLst/>
                <a:latin typeface="+mn-lt"/>
                <a:ea typeface="+mn-ea"/>
                <a:cs typeface="+mn-cs"/>
              </a:rPr>
              <a:t>, 2008c; </a:t>
            </a:r>
            <a:r>
              <a:rPr lang="en-ZA" sz="1200" kern="1200" dirty="0" err="1">
                <a:solidFill>
                  <a:schemeClr val="tx1"/>
                </a:solidFill>
                <a:effectLst/>
                <a:latin typeface="+mn-lt"/>
                <a:ea typeface="+mn-ea"/>
                <a:cs typeface="+mn-cs"/>
              </a:rPr>
              <a:t>Akaateba</a:t>
            </a:r>
            <a:r>
              <a:rPr lang="en-ZA" sz="1200" kern="1200" dirty="0">
                <a:solidFill>
                  <a:schemeClr val="tx1"/>
                </a:solidFill>
                <a:effectLst/>
                <a:latin typeface="+mn-lt"/>
                <a:ea typeface="+mn-ea"/>
                <a:cs typeface="+mn-cs"/>
              </a:rPr>
              <a:t>, 2018; Fosu, 2020; </a:t>
            </a:r>
            <a:r>
              <a:rPr lang="en-ZA" sz="1200" kern="1200" dirty="0" err="1">
                <a:solidFill>
                  <a:schemeClr val="tx1"/>
                </a:solidFill>
                <a:effectLst/>
                <a:latin typeface="+mn-lt"/>
                <a:ea typeface="+mn-ea"/>
                <a:cs typeface="+mn-cs"/>
              </a:rPr>
              <a:t>Sumbo</a:t>
            </a:r>
            <a:r>
              <a:rPr lang="en-ZA" sz="1200" kern="1200" dirty="0">
                <a:solidFill>
                  <a:schemeClr val="tx1"/>
                </a:solidFill>
                <a:effectLst/>
                <a:latin typeface="+mn-lt"/>
                <a:ea typeface="+mn-ea"/>
                <a:cs typeface="+mn-cs"/>
              </a:rPr>
              <a:t>, 2021). </a:t>
            </a:r>
          </a:p>
          <a:p>
            <a:pPr marL="228600" indent="-228600">
              <a:buAutoNum type="arabicPeriod"/>
            </a:pPr>
            <a:r>
              <a:rPr lang="en-ZA" sz="1200" kern="1200" dirty="0">
                <a:solidFill>
                  <a:schemeClr val="tx1"/>
                </a:solidFill>
                <a:effectLst/>
                <a:latin typeface="+mn-lt"/>
                <a:ea typeface="+mn-ea"/>
                <a:cs typeface="+mn-cs"/>
              </a:rPr>
              <a:t>The increase in demand for customary lands in peri-urban areas often leads to land commoditisation, which causes state land actors and traditional leaders to enforce formalised customary land rights in these communities (</a:t>
            </a:r>
            <a:r>
              <a:rPr lang="en-ZA" sz="1200" kern="1200" dirty="0" err="1">
                <a:solidFill>
                  <a:schemeClr val="tx1"/>
                </a:solidFill>
                <a:effectLst/>
                <a:latin typeface="+mn-lt"/>
                <a:ea typeface="+mn-ea"/>
                <a:cs typeface="+mn-cs"/>
              </a:rPr>
              <a:t>Akaateba</a:t>
            </a:r>
            <a:r>
              <a:rPr lang="en-ZA" sz="1200" kern="1200" dirty="0">
                <a:solidFill>
                  <a:schemeClr val="tx1"/>
                </a:solidFill>
                <a:effectLst/>
                <a:latin typeface="+mn-lt"/>
                <a:ea typeface="+mn-ea"/>
                <a:cs typeface="+mn-cs"/>
              </a:rPr>
              <a:t>, 2018; </a:t>
            </a:r>
            <a:r>
              <a:rPr lang="en-ZA" sz="1200" kern="1200" dirty="0" err="1">
                <a:solidFill>
                  <a:schemeClr val="tx1"/>
                </a:solidFill>
                <a:effectLst/>
                <a:latin typeface="+mn-lt"/>
                <a:ea typeface="+mn-ea"/>
                <a:cs typeface="+mn-cs"/>
              </a:rPr>
              <a:t>Sumbo</a:t>
            </a:r>
            <a:r>
              <a:rPr lang="en-ZA" sz="1200" kern="1200" dirty="0">
                <a:solidFill>
                  <a:schemeClr val="tx1"/>
                </a:solidFill>
                <a:effectLst/>
                <a:latin typeface="+mn-lt"/>
                <a:ea typeface="+mn-ea"/>
                <a:cs typeface="+mn-cs"/>
              </a:rPr>
              <a:t>, 2021; Fosu, 2022). </a:t>
            </a:r>
          </a:p>
          <a:p>
            <a:pPr marL="228600" indent="-228600">
              <a:buAutoNum type="arabicPeriod"/>
            </a:pPr>
            <a:r>
              <a:rPr lang="en-GB" sz="1200" kern="1200" dirty="0">
                <a:solidFill>
                  <a:schemeClr val="tx1"/>
                </a:solidFill>
                <a:effectLst/>
                <a:latin typeface="+mn-lt"/>
                <a:ea typeface="+mn-ea"/>
                <a:cs typeface="+mn-cs"/>
              </a:rPr>
              <a:t>During the land commodification</a:t>
            </a:r>
            <a:r>
              <a:rPr lang="en-ZA" sz="1200"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in peri-urban Ghana, institutional pluralism is created on the commons, where actors employ state laws and traditions to manage peri-urban commons. This situation affords actors with higher bargaining power, such as traditional leaders, clan heads, and community elites, opportunities to change the existing common property institutions. S</a:t>
            </a:r>
            <a:r>
              <a:rPr lang="en-ZA" sz="1200" kern="1200" dirty="0" err="1">
                <a:solidFill>
                  <a:schemeClr val="tx1"/>
                </a:solidFill>
                <a:effectLst/>
                <a:latin typeface="+mn-lt"/>
                <a:ea typeface="+mn-ea"/>
                <a:cs typeface="+mn-cs"/>
              </a:rPr>
              <a:t>cholars</a:t>
            </a:r>
            <a:r>
              <a:rPr lang="en-ZA" sz="1200" kern="1200" dirty="0">
                <a:solidFill>
                  <a:schemeClr val="tx1"/>
                </a:solidFill>
                <a:effectLst/>
                <a:latin typeface="+mn-lt"/>
                <a:ea typeface="+mn-ea"/>
                <a:cs typeface="+mn-cs"/>
              </a:rPr>
              <a:t> highlight that the redefinition of customs on peri-urban commons by actors precipitates the eviction of subjects from their ancestral land during land commoditisation (</a:t>
            </a:r>
            <a:r>
              <a:rPr lang="en-ZA" sz="1200" kern="1200" dirty="0" err="1">
                <a:solidFill>
                  <a:schemeClr val="tx1"/>
                </a:solidFill>
                <a:effectLst/>
                <a:latin typeface="+mn-lt"/>
                <a:ea typeface="+mn-ea"/>
                <a:cs typeface="+mn-cs"/>
              </a:rPr>
              <a:t>Nyasulu</a:t>
            </a:r>
            <a:r>
              <a:rPr lang="en-ZA" sz="1200" kern="1200" dirty="0">
                <a:solidFill>
                  <a:schemeClr val="tx1"/>
                </a:solidFill>
                <a:effectLst/>
                <a:latin typeface="+mn-lt"/>
                <a:ea typeface="+mn-ea"/>
                <a:cs typeface="+mn-cs"/>
              </a:rPr>
              <a:t>, 2012; Barry and </a:t>
            </a:r>
            <a:r>
              <a:rPr lang="en-ZA" sz="1200" kern="1200" dirty="0" err="1">
                <a:solidFill>
                  <a:schemeClr val="tx1"/>
                </a:solidFill>
                <a:effectLst/>
                <a:latin typeface="+mn-lt"/>
                <a:ea typeface="+mn-ea"/>
                <a:cs typeface="+mn-cs"/>
              </a:rPr>
              <a:t>Danso</a:t>
            </a:r>
            <a:r>
              <a:rPr lang="en-ZA" sz="1200" kern="1200" dirty="0">
                <a:solidFill>
                  <a:schemeClr val="tx1"/>
                </a:solidFill>
                <a:effectLst/>
                <a:latin typeface="+mn-lt"/>
                <a:ea typeface="+mn-ea"/>
                <a:cs typeface="+mn-cs"/>
              </a:rPr>
              <a:t>, 2014; </a:t>
            </a:r>
            <a:r>
              <a:rPr lang="en-ZA" sz="1200" kern="1200" dirty="0" err="1">
                <a:solidFill>
                  <a:schemeClr val="tx1"/>
                </a:solidFill>
                <a:effectLst/>
                <a:latin typeface="+mn-lt"/>
                <a:ea typeface="+mn-ea"/>
                <a:cs typeface="+mn-cs"/>
              </a:rPr>
              <a:t>Akaateba</a:t>
            </a:r>
            <a:r>
              <a:rPr lang="en-ZA" sz="1200" kern="1200" dirty="0">
                <a:solidFill>
                  <a:schemeClr val="tx1"/>
                </a:solidFill>
                <a:effectLst/>
                <a:latin typeface="+mn-lt"/>
                <a:ea typeface="+mn-ea"/>
                <a:cs typeface="+mn-cs"/>
              </a:rPr>
              <a:t>, 2019; Fosu, 2020; </a:t>
            </a:r>
            <a:r>
              <a:rPr lang="en-ZA" sz="1200" kern="1200" dirty="0" err="1">
                <a:solidFill>
                  <a:schemeClr val="tx1"/>
                </a:solidFill>
                <a:effectLst/>
                <a:latin typeface="+mn-lt"/>
                <a:ea typeface="+mn-ea"/>
                <a:cs typeface="+mn-cs"/>
              </a:rPr>
              <a:t>Sumbo</a:t>
            </a:r>
            <a:r>
              <a:rPr lang="en-ZA" sz="1200" kern="1200" dirty="0">
                <a:solidFill>
                  <a:schemeClr val="tx1"/>
                </a:solidFill>
                <a:effectLst/>
                <a:latin typeface="+mn-lt"/>
                <a:ea typeface="+mn-ea"/>
                <a:cs typeface="+mn-cs"/>
              </a:rPr>
              <a:t>, 2021). </a:t>
            </a:r>
          </a:p>
          <a:p>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5</a:t>
            </a:fld>
            <a:endParaRPr lang="en-ZA"/>
          </a:p>
        </p:txBody>
      </p:sp>
    </p:spTree>
    <p:extLst>
      <p:ext uri="{BB962C8B-B14F-4D97-AF65-F5344CB8AC3E}">
        <p14:creationId xmlns:p14="http://schemas.microsoft.com/office/powerpoint/2010/main" val="2908044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sz="1200" kern="1200" dirty="0">
                <a:solidFill>
                  <a:schemeClr val="tx1"/>
                </a:solidFill>
                <a:effectLst/>
                <a:latin typeface="+mn-lt"/>
                <a:ea typeface="+mn-ea"/>
                <a:cs typeface="+mn-cs"/>
              </a:rPr>
              <a:t>Despite the changes in common property institutions and power relations in customary land governance emerging during land commodification in peri-urban Ghana and beyond, the World Bank and other international lending organisations have relentlessly endorsed the statutory recognition of customary land tenure systems and the strengthening of the capacity of customary land administration as a nascent strategy to enhance tenure security, improve the livelihood of the rural poor, and boost economic development in developing countries (Deininger, 2003; Knight, 2010; Collins and Mitchell, 2016; </a:t>
            </a:r>
            <a:r>
              <a:rPr lang="en-ZA" sz="1200" kern="1200" dirty="0" err="1">
                <a:solidFill>
                  <a:schemeClr val="tx1"/>
                </a:solidFill>
                <a:effectLst/>
                <a:latin typeface="+mn-lt"/>
                <a:ea typeface="+mn-ea"/>
                <a:cs typeface="+mn-cs"/>
              </a:rPr>
              <a:t>Akaateba</a:t>
            </a:r>
            <a:r>
              <a:rPr lang="en-ZA" sz="1200" kern="1200" dirty="0">
                <a:solidFill>
                  <a:schemeClr val="tx1"/>
                </a:solidFill>
                <a:effectLst/>
                <a:latin typeface="+mn-lt"/>
                <a:ea typeface="+mn-ea"/>
                <a:cs typeface="+mn-cs"/>
              </a:rPr>
              <a:t>, 2018). </a:t>
            </a:r>
          </a:p>
          <a:p>
            <a:pPr marL="228600" indent="-228600">
              <a:buAutoNum type="arabicPeriod"/>
            </a:pPr>
            <a:r>
              <a:rPr lang="en-ZA" sz="1200" kern="1200" dirty="0">
                <a:solidFill>
                  <a:schemeClr val="tx1"/>
                </a:solidFill>
                <a:effectLst/>
                <a:latin typeface="+mn-lt"/>
                <a:ea typeface="+mn-ea"/>
                <a:cs typeface="+mn-cs"/>
              </a:rPr>
              <a:t>Furthermore, studies on institutional change and power relations in customary land governance portray the institutional change as swift and often focus on the distributional effects such as land conflicts, land use changes, livelihood struggles, and others emerging from the changes in the common property institutions and power relations (</a:t>
            </a:r>
            <a:r>
              <a:rPr lang="en-ZA" sz="1200" kern="1200" dirty="0" err="1">
                <a:solidFill>
                  <a:schemeClr val="tx1"/>
                </a:solidFill>
                <a:effectLst/>
                <a:latin typeface="+mn-lt"/>
                <a:ea typeface="+mn-ea"/>
                <a:cs typeface="+mn-cs"/>
              </a:rPr>
              <a:t>Nyasulu</a:t>
            </a:r>
            <a:r>
              <a:rPr lang="en-ZA" sz="1200" kern="1200" dirty="0">
                <a:solidFill>
                  <a:schemeClr val="tx1"/>
                </a:solidFill>
                <a:effectLst/>
                <a:latin typeface="+mn-lt"/>
                <a:ea typeface="+mn-ea"/>
                <a:cs typeface="+mn-cs"/>
              </a:rPr>
              <a:t>, 2012; Barry and </a:t>
            </a:r>
            <a:r>
              <a:rPr lang="en-ZA" sz="1200" kern="1200" dirty="0" err="1">
                <a:solidFill>
                  <a:schemeClr val="tx1"/>
                </a:solidFill>
                <a:effectLst/>
                <a:latin typeface="+mn-lt"/>
                <a:ea typeface="+mn-ea"/>
                <a:cs typeface="+mn-cs"/>
              </a:rPr>
              <a:t>Danso</a:t>
            </a:r>
            <a:r>
              <a:rPr lang="en-ZA" sz="1200" kern="1200" dirty="0">
                <a:solidFill>
                  <a:schemeClr val="tx1"/>
                </a:solidFill>
                <a:effectLst/>
                <a:latin typeface="+mn-lt"/>
                <a:ea typeface="+mn-ea"/>
                <a:cs typeface="+mn-cs"/>
              </a:rPr>
              <a:t>, 2014; </a:t>
            </a:r>
            <a:r>
              <a:rPr lang="en-ZA" sz="1200" kern="1200" dirty="0" err="1">
                <a:solidFill>
                  <a:schemeClr val="tx1"/>
                </a:solidFill>
                <a:effectLst/>
                <a:latin typeface="+mn-lt"/>
                <a:ea typeface="+mn-ea"/>
                <a:cs typeface="+mn-cs"/>
              </a:rPr>
              <a:t>Akaateba</a:t>
            </a:r>
            <a:r>
              <a:rPr lang="en-ZA" sz="1200" kern="1200" dirty="0">
                <a:solidFill>
                  <a:schemeClr val="tx1"/>
                </a:solidFill>
                <a:effectLst/>
                <a:latin typeface="+mn-lt"/>
                <a:ea typeface="+mn-ea"/>
                <a:cs typeface="+mn-cs"/>
              </a:rPr>
              <a:t>, 2018; Fosu, 2020; </a:t>
            </a:r>
            <a:r>
              <a:rPr lang="en-ZA" sz="1200" kern="1200" dirty="0" err="1">
                <a:solidFill>
                  <a:schemeClr val="tx1"/>
                </a:solidFill>
                <a:effectLst/>
                <a:latin typeface="+mn-lt"/>
                <a:ea typeface="+mn-ea"/>
                <a:cs typeface="+mn-cs"/>
              </a:rPr>
              <a:t>Sumbo</a:t>
            </a:r>
            <a:r>
              <a:rPr lang="en-ZA" sz="1200" kern="1200" dirty="0">
                <a:solidFill>
                  <a:schemeClr val="tx1"/>
                </a:solidFill>
                <a:effectLst/>
                <a:latin typeface="+mn-lt"/>
                <a:ea typeface="+mn-ea"/>
                <a:cs typeface="+mn-cs"/>
              </a:rPr>
              <a:t>, 2021).</a:t>
            </a:r>
          </a:p>
          <a:p>
            <a:pPr marL="228600" indent="-228600">
              <a:buAutoNum type="arabicPeriod"/>
            </a:pPr>
            <a:endParaRPr lang="en-ZA" dirty="0"/>
          </a:p>
          <a:p>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6</a:t>
            </a:fld>
            <a:endParaRPr lang="en-ZA"/>
          </a:p>
        </p:txBody>
      </p:sp>
    </p:spTree>
    <p:extLst>
      <p:ext uri="{BB962C8B-B14F-4D97-AF65-F5344CB8AC3E}">
        <p14:creationId xmlns:p14="http://schemas.microsoft.com/office/powerpoint/2010/main" val="3358221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ZA" sz="1200" kern="1200" dirty="0">
                <a:solidFill>
                  <a:schemeClr val="tx1"/>
                </a:solidFill>
                <a:effectLst/>
                <a:latin typeface="+mn-lt"/>
                <a:ea typeface="+mn-ea"/>
                <a:cs typeface="+mn-cs"/>
              </a:rPr>
              <a:t>Moreover, approximately 80 per cent of Ghana's total land is customary land, and the commodification of peri-urban lands affects the customary land governance in these areas. </a:t>
            </a:r>
          </a:p>
          <a:p>
            <a:pPr marL="228600" indent="-228600">
              <a:buAutoNum type="arabicPeriod"/>
            </a:pPr>
            <a:endParaRPr lang="en-ZA" dirty="0"/>
          </a:p>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7</a:t>
            </a:fld>
            <a:endParaRPr lang="en-ZA"/>
          </a:p>
        </p:txBody>
      </p:sp>
    </p:spTree>
    <p:extLst>
      <p:ext uri="{BB962C8B-B14F-4D97-AF65-F5344CB8AC3E}">
        <p14:creationId xmlns:p14="http://schemas.microsoft.com/office/powerpoint/2010/main" val="2961901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8</a:t>
            </a:fld>
            <a:endParaRPr lang="en-ZA"/>
          </a:p>
        </p:txBody>
      </p:sp>
    </p:spTree>
    <p:extLst>
      <p:ext uri="{BB962C8B-B14F-4D97-AF65-F5344CB8AC3E}">
        <p14:creationId xmlns:p14="http://schemas.microsoft.com/office/powerpoint/2010/main" val="72030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9</a:t>
            </a:fld>
            <a:endParaRPr lang="en-ZA"/>
          </a:p>
        </p:txBody>
      </p:sp>
    </p:spTree>
    <p:extLst>
      <p:ext uri="{BB962C8B-B14F-4D97-AF65-F5344CB8AC3E}">
        <p14:creationId xmlns:p14="http://schemas.microsoft.com/office/powerpoint/2010/main" val="2511896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10</a:t>
            </a:fld>
            <a:endParaRPr lang="en-ZA"/>
          </a:p>
        </p:txBody>
      </p:sp>
    </p:spTree>
    <p:extLst>
      <p:ext uri="{BB962C8B-B14F-4D97-AF65-F5344CB8AC3E}">
        <p14:creationId xmlns:p14="http://schemas.microsoft.com/office/powerpoint/2010/main" val="13979800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11</a:t>
            </a:fld>
            <a:endParaRPr lang="en-ZA"/>
          </a:p>
        </p:txBody>
      </p:sp>
    </p:spTree>
    <p:extLst>
      <p:ext uri="{BB962C8B-B14F-4D97-AF65-F5344CB8AC3E}">
        <p14:creationId xmlns:p14="http://schemas.microsoft.com/office/powerpoint/2010/main" val="4219614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p:txBody>
      </p:sp>
      <p:sp>
        <p:nvSpPr>
          <p:cNvPr id="4" name="Slide Number Placeholder 3"/>
          <p:cNvSpPr>
            <a:spLocks noGrp="1"/>
          </p:cNvSpPr>
          <p:nvPr>
            <p:ph type="sldNum" sz="quarter" idx="5"/>
          </p:nvPr>
        </p:nvSpPr>
        <p:spPr/>
        <p:txBody>
          <a:bodyPr/>
          <a:lstStyle/>
          <a:p>
            <a:fld id="{C0E0914A-05C8-42D8-9368-70AB395467A4}" type="slidenum">
              <a:rPr lang="en-ZA" smtClean="0"/>
              <a:t>12</a:t>
            </a:fld>
            <a:endParaRPr lang="en-ZA"/>
          </a:p>
        </p:txBody>
      </p:sp>
    </p:spTree>
    <p:extLst>
      <p:ext uri="{BB962C8B-B14F-4D97-AF65-F5344CB8AC3E}">
        <p14:creationId xmlns:p14="http://schemas.microsoft.com/office/powerpoint/2010/main" val="3973424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29E67-06B2-45C6-9367-4AC5191E9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BFCBA9-AC36-46B6-B0BA-F27DE32C6E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015AB20-6F7B-4895-B865-804A7AE512FF}"/>
              </a:ext>
            </a:extLst>
          </p:cNvPr>
          <p:cNvSpPr>
            <a:spLocks noGrp="1"/>
          </p:cNvSpPr>
          <p:nvPr>
            <p:ph type="dt" sz="half" idx="10"/>
          </p:nvPr>
        </p:nvSpPr>
        <p:spPr/>
        <p:txBody>
          <a:bodyPr/>
          <a:lstStyle/>
          <a:p>
            <a:fld id="{02C3F42A-55B6-45EC-BDFE-FA45D384B605}" type="datetimeFigureOut">
              <a:rPr lang="en-GB" smtClean="0"/>
              <a:t>11/11/2025</a:t>
            </a:fld>
            <a:endParaRPr lang="en-GB"/>
          </a:p>
        </p:txBody>
      </p:sp>
      <p:sp>
        <p:nvSpPr>
          <p:cNvPr id="5" name="Footer Placeholder 4">
            <a:extLst>
              <a:ext uri="{FF2B5EF4-FFF2-40B4-BE49-F238E27FC236}">
                <a16:creationId xmlns:a16="http://schemas.microsoft.com/office/drawing/2014/main" id="{F12EBA83-FC17-429B-AEF0-DBFF2E5AB3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C59ABA-D864-4C8A-BA21-CEEDD63C29CA}"/>
              </a:ext>
            </a:extLst>
          </p:cNvPr>
          <p:cNvSpPr>
            <a:spLocks noGrp="1"/>
          </p:cNvSpPr>
          <p:nvPr>
            <p:ph type="sldNum" sz="quarter" idx="12"/>
          </p:nvPr>
        </p:nvSpPr>
        <p:spPr/>
        <p:txBody>
          <a:bodyPr/>
          <a:lstStyle/>
          <a:p>
            <a:fld id="{1B091261-DC08-4D72-8F69-6926F28B7A45}" type="slidenum">
              <a:rPr lang="en-GB" smtClean="0"/>
              <a:t>‹#›</a:t>
            </a:fld>
            <a:endParaRPr lang="en-GB"/>
          </a:p>
        </p:txBody>
      </p:sp>
    </p:spTree>
    <p:extLst>
      <p:ext uri="{BB962C8B-B14F-4D97-AF65-F5344CB8AC3E}">
        <p14:creationId xmlns:p14="http://schemas.microsoft.com/office/powerpoint/2010/main" val="1054777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875EB-547E-4014-9601-8EB12B0F42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10CC209-E8A0-43F3-A50D-D6A4F80310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FEE203-F275-442F-8408-0852393CB8FE}"/>
              </a:ext>
            </a:extLst>
          </p:cNvPr>
          <p:cNvSpPr>
            <a:spLocks noGrp="1"/>
          </p:cNvSpPr>
          <p:nvPr>
            <p:ph type="dt" sz="half" idx="10"/>
          </p:nvPr>
        </p:nvSpPr>
        <p:spPr/>
        <p:txBody>
          <a:bodyPr/>
          <a:lstStyle/>
          <a:p>
            <a:fld id="{02C3F42A-55B6-45EC-BDFE-FA45D384B605}" type="datetimeFigureOut">
              <a:rPr lang="en-GB" smtClean="0"/>
              <a:t>11/11/2025</a:t>
            </a:fld>
            <a:endParaRPr lang="en-GB"/>
          </a:p>
        </p:txBody>
      </p:sp>
      <p:sp>
        <p:nvSpPr>
          <p:cNvPr id="5" name="Footer Placeholder 4">
            <a:extLst>
              <a:ext uri="{FF2B5EF4-FFF2-40B4-BE49-F238E27FC236}">
                <a16:creationId xmlns:a16="http://schemas.microsoft.com/office/drawing/2014/main" id="{41EA040B-4F33-43B5-8C1A-6658AB5939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3836E9-4349-4E68-9049-E835497E34E7}"/>
              </a:ext>
            </a:extLst>
          </p:cNvPr>
          <p:cNvSpPr>
            <a:spLocks noGrp="1"/>
          </p:cNvSpPr>
          <p:nvPr>
            <p:ph type="sldNum" sz="quarter" idx="12"/>
          </p:nvPr>
        </p:nvSpPr>
        <p:spPr/>
        <p:txBody>
          <a:bodyPr/>
          <a:lstStyle/>
          <a:p>
            <a:fld id="{1B091261-DC08-4D72-8F69-6926F28B7A45}" type="slidenum">
              <a:rPr lang="en-GB" smtClean="0"/>
              <a:t>‹#›</a:t>
            </a:fld>
            <a:endParaRPr lang="en-GB"/>
          </a:p>
        </p:txBody>
      </p:sp>
    </p:spTree>
    <p:extLst>
      <p:ext uri="{BB962C8B-B14F-4D97-AF65-F5344CB8AC3E}">
        <p14:creationId xmlns:p14="http://schemas.microsoft.com/office/powerpoint/2010/main" val="2062373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CB59D4-FD22-4C4A-B600-4E73AD424C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44575C-E5C4-4EC5-B57C-E814C8DF8F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47F77DA-1D2B-4868-B0DF-3D58AFB43B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C3F42A-55B6-45EC-BDFE-FA45D384B605}" type="datetimeFigureOut">
              <a:rPr lang="en-GB" smtClean="0"/>
              <a:t>11/11/2025</a:t>
            </a:fld>
            <a:endParaRPr lang="en-GB"/>
          </a:p>
        </p:txBody>
      </p:sp>
      <p:sp>
        <p:nvSpPr>
          <p:cNvPr id="5" name="Footer Placeholder 4">
            <a:extLst>
              <a:ext uri="{FF2B5EF4-FFF2-40B4-BE49-F238E27FC236}">
                <a16:creationId xmlns:a16="http://schemas.microsoft.com/office/drawing/2014/main" id="{0404AE22-9068-4E34-AEB3-2A268E72B3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60C4F5F-F36D-4FDC-A95E-C5B08FFC9A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091261-DC08-4D72-8F69-6926F28B7A45}" type="slidenum">
              <a:rPr lang="en-GB" smtClean="0"/>
              <a:t>‹#›</a:t>
            </a:fld>
            <a:endParaRPr lang="en-GB"/>
          </a:p>
        </p:txBody>
      </p:sp>
    </p:spTree>
    <p:extLst>
      <p:ext uri="{BB962C8B-B14F-4D97-AF65-F5344CB8AC3E}">
        <p14:creationId xmlns:p14="http://schemas.microsoft.com/office/powerpoint/2010/main" val="1620476812"/>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7.emf"/><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1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1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8.jpeg"/></Relationships>
</file>

<file path=ppt/slides/_rels/slide23.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mailto:388570@myuwc.ac.za" TargetMode="External"/><Relationship Id="rId5" Type="http://schemas.openxmlformats.org/officeDocument/2006/relationships/hyperlink" Target="mailto:augustine.fosu@students.unibe.ch" TargetMode="External"/><Relationship Id="rId4" Type="http://schemas.openxmlformats.org/officeDocument/2006/relationships/hyperlink" Target="mailto:augustfosu84@gmail.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BB777-EE90-4AD2-A3A1-076D378BE6C0}"/>
              </a:ext>
            </a:extLst>
          </p:cNvPr>
          <p:cNvSpPr>
            <a:spLocks noGrp="1"/>
          </p:cNvSpPr>
          <p:nvPr>
            <p:ph type="ctrTitle"/>
          </p:nvPr>
        </p:nvSpPr>
        <p:spPr>
          <a:xfrm>
            <a:off x="1330234" y="3399345"/>
            <a:ext cx="10175225" cy="3302493"/>
          </a:xfrm>
        </p:spPr>
        <p:txBody>
          <a:bodyPr>
            <a:normAutofit fontScale="90000"/>
          </a:bodyPr>
          <a:lstStyle/>
          <a:p>
            <a:br>
              <a:rPr lang="en-US" sz="3800" b="1" dirty="0"/>
            </a:br>
            <a:r>
              <a:rPr lang="en-US" sz="3100" b="1" dirty="0">
                <a:latin typeface="Arial" panose="020B0604020202020204" pitchFamily="34" charset="0"/>
                <a:cs typeface="Arial" panose="020B0604020202020204" pitchFamily="34" charset="0"/>
              </a:rPr>
              <a:t>CONTESTED PERI-URBAN COMMONS: WHO OWNS THE LANDS IN THE SURROUNDINGS OF KUMASI, GHANA? </a:t>
            </a:r>
            <a:br>
              <a:rPr lang="en-US" sz="3100" b="1" dirty="0">
                <a:latin typeface="Arial" panose="020B0604020202020204" pitchFamily="34" charset="0"/>
                <a:cs typeface="Arial" panose="020B0604020202020204" pitchFamily="34" charset="0"/>
              </a:rPr>
            </a:br>
            <a:br>
              <a:rPr lang="en-US" sz="3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Augustine Fosu</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Institute for Poverty, Land and Agrarian Studies, University of the Western Cape, South Africa </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&amp;</a:t>
            </a:r>
            <a:br>
              <a:rPr lang="en-US" sz="1800" b="1" dirty="0">
                <a:latin typeface="Arial" panose="020B0604020202020204" pitchFamily="34" charset="0"/>
                <a:cs typeface="Arial" panose="020B0604020202020204" pitchFamily="34" charset="0"/>
              </a:rPr>
            </a:br>
            <a:r>
              <a:rPr lang="en-US" sz="1800" b="1" dirty="0">
                <a:latin typeface="Arial" panose="020B0604020202020204" pitchFamily="34" charset="0"/>
                <a:cs typeface="Arial" panose="020B0604020202020204" pitchFamily="34" charset="0"/>
              </a:rPr>
              <a:t> Institute of Social Anthropology, University of Bern, Switzerland</a:t>
            </a:r>
            <a:br>
              <a:rPr lang="en-US" sz="2000" b="1" dirty="0">
                <a:latin typeface="Arial" panose="020B0604020202020204" pitchFamily="34" charset="0"/>
                <a:cs typeface="Arial" panose="020B0604020202020204" pitchFamily="34" charset="0"/>
              </a:rPr>
            </a:br>
            <a:br>
              <a:rPr lang="en-US" b="1" dirty="0"/>
            </a:br>
            <a:endParaRPr lang="en-GB" sz="2600" b="1" dirty="0"/>
          </a:p>
        </p:txBody>
      </p:sp>
      <p:pic>
        <p:nvPicPr>
          <p:cNvPr id="4" name="Picture 3">
            <a:extLst>
              <a:ext uri="{FF2B5EF4-FFF2-40B4-BE49-F238E27FC236}">
                <a16:creationId xmlns:a16="http://schemas.microsoft.com/office/drawing/2014/main" id="{C03F0551-469F-424E-B2C3-6FED08F40D5F}"/>
              </a:ext>
            </a:extLst>
          </p:cNvPr>
          <p:cNvPicPr>
            <a:picLocks noChangeAspect="1"/>
          </p:cNvPicPr>
          <p:nvPr/>
        </p:nvPicPr>
        <p:blipFill>
          <a:blip r:embed="rId2"/>
          <a:stretch>
            <a:fillRect/>
          </a:stretch>
        </p:blipFill>
        <p:spPr>
          <a:xfrm>
            <a:off x="9581205" y="2023741"/>
            <a:ext cx="2326005" cy="1009650"/>
          </a:xfrm>
          <a:prstGeom prst="rect">
            <a:avLst/>
          </a:prstGeom>
        </p:spPr>
      </p:pic>
      <p:pic>
        <p:nvPicPr>
          <p:cNvPr id="6" name="Picture 5">
            <a:extLst>
              <a:ext uri="{FF2B5EF4-FFF2-40B4-BE49-F238E27FC236}">
                <a16:creationId xmlns:a16="http://schemas.microsoft.com/office/drawing/2014/main" id="{F0939353-2726-44DD-93BC-23A46C49DC55}"/>
              </a:ext>
            </a:extLst>
          </p:cNvPr>
          <p:cNvPicPr>
            <a:picLocks noChangeAspect="1"/>
          </p:cNvPicPr>
          <p:nvPr/>
        </p:nvPicPr>
        <p:blipFill>
          <a:blip r:embed="rId3"/>
          <a:stretch>
            <a:fillRect/>
          </a:stretch>
        </p:blipFill>
        <p:spPr>
          <a:xfrm>
            <a:off x="0" y="-6064"/>
            <a:ext cx="12192000" cy="1406203"/>
          </a:xfrm>
          <a:prstGeom prst="rect">
            <a:avLst/>
          </a:prstGeom>
        </p:spPr>
      </p:pic>
      <p:pic>
        <p:nvPicPr>
          <p:cNvPr id="7" name="Picture 6">
            <a:extLst>
              <a:ext uri="{FF2B5EF4-FFF2-40B4-BE49-F238E27FC236}">
                <a16:creationId xmlns:a16="http://schemas.microsoft.com/office/drawing/2014/main" id="{13B09F70-E9B4-4970-9832-2AFF6580BA4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61807" y="5780209"/>
            <a:ext cx="2599545" cy="921629"/>
          </a:xfrm>
          <a:prstGeom prst="rect">
            <a:avLst/>
          </a:prstGeom>
          <a:noFill/>
          <a:ln>
            <a:noFill/>
          </a:ln>
        </p:spPr>
      </p:pic>
      <p:pic>
        <p:nvPicPr>
          <p:cNvPr id="9" name="Picture 8">
            <a:extLst>
              <a:ext uri="{FF2B5EF4-FFF2-40B4-BE49-F238E27FC236}">
                <a16:creationId xmlns:a16="http://schemas.microsoft.com/office/drawing/2014/main" id="{B2B10B92-2F5C-4151-886D-B2F439BD403C}"/>
              </a:ext>
            </a:extLst>
          </p:cNvPr>
          <p:cNvPicPr>
            <a:picLocks noChangeAspect="1"/>
          </p:cNvPicPr>
          <p:nvPr/>
        </p:nvPicPr>
        <p:blipFill>
          <a:blip r:embed="rId5"/>
          <a:stretch>
            <a:fillRect/>
          </a:stretch>
        </p:blipFill>
        <p:spPr>
          <a:xfrm>
            <a:off x="9327683" y="5780209"/>
            <a:ext cx="2833048" cy="1009650"/>
          </a:xfrm>
          <a:prstGeom prst="rect">
            <a:avLst/>
          </a:prstGeom>
        </p:spPr>
      </p:pic>
      <p:pic>
        <p:nvPicPr>
          <p:cNvPr id="11" name="Picture 10">
            <a:extLst>
              <a:ext uri="{FF2B5EF4-FFF2-40B4-BE49-F238E27FC236}">
                <a16:creationId xmlns:a16="http://schemas.microsoft.com/office/drawing/2014/main" id="{4ECEC6A6-7015-4807-8CB6-BE7E4D383166}"/>
              </a:ext>
            </a:extLst>
          </p:cNvPr>
          <p:cNvPicPr>
            <a:picLocks noChangeAspect="1"/>
          </p:cNvPicPr>
          <p:nvPr/>
        </p:nvPicPr>
        <p:blipFill>
          <a:blip r:embed="rId6"/>
          <a:stretch>
            <a:fillRect/>
          </a:stretch>
        </p:blipFill>
        <p:spPr>
          <a:xfrm>
            <a:off x="4291210" y="5736198"/>
            <a:ext cx="3906614" cy="1009650"/>
          </a:xfrm>
          <a:prstGeom prst="rect">
            <a:avLst/>
          </a:prstGeom>
        </p:spPr>
      </p:pic>
      <p:pic>
        <p:nvPicPr>
          <p:cNvPr id="5" name="Picture 4">
            <a:extLst>
              <a:ext uri="{FF2B5EF4-FFF2-40B4-BE49-F238E27FC236}">
                <a16:creationId xmlns:a16="http://schemas.microsoft.com/office/drawing/2014/main" id="{C128AD63-FA0C-DA33-E089-D6FFE7AF76D8}"/>
              </a:ext>
            </a:extLst>
          </p:cNvPr>
          <p:cNvPicPr>
            <a:picLocks noChangeAspect="1"/>
          </p:cNvPicPr>
          <p:nvPr/>
        </p:nvPicPr>
        <p:blipFill>
          <a:blip r:embed="rId7"/>
          <a:stretch>
            <a:fillRect/>
          </a:stretch>
        </p:blipFill>
        <p:spPr>
          <a:xfrm>
            <a:off x="284790" y="1626498"/>
            <a:ext cx="1954767" cy="1650463"/>
          </a:xfrm>
          <a:prstGeom prst="rect">
            <a:avLst/>
          </a:prstGeom>
        </p:spPr>
      </p:pic>
    </p:spTree>
    <p:extLst>
      <p:ext uri="{BB962C8B-B14F-4D97-AF65-F5344CB8AC3E}">
        <p14:creationId xmlns:p14="http://schemas.microsoft.com/office/powerpoint/2010/main" val="1684989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normAutofit/>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RESEARCH </a:t>
            </a:r>
            <a:r>
              <a:rPr lang="en-ZA" sz="3600" b="1" dirty="0">
                <a:solidFill>
                  <a:srgbClr val="00B050"/>
                </a:solidFill>
                <a:effectLst>
                  <a:outerShdw blurRad="38100" dist="38100" dir="2700000" algn="tl">
                    <a:srgbClr val="000000">
                      <a:alpha val="43137"/>
                    </a:srgbClr>
                  </a:outerShdw>
                </a:effectLst>
                <a:latin typeface="Arial Black" panose="020B0A04020102020204" pitchFamily="34" charset="0"/>
              </a:rPr>
              <a:t>METHODOLOGY</a:t>
            </a:r>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5971920" y="2304303"/>
            <a:ext cx="6048444" cy="4148905"/>
          </a:xfrm>
        </p:spPr>
        <p:txBody>
          <a:bodyPr>
            <a:normAutofit/>
          </a:bodyPr>
          <a:lstStyle/>
          <a:p>
            <a:pPr marL="0" indent="0">
              <a:buNone/>
            </a:pPr>
            <a:r>
              <a:rPr lang="en-ZA" sz="2000" b="1" dirty="0">
                <a:solidFill>
                  <a:srgbClr val="C00000"/>
                </a:solidFill>
                <a:latin typeface="Arial" panose="020B0604020202020204" pitchFamily="34" charset="0"/>
                <a:cs typeface="Arial" panose="020B0604020202020204" pitchFamily="34" charset="0"/>
              </a:rPr>
              <a:t>Research Methods</a:t>
            </a:r>
          </a:p>
          <a:p>
            <a:pPr>
              <a:buFont typeface="Wingdings" panose="05000000000000000000" pitchFamily="2" charset="2"/>
              <a:buChar char="v"/>
            </a:pPr>
            <a:r>
              <a:rPr lang="en-ZA" sz="2000" dirty="0">
                <a:latin typeface="Arial" panose="020B0604020202020204" pitchFamily="34" charset="0"/>
                <a:cs typeface="Arial" panose="020B0604020202020204" pitchFamily="34" charset="0"/>
              </a:rPr>
              <a:t>Qualitative research method</a:t>
            </a:r>
          </a:p>
          <a:p>
            <a:pPr marL="0" indent="0">
              <a:buNone/>
            </a:pPr>
            <a:r>
              <a:rPr lang="en-ZA" sz="2000" b="1" dirty="0">
                <a:solidFill>
                  <a:srgbClr val="C00000"/>
                </a:solidFill>
                <a:latin typeface="Arial" panose="020B0604020202020204" pitchFamily="34" charset="0"/>
                <a:cs typeface="Arial" panose="020B0604020202020204" pitchFamily="34" charset="0"/>
              </a:rPr>
              <a:t>Sampling Techniques</a:t>
            </a:r>
          </a:p>
          <a:p>
            <a:pPr>
              <a:buFont typeface="Wingdings" panose="05000000000000000000" pitchFamily="2" charset="2"/>
              <a:buChar char="v"/>
            </a:pPr>
            <a:r>
              <a:rPr lang="en-ZA" sz="2000" dirty="0">
                <a:latin typeface="Arial" panose="020B0604020202020204" pitchFamily="34" charset="0"/>
                <a:cs typeface="Arial" panose="020B0604020202020204" pitchFamily="34" charset="0"/>
              </a:rPr>
              <a:t>Purposive sampling for key informants and snowball sampling for households</a:t>
            </a:r>
          </a:p>
          <a:p>
            <a:pPr marL="0" lvl="0" indent="0" algn="just">
              <a:buNone/>
            </a:pPr>
            <a:endParaRPr lang="en-US" sz="20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5F38CD66-716A-4909-8C5E-3BCE14047A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275" y="2304304"/>
            <a:ext cx="5499524" cy="4275510"/>
          </a:xfrm>
          <a:prstGeom prst="rect">
            <a:avLst/>
          </a:prstGeom>
        </p:spPr>
      </p:pic>
    </p:spTree>
    <p:extLst>
      <p:ext uri="{BB962C8B-B14F-4D97-AF65-F5344CB8AC3E}">
        <p14:creationId xmlns:p14="http://schemas.microsoft.com/office/powerpoint/2010/main" val="4068596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normAutofit/>
          </a:bodyPr>
          <a:lstStyle/>
          <a:p>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RESEARCH METHODOLOGY CONT’D</a:t>
            </a:r>
            <a:endParaRPr lang="en-ZA" sz="3200" dirty="0"/>
          </a:p>
        </p:txBody>
      </p:sp>
      <p:pic>
        <p:nvPicPr>
          <p:cNvPr id="7" name="Picture 6">
            <a:extLst>
              <a:ext uri="{FF2B5EF4-FFF2-40B4-BE49-F238E27FC236}">
                <a16:creationId xmlns:a16="http://schemas.microsoft.com/office/drawing/2014/main" id="{E4AAFA72-23B8-4BC8-AB33-76E9AAD2CA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8951" y="2304304"/>
            <a:ext cx="4994346" cy="4148884"/>
          </a:xfrm>
          <a:prstGeom prst="rect">
            <a:avLst/>
          </a:prstGeom>
        </p:spPr>
      </p:pic>
      <p:pic>
        <p:nvPicPr>
          <p:cNvPr id="9" name="Content Placeholder 8">
            <a:extLst>
              <a:ext uri="{FF2B5EF4-FFF2-40B4-BE49-F238E27FC236}">
                <a16:creationId xmlns:a16="http://schemas.microsoft.com/office/drawing/2014/main" id="{9D38AA31-7BA4-45C5-9D1A-AE32C62CDEAC}"/>
              </a:ext>
            </a:extLst>
          </p:cNvPr>
          <p:cNvPicPr>
            <a:picLocks noGrp="1" noChangeAspect="1"/>
          </p:cNvPicPr>
          <p:nvPr>
            <p:ph idx="1"/>
          </p:nvPr>
        </p:nvPicPr>
        <p:blipFill>
          <a:blip r:embed="rId5"/>
          <a:stretch>
            <a:fillRect/>
          </a:stretch>
        </p:blipFill>
        <p:spPr>
          <a:xfrm>
            <a:off x="5497157" y="2221079"/>
            <a:ext cx="5935146" cy="4384115"/>
          </a:xfrm>
          <a:prstGeom prst="rect">
            <a:avLst/>
          </a:prstGeom>
        </p:spPr>
      </p:pic>
    </p:spTree>
    <p:extLst>
      <p:ext uri="{BB962C8B-B14F-4D97-AF65-F5344CB8AC3E}">
        <p14:creationId xmlns:p14="http://schemas.microsoft.com/office/powerpoint/2010/main" val="464172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normAutofit/>
          </a:bodyPr>
          <a:lstStyle/>
          <a:p>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RESEARCH METHODOLOGY CONT’D</a:t>
            </a:r>
            <a:endParaRPr lang="en-ZA" sz="3200" dirty="0"/>
          </a:p>
        </p:txBody>
      </p:sp>
      <p:pic>
        <p:nvPicPr>
          <p:cNvPr id="5" name="Picture 4">
            <a:extLst>
              <a:ext uri="{FF2B5EF4-FFF2-40B4-BE49-F238E27FC236}">
                <a16:creationId xmlns:a16="http://schemas.microsoft.com/office/drawing/2014/main" id="{0813ADE4-6F66-499E-A4BA-845AB92070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2181" y="2304302"/>
            <a:ext cx="5777555" cy="4333165"/>
          </a:xfrm>
          <a:prstGeom prst="rect">
            <a:avLst/>
          </a:prstGeom>
        </p:spPr>
      </p:pic>
      <p:sp>
        <p:nvSpPr>
          <p:cNvPr id="8" name="Content Placeholder 7">
            <a:extLst>
              <a:ext uri="{FF2B5EF4-FFF2-40B4-BE49-F238E27FC236}">
                <a16:creationId xmlns:a16="http://schemas.microsoft.com/office/drawing/2014/main" id="{17537EA6-1A2E-417D-B32A-AF7E06D549A5}"/>
              </a:ext>
            </a:extLst>
          </p:cNvPr>
          <p:cNvSpPr>
            <a:spLocks noGrp="1"/>
          </p:cNvSpPr>
          <p:nvPr>
            <p:ph idx="1"/>
          </p:nvPr>
        </p:nvSpPr>
        <p:spPr>
          <a:xfrm>
            <a:off x="6232265" y="2304303"/>
            <a:ext cx="5777553" cy="4429984"/>
          </a:xfrm>
        </p:spPr>
        <p:txBody>
          <a:bodyPr>
            <a:normAutofit/>
          </a:bodyPr>
          <a:lstStyle/>
          <a:p>
            <a:pPr marL="0" indent="0">
              <a:buNone/>
            </a:pPr>
            <a:r>
              <a:rPr lang="en-ZA" sz="2000" b="1" dirty="0">
                <a:solidFill>
                  <a:srgbClr val="C00000"/>
                </a:solidFill>
                <a:latin typeface="Arial" panose="020B0604020202020204" pitchFamily="34" charset="0"/>
                <a:cs typeface="Arial" panose="020B0604020202020204" pitchFamily="34" charset="0"/>
              </a:rPr>
              <a:t>Sampling instrument </a:t>
            </a:r>
          </a:p>
          <a:p>
            <a:pPr>
              <a:buFont typeface="Wingdings" panose="05000000000000000000" pitchFamily="2" charset="2"/>
              <a:buChar char="v"/>
            </a:pPr>
            <a:r>
              <a:rPr lang="en-ZA" sz="2000" dirty="0">
                <a:latin typeface="Arial" panose="020B0604020202020204" pitchFamily="34" charset="0"/>
                <a:cs typeface="Arial" panose="020B0604020202020204" pitchFamily="34" charset="0"/>
              </a:rPr>
              <a:t>Key informant interviews for participants such as traditional authorities, land surveyors, Asante historians, and government officials.</a:t>
            </a:r>
          </a:p>
          <a:p>
            <a:pPr>
              <a:buFont typeface="Wingdings" panose="05000000000000000000" pitchFamily="2" charset="2"/>
              <a:buChar char="v"/>
            </a:pPr>
            <a:r>
              <a:rPr lang="en-ZA" sz="2000" dirty="0">
                <a:latin typeface="Arial" panose="020B0604020202020204" pitchFamily="34" charset="0"/>
                <a:cs typeface="Arial" panose="020B0604020202020204" pitchFamily="34" charset="0"/>
              </a:rPr>
              <a:t>Biographies and narrative interviews for household heads.</a:t>
            </a:r>
          </a:p>
          <a:p>
            <a:pPr marL="0" indent="0">
              <a:buNone/>
            </a:pPr>
            <a:r>
              <a:rPr lang="en-ZA" sz="2000" b="1" dirty="0">
                <a:solidFill>
                  <a:srgbClr val="C00000"/>
                </a:solidFill>
                <a:latin typeface="Arial" panose="020B0604020202020204" pitchFamily="34" charset="0"/>
                <a:cs typeface="Arial" panose="020B0604020202020204" pitchFamily="34" charset="0"/>
              </a:rPr>
              <a:t>Data analysis </a:t>
            </a:r>
          </a:p>
          <a:p>
            <a:pPr>
              <a:buFont typeface="Wingdings" panose="05000000000000000000" pitchFamily="2" charset="2"/>
              <a:buChar char="v"/>
            </a:pPr>
            <a:r>
              <a:rPr lang="en-ZA" sz="2000" dirty="0">
                <a:latin typeface="Arial" panose="020B0604020202020204" pitchFamily="34" charset="0"/>
                <a:cs typeface="Arial" panose="020B0604020202020204" pitchFamily="34" charset="0"/>
              </a:rPr>
              <a:t>Thematic analysis</a:t>
            </a:r>
          </a:p>
          <a:p>
            <a:endParaRPr lang="en-ZA" sz="2000" dirty="0"/>
          </a:p>
        </p:txBody>
      </p:sp>
    </p:spTree>
    <p:extLst>
      <p:ext uri="{BB962C8B-B14F-4D97-AF65-F5344CB8AC3E}">
        <p14:creationId xmlns:p14="http://schemas.microsoft.com/office/powerpoint/2010/main" val="1581751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497825"/>
          </a:xfrm>
        </p:spPr>
        <p:txBody>
          <a:bodyPr>
            <a:normAutofit fontScale="90000"/>
          </a:bodyPr>
          <a:lstStyle/>
          <a:p>
            <a:pPr algn="ctr"/>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a:t>
            </a:r>
            <a:endParaRPr lang="en-ZA" sz="3200"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354106" y="1997748"/>
            <a:ext cx="6806558" cy="4768812"/>
          </a:xfrm>
        </p:spPr>
        <p:txBody>
          <a:bodyPr>
            <a:normAutofit fontScale="47500" lnSpcReduction="20000"/>
          </a:bodyPr>
          <a:lstStyle/>
          <a:p>
            <a:pPr marL="0" indent="0">
              <a:buNone/>
            </a:pPr>
            <a:r>
              <a:rPr lang="en-ZA" sz="4200" b="1" dirty="0">
                <a:solidFill>
                  <a:srgbClr val="FF0000"/>
                </a:solidFill>
                <a:latin typeface="Arial" panose="020B0604020202020204" pitchFamily="34" charset="0"/>
                <a:cs typeface="Arial" panose="020B0604020202020204" pitchFamily="34" charset="0"/>
              </a:rPr>
              <a:t>PRE-COLONIAL AND COLONIAL CUSTOMARY LAND OWNERSHIP IN KWASO AND PRAMSO</a:t>
            </a:r>
          </a:p>
          <a:p>
            <a:pPr>
              <a:buFont typeface="Wingdings" panose="05000000000000000000" pitchFamily="2" charset="2"/>
              <a:buChar char="v"/>
            </a:pPr>
            <a:r>
              <a:rPr lang="en-ZA" sz="3800" dirty="0">
                <a:latin typeface="Arial" panose="020B0604020202020204" pitchFamily="34" charset="0"/>
                <a:cs typeface="Arial" panose="020B0604020202020204" pitchFamily="34" charset="0"/>
              </a:rPr>
              <a:t> Believed that the lands and the land property were protected by earth goddess (</a:t>
            </a:r>
            <a:r>
              <a:rPr lang="en-ZA" sz="3800" dirty="0" err="1">
                <a:latin typeface="Arial" panose="020B0604020202020204" pitchFamily="34" charset="0"/>
                <a:cs typeface="Arial" panose="020B0604020202020204" pitchFamily="34" charset="0"/>
              </a:rPr>
              <a:t>Asaase</a:t>
            </a:r>
            <a:r>
              <a:rPr lang="en-ZA" sz="3800" dirty="0">
                <a:latin typeface="Arial" panose="020B0604020202020204" pitchFamily="34" charset="0"/>
                <a:cs typeface="Arial" panose="020B0604020202020204" pitchFamily="34" charset="0"/>
              </a:rPr>
              <a:t> </a:t>
            </a:r>
            <a:r>
              <a:rPr lang="en-ZA" sz="3800" dirty="0" err="1">
                <a:latin typeface="Arial" panose="020B0604020202020204" pitchFamily="34" charset="0"/>
                <a:cs typeface="Arial" panose="020B0604020202020204" pitchFamily="34" charset="0"/>
              </a:rPr>
              <a:t>Yaa</a:t>
            </a:r>
            <a:r>
              <a:rPr lang="en-ZA" sz="3800" dirty="0">
                <a:latin typeface="Arial" panose="020B0604020202020204" pitchFamily="34" charset="0"/>
                <a:cs typeface="Arial" panose="020B0604020202020204" pitchFamily="34" charset="0"/>
              </a:rPr>
              <a:t>), smaller gods (</a:t>
            </a:r>
            <a:r>
              <a:rPr lang="en-ZA" sz="3800" dirty="0" err="1">
                <a:latin typeface="Arial" panose="020B0604020202020204" pitchFamily="34" charset="0"/>
                <a:cs typeface="Arial" panose="020B0604020202020204" pitchFamily="34" charset="0"/>
              </a:rPr>
              <a:t>abosom</a:t>
            </a:r>
            <a:r>
              <a:rPr lang="en-ZA" sz="3800" dirty="0">
                <a:latin typeface="Arial" panose="020B0604020202020204" pitchFamily="34" charset="0"/>
                <a:cs typeface="Arial" panose="020B0604020202020204" pitchFamily="34" charset="0"/>
              </a:rPr>
              <a:t>), spirits (</a:t>
            </a:r>
            <a:r>
              <a:rPr lang="en-ZA" sz="3800" dirty="0" err="1">
                <a:latin typeface="Arial" panose="020B0604020202020204" pitchFamily="34" charset="0"/>
                <a:cs typeface="Arial" panose="020B0604020202020204" pitchFamily="34" charset="0"/>
              </a:rPr>
              <a:t>ahonhom</a:t>
            </a:r>
            <a:r>
              <a:rPr lang="en-ZA" sz="3800" dirty="0">
                <a:latin typeface="Arial" panose="020B0604020202020204" pitchFamily="34" charset="0"/>
                <a:cs typeface="Arial" panose="020B0604020202020204" pitchFamily="34" charset="0"/>
              </a:rPr>
              <a:t>), and ancestral spirits (</a:t>
            </a:r>
            <a:r>
              <a:rPr lang="en-ZA" sz="3800" dirty="0" err="1">
                <a:latin typeface="Arial" panose="020B0604020202020204" pitchFamily="34" charset="0"/>
                <a:cs typeface="Arial" panose="020B0604020202020204" pitchFamily="34" charset="0"/>
              </a:rPr>
              <a:t>nsamanfo</a:t>
            </a:r>
            <a:r>
              <a:rPr lang="en-ZA" sz="3800" dirty="0">
                <a:latin typeface="Arial" panose="020B0604020202020204" pitchFamily="34" charset="0"/>
                <a:cs typeface="Arial" panose="020B0604020202020204" pitchFamily="34" charset="0"/>
              </a:rPr>
              <a:t>ↄ)</a:t>
            </a:r>
          </a:p>
          <a:p>
            <a:pPr>
              <a:buFont typeface="Wingdings" panose="05000000000000000000" pitchFamily="2" charset="2"/>
              <a:buChar char="v"/>
            </a:pPr>
            <a:r>
              <a:rPr lang="en-ZA" sz="3800" dirty="0">
                <a:latin typeface="Arial" panose="020B0604020202020204" pitchFamily="34" charset="0"/>
                <a:cs typeface="Arial" panose="020B0604020202020204" pitchFamily="34" charset="0"/>
              </a:rPr>
              <a:t> The spirits protected the users of the land and helped them to be successful in their economic activities on the land</a:t>
            </a:r>
          </a:p>
          <a:p>
            <a:pPr>
              <a:buFont typeface="Wingdings" panose="05000000000000000000" pitchFamily="2" charset="2"/>
              <a:buChar char="v"/>
            </a:pPr>
            <a:r>
              <a:rPr lang="en-ZA" sz="3800" dirty="0">
                <a:latin typeface="Arial" panose="020B0604020202020204" pitchFamily="34" charset="0"/>
                <a:cs typeface="Arial" panose="020B0604020202020204" pitchFamily="34" charset="0"/>
              </a:rPr>
              <a:t> Initial land acquisition by the first settlers and latter clans who supported the initial establishment of the communities acquired lands through the clearance of the virgin forest</a:t>
            </a:r>
          </a:p>
          <a:p>
            <a:pPr marL="0" indent="0" algn="just">
              <a:buNone/>
            </a:pPr>
            <a:r>
              <a:rPr lang="en-US" sz="3800" i="1" dirty="0">
                <a:solidFill>
                  <a:srgbClr val="0070C0"/>
                </a:solidFill>
                <a:latin typeface="Arial" panose="020B0604020202020204" pitchFamily="34" charset="0"/>
                <a:cs typeface="Arial" panose="020B0604020202020204" pitchFamily="34" charset="0"/>
              </a:rPr>
              <a:t>I was told that during the time of our ancestors,….the virgin forests were available. Wherever you cleared became your property. It was not that someone fought and claimed all the lands and shared with the latter clans. Those who were able to clear more land obtained vast land. People did not divide the land and give the plots to others, unlike today, the way plots of land for housing are delivered to prospective land purchasers (Interview with KWIN–5, </a:t>
            </a:r>
            <a:r>
              <a:rPr lang="en-US" sz="3800" i="1" dirty="0" err="1">
                <a:solidFill>
                  <a:srgbClr val="0070C0"/>
                </a:solidFill>
                <a:latin typeface="Arial" panose="020B0604020202020204" pitchFamily="34" charset="0"/>
                <a:cs typeface="Arial" panose="020B0604020202020204" pitchFamily="34" charset="0"/>
              </a:rPr>
              <a:t>Kwaso</a:t>
            </a:r>
            <a:r>
              <a:rPr lang="en-US" sz="3800" i="1" dirty="0">
                <a:solidFill>
                  <a:srgbClr val="0070C0"/>
                </a:solidFill>
                <a:latin typeface="Arial" panose="020B0604020202020204" pitchFamily="34" charset="0"/>
                <a:cs typeface="Arial" panose="020B0604020202020204" pitchFamily="34" charset="0"/>
              </a:rPr>
              <a:t>, 10/10/2023). </a:t>
            </a:r>
            <a:endParaRPr lang="en-ZA" sz="3800" i="1" dirty="0">
              <a:solidFill>
                <a:srgbClr val="0070C0"/>
              </a:solidFill>
              <a:latin typeface="Arial" panose="020B0604020202020204" pitchFamily="34" charset="0"/>
              <a:cs typeface="Arial" panose="020B0604020202020204" pitchFamily="34" charset="0"/>
            </a:endParaRPr>
          </a:p>
          <a:p>
            <a:endParaRPr lang="en-GB" altLang="en-US" sz="36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51FBFB26-F70A-41B3-BDAC-E73D3D5B86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0664" y="2801724"/>
            <a:ext cx="4859700" cy="3495820"/>
          </a:xfrm>
          <a:prstGeom prst="rect">
            <a:avLst/>
          </a:prstGeom>
        </p:spPr>
      </p:pic>
    </p:spTree>
    <p:extLst>
      <p:ext uri="{BB962C8B-B14F-4D97-AF65-F5344CB8AC3E}">
        <p14:creationId xmlns:p14="http://schemas.microsoft.com/office/powerpoint/2010/main" val="2901934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br>
              <a:rPr lang="en-ZA" sz="2800" b="1" dirty="0">
                <a:solidFill>
                  <a:srgbClr val="00B050"/>
                </a:solidFill>
                <a:effectLst>
                  <a:outerShdw blurRad="38100" dist="38100" dir="2700000" algn="tl">
                    <a:srgbClr val="000000">
                      <a:alpha val="43137"/>
                    </a:srgbClr>
                  </a:outerShdw>
                </a:effectLst>
                <a:latin typeface="Arial Black" panose="020B0A04020102020204" pitchFamily="34" charset="0"/>
              </a:rPr>
            </a:br>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344246" y="2420936"/>
            <a:ext cx="6152574" cy="4141229"/>
          </a:xfrm>
        </p:spPr>
        <p:txBody>
          <a:bodyPr>
            <a:normAutofit fontScale="55000" lnSpcReduction="20000"/>
          </a:bodyPr>
          <a:lstStyle/>
          <a:p>
            <a:pPr marL="0" indent="0">
              <a:buNone/>
            </a:pPr>
            <a:r>
              <a:rPr lang="en-ZA" sz="3600" b="1" dirty="0">
                <a:solidFill>
                  <a:srgbClr val="FF0000"/>
                </a:solidFill>
                <a:latin typeface="Arial" panose="020B0604020202020204" pitchFamily="34" charset="0"/>
                <a:cs typeface="Arial" panose="020B0604020202020204" pitchFamily="34" charset="0"/>
              </a:rPr>
              <a:t>PRE-COLONIAL AND COLONIAL CUSTOMARY LAND OWNERSHIP IN KWASO AND PRAMSO CONT’D</a:t>
            </a:r>
          </a:p>
          <a:p>
            <a:pPr marL="0" indent="0">
              <a:buNone/>
            </a:pPr>
            <a:endParaRPr lang="en-ZA" sz="3600" b="1" dirty="0">
              <a:solidFill>
                <a:srgbClr val="FF0000"/>
              </a:solidFill>
              <a:latin typeface="Arial" panose="020B0604020202020204" pitchFamily="34" charset="0"/>
              <a:cs typeface="Arial" panose="020B0604020202020204" pitchFamily="34" charset="0"/>
            </a:endParaRPr>
          </a:p>
          <a:p>
            <a:pPr>
              <a:buFont typeface="Wingdings" panose="05000000000000000000" pitchFamily="2" charset="2"/>
              <a:buChar char="v"/>
            </a:pPr>
            <a:r>
              <a:rPr lang="en-ZA" sz="3600" dirty="0">
                <a:latin typeface="Arial" panose="020B0604020202020204" pitchFamily="34" charset="0"/>
                <a:cs typeface="Arial" panose="020B0604020202020204" pitchFamily="34" charset="0"/>
              </a:rPr>
              <a:t> Latter clans that joined the communities after their establishment acquired land through gifts, purchase, and sharecropping arrangements.</a:t>
            </a:r>
          </a:p>
          <a:p>
            <a:pPr marL="0" indent="0">
              <a:buNone/>
            </a:pPr>
            <a:endParaRPr lang="en-ZA" sz="36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sz="3600" dirty="0">
                <a:latin typeface="Arial" panose="020B0604020202020204" pitchFamily="34" charset="0"/>
                <a:cs typeface="Arial" panose="020B0604020202020204" pitchFamily="34" charset="0"/>
              </a:rPr>
              <a:t> During the colonial era, the customary land tenure systems in these research did not change significantly because they were villages. Also, the colonial administrators did not dispossess the people in Ashanti region, unlike Southern and Eastern Africa</a:t>
            </a:r>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F59B2C41-5173-41FA-8AA0-95EA47510D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9134" y="2341446"/>
            <a:ext cx="5478916" cy="4048596"/>
          </a:xfrm>
          <a:prstGeom prst="rect">
            <a:avLst/>
          </a:prstGeom>
        </p:spPr>
      </p:pic>
    </p:spTree>
    <p:extLst>
      <p:ext uri="{BB962C8B-B14F-4D97-AF65-F5344CB8AC3E}">
        <p14:creationId xmlns:p14="http://schemas.microsoft.com/office/powerpoint/2010/main" val="3273030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777524"/>
          </a:xfrm>
        </p:spPr>
        <p:txBody>
          <a:bodyPr>
            <a:normAutofit fontScale="90000"/>
          </a:bodyPr>
          <a:lstStyle/>
          <a:p>
            <a:br>
              <a:rPr lang="en-ZA" sz="2800" b="1" dirty="0">
                <a:solidFill>
                  <a:srgbClr val="00B050"/>
                </a:solidFill>
                <a:effectLst>
                  <a:outerShdw blurRad="38100" dist="38100" dir="2700000" algn="tl">
                    <a:srgbClr val="000000">
                      <a:alpha val="43137"/>
                    </a:srgbClr>
                  </a:outerShdw>
                </a:effectLst>
                <a:latin typeface="Arial Black" panose="020B0A04020102020204" pitchFamily="34" charset="0"/>
              </a:rPr>
            </a:br>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7" y="2173046"/>
            <a:ext cx="7541596" cy="4571999"/>
          </a:xfrm>
        </p:spPr>
        <p:txBody>
          <a:bodyPr>
            <a:normAutofit fontScale="47500" lnSpcReduction="20000"/>
          </a:bodyPr>
          <a:lstStyle/>
          <a:p>
            <a:pPr marL="0" indent="0">
              <a:buNone/>
            </a:pPr>
            <a:endParaRPr lang="en-ZA" b="1" dirty="0">
              <a:solidFill>
                <a:srgbClr val="FF0000"/>
              </a:solidFill>
              <a:latin typeface="Arial" panose="020B0604020202020204" pitchFamily="34" charset="0"/>
              <a:cs typeface="Arial" panose="020B0604020202020204" pitchFamily="34" charset="0"/>
            </a:endParaRPr>
          </a:p>
          <a:p>
            <a:pPr marL="0" indent="0">
              <a:buNone/>
            </a:pPr>
            <a:r>
              <a:rPr lang="en-ZA" sz="4000" b="1" dirty="0">
                <a:solidFill>
                  <a:srgbClr val="FF0000"/>
                </a:solidFill>
                <a:latin typeface="Arial" panose="020B0604020202020204" pitchFamily="34" charset="0"/>
                <a:cs typeface="Arial" panose="020B0604020202020204" pitchFamily="34" charset="0"/>
              </a:rPr>
              <a:t>LAND COMMODIFICATION IN KWASO AND PRAMSO</a:t>
            </a:r>
          </a:p>
          <a:p>
            <a:pPr marL="0" indent="0">
              <a:buNone/>
            </a:pPr>
            <a:r>
              <a:rPr lang="en-ZA" sz="2900" dirty="0">
                <a:latin typeface="Arial" panose="020B0604020202020204" pitchFamily="34" charset="0"/>
                <a:cs typeface="Arial" panose="020B0604020202020204" pitchFamily="34" charset="0"/>
              </a:rPr>
              <a:t>Using NIPE, the factors that caused an increase in land values included environment, population, and technology</a:t>
            </a:r>
          </a:p>
          <a:p>
            <a:pPr algn="just">
              <a:buFont typeface="Wingdings" panose="05000000000000000000" pitchFamily="2" charset="2"/>
              <a:buChar char="v"/>
            </a:pPr>
            <a:r>
              <a:rPr lang="en-US" sz="2900" b="1" dirty="0">
                <a:latin typeface="Arial" panose="020B0604020202020204" pitchFamily="34" charset="0"/>
                <a:cs typeface="Arial" panose="020B0604020202020204" pitchFamily="34" charset="0"/>
              </a:rPr>
              <a:t>Environmental factors</a:t>
            </a:r>
          </a:p>
          <a:p>
            <a:pPr algn="just"/>
            <a:r>
              <a:rPr lang="en-US" sz="2900" dirty="0">
                <a:latin typeface="Arial" panose="020B0604020202020204" pitchFamily="34" charset="0"/>
                <a:cs typeface="Arial" panose="020B0604020202020204" pitchFamily="34" charset="0"/>
              </a:rPr>
              <a:t>Physical (the expansion of the Kumasi metropolis, proximity of peri-urban areas to the urban </a:t>
            </a:r>
            <a:r>
              <a:rPr lang="en-US" sz="2900" dirty="0" err="1">
                <a:latin typeface="Arial" panose="020B0604020202020204" pitchFamily="34" charset="0"/>
                <a:cs typeface="Arial" panose="020B0604020202020204" pitchFamily="34" charset="0"/>
              </a:rPr>
              <a:t>centres</a:t>
            </a:r>
            <a:r>
              <a:rPr lang="en-US" sz="2900" dirty="0">
                <a:latin typeface="Arial" panose="020B0604020202020204" pitchFamily="34" charset="0"/>
                <a:cs typeface="Arial" panose="020B0604020202020204" pitchFamily="34" charset="0"/>
              </a:rPr>
              <a:t>); </a:t>
            </a:r>
          </a:p>
          <a:p>
            <a:pPr algn="just"/>
            <a:r>
              <a:rPr lang="en-US" sz="2900" dirty="0">
                <a:latin typeface="Arial" panose="020B0604020202020204" pitchFamily="34" charset="0"/>
                <a:cs typeface="Arial" panose="020B0604020202020204" pitchFamily="34" charset="0"/>
              </a:rPr>
              <a:t>Economic (changes in the occupations of the people–agrarian economy to industrial or technology economy, the nature of housing provision in Ghana, and the differences between the land prices in peri-urban and urban </a:t>
            </a:r>
            <a:r>
              <a:rPr lang="en-US" sz="2900" dirty="0" err="1">
                <a:latin typeface="Arial" panose="020B0604020202020204" pitchFamily="34" charset="0"/>
                <a:cs typeface="Arial" panose="020B0604020202020204" pitchFamily="34" charset="0"/>
              </a:rPr>
              <a:t>centres</a:t>
            </a:r>
            <a:r>
              <a:rPr lang="en-US" sz="2900" dirty="0">
                <a:latin typeface="Arial" panose="020B0604020202020204" pitchFamily="34" charset="0"/>
                <a:cs typeface="Arial" panose="020B0604020202020204" pitchFamily="34" charset="0"/>
              </a:rPr>
              <a:t>, and the urban market)</a:t>
            </a:r>
          </a:p>
          <a:p>
            <a:pPr algn="just"/>
            <a:r>
              <a:rPr lang="en-US" sz="2900" dirty="0">
                <a:latin typeface="Arial" panose="020B0604020202020204" pitchFamily="34" charset="0"/>
                <a:cs typeface="Arial" panose="020B0604020202020204" pitchFamily="34" charset="0"/>
              </a:rPr>
              <a:t>Social factors such as the breakdown of attachment to building houses in hometowns and the greediness of traditional leaders led to the increase in customary land prices in </a:t>
            </a:r>
            <a:r>
              <a:rPr lang="en-US" sz="2900" dirty="0" err="1">
                <a:latin typeface="Arial" panose="020B0604020202020204" pitchFamily="34" charset="0"/>
                <a:cs typeface="Arial" panose="020B0604020202020204" pitchFamily="34" charset="0"/>
              </a:rPr>
              <a:t>Kwaso</a:t>
            </a:r>
            <a:r>
              <a:rPr lang="en-US" sz="2900" dirty="0">
                <a:latin typeface="Arial" panose="020B0604020202020204" pitchFamily="34" charset="0"/>
                <a:cs typeface="Arial" panose="020B0604020202020204" pitchFamily="34" charset="0"/>
              </a:rPr>
              <a:t> and </a:t>
            </a:r>
            <a:r>
              <a:rPr lang="en-US" sz="2900" dirty="0" err="1">
                <a:latin typeface="Arial" panose="020B0604020202020204" pitchFamily="34" charset="0"/>
                <a:cs typeface="Arial" panose="020B0604020202020204" pitchFamily="34" charset="0"/>
              </a:rPr>
              <a:t>Pramso</a:t>
            </a:r>
            <a:r>
              <a:rPr lang="en-US" sz="2900" dirty="0">
                <a:latin typeface="Arial" panose="020B0604020202020204" pitchFamily="34" charset="0"/>
                <a:cs typeface="Arial" panose="020B0604020202020204" pitchFamily="34" charset="0"/>
              </a:rPr>
              <a:t>.</a:t>
            </a:r>
          </a:p>
          <a:p>
            <a:pPr algn="just"/>
            <a:r>
              <a:rPr lang="en-US" sz="2900" dirty="0">
                <a:latin typeface="Arial" panose="020B0604020202020204" pitchFamily="34" charset="0"/>
                <a:cs typeface="Arial" panose="020B0604020202020204" pitchFamily="34" charset="0"/>
              </a:rPr>
              <a:t>Current legal system (customary land administration) motivated people to purchase customary land in both communities. </a:t>
            </a:r>
          </a:p>
          <a:p>
            <a:pPr marL="0" indent="0" algn="just">
              <a:buNone/>
            </a:pPr>
            <a:endParaRPr lang="en-US" sz="2900" dirty="0">
              <a:latin typeface="Arial" panose="020B0604020202020204" pitchFamily="34" charset="0"/>
              <a:cs typeface="Arial" panose="020B0604020202020204" pitchFamily="34" charset="0"/>
            </a:endParaRPr>
          </a:p>
          <a:p>
            <a:pPr marL="0" indent="0" algn="just">
              <a:buNone/>
            </a:pPr>
            <a:r>
              <a:rPr lang="en-US" sz="2900" i="1" dirty="0">
                <a:solidFill>
                  <a:srgbClr val="0070C0"/>
                </a:solidFill>
                <a:latin typeface="Arial" panose="020B0604020202020204" pitchFamily="34" charset="0"/>
                <a:cs typeface="Arial" panose="020B0604020202020204" pitchFamily="34" charset="0"/>
              </a:rPr>
              <a:t>“Many non-indigenes migrate to </a:t>
            </a:r>
            <a:r>
              <a:rPr lang="en-US" sz="2900" i="1" dirty="0" err="1">
                <a:solidFill>
                  <a:srgbClr val="0070C0"/>
                </a:solidFill>
                <a:latin typeface="Arial" panose="020B0604020202020204" pitchFamily="34" charset="0"/>
                <a:cs typeface="Arial" panose="020B0604020202020204" pitchFamily="34" charset="0"/>
              </a:rPr>
              <a:t>Kwaso</a:t>
            </a:r>
            <a:r>
              <a:rPr lang="en-US" sz="2900" i="1" dirty="0">
                <a:solidFill>
                  <a:srgbClr val="0070C0"/>
                </a:solidFill>
                <a:latin typeface="Arial" panose="020B0604020202020204" pitchFamily="34" charset="0"/>
                <a:cs typeface="Arial" panose="020B0604020202020204" pitchFamily="34" charset="0"/>
              </a:rPr>
              <a:t> to buy plots of land for residential purposes. The reason is that when you go to Kumasi, for instance, </a:t>
            </a:r>
            <a:r>
              <a:rPr lang="en-US" sz="2900" i="1" dirty="0" err="1">
                <a:solidFill>
                  <a:srgbClr val="0070C0"/>
                </a:solidFill>
                <a:latin typeface="Arial" panose="020B0604020202020204" pitchFamily="34" charset="0"/>
                <a:cs typeface="Arial" panose="020B0604020202020204" pitchFamily="34" charset="0"/>
              </a:rPr>
              <a:t>Gyinyase</a:t>
            </a:r>
            <a:r>
              <a:rPr lang="en-US" sz="2900" i="1" dirty="0">
                <a:solidFill>
                  <a:srgbClr val="0070C0"/>
                </a:solidFill>
                <a:latin typeface="Arial" panose="020B0604020202020204" pitchFamily="34" charset="0"/>
                <a:cs typeface="Arial" panose="020B0604020202020204" pitchFamily="34" charset="0"/>
              </a:rPr>
              <a:t>, I heard that a plot of land was GHS150,000.00 about 3 years ago. If a person has such an amount of money and comes here, the person can purchase a plot of land and build a mansion.” (Interview with KWIN–6, </a:t>
            </a:r>
            <a:r>
              <a:rPr lang="en-US" sz="2900" i="1" dirty="0" err="1">
                <a:solidFill>
                  <a:srgbClr val="0070C0"/>
                </a:solidFill>
                <a:latin typeface="Arial" panose="020B0604020202020204" pitchFamily="34" charset="0"/>
                <a:cs typeface="Arial" panose="020B0604020202020204" pitchFamily="34" charset="0"/>
              </a:rPr>
              <a:t>Kwaso</a:t>
            </a:r>
            <a:r>
              <a:rPr lang="en-US" sz="2900" i="1" dirty="0">
                <a:solidFill>
                  <a:srgbClr val="0070C0"/>
                </a:solidFill>
                <a:latin typeface="Arial" panose="020B0604020202020204" pitchFamily="34" charset="0"/>
                <a:cs typeface="Arial" panose="020B0604020202020204" pitchFamily="34" charset="0"/>
              </a:rPr>
              <a:t>, 28/02/2023). </a:t>
            </a:r>
            <a:endParaRPr lang="en-ZA" sz="2900" i="1" dirty="0">
              <a:solidFill>
                <a:srgbClr val="0070C0"/>
              </a:solidFill>
              <a:latin typeface="Arial" panose="020B0604020202020204" pitchFamily="34" charset="0"/>
              <a:cs typeface="Arial" panose="020B0604020202020204" pitchFamily="34" charset="0"/>
            </a:endParaRPr>
          </a:p>
          <a:p>
            <a:endParaRPr lang="en-US" dirty="0"/>
          </a:p>
        </p:txBody>
      </p:sp>
      <p:pic>
        <p:nvPicPr>
          <p:cNvPr id="7" name="Picture 6">
            <a:extLst>
              <a:ext uri="{FF2B5EF4-FFF2-40B4-BE49-F238E27FC236}">
                <a16:creationId xmlns:a16="http://schemas.microsoft.com/office/drawing/2014/main" id="{E7774527-1ECC-44B1-8C6D-F007FE0139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3233" y="2689139"/>
            <a:ext cx="4366988" cy="3956396"/>
          </a:xfrm>
          <a:prstGeom prst="rect">
            <a:avLst/>
          </a:prstGeom>
        </p:spPr>
      </p:pic>
    </p:spTree>
    <p:extLst>
      <p:ext uri="{BB962C8B-B14F-4D97-AF65-F5344CB8AC3E}">
        <p14:creationId xmlns:p14="http://schemas.microsoft.com/office/powerpoint/2010/main" val="3801646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268531" y="2420937"/>
            <a:ext cx="6968886" cy="4259561"/>
          </a:xfrm>
        </p:spPr>
        <p:txBody>
          <a:bodyPr>
            <a:normAutofit fontScale="55000" lnSpcReduction="20000"/>
          </a:bodyPr>
          <a:lstStyle/>
          <a:p>
            <a:pPr marL="0" indent="0">
              <a:buNone/>
            </a:pPr>
            <a:endParaRPr lang="en-GB" altLang="en-US" b="1" dirty="0">
              <a:latin typeface="Times New Roman" panose="02020603050405020304" pitchFamily="18" charset="0"/>
              <a:ea typeface="Aptos" panose="020B0004020202020204" pitchFamily="34" charset="0"/>
              <a:cs typeface="Times New Roman" panose="02020603050405020304" pitchFamily="18" charset="0"/>
            </a:endParaRPr>
          </a:p>
          <a:p>
            <a:pPr marL="0" indent="0">
              <a:buNone/>
            </a:pPr>
            <a:r>
              <a:rPr lang="en-ZA" sz="3600" b="1" dirty="0">
                <a:solidFill>
                  <a:srgbClr val="FF0000"/>
                </a:solidFill>
                <a:latin typeface="Arial" panose="020B0604020202020204" pitchFamily="34" charset="0"/>
                <a:cs typeface="Arial" panose="020B0604020202020204" pitchFamily="34" charset="0"/>
              </a:rPr>
              <a:t>LAND COMMODIFICATION IN KWASO AND PRAMSO CONT’D</a:t>
            </a:r>
          </a:p>
          <a:p>
            <a:pPr marL="0" indent="0">
              <a:buNone/>
            </a:pPr>
            <a:r>
              <a:rPr lang="en-ZA" sz="3600" dirty="0">
                <a:latin typeface="Arial" panose="020B0604020202020204" pitchFamily="34" charset="0"/>
                <a:cs typeface="Arial" panose="020B0604020202020204" pitchFamily="34" charset="0"/>
              </a:rPr>
              <a:t>Using NIPE, the factors that caused an increase in land values included environment, population, and technology</a:t>
            </a:r>
          </a:p>
          <a:p>
            <a:pPr marL="0" indent="0">
              <a:buNone/>
            </a:pPr>
            <a:endParaRPr lang="en-ZA" sz="36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sz="3600" b="1" dirty="0">
                <a:latin typeface="Arial" panose="020B0604020202020204" pitchFamily="34" charset="0"/>
                <a:cs typeface="Arial" panose="020B0604020202020204" pitchFamily="34" charset="0"/>
              </a:rPr>
              <a:t>Population Growth</a:t>
            </a:r>
          </a:p>
          <a:p>
            <a:pPr marL="0" indent="0" algn="just">
              <a:buNone/>
            </a:pPr>
            <a:r>
              <a:rPr lang="en-US" sz="3600" dirty="0">
                <a:latin typeface="Arial" panose="020B0604020202020204" pitchFamily="34" charset="0"/>
                <a:cs typeface="Arial" panose="020B0604020202020204" pitchFamily="34" charset="0"/>
              </a:rPr>
              <a:t>Population contributed to the increase in the land values in </a:t>
            </a:r>
            <a:r>
              <a:rPr lang="en-US" sz="3600" dirty="0" err="1">
                <a:latin typeface="Arial" panose="020B0604020202020204" pitchFamily="34" charset="0"/>
                <a:cs typeface="Arial" panose="020B0604020202020204" pitchFamily="34" charset="0"/>
              </a:rPr>
              <a:t>Kwaso</a:t>
            </a:r>
            <a:r>
              <a:rPr lang="en-US" sz="3600" dirty="0">
                <a:latin typeface="Arial" panose="020B0604020202020204" pitchFamily="34" charset="0"/>
                <a:cs typeface="Arial" panose="020B0604020202020204" pitchFamily="34" charset="0"/>
              </a:rPr>
              <a:t> and </a:t>
            </a:r>
            <a:r>
              <a:rPr lang="en-US" sz="3600" dirty="0" err="1">
                <a:latin typeface="Arial" panose="020B0604020202020204" pitchFamily="34" charset="0"/>
                <a:cs typeface="Arial" panose="020B0604020202020204" pitchFamily="34" charset="0"/>
              </a:rPr>
              <a:t>Pramso</a:t>
            </a:r>
            <a:r>
              <a:rPr lang="en-US" sz="3600" dirty="0">
                <a:latin typeface="Arial" panose="020B0604020202020204" pitchFamily="34" charset="0"/>
                <a:cs typeface="Arial" panose="020B0604020202020204" pitchFamily="34" charset="0"/>
              </a:rPr>
              <a:t>.</a:t>
            </a:r>
          </a:p>
          <a:p>
            <a:pPr marL="0" indent="0" algn="just">
              <a:buNone/>
            </a:pPr>
            <a:endParaRPr lang="en-US" sz="36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sz="3600" b="1" dirty="0">
                <a:latin typeface="Arial" panose="020B0604020202020204" pitchFamily="34" charset="0"/>
                <a:cs typeface="Arial" panose="020B0604020202020204" pitchFamily="34" charset="0"/>
              </a:rPr>
              <a:t>Technology</a:t>
            </a:r>
          </a:p>
          <a:p>
            <a:pPr marL="0" indent="0" algn="just">
              <a:buNone/>
            </a:pPr>
            <a:r>
              <a:rPr lang="en-US" sz="3600" dirty="0">
                <a:latin typeface="Arial" panose="020B0604020202020204" pitchFamily="34" charset="0"/>
                <a:cs typeface="Arial" panose="020B0604020202020204" pitchFamily="34" charset="0"/>
              </a:rPr>
              <a:t>Technological advancement including the development of infrastructures and improvement in transportation and communication networks contributed to the changing relative prices of customary lands in </a:t>
            </a:r>
            <a:r>
              <a:rPr lang="en-US" sz="3600" dirty="0" err="1">
                <a:latin typeface="Arial" panose="020B0604020202020204" pitchFamily="34" charset="0"/>
                <a:cs typeface="Arial" panose="020B0604020202020204" pitchFamily="34" charset="0"/>
              </a:rPr>
              <a:t>Kwaso</a:t>
            </a:r>
            <a:r>
              <a:rPr lang="en-US" sz="3600" dirty="0">
                <a:latin typeface="Arial" panose="020B0604020202020204" pitchFamily="34" charset="0"/>
                <a:cs typeface="Arial" panose="020B0604020202020204" pitchFamily="34" charset="0"/>
              </a:rPr>
              <a:t> and </a:t>
            </a:r>
            <a:r>
              <a:rPr lang="en-US" sz="3600" dirty="0" err="1">
                <a:latin typeface="Arial" panose="020B0604020202020204" pitchFamily="34" charset="0"/>
                <a:cs typeface="Arial" panose="020B0604020202020204" pitchFamily="34" charset="0"/>
              </a:rPr>
              <a:t>Pramso</a:t>
            </a:r>
            <a:r>
              <a:rPr lang="en-US" sz="3600" dirty="0">
                <a:latin typeface="Arial" panose="020B0604020202020204" pitchFamily="34" charset="0"/>
                <a:cs typeface="Arial" panose="020B0604020202020204" pitchFamily="34" charset="0"/>
              </a:rPr>
              <a:t>. </a:t>
            </a:r>
          </a:p>
          <a:p>
            <a:pPr marL="0" indent="0" algn="just">
              <a:buNone/>
            </a:pPr>
            <a:endParaRPr lang="en-US" sz="3600" dirty="0">
              <a:latin typeface="Arial" panose="020B0604020202020204" pitchFamily="34" charset="0"/>
              <a:cs typeface="Arial" panose="020B0604020202020204" pitchFamily="34" charset="0"/>
            </a:endParaRPr>
          </a:p>
          <a:p>
            <a:pPr algn="just">
              <a:buFontTx/>
              <a:buChar char="-"/>
            </a:pPr>
            <a:endParaRPr lang="en-ZA" sz="3600" dirty="0">
              <a:latin typeface="Arial" panose="020B0604020202020204" pitchFamily="34" charset="0"/>
              <a:cs typeface="Arial" panose="020B0604020202020204" pitchFamily="34" charset="0"/>
            </a:endParaRPr>
          </a:p>
          <a:p>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B4A91B4B-57F4-417F-B4E4-61716F1CD7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7417" y="2585201"/>
            <a:ext cx="4782948" cy="3718780"/>
          </a:xfrm>
          <a:prstGeom prst="rect">
            <a:avLst/>
          </a:prstGeom>
        </p:spPr>
      </p:pic>
    </p:spTree>
    <p:extLst>
      <p:ext uri="{BB962C8B-B14F-4D97-AF65-F5344CB8AC3E}">
        <p14:creationId xmlns:p14="http://schemas.microsoft.com/office/powerpoint/2010/main" val="387932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6" y="2230421"/>
            <a:ext cx="7122534" cy="4514623"/>
          </a:xfrm>
        </p:spPr>
        <p:txBody>
          <a:bodyPr>
            <a:normAutofit fontScale="47500" lnSpcReduction="20000"/>
          </a:bodyPr>
          <a:lstStyle/>
          <a:p>
            <a:pPr marL="0" indent="0">
              <a:buNone/>
            </a:pPr>
            <a:r>
              <a:rPr lang="en-ZA" sz="3400" b="1" dirty="0">
                <a:solidFill>
                  <a:srgbClr val="FF0000"/>
                </a:solidFill>
                <a:latin typeface="Arial" panose="020B0604020202020204" pitchFamily="34" charset="0"/>
                <a:cs typeface="Arial" panose="020B0604020202020204" pitchFamily="34" charset="0"/>
              </a:rPr>
              <a:t>ACTORS AND REDEFINITION OF CUSTOMARY LAND OWNERSHIP</a:t>
            </a:r>
          </a:p>
          <a:p>
            <a:pPr marL="0" indent="0" algn="ctr">
              <a:buNone/>
            </a:pPr>
            <a:endParaRPr lang="en-ZA" sz="3300" b="1" dirty="0">
              <a:solidFill>
                <a:srgbClr val="FF0000"/>
              </a:solidFill>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ZA" sz="3300" b="1" dirty="0">
                <a:latin typeface="Arial" panose="020B0604020202020204" pitchFamily="34" charset="0"/>
                <a:cs typeface="Arial" panose="020B0604020202020204" pitchFamily="34" charset="0"/>
              </a:rPr>
              <a:t>Actors in Customary Land Governance</a:t>
            </a:r>
          </a:p>
          <a:p>
            <a:pPr marL="0" indent="0" algn="just">
              <a:buNone/>
            </a:pPr>
            <a:r>
              <a:rPr lang="en-US" sz="3300" dirty="0">
                <a:latin typeface="Arial" panose="020B0604020202020204" pitchFamily="34" charset="0"/>
                <a:cs typeface="Arial" panose="020B0604020202020204" pitchFamily="34" charset="0"/>
              </a:rPr>
              <a:t>Chiefs, clan heads, clan elites, state land agencies (the Physical Planning Department, Office of the Administrator of Stool Lands, Customary Land Secretariats, and Lands Commission of Ghana), private surveyors, and indigenes. </a:t>
            </a:r>
          </a:p>
          <a:p>
            <a:pPr algn="just">
              <a:buFont typeface="Wingdings" panose="05000000000000000000" pitchFamily="2" charset="2"/>
              <a:buChar char="v"/>
            </a:pPr>
            <a:r>
              <a:rPr lang="en-US" sz="3300" b="1" dirty="0">
                <a:latin typeface="Arial" panose="020B0604020202020204" pitchFamily="34" charset="0"/>
                <a:cs typeface="Arial" panose="020B0604020202020204" pitchFamily="34" charset="0"/>
              </a:rPr>
              <a:t>Redefinition of Customary Land Ownership</a:t>
            </a:r>
          </a:p>
          <a:p>
            <a:pPr algn="just">
              <a:buFont typeface="Courier New" panose="02070309020205020404" pitchFamily="49" charset="0"/>
              <a:buChar char="o"/>
            </a:pPr>
            <a:r>
              <a:rPr lang="en-US" sz="3300" dirty="0">
                <a:latin typeface="Arial" panose="020B0604020202020204" pitchFamily="34" charset="0"/>
                <a:cs typeface="Arial" panose="020B0604020202020204" pitchFamily="34" charset="0"/>
              </a:rPr>
              <a:t>Some research participants mentioned that the lands were owned by the stools (chiefs) of the communities but not the individuals or the various clans.</a:t>
            </a:r>
          </a:p>
          <a:p>
            <a:pPr algn="just">
              <a:buFont typeface="Courier New" panose="02070309020205020404" pitchFamily="49" charset="0"/>
              <a:buChar char="o"/>
            </a:pPr>
            <a:r>
              <a:rPr lang="en-US" sz="3300" dirty="0">
                <a:latin typeface="Arial" panose="020B0604020202020204" pitchFamily="34" charset="0"/>
                <a:cs typeface="Arial" panose="020B0604020202020204" pitchFamily="34" charset="0"/>
              </a:rPr>
              <a:t>The majority of the research participants from the government land sectors, courts, police service, Ashanti regional house of chiefs, land secretariats, the sub-chiefs, and an indigene mentioned that the Golden Stool (</a:t>
            </a:r>
            <a:r>
              <a:rPr lang="en-US" sz="3300" dirty="0" err="1">
                <a:latin typeface="Arial" panose="020B0604020202020204" pitchFamily="34" charset="0"/>
                <a:cs typeface="Arial" panose="020B0604020202020204" pitchFamily="34" charset="0"/>
              </a:rPr>
              <a:t>Otumfuo</a:t>
            </a:r>
            <a:r>
              <a:rPr lang="en-US" sz="3300" dirty="0">
                <a:latin typeface="Arial" panose="020B0604020202020204" pitchFamily="34" charset="0"/>
                <a:cs typeface="Arial" panose="020B0604020202020204" pitchFamily="34" charset="0"/>
              </a:rPr>
              <a:t>) owned all lands in Ashanti region. </a:t>
            </a:r>
          </a:p>
          <a:p>
            <a:pPr algn="just">
              <a:buFont typeface="Courier New" panose="02070309020205020404" pitchFamily="49" charset="0"/>
              <a:buChar char="o"/>
            </a:pPr>
            <a:r>
              <a:rPr lang="en-US" sz="3300" dirty="0">
                <a:latin typeface="Arial" panose="020B0604020202020204" pitchFamily="34" charset="0"/>
                <a:cs typeface="Arial" panose="020B0604020202020204" pitchFamily="34" charset="0"/>
              </a:rPr>
              <a:t>Some research participants stated that the lands in the Ashanti region belonged to clans and families</a:t>
            </a:r>
            <a:r>
              <a:rPr lang="en-US" sz="2900" dirty="0">
                <a:latin typeface="Arial" panose="020B0604020202020204" pitchFamily="34" charset="0"/>
                <a:cs typeface="Arial" panose="020B0604020202020204" pitchFamily="34" charset="0"/>
              </a:rPr>
              <a:t>. </a:t>
            </a:r>
            <a:endParaRPr lang="en-ZA" sz="2900" dirty="0">
              <a:latin typeface="Arial" panose="020B0604020202020204" pitchFamily="34" charset="0"/>
              <a:cs typeface="Arial" panose="020B0604020202020204" pitchFamily="34" charset="0"/>
            </a:endParaRPr>
          </a:p>
          <a:p>
            <a:endParaRPr lang="en-US" dirty="0"/>
          </a:p>
          <a:p>
            <a:pPr marL="0" indent="0">
              <a:buNone/>
            </a:pPr>
            <a:endParaRPr lang="en-GB" altLang="en-US" b="1" dirty="0">
              <a:latin typeface="Times New Roman" panose="02020603050405020304" pitchFamily="18" charset="0"/>
              <a:ea typeface="Aptos" panose="020B0004020202020204" pitchFamily="34" charset="0"/>
              <a:cs typeface="Times New Roman" panose="02020603050405020304" pitchFamily="18" charset="0"/>
            </a:endParaRPr>
          </a:p>
          <a:p>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8A4AECB5-E554-4919-9FFA-95986AD101C7}"/>
              </a:ext>
            </a:extLst>
          </p:cNvPr>
          <p:cNvPicPr>
            <a:picLocks noChangeAspect="1"/>
          </p:cNvPicPr>
          <p:nvPr/>
        </p:nvPicPr>
        <p:blipFill>
          <a:blip r:embed="rId3"/>
          <a:stretch>
            <a:fillRect/>
          </a:stretch>
        </p:blipFill>
        <p:spPr>
          <a:xfrm>
            <a:off x="7465806" y="2230421"/>
            <a:ext cx="4575273" cy="1921128"/>
          </a:xfrm>
          <a:prstGeom prst="rect">
            <a:avLst/>
          </a:prstGeom>
        </p:spPr>
      </p:pic>
      <p:pic>
        <p:nvPicPr>
          <p:cNvPr id="7" name="Content Placeholder 4">
            <a:extLst>
              <a:ext uri="{FF2B5EF4-FFF2-40B4-BE49-F238E27FC236}">
                <a16:creationId xmlns:a16="http://schemas.microsoft.com/office/drawing/2014/main" id="{7EF37E18-5E1D-486F-A9F0-FAF00917F64D}"/>
              </a:ext>
            </a:extLst>
          </p:cNvPr>
          <p:cNvPicPr>
            <a:picLocks noChangeAspect="1"/>
          </p:cNvPicPr>
          <p:nvPr/>
        </p:nvPicPr>
        <p:blipFill>
          <a:blip r:embed="rId4"/>
          <a:stretch>
            <a:fillRect/>
          </a:stretch>
        </p:blipFill>
        <p:spPr>
          <a:xfrm>
            <a:off x="7465806" y="4218784"/>
            <a:ext cx="4575273" cy="2654239"/>
          </a:xfrm>
          <a:prstGeom prst="rect">
            <a:avLst/>
          </a:prstGeom>
        </p:spPr>
      </p:pic>
    </p:spTree>
    <p:extLst>
      <p:ext uri="{BB962C8B-B14F-4D97-AF65-F5344CB8AC3E}">
        <p14:creationId xmlns:p14="http://schemas.microsoft.com/office/powerpoint/2010/main" val="1250528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4604273" y="2260894"/>
            <a:ext cx="7416091" cy="4398557"/>
          </a:xfrm>
        </p:spPr>
        <p:txBody>
          <a:bodyPr>
            <a:normAutofit fontScale="70000" lnSpcReduction="20000"/>
          </a:bodyPr>
          <a:lstStyle/>
          <a:p>
            <a:pPr marL="0" indent="0">
              <a:buNone/>
            </a:pPr>
            <a:r>
              <a:rPr lang="en-ZA" sz="2900"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rPr>
              <a:t>INSTITUTIONAL SHOPPING, COUNTERCLAIMS, AND POWER RELATIONS: STRUCTURAL AND ONTOLOGICAL POWERS</a:t>
            </a:r>
          </a:p>
          <a:p>
            <a:pPr marL="0" indent="0">
              <a:buNone/>
            </a:pPr>
            <a:endParaRPr lang="en-ZA" sz="2900"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sz="3600" dirty="0">
                <a:effectLst>
                  <a:glow>
                    <a:srgbClr val="000000"/>
                  </a:glow>
                  <a:reflection stA="0" endPos="0" fadeDir="0" sx="0" sy="0"/>
                </a:effectLst>
                <a:latin typeface="Arial" panose="020B0604020202020204" pitchFamily="34" charset="0"/>
                <a:cs typeface="Arial" panose="020B0604020202020204" pitchFamily="34" charset="0"/>
              </a:rPr>
              <a:t> Use of the discourse of first discovery by chiefs to claim that the communities’ lands belonged to them. The narrative was that the chiefs’ ancestors founded the communities and gave the latter clans lands for cultivating crops.</a:t>
            </a:r>
          </a:p>
          <a:p>
            <a:pPr algn="just">
              <a:buFont typeface="Wingdings" panose="05000000000000000000" pitchFamily="2" charset="2"/>
              <a:buChar char="v"/>
            </a:pPr>
            <a:r>
              <a:rPr lang="en-US" sz="3600" dirty="0">
                <a:effectLst>
                  <a:glow>
                    <a:srgbClr val="000000"/>
                  </a:glow>
                  <a:reflection stA="0" endPos="0" fadeDir="0" sx="0" sy="0"/>
                </a:effectLst>
                <a:latin typeface="Arial" panose="020B0604020202020204" pitchFamily="34" charset="0"/>
                <a:cs typeface="Arial" panose="020B0604020202020204" pitchFamily="34" charset="0"/>
              </a:rPr>
              <a:t>The general counterargument was that the community was founded by the initial latter clans and the first settlers during the Asante wars.</a:t>
            </a:r>
          </a:p>
          <a:p>
            <a:pPr marL="0" indent="0" algn="just">
              <a:buNone/>
            </a:pP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Asante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ako</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no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akyi</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na</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nkuro</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kyekyereɛ</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(We established communities after the Asante wars) (Interview with PRIN-6, </a:t>
            </a:r>
            <a:r>
              <a:rPr lang="en-US" sz="3600" i="1" dirty="0" err="1">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Pramso</a:t>
            </a:r>
            <a:r>
              <a:rPr lang="en-US"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rPr>
              <a:t>, 06/12/2024)</a:t>
            </a:r>
            <a:endParaRPr lang="en-ZA" sz="3600" i="1" dirty="0">
              <a:solidFill>
                <a:schemeClr val="accent1"/>
              </a:solidFill>
              <a:effectLst>
                <a:glow>
                  <a:srgbClr val="000000"/>
                </a:glow>
                <a:reflection stA="0" endPos="0" fadeDir="0" sx="0" sy="0"/>
              </a:effectLst>
              <a:latin typeface="Arial" panose="020B0604020202020204" pitchFamily="34" charset="0"/>
              <a:cs typeface="Arial" panose="020B0604020202020204" pitchFamily="34" charset="0"/>
            </a:endParaRPr>
          </a:p>
          <a:p>
            <a:endParaRPr lang="en-GB" altLang="en-US" sz="3600" dirty="0">
              <a:latin typeface="Arial" panose="020B0604020202020204" pitchFamily="34" charset="0"/>
            </a:endParaRPr>
          </a:p>
          <a:p>
            <a:endParaRPr lang="en-US" dirty="0"/>
          </a:p>
        </p:txBody>
      </p:sp>
      <p:pic>
        <p:nvPicPr>
          <p:cNvPr id="7" name="Content Placeholder 4">
            <a:extLst>
              <a:ext uri="{FF2B5EF4-FFF2-40B4-BE49-F238E27FC236}">
                <a16:creationId xmlns:a16="http://schemas.microsoft.com/office/drawing/2014/main" id="{38143B12-51AB-4F40-959F-8EB675E3B466}"/>
              </a:ext>
            </a:extLst>
          </p:cNvPr>
          <p:cNvPicPr>
            <a:picLocks noChangeAspect="1"/>
          </p:cNvPicPr>
          <p:nvPr/>
        </p:nvPicPr>
        <p:blipFill>
          <a:blip r:embed="rId3"/>
          <a:stretch>
            <a:fillRect/>
          </a:stretch>
        </p:blipFill>
        <p:spPr>
          <a:xfrm>
            <a:off x="29000" y="2260894"/>
            <a:ext cx="4575273" cy="2332622"/>
          </a:xfrm>
          <a:prstGeom prst="rect">
            <a:avLst/>
          </a:prstGeom>
        </p:spPr>
      </p:pic>
      <p:pic>
        <p:nvPicPr>
          <p:cNvPr id="8" name="Picture 7">
            <a:extLst>
              <a:ext uri="{FF2B5EF4-FFF2-40B4-BE49-F238E27FC236}">
                <a16:creationId xmlns:a16="http://schemas.microsoft.com/office/drawing/2014/main" id="{938B7321-AADE-44D8-BBAD-C7EA513DFBA7}"/>
              </a:ext>
            </a:extLst>
          </p:cNvPr>
          <p:cNvPicPr>
            <a:picLocks noChangeAspect="1"/>
          </p:cNvPicPr>
          <p:nvPr/>
        </p:nvPicPr>
        <p:blipFill>
          <a:blip r:embed="rId4"/>
          <a:stretch>
            <a:fillRect/>
          </a:stretch>
        </p:blipFill>
        <p:spPr>
          <a:xfrm>
            <a:off x="28999" y="4701092"/>
            <a:ext cx="4575273" cy="2156908"/>
          </a:xfrm>
          <a:prstGeom prst="rect">
            <a:avLst/>
          </a:prstGeom>
        </p:spPr>
      </p:pic>
    </p:spTree>
    <p:extLst>
      <p:ext uri="{BB962C8B-B14F-4D97-AF65-F5344CB8AC3E}">
        <p14:creationId xmlns:p14="http://schemas.microsoft.com/office/powerpoint/2010/main" val="5594007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333487" y="2334408"/>
            <a:ext cx="7046259" cy="4152453"/>
          </a:xfrm>
        </p:spPr>
        <p:txBody>
          <a:bodyPr>
            <a:normAutofit fontScale="77500" lnSpcReduction="20000"/>
          </a:bodyPr>
          <a:lstStyle/>
          <a:p>
            <a:pPr marL="0" indent="0">
              <a:buNone/>
            </a:pPr>
            <a:r>
              <a:rPr lang="en-ZA"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rPr>
              <a:t>INSTITUTIONAL SHOPPING, COUNTERCLAIMS, AND POWER RELATIONS: STRUCTURAL AND ONTOLOGICAL POWERS CONT’D</a:t>
            </a:r>
          </a:p>
          <a:p>
            <a:pPr marL="0" indent="0">
              <a:buNone/>
            </a:pPr>
            <a:endParaRPr lang="en-ZA"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endParaRPr>
          </a:p>
          <a:p>
            <a:pPr>
              <a:buFont typeface="Wingdings" panose="05000000000000000000" pitchFamily="2" charset="2"/>
              <a:buChar char="v"/>
            </a:pPr>
            <a:r>
              <a:rPr lang="en-US" sz="3400" dirty="0">
                <a:effectLst>
                  <a:glow>
                    <a:srgbClr val="000000"/>
                  </a:glow>
                  <a:reflection stA="0" endPos="0" fadeDir="0" sx="0" sy="0"/>
                </a:effectLst>
                <a:latin typeface="Arial" panose="020B0604020202020204" pitchFamily="34" charset="0"/>
                <a:cs typeface="Arial" panose="020B0604020202020204" pitchFamily="34" charset="0"/>
              </a:rPr>
              <a:t>Chiefs claimed ownership of the community lands on the basis that their ancestors went to war and obtained the land. </a:t>
            </a:r>
          </a:p>
          <a:p>
            <a:pPr algn="just">
              <a:buFont typeface="Wingdings" panose="05000000000000000000" pitchFamily="2" charset="2"/>
              <a:buChar char="v"/>
            </a:pPr>
            <a:r>
              <a:rPr lang="en-US" sz="3400" dirty="0">
                <a:effectLst>
                  <a:glow>
                    <a:srgbClr val="000000"/>
                  </a:glow>
                  <a:reflection stA="0" endPos="0" fadeDir="0" sx="0" sy="0"/>
                </a:effectLst>
                <a:latin typeface="Arial" panose="020B0604020202020204" pitchFamily="34" charset="0"/>
                <a:cs typeface="Arial" panose="020B0604020202020204" pitchFamily="34" charset="0"/>
              </a:rPr>
              <a:t>The counterargument was that the chiefs’ ancestors did not go to the wars alone. Some of the other clans that contributed to the initial establishment of the communities were instrumental in those wars. </a:t>
            </a:r>
          </a:p>
          <a:p>
            <a:pPr marL="0" indent="0" algn="just">
              <a:buNone/>
            </a:pPr>
            <a:endParaRPr lang="en-US" dirty="0"/>
          </a:p>
        </p:txBody>
      </p:sp>
      <p:pic>
        <p:nvPicPr>
          <p:cNvPr id="5" name="Content Placeholder 4">
            <a:extLst>
              <a:ext uri="{FF2B5EF4-FFF2-40B4-BE49-F238E27FC236}">
                <a16:creationId xmlns:a16="http://schemas.microsoft.com/office/drawing/2014/main" id="{5B806859-281E-48CF-BFAC-0FBDD3E08994}"/>
              </a:ext>
            </a:extLst>
          </p:cNvPr>
          <p:cNvPicPr>
            <a:picLocks noChangeAspect="1"/>
          </p:cNvPicPr>
          <p:nvPr/>
        </p:nvPicPr>
        <p:blipFill>
          <a:blip r:embed="rId3"/>
          <a:stretch>
            <a:fillRect/>
          </a:stretch>
        </p:blipFill>
        <p:spPr>
          <a:xfrm>
            <a:off x="7445091" y="4046662"/>
            <a:ext cx="4575273" cy="2654239"/>
          </a:xfrm>
          <a:prstGeom prst="rect">
            <a:avLst/>
          </a:prstGeom>
        </p:spPr>
      </p:pic>
      <p:pic>
        <p:nvPicPr>
          <p:cNvPr id="7" name="Picture 6">
            <a:extLst>
              <a:ext uri="{FF2B5EF4-FFF2-40B4-BE49-F238E27FC236}">
                <a16:creationId xmlns:a16="http://schemas.microsoft.com/office/drawing/2014/main" id="{951218BF-A23F-45A0-B31B-0223AD8E7650}"/>
              </a:ext>
            </a:extLst>
          </p:cNvPr>
          <p:cNvPicPr>
            <a:picLocks noChangeAspect="1"/>
          </p:cNvPicPr>
          <p:nvPr/>
        </p:nvPicPr>
        <p:blipFill>
          <a:blip r:embed="rId4"/>
          <a:stretch>
            <a:fillRect/>
          </a:stretch>
        </p:blipFill>
        <p:spPr>
          <a:xfrm>
            <a:off x="7465806" y="2230421"/>
            <a:ext cx="4575273" cy="1921128"/>
          </a:xfrm>
          <a:prstGeom prst="rect">
            <a:avLst/>
          </a:prstGeom>
        </p:spPr>
      </p:pic>
    </p:spTree>
    <p:extLst>
      <p:ext uri="{BB962C8B-B14F-4D97-AF65-F5344CB8AC3E}">
        <p14:creationId xmlns:p14="http://schemas.microsoft.com/office/powerpoint/2010/main" val="133774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736847" y="1395521"/>
            <a:ext cx="11283517" cy="1025417"/>
          </a:xfrm>
        </p:spPr>
        <p:txBody>
          <a:bodyPr>
            <a:normAutofit/>
          </a:bodyPr>
          <a:lstStyle/>
          <a:p>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PRESENTATION OUTLINE</a:t>
            </a:r>
            <a:endParaRPr lang="en-ZA" sz="3200"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p:txBody>
          <a:bodyPr>
            <a:normAutofit/>
          </a:bodyPr>
          <a:lstStyle/>
          <a:p>
            <a:endParaRPr lang="en-US" dirty="0"/>
          </a:p>
          <a:p>
            <a:pPr>
              <a:buFont typeface="Wingdings" panose="05000000000000000000" pitchFamily="2" charset="2"/>
              <a:buChar char="v"/>
            </a:pPr>
            <a:r>
              <a:rPr lang="en-ZA" dirty="0">
                <a:latin typeface="Arial" panose="020B0604020202020204" pitchFamily="34" charset="0"/>
                <a:cs typeface="Arial" panose="020B0604020202020204" pitchFamily="34" charset="0"/>
              </a:rPr>
              <a:t> Introduction</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 Research context</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Theoretical framework </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 Research methodology</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 Results and discussion</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 Conclusion  </a:t>
            </a:r>
          </a:p>
          <a:p>
            <a:pPr marL="0" indent="0">
              <a:buNone/>
            </a:pPr>
            <a:endParaRPr lang="en-GB" altLang="en-US" b="1" dirty="0">
              <a:latin typeface="Times New Roman" panose="02020603050405020304" pitchFamily="18" charset="0"/>
              <a:ea typeface="Aptos" panose="020B0004020202020204" pitchFamily="34" charset="0"/>
              <a:cs typeface="Times New Roman" panose="02020603050405020304" pitchFamily="18" charset="0"/>
            </a:endParaRPr>
          </a:p>
          <a:p>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9E7F319A-956C-49D5-9770-7B84C41315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92614" y="2610035"/>
            <a:ext cx="5121220" cy="3997032"/>
          </a:xfrm>
          <a:prstGeom prst="rect">
            <a:avLst/>
          </a:prstGeom>
        </p:spPr>
      </p:pic>
    </p:spTree>
    <p:extLst>
      <p:ext uri="{BB962C8B-B14F-4D97-AF65-F5344CB8AC3E}">
        <p14:creationId xmlns:p14="http://schemas.microsoft.com/office/powerpoint/2010/main" val="3980465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4797911" y="2259105"/>
            <a:ext cx="7143076" cy="4485940"/>
          </a:xfrm>
        </p:spPr>
        <p:txBody>
          <a:bodyPr>
            <a:normAutofit fontScale="62500" lnSpcReduction="20000"/>
          </a:bodyPr>
          <a:lstStyle/>
          <a:p>
            <a:pPr marL="0" indent="0">
              <a:buNone/>
            </a:pPr>
            <a:r>
              <a:rPr lang="en-ZA"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rPr>
              <a:t>INSTITUTIONAL SHOPPING, COUNTERCLAIMS, AND POWER RELATIONS: STRUCTURAL AND ONTOLOGICAL POWERS CONT’D</a:t>
            </a:r>
          </a:p>
          <a:p>
            <a:pPr algn="just">
              <a:buFont typeface="Wingdings" panose="05000000000000000000" pitchFamily="2" charset="2"/>
              <a:buChar char="v"/>
            </a:pPr>
            <a:r>
              <a:rPr lang="en-US" dirty="0">
                <a:latin typeface="Arial" panose="020B0604020202020204" pitchFamily="34" charset="0"/>
                <a:cs typeface="Arial" panose="020B0604020202020204" pitchFamily="34" charset="0"/>
              </a:rPr>
              <a:t>The chiefs used the traditional discourse that the </a:t>
            </a:r>
            <a:r>
              <a:rPr lang="en-US" dirty="0" err="1">
                <a:latin typeface="Arial" panose="020B0604020202020204" pitchFamily="34" charset="0"/>
                <a:cs typeface="Arial" panose="020B0604020202020204" pitchFamily="34" charset="0"/>
              </a:rPr>
              <a:t>Asantehene</a:t>
            </a:r>
            <a:r>
              <a:rPr lang="en-US" dirty="0">
                <a:latin typeface="Arial" panose="020B0604020202020204" pitchFamily="34" charset="0"/>
                <a:cs typeface="Arial" panose="020B0604020202020204" pitchFamily="34" charset="0"/>
              </a:rPr>
              <a:t> was the landowner of all the lands in the Ashanti region and the chiefs were his representatives to legitimate their claim that they were landowners. The argument was that </a:t>
            </a:r>
            <a:r>
              <a:rPr lang="en-US" dirty="0" err="1">
                <a:latin typeface="Arial" panose="020B0604020202020204" pitchFamily="34" charset="0"/>
                <a:cs typeface="Arial" panose="020B0604020202020204" pitchFamily="34" charset="0"/>
              </a:rPr>
              <a:t>Asantehene</a:t>
            </a:r>
            <a:r>
              <a:rPr lang="en-US" dirty="0">
                <a:latin typeface="Arial" panose="020B0604020202020204" pitchFamily="34" charset="0"/>
                <a:cs typeface="Arial" panose="020B0604020202020204" pitchFamily="34" charset="0"/>
              </a:rPr>
              <a:t> was the overlord of all the chiefs in the Ashanti region.</a:t>
            </a:r>
          </a:p>
          <a:p>
            <a:pPr marL="0" indent="0" algn="just">
              <a:buNone/>
            </a:pPr>
            <a:endParaRPr lang="en-US"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dirty="0">
                <a:latin typeface="Arial" panose="020B0604020202020204" pitchFamily="34" charset="0"/>
                <a:cs typeface="Arial" panose="020B0604020202020204" pitchFamily="34" charset="0"/>
              </a:rPr>
              <a:t>On the contrary, some research participants highlighted that the perception that the Golden Stool is the owner of all the lands in the Ashanti region diverges from the Asante land tenure systems. </a:t>
            </a:r>
          </a:p>
          <a:p>
            <a:pPr marL="0" indent="0" algn="just">
              <a:buNone/>
            </a:pPr>
            <a:r>
              <a:rPr lang="en-US" i="1" dirty="0">
                <a:solidFill>
                  <a:srgbClr val="0070C0"/>
                </a:solidFill>
                <a:latin typeface="Arial" panose="020B0604020202020204" pitchFamily="34" charset="0"/>
                <a:cs typeface="Arial" panose="020B0604020202020204" pitchFamily="34" charset="0"/>
              </a:rPr>
              <a:t>The Asante Confederacy was formed by </a:t>
            </a:r>
            <a:r>
              <a:rPr lang="en-US" i="1" dirty="0" err="1">
                <a:solidFill>
                  <a:srgbClr val="0070C0"/>
                </a:solidFill>
                <a:latin typeface="Arial" panose="020B0604020202020204" pitchFamily="34" charset="0"/>
                <a:cs typeface="Arial" panose="020B0604020202020204" pitchFamily="34" charset="0"/>
              </a:rPr>
              <a:t>Okomfo</a:t>
            </a:r>
            <a:r>
              <a:rPr lang="en-US" i="1" dirty="0">
                <a:solidFill>
                  <a:srgbClr val="0070C0"/>
                </a:solidFill>
                <a:latin typeface="Arial" panose="020B0604020202020204" pitchFamily="34" charset="0"/>
                <a:cs typeface="Arial" panose="020B0604020202020204" pitchFamily="34" charset="0"/>
              </a:rPr>
              <a:t> </a:t>
            </a:r>
            <a:r>
              <a:rPr lang="en-US" i="1" dirty="0" err="1">
                <a:solidFill>
                  <a:srgbClr val="0070C0"/>
                </a:solidFill>
                <a:latin typeface="Arial" panose="020B0604020202020204" pitchFamily="34" charset="0"/>
                <a:cs typeface="Arial" panose="020B0604020202020204" pitchFamily="34" charset="0"/>
              </a:rPr>
              <a:t>Anokye</a:t>
            </a:r>
            <a:r>
              <a:rPr lang="en-US" i="1" dirty="0">
                <a:solidFill>
                  <a:srgbClr val="0070C0"/>
                </a:solidFill>
                <a:latin typeface="Arial" panose="020B0604020202020204" pitchFamily="34" charset="0"/>
                <a:cs typeface="Arial" panose="020B0604020202020204" pitchFamily="34" charset="0"/>
              </a:rPr>
              <a:t> who united the different Asante states with the Golden Stool. Osei Tutu I was the first king of the Asante Empire. Each state owned its land and when they came together, the Asante King did not directly involve himself in their land affairs. However, he allowed each state to manage its land. (My Field Notes: Interactions with AS–HISTORIAN–1, Asante Historian, 25/10/2023). </a:t>
            </a:r>
            <a:endParaRPr lang="en-ZA" i="1" dirty="0">
              <a:solidFill>
                <a:srgbClr val="0070C0"/>
              </a:solidFill>
              <a:latin typeface="Arial" panose="020B0604020202020204" pitchFamily="34" charset="0"/>
              <a:cs typeface="Arial" panose="020B0604020202020204" pitchFamily="34" charset="0"/>
            </a:endParaRPr>
          </a:p>
          <a:p>
            <a:pPr marL="0" indent="0">
              <a:buNone/>
            </a:pPr>
            <a:endParaRPr lang="en-GB" altLang="en-US" b="1" dirty="0">
              <a:latin typeface="Times New Roman" panose="02020603050405020304" pitchFamily="18" charset="0"/>
              <a:ea typeface="Aptos" panose="020B0004020202020204" pitchFamily="34" charset="0"/>
              <a:cs typeface="Times New Roman" panose="02020603050405020304" pitchFamily="18" charset="0"/>
            </a:endParaRPr>
          </a:p>
          <a:p>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773CC241-DAC9-425F-A2D8-A4A5D41BD905}"/>
              </a:ext>
            </a:extLst>
          </p:cNvPr>
          <p:cNvPicPr>
            <a:picLocks noChangeAspect="1"/>
          </p:cNvPicPr>
          <p:nvPr/>
        </p:nvPicPr>
        <p:blipFill>
          <a:blip r:embed="rId3"/>
          <a:stretch>
            <a:fillRect/>
          </a:stretch>
        </p:blipFill>
        <p:spPr>
          <a:xfrm>
            <a:off x="173193" y="2595804"/>
            <a:ext cx="4545341" cy="3514539"/>
          </a:xfrm>
          <a:prstGeom prst="rect">
            <a:avLst/>
          </a:prstGeom>
        </p:spPr>
      </p:pic>
    </p:spTree>
    <p:extLst>
      <p:ext uri="{BB962C8B-B14F-4D97-AF65-F5344CB8AC3E}">
        <p14:creationId xmlns:p14="http://schemas.microsoft.com/office/powerpoint/2010/main" val="187163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7" y="2259105"/>
            <a:ext cx="7401748" cy="4475181"/>
          </a:xfrm>
        </p:spPr>
        <p:txBody>
          <a:bodyPr>
            <a:normAutofit fontScale="32500" lnSpcReduction="20000"/>
          </a:bodyPr>
          <a:lstStyle/>
          <a:p>
            <a:pPr marL="0" indent="0" algn="just">
              <a:buNone/>
            </a:pPr>
            <a:r>
              <a:rPr lang="en-ZA" sz="4500" b="1" dirty="0">
                <a:solidFill>
                  <a:srgbClr val="FF0000"/>
                </a:solidFill>
                <a:effectLst>
                  <a:glow>
                    <a:srgbClr val="000000"/>
                  </a:glow>
                  <a:reflection stA="0" endPos="0" fadeDir="0" sx="0" sy="0"/>
                </a:effectLst>
                <a:latin typeface="Arial" panose="020B0604020202020204" pitchFamily="34" charset="0"/>
                <a:cs typeface="Arial" panose="020B0604020202020204" pitchFamily="34" charset="0"/>
              </a:rPr>
              <a:t>INSTITUTIONAL SHOPPING, COUNTERCLAIMS, AND POWER RELATIONS: STRUCTURAL AND ONTOLOGICAL POWERS CONT’D</a:t>
            </a:r>
          </a:p>
          <a:p>
            <a:pPr algn="just">
              <a:buFont typeface="Wingdings" panose="05000000000000000000" pitchFamily="2" charset="2"/>
              <a:buChar char="v"/>
            </a:pPr>
            <a:r>
              <a:rPr lang="en-GB" altLang="en-US" sz="4900" dirty="0">
                <a:latin typeface="Arial" panose="020B0604020202020204" pitchFamily="34" charset="0"/>
              </a:rPr>
              <a:t>The chiefs had both structural and ontological powers.</a:t>
            </a:r>
          </a:p>
          <a:p>
            <a:pPr algn="just">
              <a:buFont typeface="Wingdings" panose="05000000000000000000" pitchFamily="2" charset="2"/>
              <a:buChar char="v"/>
            </a:pPr>
            <a:r>
              <a:rPr lang="en-GB" altLang="en-US" sz="4900" dirty="0">
                <a:latin typeface="Arial" panose="020B0604020202020204" pitchFamily="34" charset="0"/>
              </a:rPr>
              <a:t>Some indigenes had structural and ontological powers. However, their structural and ontological powers were weaker than the chiefs’. The support the chiefs gained from the state and the sale of lands to obtain money helped the chiefs to have stronger structural powers.</a:t>
            </a:r>
          </a:p>
          <a:p>
            <a:pPr algn="just">
              <a:buFont typeface="Wingdings" panose="05000000000000000000" pitchFamily="2" charset="2"/>
              <a:buChar char="v"/>
            </a:pPr>
            <a:r>
              <a:rPr lang="en-GB" altLang="en-US" sz="4900" dirty="0">
                <a:latin typeface="Arial" panose="020B0604020202020204" pitchFamily="34" charset="0"/>
              </a:rPr>
              <a:t> Increasing Structural Power/Bargaining Power </a:t>
            </a:r>
          </a:p>
          <a:p>
            <a:pPr marL="0" indent="0">
              <a:buNone/>
            </a:pPr>
            <a:r>
              <a:rPr lang="en-ZA" sz="4900" b="1" dirty="0">
                <a:latin typeface="Arial" panose="020B0604020202020204" pitchFamily="34" charset="0"/>
                <a:cs typeface="Arial" panose="020B0604020202020204" pitchFamily="34" charset="0"/>
              </a:rPr>
              <a:t>Indigenous people</a:t>
            </a:r>
            <a:endParaRPr lang="en-ZA" sz="4900" b="1" dirty="0">
              <a:solidFill>
                <a:srgbClr val="FF0000"/>
              </a:solidFill>
              <a:latin typeface="Arial" panose="020B0604020202020204" pitchFamily="34" charset="0"/>
              <a:cs typeface="Arial" panose="020B0604020202020204" pitchFamily="34" charset="0"/>
            </a:endParaRPr>
          </a:p>
          <a:p>
            <a:pPr>
              <a:buFont typeface="Courier New" panose="02070309020205020404" pitchFamily="49" charset="0"/>
              <a:buChar char="o"/>
            </a:pPr>
            <a:r>
              <a:rPr lang="en-ZA" sz="4900" dirty="0">
                <a:latin typeface="Arial" panose="020B0604020202020204" pitchFamily="34" charset="0"/>
                <a:cs typeface="Arial" panose="020B0604020202020204" pitchFamily="34" charset="0"/>
              </a:rPr>
              <a:t>Some indigenes send the chiefs to court</a:t>
            </a:r>
          </a:p>
          <a:p>
            <a:pPr>
              <a:buFont typeface="Courier New" panose="02070309020205020404" pitchFamily="49" charset="0"/>
              <a:buChar char="o"/>
            </a:pPr>
            <a:r>
              <a:rPr lang="en-ZA" sz="4900" dirty="0">
                <a:latin typeface="Arial" panose="020B0604020202020204" pitchFamily="34" charset="0"/>
                <a:cs typeface="Arial" panose="020B0604020202020204" pitchFamily="34" charset="0"/>
              </a:rPr>
              <a:t>Alliance with higher chiefs and political affiliation</a:t>
            </a:r>
          </a:p>
          <a:p>
            <a:pPr marL="0" indent="0">
              <a:buNone/>
            </a:pPr>
            <a:r>
              <a:rPr lang="en-ZA" sz="4900" b="1" dirty="0">
                <a:latin typeface="Arial" panose="020B0604020202020204" pitchFamily="34" charset="0"/>
                <a:cs typeface="Arial" panose="020B0604020202020204" pitchFamily="34" charset="0"/>
              </a:rPr>
              <a:t>Chiefs</a:t>
            </a:r>
          </a:p>
          <a:p>
            <a:pPr>
              <a:buFont typeface="Courier New" panose="02070309020205020404" pitchFamily="49" charset="0"/>
              <a:buChar char="o"/>
            </a:pPr>
            <a:r>
              <a:rPr lang="en-ZA" sz="4900" dirty="0">
                <a:latin typeface="Arial" panose="020B0604020202020204" pitchFamily="34" charset="0"/>
                <a:cs typeface="Arial" panose="020B0604020202020204" pitchFamily="34" charset="0"/>
              </a:rPr>
              <a:t>Chiefs sent some people to court</a:t>
            </a:r>
          </a:p>
          <a:p>
            <a:pPr>
              <a:buFont typeface="Courier New" panose="02070309020205020404" pitchFamily="49" charset="0"/>
              <a:buChar char="o"/>
            </a:pPr>
            <a:r>
              <a:rPr lang="en-ZA" sz="4900" dirty="0">
                <a:latin typeface="Arial" panose="020B0604020202020204" pitchFamily="34" charset="0"/>
                <a:cs typeface="Arial" panose="020B0604020202020204" pitchFamily="34" charset="0"/>
              </a:rPr>
              <a:t>The chiefs used the police to arrest the people who resisted their land allocations</a:t>
            </a:r>
          </a:p>
          <a:p>
            <a:pPr>
              <a:buFont typeface="Courier New" panose="02070309020205020404" pitchFamily="49" charset="0"/>
              <a:buChar char="o"/>
            </a:pPr>
            <a:r>
              <a:rPr lang="en-ZA" sz="4900" dirty="0">
                <a:latin typeface="Arial" panose="020B0604020202020204" pitchFamily="34" charset="0"/>
                <a:cs typeface="Arial" panose="020B0604020202020204" pitchFamily="34" charset="0"/>
              </a:rPr>
              <a:t>Use the provisions in the 1992 Constitution [Article 36 (6)] and support from land sector agencies</a:t>
            </a:r>
          </a:p>
          <a:p>
            <a:pPr algn="just">
              <a:buFont typeface="Wingdings" panose="05000000000000000000" pitchFamily="2" charset="2"/>
              <a:buChar char="v"/>
            </a:pPr>
            <a:endParaRPr lang="en-GB" altLang="en-US" sz="3600" dirty="0">
              <a:latin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CE4145EA-8F21-446B-96E0-7B04C8922A9C}"/>
              </a:ext>
            </a:extLst>
          </p:cNvPr>
          <p:cNvPicPr>
            <a:picLocks noChangeAspect="1"/>
          </p:cNvPicPr>
          <p:nvPr/>
        </p:nvPicPr>
        <p:blipFill>
          <a:blip r:embed="rId3"/>
          <a:stretch>
            <a:fillRect/>
          </a:stretch>
        </p:blipFill>
        <p:spPr>
          <a:xfrm>
            <a:off x="7573385" y="2801724"/>
            <a:ext cx="4562475" cy="3259100"/>
          </a:xfrm>
          <a:prstGeom prst="rect">
            <a:avLst/>
          </a:prstGeom>
        </p:spPr>
      </p:pic>
    </p:spTree>
    <p:extLst>
      <p:ext uri="{BB962C8B-B14F-4D97-AF65-F5344CB8AC3E}">
        <p14:creationId xmlns:p14="http://schemas.microsoft.com/office/powerpoint/2010/main" val="2864049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RESULTS AND DISCUSSION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50817" y="2216073"/>
            <a:ext cx="6832948" cy="4641927"/>
          </a:xfrm>
        </p:spPr>
        <p:txBody>
          <a:bodyPr>
            <a:normAutofit fontScale="70000" lnSpcReduction="20000"/>
          </a:bodyPr>
          <a:lstStyle/>
          <a:p>
            <a:pPr marL="0" indent="0">
              <a:buNone/>
            </a:pPr>
            <a:r>
              <a:rPr lang="en-GB" sz="2900" b="1" dirty="0">
                <a:solidFill>
                  <a:srgbClr val="FF0000"/>
                </a:solidFill>
                <a:latin typeface="Arial" panose="020B0604020202020204" pitchFamily="34" charset="0"/>
                <a:cs typeface="Arial" panose="020B0604020202020204" pitchFamily="34" charset="0"/>
              </a:rPr>
              <a:t>Legitimisation of Emerging Institutions, Counterarguments, and Power Relations: Discursive Power </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Traditional development institutions (Traditional development discourses and narrative)</a:t>
            </a:r>
          </a:p>
          <a:p>
            <a:pPr>
              <a:buFont typeface="Wingdings" panose="05000000000000000000" pitchFamily="2" charset="2"/>
              <a:buChar char="v"/>
            </a:pPr>
            <a:r>
              <a:rPr lang="en-ZA" dirty="0">
                <a:latin typeface="Arial" panose="020B0604020202020204" pitchFamily="34" charset="0"/>
                <a:cs typeface="Arial" panose="020B0604020202020204" pitchFamily="34" charset="0"/>
              </a:rPr>
              <a:t>Modern development institutions (modern development discourses and narrative is that the indigenes would get jobs)</a:t>
            </a:r>
          </a:p>
          <a:p>
            <a:pPr marL="0" indent="0">
              <a:buNone/>
            </a:pPr>
            <a:r>
              <a:rPr lang="en-ZA" dirty="0">
                <a:latin typeface="Arial" panose="020B0604020202020204" pitchFamily="34" charset="0"/>
                <a:cs typeface="Arial" panose="020B0604020202020204" pitchFamily="34" charset="0"/>
              </a:rPr>
              <a:t>Allocation of Land for Premium Foods Limited and nursing schools)</a:t>
            </a:r>
          </a:p>
          <a:p>
            <a:pPr marL="0" indent="0">
              <a:buNone/>
            </a:pPr>
            <a:r>
              <a:rPr lang="en-US" b="1" dirty="0">
                <a:solidFill>
                  <a:srgbClr val="FF0000"/>
                </a:solidFill>
                <a:latin typeface="Arial" panose="020B0604020202020204" pitchFamily="34" charset="0"/>
                <a:cs typeface="Arial" panose="020B0604020202020204" pitchFamily="34" charset="0"/>
              </a:rPr>
              <a:t>Counterargument</a:t>
            </a:r>
          </a:p>
          <a:p>
            <a:pPr marL="0" indent="0">
              <a:buNone/>
            </a:pPr>
            <a:r>
              <a:rPr lang="en-ZA" dirty="0">
                <a:latin typeface="Arial" panose="020B0604020202020204" pitchFamily="34" charset="0"/>
                <a:cs typeface="Arial" panose="020B0604020202020204" pitchFamily="34" charset="0"/>
              </a:rPr>
              <a:t>The indigenes were not recognised traditionally and in the legal frameworks of the state.</a:t>
            </a:r>
          </a:p>
          <a:p>
            <a:pPr marL="0" indent="0">
              <a:buNone/>
            </a:pPr>
            <a:r>
              <a:rPr lang="en-ZA" dirty="0">
                <a:latin typeface="Arial" panose="020B0604020202020204" pitchFamily="34" charset="0"/>
                <a:cs typeface="Arial" panose="020B0604020202020204" pitchFamily="34" charset="0"/>
              </a:rPr>
              <a:t>Discursive Power</a:t>
            </a:r>
          </a:p>
          <a:p>
            <a:pPr marL="0" indent="0">
              <a:buNone/>
            </a:pPr>
            <a:r>
              <a:rPr lang="en-ZA" dirty="0">
                <a:latin typeface="Arial" panose="020B0604020202020204" pitchFamily="34" charset="0"/>
                <a:cs typeface="Arial" panose="020B0604020202020204" pitchFamily="34" charset="0"/>
              </a:rPr>
              <a:t>The chiefs had more discursive power than the indigenes </a:t>
            </a:r>
          </a:p>
        </p:txBody>
      </p:sp>
      <p:pic>
        <p:nvPicPr>
          <p:cNvPr id="5" name="Picture 4">
            <a:extLst>
              <a:ext uri="{FF2B5EF4-FFF2-40B4-BE49-F238E27FC236}">
                <a16:creationId xmlns:a16="http://schemas.microsoft.com/office/drawing/2014/main" id="{AE6D5FB2-D64B-4817-BF13-70795142B3BF}"/>
              </a:ext>
            </a:extLst>
          </p:cNvPr>
          <p:cNvPicPr>
            <a:picLocks noChangeAspect="1"/>
          </p:cNvPicPr>
          <p:nvPr/>
        </p:nvPicPr>
        <p:blipFill>
          <a:blip r:embed="rId3"/>
          <a:stretch>
            <a:fillRect/>
          </a:stretch>
        </p:blipFill>
        <p:spPr>
          <a:xfrm>
            <a:off x="7155401" y="2124633"/>
            <a:ext cx="4660777" cy="2536128"/>
          </a:xfrm>
          <a:prstGeom prst="rect">
            <a:avLst/>
          </a:prstGeom>
        </p:spPr>
      </p:pic>
      <p:pic>
        <p:nvPicPr>
          <p:cNvPr id="7" name="Picture 6">
            <a:extLst>
              <a:ext uri="{FF2B5EF4-FFF2-40B4-BE49-F238E27FC236}">
                <a16:creationId xmlns:a16="http://schemas.microsoft.com/office/drawing/2014/main" id="{ECB9F83E-772F-4E3B-8BA6-11067618E526}"/>
              </a:ext>
            </a:extLst>
          </p:cNvPr>
          <p:cNvPicPr>
            <a:picLocks noChangeAspect="1"/>
          </p:cNvPicPr>
          <p:nvPr/>
        </p:nvPicPr>
        <p:blipFill>
          <a:blip r:embed="rId4"/>
          <a:stretch>
            <a:fillRect/>
          </a:stretch>
        </p:blipFill>
        <p:spPr>
          <a:xfrm>
            <a:off x="7155401" y="4592387"/>
            <a:ext cx="4660777" cy="2265613"/>
          </a:xfrm>
          <a:prstGeom prst="rect">
            <a:avLst/>
          </a:prstGeom>
        </p:spPr>
      </p:pic>
    </p:spTree>
    <p:extLst>
      <p:ext uri="{BB962C8B-B14F-4D97-AF65-F5344CB8AC3E}">
        <p14:creationId xmlns:p14="http://schemas.microsoft.com/office/powerpoint/2010/main" val="1287832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normAutofit fontScale="90000"/>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CONCLUSION AND RECOMMENDATION</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6" y="2151530"/>
            <a:ext cx="7685101" cy="4706470"/>
          </a:xfrm>
        </p:spPr>
        <p:txBody>
          <a:bodyPr>
            <a:noAutofit/>
          </a:bodyPr>
          <a:lstStyle/>
          <a:p>
            <a:pPr marL="0" indent="0">
              <a:buNone/>
            </a:pPr>
            <a:r>
              <a:rPr lang="en-ZA" sz="1400" b="1" dirty="0">
                <a:solidFill>
                  <a:srgbClr val="FF0000"/>
                </a:solidFill>
                <a:latin typeface="Arial" panose="020B0604020202020204" pitchFamily="34" charset="0"/>
                <a:cs typeface="Arial" panose="020B0604020202020204" pitchFamily="34" charset="0"/>
              </a:rPr>
              <a:t>CONCLUSION</a:t>
            </a:r>
          </a:p>
          <a:p>
            <a:pPr algn="just">
              <a:buFont typeface="Wingdings" panose="05000000000000000000" pitchFamily="2" charset="2"/>
              <a:buChar char="v"/>
            </a:pPr>
            <a:r>
              <a:rPr lang="en-ZA" sz="1400" dirty="0">
                <a:latin typeface="Arial" panose="020B0604020202020204" pitchFamily="34" charset="0"/>
                <a:cs typeface="Arial" panose="020B0604020202020204" pitchFamily="34" charset="0"/>
              </a:rPr>
              <a:t>In conclusion, the paper has illustrated how land ownership patterns have transformed in peri-urban Ghana since the pre-colonial era and uses </a:t>
            </a:r>
            <a:r>
              <a:rPr lang="en-ZA" sz="1400" dirty="0" err="1">
                <a:latin typeface="Arial" panose="020B0604020202020204" pitchFamily="34" charset="0"/>
                <a:cs typeface="Arial" panose="020B0604020202020204" pitchFamily="34" charset="0"/>
              </a:rPr>
              <a:t>Kwaso</a:t>
            </a:r>
            <a:r>
              <a:rPr lang="en-ZA" sz="1400" dirty="0">
                <a:latin typeface="Arial" panose="020B0604020202020204" pitchFamily="34" charset="0"/>
                <a:cs typeface="Arial" panose="020B0604020202020204" pitchFamily="34" charset="0"/>
              </a:rPr>
              <a:t> and </a:t>
            </a:r>
            <a:r>
              <a:rPr lang="en-ZA" sz="1400" dirty="0" err="1">
                <a:latin typeface="Arial" panose="020B0604020202020204" pitchFamily="34" charset="0"/>
                <a:cs typeface="Arial" panose="020B0604020202020204" pitchFamily="34" charset="0"/>
              </a:rPr>
              <a:t>Pramso</a:t>
            </a:r>
            <a:r>
              <a:rPr lang="en-ZA" sz="1400" dirty="0">
                <a:latin typeface="Arial" panose="020B0604020202020204" pitchFamily="34" charset="0"/>
                <a:cs typeface="Arial" panose="020B0604020202020204" pitchFamily="34" charset="0"/>
              </a:rPr>
              <a:t> in peri-urban Ghana. </a:t>
            </a:r>
          </a:p>
          <a:p>
            <a:pPr algn="just">
              <a:buFont typeface="Wingdings" panose="05000000000000000000" pitchFamily="2" charset="2"/>
              <a:buChar char="v"/>
            </a:pPr>
            <a:r>
              <a:rPr lang="en-ZA" sz="1400" dirty="0">
                <a:latin typeface="Arial" panose="020B0604020202020204" pitchFamily="34" charset="0"/>
                <a:cs typeface="Arial" panose="020B0604020202020204" pitchFamily="34" charset="0"/>
              </a:rPr>
              <a:t>The paper also argues that contemporary, the commodification of customary lands reveals a new version of indirect rule where foreign and domestic capitals use the state and the chiefs to evict indigenous people from their commons. The state shows an unconcerned attitude, and the indigenes lose their lands and become landless leading to intergenerational loss of wealth. </a:t>
            </a:r>
          </a:p>
          <a:p>
            <a:pPr algn="just">
              <a:buFont typeface="Wingdings" panose="05000000000000000000" pitchFamily="2" charset="2"/>
              <a:buChar char="v"/>
            </a:pPr>
            <a:r>
              <a:rPr lang="en-ZA" sz="1400" dirty="0">
                <a:latin typeface="Arial" panose="020B0604020202020204" pitchFamily="34" charset="0"/>
                <a:cs typeface="Arial" panose="020B0604020202020204" pitchFamily="34" charset="0"/>
              </a:rPr>
              <a:t>In fact, the idea that the statutory recognition of customary land tenure systems and the strengthening of customary land administration will support poverty alleviation, promote economic development and tenure security of the vulnerable is a misnomer in peri-urban. However, the recognition of customary land tenure systems in legal frameworks and the strengthening of the capacity of customary land administration continue to sustain the distorted notions of customary tenure systems created during colonialism.</a:t>
            </a:r>
          </a:p>
          <a:p>
            <a:pPr marL="0" indent="0" algn="just">
              <a:buNone/>
            </a:pPr>
            <a:r>
              <a:rPr lang="en-ZA" sz="1400" b="1" dirty="0">
                <a:solidFill>
                  <a:srgbClr val="FF0000"/>
                </a:solidFill>
                <a:latin typeface="Arial" panose="020B0604020202020204" pitchFamily="34" charset="0"/>
                <a:cs typeface="Arial" panose="020B0604020202020204" pitchFamily="34" charset="0"/>
              </a:rPr>
              <a:t>RECOMMENDATION</a:t>
            </a:r>
          </a:p>
          <a:p>
            <a:pPr marL="0" indent="0" algn="just">
              <a:buNone/>
            </a:pPr>
            <a:r>
              <a:rPr lang="en-ZA" sz="1400" dirty="0">
                <a:latin typeface="Arial" panose="020B0604020202020204" pitchFamily="34" charset="0"/>
                <a:cs typeface="Arial" panose="020B0604020202020204" pitchFamily="34" charset="0"/>
              </a:rPr>
              <a:t>The paper recommends that a deeper understanding of the historical, cultural, and power dynamics of customary land ownership is vital for developing sustainable land management strategies that balance the interests of diverse stakeholders and promote equitable development in peri-urban Ghana and beyond. </a:t>
            </a:r>
          </a:p>
          <a:p>
            <a:pPr marL="0" indent="0">
              <a:buNone/>
            </a:pPr>
            <a:endParaRPr lang="en-GB" altLang="en-US" sz="1400" b="1" dirty="0">
              <a:latin typeface="Times New Roman" panose="02020603050405020304" pitchFamily="18" charset="0"/>
              <a:ea typeface="Aptos" panose="020B0004020202020204" pitchFamily="34" charset="0"/>
              <a:cs typeface="Times New Roman" panose="02020603050405020304" pitchFamily="18" charset="0"/>
            </a:endParaRPr>
          </a:p>
          <a:p>
            <a:endParaRPr lang="en-GB" altLang="en-US" sz="1400" dirty="0">
              <a:latin typeface="Arial" panose="020B0604020202020204" pitchFamily="34" charset="0"/>
            </a:endParaRPr>
          </a:p>
          <a:p>
            <a:endParaRPr lang="en-US" sz="1400" dirty="0"/>
          </a:p>
        </p:txBody>
      </p:sp>
      <p:pic>
        <p:nvPicPr>
          <p:cNvPr id="5" name="Picture 4">
            <a:extLst>
              <a:ext uri="{FF2B5EF4-FFF2-40B4-BE49-F238E27FC236}">
                <a16:creationId xmlns:a16="http://schemas.microsoft.com/office/drawing/2014/main" id="{1EB5CACB-197B-4949-BF91-E7E85ACBDA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55837" y="2593137"/>
            <a:ext cx="4064527" cy="368785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8728727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8">
            <a:extLst>
              <a:ext uri="{FF2B5EF4-FFF2-40B4-BE49-F238E27FC236}">
                <a16:creationId xmlns:a16="http://schemas.microsoft.com/office/drawing/2014/main" id="{2596F992-698C-48C0-9D89-70DA4CE92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BCCEFE6-4AE7-4DE3-A38E-74E56795694C}"/>
              </a:ext>
            </a:extLst>
          </p:cNvPr>
          <p:cNvPicPr>
            <a:picLocks noChangeAspect="1"/>
          </p:cNvPicPr>
          <p:nvPr/>
        </p:nvPicPr>
        <p:blipFill>
          <a:blip r:embed="rId3"/>
          <a:stretch>
            <a:fillRect/>
          </a:stretch>
        </p:blipFill>
        <p:spPr>
          <a:xfrm>
            <a:off x="-8468" y="0"/>
            <a:ext cx="12185625" cy="1405467"/>
          </a:xfrm>
          <a:prstGeom prst="rect">
            <a:avLst/>
          </a:prstGeom>
        </p:spPr>
      </p:pic>
      <p:sp>
        <p:nvSpPr>
          <p:cNvPr id="3" name="Content Placeholder 2">
            <a:extLst>
              <a:ext uri="{FF2B5EF4-FFF2-40B4-BE49-F238E27FC236}">
                <a16:creationId xmlns:a16="http://schemas.microsoft.com/office/drawing/2014/main" id="{612966D3-037E-493E-B5E0-6D1FFA6EFB39}"/>
              </a:ext>
            </a:extLst>
          </p:cNvPr>
          <p:cNvSpPr>
            <a:spLocks noGrp="1"/>
          </p:cNvSpPr>
          <p:nvPr>
            <p:ph idx="1"/>
          </p:nvPr>
        </p:nvSpPr>
        <p:spPr>
          <a:xfrm>
            <a:off x="147782" y="2983345"/>
            <a:ext cx="11333901" cy="3046913"/>
          </a:xfrm>
        </p:spPr>
        <p:txBody>
          <a:bodyPr anchor="t">
            <a:normAutofit/>
          </a:bodyPr>
          <a:lstStyle/>
          <a:p>
            <a:pPr marL="0" indent="0" algn="ctr">
              <a:buNone/>
            </a:pPr>
            <a:r>
              <a:rPr lang="en-US" sz="4000" b="1" dirty="0"/>
              <a:t>Thank you!</a:t>
            </a:r>
          </a:p>
          <a:p>
            <a:pPr marL="0" indent="0" algn="ctr">
              <a:buNone/>
            </a:pPr>
            <a:r>
              <a:rPr lang="en-US" sz="4000" b="1" dirty="0">
                <a:hlinkClick r:id="rId4"/>
              </a:rPr>
              <a:t>augustfosu84@gmail.com</a:t>
            </a:r>
            <a:endParaRPr lang="en-US" sz="4000" b="1" dirty="0"/>
          </a:p>
          <a:p>
            <a:pPr marL="0" indent="0" algn="ctr">
              <a:buNone/>
            </a:pPr>
            <a:r>
              <a:rPr lang="en-US" sz="4000" b="1" dirty="0">
                <a:hlinkClick r:id="rId5"/>
              </a:rPr>
              <a:t>augustine.fosu@students.unibe.ch</a:t>
            </a:r>
            <a:endParaRPr lang="en-US" sz="4000" b="1" dirty="0"/>
          </a:p>
          <a:p>
            <a:pPr marL="0" indent="0" algn="ctr">
              <a:buNone/>
            </a:pPr>
            <a:r>
              <a:rPr lang="en-US" sz="4000" b="1" dirty="0">
                <a:hlinkClick r:id="rId6"/>
              </a:rPr>
              <a:t>388570@myuwc.ac.za</a:t>
            </a:r>
            <a:endParaRPr lang="en-US" sz="4000" b="1" dirty="0"/>
          </a:p>
          <a:p>
            <a:pPr marL="0" indent="0" algn="ctr">
              <a:buNone/>
            </a:pPr>
            <a:endParaRPr lang="en-GB" sz="4000" b="1" dirty="0"/>
          </a:p>
        </p:txBody>
      </p:sp>
      <p:sp>
        <p:nvSpPr>
          <p:cNvPr id="46" name="Rectangle 10">
            <a:extLst>
              <a:ext uri="{FF2B5EF4-FFF2-40B4-BE49-F238E27FC236}">
                <a16:creationId xmlns:a16="http://schemas.microsoft.com/office/drawing/2014/main" id="{E7BFF8DC-0AE7-4AD2-9B28-2E5F26D62C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12">
            <a:extLst>
              <a:ext uri="{FF2B5EF4-FFF2-40B4-BE49-F238E27FC236}">
                <a16:creationId xmlns:a16="http://schemas.microsoft.com/office/drawing/2014/main" id="{7E0162AD-C6E5-4BF8-A453-76ADB36877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3022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2"/>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INTRODUCTION</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483093" y="2180732"/>
            <a:ext cx="6948229" cy="4351338"/>
          </a:xfrm>
        </p:spPr>
        <p:txBody>
          <a:bodyPr>
            <a:normAutofit fontScale="77500" lnSpcReduction="20000"/>
          </a:bodyPr>
          <a:lstStyle/>
          <a:p>
            <a:pPr algn="just">
              <a:buFont typeface="Wingdings" panose="05000000000000000000" pitchFamily="2" charset="2"/>
              <a:buChar char="v"/>
            </a:pPr>
            <a:r>
              <a:rPr lang="en-ZA" dirty="0">
                <a:solidFill>
                  <a:srgbClr val="7030A0"/>
                </a:solidFill>
                <a:latin typeface="Arial" panose="020B0604020202020204" pitchFamily="34" charset="0"/>
                <a:cs typeface="Arial" panose="020B0604020202020204" pitchFamily="34" charset="0"/>
              </a:rPr>
              <a:t>This paper argues that the customary land ownership in Ghana has mutated since the pre-colonial era because of the country’s interactions with the European countries. The British destroyed the indigenous political structure and created a new structure which favoured their exploitative agenda. The British promoted their land tenure systems which regarded the chiefs of the communities as landowners.</a:t>
            </a:r>
          </a:p>
          <a:p>
            <a:pPr algn="just">
              <a:buFont typeface="Wingdings" panose="05000000000000000000" pitchFamily="2" charset="2"/>
              <a:buChar char="v"/>
            </a:pPr>
            <a:r>
              <a:rPr lang="en-ZA" dirty="0">
                <a:solidFill>
                  <a:srgbClr val="FF0000"/>
                </a:solidFill>
                <a:latin typeface="Arial" panose="020B0604020202020204" pitchFamily="34" charset="0"/>
                <a:cs typeface="Arial" panose="020B0604020202020204" pitchFamily="34" charset="0"/>
              </a:rPr>
              <a:t>In post-colonial era, the statutory recognition of customary land tenure systems and the strengthening of the capacity of customary land administration have sustained the distorted colonial land tenure systems in legal framework. During land commodification, the chiefs use the colonial notions of the customary, which are supported by the state land sector agencies, to evict their indigenes. </a:t>
            </a:r>
          </a:p>
          <a:p>
            <a:pPr marL="0" indent="0">
              <a:buNone/>
            </a:pPr>
            <a:endParaRPr lang="en-ZA" dirty="0">
              <a:solidFill>
                <a:srgbClr val="7030A0"/>
              </a:solidFill>
            </a:endParaRPr>
          </a:p>
          <a:p>
            <a:endParaRPr lang="en-US" dirty="0"/>
          </a:p>
          <a:p>
            <a:pPr marL="0" indent="0">
              <a:buNone/>
            </a:pPr>
            <a:endParaRPr lang="en-GB" altLang="en-US" b="1" dirty="0">
              <a:latin typeface="Times New Roman" panose="02020603050405020304" pitchFamily="18" charset="0"/>
              <a:ea typeface="Aptos" panose="020B0004020202020204" pitchFamily="34" charset="0"/>
              <a:cs typeface="Times New Roman" panose="02020603050405020304" pitchFamily="18" charset="0"/>
            </a:endParaRPr>
          </a:p>
          <a:p>
            <a:endParaRPr lang="en-GB" altLang="en-US" sz="3600" dirty="0">
              <a:latin typeface="Arial" panose="020B0604020202020204" pitchFamily="34" charset="0"/>
            </a:endParaRPr>
          </a:p>
          <a:p>
            <a:endParaRPr lang="en-US" dirty="0"/>
          </a:p>
        </p:txBody>
      </p:sp>
      <p:pic>
        <p:nvPicPr>
          <p:cNvPr id="7" name="Picture 6">
            <a:extLst>
              <a:ext uri="{FF2B5EF4-FFF2-40B4-BE49-F238E27FC236}">
                <a16:creationId xmlns:a16="http://schemas.microsoft.com/office/drawing/2014/main" id="{981EF7FF-89CA-4A8F-8EBE-B95C59F4F4F5}"/>
              </a:ext>
            </a:extLst>
          </p:cNvPr>
          <p:cNvPicPr>
            <a:picLocks noChangeAspect="1"/>
          </p:cNvPicPr>
          <p:nvPr/>
        </p:nvPicPr>
        <p:blipFill>
          <a:blip r:embed="rId3"/>
          <a:stretch>
            <a:fillRect/>
          </a:stretch>
        </p:blipFill>
        <p:spPr>
          <a:xfrm>
            <a:off x="7431322" y="1534065"/>
            <a:ext cx="4589042" cy="2572193"/>
          </a:xfrm>
          <a:prstGeom prst="rect">
            <a:avLst/>
          </a:prstGeom>
        </p:spPr>
      </p:pic>
      <p:pic>
        <p:nvPicPr>
          <p:cNvPr id="8" name="Picture 7">
            <a:extLst>
              <a:ext uri="{FF2B5EF4-FFF2-40B4-BE49-F238E27FC236}">
                <a16:creationId xmlns:a16="http://schemas.microsoft.com/office/drawing/2014/main" id="{D019B959-DECE-4DB4-8D44-0E3E83E714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31322" y="4240184"/>
            <a:ext cx="4589042" cy="2572193"/>
          </a:xfrm>
          <a:prstGeom prst="rect">
            <a:avLst/>
          </a:prstGeom>
        </p:spPr>
      </p:pic>
    </p:spTree>
    <p:extLst>
      <p:ext uri="{BB962C8B-B14F-4D97-AF65-F5344CB8AC3E}">
        <p14:creationId xmlns:p14="http://schemas.microsoft.com/office/powerpoint/2010/main" val="2634353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1"/>
            <a:ext cx="11182165" cy="1025417"/>
          </a:xfrm>
        </p:spPr>
        <p:txBody>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RESEARCH CONTEXT</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284085" y="2328491"/>
            <a:ext cx="7182037" cy="4416554"/>
          </a:xfrm>
        </p:spPr>
        <p:txBody>
          <a:bodyPr>
            <a:normAutofit/>
          </a:bodyPr>
          <a:lstStyle/>
          <a:p>
            <a:pPr marL="0" lvl="0" indent="0" algn="just">
              <a:buNone/>
            </a:pPr>
            <a:r>
              <a:rPr lang="en-ZA" sz="1800" b="1" dirty="0">
                <a:latin typeface="Arial" panose="020B0604020202020204" pitchFamily="34" charset="0"/>
                <a:cs typeface="Arial" panose="020B0604020202020204" pitchFamily="34" charset="0"/>
              </a:rPr>
              <a:t>Debate about the formalisation of customary land rights</a:t>
            </a:r>
          </a:p>
          <a:p>
            <a:pPr lvl="0" algn="just">
              <a:buFont typeface="Wingdings" panose="05000000000000000000" pitchFamily="2" charset="2"/>
              <a:buChar char="v"/>
            </a:pPr>
            <a:r>
              <a:rPr lang="en-ZA" sz="1800" dirty="0">
                <a:latin typeface="Arial" panose="020B0604020202020204" pitchFamily="34" charset="0"/>
                <a:cs typeface="Arial" panose="020B0604020202020204" pitchFamily="34" charset="0"/>
              </a:rPr>
              <a:t>In Africa and Ghana, customary land tenure systems/common property institutions are the predominant institutions that regulate the use of the commons. However, studies reveal that the common property institutions have changed over the years </a:t>
            </a:r>
          </a:p>
          <a:p>
            <a:pPr lvl="0" algn="just">
              <a:buFont typeface="Wingdings" panose="05000000000000000000" pitchFamily="2" charset="2"/>
              <a:buChar char="v"/>
            </a:pPr>
            <a:r>
              <a:rPr lang="en-US" sz="1800" dirty="0">
                <a:latin typeface="Arial" panose="020B0604020202020204" pitchFamily="34" charset="0"/>
                <a:cs typeface="Arial" panose="020B0604020202020204" pitchFamily="34" charset="0"/>
              </a:rPr>
              <a:t>During the colonial era, the changes in political, social, and economic </a:t>
            </a:r>
            <a:r>
              <a:rPr lang="en-US" sz="1800" dirty="0" err="1">
                <a:latin typeface="Arial" panose="020B0604020202020204" pitchFamily="34" charset="0"/>
                <a:cs typeface="Arial" panose="020B0604020202020204" pitchFamily="34" charset="0"/>
              </a:rPr>
              <a:t>organisations</a:t>
            </a:r>
            <a:r>
              <a:rPr lang="en-US" sz="1800" dirty="0">
                <a:latin typeface="Arial" panose="020B0604020202020204" pitchFamily="34" charset="0"/>
                <a:cs typeface="Arial" panose="020B0604020202020204" pitchFamily="34" charset="0"/>
              </a:rPr>
              <a:t> of the Ghanaian communities affected the common property institutions</a:t>
            </a:r>
            <a:r>
              <a:rPr lang="en-ZA" sz="1800" dirty="0">
                <a:latin typeface="Arial" panose="020B0604020202020204" pitchFamily="34" charset="0"/>
                <a:cs typeface="Arial" panose="020B0604020202020204" pitchFamily="34" charset="0"/>
              </a:rPr>
              <a:t>. Also, </a:t>
            </a:r>
            <a:r>
              <a:rPr lang="en-US" sz="1800" dirty="0">
                <a:latin typeface="Arial" panose="020B0604020202020204" pitchFamily="34" charset="0"/>
                <a:cs typeface="Arial" panose="020B0604020202020204" pitchFamily="34" charset="0"/>
              </a:rPr>
              <a:t>the </a:t>
            </a:r>
            <a:r>
              <a:rPr lang="en-US" sz="1800" dirty="0" err="1">
                <a:latin typeface="Arial" panose="020B0604020202020204" pitchFamily="34" charset="0"/>
                <a:cs typeface="Arial" panose="020B0604020202020204" pitchFamily="34" charset="0"/>
              </a:rPr>
              <a:t>formalisation</a:t>
            </a:r>
            <a:r>
              <a:rPr lang="en-US" sz="1800" dirty="0">
                <a:latin typeface="Arial" panose="020B0604020202020204" pitchFamily="34" charset="0"/>
                <a:cs typeface="Arial" panose="020B0604020202020204" pitchFamily="34" charset="0"/>
              </a:rPr>
              <a:t> of customary land rights </a:t>
            </a:r>
            <a:r>
              <a:rPr lang="en-ZA" sz="1800" dirty="0">
                <a:latin typeface="Arial" panose="020B0604020202020204" pitchFamily="34" charset="0"/>
                <a:cs typeface="Arial" panose="020B0604020202020204" pitchFamily="34" charset="0"/>
              </a:rPr>
              <a:t>led to changes in common property institutions.</a:t>
            </a:r>
          </a:p>
          <a:p>
            <a:pPr lvl="0" algn="just">
              <a:buFont typeface="Wingdings" panose="05000000000000000000" pitchFamily="2" charset="2"/>
              <a:buChar char="v"/>
            </a:pPr>
            <a:r>
              <a:rPr lang="en-ZA" sz="1800" dirty="0">
                <a:latin typeface="Arial" panose="020B0604020202020204" pitchFamily="34" charset="0"/>
                <a:cs typeface="Arial" panose="020B0604020202020204" pitchFamily="34" charset="0"/>
              </a:rPr>
              <a:t> In the post-colonial period, formalisation of customary land rights continues, and customary land administration has been strengthened.</a:t>
            </a:r>
          </a:p>
          <a:p>
            <a:pPr lvl="0" algn="just">
              <a:buFont typeface="Wingdings" panose="05000000000000000000" pitchFamily="2" charset="2"/>
              <a:buChar char="v"/>
            </a:pPr>
            <a:r>
              <a:rPr lang="en-ZA" sz="1800" dirty="0">
                <a:latin typeface="Arial" panose="020B0604020202020204" pitchFamily="34" charset="0"/>
                <a:cs typeface="Arial" panose="020B0604020202020204" pitchFamily="34" charset="0"/>
              </a:rPr>
              <a:t>Although formalisation of the common property institutions transforms the tenure systems, a study reveals that the common property institutions change when land values appreciate.</a:t>
            </a:r>
          </a:p>
          <a:p>
            <a:pPr marL="0" indent="0">
              <a:buNone/>
            </a:pPr>
            <a:endParaRPr lang="en-GB" altLang="en-US" sz="1800" dirty="0">
              <a:latin typeface="Arial" panose="020B0604020202020204" pitchFamily="34" charset="0"/>
            </a:endParaRPr>
          </a:p>
          <a:p>
            <a:endParaRPr lang="en-US" sz="1800" dirty="0"/>
          </a:p>
        </p:txBody>
      </p:sp>
      <p:pic>
        <p:nvPicPr>
          <p:cNvPr id="5" name="Picture 4" descr="This is a map of what Africa's colonies looked like in 1914 during Europe's  scramble for Africa. Countries in your wante… | African colonization,  Africa map, Africa">
            <a:extLst>
              <a:ext uri="{FF2B5EF4-FFF2-40B4-BE49-F238E27FC236}">
                <a16:creationId xmlns:a16="http://schemas.microsoft.com/office/drawing/2014/main" id="{D61AEBD7-909F-4B60-AC0B-119E89060C9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627172" y="2420938"/>
            <a:ext cx="4393192" cy="3940360"/>
          </a:xfrm>
          <a:prstGeom prst="rect">
            <a:avLst/>
          </a:prstGeom>
          <a:noFill/>
          <a:ln>
            <a:noFill/>
          </a:ln>
        </p:spPr>
      </p:pic>
    </p:spTree>
    <p:extLst>
      <p:ext uri="{BB962C8B-B14F-4D97-AF65-F5344CB8AC3E}">
        <p14:creationId xmlns:p14="http://schemas.microsoft.com/office/powerpoint/2010/main" val="283126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RESEARCH CONTEXT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6" y="2304303"/>
            <a:ext cx="7102557" cy="4275510"/>
          </a:xfrm>
        </p:spPr>
        <p:txBody>
          <a:bodyPr>
            <a:normAutofit fontScale="92500"/>
          </a:bodyPr>
          <a:lstStyle/>
          <a:p>
            <a:pPr lvl="0" algn="just">
              <a:buFont typeface="Wingdings" panose="05000000000000000000" pitchFamily="2" charset="2"/>
              <a:buChar char="v"/>
            </a:pPr>
            <a:r>
              <a:rPr lang="en-ZA" sz="2400" dirty="0">
                <a:latin typeface="Arial" panose="020B0604020202020204" pitchFamily="34" charset="0"/>
                <a:cs typeface="Arial" panose="020B0604020202020204" pitchFamily="34" charset="0"/>
              </a:rPr>
              <a:t> In peri-urban Ghana, urban expansion, internal migration, globalisation, the proliferation of land laws, and technological advancement have increased the demand for customary lands (common property), resulting in land commodification.</a:t>
            </a:r>
          </a:p>
          <a:p>
            <a:pPr lvl="0" algn="just">
              <a:buFont typeface="Wingdings" panose="05000000000000000000" pitchFamily="2" charset="2"/>
              <a:buChar char="v"/>
            </a:pPr>
            <a:r>
              <a:rPr lang="en-ZA" sz="2400" dirty="0">
                <a:latin typeface="Arial" panose="020B0604020202020204" pitchFamily="34" charset="0"/>
                <a:cs typeface="Arial" panose="020B0604020202020204" pitchFamily="34" charset="0"/>
              </a:rPr>
              <a:t> During the land commodification, traditional leaders such as chiefs and clan heads redefine the common property institutions regulating the customary lands and evict their subjects from their ancestral lands</a:t>
            </a:r>
          </a:p>
          <a:p>
            <a:pPr lvl="0" algn="just">
              <a:buFont typeface="Wingdings" panose="05000000000000000000" pitchFamily="2" charset="2"/>
              <a:buChar char="v"/>
            </a:pPr>
            <a:r>
              <a:rPr lang="en-ZA" sz="2400" dirty="0">
                <a:latin typeface="Arial" panose="020B0604020202020204" pitchFamily="34" charset="0"/>
                <a:cs typeface="Arial" panose="020B0604020202020204" pitchFamily="34" charset="0"/>
              </a:rPr>
              <a:t> The change in common property institutions results in land conflicts, breakdown of social cohesion, intergenerational loss of wealth, and deepen the existing social inequalities.</a:t>
            </a:r>
          </a:p>
          <a:p>
            <a:pPr marL="0" indent="0" algn="just">
              <a:buNone/>
            </a:pPr>
            <a:endParaRPr lang="en-US"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1A86340-B5E8-492F-BCCA-6B3037E724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1860" y="2420938"/>
            <a:ext cx="4746171" cy="4158875"/>
          </a:xfrm>
          <a:prstGeom prst="rect">
            <a:avLst/>
          </a:prstGeom>
        </p:spPr>
      </p:pic>
    </p:spTree>
    <p:extLst>
      <p:ext uri="{BB962C8B-B14F-4D97-AF65-F5344CB8AC3E}">
        <p14:creationId xmlns:p14="http://schemas.microsoft.com/office/powerpoint/2010/main" val="4127805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RESEARCH CONTEXT CONT’D</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6" y="2198385"/>
            <a:ext cx="7520082" cy="4578933"/>
          </a:xfrm>
        </p:spPr>
        <p:txBody>
          <a:bodyPr>
            <a:noAutofit/>
          </a:bodyPr>
          <a:lstStyle/>
          <a:p>
            <a:pPr marL="0" lvl="0" indent="0" algn="just">
              <a:buNone/>
            </a:pPr>
            <a:r>
              <a:rPr lang="en-ZA" sz="1600" b="1" dirty="0">
                <a:solidFill>
                  <a:srgbClr val="FF0000"/>
                </a:solidFill>
                <a:latin typeface="Arial" panose="020B0604020202020204" pitchFamily="34" charset="0"/>
                <a:cs typeface="Arial" panose="020B0604020202020204" pitchFamily="34" charset="0"/>
              </a:rPr>
              <a:t>Research Gap</a:t>
            </a:r>
          </a:p>
          <a:p>
            <a:pPr algn="just">
              <a:buFont typeface="Wingdings" panose="05000000000000000000" pitchFamily="2" charset="2"/>
              <a:buChar char="v"/>
            </a:pPr>
            <a:r>
              <a:rPr lang="en-ZA" sz="1400" dirty="0">
                <a:latin typeface="Arial" panose="020B0604020202020204" pitchFamily="34" charset="0"/>
                <a:cs typeface="Arial" panose="020B0604020202020204" pitchFamily="34" charset="0"/>
              </a:rPr>
              <a:t>The widespread land commodification and the changes in common property institutions in peri-urban customary land governance have been noted in the literature. </a:t>
            </a:r>
          </a:p>
          <a:p>
            <a:pPr>
              <a:buFont typeface="Wingdings" panose="05000000000000000000" pitchFamily="2" charset="2"/>
              <a:buChar char="v"/>
            </a:pPr>
            <a:r>
              <a:rPr lang="en-US" sz="1400" dirty="0">
                <a:latin typeface="Arial" panose="020B0604020202020204" pitchFamily="34" charset="0"/>
                <a:cs typeface="Arial" panose="020B0604020202020204" pitchFamily="34" charset="0"/>
              </a:rPr>
              <a:t>When the customary land values appreciate, studies reveal that chiefs redefine customs on land allocation and claim that all the customary lands must be allocated by them (</a:t>
            </a:r>
            <a:r>
              <a:rPr lang="en-US" sz="1400" dirty="0" err="1">
                <a:latin typeface="Arial" panose="020B0604020202020204" pitchFamily="34" charset="0"/>
                <a:cs typeface="Arial" panose="020B0604020202020204" pitchFamily="34" charset="0"/>
              </a:rPr>
              <a:t>Akaateba</a:t>
            </a:r>
            <a:r>
              <a:rPr lang="en-US" sz="1400" dirty="0">
                <a:latin typeface="Arial" panose="020B0604020202020204" pitchFamily="34" charset="0"/>
                <a:cs typeface="Arial" panose="020B0604020202020204" pitchFamily="34" charset="0"/>
              </a:rPr>
              <a:t>, 2018; Fosu, 2020; </a:t>
            </a:r>
            <a:r>
              <a:rPr lang="en-US" sz="1400" dirty="0" err="1">
                <a:latin typeface="Arial" panose="020B0604020202020204" pitchFamily="34" charset="0"/>
                <a:cs typeface="Arial" panose="020B0604020202020204" pitchFamily="34" charset="0"/>
              </a:rPr>
              <a:t>Sumbo</a:t>
            </a:r>
            <a:r>
              <a:rPr lang="en-US" sz="1400" dirty="0">
                <a:latin typeface="Arial" panose="020B0604020202020204" pitchFamily="34" charset="0"/>
                <a:cs typeface="Arial" panose="020B0604020202020204" pitchFamily="34" charset="0"/>
              </a:rPr>
              <a:t>, 2021).</a:t>
            </a:r>
          </a:p>
          <a:p>
            <a:pPr>
              <a:buFont typeface="Wingdings" panose="05000000000000000000" pitchFamily="2" charset="2"/>
              <a:buChar char="v"/>
            </a:pPr>
            <a:r>
              <a:rPr lang="en-US" sz="1400" dirty="0">
                <a:latin typeface="Arial" panose="020B0604020202020204" pitchFamily="34" charset="0"/>
                <a:cs typeface="Arial" panose="020B0604020202020204" pitchFamily="34" charset="0"/>
              </a:rPr>
              <a:t>The land use conversion creates contestations and struggles between chiefs and clans and within clans.</a:t>
            </a:r>
            <a:endParaRPr lang="en-ZA" sz="14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n-US" sz="1400" dirty="0">
                <a:latin typeface="Arial" panose="020B0604020202020204" pitchFamily="34" charset="0"/>
                <a:cs typeface="Arial" panose="020B0604020202020204" pitchFamily="34" charset="0"/>
              </a:rPr>
              <a:t>At the heart of this land use conversion is the question of who owns the land (land ownership), which is influenced by a complex interplay of customary practices, statutory laws, and the socio-political dynamics in peri-urban Ghana. </a:t>
            </a:r>
          </a:p>
          <a:p>
            <a:pPr algn="just">
              <a:buFont typeface="Wingdings" panose="05000000000000000000" pitchFamily="2" charset="2"/>
              <a:buChar char="v"/>
            </a:pPr>
            <a:r>
              <a:rPr lang="en-US" sz="1400" dirty="0">
                <a:latin typeface="Arial" panose="020B0604020202020204" pitchFamily="34" charset="0"/>
                <a:cs typeface="Arial" panose="020B0604020202020204" pitchFamily="34" charset="0"/>
              </a:rPr>
              <a:t>Several studies have documented a redefinition and reinterpretation of customs on land ownership by chiefs during land commodification (</a:t>
            </a:r>
            <a:r>
              <a:rPr lang="en-US" sz="1400" dirty="0" err="1">
                <a:latin typeface="Arial" panose="020B0604020202020204" pitchFamily="34" charset="0"/>
                <a:cs typeface="Arial" panose="020B0604020202020204" pitchFamily="34" charset="0"/>
              </a:rPr>
              <a:t>Nyasulu</a:t>
            </a:r>
            <a:r>
              <a:rPr lang="en-US" sz="1400" dirty="0">
                <a:latin typeface="Arial" panose="020B0604020202020204" pitchFamily="34" charset="0"/>
                <a:cs typeface="Arial" panose="020B0604020202020204" pitchFamily="34" charset="0"/>
              </a:rPr>
              <a:t>, 2012; Barry and </a:t>
            </a:r>
            <a:r>
              <a:rPr lang="en-US" sz="1400" dirty="0" err="1">
                <a:latin typeface="Arial" panose="020B0604020202020204" pitchFamily="34" charset="0"/>
                <a:cs typeface="Arial" panose="020B0604020202020204" pitchFamily="34" charset="0"/>
              </a:rPr>
              <a:t>Danso</a:t>
            </a:r>
            <a:r>
              <a:rPr lang="en-US" sz="1400" dirty="0">
                <a:latin typeface="Arial" panose="020B0604020202020204" pitchFamily="34" charset="0"/>
                <a:cs typeface="Arial" panose="020B0604020202020204" pitchFamily="34" charset="0"/>
              </a:rPr>
              <a:t>, 2014; </a:t>
            </a:r>
            <a:r>
              <a:rPr lang="en-US" sz="1400" dirty="0" err="1">
                <a:latin typeface="Arial" panose="020B0604020202020204" pitchFamily="34" charset="0"/>
                <a:cs typeface="Arial" panose="020B0604020202020204" pitchFamily="34" charset="0"/>
              </a:rPr>
              <a:t>Akaateba</a:t>
            </a:r>
            <a:r>
              <a:rPr lang="en-US" sz="1400" dirty="0">
                <a:latin typeface="Arial" panose="020B0604020202020204" pitchFamily="34" charset="0"/>
                <a:cs typeface="Arial" panose="020B0604020202020204" pitchFamily="34" charset="0"/>
              </a:rPr>
              <a:t>, 2019; Fosu, 2020; </a:t>
            </a:r>
            <a:r>
              <a:rPr lang="en-US" sz="1400" dirty="0" err="1">
                <a:latin typeface="Arial" panose="020B0604020202020204" pitchFamily="34" charset="0"/>
                <a:cs typeface="Arial" panose="020B0604020202020204" pitchFamily="34" charset="0"/>
              </a:rPr>
              <a:t>Sumbo</a:t>
            </a:r>
            <a:r>
              <a:rPr lang="en-US" sz="1400" dirty="0">
                <a:latin typeface="Arial" panose="020B0604020202020204" pitchFamily="34" charset="0"/>
                <a:cs typeface="Arial" panose="020B0604020202020204" pitchFamily="34" charset="0"/>
              </a:rPr>
              <a:t>, 2021). </a:t>
            </a:r>
          </a:p>
          <a:p>
            <a:pPr algn="just">
              <a:buFont typeface="Wingdings" panose="05000000000000000000" pitchFamily="2" charset="2"/>
              <a:buChar char="v"/>
            </a:pPr>
            <a:r>
              <a:rPr lang="en-US" sz="1400" dirty="0">
                <a:latin typeface="Arial" panose="020B0604020202020204" pitchFamily="34" charset="0"/>
                <a:cs typeface="Arial" panose="020B0604020202020204" pitchFamily="34" charset="0"/>
              </a:rPr>
              <a:t>Some studies portrayed the redefinition of land ownership as a shortcoming of the customary land tenure systems and recommend formalization of land rights. Others also illustrate the reinterpretation of the land ownership without showing empirically and theoretically how the changes occurs and the ways actors legitimize the reinterpretation of the land ownership patterns.  </a:t>
            </a:r>
          </a:p>
          <a:p>
            <a:pPr marL="0" lvl="0" indent="0" algn="just">
              <a:buNone/>
            </a:pPr>
            <a:endParaRPr lang="en-US" sz="1400" dirty="0">
              <a:latin typeface="Arial" panose="020B0604020202020204" pitchFamily="34" charset="0"/>
              <a:cs typeface="Arial" panose="020B0604020202020204" pitchFamily="34" charset="0"/>
            </a:endParaRPr>
          </a:p>
        </p:txBody>
      </p:sp>
      <p:pic>
        <p:nvPicPr>
          <p:cNvPr id="7" name="Content Placeholder 10">
            <a:extLst>
              <a:ext uri="{FF2B5EF4-FFF2-40B4-BE49-F238E27FC236}">
                <a16:creationId xmlns:a16="http://schemas.microsoft.com/office/drawing/2014/main" id="{A8259FDF-33A3-4071-A000-7455CCAE62A3}"/>
              </a:ext>
            </a:extLst>
          </p:cNvPr>
          <p:cNvPicPr>
            <a:picLocks noChangeAspect="1"/>
          </p:cNvPicPr>
          <p:nvPr/>
        </p:nvPicPr>
        <p:blipFill>
          <a:blip r:embed="rId4"/>
          <a:stretch>
            <a:fillRect/>
          </a:stretch>
        </p:blipFill>
        <p:spPr>
          <a:xfrm>
            <a:off x="7605655" y="2198385"/>
            <a:ext cx="4536249" cy="4487345"/>
          </a:xfrm>
          <a:prstGeom prst="rect">
            <a:avLst/>
          </a:prstGeom>
        </p:spPr>
      </p:pic>
    </p:spTree>
    <p:extLst>
      <p:ext uri="{BB962C8B-B14F-4D97-AF65-F5344CB8AC3E}">
        <p14:creationId xmlns:p14="http://schemas.microsoft.com/office/powerpoint/2010/main" val="3539524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747229"/>
          </a:xfrm>
        </p:spPr>
        <p:txBody>
          <a:bodyPr>
            <a:normAutofit/>
          </a:bodyPr>
          <a:lstStyle/>
          <a:p>
            <a:pPr algn="ctr"/>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RESEARCH CONTEXT CONT’D</a:t>
            </a:r>
            <a:endParaRPr lang="en-ZA" sz="3200"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13970" y="1968649"/>
            <a:ext cx="7217890" cy="4889351"/>
          </a:xfrm>
        </p:spPr>
        <p:txBody>
          <a:bodyPr>
            <a:noAutofit/>
          </a:bodyPr>
          <a:lstStyle/>
          <a:p>
            <a:pPr marL="0" lvl="0" indent="0">
              <a:buNone/>
            </a:pPr>
            <a:r>
              <a:rPr lang="en-ZA" sz="2000" b="1" dirty="0">
                <a:solidFill>
                  <a:srgbClr val="FF0000"/>
                </a:solidFill>
                <a:latin typeface="Arial" panose="020B0604020202020204" pitchFamily="34" charset="0"/>
                <a:cs typeface="Arial" panose="020B0604020202020204" pitchFamily="34" charset="0"/>
              </a:rPr>
              <a:t>Relevance of the Study</a:t>
            </a:r>
          </a:p>
          <a:p>
            <a:pPr lvl="0">
              <a:buFont typeface="Wingdings" panose="05000000000000000000" pitchFamily="2" charset="2"/>
              <a:buChar char="v"/>
            </a:pPr>
            <a:r>
              <a:rPr lang="en-ZA" sz="1400" dirty="0">
                <a:latin typeface="Arial" panose="020B0604020202020204" pitchFamily="34" charset="0"/>
                <a:cs typeface="Arial" panose="020B0604020202020204" pitchFamily="34" charset="0"/>
              </a:rPr>
              <a:t>Moreover, about 80% of Ghana’s land is under customary administration, and most peri-urban commons are under customary land administration.</a:t>
            </a:r>
          </a:p>
          <a:p>
            <a:pPr lvl="0">
              <a:buFont typeface="Wingdings" panose="05000000000000000000" pitchFamily="2" charset="2"/>
              <a:buChar char="v"/>
            </a:pPr>
            <a:r>
              <a:rPr lang="en-ZA" sz="1400" dirty="0">
                <a:latin typeface="Arial" panose="020B0604020202020204" pitchFamily="34" charset="0"/>
                <a:cs typeface="Arial" panose="020B0604020202020204" pitchFamily="34" charset="0"/>
              </a:rPr>
              <a:t>Furthermore, peri-urban areas have become an alternative source of land for urban residents who cannot afford the higher housing land prices in urban areas.</a:t>
            </a:r>
          </a:p>
          <a:p>
            <a:pPr lvl="0">
              <a:buFont typeface="Wingdings" panose="05000000000000000000" pitchFamily="2" charset="2"/>
              <a:buChar char="v"/>
            </a:pPr>
            <a:r>
              <a:rPr lang="en-ZA" sz="1400" b="1" dirty="0">
                <a:latin typeface="Arial" panose="020B0604020202020204" pitchFamily="34" charset="0"/>
                <a:cs typeface="Arial" panose="020B0604020202020204" pitchFamily="34" charset="0"/>
              </a:rPr>
              <a:t>Additionally, there is a continuous proliferation of laws and policies, both locally and internationally to formalise common property institutions, and this has incessantly increased the power of customary authorities. </a:t>
            </a:r>
          </a:p>
          <a:p>
            <a:pPr lvl="0">
              <a:buFont typeface="Wingdings" panose="05000000000000000000" pitchFamily="2" charset="2"/>
              <a:buChar char="v"/>
            </a:pPr>
            <a:r>
              <a:rPr lang="en-ZA" sz="1400" dirty="0">
                <a:latin typeface="Arial" panose="020B0604020202020204" pitchFamily="34" charset="0"/>
                <a:cs typeface="Arial" panose="020B0604020202020204" pitchFamily="34" charset="0"/>
              </a:rPr>
              <a:t>Consequently, this situation has necessitated a study on how land ownership patterns change in customary land governance in peri-urban areas of Ghana during land commodification. </a:t>
            </a:r>
            <a:endParaRPr lang="en-ZA" sz="1400" b="1" dirty="0">
              <a:latin typeface="Arial" panose="020B0604020202020204" pitchFamily="34" charset="0"/>
              <a:cs typeface="Arial" panose="020B0604020202020204" pitchFamily="34" charset="0"/>
            </a:endParaRPr>
          </a:p>
          <a:p>
            <a:pPr marL="0" indent="0">
              <a:buNone/>
            </a:pPr>
            <a:r>
              <a:rPr lang="en-ZA" sz="2000" b="1" dirty="0">
                <a:solidFill>
                  <a:srgbClr val="FF0000"/>
                </a:solidFill>
                <a:latin typeface="Arial" panose="020B0604020202020204" pitchFamily="34" charset="0"/>
                <a:cs typeface="Arial" panose="020B0604020202020204" pitchFamily="34" charset="0"/>
              </a:rPr>
              <a:t>Overarching Research Questions</a:t>
            </a:r>
          </a:p>
          <a:p>
            <a:pPr algn="just">
              <a:buFont typeface="Wingdings" panose="05000000000000000000" pitchFamily="2" charset="2"/>
              <a:buChar char="v"/>
            </a:pPr>
            <a:r>
              <a:rPr lang="en-US" sz="1400" dirty="0">
                <a:latin typeface="Arial" panose="020B0604020202020204" pitchFamily="34" charset="0"/>
                <a:cs typeface="Arial" panose="020B0604020202020204" pitchFamily="34" charset="0"/>
              </a:rPr>
              <a:t>This study primarily tries to fill this gap and examine the complex contested terrain of land ownership within the customary land governance in peri-urban Kumasi, Ghana. The paper, predominantly, explores the power asymmetries among actors, their motivations, and strategies adopted to shape land ownership patterns during land commodification</a:t>
            </a:r>
            <a:r>
              <a:rPr lang="en-US" sz="1600" dirty="0">
                <a:latin typeface="Arial" panose="020B0604020202020204" pitchFamily="34" charset="0"/>
                <a:cs typeface="Arial" panose="020B0604020202020204" pitchFamily="34" charset="0"/>
              </a:rPr>
              <a:t>. </a:t>
            </a:r>
            <a:endParaRPr lang="en-ZA" sz="1600" dirty="0">
              <a:latin typeface="Arial" panose="020B0604020202020204" pitchFamily="34" charset="0"/>
              <a:cs typeface="Arial" panose="020B0604020202020204" pitchFamily="34" charset="0"/>
            </a:endParaRPr>
          </a:p>
          <a:p>
            <a:pPr marL="0" lvl="0" indent="0" algn="just">
              <a:buNone/>
            </a:pPr>
            <a:endParaRPr lang="en-US" sz="16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1A86340-B5E8-492F-BCCA-6B3037E724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31860" y="2420938"/>
            <a:ext cx="4746171" cy="4158875"/>
          </a:xfrm>
          <a:prstGeom prst="rect">
            <a:avLst/>
          </a:prstGeom>
        </p:spPr>
      </p:pic>
    </p:spTree>
    <p:extLst>
      <p:ext uri="{BB962C8B-B14F-4D97-AF65-F5344CB8AC3E}">
        <p14:creationId xmlns:p14="http://schemas.microsoft.com/office/powerpoint/2010/main" val="4171089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70472" y="1496957"/>
            <a:ext cx="11182165" cy="719117"/>
          </a:xfrm>
        </p:spPr>
        <p:txBody>
          <a:bodyPr>
            <a:normAutofit/>
          </a:bodyPr>
          <a:lstStyle/>
          <a:p>
            <a:pPr algn="ctr"/>
            <a:r>
              <a:rPr lang="en-ZA" sz="3200" b="1" dirty="0">
                <a:solidFill>
                  <a:srgbClr val="00B050"/>
                </a:solidFill>
                <a:effectLst>
                  <a:outerShdw blurRad="38100" dist="38100" dir="2700000" algn="tl">
                    <a:srgbClr val="000000">
                      <a:alpha val="43137"/>
                    </a:srgbClr>
                  </a:outerShdw>
                </a:effectLst>
                <a:latin typeface="Arial Black" panose="020B0A04020102020204" pitchFamily="34" charset="0"/>
              </a:rPr>
              <a:t>THEORETICAL FRAMEWORK</a:t>
            </a:r>
            <a:endParaRPr lang="en-ZA" sz="3200" dirty="0"/>
          </a:p>
        </p:txBody>
      </p:sp>
      <p:pic>
        <p:nvPicPr>
          <p:cNvPr id="7" name="Content Placeholder 6">
            <a:extLst>
              <a:ext uri="{FF2B5EF4-FFF2-40B4-BE49-F238E27FC236}">
                <a16:creationId xmlns:a16="http://schemas.microsoft.com/office/drawing/2014/main" id="{F6412C05-59A2-4591-9CC5-20078425FA1A}"/>
              </a:ext>
            </a:extLst>
          </p:cNvPr>
          <p:cNvPicPr>
            <a:picLocks noGrp="1" noChangeAspect="1"/>
          </p:cNvPicPr>
          <p:nvPr>
            <p:ph idx="1"/>
          </p:nvPr>
        </p:nvPicPr>
        <p:blipFill rotWithShape="1">
          <a:blip r:embed="rId4"/>
          <a:srcRect l="11" t="11" r="21" b="83"/>
          <a:stretch/>
        </p:blipFill>
        <p:spPr>
          <a:xfrm>
            <a:off x="940285" y="2086985"/>
            <a:ext cx="10247668" cy="4662088"/>
          </a:xfrm>
          <a:prstGeom prst="rect">
            <a:avLst/>
          </a:prstGeom>
        </p:spPr>
      </p:pic>
    </p:spTree>
    <p:extLst>
      <p:ext uri="{BB962C8B-B14F-4D97-AF65-F5344CB8AC3E}">
        <p14:creationId xmlns:p14="http://schemas.microsoft.com/office/powerpoint/2010/main" val="136962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B74AC-DA50-D61D-97CC-664D958BC4A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6FE8141-ACC7-F7B1-804E-29F521A720AD}"/>
              </a:ext>
            </a:extLst>
          </p:cNvPr>
          <p:cNvPicPr>
            <a:picLocks noChangeAspect="1"/>
          </p:cNvPicPr>
          <p:nvPr/>
        </p:nvPicPr>
        <p:blipFill>
          <a:blip r:embed="rId3"/>
          <a:stretch>
            <a:fillRect/>
          </a:stretch>
        </p:blipFill>
        <p:spPr>
          <a:xfrm>
            <a:off x="0" y="-6064"/>
            <a:ext cx="12192000" cy="1406203"/>
          </a:xfrm>
          <a:prstGeom prst="rect">
            <a:avLst/>
          </a:prstGeom>
        </p:spPr>
      </p:pic>
      <p:sp>
        <p:nvSpPr>
          <p:cNvPr id="2" name="Title 1">
            <a:extLst>
              <a:ext uri="{FF2B5EF4-FFF2-40B4-BE49-F238E27FC236}">
                <a16:creationId xmlns:a16="http://schemas.microsoft.com/office/drawing/2014/main" id="{DBDC19BD-5A4F-4087-9927-DB686B00D566}"/>
              </a:ext>
            </a:extLst>
          </p:cNvPr>
          <p:cNvSpPr>
            <a:spLocks noGrp="1"/>
          </p:cNvSpPr>
          <p:nvPr>
            <p:ph type="title"/>
          </p:nvPr>
        </p:nvSpPr>
        <p:spPr>
          <a:xfrm>
            <a:off x="838199" y="1395522"/>
            <a:ext cx="11182165" cy="908782"/>
          </a:xfrm>
        </p:spPr>
        <p:txBody>
          <a:bodyPr/>
          <a:lstStyle/>
          <a:p>
            <a:r>
              <a:rPr lang="en-ZA" b="1" dirty="0">
                <a:solidFill>
                  <a:srgbClr val="00B050"/>
                </a:solidFill>
                <a:effectLst>
                  <a:outerShdw blurRad="38100" dist="38100" dir="2700000" algn="tl">
                    <a:srgbClr val="000000">
                      <a:alpha val="43137"/>
                    </a:srgbClr>
                  </a:outerShdw>
                </a:effectLst>
                <a:latin typeface="Arial Black" panose="020B0A04020102020204" pitchFamily="34" charset="0"/>
              </a:rPr>
              <a:t>RESEARCH METHODOLOGY</a:t>
            </a:r>
            <a:endParaRPr lang="en-ZA" dirty="0"/>
          </a:p>
        </p:txBody>
      </p:sp>
      <p:sp>
        <p:nvSpPr>
          <p:cNvPr id="6" name="Content Placeholder 5">
            <a:extLst>
              <a:ext uri="{FF2B5EF4-FFF2-40B4-BE49-F238E27FC236}">
                <a16:creationId xmlns:a16="http://schemas.microsoft.com/office/drawing/2014/main" id="{FD6164C7-BF36-669C-DAE3-6C5F41F426D5}"/>
              </a:ext>
            </a:extLst>
          </p:cNvPr>
          <p:cNvSpPr>
            <a:spLocks noGrp="1"/>
          </p:cNvSpPr>
          <p:nvPr>
            <p:ph idx="1"/>
          </p:nvPr>
        </p:nvSpPr>
        <p:spPr>
          <a:xfrm>
            <a:off x="171636" y="2304303"/>
            <a:ext cx="7102557" cy="4275510"/>
          </a:xfrm>
        </p:spPr>
        <p:txBody>
          <a:bodyPr>
            <a:normAutofit/>
          </a:bodyPr>
          <a:lstStyle/>
          <a:p>
            <a:pPr marL="0" indent="0">
              <a:buNone/>
            </a:pPr>
            <a:r>
              <a:rPr lang="en-ZA" b="1" dirty="0">
                <a:latin typeface="Arial" panose="020B0604020202020204" pitchFamily="34" charset="0"/>
                <a:cs typeface="Arial" panose="020B0604020202020204" pitchFamily="34" charset="0"/>
              </a:rPr>
              <a:t>Research Strategy </a:t>
            </a:r>
          </a:p>
          <a:p>
            <a:pPr marL="0" indent="0">
              <a:buNone/>
            </a:pPr>
            <a:r>
              <a:rPr lang="en-ZA" b="1" dirty="0">
                <a:latin typeface="Arial" panose="020B0604020202020204" pitchFamily="34" charset="0"/>
                <a:cs typeface="Arial" panose="020B0604020202020204" pitchFamily="34" charset="0"/>
              </a:rPr>
              <a:t>(Case Studies)</a:t>
            </a:r>
          </a:p>
          <a:p>
            <a:pPr marL="0" lvl="0" indent="0" algn="just">
              <a:buNone/>
            </a:pPr>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8914932D-8204-4636-9452-BD8B5ED7CD1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213203" y="2197102"/>
            <a:ext cx="7455106" cy="4489913"/>
          </a:xfrm>
          <a:prstGeom prst="rect">
            <a:avLst/>
          </a:prstGeom>
          <a:noFill/>
          <a:ln w="38100">
            <a:solidFill>
              <a:schemeClr val="tx1"/>
            </a:solidFill>
          </a:ln>
        </p:spPr>
      </p:pic>
    </p:spTree>
    <p:extLst>
      <p:ext uri="{BB962C8B-B14F-4D97-AF65-F5344CB8AC3E}">
        <p14:creationId xmlns:p14="http://schemas.microsoft.com/office/powerpoint/2010/main" val="1711553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06bed3f-efae-4d70-a15b-866bb27c918d}"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13989</TotalTime>
  <Words>2973</Words>
  <Application>Microsoft Office PowerPoint</Application>
  <PresentationFormat>Widescreen</PresentationFormat>
  <Paragraphs>173</Paragraphs>
  <Slides>24</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Arial Black</vt:lpstr>
      <vt:lpstr>Calibri</vt:lpstr>
      <vt:lpstr>Calibri Light</vt:lpstr>
      <vt:lpstr>Courier New</vt:lpstr>
      <vt:lpstr>Times New Roman</vt:lpstr>
      <vt:lpstr>Wingdings</vt:lpstr>
      <vt:lpstr>Office Theme</vt:lpstr>
      <vt:lpstr> CONTESTED PERI-URBAN COMMONS: WHO OWNS THE LANDS IN THE SURROUNDINGS OF KUMASI, GHANA?   Augustine Fosu Institute for Poverty, Land and Agrarian Studies, University of the Western Cape, South Africa  &amp;  Institute of Social Anthropology, University of Bern, Switzerland  </vt:lpstr>
      <vt:lpstr>PRESENTATION OUTLINE</vt:lpstr>
      <vt:lpstr>INTRODUCTION</vt:lpstr>
      <vt:lpstr>RESEARCH CONTEXT</vt:lpstr>
      <vt:lpstr>RESEARCH CONTEXT CONT’D</vt:lpstr>
      <vt:lpstr>RESEARCH CONTEXT CONT’D</vt:lpstr>
      <vt:lpstr>RESEARCH CONTEXT CONT’D</vt:lpstr>
      <vt:lpstr>THEORETICAL FRAMEWORK</vt:lpstr>
      <vt:lpstr>RESEARCH METHODOLOGY</vt:lpstr>
      <vt:lpstr>RESEARCH METHODOLOGY CONT’D</vt:lpstr>
      <vt:lpstr>RESEARCH METHODOLOGY CONT’D</vt:lpstr>
      <vt:lpstr>RESEARCH METHODOLOGY CONT’D</vt:lpstr>
      <vt:lpstr>RESULTS AND DISCUSSION</vt:lpstr>
      <vt:lpstr> RESULTS AND DISCUSSION CONT’D</vt:lpstr>
      <vt:lpstr> RESULTS AND DISCUSSION CONT’D</vt:lpstr>
      <vt:lpstr>RESULTS AND DISCUSSION CONT’D</vt:lpstr>
      <vt:lpstr>RESULTS AND DISCUSSION CONT’D</vt:lpstr>
      <vt:lpstr>RESULTS AND DISCUSSION CONT’D</vt:lpstr>
      <vt:lpstr>RESULTS AND DISCUSSION CONT’D</vt:lpstr>
      <vt:lpstr>RESULTS AND DISCUSSION CONT’D</vt:lpstr>
      <vt:lpstr>RESULTS AND DISCUSSION CONT’D</vt:lpstr>
      <vt:lpstr>RESULTS AND DISCUSSION CONT’D</vt:lpstr>
      <vt:lpstr>CONCLUSION AND RECOMMENDATION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ConfTool Registrations and Submissions</dc:title>
  <dc:creator>Mahlet Wubishet</dc:creator>
  <cp:lastModifiedBy>Fikre Asmamaw</cp:lastModifiedBy>
  <cp:revision>43</cp:revision>
  <dcterms:created xsi:type="dcterms:W3CDTF">2025-06-17T08:21:46Z</dcterms:created>
  <dcterms:modified xsi:type="dcterms:W3CDTF">2025-11-11T02:24:15Z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758219</vt:lpwstr>
  </property>
  <property fmtid="{D5CDD505-2E9C-101B-9397-08002B2CF9AE}" pid="3" name="NXPowerLiteSettings">
    <vt:lpwstr>F7000400038000</vt:lpwstr>
  </property>
  <property fmtid="{D5CDD505-2E9C-101B-9397-08002B2CF9AE}" pid="4" name="NXPowerLiteVersion">
    <vt:lpwstr>S10.9.4</vt:lpwstr>
  </property>
</Properties>
</file>