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1" r:id="rId3"/>
    <p:sldId id="273" r:id="rId4"/>
    <p:sldId id="272" r:id="rId5"/>
    <p:sldId id="270" r:id="rId6"/>
    <p:sldId id="274" r:id="rId7"/>
    <p:sldId id="278" r:id="rId8"/>
    <p:sldId id="276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B89E4D-583D-4431-8E59-9EF28E9D539D}">
          <p14:sldIdLst>
            <p14:sldId id="268"/>
            <p14:sldId id="261"/>
            <p14:sldId id="273"/>
            <p14:sldId id="272"/>
            <p14:sldId id="270"/>
            <p14:sldId id="274"/>
            <p14:sldId id="278"/>
            <p14:sldId id="276"/>
            <p14:sldId id="280"/>
          </p14:sldIdLst>
        </p14:section>
        <p14:section name="Untitled Section" id="{9B3E2339-74D5-48A0-9482-8A3979F865B4}">
          <p14:sldIdLst/>
        </p14:section>
        <p14:section name="Untitled Section" id="{1FF36B0F-97E7-41D7-8284-9E98F6D9A7BA}">
          <p14:sldIdLst/>
        </p14:section>
        <p14:section name="Untitled Section" id="{D3ACD8CA-4634-425A-A847-4507EE9D00D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BBA9F0-9D4D-4709-BC78-F7125D102EF7}" v="1" dt="2025-10-12T19:07:09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3DA7F-DD13-4995-98D4-D14ED7BE7621}" type="datetimeFigureOut">
              <a:rPr lang="LID4096" smtClean="0"/>
              <a:t>11/11/2025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D3AE5-622D-4F69-A572-72200B40BB6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01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ask the question : In what ways are women marginalized in the access and control of land? You find this existing literature, now overemphasized.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D3AE5-622D-4F69-A572-72200B40BB6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2086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9E67-06B2-45C6-9367-4AC5191E9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FCBA9-AC36-46B6-B0BA-F27DE32C6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AB20-6F7B-4895-B865-804A7AE5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BA83-FC17-429B-AEF0-DBFF2E5A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9ABA-D864-4C8A-BA21-CEEDD63C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36B-E3B0-4895-A0D7-0BFBCB7B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4EC96-CDF6-40E2-BFD2-BB5597CE1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2389-3976-4626-8197-83F8B5A5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F53F-FDB7-45DE-A7C6-1E6C435D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4FD6-3ADE-4DB0-B370-9DC7436E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D9867-C2AD-4943-9DAA-6923160A2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96F35-837C-46DC-9122-90BE74375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4CDC-726A-4766-A763-F3DFF322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0206-3CB6-492A-9236-23D5B746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6003-1A5F-44E3-B87C-1E52B019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5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75EB-547E-4014-9601-8EB12B0F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C209-E8A0-43F3-A50D-D6A4F803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EE203-F275-442F-8408-0852393C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040B-4F33-43B5-8C1A-6658AB59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36E9-4349-4E68-9049-E835497E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1652-A98C-4A58-A015-BDE1FD45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E154-B09D-45DC-A928-47E121BA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F0DA-9085-4140-A340-0013FFBF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6B3D-850A-4092-AC5C-63E2ACA6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BD5-BB25-4CA8-86D9-6BE7FBFC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4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5276-A988-4D59-A003-2F84F1A7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0CAF-865A-41CC-9B34-83968E2FE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49AC8-D9EC-4E73-A67E-C8F89267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B2EC5-9630-4A43-9007-AE4DE194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F5E4D-B9B3-4B38-AFD8-294F51D8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D6CA-9A4A-4CED-82D4-5BB42974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9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93A7-FC81-4876-8CBA-BE322408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57F18-100E-4621-A66E-8B7C0EA5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E8606-8509-45DA-A523-1602D5CF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FAA30-4F33-4DA0-945B-427536AB0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EC47-7710-4EBF-A01A-68A4AAC0C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59D39-3CB4-4CCA-9E77-88397E6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C036A-AA91-49F8-B1E1-0FB84E51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3A305-5454-49CB-8FA9-A084995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CD72-57EE-4111-9C04-851A7040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48710-55A2-4F7C-B956-AA7B0EAB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BA4E3-6520-4C7B-90F9-84BF158D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9190D-3CCD-4CFC-9EEE-035158F4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320B3-605C-420C-8872-A9505B22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16DFC-1C1C-4C53-97A4-39B449DB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DCDF-FD10-4096-BB5D-644CF627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6DD5-51DA-4B3A-9995-C0E81FDC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B2B6-9444-4D5F-BEBD-8D29E394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8CAB-A79B-4AC2-83A4-83D3BA4EB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8813E-454B-4361-A624-23769A40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7C44B-F66A-47A9-A068-A019A8A4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935FB-1F3A-4D6E-AC06-54C75CF7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3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DDA8-6815-496B-902C-73913450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1250B-342F-45DF-8FBA-6EF605007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461A5-BA25-4421-BC2C-4E155A9AE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A25AC-A351-497C-94A8-2690A26C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3E4C-E86A-4317-A42B-88BA6EDD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A7137-A4AD-47D6-836D-FA6A4CCA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0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B59D4-FD22-4C4A-B600-4E73AD42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4575C-E5C4-4EC5-B57C-E814C8DF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77DA-1D2B-4868-B0DF-3D58AFB43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AE22-9068-4E34-AEB3-2A268E72B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4F5F-F36D-4FDC-A95E-C5B08FFC9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aputiik@st.ug.edu.gh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F113D-93FA-7E76-39AC-EE2F70F74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B1BB-5B27-C6B0-7271-7E3F2BCA2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000" y="1400139"/>
            <a:ext cx="6985000" cy="306179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From Compound</a:t>
            </a:r>
            <a:r>
              <a:rPr lang="en-US" sz="3200" dirty="0"/>
              <a:t>s</a:t>
            </a:r>
            <a:r>
              <a:rPr lang="en-US" sz="3200" b="1" dirty="0"/>
              <a:t> to Cooperatives: Women’s collective mobilization for state irrigation land in patrilineal Northern Ghana</a:t>
            </a:r>
            <a:br>
              <a:rPr lang="en-US" sz="3800" b="1" dirty="0"/>
            </a:br>
            <a:br>
              <a:rPr lang="en-US" sz="3800" b="1" dirty="0"/>
            </a:br>
            <a:r>
              <a:rPr lang="en-US" sz="2800" b="1" dirty="0"/>
              <a:t>Gertrude Aputiik </a:t>
            </a:r>
            <a:br>
              <a:rPr lang="en-US" sz="2800" b="1" dirty="0"/>
            </a:br>
            <a:r>
              <a:rPr lang="en-US" sz="2800" dirty="0"/>
              <a:t>Department of Sociology</a:t>
            </a:r>
            <a:br>
              <a:rPr lang="en-US" sz="2800" b="1" dirty="0"/>
            </a:br>
            <a:r>
              <a:rPr lang="en-US" sz="2800" b="1" dirty="0"/>
              <a:t>University of Ghana, Legon.</a:t>
            </a:r>
            <a:br>
              <a:rPr lang="en-US" sz="2800" b="1" dirty="0"/>
            </a:br>
            <a:endParaRPr lang="en-GB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FB965-E3B2-701B-E4FA-E145B781A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205" y="2023741"/>
            <a:ext cx="2326005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20CCC-4B55-8E81-D816-43B6006AB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B51D5-4E48-9B91-96E5-372E4CF07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7" y="5780209"/>
            <a:ext cx="2599545" cy="92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541E8A-D340-5B74-4861-A4B65D1E3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683" y="5780209"/>
            <a:ext cx="2833048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DB6EB0-6E5C-66F8-070A-F2E10814B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10" y="5736198"/>
            <a:ext cx="3906614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E05B39-F1E7-7F22-D006-69CB0A033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90" y="1626498"/>
            <a:ext cx="1954767" cy="165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4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CEFE6-4AE7-4DE3-A38E-74E567956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6D3-037E-493E-B5E0-6D1FFA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68" y="1405467"/>
            <a:ext cx="12208936" cy="4624791"/>
          </a:xfrm>
        </p:spPr>
        <p:txBody>
          <a:bodyPr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4000" b="1" dirty="0"/>
              <a:t>Context : Women’s Land Access constraints </a:t>
            </a:r>
          </a:p>
          <a:p>
            <a:pPr marL="0" indent="0" algn="ctr">
              <a:buNone/>
            </a:pPr>
            <a:r>
              <a:rPr lang="en-GB" sz="2600" dirty="0"/>
              <a:t>Marginalisation   </a:t>
            </a:r>
            <a:r>
              <a:rPr lang="en-GB" sz="2000" b="1" dirty="0"/>
              <a:t>  </a:t>
            </a:r>
            <a:r>
              <a:rPr lang="en-GB" sz="4000" b="1" dirty="0"/>
              <a:t> </a:t>
            </a:r>
          </a:p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2600" dirty="0"/>
              <a:t>Land sizes</a:t>
            </a:r>
          </a:p>
          <a:p>
            <a:pPr marL="0" indent="0" algn="ctr">
              <a:buNone/>
            </a:pPr>
            <a:r>
              <a:rPr lang="en-GB" sz="2600" dirty="0"/>
              <a:t>Type of land</a:t>
            </a:r>
          </a:p>
          <a:p>
            <a:pPr marL="0" indent="0" algn="ctr">
              <a:buNone/>
            </a:pPr>
            <a:r>
              <a:rPr lang="en-GB" sz="2600" dirty="0"/>
              <a:t>Tenure security </a:t>
            </a:r>
          </a:p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r>
              <a:rPr lang="en-GB" sz="2600" b="1" dirty="0">
                <a:solidFill>
                  <a:schemeClr val="bg1">
                    <a:lumMod val="65000"/>
                  </a:schemeClr>
                </a:solidFill>
              </a:rPr>
              <a:t>Customary norms (</a:t>
            </a:r>
            <a:r>
              <a:rPr lang="en-GB" sz="2600" dirty="0" err="1">
                <a:solidFill>
                  <a:schemeClr val="bg1">
                    <a:lumMod val="65000"/>
                  </a:schemeClr>
                </a:solidFill>
              </a:rPr>
              <a:t>Apusigah</a:t>
            </a:r>
            <a:r>
              <a:rPr lang="en-GB" sz="2600" dirty="0">
                <a:solidFill>
                  <a:schemeClr val="bg1">
                    <a:lumMod val="65000"/>
                  </a:schemeClr>
                </a:solidFill>
              </a:rPr>
              <a:t> 2009</a:t>
            </a:r>
            <a:r>
              <a:rPr lang="en-GB" sz="2600" b="1" dirty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it-IT" sz="2600" dirty="0">
                <a:solidFill>
                  <a:schemeClr val="bg1">
                    <a:lumMod val="65000"/>
                  </a:schemeClr>
                </a:solidFill>
              </a:rPr>
              <a:t>Adolwine &amp; Dudima, 2010; Agana, 2012; Cooper, 2012; Wanyeki, 2003) </a:t>
            </a:r>
            <a:r>
              <a:rPr lang="it-IT" sz="2600" b="1" dirty="0">
                <a:solidFill>
                  <a:schemeClr val="bg1">
                    <a:lumMod val="65000"/>
                  </a:schemeClr>
                </a:solidFill>
              </a:rPr>
              <a:t>Neoliberal factors </a:t>
            </a:r>
            <a:r>
              <a:rPr lang="it-IT" sz="26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s-ES" sz="2600" dirty="0">
                <a:solidFill>
                  <a:schemeClr val="bg1">
                    <a:lumMod val="65000"/>
                  </a:schemeClr>
                </a:solidFill>
              </a:rPr>
              <a:t>Aputiik, 2020, 2021; </a:t>
            </a:r>
            <a:r>
              <a:rPr lang="es-ES" sz="2600" dirty="0" err="1">
                <a:solidFill>
                  <a:schemeClr val="bg1">
                    <a:lumMod val="65000"/>
                  </a:schemeClr>
                </a:solidFill>
              </a:rPr>
              <a:t>Kidido</a:t>
            </a:r>
            <a:r>
              <a:rPr lang="es-ES" sz="2600" dirty="0">
                <a:solidFill>
                  <a:schemeClr val="bg1">
                    <a:lumMod val="65000"/>
                  </a:schemeClr>
                </a:solidFill>
              </a:rPr>
              <a:t> et al., 2017)</a:t>
            </a:r>
            <a:endParaRPr lang="it-IT" sz="26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GB" sz="26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endParaRPr lang="en-GB" sz="4000" b="1" dirty="0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CF22CD-A447-0BEA-97E0-D5E32DB55F3F}"/>
              </a:ext>
            </a:extLst>
          </p:cNvPr>
          <p:cNvSpPr/>
          <p:nvPr/>
        </p:nvSpPr>
        <p:spPr>
          <a:xfrm>
            <a:off x="1278466" y="2294459"/>
            <a:ext cx="3302000" cy="5926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Customary Norms </a:t>
            </a:r>
            <a:endParaRPr lang="LID4096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CB9111-033F-061F-8A23-158E39F1306F}"/>
              </a:ext>
            </a:extLst>
          </p:cNvPr>
          <p:cNvCxnSpPr>
            <a:cxnSpLocks/>
          </p:cNvCxnSpPr>
          <p:nvPr/>
        </p:nvCxnSpPr>
        <p:spPr>
          <a:xfrm>
            <a:off x="4080932" y="2590793"/>
            <a:ext cx="38015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8F5DA19-F57E-E755-78A3-31CCFE9527E1}"/>
              </a:ext>
            </a:extLst>
          </p:cNvPr>
          <p:cNvSpPr/>
          <p:nvPr/>
        </p:nvSpPr>
        <p:spPr>
          <a:xfrm>
            <a:off x="7433733" y="2319862"/>
            <a:ext cx="3564467" cy="5926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Neoliberal factors </a:t>
            </a:r>
            <a:endParaRPr lang="LID4096" sz="2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346A7E-D47E-2105-11FD-FBFB493D8E03}"/>
              </a:ext>
            </a:extLst>
          </p:cNvPr>
          <p:cNvCxnSpPr>
            <a:cxnSpLocks/>
          </p:cNvCxnSpPr>
          <p:nvPr/>
        </p:nvCxnSpPr>
        <p:spPr>
          <a:xfrm>
            <a:off x="5975350" y="2590787"/>
            <a:ext cx="0" cy="42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02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863E6-DE9A-44EF-AE34-53696A84F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CA084-28E6-2494-EB25-6AE726C5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2A4510-1D37-F8A5-3E4D-93F5F7A8A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405467"/>
            <a:ext cx="12473491" cy="5308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bg2">
                  <a:lumMod val="25000"/>
                </a:schemeClr>
              </a:solidFill>
              <a:highlight>
                <a:srgbClr val="808080"/>
              </a:highlight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highlight>
                  <a:srgbClr val="808080"/>
                </a:highlight>
              </a:rPr>
              <a:t>The reverse question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In what ways do women negotiate their vulnerabilities for land access and control?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6588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82464B-AE80-0D8F-7A5A-635F1D409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8">
            <a:extLst>
              <a:ext uri="{FF2B5EF4-FFF2-40B4-BE49-F238E27FC236}">
                <a16:creationId xmlns:a16="http://schemas.microsoft.com/office/drawing/2014/main" id="{86BCCA6B-E285-FD74-F3C2-98D46827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AEF24-349F-8BF2-203F-50DA3196B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434F4-D063-A5D9-D8B9-72497DC26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1811867"/>
            <a:ext cx="11333901" cy="421839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Case study </a:t>
            </a:r>
            <a:r>
              <a:rPr lang="en-US" sz="2600" dirty="0"/>
              <a:t>: Rice irrigation project in Biu, Upper East region, Ghana.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     </a:t>
            </a:r>
          </a:p>
          <a:p>
            <a:pPr marL="0" indent="0">
              <a:buNone/>
            </a:pPr>
            <a:r>
              <a:rPr lang="en-US" sz="2600" b="1" dirty="0"/>
              <a:t>How women mobilized </a:t>
            </a:r>
            <a:r>
              <a:rPr lang="en-US" sz="2600" b="1" dirty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en-US" sz="2600" b="1" dirty="0"/>
              <a:t> </a:t>
            </a:r>
            <a:r>
              <a:rPr lang="en-US" sz="2600" b="1" dirty="0">
                <a:solidFill>
                  <a:schemeClr val="bg1">
                    <a:lumMod val="65000"/>
                  </a:schemeClr>
                </a:solidFill>
              </a:rPr>
              <a:t>state irrigation lands</a:t>
            </a:r>
          </a:p>
          <a:p>
            <a:pPr marL="0" indent="0">
              <a:buNone/>
            </a:pPr>
            <a:endParaRPr lang="en-US" sz="2600" dirty="0"/>
          </a:p>
          <a:p>
            <a:pPr marL="514350" indent="-514350">
              <a:buAutoNum type="arabicPeriod"/>
            </a:pPr>
            <a:r>
              <a:rPr lang="en-US" sz="2600" dirty="0"/>
              <a:t>What is the collective mobilization strategy employed by women for access to state irrigation land?</a:t>
            </a:r>
          </a:p>
          <a:p>
            <a:pPr marL="514350" indent="-514350">
              <a:buAutoNum type="arabicPeriod"/>
            </a:pPr>
            <a:r>
              <a:rPr lang="en-US" sz="2600" dirty="0"/>
              <a:t>What are the specific outcomes of the mobilization </a:t>
            </a:r>
          </a:p>
          <a:p>
            <a:pPr marL="0" indent="0" algn="ctr">
              <a:buNone/>
            </a:pPr>
            <a:endParaRPr lang="en-GB" sz="4000" b="1" dirty="0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8AA4910B-0F93-FA88-B5FE-1876ADE12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9F183629-CDC9-126A-D6B4-CAA74FA6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050FE59-20BF-9978-658C-850F7F92479B}"/>
              </a:ext>
            </a:extLst>
          </p:cNvPr>
          <p:cNvSpPr/>
          <p:nvPr/>
        </p:nvSpPr>
        <p:spPr>
          <a:xfrm>
            <a:off x="5249333" y="2582333"/>
            <a:ext cx="484632" cy="7027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412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46A3F1-15FD-0812-3848-69444F301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8">
            <a:extLst>
              <a:ext uri="{FF2B5EF4-FFF2-40B4-BE49-F238E27FC236}">
                <a16:creationId xmlns:a16="http://schemas.microsoft.com/office/drawing/2014/main" id="{E7A918B3-71E9-01B9-C6E8-F1669D384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FE1DA-C5A0-7963-245C-300B00848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C308-7968-C991-A42C-6353B0E07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70" y="1507067"/>
            <a:ext cx="12378270" cy="489642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endParaRPr lang="en-GB" sz="2000" b="1" dirty="0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5A4F7D5A-B0B4-0450-24D0-55798CA59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E36B4500-7F33-59F7-3E40-64E9A9B5A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1690098-3099-5143-8F9D-51C424A33A69}"/>
              </a:ext>
            </a:extLst>
          </p:cNvPr>
          <p:cNvSpPr/>
          <p:nvPr/>
        </p:nvSpPr>
        <p:spPr>
          <a:xfrm>
            <a:off x="72786" y="1562853"/>
            <a:ext cx="3330814" cy="19642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Critical Agrarian studies </a:t>
            </a:r>
            <a:endParaRPr lang="LID4096" sz="2400" dirty="0"/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3A6E16D8-43E4-8C08-78B1-C2E626BC142D}"/>
              </a:ext>
            </a:extLst>
          </p:cNvPr>
          <p:cNvSpPr/>
          <p:nvPr/>
        </p:nvSpPr>
        <p:spPr>
          <a:xfrm>
            <a:off x="5304808" y="3166534"/>
            <a:ext cx="308591" cy="309924"/>
          </a:xfrm>
          <a:prstGeom prst="mathPlus">
            <a:avLst>
              <a:gd name="adj1" fmla="val 130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A23468-2741-4315-4723-279356344557}"/>
              </a:ext>
            </a:extLst>
          </p:cNvPr>
          <p:cNvSpPr/>
          <p:nvPr/>
        </p:nvSpPr>
        <p:spPr>
          <a:xfrm>
            <a:off x="8213480" y="1512191"/>
            <a:ext cx="3140320" cy="19642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Feminist Political Ecology </a:t>
            </a:r>
            <a:endParaRPr lang="LID4096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61B56-67A8-B11E-7E95-8F32F8DAB35B}"/>
              </a:ext>
            </a:extLst>
          </p:cNvPr>
          <p:cNvSpPr txBox="1"/>
          <p:nvPr/>
        </p:nvSpPr>
        <p:spPr>
          <a:xfrm>
            <a:off x="-8468" y="3628720"/>
            <a:ext cx="41001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Land tenure </a:t>
            </a:r>
          </a:p>
          <a:p>
            <a:r>
              <a:rPr lang="en-US" sz="2400" dirty="0"/>
              <a:t>Customary Institutions (Patrilineal structures</a:t>
            </a:r>
            <a:r>
              <a:rPr lang="en-US" sz="1600" dirty="0"/>
              <a:t>) </a:t>
            </a:r>
          </a:p>
          <a:p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BDD269-7F61-F2F5-3D72-5774FA1CA50D}"/>
              </a:ext>
            </a:extLst>
          </p:cNvPr>
          <p:cNvSpPr txBox="1"/>
          <p:nvPr/>
        </p:nvSpPr>
        <p:spPr>
          <a:xfrm>
            <a:off x="5613399" y="3527120"/>
            <a:ext cx="6917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/>
              <a:t>Gender –  shapes resource access and control </a:t>
            </a:r>
          </a:p>
          <a:p>
            <a:pPr marL="0" indent="0" algn="ctr">
              <a:buNone/>
            </a:pPr>
            <a:r>
              <a:rPr lang="en-US" sz="2400" dirty="0"/>
              <a:t>Gender as relational but also reconfigured through agency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038CA4-F1F3-2FD5-9361-BB1C6182CD0F}"/>
              </a:ext>
            </a:extLst>
          </p:cNvPr>
          <p:cNvSpPr txBox="1">
            <a:spLocks/>
          </p:cNvSpPr>
          <p:nvPr/>
        </p:nvSpPr>
        <p:spPr>
          <a:xfrm>
            <a:off x="147782" y="5699712"/>
            <a:ext cx="12052684" cy="754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Land Tenure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Amanor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Ubink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2008; Lund 2002; Peters 2013; Yaro et.al 2018,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Griffths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1986)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Feminist Political Ecology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Bezner Kerr 2014; Elmhirst 2011b;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</a:rPr>
              <a:t>Guruani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 2002; Hovorka 2006; Rocheleau et. al. 1996; Nightingale 2011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36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CCEFE6-4AE7-4DE3-A38E-74E56795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6D3-037E-493E-B5E0-6D1FFA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68" y="1405466"/>
            <a:ext cx="11243735" cy="557953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Mobilisation strategy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 descr="A diagram of a nuclear family&#10;&#10;AI-generated content may be incorrect.">
            <a:extLst>
              <a:ext uri="{FF2B5EF4-FFF2-40B4-BE49-F238E27FC236}">
                <a16:creationId xmlns:a16="http://schemas.microsoft.com/office/drawing/2014/main" id="{8A957F18-AFF4-B3B4-B4B3-0CAD0F639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20333"/>
            <a:ext cx="8415867" cy="34628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AF5E1F-F08D-4F75-9076-31D49818AC4D}"/>
              </a:ext>
            </a:extLst>
          </p:cNvPr>
          <p:cNvSpPr txBox="1"/>
          <p:nvPr/>
        </p:nvSpPr>
        <p:spPr>
          <a:xfrm>
            <a:off x="169334" y="5283200"/>
            <a:ext cx="95673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/>
              <a:t>The compound mobilisation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compound as a site of resistance             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From compound to cooperative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collective  as collateral  </a:t>
            </a:r>
          </a:p>
        </p:txBody>
      </p:sp>
    </p:spTree>
    <p:extLst>
      <p:ext uri="{BB962C8B-B14F-4D97-AF65-F5344CB8AC3E}">
        <p14:creationId xmlns:p14="http://schemas.microsoft.com/office/powerpoint/2010/main" val="250343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29314-0D83-0465-3AF3-B7FB342EE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93EB81-32A5-5749-82B8-4E0256E47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E66AF-A324-A214-DB5D-2CBEED828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49" y="2057400"/>
            <a:ext cx="11070551" cy="35814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Outcomes and sustainability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/>
              <a:t>of the mobilisation </a:t>
            </a:r>
          </a:p>
          <a:p>
            <a:pPr marL="457200" indent="-457200">
              <a:buAutoNum type="arabicPeriod"/>
            </a:pPr>
            <a:r>
              <a:rPr lang="en-GB" sz="2400" dirty="0"/>
              <a:t>Successful acquisition of irrigation land</a:t>
            </a:r>
          </a:p>
          <a:p>
            <a:pPr marL="457200" indent="-457200">
              <a:buAutoNum type="arabicPeriod"/>
            </a:pPr>
            <a:r>
              <a:rPr lang="en-GB" sz="2400" dirty="0"/>
              <a:t>Transformed  local women into entrepreneurial cooperative members, so neither individual ‘petty commodity producers’ nor wage labourers</a:t>
            </a:r>
            <a:r>
              <a:rPr lang="en-GB" sz="2400" b="1" dirty="0"/>
              <a:t> </a:t>
            </a:r>
          </a:p>
          <a:p>
            <a:pPr marL="457200" indent="-457200">
              <a:buAutoNum type="arabicPeriod"/>
            </a:pPr>
            <a:r>
              <a:rPr lang="en-GB" sz="2400" dirty="0"/>
              <a:t> Regional expansion of women farmer cooperatives </a:t>
            </a:r>
          </a:p>
          <a:p>
            <a:pPr marL="457200" indent="-457200">
              <a:buAutoNum type="arabicPlain" startAt="4"/>
            </a:pPr>
            <a:r>
              <a:rPr lang="en-US" sz="2400" dirty="0"/>
              <a:t>Intergenerational  thinking around resistance to gender discrimination. </a:t>
            </a:r>
          </a:p>
          <a:p>
            <a:pPr marL="457200" indent="-457200">
              <a:buAutoNum type="arabicPlain" startAt="4"/>
            </a:pPr>
            <a:r>
              <a:rPr lang="en-US" sz="2400" dirty="0"/>
              <a:t>Intergenerational land transfers to daughters, in-laws, </a:t>
            </a:r>
            <a:r>
              <a:rPr lang="en-US" sz="2400" dirty="0" err="1"/>
              <a:t>etc</a:t>
            </a:r>
            <a:r>
              <a:rPr lang="en-US" sz="2400" dirty="0"/>
              <a:t> </a:t>
            </a:r>
            <a:endParaRPr lang="en-GB" sz="2400" dirty="0"/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 algn="ctr"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6547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CCEFE6-4AE7-4DE3-A38E-74E56795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6D3-037E-493E-B5E0-6D1FFA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1752601"/>
            <a:ext cx="11333901" cy="42776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b="1" dirty="0"/>
              <a:t> Conceptual and Policy Reflections </a:t>
            </a:r>
          </a:p>
          <a:p>
            <a:r>
              <a:rPr lang="en-GB" sz="2000" dirty="0"/>
              <a:t>Patrilineal communities may not be sites of equity</a:t>
            </a:r>
          </a:p>
          <a:p>
            <a:r>
              <a:rPr lang="en-GB" sz="2000" dirty="0"/>
              <a:t> Yet, the compound residential structure peculiar to patrilineal communities of Northern Ghana provides space for building collectives and movements</a:t>
            </a:r>
            <a:endParaRPr lang="en-GB" sz="2000" b="1" dirty="0"/>
          </a:p>
          <a:p>
            <a:r>
              <a:rPr lang="en-GB" sz="2000" dirty="0"/>
              <a:t>Leveraging women’s traditional place and space for mobilisation  </a:t>
            </a:r>
          </a:p>
          <a:p>
            <a:endParaRPr lang="en-GB" sz="2000" dirty="0"/>
          </a:p>
          <a:p>
            <a:r>
              <a:rPr lang="en-GB" sz="2000" dirty="0"/>
              <a:t>Confronting customary and statutory institutions require multiple strategies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Strengthening  women farmer cooperatives</a:t>
            </a:r>
          </a:p>
        </p:txBody>
      </p:sp>
    </p:spTree>
    <p:extLst>
      <p:ext uri="{BB962C8B-B14F-4D97-AF65-F5344CB8AC3E}">
        <p14:creationId xmlns:p14="http://schemas.microsoft.com/office/powerpoint/2010/main" val="71472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CCEFE6-4AE7-4DE3-A38E-74E56795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6D3-037E-493E-B5E0-6D1FFA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2983345"/>
            <a:ext cx="11333901" cy="30469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Thank you!</a:t>
            </a:r>
          </a:p>
          <a:p>
            <a:pPr marL="0" indent="0" algn="ctr">
              <a:buNone/>
            </a:pPr>
            <a:r>
              <a:rPr lang="en-US" sz="4000" b="1" dirty="0">
                <a:hlinkClick r:id="rId3"/>
              </a:rPr>
              <a:t>gaputiik@st.ug.edu.gh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gertrudeaputiik@gmail.com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251182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4290</TotalTime>
  <Words>409</Words>
  <Application>Microsoft Office PowerPoint</Application>
  <PresentationFormat>Widescreen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 Theme</vt:lpstr>
      <vt:lpstr>From Compounds to Cooperatives: Women’s collective mobilization for state irrigation land in patrilineal Northern Ghana  Gertrude Aputiik  Department of Sociology University of Ghana, Legon.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ConfTool Registrations and Submissions</dc:title>
  <dc:creator>Mahlet Wubishet</dc:creator>
  <cp:lastModifiedBy>Fikre Asmamaw</cp:lastModifiedBy>
  <cp:revision>24</cp:revision>
  <dcterms:created xsi:type="dcterms:W3CDTF">2025-06-17T08:21:46Z</dcterms:created>
  <dcterms:modified xsi:type="dcterms:W3CDTF">2025-11-11T02:15:01Z</dcterms:modified>
</cp:coreProperties>
</file>