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hip7D8DsNJH8mCg10M4btn+q4a6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9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8c3c90dec3_1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38c3c90dec3_1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8c3c90dec3_1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38c3c90dec3_1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8c3c90dec3_1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g38c3c90dec3_1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8c3c90dec3_1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g38c3c90dec3_1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8c3c90dec3_1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38c3c90dec3_1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8c3c90dec3_1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38c3c90dec3_1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262175" y="2843900"/>
            <a:ext cx="10350300" cy="26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en-US" sz="3800" b="1"/>
            </a:br>
            <a:r>
              <a:rPr lang="en-US" sz="3800" b="1"/>
              <a:t>Land Based Products, Trade And Intellectual Property In Africa</a:t>
            </a:r>
            <a:br>
              <a:rPr lang="en-US" sz="3800" b="1"/>
            </a:br>
            <a:r>
              <a:rPr lang="en-US" sz="3800" b="1"/>
              <a:t>Gideon Ngaruiya</a:t>
            </a:r>
            <a:br>
              <a:rPr lang="en-US" sz="3800" b="1"/>
            </a:br>
            <a:r>
              <a:rPr lang="en-US" sz="3800" b="1"/>
              <a:t>Graduate Student, University Of Turin</a:t>
            </a:r>
            <a:br>
              <a:rPr lang="en-US" b="1"/>
            </a:br>
            <a:endParaRPr sz="2600" b="1"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81205" y="2023741"/>
            <a:ext cx="2326005" cy="100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6064"/>
            <a:ext cx="12192000" cy="1406203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61807" y="5780209"/>
            <a:ext cx="2599545" cy="921629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327683" y="5780209"/>
            <a:ext cx="2833048" cy="100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291210" y="5736198"/>
            <a:ext cx="3906614" cy="100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84790" y="1626498"/>
            <a:ext cx="1954767" cy="16504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6064"/>
            <a:ext cx="12192000" cy="1406203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xfrm>
            <a:off x="1289875" y="3161575"/>
            <a:ext cx="8975100" cy="326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60% of the world's uncultivated arable land in Africa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Food imports projected to surge from $35 billion (current) to $110 billion by 2025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33 million smallholder farms contribute 70% of the continent's food supply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Majority of farms are less than 1 hectare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Smallholder farmers remain trapped in poverty cycles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>
            <a:off x="1289875" y="1607275"/>
            <a:ext cx="10089600" cy="10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Structural disconnect between land-based production capacity and capturing returns along value chains: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g38c3c90dec3_1_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6064"/>
            <a:ext cx="12191999" cy="1406203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g38c3c90dec3_1_68"/>
          <p:cNvSpPr txBox="1">
            <a:spLocks noGrp="1"/>
          </p:cNvSpPr>
          <p:nvPr>
            <p:ph type="body" idx="1"/>
          </p:nvPr>
        </p:nvSpPr>
        <p:spPr>
          <a:xfrm>
            <a:off x="945475" y="1495850"/>
            <a:ext cx="9190800" cy="5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Beyond Production: Strategic Value Addition through GIs</a:t>
            </a:r>
            <a:endParaRPr b="1"/>
          </a:p>
        </p:txBody>
      </p:sp>
      <p:sp>
        <p:nvSpPr>
          <p:cNvPr id="104" name="Google Shape;104;g38c3c90dec3_1_68"/>
          <p:cNvSpPr txBox="1"/>
          <p:nvPr/>
        </p:nvSpPr>
        <p:spPr>
          <a:xfrm>
            <a:off x="4085725" y="2151350"/>
            <a:ext cx="7658400" cy="46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Traditional GI function: Information asymmetry mitigation (Akerlof market failure remedy)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Redistributive function: Conferring bounded territorial monopoly power on dispersed producers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Mechanism: Non-excludable collective good (designation) creates excludable private benefits (premium pricing via quality signaling)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Rental extraction: GI-protected products command 15-30% price premiums independent of quality differentials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Prerequisite: Producer coordination capacity and compliance with exogenous quality standards (certification requirements)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g38c3c90dec3_1_68"/>
          <p:cNvSpPr/>
          <p:nvPr/>
        </p:nvSpPr>
        <p:spPr>
          <a:xfrm>
            <a:off x="114800" y="3197700"/>
            <a:ext cx="1833600" cy="1833600"/>
          </a:xfrm>
          <a:prstGeom prst="ellipse">
            <a:avLst/>
          </a:prstGeom>
          <a:solidFill>
            <a:srgbClr val="4FF839">
              <a:alpha val="42140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8c3c90dec3_1_68"/>
          <p:cNvSpPr/>
          <p:nvPr/>
        </p:nvSpPr>
        <p:spPr>
          <a:xfrm>
            <a:off x="1472250" y="3241725"/>
            <a:ext cx="1833600" cy="1833600"/>
          </a:xfrm>
          <a:prstGeom prst="ellipse">
            <a:avLst/>
          </a:prstGeom>
          <a:solidFill>
            <a:srgbClr val="7438FF">
              <a:alpha val="37740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g38c3c90dec3_1_68"/>
          <p:cNvSpPr txBox="1"/>
          <p:nvPr/>
        </p:nvSpPr>
        <p:spPr>
          <a:xfrm>
            <a:off x="195875" y="3775125"/>
            <a:ext cx="1245900" cy="7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Collective Ownership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g38c3c90dec3_1_68"/>
          <p:cNvSpPr txBox="1"/>
          <p:nvPr/>
        </p:nvSpPr>
        <p:spPr>
          <a:xfrm>
            <a:off x="2059950" y="3775125"/>
            <a:ext cx="1245900" cy="7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Premium Pricing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g38c3c90dec3_1_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6064"/>
            <a:ext cx="12191999" cy="1406203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g38c3c90dec3_1_75"/>
          <p:cNvSpPr txBox="1">
            <a:spLocks noGrp="1"/>
          </p:cNvSpPr>
          <p:nvPr>
            <p:ph type="body" idx="1"/>
          </p:nvPr>
        </p:nvSpPr>
        <p:spPr>
          <a:xfrm>
            <a:off x="4207325" y="2023525"/>
            <a:ext cx="7698900" cy="46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sz="1800" b="1"/>
              <a:t>Penja Pepper (Cameroon):</a:t>
            </a:r>
            <a:r>
              <a:rPr lang="en-US" sz="1800"/>
              <a:t> €50–100/kg premium (gourmet EU markets) with 20% CAGR post-designation</a:t>
            </a:r>
            <a:endParaRPr sz="1800"/>
          </a:p>
          <a:p>
            <a:pPr marL="457200" lvl="0" indent="-342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b="1"/>
              <a:t>Income redistribution:</a:t>
            </a:r>
            <a:r>
              <a:rPr lang="en-US" sz="1800"/>
              <a:t> 3,000 registered smallholders earn 3x baseline pepper grower income</a:t>
            </a:r>
            <a:endParaRPr sz="1800"/>
          </a:p>
          <a:p>
            <a:pPr marL="457200" lvl="0" indent="-342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b="1"/>
              <a:t>Scale of appropriation:</a:t>
            </a:r>
            <a:r>
              <a:rPr lang="en-US" sz="1800"/>
              <a:t> €30–50M annual export revenue captured by smallholder cohort</a:t>
            </a:r>
            <a:endParaRPr sz="1800"/>
          </a:p>
          <a:p>
            <a:pPr marL="457200" lvl="0" indent="-342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b="1"/>
              <a:t>South Africa:</a:t>
            </a:r>
            <a:r>
              <a:rPr lang="en-US" sz="1800"/>
              <a:t> 106 GI registrations (wine, rooibos, honeybush tea) dominating premium segments</a:t>
            </a:r>
            <a:endParaRPr sz="1800"/>
          </a:p>
          <a:p>
            <a:pPr marL="457200" lvl="0" indent="-342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b="1"/>
              <a:t>Aggregated impact:</a:t>
            </a:r>
            <a:r>
              <a:rPr lang="en-US" sz="1800"/>
              <a:t> ~190 African GIs registered (baseline 2010), representing concentrated geographic and sectoral clustering</a:t>
            </a:r>
            <a:endParaRPr sz="1800"/>
          </a:p>
          <a:p>
            <a:pPr marL="457200" lvl="0" indent="-342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b="1"/>
              <a:t>Caveat:</a:t>
            </a:r>
            <a:r>
              <a:rPr lang="en-US" sz="1800"/>
              <a:t> Selection bias;GI success predicated on producers meeting EU compliance; excludes subsistence and intermediate producers;Scalability</a:t>
            </a:r>
            <a:endParaRPr sz="180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018"/>
              <a:buNone/>
            </a:pPr>
            <a:endParaRPr sz="2590"/>
          </a:p>
        </p:txBody>
      </p:sp>
      <p:sp>
        <p:nvSpPr>
          <p:cNvPr id="115" name="Google Shape;115;g38c3c90dec3_1_75"/>
          <p:cNvSpPr txBox="1"/>
          <p:nvPr/>
        </p:nvSpPr>
        <p:spPr>
          <a:xfrm>
            <a:off x="1684950" y="1313525"/>
            <a:ext cx="7698900" cy="6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African GI Success stories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g38c3c90dec3_1_75" title="Penja-Pepper-Wa-Mi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1700" y="3012800"/>
            <a:ext cx="4034201" cy="26510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g38c3c90dec3_1_8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6064"/>
            <a:ext cx="12191999" cy="1406203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g38c3c90dec3_1_82"/>
          <p:cNvSpPr txBox="1">
            <a:spLocks noGrp="1"/>
          </p:cNvSpPr>
          <p:nvPr>
            <p:ph type="body" idx="1"/>
          </p:nvPr>
        </p:nvSpPr>
        <p:spPr>
          <a:xfrm>
            <a:off x="722600" y="1504800"/>
            <a:ext cx="10109700" cy="5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b="1"/>
              <a:t>The Patent Problem: Incentives of Scale vs Agricultural Biodiversity Loss</a:t>
            </a:r>
            <a:endParaRPr b="1"/>
          </a:p>
        </p:txBody>
      </p:sp>
      <p:sp>
        <p:nvSpPr>
          <p:cNvPr id="123" name="Google Shape;123;g38c3c90dec3_1_82"/>
          <p:cNvSpPr txBox="1"/>
          <p:nvPr/>
        </p:nvSpPr>
        <p:spPr>
          <a:xfrm>
            <a:off x="682075" y="2336650"/>
            <a:ext cx="10383300" cy="40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Patent protection incentivizes uniform, high-yielding crop varieties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Drives farmers away from traditional varieties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Results in genetic erosion as diverse local cultivars are abandoned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Loss of agricultural biodiversity increases vulnerability to environmental stresses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Reduces genetic resources for future crop improvement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Particularly critical in context of climate change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ecological cost for patent-holder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g38c3c90dec3_1_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6064"/>
            <a:ext cx="12191999" cy="1406203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g38c3c90dec3_1_89"/>
          <p:cNvSpPr txBox="1">
            <a:spLocks noGrp="1"/>
          </p:cNvSpPr>
          <p:nvPr>
            <p:ph type="body" idx="1"/>
          </p:nvPr>
        </p:nvSpPr>
        <p:spPr>
          <a:xfrm>
            <a:off x="236375" y="1514900"/>
            <a:ext cx="11750700" cy="6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b="1"/>
              <a:t>Biopiracy: Appropriation, Commodification and Decontextualization of Land-Based products</a:t>
            </a:r>
            <a:endParaRPr b="1"/>
          </a:p>
        </p:txBody>
      </p:sp>
      <p:sp>
        <p:nvSpPr>
          <p:cNvPr id="130" name="Google Shape;130;g38c3c90dec3_1_89"/>
          <p:cNvSpPr txBox="1"/>
          <p:nvPr/>
        </p:nvSpPr>
        <p:spPr>
          <a:xfrm>
            <a:off x="454225" y="2346750"/>
            <a:ext cx="11011200" cy="389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Biopiracy mechanisms: Patent-granting on traditional practices/derivatives without prior informed consent or benefit-sharing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Teff case study: Ethiopian grain (3,000-year cultivational history); 2003 EPO patents to Dutch inventor Jans Roosjen (processing/storage); invalidated post-litigation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Pharmaceutical biopiracy: Systematic documentation of traditional medicinal knowledge → patenting of synthetic derivatives or extraction processes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Consequence: Traditional healers legally prevented from accessing ancestral pharmacopoeias; knowledge expropriation decoupled from cultural context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Governance gap: Patent examination agency (ISA) capacity in SSA, GRATK requires disclosure but lacks enforcement teeth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g38c3c90dec3_1_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6064"/>
            <a:ext cx="12191999" cy="1406203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g38c3c90dec3_1_45"/>
          <p:cNvSpPr txBox="1">
            <a:spLocks noGrp="1"/>
          </p:cNvSpPr>
          <p:nvPr>
            <p:ph type="body" idx="1"/>
          </p:nvPr>
        </p:nvSpPr>
        <p:spPr>
          <a:xfrm>
            <a:off x="1977550" y="1504775"/>
            <a:ext cx="86217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/>
              <a:t>Leveraging TRIPS Flexibilities and Regional Integration</a:t>
            </a:r>
            <a:endParaRPr b="1"/>
          </a:p>
        </p:txBody>
      </p:sp>
      <p:sp>
        <p:nvSpPr>
          <p:cNvPr id="137" name="Google Shape;137;g38c3c90dec3_1_45"/>
          <p:cNvSpPr txBox="1"/>
          <p:nvPr/>
        </p:nvSpPr>
        <p:spPr>
          <a:xfrm>
            <a:off x="418700" y="2427825"/>
            <a:ext cx="10727700" cy="42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Compulsory licensing mechanisms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Exhaustion principles-regional under AfCFTA IP Protocol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balance IP protection with public welfare concerns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Genetic Resources and Traditional Knowledge Treaty requires mandatory disclosure, Nagoya Protocol requires PIC and ABS.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Know-how as key element of technology transfer under WIPO DA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Leverage the Africa Continental Free Trade Agreement (AfCFTA) as market and negotiating bloc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g38c3c90dec3_1_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6064"/>
            <a:ext cx="12191999" cy="1406203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g38c3c90dec3_1_53"/>
          <p:cNvSpPr txBox="1">
            <a:spLocks noGrp="1"/>
          </p:cNvSpPr>
          <p:nvPr>
            <p:ph type="body" idx="1"/>
          </p:nvPr>
        </p:nvSpPr>
        <p:spPr>
          <a:xfrm>
            <a:off x="763100" y="2315200"/>
            <a:ext cx="10555800" cy="375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Local value chain governance and linkage effects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Formalize indigenous innovation systems and promote intra-Africa knowledge-transfer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Supportive and progressive cooperative policies as “vents-for-surplus” demographic and epistemic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Digitalising Certificate of Origin and phytosanitary certificates, SPSS disharmony is an NTB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Facilitating MSME consolidation of costs, encourage tailored FIs products</a:t>
            </a:r>
            <a:endParaRPr sz="2400"/>
          </a:p>
        </p:txBody>
      </p:sp>
      <p:sp>
        <p:nvSpPr>
          <p:cNvPr id="144" name="Google Shape;144;g38c3c90dec3_1_53"/>
          <p:cNvSpPr txBox="1"/>
          <p:nvPr/>
        </p:nvSpPr>
        <p:spPr>
          <a:xfrm>
            <a:off x="945450" y="1422138"/>
            <a:ext cx="5064900" cy="7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Policy Solutions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8468" y="0"/>
            <a:ext cx="12185625" cy="1405467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3"/>
          <p:cNvSpPr txBox="1">
            <a:spLocks noGrp="1"/>
          </p:cNvSpPr>
          <p:nvPr>
            <p:ph type="body" idx="1"/>
          </p:nvPr>
        </p:nvSpPr>
        <p:spPr>
          <a:xfrm>
            <a:off x="147782" y="2983345"/>
            <a:ext cx="11333901" cy="3046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 b="1"/>
              <a:t>Thank you!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 b="1"/>
              <a:t>hello@meetgideon.me</a:t>
            </a:r>
            <a:endParaRPr sz="4000" b="1"/>
          </a:p>
        </p:txBody>
      </p:sp>
      <p:sp>
        <p:nvSpPr>
          <p:cNvPr id="152" name="Google Shape;152;p3"/>
          <p:cNvSpPr/>
          <p:nvPr/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2F5496"/>
              </a:gs>
            </a:gsLst>
            <a:lin ang="15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3"/>
          <p:cNvSpPr/>
          <p:nvPr/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0">
                <a:srgbClr val="000000">
                  <a:alpha val="30980"/>
                </a:srgbClr>
              </a:gs>
              <a:gs pos="19000">
                <a:srgbClr val="000000">
                  <a:alpha val="30980"/>
                </a:srgbClr>
              </a:gs>
              <a:gs pos="99000">
                <a:schemeClr val="accent1"/>
              </a:gs>
              <a:gs pos="100000">
                <a:schemeClr val="accent1"/>
              </a:gs>
            </a:gsLst>
            <a:lin ang="13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8b77875e-5908-45a0-9cb4-dec9ae074618}" enabled="1" method="Privileged" siteId="{0f9e35db-544f-4f60-bdcc-5ea416e6dc7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572</Words>
  <Application>Microsoft Office PowerPoint</Application>
  <PresentationFormat>Widescreen</PresentationFormat>
  <Paragraphs>51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Land Based Products, Trade And Intellectual Property In Africa Gideon Ngaruiya Graduate Student, University Of Turin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Mahlet Wubishet</dc:creator>
  <cp:lastModifiedBy>Fikre Asmamaw</cp:lastModifiedBy>
  <cp:revision>1</cp:revision>
  <dcterms:created xsi:type="dcterms:W3CDTF">2025-06-17T08:21:46Z</dcterms:created>
  <dcterms:modified xsi:type="dcterms:W3CDTF">2025-11-11T02:02:26Z</dcterms:modified>
</cp:coreProperties>
</file>