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9" r:id="rId4"/>
    <p:sldId id="268" r:id="rId5"/>
    <p:sldId id="270" r:id="rId6"/>
    <p:sldId id="271" r:id="rId7"/>
    <p:sldId id="272"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4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9E67-06B2-45C6-9367-4AC5191E97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DBFCBA9-AC36-46B6-B0BA-F27DE32C6E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15AB20-6F7B-4895-B865-804A7AE512FF}"/>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F12EBA83-FC17-429B-AEF0-DBFF2E5AB3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C59ABA-D864-4C8A-BA21-CEEDD63C29CA}"/>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054777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2A36B-E3B0-4895-A0D7-0BFBCB7B06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74EC96-CDF6-40E2-BFD2-BB5597CE12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462389-3976-4626-8197-83F8B5A51330}"/>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2972F53F-FDB7-45DE-A7C6-1E6C435D0F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264FD6-3ADE-4DB0-B370-9DC7436E2A49}"/>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36795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FD9867-C2AD-4943-9DAA-6923160A27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A96F35-837C-46DC-9122-90BE743753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E44CDC-726A-4766-A763-F3DFF3227036}"/>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8FEC0206-3CB6-492A-9236-23D5B746DA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3B6003-1A5F-44E3-B87C-1E52B019F7BC}"/>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05945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875EB-547E-4014-9601-8EB12B0F42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0CC209-E8A0-43F3-A50D-D6A4F80310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FEE203-F275-442F-8408-0852393CB8FE}"/>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41EA040B-4F33-43B5-8C1A-6658AB5939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3836E9-4349-4E68-9049-E835497E34E7}"/>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20623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41652-A98C-4A58-A015-BDE1FD4589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3BE154-B09D-45DC-A928-47E121BA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8FF0DA-9085-4140-A340-0013FFBFED16}"/>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7C0E6B3D-850A-4092-AC5C-63E2ACA6FE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02DBD5-BB25-4CA8-86D9-6BE7FBFCF5F9}"/>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380494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5276-A988-4D59-A003-2F84F1A7D0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5F0CAF-865A-41CC-9B34-83968E2FE0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1E49AC8-D9EC-4E73-A67E-C8F89267D9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A2B2EC5-9630-4A43-9007-AE4DE1948432}"/>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6" name="Footer Placeholder 5">
            <a:extLst>
              <a:ext uri="{FF2B5EF4-FFF2-40B4-BE49-F238E27FC236}">
                <a16:creationId xmlns:a16="http://schemas.microsoft.com/office/drawing/2014/main" id="{901F5E4D-B9B3-4B38-AFD8-294F51D801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15D6CA-9A4A-4CED-82D4-5BB429749540}"/>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03849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93A7-FC81-4876-8CBA-BE3224088E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D57F18-100E-4621-A66E-8B7C0EA5F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7E8606-8509-45DA-A523-1602D5CF21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7FAA30-4F33-4DA0-945B-427536AB09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ADEC47-7710-4EBF-A01A-68A4AAC0C5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259D39-3CB4-4CCA-9E77-88397E676927}"/>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8" name="Footer Placeholder 7">
            <a:extLst>
              <a:ext uri="{FF2B5EF4-FFF2-40B4-BE49-F238E27FC236}">
                <a16:creationId xmlns:a16="http://schemas.microsoft.com/office/drawing/2014/main" id="{630C036A-AA91-49F8-B1E1-0FB84E511C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73A305-5454-49CB-8FA9-A084995F872F}"/>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409779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CD72-57EE-4111-9C04-851A704065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D48710-55A2-4F7C-B956-AA7B0EAB6356}"/>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4" name="Footer Placeholder 3">
            <a:extLst>
              <a:ext uri="{FF2B5EF4-FFF2-40B4-BE49-F238E27FC236}">
                <a16:creationId xmlns:a16="http://schemas.microsoft.com/office/drawing/2014/main" id="{B0DBA4E3-6520-4C7B-90F9-84BF158D46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E49190D-3CCD-4CFC-9EEE-035158F49638}"/>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3143070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B320B3-605C-420C-8872-A9505B22D3CA}"/>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3" name="Footer Placeholder 2">
            <a:extLst>
              <a:ext uri="{FF2B5EF4-FFF2-40B4-BE49-F238E27FC236}">
                <a16:creationId xmlns:a16="http://schemas.microsoft.com/office/drawing/2014/main" id="{99216DFC-1C1C-4C53-97A4-39B449DB6D0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20DDCDF-FD10-4096-BB5D-644CF62799A2}"/>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868736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B6DD5-51DA-4B3A-9995-C0E81FDC3E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4B4B2B6-9444-4D5F-BEBD-8D29E39423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B2E8CAB-A79B-4AC2-83A4-83D3BA4EB4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38813E-454B-4361-A624-23769A40E82B}"/>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6" name="Footer Placeholder 5">
            <a:extLst>
              <a:ext uri="{FF2B5EF4-FFF2-40B4-BE49-F238E27FC236}">
                <a16:creationId xmlns:a16="http://schemas.microsoft.com/office/drawing/2014/main" id="{7CA7C44B-F66A-47A9-A068-A019A8A4D3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3935FB-1F3A-4D6E-AC06-54C75CF7B418}"/>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40383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9DDA8-6815-496B-902C-739134504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451250B-342F-45DF-8FBA-6EF6050071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A4461A5-BA25-4421-BC2C-4E155A9AE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5A25AC-A351-497C-94A8-2690A26CF010}"/>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6" name="Footer Placeholder 5">
            <a:extLst>
              <a:ext uri="{FF2B5EF4-FFF2-40B4-BE49-F238E27FC236}">
                <a16:creationId xmlns:a16="http://schemas.microsoft.com/office/drawing/2014/main" id="{BEC43E4C-E86A-4317-A42B-88BA6EDD23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7A7137-A4AD-47D6-836D-FA6A4CCA4F22}"/>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2902204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CB59D4-FD22-4C4A-B600-4E73AD424C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44575C-E5C4-4EC5-B57C-E814C8DF8F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7F77DA-1D2B-4868-B0DF-3D58AFB43B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0404AE22-9068-4E34-AEB3-2A268E72B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0C4F5F-F36D-4FDC-A95E-C5B08FFC9A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91261-DC08-4D72-8F69-6926F28B7A45}" type="slidenum">
              <a:rPr lang="en-GB" smtClean="0"/>
              <a:t>‹#›</a:t>
            </a:fld>
            <a:endParaRPr lang="en-GB"/>
          </a:p>
        </p:txBody>
      </p:sp>
    </p:spTree>
    <p:extLst>
      <p:ext uri="{BB962C8B-B14F-4D97-AF65-F5344CB8AC3E}">
        <p14:creationId xmlns:p14="http://schemas.microsoft.com/office/powerpoint/2010/main" val="1620476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godfreym@landesa.org" TargetMode="External"/><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B777-EE90-4AD2-A3A1-076D378BE6C0}"/>
              </a:ext>
            </a:extLst>
          </p:cNvPr>
          <p:cNvSpPr>
            <a:spLocks noGrp="1"/>
          </p:cNvSpPr>
          <p:nvPr>
            <p:ph type="ctrTitle"/>
          </p:nvPr>
        </p:nvSpPr>
        <p:spPr>
          <a:xfrm>
            <a:off x="1262173" y="3213000"/>
            <a:ext cx="9144000" cy="2387600"/>
          </a:xfrm>
        </p:spPr>
        <p:txBody>
          <a:bodyPr>
            <a:normAutofit fontScale="90000"/>
          </a:bodyPr>
          <a:lstStyle/>
          <a:p>
            <a:br>
              <a:rPr lang="en-US" sz="3800" b="1" dirty="0"/>
            </a:br>
            <a:r>
              <a:rPr lang="en-US" sz="2700" b="1" dirty="0"/>
              <a:t>Reforms Yet More Reforms of Land Courts in Tanzania: Reflections on Two Decades of the District Land and Housing Tribunal</a:t>
            </a:r>
            <a:br>
              <a:rPr lang="en-US" sz="2700" b="1" dirty="0"/>
            </a:br>
            <a:br>
              <a:rPr lang="en-US" sz="3800" b="1" dirty="0"/>
            </a:br>
            <a:r>
              <a:rPr lang="en-US" sz="2200" b="1" dirty="0"/>
              <a:t>Godfrey Massay</a:t>
            </a:r>
            <a:br>
              <a:rPr lang="en-US" sz="2200" b="1" dirty="0"/>
            </a:br>
            <a:r>
              <a:rPr lang="en-US" sz="2200" b="1" dirty="0" err="1"/>
              <a:t>Landesa</a:t>
            </a:r>
            <a:r>
              <a:rPr lang="en-US" sz="2200" b="1" dirty="0"/>
              <a:t>, Tanzania </a:t>
            </a:r>
            <a:br>
              <a:rPr lang="en-US" b="1" dirty="0"/>
            </a:br>
            <a:endParaRPr lang="en-GB" sz="2600" b="1" dirty="0"/>
          </a:p>
        </p:txBody>
      </p:sp>
      <p:pic>
        <p:nvPicPr>
          <p:cNvPr id="4" name="Picture 3">
            <a:extLst>
              <a:ext uri="{FF2B5EF4-FFF2-40B4-BE49-F238E27FC236}">
                <a16:creationId xmlns:a16="http://schemas.microsoft.com/office/drawing/2014/main" id="{C03F0551-469F-424E-B2C3-6FED08F40D5F}"/>
              </a:ext>
            </a:extLst>
          </p:cNvPr>
          <p:cNvPicPr>
            <a:picLocks noChangeAspect="1"/>
          </p:cNvPicPr>
          <p:nvPr/>
        </p:nvPicPr>
        <p:blipFill>
          <a:blip r:embed="rId2"/>
          <a:stretch>
            <a:fillRect/>
          </a:stretch>
        </p:blipFill>
        <p:spPr>
          <a:xfrm>
            <a:off x="9581205" y="2023741"/>
            <a:ext cx="2326005" cy="1009650"/>
          </a:xfrm>
          <a:prstGeom prst="rect">
            <a:avLst/>
          </a:prstGeom>
        </p:spPr>
      </p:pic>
      <p:pic>
        <p:nvPicPr>
          <p:cNvPr id="6" name="Picture 5">
            <a:extLst>
              <a:ext uri="{FF2B5EF4-FFF2-40B4-BE49-F238E27FC236}">
                <a16:creationId xmlns:a16="http://schemas.microsoft.com/office/drawing/2014/main" id="{F0939353-2726-44DD-93BC-23A46C49DC55}"/>
              </a:ext>
            </a:extLst>
          </p:cNvPr>
          <p:cNvPicPr>
            <a:picLocks noChangeAspect="1"/>
          </p:cNvPicPr>
          <p:nvPr/>
        </p:nvPicPr>
        <p:blipFill>
          <a:blip r:embed="rId3"/>
          <a:stretch>
            <a:fillRect/>
          </a:stretch>
        </p:blipFill>
        <p:spPr>
          <a:xfrm>
            <a:off x="0" y="-6064"/>
            <a:ext cx="12192000" cy="1406203"/>
          </a:xfrm>
          <a:prstGeom prst="rect">
            <a:avLst/>
          </a:prstGeom>
        </p:spPr>
      </p:pic>
      <p:pic>
        <p:nvPicPr>
          <p:cNvPr id="7" name="Picture 6">
            <a:extLst>
              <a:ext uri="{FF2B5EF4-FFF2-40B4-BE49-F238E27FC236}">
                <a16:creationId xmlns:a16="http://schemas.microsoft.com/office/drawing/2014/main" id="{13B09F70-E9B4-4970-9832-2AFF6580BA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807" y="5780209"/>
            <a:ext cx="2599545" cy="921629"/>
          </a:xfrm>
          <a:prstGeom prst="rect">
            <a:avLst/>
          </a:prstGeom>
          <a:noFill/>
          <a:ln>
            <a:noFill/>
          </a:ln>
        </p:spPr>
      </p:pic>
      <p:pic>
        <p:nvPicPr>
          <p:cNvPr id="9" name="Picture 8">
            <a:extLst>
              <a:ext uri="{FF2B5EF4-FFF2-40B4-BE49-F238E27FC236}">
                <a16:creationId xmlns:a16="http://schemas.microsoft.com/office/drawing/2014/main" id="{B2B10B92-2F5C-4151-886D-B2F439BD403C}"/>
              </a:ext>
            </a:extLst>
          </p:cNvPr>
          <p:cNvPicPr>
            <a:picLocks noChangeAspect="1"/>
          </p:cNvPicPr>
          <p:nvPr/>
        </p:nvPicPr>
        <p:blipFill>
          <a:blip r:embed="rId5"/>
          <a:stretch>
            <a:fillRect/>
          </a:stretch>
        </p:blipFill>
        <p:spPr>
          <a:xfrm>
            <a:off x="9327683" y="5780209"/>
            <a:ext cx="2833048" cy="1009650"/>
          </a:xfrm>
          <a:prstGeom prst="rect">
            <a:avLst/>
          </a:prstGeom>
        </p:spPr>
      </p:pic>
      <p:pic>
        <p:nvPicPr>
          <p:cNvPr id="11" name="Picture 10">
            <a:extLst>
              <a:ext uri="{FF2B5EF4-FFF2-40B4-BE49-F238E27FC236}">
                <a16:creationId xmlns:a16="http://schemas.microsoft.com/office/drawing/2014/main" id="{4ECEC6A6-7015-4807-8CB6-BE7E4D383166}"/>
              </a:ext>
            </a:extLst>
          </p:cNvPr>
          <p:cNvPicPr>
            <a:picLocks noChangeAspect="1"/>
          </p:cNvPicPr>
          <p:nvPr/>
        </p:nvPicPr>
        <p:blipFill>
          <a:blip r:embed="rId6"/>
          <a:stretch>
            <a:fillRect/>
          </a:stretch>
        </p:blipFill>
        <p:spPr>
          <a:xfrm>
            <a:off x="4291210" y="5736198"/>
            <a:ext cx="3906614" cy="1009650"/>
          </a:xfrm>
          <a:prstGeom prst="rect">
            <a:avLst/>
          </a:prstGeom>
        </p:spPr>
      </p:pic>
      <p:pic>
        <p:nvPicPr>
          <p:cNvPr id="5" name="Picture 4">
            <a:extLst>
              <a:ext uri="{FF2B5EF4-FFF2-40B4-BE49-F238E27FC236}">
                <a16:creationId xmlns:a16="http://schemas.microsoft.com/office/drawing/2014/main" id="{C128AD63-FA0C-DA33-E089-D6FFE7AF76D8}"/>
              </a:ext>
            </a:extLst>
          </p:cNvPr>
          <p:cNvPicPr>
            <a:picLocks noChangeAspect="1"/>
          </p:cNvPicPr>
          <p:nvPr/>
        </p:nvPicPr>
        <p:blipFill>
          <a:blip r:embed="rId7"/>
          <a:stretch>
            <a:fillRect/>
          </a:stretch>
        </p:blipFill>
        <p:spPr>
          <a:xfrm>
            <a:off x="284790" y="1626498"/>
            <a:ext cx="1954767" cy="1650463"/>
          </a:xfrm>
          <a:prstGeom prst="rect">
            <a:avLst/>
          </a:prstGeom>
        </p:spPr>
      </p:pic>
    </p:spTree>
    <p:extLst>
      <p:ext uri="{BB962C8B-B14F-4D97-AF65-F5344CB8AC3E}">
        <p14:creationId xmlns:p14="http://schemas.microsoft.com/office/powerpoint/2010/main" val="1684989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FD6164C7-BF36-669C-DAE3-6C5F41F426D5}"/>
              </a:ext>
            </a:extLst>
          </p:cNvPr>
          <p:cNvSpPr>
            <a:spLocks noGrp="1"/>
          </p:cNvSpPr>
          <p:nvPr>
            <p:ph idx="1"/>
          </p:nvPr>
        </p:nvSpPr>
        <p:spPr>
          <a:xfrm>
            <a:off x="245328" y="1879629"/>
            <a:ext cx="8080743" cy="4475754"/>
          </a:xfrm>
        </p:spPr>
        <p:txBody>
          <a:bodyPr>
            <a:normAutofit/>
          </a:bodyPr>
          <a:lstStyle/>
          <a:p>
            <a:endParaRPr lang="en-US" dirty="0"/>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sp>
        <p:nvSpPr>
          <p:cNvPr id="3" name="TextBox 2">
            <a:extLst>
              <a:ext uri="{FF2B5EF4-FFF2-40B4-BE49-F238E27FC236}">
                <a16:creationId xmlns:a16="http://schemas.microsoft.com/office/drawing/2014/main" id="{91121CCD-09B4-088B-F85D-D054AE67D8BC}"/>
              </a:ext>
            </a:extLst>
          </p:cNvPr>
          <p:cNvSpPr txBox="1"/>
          <p:nvPr/>
        </p:nvSpPr>
        <p:spPr>
          <a:xfrm>
            <a:off x="497841" y="1400140"/>
            <a:ext cx="6207760" cy="5355312"/>
          </a:xfrm>
          <a:prstGeom prst="rect">
            <a:avLst/>
          </a:prstGeom>
          <a:noFill/>
        </p:spPr>
        <p:txBody>
          <a:bodyPr wrap="square" rtlCol="0">
            <a:spAutoFit/>
          </a:bodyPr>
          <a:lstStyle/>
          <a:p>
            <a:r>
              <a:rPr lang="en-US" b="1" dirty="0"/>
              <a:t>Introduction </a:t>
            </a:r>
          </a:p>
          <a:p>
            <a:endParaRPr lang="en-US" dirty="0"/>
          </a:p>
          <a:p>
            <a:pPr marL="285750" indent="-285750">
              <a:buFont typeface="Arial" panose="020B0604020202020204" pitchFamily="34" charset="0"/>
              <a:buChar char="•"/>
            </a:pPr>
            <a:r>
              <a:rPr lang="en-US" dirty="0"/>
              <a:t>Growing land disputes in Tanzania in the early 1990s</a:t>
            </a:r>
          </a:p>
          <a:p>
            <a:pPr marL="285750" indent="-285750">
              <a:buFont typeface="Arial" panose="020B0604020202020204" pitchFamily="34" charset="0"/>
              <a:buChar char="•"/>
            </a:pPr>
            <a:r>
              <a:rPr lang="en-US" dirty="0"/>
              <a:t>Formation of the Presidential Commission of Inquiry into Land Matters in 1992. The commission recommended for a new system which Involves elders at the village level and with a specialized land courts. </a:t>
            </a:r>
          </a:p>
          <a:p>
            <a:pPr marL="285750" indent="-285750">
              <a:buFont typeface="Arial" panose="020B0604020202020204" pitchFamily="34" charset="0"/>
              <a:buChar char="•"/>
            </a:pPr>
            <a:r>
              <a:rPr lang="en-US" dirty="0"/>
              <a:t>1995- National Land Policy -the establishment of an independent, expeditious, accessible and just system for the adjudication of land disputes </a:t>
            </a:r>
          </a:p>
          <a:p>
            <a:pPr marL="285750" indent="-285750">
              <a:buFont typeface="Arial" panose="020B0604020202020204" pitchFamily="34" charset="0"/>
              <a:buChar char="•"/>
            </a:pPr>
            <a:r>
              <a:rPr lang="en-US" dirty="0"/>
              <a:t>This policy principle was adopted in the 1999- Land Laws; And 2002 Land Courts Act- Land courts are -the Court of Appeal (CA), the High Court (HC), the District Land and Housing Tribunal (DLHT), the Ward Tribunal (WT), and the Village Land Council (VLC) </a:t>
            </a:r>
          </a:p>
          <a:p>
            <a:pPr marL="285750" indent="-285750">
              <a:buFont typeface="Arial" panose="020B0604020202020204" pitchFamily="34" charset="0"/>
              <a:buChar char="•"/>
            </a:pPr>
            <a:r>
              <a:rPr lang="en-US" dirty="0"/>
              <a:t>Land Courts Act became operational in 2003- about 22 years now! </a:t>
            </a:r>
          </a:p>
          <a:p>
            <a:pPr marL="285750" indent="-285750">
              <a:buFont typeface="Arial" panose="020B0604020202020204" pitchFamily="34" charset="0"/>
              <a:buChar char="•"/>
            </a:pPr>
            <a:r>
              <a:rPr lang="en-US" dirty="0"/>
              <a:t>The paper focus on DLHTs.</a:t>
            </a:r>
          </a:p>
          <a:p>
            <a:endParaRPr lang="en-TZ" dirty="0"/>
          </a:p>
        </p:txBody>
      </p:sp>
    </p:spTree>
    <p:extLst>
      <p:ext uri="{BB962C8B-B14F-4D97-AF65-F5344CB8AC3E}">
        <p14:creationId xmlns:p14="http://schemas.microsoft.com/office/powerpoint/2010/main" val="3980465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79759-14A7-FFAB-AC0A-716272C91D0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38CD250-861F-44CE-8E09-066E17DA1E60}"/>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A1EB0D7F-DFED-5E7D-EFC9-3F598D3630B2}"/>
              </a:ext>
            </a:extLst>
          </p:cNvPr>
          <p:cNvSpPr>
            <a:spLocks noGrp="1"/>
          </p:cNvSpPr>
          <p:nvPr>
            <p:ph idx="1"/>
          </p:nvPr>
        </p:nvSpPr>
        <p:spPr>
          <a:xfrm>
            <a:off x="245328" y="1879629"/>
            <a:ext cx="8080743" cy="4475754"/>
          </a:xfrm>
        </p:spPr>
        <p:txBody>
          <a:bodyPr>
            <a:normAutofit/>
          </a:bodyPr>
          <a:lstStyle/>
          <a:p>
            <a:endParaRPr lang="en-US" dirty="0"/>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sp>
        <p:nvSpPr>
          <p:cNvPr id="2" name="TextBox 1">
            <a:extLst>
              <a:ext uri="{FF2B5EF4-FFF2-40B4-BE49-F238E27FC236}">
                <a16:creationId xmlns:a16="http://schemas.microsoft.com/office/drawing/2014/main" id="{3883A6CB-1448-BEFB-854C-83AEB8C4D75B}"/>
              </a:ext>
            </a:extLst>
          </p:cNvPr>
          <p:cNvSpPr txBox="1"/>
          <p:nvPr/>
        </p:nvSpPr>
        <p:spPr>
          <a:xfrm>
            <a:off x="497841" y="1400140"/>
            <a:ext cx="6207760" cy="3693319"/>
          </a:xfrm>
          <a:prstGeom prst="rect">
            <a:avLst/>
          </a:prstGeom>
          <a:noFill/>
        </p:spPr>
        <p:txBody>
          <a:bodyPr wrap="square" rtlCol="0">
            <a:spAutoFit/>
          </a:bodyPr>
          <a:lstStyle/>
          <a:p>
            <a:r>
              <a:rPr lang="en-US" b="1" dirty="0"/>
              <a:t>Land Establishing DLHT</a:t>
            </a:r>
          </a:p>
          <a:p>
            <a:endParaRPr lang="en-US" dirty="0"/>
          </a:p>
          <a:p>
            <a:pPr marL="285750" indent="-285750">
              <a:buFont typeface="Arial" panose="020B0604020202020204" pitchFamily="34" charset="0"/>
              <a:buChar char="•"/>
            </a:pPr>
            <a:r>
              <a:rPr lang="en-US" dirty="0"/>
              <a:t>Enacted in 2002 and became operational in 2003</a:t>
            </a:r>
          </a:p>
          <a:p>
            <a:endParaRPr lang="en-US" dirty="0"/>
          </a:p>
          <a:p>
            <a:pPr marL="285750" indent="-285750">
              <a:buFont typeface="Arial" panose="020B0604020202020204" pitchFamily="34" charset="0"/>
              <a:buChar char="•"/>
            </a:pPr>
            <a:r>
              <a:rPr lang="en-US" dirty="0"/>
              <a:t>Amended 8 times to date </a:t>
            </a:r>
          </a:p>
          <a:p>
            <a:pPr marL="742950" lvl="1" indent="-285750">
              <a:buFont typeface="Arial" panose="020B0604020202020204" pitchFamily="34" charset="0"/>
              <a:buChar char="•"/>
            </a:pPr>
            <a:r>
              <a:rPr lang="en-US" dirty="0"/>
              <a:t>Jurisdiction of WT, DLHT</a:t>
            </a:r>
          </a:p>
          <a:p>
            <a:pPr marL="742950" lvl="1" indent="-285750">
              <a:buFont typeface="Arial" panose="020B0604020202020204" pitchFamily="34" charset="0"/>
              <a:buChar char="•"/>
            </a:pPr>
            <a:r>
              <a:rPr lang="en-US" dirty="0"/>
              <a:t>Tenure of Chairpersons </a:t>
            </a:r>
          </a:p>
          <a:p>
            <a:pPr marL="742950" lvl="1" indent="-285750">
              <a:buFont typeface="Arial" panose="020B0604020202020204" pitchFamily="34" charset="0"/>
              <a:buChar char="•"/>
            </a:pPr>
            <a:r>
              <a:rPr lang="en-US" dirty="0"/>
              <a:t>Language of the Court </a:t>
            </a:r>
          </a:p>
          <a:p>
            <a:pPr marL="742950" lvl="1" indent="-285750">
              <a:buFont typeface="Arial" panose="020B0604020202020204" pitchFamily="34" charset="0"/>
              <a:buChar char="•"/>
            </a:pPr>
            <a:r>
              <a:rPr lang="en-US" dirty="0"/>
              <a:t>Rules on –Court Brokers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Implications – WT became weaker/with no powers</a:t>
            </a:r>
          </a:p>
          <a:p>
            <a:pPr marL="285750" indent="-285750">
              <a:buFont typeface="Arial" panose="020B0604020202020204" pitchFamily="34" charset="0"/>
              <a:buChar char="•"/>
            </a:pPr>
            <a:endParaRPr lang="en-US" dirty="0"/>
          </a:p>
          <a:p>
            <a:endParaRPr lang="en-TZ" dirty="0"/>
          </a:p>
        </p:txBody>
      </p:sp>
    </p:spTree>
    <p:extLst>
      <p:ext uri="{BB962C8B-B14F-4D97-AF65-F5344CB8AC3E}">
        <p14:creationId xmlns:p14="http://schemas.microsoft.com/office/powerpoint/2010/main" val="642346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37D87-D739-21A6-8000-F0EEB1B9D83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004B67C-B40F-E9CA-EA78-D995BFB2FCC4}"/>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66420950-26C5-A253-E919-F5082E692B84}"/>
              </a:ext>
            </a:extLst>
          </p:cNvPr>
          <p:cNvSpPr>
            <a:spLocks noGrp="1"/>
          </p:cNvSpPr>
          <p:nvPr>
            <p:ph idx="1"/>
          </p:nvPr>
        </p:nvSpPr>
        <p:spPr>
          <a:xfrm>
            <a:off x="245328" y="1879629"/>
            <a:ext cx="8080743" cy="4475754"/>
          </a:xfrm>
        </p:spPr>
        <p:txBody>
          <a:bodyPr>
            <a:normAutofit/>
          </a:bodyPr>
          <a:lstStyle/>
          <a:p>
            <a:endParaRPr lang="en-US" dirty="0"/>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sp>
        <p:nvSpPr>
          <p:cNvPr id="2" name="TextBox 1">
            <a:extLst>
              <a:ext uri="{FF2B5EF4-FFF2-40B4-BE49-F238E27FC236}">
                <a16:creationId xmlns:a16="http://schemas.microsoft.com/office/drawing/2014/main" id="{3A963952-A029-CAAF-1F2D-AC6B0C2D33CF}"/>
              </a:ext>
            </a:extLst>
          </p:cNvPr>
          <p:cNvSpPr txBox="1"/>
          <p:nvPr/>
        </p:nvSpPr>
        <p:spPr>
          <a:xfrm>
            <a:off x="447041" y="1582340"/>
            <a:ext cx="5648959" cy="5078313"/>
          </a:xfrm>
          <a:prstGeom prst="rect">
            <a:avLst/>
          </a:prstGeom>
          <a:noFill/>
        </p:spPr>
        <p:txBody>
          <a:bodyPr wrap="square" rtlCol="0">
            <a:spAutoFit/>
          </a:bodyPr>
          <a:lstStyle/>
          <a:p>
            <a:r>
              <a:rPr lang="en-US" b="1" dirty="0"/>
              <a:t>Establishment of  DLHTs-Too Slow </a:t>
            </a:r>
          </a:p>
          <a:p>
            <a:endParaRPr lang="en-US" dirty="0"/>
          </a:p>
          <a:p>
            <a:pPr marL="285750" indent="-285750">
              <a:buFont typeface="Arial" panose="020B0604020202020204" pitchFamily="34" charset="0"/>
              <a:buChar char="•"/>
            </a:pPr>
            <a:r>
              <a:rPr lang="en-US" dirty="0"/>
              <a:t>Currently 115 DLHTs established out of 139 needed.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Between 2009 and 2021, only 21 tribunals had been established, which is an average of almost 2 tribunals every year.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From 2021 and 2025, 55 tribunals were established at an average of 14 tribunals each year.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Reasons for Slow pace </a:t>
            </a:r>
          </a:p>
          <a:p>
            <a:pPr marL="742950" lvl="1" indent="-285750">
              <a:buFont typeface="Arial" panose="020B0604020202020204" pitchFamily="34" charset="0"/>
              <a:buChar char="•"/>
            </a:pPr>
            <a:r>
              <a:rPr lang="en-US" dirty="0"/>
              <a:t>Limited availability of buildings/office space </a:t>
            </a:r>
          </a:p>
          <a:p>
            <a:pPr marL="742950" lvl="1" indent="-285750">
              <a:buFont typeface="Arial" panose="020B0604020202020204" pitchFamily="34" charset="0"/>
              <a:buChar char="•"/>
            </a:pPr>
            <a:r>
              <a:rPr lang="en-US" dirty="0"/>
              <a:t>Fewer DLHTs Chairpersons </a:t>
            </a:r>
          </a:p>
          <a:p>
            <a:pPr marL="742950" lvl="1" indent="-285750">
              <a:buFont typeface="Arial" panose="020B0604020202020204" pitchFamily="34" charset="0"/>
              <a:buChar char="•"/>
            </a:pPr>
            <a:r>
              <a:rPr lang="en-US" dirty="0"/>
              <a:t>Delays in appointment of assessors </a:t>
            </a:r>
          </a:p>
          <a:p>
            <a:endParaRPr lang="en-US" dirty="0"/>
          </a:p>
          <a:p>
            <a:pPr marL="285750" indent="-285750">
              <a:buFont typeface="Arial" panose="020B0604020202020204" pitchFamily="34" charset="0"/>
              <a:buChar char="•"/>
            </a:pPr>
            <a:endParaRPr lang="en-US" dirty="0"/>
          </a:p>
          <a:p>
            <a:endParaRPr lang="en-TZ" dirty="0"/>
          </a:p>
        </p:txBody>
      </p:sp>
      <p:pic>
        <p:nvPicPr>
          <p:cNvPr id="8" name="Picture 7">
            <a:extLst>
              <a:ext uri="{FF2B5EF4-FFF2-40B4-BE49-F238E27FC236}">
                <a16:creationId xmlns:a16="http://schemas.microsoft.com/office/drawing/2014/main" id="{EDCEE7B5-C2E7-C30B-2628-D0841900A6D9}"/>
              </a:ext>
            </a:extLst>
          </p:cNvPr>
          <p:cNvPicPr>
            <a:picLocks noChangeAspect="1"/>
          </p:cNvPicPr>
          <p:nvPr/>
        </p:nvPicPr>
        <p:blipFill>
          <a:blip r:embed="rId3"/>
          <a:stretch>
            <a:fillRect/>
          </a:stretch>
        </p:blipFill>
        <p:spPr>
          <a:xfrm>
            <a:off x="6441440" y="1582340"/>
            <a:ext cx="4947920" cy="4171950"/>
          </a:xfrm>
          <a:prstGeom prst="rect">
            <a:avLst/>
          </a:prstGeom>
        </p:spPr>
      </p:pic>
    </p:spTree>
    <p:extLst>
      <p:ext uri="{BB962C8B-B14F-4D97-AF65-F5344CB8AC3E}">
        <p14:creationId xmlns:p14="http://schemas.microsoft.com/office/powerpoint/2010/main" val="3502566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52F74-2162-0F0D-B3D5-622C3656A82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7DE5AD4-6172-91F4-5B5B-1FC60B98A057}"/>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EC03A98D-D394-A663-45C4-28858D89A2EE}"/>
              </a:ext>
            </a:extLst>
          </p:cNvPr>
          <p:cNvSpPr>
            <a:spLocks noGrp="1"/>
          </p:cNvSpPr>
          <p:nvPr>
            <p:ph idx="1"/>
          </p:nvPr>
        </p:nvSpPr>
        <p:spPr>
          <a:xfrm>
            <a:off x="245328" y="1879629"/>
            <a:ext cx="8080743" cy="4475754"/>
          </a:xfrm>
        </p:spPr>
        <p:txBody>
          <a:bodyPr>
            <a:normAutofit/>
          </a:bodyPr>
          <a:lstStyle/>
          <a:p>
            <a:endParaRPr lang="en-US" dirty="0"/>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sp>
        <p:nvSpPr>
          <p:cNvPr id="2" name="TextBox 1">
            <a:extLst>
              <a:ext uri="{FF2B5EF4-FFF2-40B4-BE49-F238E27FC236}">
                <a16:creationId xmlns:a16="http://schemas.microsoft.com/office/drawing/2014/main" id="{7A136E23-C42D-79F5-9C14-1D6809B2F550}"/>
              </a:ext>
            </a:extLst>
          </p:cNvPr>
          <p:cNvSpPr txBox="1"/>
          <p:nvPr/>
        </p:nvSpPr>
        <p:spPr>
          <a:xfrm>
            <a:off x="447041" y="1582340"/>
            <a:ext cx="5648959" cy="4524315"/>
          </a:xfrm>
          <a:prstGeom prst="rect">
            <a:avLst/>
          </a:prstGeom>
          <a:noFill/>
        </p:spPr>
        <p:txBody>
          <a:bodyPr wrap="square" rtlCol="0">
            <a:spAutoFit/>
          </a:bodyPr>
          <a:lstStyle/>
          <a:p>
            <a:r>
              <a:rPr lang="en-US" b="1" dirty="0"/>
              <a:t>Cases in the DLHTs-Too Many </a:t>
            </a:r>
          </a:p>
          <a:p>
            <a:endParaRPr lang="en-US" dirty="0"/>
          </a:p>
          <a:p>
            <a:pPr marL="285750" indent="-285750">
              <a:buFont typeface="Arial" panose="020B0604020202020204" pitchFamily="34" charset="0"/>
              <a:buChar char="•"/>
            </a:pPr>
            <a:r>
              <a:rPr lang="en-US" dirty="0"/>
              <a:t>There has been an increasing trend of pending cases from 2009/2010 until 2021 with the lowest being 13,203 cases in 2009/2010 and highest of 28,615 in 2019/2020.</a:t>
            </a:r>
          </a:p>
          <a:p>
            <a:pPr marL="285750" indent="-285750">
              <a:buFont typeface="Arial" panose="020B0604020202020204" pitchFamily="34" charset="0"/>
              <a:buChar char="•"/>
            </a:pPr>
            <a:r>
              <a:rPr lang="en-US" dirty="0"/>
              <a:t>Moreover, there has been an overall decreasing trend of pending cases from 27,801 cases in 2021/2022 to 11,725 cases in 2025/2026. </a:t>
            </a:r>
          </a:p>
          <a:p>
            <a:pPr marL="285750" indent="-285750">
              <a:buFont typeface="Arial" panose="020B0604020202020204" pitchFamily="34" charset="0"/>
              <a:buChar char="•"/>
            </a:pPr>
            <a:r>
              <a:rPr lang="en-US" dirty="0"/>
              <a:t>Additionally, the total number of instituted cases in 2010 when there are 39 DLHTs is almost the same as the total of cases instituted fifteen years later in 2025 when there are 115 DLHTs.</a:t>
            </a:r>
          </a:p>
          <a:p>
            <a:endParaRPr lang="en-US" dirty="0"/>
          </a:p>
          <a:p>
            <a:pPr marL="285750" indent="-285750">
              <a:buFont typeface="Arial" panose="020B0604020202020204" pitchFamily="34" charset="0"/>
              <a:buChar char="•"/>
            </a:pPr>
            <a:endParaRPr lang="en-US" dirty="0"/>
          </a:p>
          <a:p>
            <a:endParaRPr lang="en-TZ" dirty="0"/>
          </a:p>
        </p:txBody>
      </p:sp>
      <p:pic>
        <p:nvPicPr>
          <p:cNvPr id="3" name="Picture 2">
            <a:extLst>
              <a:ext uri="{FF2B5EF4-FFF2-40B4-BE49-F238E27FC236}">
                <a16:creationId xmlns:a16="http://schemas.microsoft.com/office/drawing/2014/main" id="{A72800DF-10E0-96FC-4304-509E3CDD6442}"/>
              </a:ext>
            </a:extLst>
          </p:cNvPr>
          <p:cNvPicPr>
            <a:picLocks noChangeAspect="1"/>
          </p:cNvPicPr>
          <p:nvPr/>
        </p:nvPicPr>
        <p:blipFill>
          <a:blip r:embed="rId3"/>
          <a:stretch>
            <a:fillRect/>
          </a:stretch>
        </p:blipFill>
        <p:spPr>
          <a:xfrm>
            <a:off x="5839841" y="1697428"/>
            <a:ext cx="6689598" cy="3473958"/>
          </a:xfrm>
          <a:prstGeom prst="rect">
            <a:avLst/>
          </a:prstGeom>
        </p:spPr>
      </p:pic>
    </p:spTree>
    <p:extLst>
      <p:ext uri="{BB962C8B-B14F-4D97-AF65-F5344CB8AC3E}">
        <p14:creationId xmlns:p14="http://schemas.microsoft.com/office/powerpoint/2010/main" val="760283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A4092-8D00-8B8B-1F45-24D99883596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2D87ECB-223D-37D5-0801-96972C457CB0}"/>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399154DB-3616-967F-2B90-5841F7C1467A}"/>
              </a:ext>
            </a:extLst>
          </p:cNvPr>
          <p:cNvSpPr>
            <a:spLocks noGrp="1"/>
          </p:cNvSpPr>
          <p:nvPr>
            <p:ph idx="1"/>
          </p:nvPr>
        </p:nvSpPr>
        <p:spPr>
          <a:xfrm>
            <a:off x="245329" y="1879629"/>
            <a:ext cx="6348512" cy="4475754"/>
          </a:xfrm>
        </p:spPr>
        <p:txBody>
          <a:bodyPr>
            <a:normAutofit/>
          </a:bodyPr>
          <a:lstStyle/>
          <a:p>
            <a:endParaRPr lang="en-US" dirty="0"/>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sp>
        <p:nvSpPr>
          <p:cNvPr id="2" name="TextBox 1">
            <a:extLst>
              <a:ext uri="{FF2B5EF4-FFF2-40B4-BE49-F238E27FC236}">
                <a16:creationId xmlns:a16="http://schemas.microsoft.com/office/drawing/2014/main" id="{450B77AE-8AC8-BBA6-B6BD-6C7A289FCA4D}"/>
              </a:ext>
            </a:extLst>
          </p:cNvPr>
          <p:cNvSpPr txBox="1"/>
          <p:nvPr/>
        </p:nvSpPr>
        <p:spPr>
          <a:xfrm>
            <a:off x="447041" y="1582340"/>
            <a:ext cx="5648959" cy="3970318"/>
          </a:xfrm>
          <a:prstGeom prst="rect">
            <a:avLst/>
          </a:prstGeom>
          <a:noFill/>
        </p:spPr>
        <p:txBody>
          <a:bodyPr wrap="square" rtlCol="0">
            <a:spAutoFit/>
          </a:bodyPr>
          <a:lstStyle/>
          <a:p>
            <a:r>
              <a:rPr lang="en-US" b="1" dirty="0"/>
              <a:t>Cases in the DLHTs-Too Many </a:t>
            </a:r>
          </a:p>
          <a:p>
            <a:endParaRPr lang="en-US" dirty="0"/>
          </a:p>
          <a:p>
            <a:pPr marL="285750" indent="-285750">
              <a:buFont typeface="Arial" panose="020B0604020202020204" pitchFamily="34" charset="0"/>
              <a:buChar char="•"/>
            </a:pPr>
            <a:r>
              <a:rPr lang="en-US" dirty="0"/>
              <a:t>Of the 10 DLHTs with many pending cases in 2013, six (Ilala, Kinondoni, Morogoro, Temeke, Mbeya and Dodoma) remain those DLHTs with many pending cases in 2022. Interestingly, there is no significant variation in the number of pending cases in those six tribunals in 2013 and 2022.</a:t>
            </a:r>
          </a:p>
          <a:p>
            <a:endParaRPr lang="en-US" dirty="0"/>
          </a:p>
          <a:p>
            <a:pPr marL="285750" indent="-285750">
              <a:buFont typeface="Arial" panose="020B0604020202020204" pitchFamily="34" charset="0"/>
              <a:buChar char="•"/>
            </a:pPr>
            <a:r>
              <a:rPr lang="en-US" dirty="0"/>
              <a:t>Of the 10 DLHTs with many filed cases in 2013, 5 (Ilala, Kinondoni, </a:t>
            </a:r>
            <a:r>
              <a:rPr lang="en-US" dirty="0" err="1"/>
              <a:t>Musoma</a:t>
            </a:r>
            <a:r>
              <a:rPr lang="en-US" dirty="0"/>
              <a:t>, Babati, and Mwanza) are in the list of 10 most burdened tribunals with filed cases</a:t>
            </a:r>
          </a:p>
          <a:p>
            <a:pPr marL="285750" indent="-285750">
              <a:buFont typeface="Arial" panose="020B0604020202020204" pitchFamily="34" charset="0"/>
              <a:buChar char="•"/>
            </a:pPr>
            <a:endParaRPr lang="en-US" dirty="0"/>
          </a:p>
          <a:p>
            <a:endParaRPr lang="en-TZ" dirty="0"/>
          </a:p>
        </p:txBody>
      </p:sp>
      <p:pic>
        <p:nvPicPr>
          <p:cNvPr id="5" name="Picture 4">
            <a:extLst>
              <a:ext uri="{FF2B5EF4-FFF2-40B4-BE49-F238E27FC236}">
                <a16:creationId xmlns:a16="http://schemas.microsoft.com/office/drawing/2014/main" id="{54C8797E-1285-4607-ADEA-2AFDEEAB0FBE}"/>
              </a:ext>
            </a:extLst>
          </p:cNvPr>
          <p:cNvPicPr>
            <a:picLocks noChangeAspect="1"/>
          </p:cNvPicPr>
          <p:nvPr/>
        </p:nvPicPr>
        <p:blipFill>
          <a:blip r:embed="rId3"/>
          <a:stretch>
            <a:fillRect/>
          </a:stretch>
        </p:blipFill>
        <p:spPr>
          <a:xfrm>
            <a:off x="6492239" y="1400138"/>
            <a:ext cx="5252720" cy="2389542"/>
          </a:xfrm>
          <a:prstGeom prst="rect">
            <a:avLst/>
          </a:prstGeom>
        </p:spPr>
      </p:pic>
      <p:pic>
        <p:nvPicPr>
          <p:cNvPr id="7" name="Picture 6">
            <a:extLst>
              <a:ext uri="{FF2B5EF4-FFF2-40B4-BE49-F238E27FC236}">
                <a16:creationId xmlns:a16="http://schemas.microsoft.com/office/drawing/2014/main" id="{DA93C00F-90E1-BB66-E7F7-77A3B4529BF0}"/>
              </a:ext>
            </a:extLst>
          </p:cNvPr>
          <p:cNvPicPr>
            <a:picLocks noChangeAspect="1"/>
          </p:cNvPicPr>
          <p:nvPr/>
        </p:nvPicPr>
        <p:blipFill>
          <a:blip r:embed="rId4"/>
          <a:stretch>
            <a:fillRect/>
          </a:stretch>
        </p:blipFill>
        <p:spPr>
          <a:xfrm>
            <a:off x="6492239" y="3623715"/>
            <a:ext cx="5454432" cy="2663952"/>
          </a:xfrm>
          <a:prstGeom prst="rect">
            <a:avLst/>
          </a:prstGeom>
        </p:spPr>
      </p:pic>
    </p:spTree>
    <p:extLst>
      <p:ext uri="{BB962C8B-B14F-4D97-AF65-F5344CB8AC3E}">
        <p14:creationId xmlns:p14="http://schemas.microsoft.com/office/powerpoint/2010/main" val="2844234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A779D-1FCB-B3D9-1C3F-B96FD64D962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5DF904A-4F5E-5D88-FB22-EF5BBD930E28}"/>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EEEB841B-250A-2099-B8A5-743B45E4D99E}"/>
              </a:ext>
            </a:extLst>
          </p:cNvPr>
          <p:cNvSpPr>
            <a:spLocks noGrp="1"/>
          </p:cNvSpPr>
          <p:nvPr>
            <p:ph idx="1"/>
          </p:nvPr>
        </p:nvSpPr>
        <p:spPr>
          <a:xfrm>
            <a:off x="245329" y="1879629"/>
            <a:ext cx="6348512" cy="4475754"/>
          </a:xfrm>
        </p:spPr>
        <p:txBody>
          <a:bodyPr>
            <a:normAutofit/>
          </a:bodyPr>
          <a:lstStyle/>
          <a:p>
            <a:endParaRPr lang="en-US" dirty="0"/>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sp>
        <p:nvSpPr>
          <p:cNvPr id="2" name="TextBox 1">
            <a:extLst>
              <a:ext uri="{FF2B5EF4-FFF2-40B4-BE49-F238E27FC236}">
                <a16:creationId xmlns:a16="http://schemas.microsoft.com/office/drawing/2014/main" id="{A75B2197-EC07-E4CA-08A2-6D7B91D321D4}"/>
              </a:ext>
            </a:extLst>
          </p:cNvPr>
          <p:cNvSpPr txBox="1"/>
          <p:nvPr/>
        </p:nvSpPr>
        <p:spPr>
          <a:xfrm>
            <a:off x="447041" y="1582340"/>
            <a:ext cx="5648959" cy="3970318"/>
          </a:xfrm>
          <a:prstGeom prst="rect">
            <a:avLst/>
          </a:prstGeom>
          <a:noFill/>
        </p:spPr>
        <p:txBody>
          <a:bodyPr wrap="square" rtlCol="0">
            <a:spAutoFit/>
          </a:bodyPr>
          <a:lstStyle/>
          <a:p>
            <a:r>
              <a:rPr lang="en-US" b="1" dirty="0"/>
              <a:t>Conclusion-Reforms yet more reforms </a:t>
            </a:r>
          </a:p>
          <a:p>
            <a:endParaRPr lang="en-US" dirty="0"/>
          </a:p>
          <a:p>
            <a:pPr marL="285750" indent="-285750">
              <a:buFont typeface="Arial" panose="020B0604020202020204" pitchFamily="34" charset="0"/>
              <a:buChar char="•"/>
            </a:pPr>
            <a:r>
              <a:rPr lang="en-US" dirty="0"/>
              <a:t>8 amendments – implementation of the court system was not perfect.</a:t>
            </a:r>
          </a:p>
          <a:p>
            <a:pPr marL="285750" indent="-285750">
              <a:buFont typeface="Arial" panose="020B0604020202020204" pitchFamily="34" charset="0"/>
              <a:buChar char="•"/>
            </a:pPr>
            <a:r>
              <a:rPr lang="en-US" dirty="0"/>
              <a:t>Slow implementation pace- 20 years – the DLHTs are not in all  districts!</a:t>
            </a:r>
          </a:p>
          <a:p>
            <a:pPr marL="285750" indent="-285750">
              <a:buFont typeface="Arial" panose="020B0604020202020204" pitchFamily="34" charset="0"/>
              <a:buChar char="•"/>
            </a:pPr>
            <a:r>
              <a:rPr lang="en-US" dirty="0"/>
              <a:t>There are still many pending and instituted cases – concentrated in fewer (10) tribunals.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Commission reports – 2 reports (2013 &amp; 2020) – suggest for changes – to improve  coordination </a:t>
            </a:r>
          </a:p>
          <a:p>
            <a:endParaRPr lang="en-US" dirty="0"/>
          </a:p>
          <a:p>
            <a:pPr marL="285750" indent="-285750">
              <a:buFont typeface="Arial" panose="020B0604020202020204" pitchFamily="34" charset="0"/>
              <a:buChar char="•"/>
            </a:pPr>
            <a:endParaRPr lang="en-US" dirty="0"/>
          </a:p>
          <a:p>
            <a:endParaRPr lang="en-TZ" dirty="0"/>
          </a:p>
        </p:txBody>
      </p:sp>
    </p:spTree>
    <p:extLst>
      <p:ext uri="{BB962C8B-B14F-4D97-AF65-F5344CB8AC3E}">
        <p14:creationId xmlns:p14="http://schemas.microsoft.com/office/powerpoint/2010/main" val="3024090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8">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BCCEFE6-4AE7-4DE3-A38E-74E56795694C}"/>
              </a:ext>
            </a:extLst>
          </p:cNvPr>
          <p:cNvPicPr>
            <a:picLocks noChangeAspect="1"/>
          </p:cNvPicPr>
          <p:nvPr/>
        </p:nvPicPr>
        <p:blipFill>
          <a:blip r:embed="rId2"/>
          <a:stretch>
            <a:fillRect/>
          </a:stretch>
        </p:blipFill>
        <p:spPr>
          <a:xfrm>
            <a:off x="-8468" y="0"/>
            <a:ext cx="12185625" cy="1405467"/>
          </a:xfrm>
          <a:prstGeom prst="rect">
            <a:avLst/>
          </a:prstGeom>
        </p:spPr>
      </p:pic>
      <p:sp>
        <p:nvSpPr>
          <p:cNvPr id="3" name="Content Placeholder 2">
            <a:extLst>
              <a:ext uri="{FF2B5EF4-FFF2-40B4-BE49-F238E27FC236}">
                <a16:creationId xmlns:a16="http://schemas.microsoft.com/office/drawing/2014/main" id="{612966D3-037E-493E-B5E0-6D1FFA6EFB39}"/>
              </a:ext>
            </a:extLst>
          </p:cNvPr>
          <p:cNvSpPr>
            <a:spLocks noGrp="1"/>
          </p:cNvSpPr>
          <p:nvPr>
            <p:ph idx="1"/>
          </p:nvPr>
        </p:nvSpPr>
        <p:spPr>
          <a:xfrm>
            <a:off x="147782" y="2983345"/>
            <a:ext cx="11333901" cy="3046913"/>
          </a:xfrm>
        </p:spPr>
        <p:txBody>
          <a:bodyPr anchor="t">
            <a:normAutofit/>
          </a:bodyPr>
          <a:lstStyle/>
          <a:p>
            <a:pPr marL="0" indent="0" algn="ctr">
              <a:buNone/>
            </a:pPr>
            <a:r>
              <a:rPr lang="en-US" sz="4000" b="1" dirty="0"/>
              <a:t>Thank you!</a:t>
            </a:r>
          </a:p>
          <a:p>
            <a:pPr marL="0" indent="0" algn="ctr">
              <a:buNone/>
            </a:pPr>
            <a:r>
              <a:rPr lang="en-US" sz="4000" b="1" dirty="0">
                <a:hlinkClick r:id="rId3"/>
              </a:rPr>
              <a:t>godfreym@landesa.org</a:t>
            </a:r>
            <a:r>
              <a:rPr lang="en-US" sz="4000" b="1" dirty="0"/>
              <a:t> </a:t>
            </a:r>
            <a:endParaRPr lang="en-GB" sz="4000" b="1" dirty="0"/>
          </a:p>
        </p:txBody>
      </p:sp>
      <p:sp>
        <p:nvSpPr>
          <p:cNvPr id="46" name="Rectangle 10">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12">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022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b77875e-5908-45a0-9cb4-dec9ae074618}" enabled="1" method="Privileged" siteId="{0f9e35db-544f-4f60-bdcc-5ea416e6dc70}" contentBits="0" removed="0"/>
</clbl:labelList>
</file>

<file path=docProps/app.xml><?xml version="1.0" encoding="utf-8"?>
<Properties xmlns="http://schemas.openxmlformats.org/officeDocument/2006/extended-properties" xmlns:vt="http://schemas.openxmlformats.org/officeDocument/2006/docPropsVTypes">
  <TotalTime>12799</TotalTime>
  <Words>550</Words>
  <Application>Microsoft Office PowerPoint</Application>
  <PresentationFormat>Widescreen</PresentationFormat>
  <Paragraphs>72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 Reforms Yet More Reforms of Land Courts in Tanzania: Reflections on Two Decades of the District Land and Housing Tribunal  Godfrey Massay Landesa, Tanzania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ConfTool Registrations and Submissions</dc:title>
  <dc:creator>Mahlet Wubishet</dc:creator>
  <cp:lastModifiedBy>Fikre Asmamaw</cp:lastModifiedBy>
  <cp:revision>20</cp:revision>
  <dcterms:created xsi:type="dcterms:W3CDTF">2025-06-17T08:21:46Z</dcterms:created>
  <dcterms:modified xsi:type="dcterms:W3CDTF">2025-11-11T02:27:24Z</dcterms:modified>
</cp:coreProperties>
</file>