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man.nanor@gmail.com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053" y="1912776"/>
            <a:ext cx="8263123" cy="3318726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Bridging the Reparations Gap: </a:t>
            </a:r>
            <a:br>
              <a:rPr lang="en-US" sz="3200" b="1" dirty="0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 Analysis of Land Dispossession and Foreign Land Acquisitions in Post-Independence Africa</a:t>
            </a:r>
            <a:br>
              <a:rPr lang="en-US" sz="2000" b="1" dirty="0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b="1" dirty="0">
                <a:latin typeface="Amasis MT Pro" panose="02040504050005020304" pitchFamily="18" charset="0"/>
              </a:rPr>
            </a:br>
            <a:r>
              <a:rPr lang="en-US" sz="2000" b="1" dirty="0">
                <a:latin typeface="Amasis MT Pro" panose="02040504050005020304" pitchFamily="18" charset="0"/>
              </a:rPr>
              <a:t>Michael Ayertey Nanor, PhD</a:t>
            </a:r>
            <a:br>
              <a:rPr lang="en-US" sz="2000" dirty="0">
                <a:latin typeface="Amasis MT Pro" panose="02040504050005020304" pitchFamily="18" charset="0"/>
              </a:rPr>
            </a:br>
            <a:br>
              <a:rPr lang="en-US" sz="2000" dirty="0">
                <a:latin typeface="Amasis MT Pro" panose="02040504050005020304" pitchFamily="18" charset="0"/>
              </a:rPr>
            </a:br>
            <a:r>
              <a:rPr lang="en-US" sz="2000" b="1" dirty="0">
                <a:latin typeface="Amasis MT Pro" panose="02040504050005020304" pitchFamily="18" charset="0"/>
              </a:rPr>
              <a:t>Department of Planning </a:t>
            </a:r>
            <a:br>
              <a:rPr lang="en-US" sz="2000" b="1" dirty="0">
                <a:latin typeface="Amasis MT Pro" panose="02040504050005020304" pitchFamily="18" charset="0"/>
              </a:rPr>
            </a:br>
            <a:r>
              <a:rPr lang="en-US" sz="2000" b="1" dirty="0">
                <a:latin typeface="Amasis MT Pro" panose="02040504050005020304" pitchFamily="18" charset="0"/>
              </a:rPr>
              <a:t>Kwame Nkrumah University of Science and Technology,</a:t>
            </a:r>
            <a:br>
              <a:rPr lang="en-US" sz="2000" b="1" dirty="0">
                <a:latin typeface="Amasis MT Pro" panose="02040504050005020304" pitchFamily="18" charset="0"/>
              </a:rPr>
            </a:br>
            <a:r>
              <a:rPr lang="en-US" sz="2000" b="1" dirty="0">
                <a:latin typeface="Amasis MT Pro" panose="02040504050005020304" pitchFamily="18" charset="0"/>
              </a:rPr>
              <a:t> Kumasi, Ghana</a:t>
            </a:r>
            <a:br>
              <a:rPr lang="en-US" sz="2000" dirty="0">
                <a:latin typeface="Amasis MT Pro" panose="02040504050005020304" pitchFamily="18" charset="0"/>
              </a:rPr>
            </a:br>
            <a:endParaRPr lang="en-GB" sz="2000" dirty="0">
              <a:latin typeface="Amasis MT Pro" panose="020405040500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033" y="1518916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23402"/>
            <a:ext cx="1422053" cy="12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900DE-54C2-FD09-8070-94551B2FF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06E7E-096E-E418-EDA2-7F2B2AAA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D714A-0D09-9DE0-9979-C36BADB1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METHODOLOGICAL AND EMPIRICAL GAPS IN LAND STUDIES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5C056-851B-BCB6-3059-A3D90863D0B6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BA729F-429A-C1EC-DB7E-32B441A2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99249A-9B70-8CA9-07DC-B0F40C4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92BF47-8372-09C8-29F1-6BA6F8FD7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CAE315-5B21-1617-D35C-9220E044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5E0355-62C4-ADC5-2D1F-2602A05E448B}"/>
              </a:ext>
            </a:extLst>
          </p:cNvPr>
          <p:cNvSpPr txBox="1">
            <a:spLocks/>
          </p:cNvSpPr>
          <p:nvPr/>
        </p:nvSpPr>
        <p:spPr>
          <a:xfrm>
            <a:off x="91440" y="1421387"/>
            <a:ext cx="12009120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literature on land acquisitions and governance is extensive, but it suffers from significant methodological fragmentation, which includes;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metrics are siloed and incomplete.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Over-reliance on case studies, which, while insightful, often lack generalizability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methods remain underutilized in land studies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 studies explicitly engage with the reparations dimension of land injustice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proposing and operationalizing the Reparations Gap Index, this study bridges normative discourse and empirical analysis, enabling reparations debates to be grounded in measurable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60EA3-94CA-9BE5-FB5C-781042B3D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202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62D70-9780-93C3-736E-1F2E76DAA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FCD1B-494A-C936-660A-B4114A4D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1AEBB-70DC-050F-C3B0-6E358858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 FRAMEWORK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A57E4-CE08-1A88-FE07-924DE727A222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E056259-7295-89BC-FCC0-2A6E16E0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AF5ADF-4D3C-3F70-3F38-52054C9F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B09210-F7CB-AF35-1D12-1776BE8BF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FDFF3C-16AE-9391-02B5-28D263AF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796FD79-6DC4-CF6D-6294-5E9C434EBB1F}"/>
              </a:ext>
            </a:extLst>
          </p:cNvPr>
          <p:cNvSpPr txBox="1">
            <a:spLocks/>
          </p:cNvSpPr>
          <p:nvPr/>
        </p:nvSpPr>
        <p:spPr>
          <a:xfrm>
            <a:off x="91440" y="1421387"/>
            <a:ext cx="12009120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s 11">
            <a:extLst>
              <a:ext uri="{FF2B5EF4-FFF2-40B4-BE49-F238E27FC236}">
                <a16:creationId xmlns:a16="http://schemas.microsoft.com/office/drawing/2014/main" id="{A68ED830-CCBD-6258-22B4-46E3BD9D8F65}"/>
              </a:ext>
            </a:extLst>
          </p:cNvPr>
          <p:cNvSpPr/>
          <p:nvPr/>
        </p:nvSpPr>
        <p:spPr>
          <a:xfrm>
            <a:off x="4409440" y="1429385"/>
            <a:ext cx="3410585" cy="131699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 LSLAs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&amp; biofuel demand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Climate/Carbon markets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Investor asymmetry</a:t>
            </a:r>
          </a:p>
        </p:txBody>
      </p:sp>
      <p:sp>
        <p:nvSpPr>
          <p:cNvPr id="6" name="Rectangles 13">
            <a:extLst>
              <a:ext uri="{FF2B5EF4-FFF2-40B4-BE49-F238E27FC236}">
                <a16:creationId xmlns:a16="http://schemas.microsoft.com/office/drawing/2014/main" id="{6D091EF5-6097-6746-1B8D-93FAC67E3928}"/>
              </a:ext>
            </a:extLst>
          </p:cNvPr>
          <p:cNvSpPr/>
          <p:nvPr/>
        </p:nvSpPr>
        <p:spPr>
          <a:xfrm>
            <a:off x="9267825" y="1440815"/>
            <a:ext cx="2548890" cy="131699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 Failures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 monitoring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Opaque contracts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Elite capture</a:t>
            </a:r>
            <a:endParaRPr kumimoji="0" lang="en-US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s 14">
            <a:extLst>
              <a:ext uri="{FF2B5EF4-FFF2-40B4-BE49-F238E27FC236}">
                <a16:creationId xmlns:a16="http://schemas.microsoft.com/office/drawing/2014/main" id="{2990751E-F451-5C2E-F435-5DE6463D92A4}"/>
              </a:ext>
            </a:extLst>
          </p:cNvPr>
          <p:cNvSpPr/>
          <p:nvPr/>
        </p:nvSpPr>
        <p:spPr>
          <a:xfrm>
            <a:off x="221615" y="1439545"/>
            <a:ext cx="2548890" cy="131699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Colonial Dispossession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alienation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Native reserves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Extractive laws</a:t>
            </a:r>
          </a:p>
        </p:txBody>
      </p:sp>
      <p:sp>
        <p:nvSpPr>
          <p:cNvPr id="8" name="Rectangles 17">
            <a:extLst>
              <a:ext uri="{FF2B5EF4-FFF2-40B4-BE49-F238E27FC236}">
                <a16:creationId xmlns:a16="http://schemas.microsoft.com/office/drawing/2014/main" id="{5CD83885-405E-613D-9375-9C6397EACC2D}"/>
              </a:ext>
            </a:extLst>
          </p:cNvPr>
          <p:cNvSpPr/>
          <p:nvPr/>
        </p:nvSpPr>
        <p:spPr>
          <a:xfrm>
            <a:off x="5086985" y="4818742"/>
            <a:ext cx="2648585" cy="131699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Socio-economic Impacts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Displacement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 poverty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 conflicts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s 18">
            <a:extLst>
              <a:ext uri="{FF2B5EF4-FFF2-40B4-BE49-F238E27FC236}">
                <a16:creationId xmlns:a16="http://schemas.microsoft.com/office/drawing/2014/main" id="{136933AC-BCBB-9C41-6FB0-FC0BB67A310D}"/>
              </a:ext>
            </a:extLst>
          </p:cNvPr>
          <p:cNvSpPr/>
          <p:nvPr/>
        </p:nvSpPr>
        <p:spPr>
          <a:xfrm>
            <a:off x="9171305" y="4850492"/>
            <a:ext cx="2819400" cy="13169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Ecological Consequences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Deforestation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rights loss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degradation</a:t>
            </a:r>
            <a:endParaRPr kumimoji="0" lang="en-US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s 19">
            <a:extLst>
              <a:ext uri="{FF2B5EF4-FFF2-40B4-BE49-F238E27FC236}">
                <a16:creationId xmlns:a16="http://schemas.microsoft.com/office/drawing/2014/main" id="{C88D6025-BABA-FDCA-B597-9CBD77C31634}"/>
              </a:ext>
            </a:extLst>
          </p:cNvPr>
          <p:cNvSpPr/>
          <p:nvPr/>
        </p:nvSpPr>
        <p:spPr>
          <a:xfrm>
            <a:off x="558165" y="4839697"/>
            <a:ext cx="2790825" cy="1316990"/>
          </a:xfrm>
          <a:prstGeom prst="rect">
            <a:avLst/>
          </a:prstGeom>
          <a:solidFill>
            <a:srgbClr val="000000">
              <a:alpha val="0"/>
            </a:srgb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Tenure Insecurity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Customary fragility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Gendered exclusion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documentation</a:t>
            </a:r>
            <a:endParaRPr kumimoji="0" lang="en-US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s 20">
            <a:extLst>
              <a:ext uri="{FF2B5EF4-FFF2-40B4-BE49-F238E27FC236}">
                <a16:creationId xmlns:a16="http://schemas.microsoft.com/office/drawing/2014/main" id="{9A8FDB46-D3F8-4093-65A8-93049D8E7619}"/>
              </a:ext>
            </a:extLst>
          </p:cNvPr>
          <p:cNvSpPr/>
          <p:nvPr/>
        </p:nvSpPr>
        <p:spPr>
          <a:xfrm>
            <a:off x="2823210" y="3136265"/>
            <a:ext cx="6605270" cy="1316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31750"/>
          </a:effectLst>
        </p:spPr>
        <p:txBody>
          <a:bodyPr vert="horz" wrap="none" lIns="91440" tIns="45720" rIns="91440" bIns="45720" numCol="1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Reparations Gap Index (RGI)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Justice Deficit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(Historical + Contemporary + Governance + Impacts)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AB2114-C183-7A9A-9648-E2143B0B465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770505" y="2746375"/>
            <a:ext cx="3355340" cy="38989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645A80-CB75-1592-62EC-0961D54415C5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6114733" y="2746375"/>
            <a:ext cx="11112" cy="38989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47FDB5-B7B6-D623-DECC-4003E302C92B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125845" y="2756535"/>
            <a:ext cx="3141980" cy="37973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7E0DC1-5884-1E7A-1F88-84623F51692A}"/>
              </a:ext>
            </a:extLst>
          </p:cNvPr>
          <p:cNvCxnSpPr>
            <a:cxnSpLocks/>
          </p:cNvCxnSpPr>
          <p:nvPr/>
        </p:nvCxnSpPr>
        <p:spPr>
          <a:xfrm flipV="1">
            <a:off x="6249035" y="4378960"/>
            <a:ext cx="0" cy="46536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228050-ED44-F9BF-A8CE-61EC1BC8A7EB}"/>
              </a:ext>
            </a:extLst>
          </p:cNvPr>
          <p:cNvCxnSpPr>
            <a:cxnSpLocks/>
          </p:cNvCxnSpPr>
          <p:nvPr/>
        </p:nvCxnSpPr>
        <p:spPr>
          <a:xfrm flipH="1" flipV="1">
            <a:off x="6261736" y="4398374"/>
            <a:ext cx="2909569" cy="441323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B5456C-45BF-5988-6DAB-28DF7B597A33}"/>
              </a:ext>
            </a:extLst>
          </p:cNvPr>
          <p:cNvCxnSpPr>
            <a:cxnSpLocks/>
          </p:cNvCxnSpPr>
          <p:nvPr/>
        </p:nvCxnSpPr>
        <p:spPr>
          <a:xfrm flipV="1">
            <a:off x="3335655" y="4398374"/>
            <a:ext cx="2900680" cy="46073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452488B-4AD0-0B18-1E3D-BF4285891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267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2D492-9721-AF1A-418F-3D70D8FCE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6CEC5-7F66-67A8-91DB-8A9F8C4C2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B79EB-14AC-506C-E8FC-9D6E9BA5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A7D2F3-F122-4497-1D26-3D5307121230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6484729-0731-BC73-24D7-1A61B1B3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B37CD8E-9178-A302-0DA0-0C160A0D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CFA30B-8F5D-8247-53B4-F6368700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BFDF10-416C-6C30-7067-075F47C7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A739C66-70AC-2825-8247-A903A3CFF422}"/>
              </a:ext>
            </a:extLst>
          </p:cNvPr>
          <p:cNvSpPr txBox="1">
            <a:spLocks/>
          </p:cNvSpPr>
          <p:nvPr/>
        </p:nvSpPr>
        <p:spPr>
          <a:xfrm>
            <a:off x="91440" y="1421387"/>
            <a:ext cx="12009120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Design: Cross-national design covering 39 African countries </a:t>
            </a:r>
          </a:p>
          <a:p>
            <a:pPr>
              <a:lnSpc>
                <a:spcPct val="150000"/>
              </a:lnSpc>
            </a:pPr>
            <a:r>
              <a:rPr lang="en-US" alt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metric: Reparations Gap Index (RGI) combining colonial expropriation, modern LSLAs, and tenure insecurity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of Data</a:t>
            </a:r>
            <a:r>
              <a:rPr lang="en-US" alt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Matrix (1,576 land deals)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Prindex</a:t>
            </a:r>
            <a:r>
              <a:rPr lang="en-US" alt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(tenure security)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FAO &amp; World Bank (land area, GDP, rural share)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Datasets merged using unique IDs and standardized into km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²</a:t>
            </a:r>
            <a:r>
              <a:rPr lang="en-US" alt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comparability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39344-2998-1C27-51B7-37D8CBA9A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611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9BBC3-8D6C-FCD6-E2D8-45414244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48738-60D3-94F3-1CF5-DCBB56FDE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89FC-EC79-C8F5-A8C9-93C52E78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350F5-2E83-322F-4D43-7C0D4F2CCAF5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FCD098B-1438-9321-6AED-3FC89257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38BD44-C4ED-C46E-24FB-95A7E527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1A6A5D-9A6F-76D3-6D7C-49FC4D724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296BBC-8783-D43C-3DB3-361C4262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BB5DD0C-CEBE-8FFC-D151-1A420FD547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4640" y="1421387"/>
                <a:ext cx="9408160" cy="4761175"/>
              </a:xfrm>
              <a:prstGeom prst="rect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altLang="en-GB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Analysis models: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alt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Logistic regression 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→</a:t>
                </a:r>
                <a:r>
                  <a:rPr lang="en-US" alt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Displacement risk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alt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Fixed-effects panel regression 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→</a:t>
                </a:r>
                <a:r>
                  <a:rPr lang="en-US" alt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RGI determinants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GB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Conceptual and Operational Framework</a:t>
                </a:r>
                <a:endParaRPr lang="en-GB" sz="20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𝑅𝐺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GB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𝐿𝑎𝑛𝑑𝐴𝑟𝑒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sz="20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Equation (1)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Where:</a:t>
                </a:r>
              </a:p>
              <a:p>
                <a:pPr lvl="0"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​: Size of land deal j in km² (from DEAL table),</a:t>
                </a:r>
              </a:p>
              <a:p>
                <a:pPr lvl="0"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Composite risk weight for deal j,</a:t>
                </a:r>
              </a:p>
              <a:p>
                <a:pPr lvl="0"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𝐿𝑎𝑛𝑑𝐴𝑟𝑒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Total national land area of country iii,</a:t>
                </a:r>
              </a:p>
              <a:p>
                <a:pPr lvl="0"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​: National-level tenure security score from </a:t>
                </a:r>
                <a:r>
                  <a:rPr lang="en-GB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Prindex</a:t>
                </a:r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(percentage).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BB5DD0C-CEBE-8FFC-D151-1A420FD54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40" y="1421387"/>
                <a:ext cx="9408160" cy="4761175"/>
              </a:xfrm>
              <a:prstGeom prst="rect">
                <a:avLst/>
              </a:prstGeom>
              <a:blipFill>
                <a:blip r:embed="rId4"/>
                <a:stretch>
                  <a:fillRect l="-647" t="-511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6518ACD-BD32-2EF5-9B03-F921EFC66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574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CB188-0500-A18E-B534-C8E1B3486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461B6-DBC4-016D-34D2-39A6AC1A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15EC7-766A-8559-9695-96E9078F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324AB-09B0-72FD-B4ED-11D6323BC8DC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F8BFEF-F54B-1504-48F2-83042544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3BC935-92D9-8032-462F-1607D463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93DAC2-2CDE-898F-9215-941E37016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2DE6D-186A-7F7D-E9BE-8E37DE3E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C185513-DFBA-9A03-BF41-21113B878C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640" y="1421387"/>
                <a:ext cx="11064240" cy="4761175"/>
              </a:xfrm>
              <a:prstGeom prst="rect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/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Displacement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Outcome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InvestorType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Opacity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ContractDur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WaterRisk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/>
                          </m:sSub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0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1.75</m:t>
                      </m:r>
                    </m:oMath>
                  </m:oMathPara>
                </a14:m>
                <a:endParaRPr lang="en-US" alt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 compute country-level RGI: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𝑅𝐺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𝐿𝑎𝑛𝑑𝐴𝑟𝑒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Statistical Modelling</a:t>
                </a:r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Logistic Regression</a:t>
                </a:r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(Deal-Level):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GB" sz="200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Displacement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200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AgroSuit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200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PopDensity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en-GB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Fixed-Effects Panel Regression</a:t>
                </a:r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(Country-Level, 2000–2023):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𝑅𝐺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RuralPop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ExportIndex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AgriGDP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TS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alt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C185513-DFBA-9A03-BF41-21113B878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1421387"/>
                <a:ext cx="11064240" cy="4761175"/>
              </a:xfrm>
              <a:prstGeom prst="rect">
                <a:avLst/>
              </a:prstGeom>
              <a:blipFill>
                <a:blip r:embed="rId4"/>
                <a:stretch>
                  <a:fillRect l="-495" t="-255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F3BC279-4465-958D-12F6-59767191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691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EABB-22BD-048C-BDBD-B8FB72973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70C4A-7008-DFC0-5717-F3F04AA8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C45C5-260A-AD28-885C-1E49C192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F06CA7-367A-3E53-217A-0753AA3D4FE7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86453B6-79C1-AC72-D70D-29E9AC5F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2D3757-8A16-B17F-FEEF-EA1329BB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7F7D3F-C8EF-668D-3BBB-75A3D8D8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3694AA-FA7D-F2CF-1E77-D393B58E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624C26A-9925-C9E9-D521-7AC8CCD61BD4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en-US" alt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D08C0-9EFF-37B0-6442-09F453DDA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2E15066-2F5D-B1CB-B60C-E620DA86A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13404"/>
              </p:ext>
            </p:extLst>
          </p:nvPr>
        </p:nvGraphicFramePr>
        <p:xfrm>
          <a:off x="1100909" y="1488039"/>
          <a:ext cx="5998029" cy="148908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105299">
                  <a:extLst>
                    <a:ext uri="{9D8B030D-6E8A-4147-A177-3AD203B41FA5}">
                      <a16:colId xmlns:a16="http://schemas.microsoft.com/office/drawing/2014/main" val="246308424"/>
                    </a:ext>
                  </a:extLst>
                </a:gridCol>
                <a:gridCol w="761491">
                  <a:extLst>
                    <a:ext uri="{9D8B030D-6E8A-4147-A177-3AD203B41FA5}">
                      <a16:colId xmlns:a16="http://schemas.microsoft.com/office/drawing/2014/main" val="442611824"/>
                    </a:ext>
                  </a:extLst>
                </a:gridCol>
                <a:gridCol w="828682">
                  <a:extLst>
                    <a:ext uri="{9D8B030D-6E8A-4147-A177-3AD203B41FA5}">
                      <a16:colId xmlns:a16="http://schemas.microsoft.com/office/drawing/2014/main" val="4097078310"/>
                    </a:ext>
                  </a:extLst>
                </a:gridCol>
                <a:gridCol w="694302">
                  <a:extLst>
                    <a:ext uri="{9D8B030D-6E8A-4147-A177-3AD203B41FA5}">
                      <a16:colId xmlns:a16="http://schemas.microsoft.com/office/drawing/2014/main" val="329665837"/>
                    </a:ext>
                  </a:extLst>
                </a:gridCol>
                <a:gridCol w="862277">
                  <a:extLst>
                    <a:ext uri="{9D8B030D-6E8A-4147-A177-3AD203B41FA5}">
                      <a16:colId xmlns:a16="http://schemas.microsoft.com/office/drawing/2014/main" val="2917585347"/>
                    </a:ext>
                  </a:extLst>
                </a:gridCol>
                <a:gridCol w="745978">
                  <a:extLst>
                    <a:ext uri="{9D8B030D-6E8A-4147-A177-3AD203B41FA5}">
                      <a16:colId xmlns:a16="http://schemas.microsoft.com/office/drawing/2014/main" val="2284505475"/>
                    </a:ext>
                  </a:extLst>
                </a:gridCol>
              </a:tblGrid>
              <a:tr h="297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b="1" kern="100" dirty="0">
                          <a:effectLst/>
                        </a:rPr>
                        <a:t>Variable</a:t>
                      </a:r>
                      <a:endParaRPr lang="en-GB" sz="1500" b="1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Mean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SD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Min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Median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Max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340853"/>
                  </a:ext>
                </a:extLst>
              </a:tr>
              <a:tr h="3966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b="1" kern="100" dirty="0">
                          <a:effectLst/>
                        </a:rPr>
                        <a:t>Deal size (km²)</a:t>
                      </a:r>
                      <a:endParaRPr lang="en-GB" sz="1500" b="1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417.12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1258.5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2.2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80.5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16,800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993713"/>
                  </a:ext>
                </a:extLst>
              </a:tr>
              <a:tr h="395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b="1" kern="100" dirty="0">
                          <a:effectLst/>
                        </a:rPr>
                        <a:t>Contract duration</a:t>
                      </a:r>
                      <a:endParaRPr lang="en-GB" sz="1500" b="1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44.04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21.31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5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45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100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185431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b="1" kern="100" dirty="0">
                          <a:effectLst/>
                        </a:rPr>
                        <a:t>Tenure security (%)</a:t>
                      </a:r>
                      <a:endParaRPr lang="en-GB" sz="1500" b="1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65.70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13.21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39.0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66.0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89.5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96971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A1F979B-4D1C-01B1-30EF-628D22037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95642"/>
              </p:ext>
            </p:extLst>
          </p:nvPr>
        </p:nvGraphicFramePr>
        <p:xfrm>
          <a:off x="666836" y="3733130"/>
          <a:ext cx="4704714" cy="193580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568238">
                  <a:extLst>
                    <a:ext uri="{9D8B030D-6E8A-4147-A177-3AD203B41FA5}">
                      <a16:colId xmlns:a16="http://schemas.microsoft.com/office/drawing/2014/main" val="3218592290"/>
                    </a:ext>
                  </a:extLst>
                </a:gridCol>
                <a:gridCol w="1568238">
                  <a:extLst>
                    <a:ext uri="{9D8B030D-6E8A-4147-A177-3AD203B41FA5}">
                      <a16:colId xmlns:a16="http://schemas.microsoft.com/office/drawing/2014/main" val="1101415280"/>
                    </a:ext>
                  </a:extLst>
                </a:gridCol>
                <a:gridCol w="1568238">
                  <a:extLst>
                    <a:ext uri="{9D8B030D-6E8A-4147-A177-3AD203B41FA5}">
                      <a16:colId xmlns:a16="http://schemas.microsoft.com/office/drawing/2014/main" val="3332068256"/>
                    </a:ext>
                  </a:extLst>
                </a:gridCol>
              </a:tblGrid>
              <a:tr h="261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Frequency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841824"/>
                  </a:ext>
                </a:extLst>
              </a:tr>
              <a:tr h="261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production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297301"/>
                  </a:ext>
                </a:extLst>
              </a:tr>
              <a:tr h="261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Abandoned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496292"/>
                  </a:ext>
                </a:extLst>
              </a:tr>
              <a:tr h="261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Failed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474890"/>
                  </a:ext>
                </a:extLst>
              </a:tr>
              <a:tr h="261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Intended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181036"/>
                  </a:ext>
                </a:extLst>
              </a:tr>
              <a:tr h="261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Stalled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325560"/>
                  </a:ext>
                </a:extLst>
              </a:tr>
              <a:tr h="261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Unknown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22487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10A0097-2EC7-9E37-0E85-9C65B49AC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6614"/>
              </p:ext>
            </p:extLst>
          </p:nvPr>
        </p:nvGraphicFramePr>
        <p:xfrm>
          <a:off x="6347616" y="3815719"/>
          <a:ext cx="5376297" cy="122047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70555">
                  <a:extLst>
                    <a:ext uri="{9D8B030D-6E8A-4147-A177-3AD203B41FA5}">
                      <a16:colId xmlns:a16="http://schemas.microsoft.com/office/drawing/2014/main" val="287533864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0761889"/>
                    </a:ext>
                  </a:extLst>
                </a:gridCol>
                <a:gridCol w="1262742">
                  <a:extLst>
                    <a:ext uri="{9D8B030D-6E8A-4147-A177-3AD203B41FA5}">
                      <a16:colId xmlns:a16="http://schemas.microsoft.com/office/drawing/2014/main" val="2598215132"/>
                    </a:ext>
                  </a:extLst>
                </a:gridCol>
              </a:tblGrid>
              <a:tr h="261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Displacement Reported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Frequency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Percent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260669"/>
                  </a:ext>
                </a:extLst>
              </a:tr>
              <a:tr h="261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Yes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432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27.4%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5864"/>
                  </a:ext>
                </a:extLst>
              </a:tr>
              <a:tr h="261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No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864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54.8%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932022"/>
                  </a:ext>
                </a:extLst>
              </a:tr>
              <a:tr h="261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Unknown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280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17.8%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981457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EF2C9F-B263-B594-0D2C-DBAA4CAA642D}"/>
              </a:ext>
            </a:extLst>
          </p:cNvPr>
          <p:cNvCxnSpPr>
            <a:cxnSpLocks/>
          </p:cNvCxnSpPr>
          <p:nvPr/>
        </p:nvCxnSpPr>
        <p:spPr>
          <a:xfrm flipV="1">
            <a:off x="548640" y="3427063"/>
            <a:ext cx="11418016" cy="2653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EA78BA-7FC0-5DCF-AD18-A5109B3ADBC4}"/>
              </a:ext>
            </a:extLst>
          </p:cNvPr>
          <p:cNvCxnSpPr>
            <a:cxnSpLocks/>
          </p:cNvCxnSpPr>
          <p:nvPr/>
        </p:nvCxnSpPr>
        <p:spPr>
          <a:xfrm>
            <a:off x="6157686" y="3433281"/>
            <a:ext cx="0" cy="270771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DF7F605-5BD7-237E-1599-F39D69367A61}"/>
              </a:ext>
            </a:extLst>
          </p:cNvPr>
          <p:cNvSpPr txBox="1"/>
          <p:nvPr/>
        </p:nvSpPr>
        <p:spPr>
          <a:xfrm>
            <a:off x="7576458" y="1832715"/>
            <a:ext cx="4008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average </a:t>
            </a: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deal size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was 417.12 km², though deal sizes ranged widely from as low as 2.2 km² to as high as 16,800 km², reflecting a high degree of heterogeneity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958355-B03E-3B95-3F5C-FB7BEE1CBB05}"/>
              </a:ext>
            </a:extLst>
          </p:cNvPr>
          <p:cNvSpPr txBox="1"/>
          <p:nvPr/>
        </p:nvSpPr>
        <p:spPr>
          <a:xfrm>
            <a:off x="680722" y="5619317"/>
            <a:ext cx="5578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significant number were either </a:t>
            </a:r>
            <a:r>
              <a:rPr lang="en-GB" sz="16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"abandoned"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24.2%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or </a:t>
            </a:r>
            <a:r>
              <a:rPr lang="en-GB" sz="16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"failed"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12.7%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27C67F-3960-6F6B-4918-A669178576DC}"/>
              </a:ext>
            </a:extLst>
          </p:cNvPr>
          <p:cNvSpPr txBox="1"/>
          <p:nvPr/>
        </p:nvSpPr>
        <p:spPr>
          <a:xfrm>
            <a:off x="6344381" y="5193156"/>
            <a:ext cx="5477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figures highlight the potential social cost of land investments, particularly in tenure-insecure contexts where customary rights may not be fully recognized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D5B8D0-1819-D2D9-6147-88DA39E37818}"/>
              </a:ext>
            </a:extLst>
          </p:cNvPr>
          <p:cNvSpPr txBox="1"/>
          <p:nvPr/>
        </p:nvSpPr>
        <p:spPr>
          <a:xfrm>
            <a:off x="1092253" y="1148790"/>
            <a:ext cx="3317187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Dataset Profile (N = 1,576)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D006C2-F5BC-8BB5-7330-98CB010132A7}"/>
              </a:ext>
            </a:extLst>
          </p:cNvPr>
          <p:cNvSpPr txBox="1"/>
          <p:nvPr/>
        </p:nvSpPr>
        <p:spPr>
          <a:xfrm>
            <a:off x="604573" y="3436333"/>
            <a:ext cx="11362083" cy="379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Status of Land Deals                           </a:t>
            </a:r>
            <a:r>
              <a:rPr lang="en-GB" sz="1800" dirty="0"/>
              <a:t>Displacement Reported in Land Deals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76BBCB-22DE-CB98-701D-09A860585B7B}"/>
              </a:ext>
            </a:extLst>
          </p:cNvPr>
          <p:cNvSpPr txBox="1"/>
          <p:nvPr/>
        </p:nvSpPr>
        <p:spPr>
          <a:xfrm>
            <a:off x="2981960" y="3135540"/>
            <a:ext cx="6228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Categorical Variable Profiling</a:t>
            </a:r>
          </a:p>
        </p:txBody>
      </p:sp>
    </p:spTree>
    <p:extLst>
      <p:ext uri="{BB962C8B-B14F-4D97-AF65-F5344CB8AC3E}">
        <p14:creationId xmlns:p14="http://schemas.microsoft.com/office/powerpoint/2010/main" val="167953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C866-2F04-C904-00F3-51B82618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476AEA-4979-F2E2-5A9A-58FC715F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95BA48-487E-6C68-5FC2-F3D1E98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(CATEGORICAL VARIABLE PROFILING)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D28BA-BC2E-E9C6-CA0D-AD96B60A4D1E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E9145F-B944-B097-78EE-F1E189AA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C0169B7-ADB2-11FE-B14D-A491211D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6C6003-D1A3-1F7A-B757-8B542FAD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4AD5DB-9E40-7204-0638-7E2F71C3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09F5D33-D1D3-6E81-9E66-783180BCF218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en-US" alt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6AF5D-2C17-58E0-ADB2-D07B8D99A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B61C97-5ABA-5249-95D7-2F6B6947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41" y="1422400"/>
            <a:ext cx="10395999" cy="465285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1800" b="1" dirty="0"/>
              <a:t>Classification of Investors                                               Public Availability of Contracts</a:t>
            </a: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800" b="1" u="sng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D837EB-5C93-27C0-AD8B-E29DD0379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09048"/>
              </p:ext>
            </p:extLst>
          </p:nvPr>
        </p:nvGraphicFramePr>
        <p:xfrm>
          <a:off x="814265" y="1788527"/>
          <a:ext cx="4477386" cy="152559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46781">
                  <a:extLst>
                    <a:ext uri="{9D8B030D-6E8A-4147-A177-3AD203B41FA5}">
                      <a16:colId xmlns:a16="http://schemas.microsoft.com/office/drawing/2014/main" val="1658450560"/>
                    </a:ext>
                  </a:extLst>
                </a:gridCol>
                <a:gridCol w="1238143">
                  <a:extLst>
                    <a:ext uri="{9D8B030D-6E8A-4147-A177-3AD203B41FA5}">
                      <a16:colId xmlns:a16="http://schemas.microsoft.com/office/drawing/2014/main" val="114499647"/>
                    </a:ext>
                  </a:extLst>
                </a:gridCol>
                <a:gridCol w="1492462">
                  <a:extLst>
                    <a:ext uri="{9D8B030D-6E8A-4147-A177-3AD203B41FA5}">
                      <a16:colId xmlns:a16="http://schemas.microsoft.com/office/drawing/2014/main" val="2179455703"/>
                    </a:ext>
                  </a:extLst>
                </a:gridCol>
              </a:tblGrid>
              <a:tr h="247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Investor Type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Frequency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Percent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807690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Private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991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62.9%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699061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State/Sovereign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371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23.5%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16036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Cooperative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134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8.5%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53368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Unknown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80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5.1%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68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CCDB41-0806-2A51-3BF6-E41D2214C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21899"/>
              </p:ext>
            </p:extLst>
          </p:nvPr>
        </p:nvGraphicFramePr>
        <p:xfrm>
          <a:off x="5721790" y="1800794"/>
          <a:ext cx="5135880" cy="122047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11960">
                  <a:extLst>
                    <a:ext uri="{9D8B030D-6E8A-4147-A177-3AD203B41FA5}">
                      <a16:colId xmlns:a16="http://schemas.microsoft.com/office/drawing/2014/main" val="2504169586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1401322825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2219892497"/>
                    </a:ext>
                  </a:extLst>
                </a:gridCol>
              </a:tblGrid>
              <a:tr h="2679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Contract Public?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Frequency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Percent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59275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No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766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48.6%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66771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Yes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652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>
                          <a:effectLst/>
                        </a:rPr>
                        <a:t>41.4%</a:t>
                      </a:r>
                      <a:endParaRPr lang="en-GB" sz="15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66160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Unknown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158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</a:rPr>
                        <a:t>10.0%</a:t>
                      </a:r>
                      <a:endParaRPr lang="en-GB" sz="15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09408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13A413-C073-30E4-87FD-D80F2FBFE8A8}"/>
              </a:ext>
            </a:extLst>
          </p:cNvPr>
          <p:cNvSpPr txBox="1"/>
          <p:nvPr/>
        </p:nvSpPr>
        <p:spPr>
          <a:xfrm>
            <a:off x="661851" y="3419066"/>
            <a:ext cx="4887685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investors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dominated the landscape, accounting for </a:t>
            </a: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62.9%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deals.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State-owned entities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including military and sovereign wealth funds, represented </a:t>
            </a: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23.5%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cooperatives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other joint ventures comprised a smaller share.</a:t>
            </a:r>
          </a:p>
          <a:p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Publicly backed investors may exert different types of leverage and face different accountability pressures than private actors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646B7-F4AC-BE9A-3A25-E5599A55315A}"/>
              </a:ext>
            </a:extLst>
          </p:cNvPr>
          <p:cNvSpPr txBox="1"/>
          <p:nvPr/>
        </p:nvSpPr>
        <p:spPr>
          <a:xfrm>
            <a:off x="5599870" y="3234535"/>
            <a:ext cx="5817114" cy="26274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48.6%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land contracts were </a:t>
            </a: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publicly disclosed</a:t>
            </a:r>
            <a:endParaRPr lang="en-GB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raises red flags about public oversight and stakeholder participation.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Deals with high opacity are often correlated with displacement, ecological neglect, and poor enforcement of compensation or sustainability clauses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5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E4C10-8455-3620-F669-379F31DB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5971EB-4070-6E01-2A61-1658A921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39639A-CB47-E947-0DCF-28A7F62B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(</a:t>
            </a:r>
            <a:r>
              <a:rPr lang="en-US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Reparations Gap Index</a:t>
            </a: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B11BDB-970B-503E-769B-801318F30C60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28DACA0-DC88-EB79-0447-12811EB4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428442D-C123-7890-3F7A-07203DAF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019E42-BC89-7CD9-D792-C764948B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BAF8F6-CC0F-ADBD-96C9-9D9EA308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8F3639-2EB2-6C11-F9B4-54B036BA6E93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en-US" alt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F84E4-C581-D20B-1A18-5039A728A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8E596A7-BE54-1DFE-5D02-C0419D7BB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4194"/>
              </p:ext>
            </p:extLst>
          </p:nvPr>
        </p:nvGraphicFramePr>
        <p:xfrm>
          <a:off x="1062674" y="1426871"/>
          <a:ext cx="10100625" cy="331851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512886">
                  <a:extLst>
                    <a:ext uri="{9D8B030D-6E8A-4147-A177-3AD203B41FA5}">
                      <a16:colId xmlns:a16="http://schemas.microsoft.com/office/drawing/2014/main" val="2518525869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21802632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198821226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792636077"/>
                    </a:ext>
                  </a:extLst>
                </a:gridCol>
                <a:gridCol w="1087482">
                  <a:extLst>
                    <a:ext uri="{9D8B030D-6E8A-4147-A177-3AD203B41FA5}">
                      <a16:colId xmlns:a16="http://schemas.microsoft.com/office/drawing/2014/main" val="16370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Weighted Deal Sum (km²)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Land Area (km²)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Tenure Security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RGI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6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Nigeria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6,437.12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923,768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0.00230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997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Rwanda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26,338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175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Kenya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580,367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876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Mauritania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116.67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1,030,700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758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Zambia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55.49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743,390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562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Senegal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196,722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55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Ghana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238,535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236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Ethiopia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96.83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1,104,300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78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Mozambique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88.39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786,380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276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Cameroon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475,440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312212"/>
                  </a:ext>
                </a:extLst>
              </a:tr>
              <a:tr h="43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Côte d’Ivoire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322,463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71537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1A7C805-2F06-647C-2086-053976E50F89}"/>
              </a:ext>
            </a:extLst>
          </p:cNvPr>
          <p:cNvSpPr txBox="1"/>
          <p:nvPr/>
        </p:nvSpPr>
        <p:spPr>
          <a:xfrm>
            <a:off x="1143954" y="4802948"/>
            <a:ext cx="102106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Table 8, the top 11-ranking RGI countries share three structural characteristics: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or moderate tenure security is </a:t>
            </a: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below 70%.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foreign land acquisition markets</a:t>
            </a: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particularly in agriculture and natural resources.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 fragmentation</a:t>
            </a:r>
            <a:r>
              <a:rPr lang="en-GB" sz="16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statutory and customary systems conflict or fail to provide full protection.</a:t>
            </a:r>
          </a:p>
        </p:txBody>
      </p:sp>
    </p:spTree>
    <p:extLst>
      <p:ext uri="{BB962C8B-B14F-4D97-AF65-F5344CB8AC3E}">
        <p14:creationId xmlns:p14="http://schemas.microsoft.com/office/powerpoint/2010/main" val="216881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10928-8B34-C69E-63A7-DA2CAD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41252-6069-BAA0-573D-750E46207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C2C60-BA95-8967-3E07-D8048454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(LOGISTIC REGRESSION MODEL)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C916CF-D59A-A2D0-5CB4-8CB4239D6C53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770603B-2A7D-D234-FF99-746823E1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8720414-D8CA-8F84-B800-F53493A4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F8038B-C239-A7EC-03E1-D9C104EE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8FE843-E430-67BF-20AB-346D1B1A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FEF4EE-372A-4116-940C-53EDA5ED4E74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en-US" alt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FA8C5-3AC1-9FCB-A8E1-D2DB00CF7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523A40-C377-3F77-EF5B-E414FECCE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46" y="1428288"/>
            <a:ext cx="10395999" cy="5551714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Logistic Regression Estimating Likelihood of Displacement (N = {n})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8E7D96-97C3-E92D-4F81-668807D87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94788"/>
              </p:ext>
            </p:extLst>
          </p:nvPr>
        </p:nvGraphicFramePr>
        <p:xfrm>
          <a:off x="823023" y="1773339"/>
          <a:ext cx="7435191" cy="257784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685252">
                  <a:extLst>
                    <a:ext uri="{9D8B030D-6E8A-4147-A177-3AD203B41FA5}">
                      <a16:colId xmlns:a16="http://schemas.microsoft.com/office/drawing/2014/main" val="3914703835"/>
                    </a:ext>
                  </a:extLst>
                </a:gridCol>
                <a:gridCol w="894436">
                  <a:extLst>
                    <a:ext uri="{9D8B030D-6E8A-4147-A177-3AD203B41FA5}">
                      <a16:colId xmlns:a16="http://schemas.microsoft.com/office/drawing/2014/main" val="4070148197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3655189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33294867"/>
                    </a:ext>
                  </a:extLst>
                </a:gridCol>
                <a:gridCol w="728888">
                  <a:extLst>
                    <a:ext uri="{9D8B030D-6E8A-4147-A177-3AD203B41FA5}">
                      <a16:colId xmlns:a16="http://schemas.microsoft.com/office/drawing/2014/main" val="1845957819"/>
                    </a:ext>
                  </a:extLst>
                </a:gridCol>
                <a:gridCol w="2526415">
                  <a:extLst>
                    <a:ext uri="{9D8B030D-6E8A-4147-A177-3AD203B41FA5}">
                      <a16:colId xmlns:a16="http://schemas.microsoft.com/office/drawing/2014/main" val="348222037"/>
                    </a:ext>
                  </a:extLst>
                </a:gridCol>
              </a:tblGrid>
              <a:tr h="3297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Predictor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95% CI (Lower–Upper)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46666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Intercept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0.89 to 11.09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02432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Deal Size (km²)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0.00001 to 0.00279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019242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Tenure Status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-0.254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-1.18 to 0.67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74557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Tenure Security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-2.54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-0.16 to -0.02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735331"/>
                  </a:ext>
                </a:extLst>
              </a:tr>
              <a:tr h="330296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Dependent variable: displacement reported (1 = yes, 0 = no).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493852"/>
                  </a:ext>
                </a:extLst>
              </a:tr>
              <a:tr h="330296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 model confirms that the scale of land acquisition and tenure insecurity are key predictors of displacement risk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9900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91ABBC-4D4C-7AD4-CA9E-DA6656D76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65753"/>
              </p:ext>
            </p:extLst>
          </p:nvPr>
        </p:nvGraphicFramePr>
        <p:xfrm>
          <a:off x="762528" y="4593580"/>
          <a:ext cx="6876028" cy="165925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293468">
                  <a:extLst>
                    <a:ext uri="{9D8B030D-6E8A-4147-A177-3AD203B41FA5}">
                      <a16:colId xmlns:a16="http://schemas.microsoft.com/office/drawing/2014/main" val="1934780599"/>
                    </a:ext>
                  </a:extLst>
                </a:gridCol>
                <a:gridCol w="1695843">
                  <a:extLst>
                    <a:ext uri="{9D8B030D-6E8A-4147-A177-3AD203B41FA5}">
                      <a16:colId xmlns:a16="http://schemas.microsoft.com/office/drawing/2014/main" val="658627479"/>
                    </a:ext>
                  </a:extLst>
                </a:gridCol>
                <a:gridCol w="2886717">
                  <a:extLst>
                    <a:ext uri="{9D8B030D-6E8A-4147-A177-3AD203B41FA5}">
                      <a16:colId xmlns:a16="http://schemas.microsoft.com/office/drawing/2014/main" val="18540221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Predicted Risk Category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Deals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Average Predicted Probability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049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Very High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51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641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Medium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30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Low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025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Very Low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29818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64DED25-A0EA-EB29-81A9-D1E428D0F11A}"/>
              </a:ext>
            </a:extLst>
          </p:cNvPr>
          <p:cNvSpPr txBox="1"/>
          <p:nvPr/>
        </p:nvSpPr>
        <p:spPr>
          <a:xfrm>
            <a:off x="823023" y="4312927"/>
            <a:ext cx="7435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Predicted Risk of Displacement from LSLA Deals (Quantile-Based)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63934-5A8D-264F-2EC4-3B7FF71EE166}"/>
              </a:ext>
            </a:extLst>
          </p:cNvPr>
          <p:cNvSpPr txBox="1"/>
          <p:nvPr/>
        </p:nvSpPr>
        <p:spPr>
          <a:xfrm>
            <a:off x="7719836" y="4427808"/>
            <a:ext cx="4116564" cy="18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stratification can support targeted policy interventions, such as prioritizing tenure reform or oversight in regions with a high density of Very High and High risk deals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9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8C64-C9C4-6C4B-D964-7F4E3250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B8BCF-220E-220F-2C55-80333A0F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58EF8-979C-4BAF-F282-B704A73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(Determinants of Tenure Security in African Countries)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3C4220-D41D-927B-8F38-8B0BCE3A188F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7E64FB-E85B-EAE5-7CF9-4D030952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4343A08-B38B-532F-C0D6-08B97E93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7CA0DF-C852-5D83-0323-1EAC46B97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C14073-5E98-B43E-607B-4F8D88C7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90116F-DBCD-B920-E265-2FB926633862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en-US" alt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732FC-2566-4D72-9966-911668D94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686713-E5ED-23B6-B112-8DD31D62B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04408"/>
              </p:ext>
            </p:extLst>
          </p:nvPr>
        </p:nvGraphicFramePr>
        <p:xfrm>
          <a:off x="1090637" y="1230762"/>
          <a:ext cx="6814457" cy="297335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201203">
                  <a:extLst>
                    <a:ext uri="{9D8B030D-6E8A-4147-A177-3AD203B41FA5}">
                      <a16:colId xmlns:a16="http://schemas.microsoft.com/office/drawing/2014/main" val="2823808810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502299661"/>
                    </a:ext>
                  </a:extLst>
                </a:gridCol>
                <a:gridCol w="1243762">
                  <a:extLst>
                    <a:ext uri="{9D8B030D-6E8A-4147-A177-3AD203B41FA5}">
                      <a16:colId xmlns:a16="http://schemas.microsoft.com/office/drawing/2014/main" val="241851700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41917992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81510988"/>
                    </a:ext>
                  </a:extLst>
                </a:gridCol>
              </a:tblGrid>
              <a:tr h="4291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Variable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Coefficient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t-Statistic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p-Value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56175"/>
                  </a:ext>
                </a:extLst>
              </a:tr>
              <a:tr h="211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Intercept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73.668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26.158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2.816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0.010</a:t>
                      </a: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:a16="http://schemas.microsoft.com/office/drawing/2014/main" val="1872300163"/>
                  </a:ext>
                </a:extLst>
              </a:tr>
              <a:tr h="310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Population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4.99e-08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4.49e-08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1.113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0.278</a:t>
                      </a: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:a16="http://schemas.microsoft.com/office/drawing/2014/main" val="208544681"/>
                  </a:ext>
                </a:extLst>
              </a:tr>
              <a:tr h="3247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Life Expectancy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-0.076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0.475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-0.161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0.874</a:t>
                      </a: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:a16="http://schemas.microsoft.com/office/drawing/2014/main" val="452405734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Population Density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-0.039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0.032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-1.228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0.233</a:t>
                      </a: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:a16="http://schemas.microsoft.com/office/drawing/2014/main" val="1929984166"/>
                  </a:ext>
                </a:extLst>
              </a:tr>
              <a:tr h="211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 Age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0.716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0.827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0.865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0.396</a:t>
                      </a: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:a16="http://schemas.microsoft.com/office/drawing/2014/main" val="3858956670"/>
                  </a:ext>
                </a:extLst>
              </a:tr>
              <a:tr h="371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Rural Population (%)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-0.011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0.154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-0.072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0.944</a:t>
                      </a: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:a16="http://schemas.microsoft.com/office/drawing/2014/main" val="3048390272"/>
                  </a:ext>
                </a:extLst>
              </a:tr>
              <a:tr h="4318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GDP per Capita (USD)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-0.0001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0.001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-0.222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0.826</a:t>
                      </a: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:a16="http://schemas.microsoft.com/office/drawing/2014/main" val="363366858"/>
                  </a:ext>
                </a:extLst>
              </a:tr>
              <a:tr h="211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GINI Index</a:t>
                      </a:r>
                    </a:p>
                  </a:txBody>
                  <a:tcPr marL="56875" marR="5687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-0.313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0.189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-1.661</a:t>
                      </a: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0.111</a:t>
                      </a: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:a16="http://schemas.microsoft.com/office/drawing/2014/main" val="9104381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B2E44D-4572-46ED-7565-E1B458819559}"/>
              </a:ext>
            </a:extLst>
          </p:cNvPr>
          <p:cNvSpPr txBox="1"/>
          <p:nvPr/>
        </p:nvSpPr>
        <p:spPr>
          <a:xfrm>
            <a:off x="1036115" y="4042279"/>
            <a:ext cx="10112924" cy="2186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model’s overall F-statistic is not significant (p = 0.306), suggesting limited joint explanatory power.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the </a:t>
            </a:r>
            <a:r>
              <a:rPr lang="en-GB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intercept</a:t>
            </a: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statistically significant at the 5% level.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GINI Index</a:t>
            </a: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shows a marginally non-significant negative association with tenure security, suggesting that countries with higher income inequality may experience lower tenure security.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1BA31-49A4-6CF6-AE6E-567EE98A7A23}"/>
              </a:ext>
            </a:extLst>
          </p:cNvPr>
          <p:cNvSpPr txBox="1"/>
          <p:nvPr/>
        </p:nvSpPr>
        <p:spPr>
          <a:xfrm>
            <a:off x="8067832" y="1514670"/>
            <a:ext cx="3738088" cy="15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R² = 0.289</a:t>
            </a:r>
            <a:r>
              <a:rPr lang="en-GB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indicating that approximately 29% of the variation in tenure security can be explained by the predictors in the model.</a:t>
            </a:r>
          </a:p>
        </p:txBody>
      </p:sp>
    </p:spTree>
    <p:extLst>
      <p:ext uri="{BB962C8B-B14F-4D97-AF65-F5344CB8AC3E}">
        <p14:creationId xmlns:p14="http://schemas.microsoft.com/office/powerpoint/2010/main" val="151889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7CF7E-9BF8-30C9-ADE1-E33870F7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GB" sz="23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Outline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C47241-8550-7EE0-9ECC-E85356FED3A1}"/>
              </a:ext>
            </a:extLst>
          </p:cNvPr>
          <p:cNvSpPr txBox="1">
            <a:spLocks/>
          </p:cNvSpPr>
          <p:nvPr/>
        </p:nvSpPr>
        <p:spPr>
          <a:xfrm>
            <a:off x="121920" y="3089615"/>
            <a:ext cx="11907520" cy="411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D74D7-185A-A4FC-E143-E59DBB725018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7B57360-770A-4155-CC01-DFCF08A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E4F62F-D340-372A-496E-2C00BF69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DC74DA-506F-F97E-5F52-34D4DFF02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4B1A76-52C6-E224-0202-2DDDFF6B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324545"/>
            <a:ext cx="6070600" cy="4724339"/>
          </a:xfrm>
          <a:noFill/>
          <a:ln w="19050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objectives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land politics and development debates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governance in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continuity and change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perspectives on land justice</a:t>
            </a:r>
            <a:endParaRPr lang="en-GB" altLang="en-US" sz="16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Methodological and empirical gaps in land studies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 framework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47B7A2-CCFD-DD24-7B23-512ECB03FB86}"/>
              </a:ext>
            </a:extLst>
          </p:cNvPr>
          <p:cNvSpPr txBox="1"/>
          <p:nvPr/>
        </p:nvSpPr>
        <p:spPr>
          <a:xfrm>
            <a:off x="5882640" y="1323488"/>
            <a:ext cx="6228080" cy="420217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Reparations gap index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Logistic regression model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 of tenure security in African countries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clustering of reparations gap index (RGI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Synthesis and policy sensitivity analysis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recommendations moving forward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6DCF6-4E89-4E3D-2054-F6A20224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41B5FE-3274-57E9-3566-2ACF4AE5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51064-8A3E-8B94-41AE-0614882F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(Spatial Clustering of Reparations Gap Index (RGI))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7B4616-BF21-6586-7085-D783FC583F42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E4522F-E1C9-0B53-4A07-C93C8584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316E16D-1D11-0E86-DFEC-8A58C92F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F3DB81-99E0-0398-B70C-17CE9DBE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F723E3-35B8-29DB-A229-B43DD893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4F178A-C8BD-4120-1AB0-1404DC83729F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en-US" alt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46C61-6C98-CDA8-14BD-4832BB259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8A8965-B633-4651-2157-F9536A7A35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1550751"/>
            <a:ext cx="5606143" cy="4467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DFE17F-4D15-94E6-2599-0D60D1D3F85B}"/>
              </a:ext>
            </a:extLst>
          </p:cNvPr>
          <p:cNvSpPr txBox="1"/>
          <p:nvPr/>
        </p:nvSpPr>
        <p:spPr>
          <a:xfrm>
            <a:off x="7364596" y="1377406"/>
            <a:ext cx="4528504" cy="532966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indicates an overall absence of spatial dependence in the RGI across African countries. This absence may reflect the highly country-specific institutional and historical trajectories of land governance, underscoring the need for context-sensitive, nationally tailored reparatory frameworks rather than regionally harmonized strategies.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9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61F36-5420-48E8-0D83-37847255B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06377D-54E8-31FF-A406-B9645529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013383-5CF5-DDDA-D9E3-4CA37E1B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SYNTHESIS AND POLICY SENSITIVITY ANALYSIS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B357-89C1-99D7-0E91-5460070FBA64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142B29-6F8F-3D7B-8E0F-8970331B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C4C079-E493-E94D-63DF-89FBD615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2407D-48AF-C9A6-C006-2F73D58C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4C7248-3910-9901-8CB3-CE7813D8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AE4AC39-F40B-0FC2-3294-BBC41E898468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spatial distribution of RGI scores across Africa demonstrates a fragmented and weakly clustered pattern, evidenced by a </a:t>
            </a:r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Moran’s I value of −0.054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uneven spatial patterns indicate the limited effectiveness of voluntary international frameworks, notably the FAO’s Voluntary Guidelines on the Responsible Governance of Tenure (VGGT)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case for country-specific reform becomes even more compelling when viewed through the lens of persistent legal pluralism and the marginalization of customary tenure systems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simulation revealed that while an increase could reduce RGI scores by 20–30% in moderately affected countries, the impact is muted in structurally vulnerable states with high deal volumes and weak governance </a:t>
            </a:r>
            <a:endParaRPr lang="en-GB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D5CFB-5CF2-D2FC-DCF5-001FE1BBF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6364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306CE-2273-05E3-0FAC-E959D8CC3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842C0-6CB8-753B-A3D1-150BB4DE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269289-6B9A-6E37-09C3-463ED8FE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RECOMMENDATIONS MOVING FORWARD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BACAB3-D1AD-24E5-8A56-70EE8EA84D82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487215-758D-1444-8DB4-717197DB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B4A8D7-FAD1-F522-CB9F-CA9CEDD7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2AC602-2A07-AE58-B811-9FCE041D5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CBE2DD-A698-D3D5-0146-4A538859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C6C394-BB1F-E908-7017-3F4FDB788B09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institutions such as the African Union and UNECA must transition from soft law to binding regional compacts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National governments must recognize customary tenure as equal to statutory rights, especially in agrarian zones vulnerable to LSLAs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society organizations must be empowered with legal tools, geospatial evidence, and capacity-building support to monitor land deals and challenge unlawful acquisitions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Investors must be subject to binding impact assessments and publicly disclosed risk evaluations tied to tenure conditions and displacement histories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structural realignment at these levels, the Reparations Gap will persist as both a spatial injustice and a policy failure</a:t>
            </a:r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10CFE-B4D6-F2CE-7E6A-21FC2B9E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6372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3E2B3-DFFD-85B6-D736-A0304D69B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EC1D0-0988-91E6-2FD6-4A034197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4FBD5-232C-476B-7854-A1D6DEA7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6368B-9018-AE61-70F5-2E5D1FE05FC4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1AEE362-F85B-4AA7-D2CF-6B07FB16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C267FB-1791-672A-BB62-BBAB4241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D78BC1-5CA1-8FAE-91EA-00BBE790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DD81D9-C14D-1BD2-5C3E-8C630BD2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27EFA0-2168-65EC-E319-076F2E4D0F5D}"/>
              </a:ext>
            </a:extLst>
          </p:cNvPr>
          <p:cNvSpPr txBox="1">
            <a:spLocks/>
          </p:cNvSpPr>
          <p:nvPr/>
        </p:nvSpPr>
        <p:spPr>
          <a:xfrm>
            <a:off x="548640" y="1421387"/>
            <a:ext cx="1136208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spatial and econometric analyses presented in this study affirm that the Reparations Gap is less a regional phenomenon and more a structural failure of governance, law, and accountability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improvements in tenure security offer a pathway toward justice, they cannot substitute for broader reforms in investor behaviour, contract governance, and regional enforcement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cumulative evidence calls for a shift from fragmented, symbolic reforms to coordinated and binding frameworks that address land injustice as both a historical debt and a contemporary policy crisis</a:t>
            </a: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8954B-850E-3492-B9DD-264960ABF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3989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man.nanor@gmail.com</a:t>
            </a: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93CE2-AF6B-D56D-948B-A8B0F1A0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205" y="1607181"/>
            <a:ext cx="2326005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BF9FB-E003-2B8D-4025-D386A9C11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41444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BC08B-249B-77CC-0B7F-0CA973AE7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7683" y="5414449"/>
            <a:ext cx="2833048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94AB15-DD77-30FC-09D0-0C085CB741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210" y="5370438"/>
            <a:ext cx="3906614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D7765B-8931-2878-FD08-E33B933EE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790" y="1443618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7AB3-C9AA-29B0-3BE7-0EA7865C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ED7D1-70C8-BEC9-0310-1059F484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6EEB7-146E-7B28-5012-093C2853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11682512" cy="43489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9955-F29C-8561-15A7-A2BC2FA8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2FC0D0-4213-9D92-1AB3-A71F96F63A2B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A1FE2FB-CC10-7076-12FE-9AC313C8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1C235E-ECF5-662C-8C33-0A173E0A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20F7D-90E7-4D65-941E-4D3AA28A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15AE-874D-34C4-D56F-10587C29EDC2}"/>
              </a:ext>
            </a:extLst>
          </p:cNvPr>
          <p:cNvSpPr txBox="1">
            <a:spLocks/>
          </p:cNvSpPr>
          <p:nvPr/>
        </p:nvSpPr>
        <p:spPr>
          <a:xfrm>
            <a:off x="139469" y="1410104"/>
            <a:ext cx="11930611" cy="47512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is more than a productive asset; it is a cornerstone of social identity, political authority, and economic power.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Globally, pressures on land are shaped by overlapping crises of climate change, food insecurity, and financial speculation. 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Africa’s post-colonial land paradox reveals a profound contradiction of sovereignty.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core problem is that land injustice is cumulative. Yet research and policy often treat colonial expropriation and modern LSLAs as separate issues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D5EE53-AF13-EC42-6F08-6DC21B86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78728-964D-4AAD-4512-EED9F0E3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250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591AE-4AC2-486E-4799-6B8E155CB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92B73-C637-1806-A32F-3AA18F3B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91BF9-527C-D93B-80BF-934D61BB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81EA88-482D-44D0-2705-E3660A312FAA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C14458-95A5-1400-6FBB-BAE2A55A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1ABE2D4-357F-3261-7815-4D627704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03290A-E010-2823-1D26-1AA20EAEE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1A4343-4DFD-AB29-5972-8079CD85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F84FF2-9087-A825-C935-F6FED7198328}"/>
              </a:ext>
            </a:extLst>
          </p:cNvPr>
          <p:cNvSpPr txBox="1">
            <a:spLocks/>
          </p:cNvSpPr>
          <p:nvPr/>
        </p:nvSpPr>
        <p:spPr>
          <a:xfrm>
            <a:off x="121920" y="1400138"/>
            <a:ext cx="11964703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leads to three interrelated challenges;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Fragmentation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 Deficiency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Inertia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study seeks to interrogate and empirically measure the cumulative debt of land injustice across Africa. 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Specifically, the study constructs RGI for 39 African countries, drawing on archival data on colonial land loss, Land Matrix records on LSLAs, and tenure security surveys from FAO and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Prindex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0D3AFD-E323-322E-5D22-262456BE1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226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6060-22EF-9EE0-4DB4-0BB44A150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67084-B473-8758-1E90-92D5CF16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9CC6E-4AC4-0CB9-2093-B4E3601E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11682512" cy="43489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345EA-D175-2514-01A4-CDFBBED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OBJECTIVES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A3052F-9419-CD67-3621-AB422F3B8804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E5D9463-90CB-35BC-F15D-895E6BA0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A43C2AC-8066-D2D9-1566-7008F951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B0D1C-E1B7-D68C-F090-591C14A2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3AF6-0261-2C60-48E3-1511FC94F06A}"/>
              </a:ext>
            </a:extLst>
          </p:cNvPr>
          <p:cNvSpPr txBox="1">
            <a:spLocks/>
          </p:cNvSpPr>
          <p:nvPr/>
        </p:nvSpPr>
        <p:spPr>
          <a:xfrm>
            <a:off x="139469" y="1410104"/>
            <a:ext cx="11930611" cy="47512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study aims to conceptualise, operationalize, and empirically measure the Reparations Gap as a structural justice deficit in African land governance.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Objectives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Includeds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develop a theoretical framework integrating colonial dispossession, contemporary LSLA, and tenure insecurity across Africa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construct RGI for 39 African countries by combining colonial land alienation estimates, Land Matrix LSLA records, and tenure security data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determinants and developmental impacts of the RGI using econometric models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generate geospatial insights by mapping LSLA hotspots against tenure insecurity and ecological zones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derive policy recommendations aligned with SDGs, AU Agenda 2063, and UNECA frameworks, turning reparations discourse into evidence-based reform strategies</a:t>
            </a:r>
          </a:p>
          <a:p>
            <a:pPr>
              <a:lnSpc>
                <a:spcPct val="200000"/>
              </a:lnSpc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C615E5-BF5B-D369-9FC9-21280636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F374D-DFAF-DC3C-2B38-4FB758CD8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42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FBAA9-56CA-EB27-5DF8-DE8FE959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F0446C-72A1-EEC8-D252-69EFA7AD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A0428-C753-FCAC-9B7F-19F83BF9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11682512" cy="43489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B15E9-C1BD-079A-9F3F-BE18CC7B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LAND POLITICS AND DEVELOPMENT DEBATES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5EB918-C938-DA9F-EAFC-90B2CC836A0E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5562E98-1EC4-BA24-CDEA-692B7626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11B7603-A70C-F52C-6354-AFD1D467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CD70D8-CB3A-54C1-D1CF-61F900A5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0EE6FE-74E6-419F-FD5E-B1ED1C9C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691C16-6696-393E-0D4C-E9D621C129D7}"/>
              </a:ext>
            </a:extLst>
          </p:cNvPr>
          <p:cNvSpPr txBox="1">
            <a:spLocks/>
          </p:cNvSpPr>
          <p:nvPr/>
        </p:nvSpPr>
        <p:spPr>
          <a:xfrm>
            <a:off x="91440" y="1421387"/>
            <a:ext cx="12009120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politics of land has always been central to the making and remaking of global order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Europe, the enclosure movement transformed vast tracts of common land into private property, displacing peasants and consolidating wealth into the hands of a few.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Americas, plantation economies established through slavery and colonization converted land and people alike into commodities.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 to the Land Matrix, Africa accounted for more than half of the over 30 million hectares of land acquired between 2000 and 2021, globally.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041947-6866-D668-4111-06202A928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46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9D2E9-FE74-B0FB-4566-42F29608E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945A3-F5CA-74BB-196C-B79DF4AF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B2230-7965-2DD8-DACC-51419EAB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11682512" cy="43489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BFAA0-6CA6-9298-6D5B-F732E496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LAND POLITICS AND DEVELOPMENT DEBATES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9B1F99-F166-A788-847A-F46E159D1B05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C037253-07AC-BDC7-D7E5-374875B2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875F2B-87E6-85DE-F48D-92928A30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73DA0-F69E-57E2-B9CD-1535ADE8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4A5B74-0626-8DF6-B66E-43E3EB69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E55BBA-0CE9-EE37-754A-A23FE1C4EFF5}"/>
              </a:ext>
            </a:extLst>
          </p:cNvPr>
          <p:cNvSpPr txBox="1">
            <a:spLocks/>
          </p:cNvSpPr>
          <p:nvPr/>
        </p:nvSpPr>
        <p:spPr>
          <a:xfrm>
            <a:off x="91440" y="1421387"/>
            <a:ext cx="12009120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Governments in many low-income countries frame such deals as vehicles for achieving the Sustainable Development Goals, particularly SDG 1 and 2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governance frameworks have attempted to regulate these dynamics, but with limited effect. 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Critics argue that such frameworks legitimize dispossession by cloaking exploitative practices in the language of “responsibility” and “sustainability.”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paradox is stark: Africa holds nearly 60 percent of the world’s uncultivated arable land but continues to have some of the highest rates of hunger and rural poverty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4BD3A-95CA-1EE3-3D81-782D09AB0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810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1F05D-DD6D-4656-64D9-D5A2FBCAD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764F1-A7A2-2797-31E5-C41802D5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A871F-BB3B-EA4E-001E-2362E96B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11682512" cy="43489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D03FF-A511-8A91-0B76-193216A0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GOVERNANCE IN AFRICA: CONTINUITY AND CHANGE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8A38A-2077-B1BD-AE32-F2EBCE8DAA9D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3DE854-C8B6-F34B-3C30-CB5DA422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BF0B334-03A1-D51F-B70B-44846705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9DDAB2-3BC6-1D91-A298-F71D824F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CDFD48-F521-7BB4-EE75-86AEFA06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A90DBC0-E660-1512-21DF-F29C5D1548E6}"/>
              </a:ext>
            </a:extLst>
          </p:cNvPr>
          <p:cNvSpPr txBox="1">
            <a:spLocks/>
          </p:cNvSpPr>
          <p:nvPr/>
        </p:nvSpPr>
        <p:spPr>
          <a:xfrm>
            <a:off x="91440" y="1421387"/>
            <a:ext cx="12009120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African land question cannot be understood without reference to colonial history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Customary systems were relegated to “native reserves,” 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Colonial land policies entrenched structural injustices whose legacies remain deeply embedded in African land governance.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Post-colonial reforms emphasized modernization and national development, but often at the expense of rural tenure security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African land question is therefore characterized by continuity and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E2D7E-EC37-F2A3-395F-6F472191B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687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DB68-9218-70CD-124B-4639A154E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A9140E-D0BD-0BBC-0066-026C39DC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9AA83-5CC0-FA9D-8AD2-97357E8F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233"/>
            <a:ext cx="12192000" cy="686824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PERSPECTIVES ON LAND JUSTICE</a:t>
            </a:r>
            <a:b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0E0149-FAE3-DE74-3CE0-5CF47BB6BD1A}"/>
              </a:ext>
            </a:extLst>
          </p:cNvPr>
          <p:cNvSpPr/>
          <p:nvPr/>
        </p:nvSpPr>
        <p:spPr>
          <a:xfrm>
            <a:off x="0" y="6228583"/>
            <a:ext cx="12192000" cy="7005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42DA120-3300-ADDD-1C0E-C25A6EDD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1520" y="6527630"/>
            <a:ext cx="257778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fld id="{28E1DC3C-294F-48D1-AADF-28783B2CF85E}" type="datetime4">
              <a:rPr lang="en-US" sz="15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11, 2025</a:t>
            </a:fld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D65AA2-AE1D-6ABB-1892-5979DAB2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80" y="6527631"/>
            <a:ext cx="4504974" cy="309200"/>
          </a:xfr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Reparations Gap Index (RGI)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9CF4B-5136-C2B7-44FD-85C95E723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75255"/>
            <a:ext cx="3500715" cy="90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652264-FF18-7F23-A8B1-51487A54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" y="880253"/>
            <a:ext cx="930738" cy="503578"/>
          </a:xfrm>
          <a:solidFill>
            <a:schemeClr val="bg1"/>
          </a:solidFill>
        </p:spPr>
        <p:txBody>
          <a:bodyPr/>
          <a:lstStyle/>
          <a:p>
            <a:fld id="{6D22F896-40B5-4ADD-8801-0D06FADFA095}" type="slidenum">
              <a:rPr lang="en-US" sz="1500" b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en-US" sz="15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40CF22-15CC-7D24-E6F6-99C1E753EA5D}"/>
              </a:ext>
            </a:extLst>
          </p:cNvPr>
          <p:cNvSpPr txBox="1">
            <a:spLocks/>
          </p:cNvSpPr>
          <p:nvPr/>
        </p:nvSpPr>
        <p:spPr>
          <a:xfrm>
            <a:off x="91440" y="1421387"/>
            <a:ext cx="12009120" cy="4761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politics of land has been studied from diverse theoretical standpoints</a:t>
            </a:r>
          </a:p>
          <a:p>
            <a:pPr>
              <a:lnSpc>
                <a:spcPct val="200000"/>
              </a:lnSpc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Agrarian political economy approaches stress the structural role of land in capitalist development</a:t>
            </a:r>
          </a:p>
          <a:p>
            <a:pPr>
              <a:lnSpc>
                <a:spcPct val="200000"/>
              </a:lnSpc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 and governance approaches emphasize property rights, tenure security, and rule of law as key determinants of land outcomes</a:t>
            </a:r>
          </a:p>
          <a:p>
            <a:pPr>
              <a:lnSpc>
                <a:spcPct val="200000"/>
              </a:lnSpc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Distributive justice approaches focus on the unequal allocation of land and benefits</a:t>
            </a:r>
          </a:p>
          <a:p>
            <a:pPr>
              <a:lnSpc>
                <a:spcPct val="200000"/>
              </a:lnSpc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Procedural justice perspectives emphasize participation, transparency, and accountability in land governance</a:t>
            </a:r>
          </a:p>
          <a:p>
            <a:pPr>
              <a:lnSpc>
                <a:spcPct val="200000"/>
              </a:lnSpc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Restorative justice frameworks argues that colonial expropriation and contemporary land grabs create a structural debt that requires restitution or reparations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D4AB2A-48E9-4FCA-CAA6-7EDEC9FE1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11" y="21170"/>
            <a:ext cx="1552345" cy="131068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337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12894</TotalTime>
  <Words>2523</Words>
  <Application>Microsoft Office PowerPoint</Application>
  <PresentationFormat>Widescreen</PresentationFormat>
  <Paragraphs>502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Amasis MT Pro</vt:lpstr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Bridging the Reparations Gap:  An Analysis of Land Dispossession and Foreign Land Acquisitions in Post-Independence Africa  Michael Ayertey Nanor, PhD  Department of Planning  Kwame Nkrumah University of Science and Technology,  Kumasi, Ghana </vt:lpstr>
      <vt:lpstr>Presentation Outline</vt:lpstr>
      <vt:lpstr>INTRODUCTION    </vt:lpstr>
      <vt:lpstr>INTRODUCTION    </vt:lpstr>
      <vt:lpstr>STUDY OBJECTIVES    </vt:lpstr>
      <vt:lpstr> GLOBAL LAND POLITICS AND DEVELOPMENT DEBATES     </vt:lpstr>
      <vt:lpstr> GLOBAL LAND POLITICS AND DEVELOPMENT DEBATES     </vt:lpstr>
      <vt:lpstr>  LAND GOVERNANCE IN AFRICA: CONTINUITY AND CHANGE      </vt:lpstr>
      <vt:lpstr>  THEORETICAL PERSPECTIVES ON LAND JUSTICE     </vt:lpstr>
      <vt:lpstr>  METHODOLOGICAL AND EMPIRICAL GAPS IN LAND STUDIES      </vt:lpstr>
      <vt:lpstr>   CONCEPTUAL FRAMEWORK       </vt:lpstr>
      <vt:lpstr>  METHODOLOGY     </vt:lpstr>
      <vt:lpstr>  METHODOLOGY     </vt:lpstr>
      <vt:lpstr>  METHODOLOGY     </vt:lpstr>
      <vt:lpstr>  RESULTS     </vt:lpstr>
      <vt:lpstr> RESULTS (CATEGORICAL VARIABLE PROFILING)     </vt:lpstr>
      <vt:lpstr> RESULTS (Reparations Gap Index)     </vt:lpstr>
      <vt:lpstr> RESULTS (LOGISTIC REGRESSION MODEL)     </vt:lpstr>
      <vt:lpstr> RESULTS (Determinants of Tenure Security in African Countries)     </vt:lpstr>
      <vt:lpstr> RESULTS (Spatial Clustering of Reparations Gap Index (RGI))     </vt:lpstr>
      <vt:lpstr> SYNTHESIS AND POLICY SENSITIVITY ANALYSIS     </vt:lpstr>
      <vt:lpstr>  POLICY RECOMMENDATIONS MOVING FORWARD      </vt:lpstr>
      <vt:lpstr>  CONCLUSION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54</cp:revision>
  <dcterms:created xsi:type="dcterms:W3CDTF">2025-06-17T08:21:46Z</dcterms:created>
  <dcterms:modified xsi:type="dcterms:W3CDTF">2025-11-11T02:30:37Z</dcterms:modified>
</cp:coreProperties>
</file>