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6" r:id="rId3"/>
    <p:sldId id="269" r:id="rId4"/>
    <p:sldId id="281" r:id="rId5"/>
    <p:sldId id="282" r:id="rId6"/>
    <p:sldId id="268" r:id="rId7"/>
    <p:sldId id="267" r:id="rId8"/>
    <p:sldId id="270" r:id="rId9"/>
    <p:sldId id="271" r:id="rId10"/>
    <p:sldId id="273" r:id="rId11"/>
    <p:sldId id="274" r:id="rId12"/>
    <p:sldId id="283" r:id="rId13"/>
    <p:sldId id="275" r:id="rId14"/>
    <p:sldId id="276" r:id="rId15"/>
    <p:sldId id="284" r:id="rId16"/>
    <p:sldId id="277" r:id="rId17"/>
    <p:sldId id="278" r:id="rId18"/>
    <p:sldId id="279" r:id="rId19"/>
    <p:sldId id="272" r:id="rId20"/>
    <p:sldId id="261"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monda\Downloads\number-of-refugees-per-100000%20(1).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235951836573903E-2"/>
          <c:y val="0.218378639665195"/>
          <c:w val="0.90271282907438699"/>
          <c:h val="0.63700769229371401"/>
        </c:manualLayout>
      </c:layout>
      <c:lineChart>
        <c:grouping val="standard"/>
        <c:varyColors val="0"/>
        <c:ser>
          <c:idx val="0"/>
          <c:order val="0"/>
          <c:tx>
            <c:strRef>
              <c:f>'[number-of-refugees-per-100000 (1).csv]number-of-refugees-per-100000 ('!$I$902</c:f>
              <c:strCache>
                <c:ptCount val="1"/>
                <c:pt idx="0">
                  <c:v>Central and Southern Asia  </c:v>
                </c:pt>
              </c:strCache>
            </c:strRef>
          </c:tx>
          <c:spPr>
            <a:ln w="19050" cap="rnd">
              <a:solidFill>
                <a:srgbClr val="286676"/>
              </a:solidFill>
              <a:round/>
            </a:ln>
            <a:effectLst/>
          </c:spPr>
          <c:marker>
            <c:symbol val="none"/>
          </c:marker>
          <c:cat>
            <c:numRef>
              <c:f>'[number-of-refugees-per-100000 (1).csv]number-of-refugees-per-100000 ('!$J$901:$AF$901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'[number-of-refugees-per-100000 (1).csv]number-of-refugees-per-100000 ('!$J$902:$AF$902</c:f>
              <c:numCache>
                <c:formatCode>General</c:formatCode>
                <c:ptCount val="23"/>
                <c:pt idx="0">
                  <c:v>258.79000000000002</c:v>
                </c:pt>
                <c:pt idx="1">
                  <c:v>268.23</c:v>
                </c:pt>
                <c:pt idx="2">
                  <c:v>188.22</c:v>
                </c:pt>
                <c:pt idx="3">
                  <c:v>159.69999999999999</c:v>
                </c:pt>
                <c:pt idx="4">
                  <c:v>172.87</c:v>
                </c:pt>
                <c:pt idx="5">
                  <c:v>154.56</c:v>
                </c:pt>
                <c:pt idx="6">
                  <c:v>146.51</c:v>
                </c:pt>
                <c:pt idx="7">
                  <c:v>198.57</c:v>
                </c:pt>
                <c:pt idx="8">
                  <c:v>182.92</c:v>
                </c:pt>
                <c:pt idx="9">
                  <c:v>183.23</c:v>
                </c:pt>
                <c:pt idx="10">
                  <c:v>188.85</c:v>
                </c:pt>
                <c:pt idx="11">
                  <c:v>164.01</c:v>
                </c:pt>
                <c:pt idx="12">
                  <c:v>157.35</c:v>
                </c:pt>
                <c:pt idx="13">
                  <c:v>151.9</c:v>
                </c:pt>
                <c:pt idx="14">
                  <c:v>166.91</c:v>
                </c:pt>
                <c:pt idx="15">
                  <c:v>166.34</c:v>
                </c:pt>
                <c:pt idx="16">
                  <c:v>146</c:v>
                </c:pt>
                <c:pt idx="17">
                  <c:v>152.72999999999999</c:v>
                </c:pt>
                <c:pt idx="18">
                  <c:v>154.69999999999999</c:v>
                </c:pt>
                <c:pt idx="19">
                  <c:v>155.43</c:v>
                </c:pt>
                <c:pt idx="20">
                  <c:v>148.77000000000001</c:v>
                </c:pt>
                <c:pt idx="21">
                  <c:v>154.12</c:v>
                </c:pt>
                <c:pt idx="22">
                  <c:v>159.06</c:v>
                </c:pt>
              </c:numCache>
            </c:numRef>
          </c:val>
          <c:smooth val="1"/>
          <c:extLst>
            <c:ext xmlns:c16="http://schemas.microsoft.com/office/drawing/2014/chart" uri="{C3380CC4-5D6E-409C-BE32-E72D297353CC}">
              <c16:uniqueId val="{00000000-FBD2-4BDE-811E-161E09DB8FF1}"/>
            </c:ext>
          </c:extLst>
        </c:ser>
        <c:ser>
          <c:idx val="1"/>
          <c:order val="1"/>
          <c:tx>
            <c:strRef>
              <c:f>'[number-of-refugees-per-100000 (1).csv]number-of-refugees-per-100000 ('!$I$903</c:f>
              <c:strCache>
                <c:ptCount val="1"/>
                <c:pt idx="0">
                  <c:v>Eastern and South-Eastern Asia  </c:v>
                </c:pt>
              </c:strCache>
            </c:strRef>
          </c:tx>
          <c:spPr>
            <a:ln w="19050" cap="rnd">
              <a:solidFill>
                <a:srgbClr val="70AD47">
                  <a:lumMod val="75000"/>
                </a:srgbClr>
              </a:solidFill>
              <a:round/>
            </a:ln>
            <a:effectLst/>
          </c:spPr>
          <c:marker>
            <c:symbol val="none"/>
          </c:marker>
          <c:cat>
            <c:numRef>
              <c:f>'[number-of-refugees-per-100000 (1).csv]number-of-refugees-per-100000 ('!$J$901:$AF$901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'[number-of-refugees-per-100000 (1).csv]number-of-refugees-per-100000 ('!$J$903:$AF$903</c:f>
              <c:numCache>
                <c:formatCode>General</c:formatCode>
                <c:ptCount val="23"/>
                <c:pt idx="0">
                  <c:v>42.9</c:v>
                </c:pt>
                <c:pt idx="1">
                  <c:v>39.729999999999997</c:v>
                </c:pt>
                <c:pt idx="2">
                  <c:v>39.04</c:v>
                </c:pt>
                <c:pt idx="3">
                  <c:v>35.01</c:v>
                </c:pt>
                <c:pt idx="4">
                  <c:v>34.89</c:v>
                </c:pt>
                <c:pt idx="5">
                  <c:v>35.42</c:v>
                </c:pt>
                <c:pt idx="6">
                  <c:v>38.82</c:v>
                </c:pt>
                <c:pt idx="7">
                  <c:v>34.770000000000003</c:v>
                </c:pt>
                <c:pt idx="8">
                  <c:v>35.229999999999997</c:v>
                </c:pt>
                <c:pt idx="9">
                  <c:v>45.75</c:v>
                </c:pt>
                <c:pt idx="10">
                  <c:v>45.66</c:v>
                </c:pt>
                <c:pt idx="11">
                  <c:v>45.39</c:v>
                </c:pt>
                <c:pt idx="12">
                  <c:v>45.08</c:v>
                </c:pt>
                <c:pt idx="13">
                  <c:v>46.58</c:v>
                </c:pt>
                <c:pt idx="14">
                  <c:v>46.82</c:v>
                </c:pt>
                <c:pt idx="15">
                  <c:v>45.33</c:v>
                </c:pt>
                <c:pt idx="16">
                  <c:v>47.04</c:v>
                </c:pt>
                <c:pt idx="17">
                  <c:v>75.739999999999995</c:v>
                </c:pt>
                <c:pt idx="18">
                  <c:v>75.040000000000006</c:v>
                </c:pt>
                <c:pt idx="19">
                  <c:v>70.97</c:v>
                </c:pt>
                <c:pt idx="20">
                  <c:v>70.31</c:v>
                </c:pt>
                <c:pt idx="21">
                  <c:v>73.22</c:v>
                </c:pt>
                <c:pt idx="22">
                  <c:v>61.33</c:v>
                </c:pt>
              </c:numCache>
            </c:numRef>
          </c:val>
          <c:smooth val="1"/>
          <c:extLst>
            <c:ext xmlns:c16="http://schemas.microsoft.com/office/drawing/2014/chart" uri="{C3380CC4-5D6E-409C-BE32-E72D297353CC}">
              <c16:uniqueId val="{00000001-FBD2-4BDE-811E-161E09DB8FF1}"/>
            </c:ext>
          </c:extLst>
        </c:ser>
        <c:ser>
          <c:idx val="2"/>
          <c:order val="2"/>
          <c:tx>
            <c:strRef>
              <c:f>'[number-of-refugees-per-100000 (1).csv]number-of-refugees-per-100000 ('!$I$904</c:f>
              <c:strCache>
                <c:ptCount val="1"/>
                <c:pt idx="0">
                  <c:v>Latin America and the Caribbean  </c:v>
                </c:pt>
              </c:strCache>
            </c:strRef>
          </c:tx>
          <c:spPr>
            <a:ln w="19050" cap="rnd">
              <a:solidFill>
                <a:srgbClr val="2EDECB"/>
              </a:solidFill>
              <a:round/>
            </a:ln>
            <a:effectLst/>
          </c:spPr>
          <c:marker>
            <c:symbol val="none"/>
          </c:marker>
          <c:cat>
            <c:numRef>
              <c:f>'[number-of-refugees-per-100000 (1).csv]number-of-refugees-per-100000 ('!$J$901:$AF$901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'[number-of-refugees-per-100000 (1).csv]number-of-refugees-per-100000 ('!$J$904:$AF$904</c:f>
              <c:numCache>
                <c:formatCode>General</c:formatCode>
                <c:ptCount val="23"/>
                <c:pt idx="0">
                  <c:v>15.84</c:v>
                </c:pt>
                <c:pt idx="1">
                  <c:v>15.96</c:v>
                </c:pt>
                <c:pt idx="2">
                  <c:v>17.57</c:v>
                </c:pt>
                <c:pt idx="3">
                  <c:v>16.63</c:v>
                </c:pt>
                <c:pt idx="4">
                  <c:v>17.3</c:v>
                </c:pt>
                <c:pt idx="5">
                  <c:v>20.95</c:v>
                </c:pt>
                <c:pt idx="6">
                  <c:v>28.82</c:v>
                </c:pt>
                <c:pt idx="7">
                  <c:v>108.67</c:v>
                </c:pt>
                <c:pt idx="8">
                  <c:v>76.89</c:v>
                </c:pt>
                <c:pt idx="9">
                  <c:v>78.75</c:v>
                </c:pt>
                <c:pt idx="10">
                  <c:v>79.209999999999994</c:v>
                </c:pt>
                <c:pt idx="11">
                  <c:v>80.55</c:v>
                </c:pt>
                <c:pt idx="12">
                  <c:v>80.86</c:v>
                </c:pt>
                <c:pt idx="13">
                  <c:v>80.88</c:v>
                </c:pt>
                <c:pt idx="14">
                  <c:v>74.599999999999994</c:v>
                </c:pt>
                <c:pt idx="15">
                  <c:v>71.510000000000005</c:v>
                </c:pt>
                <c:pt idx="16">
                  <c:v>66.48</c:v>
                </c:pt>
                <c:pt idx="17">
                  <c:v>49.64</c:v>
                </c:pt>
                <c:pt idx="18">
                  <c:v>445.81</c:v>
                </c:pt>
                <c:pt idx="19">
                  <c:v>615.53</c:v>
                </c:pt>
                <c:pt idx="20">
                  <c:v>668.35</c:v>
                </c:pt>
                <c:pt idx="21">
                  <c:v>744.66</c:v>
                </c:pt>
                <c:pt idx="22">
                  <c:v>885.3</c:v>
                </c:pt>
              </c:numCache>
            </c:numRef>
          </c:val>
          <c:smooth val="1"/>
          <c:extLst>
            <c:ext xmlns:c16="http://schemas.microsoft.com/office/drawing/2014/chart" uri="{C3380CC4-5D6E-409C-BE32-E72D297353CC}">
              <c16:uniqueId val="{00000002-FBD2-4BDE-811E-161E09DB8FF1}"/>
            </c:ext>
          </c:extLst>
        </c:ser>
        <c:ser>
          <c:idx val="3"/>
          <c:order val="3"/>
          <c:tx>
            <c:strRef>
              <c:f>'[number-of-refugees-per-100000 (1).csv]number-of-refugees-per-100000 ('!$I$905</c:f>
              <c:strCache>
                <c:ptCount val="1"/>
                <c:pt idx="0">
                  <c:v>Northern America  </c:v>
                </c:pt>
              </c:strCache>
            </c:strRef>
          </c:tx>
          <c:spPr>
            <a:ln w="28575" cap="rnd">
              <a:solidFill>
                <a:srgbClr val="286676"/>
              </a:solidFill>
              <a:round/>
            </a:ln>
            <a:effectLst/>
          </c:spPr>
          <c:marker>
            <c:symbol val="none"/>
          </c:marker>
          <c:cat>
            <c:numRef>
              <c:f>'[number-of-refugees-per-100000 (1).csv]number-of-refugees-per-100000 ('!$J$901:$AF$901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'[number-of-refugees-per-100000 (1).csv]number-of-refugees-per-100000 ('!$J$905:$AF$905</c:f>
              <c:numCache>
                <c:formatCode>General</c:formatCode>
                <c:ptCount val="23"/>
                <c:pt idx="0">
                  <c:v>0.06</c:v>
                </c:pt>
                <c:pt idx="1">
                  <c:v>7.0000000000000007E-2</c:v>
                </c:pt>
                <c:pt idx="2">
                  <c:v>0.14000000000000001</c:v>
                </c:pt>
                <c:pt idx="3">
                  <c:v>0.14000000000000001</c:v>
                </c:pt>
                <c:pt idx="4">
                  <c:v>0.15</c:v>
                </c:pt>
                <c:pt idx="5">
                  <c:v>0.24</c:v>
                </c:pt>
                <c:pt idx="6">
                  <c:v>0.43</c:v>
                </c:pt>
                <c:pt idx="7">
                  <c:v>0.8</c:v>
                </c:pt>
                <c:pt idx="8">
                  <c:v>0.65</c:v>
                </c:pt>
                <c:pt idx="9">
                  <c:v>0.72</c:v>
                </c:pt>
                <c:pt idx="10">
                  <c:v>0.9</c:v>
                </c:pt>
                <c:pt idx="11">
                  <c:v>1.1100000000000001</c:v>
                </c:pt>
                <c:pt idx="12">
                  <c:v>1.3</c:v>
                </c:pt>
                <c:pt idx="13">
                  <c:v>1.36</c:v>
                </c:pt>
                <c:pt idx="14">
                  <c:v>1.41</c:v>
                </c:pt>
                <c:pt idx="15">
                  <c:v>1.35</c:v>
                </c:pt>
                <c:pt idx="16">
                  <c:v>0.1</c:v>
                </c:pt>
                <c:pt idx="17">
                  <c:v>0.1</c:v>
                </c:pt>
                <c:pt idx="18">
                  <c:v>0.11</c:v>
                </c:pt>
                <c:pt idx="19">
                  <c:v>0.1</c:v>
                </c:pt>
                <c:pt idx="20">
                  <c:v>0.11</c:v>
                </c:pt>
                <c:pt idx="21">
                  <c:v>0.13</c:v>
                </c:pt>
                <c:pt idx="22">
                  <c:v>0.3</c:v>
                </c:pt>
              </c:numCache>
            </c:numRef>
          </c:val>
          <c:smooth val="1"/>
          <c:extLst>
            <c:ext xmlns:c16="http://schemas.microsoft.com/office/drawing/2014/chart" uri="{C3380CC4-5D6E-409C-BE32-E72D297353CC}">
              <c16:uniqueId val="{00000003-FBD2-4BDE-811E-161E09DB8FF1}"/>
            </c:ext>
          </c:extLst>
        </c:ser>
        <c:ser>
          <c:idx val="4"/>
          <c:order val="4"/>
          <c:tx>
            <c:strRef>
              <c:f>'[number-of-refugees-per-100000 (1).csv]number-of-refugees-per-100000 ('!$I$906</c:f>
              <c:strCache>
                <c:ptCount val="1"/>
                <c:pt idx="0">
                  <c:v>Sub-Saharan Africa </c:v>
                </c:pt>
              </c:strCache>
            </c:strRef>
          </c:tx>
          <c:spPr>
            <a:ln w="19050" cap="rnd" cmpd="sng">
              <a:solidFill>
                <a:srgbClr val="FF0000"/>
              </a:solidFill>
              <a:prstDash val="solid"/>
              <a:round/>
            </a:ln>
            <a:effectLst/>
          </c:spPr>
          <c:marker>
            <c:symbol val="none"/>
          </c:marker>
          <c:cat>
            <c:numRef>
              <c:f>'[number-of-refugees-per-100000 (1).csv]number-of-refugees-per-100000 ('!$J$901:$AF$901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'[number-of-refugees-per-100000 (1).csv]number-of-refugees-per-100000 ('!$J$906:$AF$906</c:f>
              <c:numCache>
                <c:formatCode>General</c:formatCode>
                <c:ptCount val="23"/>
                <c:pt idx="0">
                  <c:v>497.78</c:v>
                </c:pt>
                <c:pt idx="1">
                  <c:v>440.34</c:v>
                </c:pt>
                <c:pt idx="2">
                  <c:v>434.78</c:v>
                </c:pt>
                <c:pt idx="3">
                  <c:v>379.94</c:v>
                </c:pt>
                <c:pt idx="4">
                  <c:v>340.54</c:v>
                </c:pt>
                <c:pt idx="5">
                  <c:v>319.74</c:v>
                </c:pt>
                <c:pt idx="6">
                  <c:v>304.81</c:v>
                </c:pt>
                <c:pt idx="7">
                  <c:v>280.44</c:v>
                </c:pt>
                <c:pt idx="8">
                  <c:v>270.85000000000002</c:v>
                </c:pt>
                <c:pt idx="9">
                  <c:v>274.13</c:v>
                </c:pt>
                <c:pt idx="10">
                  <c:v>281.08999999999997</c:v>
                </c:pt>
                <c:pt idx="11">
                  <c:v>323.94</c:v>
                </c:pt>
                <c:pt idx="12">
                  <c:v>325.54000000000002</c:v>
                </c:pt>
                <c:pt idx="13">
                  <c:v>326.05</c:v>
                </c:pt>
                <c:pt idx="14">
                  <c:v>396.06</c:v>
                </c:pt>
                <c:pt idx="15">
                  <c:v>465.22</c:v>
                </c:pt>
                <c:pt idx="16">
                  <c:v>526.87</c:v>
                </c:pt>
                <c:pt idx="17">
                  <c:v>623.91999999999996</c:v>
                </c:pt>
                <c:pt idx="18">
                  <c:v>607.70000000000005</c:v>
                </c:pt>
                <c:pt idx="19">
                  <c:v>595.62</c:v>
                </c:pt>
                <c:pt idx="20">
                  <c:v>586.95000000000005</c:v>
                </c:pt>
                <c:pt idx="21">
                  <c:v>603.98</c:v>
                </c:pt>
                <c:pt idx="22">
                  <c:v>600.79999999999995</c:v>
                </c:pt>
              </c:numCache>
            </c:numRef>
          </c:val>
          <c:smooth val="1"/>
          <c:extLst>
            <c:ext xmlns:c16="http://schemas.microsoft.com/office/drawing/2014/chart" uri="{C3380CC4-5D6E-409C-BE32-E72D297353CC}">
              <c16:uniqueId val="{00000004-FBD2-4BDE-811E-161E09DB8FF1}"/>
            </c:ext>
          </c:extLst>
        </c:ser>
        <c:ser>
          <c:idx val="5"/>
          <c:order val="5"/>
          <c:tx>
            <c:strRef>
              <c:f>'[number-of-refugees-per-100000 (1).csv]number-of-refugees-per-100000 ('!$I$907</c:f>
              <c:strCache>
                <c:ptCount val="1"/>
                <c:pt idx="0">
                  <c:v>World</c:v>
                </c:pt>
              </c:strCache>
            </c:strRef>
          </c:tx>
          <c:spPr>
            <a:ln w="19050" cap="rnd">
              <a:solidFill>
                <a:srgbClr val="FBB611"/>
              </a:solidFill>
              <a:round/>
            </a:ln>
            <a:effectLst/>
          </c:spPr>
          <c:marker>
            <c:symbol val="none"/>
          </c:marker>
          <c:cat>
            <c:numRef>
              <c:f>'[number-of-refugees-per-100000 (1).csv]number-of-refugees-per-100000 ('!$J$901:$AF$901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'[number-of-refugees-per-100000 (1).csv]number-of-refugees-per-100000 ('!$J$907:$AF$907</c:f>
              <c:numCache>
                <c:formatCode>General</c:formatCode>
                <c:ptCount val="23"/>
                <c:pt idx="0">
                  <c:v>177.45</c:v>
                </c:pt>
                <c:pt idx="1">
                  <c:v>175.24</c:v>
                </c:pt>
                <c:pt idx="2">
                  <c:v>161.69</c:v>
                </c:pt>
                <c:pt idx="3">
                  <c:v>143.68</c:v>
                </c:pt>
                <c:pt idx="4">
                  <c:v>141.09</c:v>
                </c:pt>
                <c:pt idx="5">
                  <c:v>128.06</c:v>
                </c:pt>
                <c:pt idx="6">
                  <c:v>143.71</c:v>
                </c:pt>
                <c:pt idx="7">
                  <c:v>164.95</c:v>
                </c:pt>
                <c:pt idx="8">
                  <c:v>149.81</c:v>
                </c:pt>
                <c:pt idx="9">
                  <c:v>146.62</c:v>
                </c:pt>
                <c:pt idx="10">
                  <c:v>147.24</c:v>
                </c:pt>
                <c:pt idx="11">
                  <c:v>143.68</c:v>
                </c:pt>
                <c:pt idx="12">
                  <c:v>143.34</c:v>
                </c:pt>
                <c:pt idx="13">
                  <c:v>158.37</c:v>
                </c:pt>
                <c:pt idx="14">
                  <c:v>192.7</c:v>
                </c:pt>
                <c:pt idx="15">
                  <c:v>213.1</c:v>
                </c:pt>
                <c:pt idx="16">
                  <c:v>224.41</c:v>
                </c:pt>
                <c:pt idx="17">
                  <c:v>256.91000000000003</c:v>
                </c:pt>
                <c:pt idx="18">
                  <c:v>292.74</c:v>
                </c:pt>
                <c:pt idx="19">
                  <c:v>303.31</c:v>
                </c:pt>
                <c:pt idx="20">
                  <c:v>307.37</c:v>
                </c:pt>
                <c:pt idx="21">
                  <c:v>321.02</c:v>
                </c:pt>
                <c:pt idx="22">
                  <c:v>397.83</c:v>
                </c:pt>
              </c:numCache>
            </c:numRef>
          </c:val>
          <c:smooth val="1"/>
          <c:extLst>
            <c:ext xmlns:c16="http://schemas.microsoft.com/office/drawing/2014/chart" uri="{C3380CC4-5D6E-409C-BE32-E72D297353CC}">
              <c16:uniqueId val="{00000005-FBD2-4BDE-811E-161E09DB8FF1}"/>
            </c:ext>
          </c:extLst>
        </c:ser>
        <c:dLbls>
          <c:showLegendKey val="0"/>
          <c:showVal val="0"/>
          <c:showCatName val="0"/>
          <c:showSerName val="0"/>
          <c:showPercent val="0"/>
          <c:showBubbleSize val="0"/>
        </c:dLbls>
        <c:smooth val="0"/>
        <c:axId val="758919913"/>
        <c:axId val="660368672"/>
      </c:lineChart>
      <c:catAx>
        <c:axId val="758919913"/>
        <c:scaling>
          <c:orientation val="minMax"/>
        </c:scaling>
        <c:delete val="0"/>
        <c:axPos val="b"/>
        <c:majorGridlines>
          <c:spPr>
            <a:ln w="3175" cap="flat" cmpd="sng" algn="ctr">
              <a:solidFill>
                <a:schemeClr val="bg1">
                  <a:lumMod val="95000"/>
                  <a:alpha val="75000"/>
                </a:schemeClr>
              </a:solidFill>
              <a:round/>
            </a:ln>
            <a:effectLst/>
          </c:spPr>
        </c:majorGridlines>
        <c:numFmt formatCode="General"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ysClr val="windowText" lastClr="000000"/>
                </a:solidFill>
                <a:latin typeface="Tw Cen MT" panose="020B0602020104020603" pitchFamily="2" charset="0"/>
                <a:ea typeface="+mn-ea"/>
                <a:cs typeface="+mn-cs"/>
              </a:defRPr>
            </a:pPr>
            <a:endParaRPr lang="fr-FR"/>
          </a:p>
        </c:txPr>
        <c:crossAx val="660368672"/>
        <c:crosses val="autoZero"/>
        <c:auto val="1"/>
        <c:lblAlgn val="ctr"/>
        <c:lblOffset val="100"/>
        <c:noMultiLvlLbl val="0"/>
      </c:catAx>
      <c:valAx>
        <c:axId val="660368672"/>
        <c:scaling>
          <c:orientation val="minMax"/>
        </c:scaling>
        <c:delete val="0"/>
        <c:axPos val="l"/>
        <c:majorGridlines>
          <c:spPr>
            <a:ln w="3175" cap="flat" cmpd="sng" algn="ctr">
              <a:solidFill>
                <a:schemeClr val="bg1">
                  <a:lumMod val="95000"/>
                  <a:alpha val="7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ysClr val="windowText" lastClr="000000"/>
                </a:solidFill>
                <a:latin typeface="Tw Cen MT" panose="020B0602020104020603" pitchFamily="2" charset="0"/>
                <a:ea typeface="+mn-ea"/>
                <a:cs typeface="+mn-cs"/>
              </a:defRPr>
            </a:pPr>
            <a:endParaRPr lang="fr-FR"/>
          </a:p>
        </c:txPr>
        <c:crossAx val="758919913"/>
        <c:crosses val="autoZero"/>
        <c:crossBetween val="between"/>
      </c:valAx>
      <c:spPr>
        <a:solidFill>
          <a:schemeClr val="bg1"/>
        </a:solidFill>
        <a:ln w="3175">
          <a:solidFill>
            <a:schemeClr val="bg1">
              <a:lumMod val="95000"/>
              <a:alpha val="75000"/>
            </a:schemeClr>
          </a:solidFill>
          <a:prstDash val="solid"/>
        </a:ln>
        <a:effectLst/>
      </c:spPr>
    </c:plotArea>
    <c:legend>
      <c:legendPos val="t"/>
      <c:legendEntry>
        <c:idx val="0"/>
        <c:txPr>
          <a:bodyPr rot="0" spcFirstLastPara="1" vertOverflow="ellipsis" vert="horz" wrap="square" anchor="ctr" anchorCtr="1"/>
          <a:lstStyle/>
          <a:p>
            <a:pPr>
              <a:defRPr lang="zh-CN" sz="1600" b="0" i="0" u="none" strike="noStrike" kern="1200" baseline="0">
                <a:solidFill>
                  <a:sysClr val="windowText" lastClr="000000"/>
                </a:solidFill>
                <a:latin typeface="Tw Cen MT" panose="020B0602020104020603" pitchFamily="2" charset="0"/>
                <a:ea typeface="+mn-ea"/>
                <a:cs typeface="+mn-cs"/>
              </a:defRPr>
            </a:pPr>
            <a:endParaRPr lang="fr-FR"/>
          </a:p>
        </c:txPr>
      </c:legendEntry>
      <c:legendEntry>
        <c:idx val="1"/>
        <c:txPr>
          <a:bodyPr rot="0" spcFirstLastPara="1" vertOverflow="ellipsis" vert="horz" wrap="square" anchor="ctr" anchorCtr="1"/>
          <a:lstStyle/>
          <a:p>
            <a:pPr>
              <a:defRPr lang="zh-CN" sz="1600" b="0" i="0" u="none" strike="noStrike" kern="1200" baseline="0">
                <a:solidFill>
                  <a:sysClr val="windowText" lastClr="000000"/>
                </a:solidFill>
                <a:latin typeface="Tw Cen MT" panose="020B0602020104020603" pitchFamily="2" charset="0"/>
                <a:ea typeface="+mn-ea"/>
                <a:cs typeface="+mn-cs"/>
              </a:defRPr>
            </a:pPr>
            <a:endParaRPr lang="fr-FR"/>
          </a:p>
        </c:txPr>
      </c:legendEntry>
      <c:legendEntry>
        <c:idx val="2"/>
        <c:txPr>
          <a:bodyPr rot="0" spcFirstLastPara="1" vertOverflow="ellipsis" vert="horz" wrap="square" anchor="ctr" anchorCtr="1"/>
          <a:lstStyle/>
          <a:p>
            <a:pPr>
              <a:defRPr lang="zh-CN" sz="1600" b="0" i="0" u="none" strike="noStrike" kern="1200" baseline="0">
                <a:solidFill>
                  <a:sysClr val="windowText" lastClr="000000"/>
                </a:solidFill>
                <a:latin typeface="Tw Cen MT" panose="020B0602020104020603" pitchFamily="2" charset="0"/>
                <a:ea typeface="+mn-ea"/>
                <a:cs typeface="+mn-cs"/>
              </a:defRPr>
            </a:pPr>
            <a:endParaRPr lang="fr-FR"/>
          </a:p>
        </c:txPr>
      </c:legendEntry>
      <c:legendEntry>
        <c:idx val="3"/>
        <c:txPr>
          <a:bodyPr rot="0" spcFirstLastPara="1" vertOverflow="ellipsis" vert="horz" wrap="square" anchor="ctr" anchorCtr="1"/>
          <a:lstStyle/>
          <a:p>
            <a:pPr>
              <a:defRPr lang="zh-CN" sz="1600" b="0" i="0" u="none" strike="noStrike" kern="1200" baseline="0">
                <a:solidFill>
                  <a:sysClr val="windowText" lastClr="000000"/>
                </a:solidFill>
                <a:latin typeface="Tw Cen MT" panose="020B0602020104020603" pitchFamily="2" charset="0"/>
                <a:ea typeface="+mn-ea"/>
                <a:cs typeface="+mn-cs"/>
              </a:defRPr>
            </a:pPr>
            <a:endParaRPr lang="fr-FR"/>
          </a:p>
        </c:txPr>
      </c:legendEntry>
      <c:legendEntry>
        <c:idx val="4"/>
        <c:txPr>
          <a:bodyPr rot="0" spcFirstLastPara="1" vertOverflow="ellipsis" vert="horz" wrap="square" anchor="ctr" anchorCtr="1"/>
          <a:lstStyle/>
          <a:p>
            <a:pPr>
              <a:defRPr lang="zh-CN" sz="1600" b="0" i="0" u="none" strike="noStrike" kern="1200" baseline="0">
                <a:solidFill>
                  <a:sysClr val="windowText" lastClr="000000"/>
                </a:solidFill>
                <a:latin typeface="Tw Cen MT" panose="020B0602020104020603" pitchFamily="2" charset="0"/>
                <a:ea typeface="+mn-ea"/>
                <a:cs typeface="+mn-cs"/>
              </a:defRPr>
            </a:pPr>
            <a:endParaRPr lang="fr-FR"/>
          </a:p>
        </c:txPr>
      </c:legendEntry>
      <c:legendEntry>
        <c:idx val="5"/>
        <c:txPr>
          <a:bodyPr rot="0" spcFirstLastPara="1" vertOverflow="ellipsis" vert="horz" wrap="square" anchor="ctr" anchorCtr="1"/>
          <a:lstStyle/>
          <a:p>
            <a:pPr>
              <a:defRPr lang="zh-CN" sz="1600" b="0" i="0" u="none" strike="noStrike" kern="1200" baseline="0">
                <a:solidFill>
                  <a:sysClr val="windowText" lastClr="000000"/>
                </a:solidFill>
                <a:latin typeface="Tw Cen MT" panose="020B0602020104020603" pitchFamily="2" charset="0"/>
                <a:ea typeface="+mn-ea"/>
                <a:cs typeface="+mn-cs"/>
              </a:defRPr>
            </a:pPr>
            <a:endParaRPr lang="fr-FR"/>
          </a:p>
        </c:txPr>
      </c:legendEntry>
      <c:layout>
        <c:manualLayout>
          <c:xMode val="edge"/>
          <c:yMode val="edge"/>
          <c:x val="5.7593856655290099E-2"/>
          <c:y val="1.3929256666030201E-2"/>
          <c:w val="0.93239367216205205"/>
          <c:h val="0.184160965823047"/>
        </c:manualLayout>
      </c:layout>
      <c:overlay val="0"/>
      <c:spPr>
        <a:noFill/>
        <a:ln>
          <a:noFill/>
        </a:ln>
        <a:effectLst/>
      </c:spPr>
      <c:txPr>
        <a:bodyPr rot="0" spcFirstLastPara="1" vertOverflow="ellipsis" vert="horz" wrap="square" anchor="ctr" anchorCtr="1"/>
        <a:lstStyle/>
        <a:p>
          <a:pPr>
            <a:defRPr lang="zh-CN" sz="1600" b="0" i="0" u="none" strike="noStrike" kern="1200" baseline="0">
              <a:solidFill>
                <a:sysClr val="windowText" lastClr="000000"/>
              </a:solidFill>
              <a:latin typeface="Tw Cen MT" panose="020B0602020104020603" pitchFamily="2" charset="0"/>
              <a:ea typeface="+mn-ea"/>
              <a:cs typeface="+mn-cs"/>
            </a:defRPr>
          </a:pPr>
          <a:endParaRPr lang="fr-FR"/>
        </a:p>
      </c:txPr>
    </c:legend>
    <c:plotVisOnly val="1"/>
    <c:dispBlanksAs val="gap"/>
    <c:showDLblsOverMax val="0"/>
    <c:extLst>
      <c:ext uri="{0b15fc19-7d7d-44ad-8c2d-2c3a37ce22c3}">
        <chartProps xmlns="https://web.wps.cn/et/2018/main" chartId="{ed80d656-879c-4b82-a7f4-e8194878dc55}"/>
      </c:ext>
    </c:extLst>
  </c:chart>
  <c:spPr>
    <a:pattFill prst="dkUpDiag">
      <a:fgClr>
        <a:schemeClr val="bg1">
          <a:lumMod val="95000"/>
        </a:schemeClr>
      </a:fgClr>
      <a:bgClr>
        <a:schemeClr val="bg1"/>
      </a:bgClr>
    </a:pattFill>
    <a:ln w="9525" cap="flat" cmpd="sng" algn="ctr">
      <a:solidFill>
        <a:schemeClr val="tx1">
          <a:lumMod val="15000"/>
          <a:lumOff val="85000"/>
        </a:schemeClr>
      </a:solidFill>
      <a:round/>
    </a:ln>
    <a:effectLst/>
  </c:spPr>
  <c:txPr>
    <a:bodyPr/>
    <a:lstStyle/>
    <a:p>
      <a:pPr>
        <a:defRPr lang="zh-CN">
          <a:latin typeface="Tw Cen MT" panose="020B0602020104020603" pitchFamily="2"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171450" indent="-171450">
              <a:buFont typeface="Arial" panose="020B0604020202020204" pitchFamily="34" charset="0"/>
              <a:buChar char="•"/>
            </a:pPr>
            <a:r>
              <a:rPr lang="en-US" altLang="en-US"/>
              <a:t>although we use three different measures of energy poverty, it significantly increases international migration from Sub-Saharan Africa (columns 1-3).</a:t>
            </a:r>
          </a:p>
          <a:p>
            <a:pPr marL="171450" indent="-171450">
              <a:buFont typeface="Arial" panose="020B0604020202020204" pitchFamily="34" charset="0"/>
              <a:buChar char="•"/>
            </a:pPr>
            <a:r>
              <a:rPr lang="en-US" altLang="en-US"/>
              <a:t>immigrants may be concerned about their reputation and social responsibility, and may be more likely to settle in countries that take measures to protect social welfare and human existence</a:t>
            </a:r>
          </a:p>
          <a:p>
            <a:pPr marL="171450" indent="-171450">
              <a:buFont typeface="Arial" panose="020B0604020202020204" pitchFamily="34" charset="0"/>
              <a:buChar char="•"/>
            </a:pPr>
            <a:r>
              <a:rPr lang="en-US" altLang="en-US"/>
              <a:t>immigrants would benefit from the technology and infrastructure externalities that are developed, thanks to the energy wealth in countries with high electricity production.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i="1">
                <a:solidFill>
                  <a:srgbClr val="000000"/>
                </a:solidFill>
                <a:latin typeface="Cambria" panose="02040503050406030204"/>
                <a:ea typeface="Times New Roman" panose="02020603050405020304"/>
                <a:sym typeface="+mn-ea"/>
              </a:rPr>
              <a:t>Notes : The red curve shows the response of the stock of international migrants to an exogenous energy poverty shock. Specifically, this curve shows the evolution of the shock over time. The horizontal axis represents the time (steps) after the initial shock, while the vertical axis shows the estimated effect of the shock on the flow of migrants.  The shaded area indicates the 95% confidence interval around the impulse response.</a:t>
            </a:r>
            <a:endParaRPr i="1">
              <a:solidFill>
                <a:srgbClr val="000000"/>
              </a:solidFill>
              <a:latin typeface="Cambria" panose="02040503050406030204"/>
              <a:ea typeface="Times New Roman" panose="02020603050405020304"/>
            </a:endParaRP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3F42A-55B6-45EC-BDFE-FA45D384B605}" type="datetimeFigureOut">
              <a:rPr lang="en-GB" smtClean="0"/>
              <a:t>11/11/2025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C3F42A-55B6-45EC-BDFE-FA45D384B605}" type="datetimeFigureOut">
              <a:rPr lang="en-GB" smtClean="0"/>
              <a:t>11/11/2025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C3F42A-55B6-45EC-BDFE-FA45D384B605}" type="datetimeFigureOut">
              <a:rPr lang="en-GB" smtClean="0"/>
              <a:t>11/11/2025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3F42A-55B6-45EC-BDFE-FA45D384B605}" type="datetimeFigureOut">
              <a:rPr lang="en-GB" smtClean="0"/>
              <a:t>11/11/2025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3F42A-55B6-45EC-BDFE-FA45D384B605}" type="datetimeFigureOut">
              <a:rPr lang="en-GB" smtClean="0"/>
              <a:t>11/11/2025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091261-DC08-4D72-8F69-6926F28B7A4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3F42A-55B6-45EC-BDFE-FA45D384B605}" type="datetimeFigureOut">
              <a:rPr lang="en-GB" smtClean="0"/>
              <a:t>11/11/2025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1261-DC08-4D72-8F69-6926F28B7A4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6.png"/><Relationship Id="rId5" Type="http://schemas.openxmlformats.org/officeDocument/2006/relationships/tags" Target="../tags/tag34.xml"/><Relationship Id="rId10" Type="http://schemas.openxmlformats.org/officeDocument/2006/relationships/image" Target="../media/image2.emf"/><Relationship Id="rId4" Type="http://schemas.openxmlformats.org/officeDocument/2006/relationships/tags" Target="../tags/tag33.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slideLayout" Target="../slideLayouts/slideLayout2.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image" Target="../media/image29.png"/><Relationship Id="rId2" Type="http://schemas.openxmlformats.org/officeDocument/2006/relationships/tags" Target="../tags/tag39.xml"/><Relationship Id="rId16" Type="http://schemas.openxmlformats.org/officeDocument/2006/relationships/image" Target="../media/image28.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image" Target="../media/image2.emf"/><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s://www.iea.org/"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2.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2.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16.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19.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1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2.emf"/><Relationship Id="rId5" Type="http://schemas.openxmlformats.org/officeDocument/2006/relationships/tags" Target="../tags/tag22.xml"/><Relationship Id="rId10"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380" y="2167890"/>
            <a:ext cx="9144000" cy="3714115"/>
          </a:xfrm>
        </p:spPr>
        <p:txBody>
          <a:bodyPr>
            <a:normAutofit fontScale="90000"/>
          </a:bodyPr>
          <a:lstStyle/>
          <a:p>
            <a:br>
              <a:rPr lang="en-US" sz="3800" b="1" dirty="0"/>
            </a:br>
            <a:r>
              <a:rPr lang="en-US" altLang="en-US" sz="3800" b="1" dirty="0">
                <a:solidFill>
                  <a:schemeClr val="accent1">
                    <a:lumMod val="75000"/>
                  </a:schemeClr>
                </a:solidFill>
              </a:rPr>
              <a:t>From Dark to Light: Energy Poverty and International Migration</a:t>
            </a:r>
            <a:br>
              <a:rPr lang="en-US" altLang="en-US" sz="3800" b="1" dirty="0"/>
            </a:br>
            <a:r>
              <a:rPr lang="en-US" sz="1600" b="1" dirty="0">
                <a:solidFill>
                  <a:srgbClr val="384653"/>
                </a:solidFill>
                <a:latin typeface="Montserrat" panose="00000500000000000000" pitchFamily="34" charset="0"/>
                <a:ea typeface="Montserrat" panose="00000500000000000000" pitchFamily="34" charset="-122"/>
                <a:cs typeface="Montserrat" panose="00000500000000000000" pitchFamily="34" charset="0"/>
                <a:sym typeface="+mn-ea"/>
              </a:rPr>
              <a:t>An assessment of the impact of energy poverty on international migration flows from Sub-Saharan Africa (SSA).</a:t>
            </a:r>
            <a:br>
              <a:rPr lang="en-US" sz="1600" b="1" dirty="0">
                <a:solidFill>
                  <a:srgbClr val="384653"/>
                </a:solidFill>
                <a:latin typeface="Montserrat" panose="00000500000000000000" pitchFamily="34" charset="0"/>
                <a:ea typeface="Montserrat" panose="00000500000000000000" pitchFamily="34" charset="-122"/>
                <a:cs typeface="Montserrat" panose="00000500000000000000" pitchFamily="34" charset="0"/>
                <a:sym typeface="+mn-ea"/>
              </a:rPr>
            </a:br>
            <a:br>
              <a:rPr lang="en-US" sz="3800" b="1" dirty="0"/>
            </a:br>
            <a:r>
              <a:rPr lang="en-US" altLang="en-US" sz="2200" i="1" dirty="0"/>
              <a:t>Séraphin Brice Bikoula Minkoe </a:t>
            </a:r>
            <a:br>
              <a:rPr lang="en-US" altLang="en-US" sz="2200" i="1" dirty="0"/>
            </a:br>
            <a:r>
              <a:rPr lang="en-US" altLang="en-US" sz="2200" i="1" dirty="0"/>
              <a:t>Fabrice Ewolo Bitoto </a:t>
            </a:r>
            <a:br>
              <a:rPr lang="en-US" altLang="en-US" sz="2200" i="1" dirty="0"/>
            </a:br>
            <a:r>
              <a:rPr lang="en-US" altLang="en-US" sz="2200" i="1" dirty="0"/>
              <a:t>Arnold Foko Ke</a:t>
            </a:r>
            <a:r>
              <a:rPr lang="fr-FR" altLang="en-US" sz="2200" i="1" dirty="0"/>
              <a:t>n</a:t>
            </a:r>
            <a:r>
              <a:rPr lang="en-US" altLang="en-US" sz="2200" i="1" dirty="0" err="1"/>
              <a:t>gne</a:t>
            </a:r>
            <a:r>
              <a:rPr lang="en-US" altLang="en-US" sz="2200" i="1" dirty="0"/>
              <a:t>*</a:t>
            </a:r>
            <a:br>
              <a:rPr lang="en-US" sz="3800" b="1" dirty="0"/>
            </a:br>
            <a:r>
              <a:rPr lang="en-US" altLang="en-US" sz="2000" b="1" dirty="0"/>
              <a:t>University of Dschang</a:t>
            </a:r>
            <a:r>
              <a:rPr lang="fr-FR" altLang="en-US" sz="2000" b="1" dirty="0"/>
              <a:t>, Cameroon</a:t>
            </a:r>
            <a:br>
              <a:rPr lang="fr-FR" altLang="en-US" sz="2700" b="1" dirty="0"/>
            </a:br>
            <a:br>
              <a:rPr lang="fr-FR" altLang="en-US" sz="2700" b="1" dirty="0"/>
            </a:br>
            <a:r>
              <a:rPr lang="fr-FR" altLang="en-US" sz="2000" b="1" dirty="0"/>
              <a:t>CLPA, </a:t>
            </a:r>
            <a:r>
              <a:rPr lang="en-US" altLang="en-US" sz="2000" b="1" dirty="0"/>
              <a:t>ddis Ababa, Ethiopia</a:t>
            </a:r>
            <a:r>
              <a:rPr lang="fr-FR" altLang="en-US" sz="2000" b="1" dirty="0"/>
              <a:t> </a:t>
            </a:r>
            <a:r>
              <a:rPr lang="fr-FR" altLang="en-US" sz="2000" b="1" dirty="0">
                <a:sym typeface="+mn-ea"/>
              </a:rPr>
              <a:t>10</a:t>
            </a:r>
            <a:r>
              <a:rPr lang="en-US" altLang="en-US" sz="2000" b="1" dirty="0"/>
              <a:t>-</a:t>
            </a:r>
            <a:r>
              <a:rPr lang="fr-FR" altLang="en-US" sz="2000" b="1" dirty="0"/>
              <a:t>14</a:t>
            </a:r>
            <a:r>
              <a:rPr lang="en-US" altLang="en-US" sz="2000" b="1" dirty="0"/>
              <a:t> November 2025</a:t>
            </a:r>
          </a:p>
        </p:txBody>
      </p:sp>
      <p:pic>
        <p:nvPicPr>
          <p:cNvPr id="4" name="Picture 3"/>
          <p:cNvPicPr>
            <a:picLocks noChangeAspect="1"/>
          </p:cNvPicPr>
          <p:nvPr/>
        </p:nvPicPr>
        <p:blipFill>
          <a:blip r:embed="rId2"/>
          <a:stretch>
            <a:fillRect/>
          </a:stretch>
        </p:blipFill>
        <p:spPr>
          <a:xfrm>
            <a:off x="10593070" y="2023745"/>
            <a:ext cx="1314450" cy="570865"/>
          </a:xfrm>
          <a:prstGeom prst="rect">
            <a:avLst/>
          </a:prstGeom>
        </p:spPr>
      </p:pic>
      <p:pic>
        <p:nvPicPr>
          <p:cNvPr id="6" name="Picture 5"/>
          <p:cNvPicPr>
            <a:picLocks noChangeAspect="1"/>
          </p:cNvPicPr>
          <p:nvPr/>
        </p:nvPicPr>
        <p:blipFill>
          <a:blip r:embed="rId3"/>
          <a:stretch>
            <a:fillRect/>
          </a:stretch>
        </p:blipFill>
        <p:spPr>
          <a:xfrm>
            <a:off x="0" y="-6064"/>
            <a:ext cx="12192000" cy="140620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75" y="5964555"/>
            <a:ext cx="2080895" cy="737235"/>
          </a:xfrm>
          <a:prstGeom prst="rect">
            <a:avLst/>
          </a:prstGeom>
          <a:noFill/>
          <a:ln>
            <a:noFill/>
          </a:ln>
        </p:spPr>
      </p:pic>
      <p:pic>
        <p:nvPicPr>
          <p:cNvPr id="9" name="Picture 8"/>
          <p:cNvPicPr>
            <a:picLocks noChangeAspect="1"/>
          </p:cNvPicPr>
          <p:nvPr/>
        </p:nvPicPr>
        <p:blipFill>
          <a:blip r:embed="rId5"/>
          <a:stretch>
            <a:fillRect/>
          </a:stretch>
        </p:blipFill>
        <p:spPr>
          <a:xfrm>
            <a:off x="9495155" y="6078855"/>
            <a:ext cx="1995805" cy="711200"/>
          </a:xfrm>
          <a:prstGeom prst="rect">
            <a:avLst/>
          </a:prstGeom>
        </p:spPr>
      </p:pic>
      <p:pic>
        <p:nvPicPr>
          <p:cNvPr id="11" name="Picture 10"/>
          <p:cNvPicPr>
            <a:picLocks noChangeAspect="1"/>
          </p:cNvPicPr>
          <p:nvPr/>
        </p:nvPicPr>
        <p:blipFill>
          <a:blip r:embed="rId6"/>
          <a:stretch>
            <a:fillRect/>
          </a:stretch>
        </p:blipFill>
        <p:spPr>
          <a:xfrm>
            <a:off x="4900930" y="6038215"/>
            <a:ext cx="2738120" cy="707390"/>
          </a:xfrm>
          <a:prstGeom prst="rect">
            <a:avLst/>
          </a:prstGeom>
        </p:spPr>
      </p:pic>
      <p:pic>
        <p:nvPicPr>
          <p:cNvPr id="5" name="Picture 4"/>
          <p:cNvPicPr>
            <a:picLocks noChangeAspect="1"/>
          </p:cNvPicPr>
          <p:nvPr/>
        </p:nvPicPr>
        <p:blipFill>
          <a:blip r:embed="rId7"/>
          <a:stretch>
            <a:fillRect/>
          </a:stretch>
        </p:blipFill>
        <p:spPr>
          <a:xfrm>
            <a:off x="284480" y="1626235"/>
            <a:ext cx="1193165" cy="10077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sp>
        <p:nvSpPr>
          <p:cNvPr id="6" name="Text Box 5"/>
          <p:cNvSpPr txBox="1"/>
          <p:nvPr/>
        </p:nvSpPr>
        <p:spPr>
          <a:xfrm>
            <a:off x="-635" y="1414145"/>
            <a:ext cx="12192635" cy="460375"/>
          </a:xfrm>
          <a:prstGeom prst="rect">
            <a:avLst/>
          </a:prstGeom>
          <a:solidFill>
            <a:srgbClr val="92D050"/>
          </a:solidFill>
        </p:spPr>
        <p:txBody>
          <a:bodyPr wrap="square">
            <a:spAutoFit/>
          </a:bodyPr>
          <a:lstStyle/>
          <a:p>
            <a:pPr marL="457200" indent="-457200">
              <a:spcAft>
                <a:spcPct val="60000"/>
              </a:spcAft>
              <a:buFont typeface="Arial" panose="020B0604020202020204" pitchFamily="34" charset="0"/>
              <a:buChar char="•"/>
            </a:pPr>
            <a:r>
              <a:rPr lang="fr-FR" sz="2400" b="1">
                <a:latin typeface="Georgia" panose="02040502050405020303" charset="0"/>
                <a:cs typeface="Georgia" panose="02040502050405020303" charset="0"/>
              </a:rPr>
              <a:t>Methodology</a:t>
            </a:r>
          </a:p>
        </p:txBody>
      </p:sp>
      <p:sp>
        <p:nvSpPr>
          <p:cNvPr id="7" name="Text Box 6"/>
          <p:cNvSpPr txBox="1"/>
          <p:nvPr/>
        </p:nvSpPr>
        <p:spPr>
          <a:xfrm>
            <a:off x="121920" y="2011045"/>
            <a:ext cx="11645900" cy="583565"/>
          </a:xfrm>
          <a:prstGeom prst="rect">
            <a:avLst/>
          </a:prstGeom>
        </p:spPr>
        <p:txBody>
          <a:bodyPr wrap="square">
            <a:spAutoFit/>
          </a:bodyPr>
          <a:lstStyle/>
          <a:p>
            <a:pPr marL="0" indent="0" algn="just" defTabSz="266700">
              <a:spcBef>
                <a:spcPct val="0"/>
              </a:spcBef>
              <a:spcAft>
                <a:spcPct val="0"/>
              </a:spcAft>
            </a:pPr>
            <a:r>
              <a:rPr sz="1600" dirty="0">
                <a:solidFill>
                  <a:srgbClr val="000000"/>
                </a:solidFill>
                <a:latin typeface="Montserrat"/>
                <a:ea typeface="Times New Roman" panose="02020603050405020304"/>
              </a:rPr>
              <a:t>The main objective of this study is to analyze the effect of energy poverty on international migration in sub-Saharan Africa, using a direct effect analysis based on the model of equation (1), is described as follows:</a:t>
            </a:r>
          </a:p>
        </p:txBody>
      </p:sp>
      <p:pic>
        <p:nvPicPr>
          <p:cNvPr id="8" name="Picture 7"/>
          <p:cNvPicPr/>
          <p:nvPr/>
        </p:nvPicPr>
        <p:blipFill>
          <a:blip r:embed="rId3"/>
          <a:stretch>
            <a:fillRect/>
          </a:stretch>
        </p:blipFill>
        <p:spPr>
          <a:xfrm>
            <a:off x="1196975" y="2731135"/>
            <a:ext cx="10043160" cy="766445"/>
          </a:xfrm>
          <a:prstGeom prst="rect">
            <a:avLst/>
          </a:prstGeom>
        </p:spPr>
      </p:pic>
      <p:sp>
        <p:nvSpPr>
          <p:cNvPr id="9" name="Text Box 8"/>
          <p:cNvSpPr txBox="1"/>
          <p:nvPr/>
        </p:nvSpPr>
        <p:spPr>
          <a:xfrm>
            <a:off x="309245" y="3844290"/>
            <a:ext cx="9669145" cy="337185"/>
          </a:xfrm>
          <a:prstGeom prst="rect">
            <a:avLst/>
          </a:prstGeom>
        </p:spPr>
        <p:txBody>
          <a:bodyPr wrap="square">
            <a:spAutoFit/>
          </a:bodyPr>
          <a:lstStyle/>
          <a:p>
            <a:pPr marL="0" indent="0" algn="just" defTabSz="266700">
              <a:spcBef>
                <a:spcPct val="0"/>
              </a:spcBef>
              <a:spcAft>
                <a:spcPct val="0"/>
              </a:spcAft>
            </a:pPr>
            <a:r>
              <a:rPr lang="fr-FR" sz="1600">
                <a:latin typeface="Cambria" panose="02040503050406030204"/>
                <a:ea typeface="Times New Roman" panose="02020603050405020304"/>
              </a:rPr>
              <a:t>I</a:t>
            </a:r>
            <a:r>
              <a:rPr sz="1600">
                <a:latin typeface="Cambria" panose="02040503050406030204"/>
                <a:ea typeface="Times New Roman" panose="02020603050405020304"/>
              </a:rPr>
              <a:t>n this study we use it as a robustness model. Equation (2) represents</a:t>
            </a:r>
            <a:r>
              <a:rPr sz="1600">
                <a:solidFill>
                  <a:srgbClr val="000000"/>
                </a:solidFill>
                <a:latin typeface="Cambria" panose="02040503050406030204"/>
                <a:ea typeface="Times New Roman" panose="02020603050405020304"/>
              </a:rPr>
              <a:t> the model in its dynamic form:</a:t>
            </a:r>
          </a:p>
        </p:txBody>
      </p:sp>
      <p:pic>
        <p:nvPicPr>
          <p:cNvPr id="11" name="Picture 10"/>
          <p:cNvPicPr/>
          <p:nvPr/>
        </p:nvPicPr>
        <p:blipFill>
          <a:blip r:embed="rId4"/>
          <a:stretch>
            <a:fillRect/>
          </a:stretch>
        </p:blipFill>
        <p:spPr>
          <a:xfrm>
            <a:off x="1094740" y="4387215"/>
            <a:ext cx="10000615" cy="7893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64"/>
            <a:ext cx="12192000" cy="1406203"/>
          </a:xfrm>
          <a:prstGeom prst="rect">
            <a:avLst/>
          </a:prstGeom>
        </p:spPr>
      </p:pic>
      <p:sp>
        <p:nvSpPr>
          <p:cNvPr id="6" name="Text Box 5"/>
          <p:cNvSpPr txBox="1"/>
          <p:nvPr/>
        </p:nvSpPr>
        <p:spPr>
          <a:xfrm>
            <a:off x="-635" y="1414145"/>
            <a:ext cx="12192635" cy="460375"/>
          </a:xfrm>
          <a:prstGeom prst="rect">
            <a:avLst/>
          </a:prstGeom>
          <a:solidFill>
            <a:srgbClr val="92D050"/>
          </a:solidFill>
        </p:spPr>
        <p:txBody>
          <a:bodyPr wrap="square">
            <a:spAutoFit/>
          </a:bodyPr>
          <a:lstStyle/>
          <a:p>
            <a:pPr marL="342900" indent="-342900">
              <a:spcAft>
                <a:spcPct val="60000"/>
              </a:spcAft>
              <a:buFont typeface="Arial" panose="020B0604020202020204" pitchFamily="34" charset="0"/>
              <a:buChar char="•"/>
            </a:pPr>
            <a:r>
              <a:rPr lang="fr-FR" sz="2400" b="1">
                <a:solidFill>
                  <a:schemeClr val="tx1">
                    <a:lumMod val="95000"/>
                    <a:lumOff val="5000"/>
                  </a:schemeClr>
                </a:solidFill>
                <a:latin typeface="Georgia" panose="02040502050405020303" charset="0"/>
                <a:cs typeface="Georgia" panose="02040502050405020303" charset="0"/>
              </a:rPr>
              <a:t>Results </a:t>
            </a:r>
          </a:p>
        </p:txBody>
      </p:sp>
      <p:graphicFrame>
        <p:nvGraphicFramePr>
          <p:cNvPr id="5" name="Table 4"/>
          <p:cNvGraphicFramePr/>
          <p:nvPr>
            <p:custDataLst>
              <p:tags r:id="rId1"/>
            </p:custDataLst>
            <p:extLst>
              <p:ext uri="{D42A27DB-BD31-4B8C-83A1-F6EECF244321}">
                <p14:modId xmlns:p14="http://schemas.microsoft.com/office/powerpoint/2010/main" val="2109975966"/>
              </p:ext>
            </p:extLst>
          </p:nvPr>
        </p:nvGraphicFramePr>
        <p:xfrm>
          <a:off x="641350" y="1873885"/>
          <a:ext cx="7688580" cy="5781675"/>
        </p:xfrm>
        <a:graphic>
          <a:graphicData uri="http://schemas.openxmlformats.org/drawingml/2006/table">
            <a:tbl>
              <a:tblPr/>
              <a:tblGrid>
                <a:gridCol w="2162175">
                  <a:extLst>
                    <a:ext uri="{9D8B030D-6E8A-4147-A177-3AD203B41FA5}">
                      <a16:colId xmlns:a16="http://schemas.microsoft.com/office/drawing/2014/main" val="20000"/>
                    </a:ext>
                  </a:extLst>
                </a:gridCol>
                <a:gridCol w="1022350">
                  <a:extLst>
                    <a:ext uri="{9D8B030D-6E8A-4147-A177-3AD203B41FA5}">
                      <a16:colId xmlns:a16="http://schemas.microsoft.com/office/drawing/2014/main" val="20001"/>
                    </a:ext>
                  </a:extLst>
                </a:gridCol>
                <a:gridCol w="836295">
                  <a:extLst>
                    <a:ext uri="{9D8B030D-6E8A-4147-A177-3AD203B41FA5}">
                      <a16:colId xmlns:a16="http://schemas.microsoft.com/office/drawing/2014/main" val="20002"/>
                    </a:ext>
                  </a:extLst>
                </a:gridCol>
                <a:gridCol w="869315">
                  <a:extLst>
                    <a:ext uri="{9D8B030D-6E8A-4147-A177-3AD203B41FA5}">
                      <a16:colId xmlns:a16="http://schemas.microsoft.com/office/drawing/2014/main" val="20003"/>
                    </a:ext>
                  </a:extLst>
                </a:gridCol>
                <a:gridCol w="193040">
                  <a:extLst>
                    <a:ext uri="{9D8B030D-6E8A-4147-A177-3AD203B41FA5}">
                      <a16:colId xmlns:a16="http://schemas.microsoft.com/office/drawing/2014/main" val="20004"/>
                    </a:ext>
                  </a:extLst>
                </a:gridCol>
                <a:gridCol w="874395">
                  <a:extLst>
                    <a:ext uri="{9D8B030D-6E8A-4147-A177-3AD203B41FA5}">
                      <a16:colId xmlns:a16="http://schemas.microsoft.com/office/drawing/2014/main" val="20005"/>
                    </a:ext>
                  </a:extLst>
                </a:gridCol>
                <a:gridCol w="835025">
                  <a:extLst>
                    <a:ext uri="{9D8B030D-6E8A-4147-A177-3AD203B41FA5}">
                      <a16:colId xmlns:a16="http://schemas.microsoft.com/office/drawing/2014/main" val="20006"/>
                    </a:ext>
                  </a:extLst>
                </a:gridCol>
                <a:gridCol w="895985">
                  <a:extLst>
                    <a:ext uri="{9D8B030D-6E8A-4147-A177-3AD203B41FA5}">
                      <a16:colId xmlns:a16="http://schemas.microsoft.com/office/drawing/2014/main" val="20007"/>
                    </a:ext>
                  </a:extLst>
                </a:gridCol>
              </a:tblGrid>
              <a:tr h="156210">
                <a:tc>
                  <a:txBody>
                    <a:bodyPr/>
                    <a:lstStyle/>
                    <a:p>
                      <a:pPr marL="0" indent="0" algn="just" fontAlgn="b">
                        <a:spcBef>
                          <a:spcPct val="0"/>
                        </a:spcBef>
                        <a:spcAft>
                          <a:spcPct val="0"/>
                        </a:spcAft>
                      </a:pPr>
                      <a:r>
                        <a:rPr sz="900" dirty="0">
                          <a:latin typeface="Cambria" panose="02040503050406030204"/>
                          <a:ea typeface="SimSun" panose="02010600030101010101" pitchFamily="2" charset="-122"/>
                        </a:rPr>
                        <a:t> </a:t>
                      </a:r>
                    </a:p>
                  </a:txBody>
                  <a:tcPr marL="68580" marR="68580" marT="0" marB="0" anchor="b">
                    <a:lnL>
                      <a:noFill/>
                    </a:lnL>
                    <a:lnR>
                      <a:noFill/>
                    </a:lnR>
                    <a:lnT w="6350" cap="flat" cmpd="sng">
                      <a:solidFill>
                        <a:srgbClr val="000000"/>
                      </a:solidFill>
                      <a:prstDash val="solid"/>
                      <a:headEnd type="none" w="med" len="med"/>
                      <a:tailEnd type="none" w="med" len="med"/>
                    </a:lnT>
                    <a:lnB>
                      <a:noFill/>
                    </a:lnB>
                    <a:noFill/>
                  </a:tcPr>
                </a:tc>
                <a:tc gridSpan="7">
                  <a:txBody>
                    <a:bodyPr/>
                    <a:lstStyle/>
                    <a:p>
                      <a:pPr marL="0" indent="0" algn="just" fontAlgn="b">
                        <a:spcBef>
                          <a:spcPct val="0"/>
                        </a:spcBef>
                        <a:spcAft>
                          <a:spcPct val="0"/>
                        </a:spcAft>
                      </a:pPr>
                      <a:r>
                        <a:rPr sz="900" i="1">
                          <a:latin typeface="Cambria" panose="02040503050406030204"/>
                          <a:ea typeface="SimSun" panose="02010600030101010101" pitchFamily="2" charset="-122"/>
                        </a:rPr>
                        <a:t>Dependent variable :  International migrant stock  </a:t>
                      </a:r>
                    </a:p>
                  </a:txBody>
                  <a:tcPr marL="68580" marR="68580" marT="0" marB="0" anchor="b">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156210">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gridSpan="3">
                  <a:txBody>
                    <a:bodyPr/>
                    <a:lstStyle/>
                    <a:p>
                      <a:pPr marL="0" indent="0" algn="just" fontAlgn="b">
                        <a:spcBef>
                          <a:spcPct val="0"/>
                        </a:spcBef>
                        <a:spcAft>
                          <a:spcPct val="0"/>
                        </a:spcAft>
                      </a:pPr>
                      <a:r>
                        <a:rPr sz="900">
                          <a:latin typeface="Cambria" panose="02040503050406030204"/>
                          <a:ea typeface="SimSun" panose="02010600030101010101" pitchFamily="2" charset="-122"/>
                        </a:rPr>
                        <a:t> OLS-FE</a:t>
                      </a:r>
                    </a:p>
                  </a:txBody>
                  <a:tcPr marL="68580" marR="68580" marT="0" marB="0" anchor="b">
                    <a:lnL>
                      <a:noFill/>
                    </a:lnL>
                    <a:lnR>
                      <a:noFill/>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fr-FR"/>
                    </a:p>
                  </a:txBody>
                  <a:tcPr>
                    <a:lnR>
                      <a:noFill/>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gridSpan="3">
                  <a:txBody>
                    <a:bodyPr/>
                    <a:lstStyle/>
                    <a:p>
                      <a:pPr marL="0" indent="0" algn="just" fontAlgn="b">
                        <a:spcBef>
                          <a:spcPct val="0"/>
                        </a:spcBef>
                        <a:spcAft>
                          <a:spcPct val="0"/>
                        </a:spcAft>
                      </a:pPr>
                      <a:r>
                        <a:rPr sz="900">
                          <a:latin typeface="Cambria" panose="02040503050406030204"/>
                          <a:ea typeface="SimSun" panose="02010600030101010101" pitchFamily="2" charset="-122"/>
                        </a:rPr>
                        <a:t>Lewbel 2SLS </a:t>
                      </a:r>
                    </a:p>
                  </a:txBody>
                  <a:tcPr marL="68580" marR="68580" marT="0" marB="0" anchor="b">
                    <a:lnL>
                      <a:noFill/>
                    </a:lnL>
                    <a:lnR>
                      <a:noFill/>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fr-FR"/>
                    </a:p>
                  </a:txBody>
                  <a:tcPr>
                    <a:lnR>
                      <a:noFill/>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156210">
                <a:tc>
                  <a:txBody>
                    <a:bodyPr/>
                    <a:lstStyle/>
                    <a:p>
                      <a:pPr marL="0" indent="0" algn="just" fontAlgn="b">
                        <a:spcBef>
                          <a:spcPct val="0"/>
                        </a:spcBef>
                        <a:spcAft>
                          <a:spcPct val="0"/>
                        </a:spcAft>
                      </a:pPr>
                      <a:r>
                        <a:rPr sz="900">
                          <a:latin typeface="Cambria" panose="02040503050406030204"/>
                          <a:ea typeface="SimSun" panose="02010600030101010101" pitchFamily="2" charset="-122"/>
                        </a:rPr>
                        <a:t>VARIABLES</a:t>
                      </a: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(1)</a:t>
                      </a:r>
                    </a:p>
                  </a:txBody>
                  <a:tcPr marL="68580" marR="6858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(2)</a:t>
                      </a:r>
                    </a:p>
                  </a:txBody>
                  <a:tcPr marL="68580" marR="6858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(3)</a:t>
                      </a:r>
                    </a:p>
                  </a:txBody>
                  <a:tcPr marL="68580" marR="6858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 </a:t>
                      </a: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(4)</a:t>
                      </a:r>
                    </a:p>
                  </a:txBody>
                  <a:tcPr marL="68580" marR="6858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(5)</a:t>
                      </a:r>
                    </a:p>
                  </a:txBody>
                  <a:tcPr marL="68580" marR="6858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(6)</a:t>
                      </a:r>
                    </a:p>
                  </a:txBody>
                  <a:tcPr marL="68580" marR="6858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156210">
                <a:tc>
                  <a:txBody>
                    <a:bodyPr/>
                    <a:lstStyle/>
                    <a:p>
                      <a:pPr marL="0" indent="0" algn="just" fontAlgn="b">
                        <a:spcBef>
                          <a:spcPct val="0"/>
                        </a:spcBef>
                        <a:spcAft>
                          <a:spcPct val="0"/>
                        </a:spcAft>
                      </a:pPr>
                      <a:r>
                        <a:rPr sz="900" b="1">
                          <a:latin typeface="Cambria" panose="02040503050406030204"/>
                          <a:ea typeface="SimSun" panose="02010600030101010101" pitchFamily="2" charset="-122"/>
                        </a:rPr>
                        <a:t>EPOV1</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just" fontAlgn="b">
                        <a:spcBef>
                          <a:spcPct val="0"/>
                        </a:spcBef>
                        <a:spcAft>
                          <a:spcPct val="0"/>
                        </a:spcAft>
                      </a:pPr>
                      <a:r>
                        <a:rPr sz="900" b="1">
                          <a:latin typeface="Cambria" panose="02040503050406030204"/>
                          <a:ea typeface="SimSun" panose="02010600030101010101" pitchFamily="2" charset="-122"/>
                        </a:rPr>
                        <a:t>0.009***</a:t>
                      </a:r>
                    </a:p>
                  </a:txBody>
                  <a:tcPr marL="68580" marR="68580" marT="0" marB="0" anchor="b">
                    <a:lnL>
                      <a:noFill/>
                    </a:lnL>
                    <a:lnR>
                      <a:noFill/>
                    </a:lnR>
                    <a:lnT w="6350" cap="flat" cmpd="sng">
                      <a:solidFill>
                        <a:srgbClr val="000008"/>
                      </a:solidFill>
                      <a:prstDash val="solid"/>
                      <a:headEnd type="none" w="med" len="med"/>
                      <a:tailEnd type="none" w="med" len="med"/>
                    </a:lnT>
                    <a:lnB>
                      <a:noFill/>
                    </a:lnB>
                    <a:solidFill>
                      <a:srgbClr val="FFFF00"/>
                    </a:solid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just" fontAlgn="b">
                        <a:spcBef>
                          <a:spcPct val="0"/>
                        </a:spcBef>
                        <a:spcAft>
                          <a:spcPct val="0"/>
                        </a:spcAft>
                      </a:pPr>
                      <a:r>
                        <a:rPr sz="900" b="1">
                          <a:latin typeface="Cambria" panose="02040503050406030204"/>
                          <a:ea typeface="Times New Roman" panose="02020603050405020304"/>
                        </a:rPr>
                        <a:t>0.130***</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extLst>
                  <a:ext uri="{0D108BD9-81ED-4DB2-BD59-A6C34878D82A}">
                    <a16:rowId xmlns:a16="http://schemas.microsoft.com/office/drawing/2014/main" val="10003"/>
                  </a:ext>
                </a:extLst>
              </a:tr>
              <a:tr h="156210">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dirty="0">
                          <a:latin typeface="Cambria" panose="02040503050406030204"/>
                          <a:ea typeface="SimSun" panose="02010600030101010101" pitchFamily="2" charset="-122"/>
                        </a:rPr>
                        <a:t>(0.003)</a:t>
                      </a:r>
                    </a:p>
                  </a:txBody>
                  <a:tcPr marL="68580" marR="68580" marT="0" marB="0" anchor="b">
                    <a:lnL>
                      <a:noFill/>
                    </a:lnL>
                    <a:lnR>
                      <a:noFill/>
                    </a:lnR>
                    <a:lnT>
                      <a:noFill/>
                    </a:lnT>
                    <a:lnB>
                      <a:noFill/>
                    </a:lnB>
                    <a:solidFill>
                      <a:srgbClr val="FFFF00"/>
                    </a:solid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a:latin typeface="Cambria" panose="02040503050406030204"/>
                          <a:ea typeface="Times New Roman" panose="02020603050405020304"/>
                        </a:rPr>
                        <a:t>(0.032)</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extLst>
                  <a:ext uri="{0D108BD9-81ED-4DB2-BD59-A6C34878D82A}">
                    <a16:rowId xmlns:a16="http://schemas.microsoft.com/office/drawing/2014/main" val="10004"/>
                  </a:ext>
                </a:extLst>
              </a:tr>
              <a:tr h="156845">
                <a:tc>
                  <a:txBody>
                    <a:bodyPr/>
                    <a:lstStyle/>
                    <a:p>
                      <a:pPr marL="0" indent="0" algn="just" fontAlgn="b">
                        <a:spcBef>
                          <a:spcPct val="0"/>
                        </a:spcBef>
                        <a:spcAft>
                          <a:spcPct val="0"/>
                        </a:spcAft>
                      </a:pPr>
                      <a:r>
                        <a:rPr sz="900" b="1">
                          <a:latin typeface="Cambria" panose="02040503050406030204"/>
                          <a:ea typeface="SimSun" panose="02010600030101010101" pitchFamily="2" charset="-122"/>
                        </a:rPr>
                        <a:t>EPOV2</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dirty="0">
                          <a:latin typeface="Cambria" panose="02040503050406030204"/>
                          <a:ea typeface="SimSun" panose="02010600030101010101" pitchFamily="2" charset="-122"/>
                        </a:rPr>
                        <a:t>0.007**</a:t>
                      </a:r>
                    </a:p>
                  </a:txBody>
                  <a:tcPr marL="68580" marR="68580" marT="0" marB="0" anchor="b">
                    <a:lnL>
                      <a:noFill/>
                    </a:lnL>
                    <a:lnR>
                      <a:noFill/>
                    </a:lnR>
                    <a:lnT>
                      <a:noFill/>
                    </a:lnT>
                    <a:lnB>
                      <a:noFill/>
                    </a:lnB>
                    <a:solidFill>
                      <a:srgbClr val="FFFF00"/>
                    </a:solid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a:latin typeface="Cambria" panose="02040503050406030204"/>
                          <a:ea typeface="Times New Roman" panose="02020603050405020304"/>
                        </a:rPr>
                        <a:t>0.029***</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extLst>
                  <a:ext uri="{0D108BD9-81ED-4DB2-BD59-A6C34878D82A}">
                    <a16:rowId xmlns:a16="http://schemas.microsoft.com/office/drawing/2014/main" val="10005"/>
                  </a:ext>
                </a:extLst>
              </a:tr>
              <a:tr h="155575">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dirty="0">
                          <a:latin typeface="Cambria" panose="02040503050406030204"/>
                          <a:ea typeface="SimSun" panose="02010600030101010101" pitchFamily="2" charset="-122"/>
                        </a:rPr>
                        <a:t>(0.004)</a:t>
                      </a:r>
                    </a:p>
                  </a:txBody>
                  <a:tcPr marL="68580" marR="68580" marT="0" marB="0" anchor="b">
                    <a:lnL>
                      <a:noFill/>
                    </a:lnL>
                    <a:lnR>
                      <a:noFill/>
                    </a:lnR>
                    <a:lnT>
                      <a:noFill/>
                    </a:lnT>
                    <a:lnB>
                      <a:noFill/>
                    </a:lnB>
                    <a:solidFill>
                      <a:srgbClr val="FFFF00"/>
                    </a:solid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a:latin typeface="Cambria" panose="02040503050406030204"/>
                          <a:ea typeface="Times New Roman" panose="02020603050405020304"/>
                        </a:rPr>
                        <a:t>(0.006)</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extLst>
                  <a:ext uri="{0D108BD9-81ED-4DB2-BD59-A6C34878D82A}">
                    <a16:rowId xmlns:a16="http://schemas.microsoft.com/office/drawing/2014/main" val="10006"/>
                  </a:ext>
                </a:extLst>
              </a:tr>
              <a:tr h="156845">
                <a:tc>
                  <a:txBody>
                    <a:bodyPr/>
                    <a:lstStyle/>
                    <a:p>
                      <a:pPr marL="0" indent="0" algn="just" fontAlgn="b">
                        <a:spcBef>
                          <a:spcPct val="0"/>
                        </a:spcBef>
                        <a:spcAft>
                          <a:spcPct val="0"/>
                        </a:spcAft>
                      </a:pPr>
                      <a:r>
                        <a:rPr sz="900" b="1">
                          <a:latin typeface="Cambria" panose="02040503050406030204"/>
                          <a:ea typeface="SimSun" panose="02010600030101010101" pitchFamily="2" charset="-122"/>
                        </a:rPr>
                        <a:t>EPOV3</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a:latin typeface="Cambria" panose="02040503050406030204"/>
                          <a:ea typeface="SimSun" panose="02010600030101010101" pitchFamily="2" charset="-122"/>
                        </a:rPr>
                        <a:t>0.005**</a:t>
                      </a:r>
                    </a:p>
                  </a:txBody>
                  <a:tcPr marL="68580" marR="68580" marT="0" marB="0" anchor="b">
                    <a:lnL>
                      <a:noFill/>
                    </a:lnL>
                    <a:lnR>
                      <a:noFill/>
                    </a:lnR>
                    <a:lnT>
                      <a:noFill/>
                    </a:lnT>
                    <a:lnB>
                      <a:noFill/>
                    </a:lnB>
                    <a:solidFill>
                      <a:srgbClr val="FFFF00"/>
                    </a:solid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a:latin typeface="Cambria" panose="02040503050406030204"/>
                          <a:ea typeface="Times New Roman" panose="02020603050405020304"/>
                        </a:rPr>
                        <a:t>0.013**</a:t>
                      </a:r>
                    </a:p>
                  </a:txBody>
                  <a:tcPr marL="68580" marR="68580" marT="0" marB="0" anchor="b">
                    <a:lnL>
                      <a:noFill/>
                    </a:lnL>
                    <a:lnR>
                      <a:noFill/>
                    </a:lnR>
                    <a:lnT>
                      <a:noFill/>
                    </a:lnT>
                    <a:lnB>
                      <a:noFill/>
                    </a:lnB>
                    <a:noFill/>
                  </a:tcPr>
                </a:tc>
                <a:extLst>
                  <a:ext uri="{0D108BD9-81ED-4DB2-BD59-A6C34878D82A}">
                    <a16:rowId xmlns:a16="http://schemas.microsoft.com/office/drawing/2014/main" val="10007"/>
                  </a:ext>
                </a:extLst>
              </a:tr>
              <a:tr h="156210">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dirty="0">
                          <a:latin typeface="Cambria" panose="02040503050406030204"/>
                          <a:ea typeface="SimSun" panose="02010600030101010101" pitchFamily="2" charset="-122"/>
                        </a:rPr>
                        <a:t>(0.002)</a:t>
                      </a:r>
                    </a:p>
                  </a:txBody>
                  <a:tcPr marL="68580" marR="68580" marT="0" marB="0" anchor="b">
                    <a:lnL>
                      <a:noFill/>
                    </a:lnL>
                    <a:lnR>
                      <a:noFill/>
                    </a:lnR>
                    <a:lnT>
                      <a:noFill/>
                    </a:lnT>
                    <a:lnB>
                      <a:noFill/>
                    </a:lnB>
                    <a:solidFill>
                      <a:srgbClr val="FFFF00"/>
                    </a:solid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b="1">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b="1">
                          <a:latin typeface="Cambria" panose="02040503050406030204"/>
                          <a:ea typeface="Times New Roman" panose="02020603050405020304"/>
                        </a:rPr>
                        <a:t>(0.005)</a:t>
                      </a:r>
                    </a:p>
                  </a:txBody>
                  <a:tcPr marL="68580" marR="68580" marT="0" marB="0" anchor="b">
                    <a:lnL>
                      <a:noFill/>
                    </a:lnL>
                    <a:lnR>
                      <a:noFill/>
                    </a:lnR>
                    <a:lnT>
                      <a:noFill/>
                    </a:lnT>
                    <a:lnB>
                      <a:noFill/>
                    </a:lnB>
                    <a:noFill/>
                  </a:tcPr>
                </a:tc>
                <a:extLst>
                  <a:ext uri="{0D108BD9-81ED-4DB2-BD59-A6C34878D82A}">
                    <a16:rowId xmlns:a16="http://schemas.microsoft.com/office/drawing/2014/main" val="10008"/>
                  </a:ext>
                </a:extLst>
              </a:tr>
              <a:tr h="312420">
                <a:tc>
                  <a:txBody>
                    <a:bodyPr/>
                    <a:lstStyle/>
                    <a:p>
                      <a:pPr marL="0" indent="0" algn="just" fontAlgn="b">
                        <a:spcBef>
                          <a:spcPct val="0"/>
                        </a:spcBef>
                        <a:spcAft>
                          <a:spcPct val="0"/>
                        </a:spcAft>
                      </a:pPr>
                      <a:r>
                        <a:rPr sz="900">
                          <a:latin typeface="Cambria" panose="02040503050406030204"/>
                          <a:ea typeface="SimSun" panose="02010600030101010101" pitchFamily="2" charset="-122"/>
                        </a:rPr>
                        <a:t>LET</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-0.024***</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-0.018*</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-0.014</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dirty="0">
                          <a:latin typeface="Cambria" panose="02040503050406030204"/>
                          <a:ea typeface="Times New Roman" panose="02020603050405020304"/>
                        </a:rPr>
                        <a:t>-0.318***</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-0.058***</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-0.030**</a:t>
                      </a:r>
                    </a:p>
                  </a:txBody>
                  <a:tcPr marL="68580" marR="68580" marT="0" marB="0" anchor="b">
                    <a:lnL>
                      <a:noFill/>
                    </a:lnL>
                    <a:lnR>
                      <a:noFill/>
                    </a:lnR>
                    <a:lnT>
                      <a:noFill/>
                    </a:lnT>
                    <a:lnB>
                      <a:noFill/>
                    </a:lnB>
                    <a:noFill/>
                  </a:tcPr>
                </a:tc>
                <a:extLst>
                  <a:ext uri="{0D108BD9-81ED-4DB2-BD59-A6C34878D82A}">
                    <a16:rowId xmlns:a16="http://schemas.microsoft.com/office/drawing/2014/main" val="10009"/>
                  </a:ext>
                </a:extLst>
              </a:tr>
              <a:tr h="156210">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(0.009)</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(0.010)</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(0.011)</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(0.076)</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(0.015)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(0.014)</a:t>
                      </a:r>
                    </a:p>
                  </a:txBody>
                  <a:tcPr marL="68580" marR="68580" marT="0" marB="0" anchor="b">
                    <a:lnL>
                      <a:noFill/>
                    </a:lnL>
                    <a:lnR>
                      <a:noFill/>
                    </a:lnR>
                    <a:lnT>
                      <a:noFill/>
                    </a:lnT>
                    <a:lnB>
                      <a:noFill/>
                    </a:lnB>
                    <a:noFill/>
                  </a:tcPr>
                </a:tc>
                <a:extLst>
                  <a:ext uri="{0D108BD9-81ED-4DB2-BD59-A6C34878D82A}">
                    <a16:rowId xmlns:a16="http://schemas.microsoft.com/office/drawing/2014/main" val="10010"/>
                  </a:ext>
                </a:extLst>
              </a:tr>
              <a:tr h="156210">
                <a:tc>
                  <a:txBody>
                    <a:bodyPr/>
                    <a:lstStyle/>
                    <a:p>
                      <a:pPr marL="0" indent="0" algn="just" fontAlgn="b">
                        <a:spcBef>
                          <a:spcPct val="0"/>
                        </a:spcBef>
                        <a:spcAft>
                          <a:spcPct val="0"/>
                        </a:spcAft>
                      </a:pPr>
                      <a:r>
                        <a:rPr sz="900">
                          <a:latin typeface="Cambria" panose="02040503050406030204"/>
                          <a:ea typeface="SimSun" panose="02010600030101010101" pitchFamily="2" charset="-122"/>
                        </a:rPr>
                        <a:t>Oil rents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0.028**</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0.026**</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0.032**</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-0.009</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0.028***</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0.035***</a:t>
                      </a:r>
                    </a:p>
                  </a:txBody>
                  <a:tcPr marL="68580" marR="68580" marT="0" marB="0" anchor="b">
                    <a:lnL>
                      <a:noFill/>
                    </a:lnL>
                    <a:lnR>
                      <a:noFill/>
                    </a:lnR>
                    <a:lnT>
                      <a:noFill/>
                    </a:lnT>
                    <a:lnB>
                      <a:noFill/>
                    </a:lnB>
                    <a:noFill/>
                  </a:tcPr>
                </a:tc>
                <a:extLst>
                  <a:ext uri="{0D108BD9-81ED-4DB2-BD59-A6C34878D82A}">
                    <a16:rowId xmlns:a16="http://schemas.microsoft.com/office/drawing/2014/main" val="10011"/>
                  </a:ext>
                </a:extLst>
              </a:tr>
              <a:tr h="156210">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(0.013)</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(0.012)</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(0.013)</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(0.014)</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(0.005)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(0.006)</a:t>
                      </a:r>
                    </a:p>
                  </a:txBody>
                  <a:tcPr marL="68580" marR="68580" marT="0" marB="0" anchor="b">
                    <a:lnL>
                      <a:noFill/>
                    </a:lnL>
                    <a:lnR>
                      <a:noFill/>
                    </a:lnR>
                    <a:lnT>
                      <a:noFill/>
                    </a:lnT>
                    <a:lnB>
                      <a:noFill/>
                    </a:lnB>
                    <a:noFill/>
                  </a:tcPr>
                </a:tc>
                <a:extLst>
                  <a:ext uri="{0D108BD9-81ED-4DB2-BD59-A6C34878D82A}">
                    <a16:rowId xmlns:a16="http://schemas.microsoft.com/office/drawing/2014/main" val="10012"/>
                  </a:ext>
                </a:extLst>
              </a:tr>
              <a:tr h="312420">
                <a:tc>
                  <a:txBody>
                    <a:bodyPr/>
                    <a:lstStyle/>
                    <a:p>
                      <a:pPr marL="0" indent="0" algn="just" fontAlgn="b">
                        <a:spcBef>
                          <a:spcPct val="0"/>
                        </a:spcBef>
                        <a:spcAft>
                          <a:spcPct val="0"/>
                        </a:spcAft>
                      </a:pPr>
                      <a:r>
                        <a:rPr sz="900">
                          <a:latin typeface="Cambria" panose="02040503050406030204"/>
                          <a:ea typeface="SimSun" panose="02010600030101010101" pitchFamily="2" charset="-122"/>
                        </a:rPr>
                        <a:t>lnGDPpc</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-0.128***</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-0.134***</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-0.119***</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-0.560***</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-0.255***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-0.135***</a:t>
                      </a:r>
                    </a:p>
                  </a:txBody>
                  <a:tcPr marL="68580" marR="68580" marT="0" marB="0" anchor="b">
                    <a:lnL>
                      <a:noFill/>
                    </a:lnL>
                    <a:lnR>
                      <a:noFill/>
                    </a:lnR>
                    <a:lnT>
                      <a:noFill/>
                    </a:lnT>
                    <a:lnB>
                      <a:noFill/>
                    </a:lnB>
                    <a:noFill/>
                  </a:tcPr>
                </a:tc>
                <a:extLst>
                  <a:ext uri="{0D108BD9-81ED-4DB2-BD59-A6C34878D82A}">
                    <a16:rowId xmlns:a16="http://schemas.microsoft.com/office/drawing/2014/main" val="10013"/>
                  </a:ext>
                </a:extLst>
              </a:tr>
              <a:tr h="156845">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(0.036)</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(0.040)</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(0.034)</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(0.136)</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(0.051)</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(0.043)</a:t>
                      </a:r>
                    </a:p>
                  </a:txBody>
                  <a:tcPr marL="68580" marR="68580" marT="0" marB="0" anchor="b">
                    <a:lnL>
                      <a:noFill/>
                    </a:lnL>
                    <a:lnR>
                      <a:noFill/>
                    </a:lnR>
                    <a:lnT>
                      <a:noFill/>
                    </a:lnT>
                    <a:lnB>
                      <a:noFill/>
                    </a:lnB>
                    <a:noFill/>
                  </a:tcPr>
                </a:tc>
                <a:extLst>
                  <a:ext uri="{0D108BD9-81ED-4DB2-BD59-A6C34878D82A}">
                    <a16:rowId xmlns:a16="http://schemas.microsoft.com/office/drawing/2014/main" val="10014"/>
                  </a:ext>
                </a:extLst>
              </a:tr>
              <a:tr h="155575">
                <a:tc>
                  <a:txBody>
                    <a:bodyPr/>
                    <a:lstStyle/>
                    <a:p>
                      <a:pPr marL="0" indent="0" algn="just" fontAlgn="b">
                        <a:spcBef>
                          <a:spcPct val="0"/>
                        </a:spcBef>
                        <a:spcAft>
                          <a:spcPct val="0"/>
                        </a:spcAft>
                      </a:pPr>
                      <a:r>
                        <a:rPr sz="900">
                          <a:latin typeface="Cambria" panose="02040503050406030204"/>
                          <a:ea typeface="SimSun" panose="02010600030101010101" pitchFamily="2" charset="-122"/>
                        </a:rPr>
                        <a:t>Freedom of trade</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0.151**</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0.199***</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0.229***</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0.485***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0.258***</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0.242***</a:t>
                      </a:r>
                    </a:p>
                  </a:txBody>
                  <a:tcPr marL="68580" marR="68580" marT="0" marB="0" anchor="b">
                    <a:lnL>
                      <a:noFill/>
                    </a:lnL>
                    <a:lnR>
                      <a:noFill/>
                    </a:lnR>
                    <a:lnT>
                      <a:noFill/>
                    </a:lnT>
                    <a:lnB>
                      <a:noFill/>
                    </a:lnB>
                    <a:noFill/>
                  </a:tcPr>
                </a:tc>
                <a:extLst>
                  <a:ext uri="{0D108BD9-81ED-4DB2-BD59-A6C34878D82A}">
                    <a16:rowId xmlns:a16="http://schemas.microsoft.com/office/drawing/2014/main" val="10015"/>
                  </a:ext>
                </a:extLst>
              </a:tr>
              <a:tr h="156845">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(0.059)</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(0.062)</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(0.076)</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(0.155)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(0.071)</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(0.076)</a:t>
                      </a:r>
                    </a:p>
                  </a:txBody>
                  <a:tcPr marL="68580" marR="68580" marT="0" marB="0" anchor="b">
                    <a:lnL>
                      <a:noFill/>
                    </a:lnL>
                    <a:lnR>
                      <a:noFill/>
                    </a:lnR>
                    <a:lnT>
                      <a:noFill/>
                    </a:lnT>
                    <a:lnB>
                      <a:noFill/>
                    </a:lnB>
                    <a:noFill/>
                  </a:tcPr>
                </a:tc>
                <a:extLst>
                  <a:ext uri="{0D108BD9-81ED-4DB2-BD59-A6C34878D82A}">
                    <a16:rowId xmlns:a16="http://schemas.microsoft.com/office/drawing/2014/main" val="10016"/>
                  </a:ext>
                </a:extLst>
              </a:tr>
              <a:tr h="312420">
                <a:tc>
                  <a:txBody>
                    <a:bodyPr/>
                    <a:lstStyle/>
                    <a:p>
                      <a:pPr marL="0" indent="0" algn="just" fontAlgn="b">
                        <a:spcBef>
                          <a:spcPct val="0"/>
                        </a:spcBef>
                        <a:spcAft>
                          <a:spcPct val="0"/>
                        </a:spcAft>
                      </a:pPr>
                      <a:r>
                        <a:rPr sz="900">
                          <a:latin typeface="Cambria" panose="02040503050406030204"/>
                          <a:ea typeface="SimSun" panose="02010600030101010101" pitchFamily="2" charset="-122"/>
                        </a:rPr>
                        <a:t>Remittances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-0.016***</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-0.013***</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-0.018***</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-0.075***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-0.019**</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-0.018*</a:t>
                      </a:r>
                    </a:p>
                  </a:txBody>
                  <a:tcPr marL="68580" marR="68580" marT="0" marB="0" anchor="b">
                    <a:lnL>
                      <a:noFill/>
                    </a:lnL>
                    <a:lnR>
                      <a:noFill/>
                    </a:lnR>
                    <a:lnT>
                      <a:noFill/>
                    </a:lnT>
                    <a:lnB>
                      <a:noFill/>
                    </a:lnB>
                    <a:noFill/>
                  </a:tcPr>
                </a:tc>
                <a:extLst>
                  <a:ext uri="{0D108BD9-81ED-4DB2-BD59-A6C34878D82A}">
                    <a16:rowId xmlns:a16="http://schemas.microsoft.com/office/drawing/2014/main" val="10017"/>
                  </a:ext>
                </a:extLst>
              </a:tr>
              <a:tr h="156210">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(0.005)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(0.005)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(0.007)</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(0.021)</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(0.009)</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(0.011)</a:t>
                      </a:r>
                    </a:p>
                  </a:txBody>
                  <a:tcPr marL="68580" marR="68580" marT="0" marB="0" anchor="b">
                    <a:lnL>
                      <a:noFill/>
                    </a:lnL>
                    <a:lnR>
                      <a:noFill/>
                    </a:lnR>
                    <a:lnT>
                      <a:noFill/>
                    </a:lnT>
                    <a:lnB>
                      <a:noFill/>
                    </a:lnB>
                    <a:noFill/>
                  </a:tcPr>
                </a:tc>
                <a:extLst>
                  <a:ext uri="{0D108BD9-81ED-4DB2-BD59-A6C34878D82A}">
                    <a16:rowId xmlns:a16="http://schemas.microsoft.com/office/drawing/2014/main" val="10018"/>
                  </a:ext>
                </a:extLst>
              </a:tr>
              <a:tr h="312420">
                <a:tc>
                  <a:txBody>
                    <a:bodyPr/>
                    <a:lstStyle/>
                    <a:p>
                      <a:pPr marL="0" indent="0" algn="just" fontAlgn="b">
                        <a:spcBef>
                          <a:spcPct val="0"/>
                        </a:spcBef>
                        <a:spcAft>
                          <a:spcPct val="0"/>
                        </a:spcAft>
                      </a:pPr>
                      <a:r>
                        <a:rPr sz="900">
                          <a:latin typeface="Cambria" panose="02040503050406030204"/>
                          <a:ea typeface="SimSun" panose="02010600030101010101" pitchFamily="2" charset="-122"/>
                        </a:rPr>
                        <a:t>Constant</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5.105***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4.740***</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4.545***</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27.473***</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8.340***</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5.518***</a:t>
                      </a:r>
                    </a:p>
                  </a:txBody>
                  <a:tcPr marL="68580" marR="68580" marT="0" marB="0" anchor="b">
                    <a:lnL>
                      <a:noFill/>
                    </a:lnL>
                    <a:lnR>
                      <a:noFill/>
                    </a:lnR>
                    <a:lnT>
                      <a:noFill/>
                    </a:lnT>
                    <a:lnB>
                      <a:noFill/>
                    </a:lnB>
                    <a:noFill/>
                  </a:tcPr>
                </a:tc>
                <a:extLst>
                  <a:ext uri="{0D108BD9-81ED-4DB2-BD59-A6C34878D82A}">
                    <a16:rowId xmlns:a16="http://schemas.microsoft.com/office/drawing/2014/main" val="10019"/>
                  </a:ext>
                </a:extLst>
              </a:tr>
              <a:tr h="156210">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(0.923)</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(1.025)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(1.046)</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(6.045)</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(1.451)</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(1.403)</a:t>
                      </a:r>
                    </a:p>
                  </a:txBody>
                  <a:tcPr marL="68580" marR="68580" marT="0" marB="0" anchor="b">
                    <a:lnL>
                      <a:noFill/>
                    </a:lnL>
                    <a:lnR>
                      <a:noFill/>
                    </a:lnR>
                    <a:lnT>
                      <a:noFill/>
                    </a:lnT>
                    <a:lnB>
                      <a:noFill/>
                    </a:lnB>
                    <a:noFill/>
                  </a:tcPr>
                </a:tc>
                <a:extLst>
                  <a:ext uri="{0D108BD9-81ED-4DB2-BD59-A6C34878D82A}">
                    <a16:rowId xmlns:a16="http://schemas.microsoft.com/office/drawing/2014/main" val="10020"/>
                  </a:ext>
                </a:extLst>
              </a:tr>
              <a:tr h="156210">
                <a:tc>
                  <a:txBody>
                    <a:bodyPr/>
                    <a:lstStyle/>
                    <a:p>
                      <a:pPr marL="0" indent="0" algn="just" fontAlgn="ctr">
                        <a:spcBef>
                          <a:spcPct val="0"/>
                        </a:spcBef>
                        <a:spcAft>
                          <a:spcPct val="0"/>
                        </a:spcAft>
                      </a:pPr>
                      <a:r>
                        <a:rPr sz="900">
                          <a:latin typeface="Cambria" panose="02040503050406030204"/>
                          <a:ea typeface="SimSun" panose="02010600030101010101" pitchFamily="2" charset="-122"/>
                        </a:rPr>
                        <a:t>Country Effect</a:t>
                      </a:r>
                    </a:p>
                  </a:txBody>
                  <a:tcPr marL="68580" marR="68580" marT="0" marB="0" anchor="ctr">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extLst>
                  <a:ext uri="{0D108BD9-81ED-4DB2-BD59-A6C34878D82A}">
                    <a16:rowId xmlns:a16="http://schemas.microsoft.com/office/drawing/2014/main" val="10021"/>
                  </a:ext>
                </a:extLst>
              </a:tr>
              <a:tr h="156210">
                <a:tc>
                  <a:txBody>
                    <a:bodyPr/>
                    <a:lstStyle/>
                    <a:p>
                      <a:pPr marL="0" indent="0" algn="just" fontAlgn="ctr">
                        <a:spcBef>
                          <a:spcPct val="0"/>
                        </a:spcBef>
                        <a:spcAft>
                          <a:spcPct val="0"/>
                        </a:spcAft>
                      </a:pPr>
                      <a:r>
                        <a:rPr sz="900">
                          <a:latin typeface="Cambria" panose="02040503050406030204"/>
                          <a:ea typeface="SimSun" panose="02010600030101010101" pitchFamily="2" charset="-122"/>
                        </a:rPr>
                        <a:t>Time Effect</a:t>
                      </a:r>
                    </a:p>
                  </a:txBody>
                  <a:tcPr marL="68580" marR="68580" marT="0" marB="0" anchor="ctr">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Yes</a:t>
                      </a:r>
                    </a:p>
                  </a:txBody>
                  <a:tcPr marL="68580" marR="68580" marT="0" marB="0" anchor="b">
                    <a:lnL>
                      <a:noFill/>
                    </a:lnL>
                    <a:lnR>
                      <a:noFill/>
                    </a:lnR>
                    <a:lnT>
                      <a:noFill/>
                    </a:lnT>
                    <a:lnB>
                      <a:noFill/>
                    </a:lnB>
                    <a:noFill/>
                  </a:tcPr>
                </a:tc>
                <a:extLst>
                  <a:ext uri="{0D108BD9-81ED-4DB2-BD59-A6C34878D82A}">
                    <a16:rowId xmlns:a16="http://schemas.microsoft.com/office/drawing/2014/main" val="10022"/>
                  </a:ext>
                </a:extLst>
              </a:tr>
              <a:tr h="156210">
                <a:tc>
                  <a:txBody>
                    <a:bodyPr/>
                    <a:lstStyle/>
                    <a:p>
                      <a:pPr marL="0" indent="0" algn="just" fontAlgn="ctr">
                        <a:spcBef>
                          <a:spcPct val="0"/>
                        </a:spcBef>
                        <a:spcAft>
                          <a:spcPct val="0"/>
                        </a:spcAft>
                      </a:pPr>
                      <a:r>
                        <a:rPr sz="900">
                          <a:latin typeface="Cambria" panose="02040503050406030204"/>
                          <a:ea typeface="SimSun" panose="02010600030101010101" pitchFamily="2" charset="-122"/>
                        </a:rPr>
                        <a:t>Obs.</a:t>
                      </a:r>
                    </a:p>
                  </a:txBody>
                  <a:tcPr marL="68580" marR="68580" marT="0" marB="0" anchor="ctr">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972</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974</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849</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944</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972</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849</a:t>
                      </a:r>
                    </a:p>
                  </a:txBody>
                  <a:tcPr marL="68580" marR="68580" marT="0" marB="0" anchor="b">
                    <a:lnL>
                      <a:noFill/>
                    </a:lnL>
                    <a:lnR>
                      <a:noFill/>
                    </a:lnR>
                    <a:lnT>
                      <a:noFill/>
                    </a:lnT>
                    <a:lnB>
                      <a:noFill/>
                    </a:lnB>
                    <a:noFill/>
                  </a:tcPr>
                </a:tc>
                <a:extLst>
                  <a:ext uri="{0D108BD9-81ED-4DB2-BD59-A6C34878D82A}">
                    <a16:rowId xmlns:a16="http://schemas.microsoft.com/office/drawing/2014/main" val="10023"/>
                  </a:ext>
                </a:extLst>
              </a:tr>
              <a:tr h="156210">
                <a:tc>
                  <a:txBody>
                    <a:bodyPr/>
                    <a:lstStyle/>
                    <a:p>
                      <a:pPr marL="0" indent="0" algn="just" fontAlgn="ctr">
                        <a:spcBef>
                          <a:spcPct val="0"/>
                        </a:spcBef>
                        <a:spcAft>
                          <a:spcPct val="0"/>
                        </a:spcAft>
                      </a:pPr>
                      <a:r>
                        <a:rPr sz="900" i="1">
                          <a:latin typeface="Cambria" panose="02040503050406030204"/>
                          <a:ea typeface="Times New Roman" panose="02020603050405020304"/>
                        </a:rPr>
                        <a:t>Kleibergen-Paap rk (Wald F)</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SimSun" panose="02010600030101010101" pitchFamily="2" charset="-122"/>
                        </a:rPr>
                        <a:t> </a:t>
                      </a:r>
                    </a:p>
                  </a:txBody>
                  <a:tcPr marL="68580" marR="68580" marT="0" marB="0" anchor="b">
                    <a:lnL>
                      <a:noFill/>
                    </a:lnL>
                    <a:lnR>
                      <a:noFill/>
                    </a:lnR>
                    <a:lnT>
                      <a:noFill/>
                    </a:lnT>
                    <a:lnB>
                      <a:noFill/>
                    </a:lnB>
                    <a:noFill/>
                  </a:tcPr>
                </a:tc>
                <a:tc>
                  <a:txBody>
                    <a:bodyPr/>
                    <a:lstStyle/>
                    <a:p>
                      <a:pPr marL="0" indent="0" algn="just">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29.100</a:t>
                      </a:r>
                    </a:p>
                  </a:txBody>
                  <a:tcPr marL="68580" marR="68580" marT="0" marB="0">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198.672</a:t>
                      </a:r>
                    </a:p>
                  </a:txBody>
                  <a:tcPr marL="68580" marR="68580" marT="0" marB="0">
                    <a:lnL>
                      <a:noFill/>
                    </a:lnL>
                    <a:lnR>
                      <a:noFill/>
                    </a:lnR>
                    <a:lnT>
                      <a:noFill/>
                    </a:lnT>
                    <a:lnB>
                      <a:noFill/>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45.577</a:t>
                      </a:r>
                    </a:p>
                  </a:txBody>
                  <a:tcPr marL="68580" marR="68580" marT="0" marB="0">
                    <a:lnL>
                      <a:noFill/>
                    </a:lnL>
                    <a:lnR>
                      <a:noFill/>
                    </a:lnR>
                    <a:lnT>
                      <a:noFill/>
                    </a:lnT>
                    <a:lnB>
                      <a:noFill/>
                    </a:lnB>
                    <a:noFill/>
                  </a:tcPr>
                </a:tc>
                <a:extLst>
                  <a:ext uri="{0D108BD9-81ED-4DB2-BD59-A6C34878D82A}">
                    <a16:rowId xmlns:a16="http://schemas.microsoft.com/office/drawing/2014/main" val="10024"/>
                  </a:ext>
                </a:extLst>
              </a:tr>
              <a:tr h="312420">
                <a:tc>
                  <a:txBody>
                    <a:bodyPr/>
                    <a:lstStyle/>
                    <a:p>
                      <a:pPr marL="0" indent="0" algn="just" fontAlgn="ctr">
                        <a:spcBef>
                          <a:spcPct val="0"/>
                        </a:spcBef>
                        <a:spcAft>
                          <a:spcPct val="0"/>
                        </a:spcAft>
                      </a:pPr>
                      <a:r>
                        <a:rPr sz="900" i="1">
                          <a:latin typeface="Cambria" panose="02040503050406030204"/>
                          <a:ea typeface="Times New Roman" panose="02020603050405020304"/>
                        </a:rPr>
                        <a:t>Kleibergen-Paap rk LM (p-value)</a:t>
                      </a: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 </a:t>
                      </a: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0.0001</a:t>
                      </a:r>
                    </a:p>
                  </a:txBody>
                  <a:tcPr marL="68580" marR="68580" marT="0" marB="0">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0.0000</a:t>
                      </a:r>
                    </a:p>
                  </a:txBody>
                  <a:tcPr marL="68580" marR="68580" marT="0" marB="0">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just" fontAlgn="b">
                        <a:spcBef>
                          <a:spcPct val="0"/>
                        </a:spcBef>
                        <a:spcAft>
                          <a:spcPct val="0"/>
                        </a:spcAft>
                      </a:pPr>
                      <a:r>
                        <a:rPr sz="900">
                          <a:latin typeface="Cambria" panose="02040503050406030204"/>
                          <a:ea typeface="Times New Roman" panose="02020603050405020304"/>
                        </a:rPr>
                        <a:t>0.0000</a:t>
                      </a:r>
                    </a:p>
                  </a:txBody>
                  <a:tcPr marL="68580" marR="68580" marT="0" marB="0">
                    <a:lnL>
                      <a:noFill/>
                    </a:lnL>
                    <a:lnR>
                      <a:noFill/>
                    </a:lnR>
                    <a:lnT>
                      <a:noFill/>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25"/>
                  </a:ext>
                </a:extLst>
              </a:tr>
              <a:tr h="937895">
                <a:tc gridSpan="8">
                  <a:txBody>
                    <a:bodyPr/>
                    <a:lstStyle/>
                    <a:p>
                      <a:pPr marL="0" indent="0" algn="just">
                        <a:spcBef>
                          <a:spcPct val="0"/>
                        </a:spcBef>
                        <a:spcAft>
                          <a:spcPct val="0"/>
                        </a:spcAft>
                      </a:pPr>
                      <a:endParaRPr sz="900" i="1" dirty="0">
                        <a:solidFill>
                          <a:srgbClr val="000000"/>
                        </a:solidFill>
                        <a:latin typeface="Cambria" panose="02040503050406030204"/>
                        <a:ea typeface="Times New Roman" panose="02020603050405020304"/>
                      </a:endParaRP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xBody>
                    <a:bodyPr/>
                    <a:lstStyle/>
                    <a:p>
                      <a:endParaRPr lang="fr-FR"/>
                    </a:p>
                  </a:txBody>
                  <a:tcPr>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extLst>
                  <a:ext uri="{0D108BD9-81ED-4DB2-BD59-A6C34878D82A}">
                    <a16:rowId xmlns:a16="http://schemas.microsoft.com/office/drawing/2014/main" val="10026"/>
                  </a:ext>
                </a:extLst>
              </a:tr>
            </a:tbl>
          </a:graphicData>
        </a:graphic>
      </p:graphicFrame>
      <p:sp>
        <p:nvSpPr>
          <p:cNvPr id="7" name="Text Box 6"/>
          <p:cNvSpPr txBox="1"/>
          <p:nvPr/>
        </p:nvSpPr>
        <p:spPr>
          <a:xfrm>
            <a:off x="8705215" y="2241550"/>
            <a:ext cx="3267075" cy="3069590"/>
          </a:xfrm>
          <a:prstGeom prst="rect">
            <a:avLst/>
          </a:prstGeom>
          <a:noFill/>
        </p:spPr>
        <p:txBody>
          <a:bodyPr wrap="square" rtlCol="0" anchor="t">
            <a:noAutofit/>
          </a:bodyPr>
          <a:lstStyle/>
          <a:p>
            <a:pPr marL="0" indent="0" algn="just">
              <a:spcBef>
                <a:spcPct val="0"/>
              </a:spcBef>
              <a:spcAft>
                <a:spcPct val="0"/>
              </a:spcAft>
            </a:pPr>
            <a:r>
              <a:rPr sz="900" i="1">
                <a:latin typeface="Cambria" panose="02040503050406030204"/>
                <a:ea typeface="Times New Roman" panose="02020603050405020304"/>
                <a:sym typeface="+mn-ea"/>
              </a:rPr>
              <a:t> </a:t>
            </a:r>
            <a:r>
              <a:rPr sz="1400" i="1">
                <a:latin typeface="Cambria" panose="02040503050406030204"/>
                <a:ea typeface="Times New Roman" panose="02020603050405020304"/>
                <a:sym typeface="+mn-ea"/>
              </a:rPr>
              <a:t>Notes: </a:t>
            </a:r>
            <a:r>
              <a:rPr sz="1400" b="1" i="1">
                <a:latin typeface="Cambria" panose="02040503050406030204"/>
                <a:ea typeface="SimSun" panose="02010600030101010101" pitchFamily="2" charset="-122"/>
                <a:sym typeface="+mn-ea"/>
              </a:rPr>
              <a:t>EPOV1 </a:t>
            </a:r>
            <a:r>
              <a:rPr sz="1400" i="1">
                <a:latin typeface="Cambria" panose="02040503050406030204"/>
                <a:ea typeface="SimSun" panose="02010600030101010101" pitchFamily="2" charset="-122"/>
                <a:sym typeface="+mn-ea"/>
              </a:rPr>
              <a:t>: access to electricity (% total population), </a:t>
            </a:r>
            <a:r>
              <a:rPr sz="1400" b="1" i="1">
                <a:latin typeface="Cambria" panose="02040503050406030204"/>
                <a:ea typeface="SimSun" panose="02010600030101010101" pitchFamily="2" charset="-122"/>
                <a:sym typeface="+mn-ea"/>
              </a:rPr>
              <a:t>EPOV2 </a:t>
            </a:r>
            <a:r>
              <a:rPr sz="1400" i="1">
                <a:latin typeface="Cambria" panose="02040503050406030204"/>
                <a:ea typeface="SimSun" panose="02010600030101010101" pitchFamily="2" charset="-122"/>
                <a:sym typeface="+mn-ea"/>
              </a:rPr>
              <a:t>: access to electricity (% urban population) and </a:t>
            </a:r>
            <a:r>
              <a:rPr sz="1400" b="1" i="1">
                <a:latin typeface="Cambria" panose="02040503050406030204"/>
                <a:ea typeface="SimSun" panose="02010600030101010101" pitchFamily="2" charset="-122"/>
                <a:sym typeface="+mn-ea"/>
              </a:rPr>
              <a:t>EPOV3 </a:t>
            </a:r>
            <a:r>
              <a:rPr sz="1400" i="1">
                <a:latin typeface="Cambria" panose="02040503050406030204"/>
                <a:ea typeface="SimSun" panose="02010600030101010101" pitchFamily="2" charset="-122"/>
                <a:sym typeface="+mn-ea"/>
              </a:rPr>
              <a:t>: access to electricity (% rural population). </a:t>
            </a:r>
            <a:r>
              <a:rPr sz="1400" i="1">
                <a:latin typeface="Cambria" panose="02040503050406030204"/>
                <a:ea typeface="Times New Roman" panose="02020603050405020304"/>
                <a:sym typeface="+mn-ea"/>
              </a:rPr>
              <a:t>Note: Robust standard errors are in parentheses. ***, **, *: represent the significance thresholds at 1%, 5% and 10% respectively. Hansen J Statistic: H0: over-identiﬁcation restrictions are valid. Endogeneity Test: H0: speciﬁed endogenous variables can be treated as exogenous. We reject the null of the Kleibergen-Paap rk Wald F test should be based on Stock and Yogo's critical values.</a:t>
            </a:r>
            <a:endParaRPr lang="en-US" sz="1400" i="1">
              <a:latin typeface="Cambria" panose="02040503050406030204"/>
              <a:ea typeface="Times New Roman" panose="02020603050405020304"/>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64"/>
            <a:ext cx="12192000" cy="1406203"/>
          </a:xfrm>
          <a:prstGeom prst="rect">
            <a:avLst/>
          </a:prstGeom>
        </p:spPr>
      </p:pic>
      <p:sp>
        <p:nvSpPr>
          <p:cNvPr id="6" name="Text Box 5"/>
          <p:cNvSpPr txBox="1"/>
          <p:nvPr/>
        </p:nvSpPr>
        <p:spPr>
          <a:xfrm>
            <a:off x="-635" y="1414145"/>
            <a:ext cx="12192635" cy="460375"/>
          </a:xfrm>
          <a:prstGeom prst="rect">
            <a:avLst/>
          </a:prstGeom>
          <a:solidFill>
            <a:srgbClr val="92D050"/>
          </a:solidFill>
        </p:spPr>
        <p:txBody>
          <a:bodyPr wrap="square">
            <a:spAutoFit/>
          </a:bodyPr>
          <a:lstStyle/>
          <a:p>
            <a:pPr marL="342900" indent="-342900">
              <a:spcAft>
                <a:spcPct val="60000"/>
              </a:spcAft>
              <a:buFont typeface="Arial" panose="020B0604020202020204" pitchFamily="34" charset="0"/>
              <a:buChar char="•"/>
            </a:pPr>
            <a:r>
              <a:rPr lang="fr-FR" sz="2400" b="1">
                <a:solidFill>
                  <a:schemeClr val="tx1">
                    <a:lumMod val="95000"/>
                    <a:lumOff val="5000"/>
                  </a:schemeClr>
                </a:solidFill>
                <a:latin typeface="Georgia" panose="02040502050405020303" charset="0"/>
                <a:cs typeface="Georgia" panose="02040502050405020303" charset="0"/>
              </a:rPr>
              <a:t>Results </a:t>
            </a:r>
          </a:p>
        </p:txBody>
      </p:sp>
      <p:sp>
        <p:nvSpPr>
          <p:cNvPr id="5" name="Text Box 4"/>
          <p:cNvSpPr txBox="1"/>
          <p:nvPr/>
        </p:nvSpPr>
        <p:spPr>
          <a:xfrm>
            <a:off x="565785" y="2140585"/>
            <a:ext cx="9141460" cy="829945"/>
          </a:xfrm>
          <a:prstGeom prst="rect">
            <a:avLst/>
          </a:prstGeom>
          <a:noFill/>
        </p:spPr>
        <p:txBody>
          <a:bodyPr wrap="square" rtlCol="0" anchor="t">
            <a:spAutoFit/>
          </a:bodyPr>
          <a:lstStyle/>
          <a:p>
            <a:r>
              <a:rPr lang="fr-FR" altLang="en-US" sz="2400" b="1">
                <a:sym typeface="+mn-ea"/>
              </a:rPr>
              <a:t>E</a:t>
            </a:r>
            <a:r>
              <a:rPr lang="en-US" altLang="en-US" sz="2400" b="1">
                <a:sym typeface="+mn-ea"/>
              </a:rPr>
              <a:t>nergy poverty significantly increases international migration </a:t>
            </a:r>
            <a:r>
              <a:rPr lang="fr-FR" altLang="en-US" sz="2400" b="1">
                <a:sym typeface="+mn-ea"/>
              </a:rPr>
              <a:t>in</a:t>
            </a:r>
            <a:r>
              <a:rPr lang="en-US" altLang="en-US" sz="2400" b="1">
                <a:sym typeface="+mn-ea"/>
              </a:rPr>
              <a:t> Sub-Saharan Africa</a:t>
            </a:r>
          </a:p>
        </p:txBody>
      </p:sp>
      <p:sp>
        <p:nvSpPr>
          <p:cNvPr id="8" name="Text Box 7"/>
          <p:cNvSpPr txBox="1"/>
          <p:nvPr/>
        </p:nvSpPr>
        <p:spPr>
          <a:xfrm>
            <a:off x="857250" y="3236595"/>
            <a:ext cx="9105900" cy="2984500"/>
          </a:xfrm>
          <a:prstGeom prst="rect">
            <a:avLst/>
          </a:prstGeom>
        </p:spPr>
        <p:txBody>
          <a:bodyPr wrap="square">
            <a:spAutoFit/>
          </a:bodyPr>
          <a:lstStyle/>
          <a:p>
            <a:pPr marL="285750" indent="-285750" defTabSz="266700">
              <a:spcBef>
                <a:spcPct val="0"/>
              </a:spcBef>
              <a:spcAft>
                <a:spcPct val="0"/>
              </a:spcAft>
              <a:buFont typeface="Arial" panose="020B0604020202020204" pitchFamily="34" charset="0"/>
              <a:buChar char="•"/>
            </a:pPr>
            <a:r>
              <a:rPr sz="2000">
                <a:solidFill>
                  <a:srgbClr val="000000"/>
                </a:solidFill>
                <a:latin typeface="Cambria" panose="02040503050406030204"/>
                <a:ea typeface="Times New Roman" panose="02020603050405020304"/>
              </a:rPr>
              <a:t>This result suggests that foreign countries are more likely to attract migrants from countries experiencing exacerbating energy poverty</a:t>
            </a:r>
            <a:r>
              <a:rPr lang="fr-FR" sz="2000">
                <a:solidFill>
                  <a:srgbClr val="000000"/>
                </a:solidFill>
                <a:latin typeface="Cambria" panose="02040503050406030204"/>
                <a:ea typeface="Times New Roman" panose="02020603050405020304"/>
              </a:rPr>
              <a:t> ;</a:t>
            </a:r>
            <a:endParaRPr sz="2000">
              <a:solidFill>
                <a:srgbClr val="000000"/>
              </a:solidFill>
              <a:latin typeface="Cambria" panose="02040503050406030204"/>
              <a:ea typeface="Times New Roman" panose="02020603050405020304"/>
            </a:endParaRPr>
          </a:p>
          <a:p>
            <a:pPr marL="285750" indent="-285750" defTabSz="266700">
              <a:spcBef>
                <a:spcPct val="0"/>
              </a:spcBef>
              <a:spcAft>
                <a:spcPct val="0"/>
              </a:spcAft>
              <a:buFont typeface="Arial" panose="020B0604020202020204" pitchFamily="34" charset="0"/>
              <a:buChar char="•"/>
            </a:pPr>
            <a:r>
              <a:rPr lang="fr-FR" altLang="en-US" sz="2000">
                <a:sym typeface="+mn-ea"/>
              </a:rPr>
              <a:t>I</a:t>
            </a:r>
            <a:r>
              <a:rPr lang="en-US" altLang="en-US" sz="2000">
                <a:sym typeface="+mn-ea"/>
              </a:rPr>
              <a:t>mmigrants may be concerned about their reputation and social responsibility</a:t>
            </a:r>
            <a:r>
              <a:rPr lang="fr-FR" altLang="en-US" sz="2000">
                <a:sym typeface="+mn-ea"/>
              </a:rPr>
              <a:t> ;</a:t>
            </a:r>
          </a:p>
          <a:p>
            <a:pPr marL="285750" indent="-285750" defTabSz="266700">
              <a:spcBef>
                <a:spcPct val="0"/>
              </a:spcBef>
              <a:spcAft>
                <a:spcPct val="0"/>
              </a:spcAft>
              <a:buFont typeface="Arial" panose="020B0604020202020204" pitchFamily="34" charset="0"/>
              <a:buChar char="•"/>
            </a:pPr>
            <a:r>
              <a:rPr lang="fr-FR" altLang="en-US" sz="2000">
                <a:sym typeface="+mn-ea"/>
              </a:rPr>
              <a:t>t</a:t>
            </a:r>
            <a:r>
              <a:rPr lang="en-US" altLang="en-US" sz="2000">
                <a:sym typeface="+mn-ea"/>
              </a:rPr>
              <a:t>echnology and infrastructure externalities developed</a:t>
            </a:r>
            <a:r>
              <a:rPr lang="fr-FR" altLang="en-US" sz="2000">
                <a:sym typeface="+mn-ea"/>
              </a:rPr>
              <a:t> from realable electricity production ;</a:t>
            </a:r>
          </a:p>
          <a:p>
            <a:pPr marL="285750" indent="-285750" defTabSz="266700">
              <a:spcBef>
                <a:spcPct val="0"/>
              </a:spcBef>
              <a:spcAft>
                <a:spcPct val="0"/>
              </a:spcAft>
              <a:buFont typeface="Arial" panose="020B0604020202020204" pitchFamily="34" charset="0"/>
              <a:buChar char="•"/>
            </a:pPr>
            <a:r>
              <a:rPr lang="en-US" altLang="en-US" sz="2000">
                <a:sym typeface="+mn-ea"/>
              </a:rPr>
              <a:t>migratory flows are seen as a socio-economic lever, thanks to the rents they generate</a:t>
            </a:r>
            <a:r>
              <a:rPr lang="fr-FR" altLang="en-US" sz="2000">
                <a:sym typeface="+mn-ea"/>
              </a:rPr>
              <a:t>.</a:t>
            </a:r>
            <a:endParaRPr lang="en-US" altLang="en-US" sz="2000">
              <a:sym typeface="+mn-ea"/>
            </a:endParaRPr>
          </a:p>
          <a:p>
            <a:pPr marL="285750" indent="-285750" defTabSz="266700">
              <a:spcBef>
                <a:spcPct val="0"/>
              </a:spcBef>
              <a:spcAft>
                <a:spcPct val="0"/>
              </a:spcAft>
              <a:buFont typeface="Arial" panose="020B0604020202020204" pitchFamily="34" charset="0"/>
              <a:buChar char="•"/>
            </a:pPr>
            <a:endParaRPr lang="en-US" altLang="en-US" sz="1600">
              <a:sym typeface="+mn-ea"/>
            </a:endParaRPr>
          </a:p>
          <a:p>
            <a:pPr marL="285750" indent="-285750" defTabSz="266700">
              <a:spcBef>
                <a:spcPct val="0"/>
              </a:spcBef>
              <a:spcAft>
                <a:spcPct val="0"/>
              </a:spcAft>
              <a:buFont typeface="Arial" panose="020B0604020202020204" pitchFamily="34" charset="0"/>
              <a:buChar char="•"/>
            </a:pPr>
            <a:endParaRPr sz="1600">
              <a:solidFill>
                <a:srgbClr val="000000"/>
              </a:solidFill>
              <a:latin typeface="Cambria" panose="02040503050406030204"/>
              <a:ea typeface="Times New Roman" panose="02020603050405020304"/>
            </a:endParaRPr>
          </a:p>
          <a:p>
            <a:pPr marL="285750" indent="-285750" defTabSz="266700">
              <a:spcBef>
                <a:spcPct val="0"/>
              </a:spcBef>
              <a:spcAft>
                <a:spcPct val="0"/>
              </a:spcAft>
              <a:buFont typeface="Arial" panose="020B0604020202020204" pitchFamily="34" charset="0"/>
              <a:buChar char="•"/>
            </a:pPr>
            <a:endParaRPr sz="1600">
              <a:solidFill>
                <a:srgbClr val="000000"/>
              </a:solidFill>
              <a:latin typeface="Cambria" panose="02040503050406030204"/>
              <a:ea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64"/>
            <a:ext cx="12192000" cy="1406203"/>
          </a:xfrm>
          <a:prstGeom prst="rect">
            <a:avLst/>
          </a:prstGeom>
        </p:spPr>
      </p:pic>
      <p:sp>
        <p:nvSpPr>
          <p:cNvPr id="5" name="Text Box 4"/>
          <p:cNvSpPr txBox="1"/>
          <p:nvPr/>
        </p:nvSpPr>
        <p:spPr>
          <a:xfrm>
            <a:off x="9270365" y="3602990"/>
            <a:ext cx="2828925" cy="2839720"/>
          </a:xfrm>
          <a:prstGeom prst="rect">
            <a:avLst/>
          </a:prstGeom>
        </p:spPr>
        <p:txBody>
          <a:bodyPr wrap="square">
            <a:noAutofit/>
          </a:bodyPr>
          <a:lstStyle/>
          <a:p>
            <a:pPr marL="0" indent="0" algn="just" defTabSz="266700">
              <a:spcBef>
                <a:spcPct val="0"/>
              </a:spcBef>
              <a:spcAft>
                <a:spcPct val="0"/>
              </a:spcAft>
            </a:pPr>
            <a:r>
              <a:rPr sz="1600">
                <a:latin typeface="Cambria" panose="02040503050406030204"/>
                <a:ea typeface="Times New Roman" panose="02020603050405020304"/>
              </a:rPr>
              <a:t> The result in Figure 4 argues that although energy poverty limits human development capacities (Sovacool, 2012), its impact on migration depends on intermediate factors, such as access to information, support networks, or the financial capacity to migrate. To further explore this result, we perform a mediation analysis in subsection (4.4)</a:t>
            </a:r>
          </a:p>
        </p:txBody>
      </p:sp>
      <p:sp>
        <p:nvSpPr>
          <p:cNvPr id="6" name="Text Box 5"/>
          <p:cNvSpPr txBox="1"/>
          <p:nvPr/>
        </p:nvSpPr>
        <p:spPr>
          <a:xfrm>
            <a:off x="0" y="1400175"/>
            <a:ext cx="11025505" cy="645160"/>
          </a:xfrm>
          <a:prstGeom prst="rect">
            <a:avLst/>
          </a:prstGeom>
        </p:spPr>
        <p:txBody>
          <a:bodyPr wrap="square">
            <a:spAutoFit/>
          </a:bodyPr>
          <a:lstStyle/>
          <a:p>
            <a:pPr marL="304800" lvl="1" indent="0" algn="just" defTabSz="266700">
              <a:buFont typeface="Times New Roman" panose="02020603050405020304"/>
              <a:buNone/>
            </a:pPr>
            <a:r>
              <a:rPr sz="2000" b="1">
                <a:latin typeface="Cambria" panose="02040503050406030204"/>
                <a:ea typeface="Calibri" panose="020F0502020204030204"/>
              </a:rPr>
              <a:t>Sensitivity analysis</a:t>
            </a:r>
          </a:p>
          <a:p>
            <a:pPr marL="0" indent="0" defTabSz="266700">
              <a:spcBef>
                <a:spcPct val="0"/>
              </a:spcBef>
              <a:spcAft>
                <a:spcPct val="0"/>
              </a:spcAft>
            </a:pPr>
            <a:r>
              <a:rPr sz="1600">
                <a:latin typeface="Cambria" panose="02040503050406030204"/>
                <a:ea typeface="Times New Roman" panose="02020603050405020304"/>
              </a:rPr>
              <a:t>We estimate short and long dynamic relationships using the Local Projection (LP) method developed by Jorda (2005)</a:t>
            </a:r>
          </a:p>
        </p:txBody>
      </p:sp>
      <p:graphicFrame>
        <p:nvGraphicFramePr>
          <p:cNvPr id="7" name="Table 6"/>
          <p:cNvGraphicFramePr/>
          <p:nvPr/>
        </p:nvGraphicFramePr>
        <p:xfrm>
          <a:off x="881063" y="2703512"/>
          <a:ext cx="6619875" cy="2390775"/>
        </p:xfrm>
        <a:graphic>
          <a:graphicData uri="http://schemas.openxmlformats.org/drawingml/2006/table">
            <a:tbl>
              <a:tblPr/>
              <a:tblGrid>
                <a:gridCol w="3375660">
                  <a:extLst>
                    <a:ext uri="{9D8B030D-6E8A-4147-A177-3AD203B41FA5}">
                      <a16:colId xmlns:a16="http://schemas.microsoft.com/office/drawing/2014/main" val="20000"/>
                    </a:ext>
                  </a:extLst>
                </a:gridCol>
                <a:gridCol w="3244215">
                  <a:extLst>
                    <a:ext uri="{9D8B030D-6E8A-4147-A177-3AD203B41FA5}">
                      <a16:colId xmlns:a16="http://schemas.microsoft.com/office/drawing/2014/main" val="20001"/>
                    </a:ext>
                  </a:extLst>
                </a:gridCol>
              </a:tblGrid>
              <a:tr h="2040255">
                <a:tc>
                  <a:txBody>
                    <a:bodyPr/>
                    <a:lstStyle/>
                    <a:p>
                      <a:pPr algn="just">
                        <a:spcBef>
                          <a:spcPct val="0"/>
                        </a:spcBef>
                        <a:spcAft>
                          <a:spcPct val="0"/>
                        </a:spcAft>
                      </a:pPr>
                      <a:endParaRPr sz="1200">
                        <a:solidFill>
                          <a:srgbClr val="000000"/>
                        </a:solidFill>
                        <a:latin typeface="Cambria" panose="02040503050406030204"/>
                        <a:ea typeface="Times New Roman" panose="02020603050405020304"/>
                      </a:endParaRPr>
                    </a:p>
                  </a:txBody>
                  <a:tcPr marL="68580" marR="68580" marT="0" marB="0">
                    <a:lnL>
                      <a:noFill/>
                    </a:lnL>
                    <a:lnR>
                      <a:noFill/>
                    </a:lnR>
                    <a:lnT>
                      <a:noFill/>
                    </a:lnT>
                    <a:lnB>
                      <a:noFill/>
                    </a:lnB>
                    <a:noFill/>
                  </a:tcPr>
                </a:tc>
                <a:tc>
                  <a:txBody>
                    <a:bodyPr/>
                    <a:lstStyle/>
                    <a:p>
                      <a:pPr marL="0" indent="0" algn="just">
                        <a:spcBef>
                          <a:spcPct val="0"/>
                        </a:spcBef>
                        <a:spcAft>
                          <a:spcPct val="0"/>
                        </a:spcAft>
                      </a:pPr>
                      <a:r>
                        <a:rPr sz="1200">
                          <a:solidFill>
                            <a:srgbClr val="000000"/>
                          </a:solidFill>
                          <a:latin typeface="Cambria" panose="02040503050406030204"/>
                          <a:ea typeface="Times New Roman" panose="02020603050405020304"/>
                        </a:rPr>
                        <a:t> </a:t>
                      </a:r>
                    </a:p>
                  </a:txBody>
                  <a:tcPr marL="68580" marR="68580" marT="0" marB="0">
                    <a:lnL>
                      <a:noFill/>
                    </a:lnL>
                    <a:lnR>
                      <a:noFill/>
                    </a:lnR>
                    <a:lnT>
                      <a:noFill/>
                    </a:lnT>
                    <a:lnB>
                      <a:noFill/>
                    </a:lnB>
                    <a:noFill/>
                  </a:tcPr>
                </a:tc>
                <a:extLst>
                  <a:ext uri="{0D108BD9-81ED-4DB2-BD59-A6C34878D82A}">
                    <a16:rowId xmlns:a16="http://schemas.microsoft.com/office/drawing/2014/main" val="10000"/>
                  </a:ext>
                </a:extLst>
              </a:tr>
              <a:tr h="0">
                <a:tc>
                  <a:txBody>
                    <a:bodyPr/>
                    <a:lstStyle/>
                    <a:p>
                      <a:pPr marL="0" indent="0" algn="just">
                        <a:spcBef>
                          <a:spcPct val="0"/>
                        </a:spcBef>
                        <a:spcAft>
                          <a:spcPct val="0"/>
                        </a:spcAft>
                      </a:pPr>
                      <a:r>
                        <a:rPr sz="1200">
                          <a:solidFill>
                            <a:srgbClr val="000000"/>
                          </a:solidFill>
                          <a:latin typeface="Cambria" panose="02040503050406030204"/>
                          <a:ea typeface="Times New Roman" panose="02020603050405020304"/>
                        </a:rPr>
                        <a:t> </a:t>
                      </a:r>
                    </a:p>
                  </a:txBody>
                  <a:tcPr marL="68580" marR="68580" marT="0" marB="0">
                    <a:lnL>
                      <a:noFill/>
                    </a:lnL>
                    <a:lnR>
                      <a:noFill/>
                    </a:lnR>
                    <a:lnT>
                      <a:noFill/>
                    </a:lnT>
                    <a:lnB>
                      <a:noFill/>
                    </a:lnB>
                    <a:noFill/>
                  </a:tcPr>
                </a:tc>
                <a:tc>
                  <a:txBody>
                    <a:bodyPr/>
                    <a:lstStyle/>
                    <a:p>
                      <a:pPr marL="0" indent="0" algn="just">
                        <a:spcBef>
                          <a:spcPct val="0"/>
                        </a:spcBef>
                        <a:spcAft>
                          <a:spcPct val="0"/>
                        </a:spcAft>
                      </a:pPr>
                      <a:r>
                        <a:rPr sz="1200">
                          <a:solidFill>
                            <a:srgbClr val="000000"/>
                          </a:solidFill>
                          <a:latin typeface="Cambria" panose="02040503050406030204"/>
                          <a:ea typeface="Times New Roman" panose="02020603050405020304"/>
                        </a:rPr>
                        <a:t> </a:t>
                      </a:r>
                    </a:p>
                  </a:txBody>
                  <a:tcPr marL="68580" marR="68580" marT="0" marB="0">
                    <a:lnL>
                      <a:noFill/>
                    </a:lnL>
                    <a:lnR>
                      <a:noFill/>
                    </a:lnR>
                    <a:lnT>
                      <a:noFill/>
                    </a:lnT>
                    <a:lnB>
                      <a:noFill/>
                    </a:lnB>
                    <a:noFill/>
                  </a:tcPr>
                </a:tc>
                <a:extLst>
                  <a:ext uri="{0D108BD9-81ED-4DB2-BD59-A6C34878D82A}">
                    <a16:rowId xmlns:a16="http://schemas.microsoft.com/office/drawing/2014/main" val="10001"/>
                  </a:ext>
                </a:extLst>
              </a:tr>
              <a:tr h="0">
                <a:tc gridSpan="2">
                  <a:txBody>
                    <a:bodyPr/>
                    <a:lstStyle/>
                    <a:p>
                      <a:pPr marL="0" indent="0" algn="just">
                        <a:spcBef>
                          <a:spcPct val="0"/>
                        </a:spcBef>
                        <a:spcAft>
                          <a:spcPct val="0"/>
                        </a:spcAft>
                      </a:pPr>
                      <a:endParaRPr sz="1100" i="1">
                        <a:solidFill>
                          <a:srgbClr val="000000"/>
                        </a:solidFill>
                        <a:latin typeface="Cambria" panose="02040503050406030204"/>
                        <a:ea typeface="Times New Roman" panose="02020603050405020304"/>
                      </a:endParaRPr>
                    </a:p>
                  </a:txBody>
                  <a:tcPr marL="68580" marR="68580" marT="0" marB="0">
                    <a:lnL>
                      <a:noFill/>
                    </a:lnL>
                    <a:lnR>
                      <a:noFill/>
                    </a:lnR>
                    <a:lnT>
                      <a:noFill/>
                    </a:lnT>
                    <a:lnB>
                      <a:noFill/>
                    </a:lnB>
                    <a:noFill/>
                  </a:tcPr>
                </a:tc>
                <a:tc hMerge="1">
                  <a:txBody>
                    <a:bodyPr/>
                    <a:lstStyle/>
                    <a:p>
                      <a:endParaRPr lang="fr-FR"/>
                    </a:p>
                  </a:txBody>
                  <a:tcPr>
                    <a:lnR>
                      <a:noFill/>
                    </a:lnR>
                    <a:lnT>
                      <a:noFill/>
                    </a:lnT>
                    <a:lnB>
                      <a:noFill/>
                    </a:lnB>
                  </a:tcPr>
                </a:tc>
                <a:extLst>
                  <a:ext uri="{0D108BD9-81ED-4DB2-BD59-A6C34878D82A}">
                    <a16:rowId xmlns:a16="http://schemas.microsoft.com/office/drawing/2014/main" val="10002"/>
                  </a:ext>
                </a:extLst>
              </a:tr>
            </a:tbl>
          </a:graphicData>
        </a:graphic>
      </p:graphicFrame>
      <p:pic>
        <p:nvPicPr>
          <p:cNvPr id="8" name="Picture 7"/>
          <p:cNvPicPr/>
          <p:nvPr/>
        </p:nvPicPr>
        <p:blipFill>
          <a:blip r:embed="rId4"/>
          <a:stretch>
            <a:fillRect/>
          </a:stretch>
        </p:blipFill>
        <p:spPr>
          <a:xfrm>
            <a:off x="222250" y="2179955"/>
            <a:ext cx="3850640" cy="2413635"/>
          </a:xfrm>
          <a:prstGeom prst="rect">
            <a:avLst/>
          </a:prstGeom>
        </p:spPr>
      </p:pic>
      <p:pic>
        <p:nvPicPr>
          <p:cNvPr id="9" name="Picture 8"/>
          <p:cNvPicPr/>
          <p:nvPr/>
        </p:nvPicPr>
        <p:blipFill>
          <a:blip r:embed="rId5"/>
          <a:stretch>
            <a:fillRect/>
          </a:stretch>
        </p:blipFill>
        <p:spPr>
          <a:xfrm>
            <a:off x="5123815" y="2179955"/>
            <a:ext cx="3869690" cy="2381250"/>
          </a:xfrm>
          <a:prstGeom prst="rect">
            <a:avLst/>
          </a:prstGeom>
        </p:spPr>
      </p:pic>
      <p:pic>
        <p:nvPicPr>
          <p:cNvPr id="10" name="Picture 9"/>
          <p:cNvPicPr/>
          <p:nvPr/>
        </p:nvPicPr>
        <p:blipFill>
          <a:blip r:embed="rId6"/>
          <a:stretch>
            <a:fillRect/>
          </a:stretch>
        </p:blipFill>
        <p:spPr>
          <a:xfrm>
            <a:off x="2772410" y="4686300"/>
            <a:ext cx="3929380" cy="21717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grpSp>
        <p:nvGrpSpPr>
          <p:cNvPr id="14" name="Group 13"/>
          <p:cNvGrpSpPr/>
          <p:nvPr/>
        </p:nvGrpSpPr>
        <p:grpSpPr>
          <a:xfrm>
            <a:off x="559435" y="1400175"/>
            <a:ext cx="11391900" cy="3620492"/>
            <a:chOff x="1131" y="889"/>
            <a:chExt cx="20778" cy="7022"/>
          </a:xfrm>
        </p:grpSpPr>
        <p:sp>
          <p:nvSpPr>
            <p:cNvPr id="11" name="Text 0"/>
            <p:cNvSpPr/>
            <p:nvPr/>
          </p:nvSpPr>
          <p:spPr>
            <a:xfrm>
              <a:off x="1131" y="889"/>
              <a:ext cx="18066" cy="1063"/>
            </a:xfrm>
            <a:prstGeom prst="rect">
              <a:avLst/>
            </a:prstGeom>
            <a:noFill/>
          </p:spPr>
          <p:txBody>
            <a:bodyPr wrap="none" lIns="0" tIns="0" rIns="0" bIns="0" rtlCol="0" anchor="t"/>
            <a:lstStyle/>
            <a:p>
              <a:pPr marL="0" indent="0" algn="l">
                <a:lnSpc>
                  <a:spcPts val="5300"/>
                </a:lnSpc>
                <a:buNone/>
              </a:pPr>
              <a:r>
                <a:rPr lang="en-US" sz="2000" b="1" dirty="0">
                  <a:solidFill>
                    <a:srgbClr val="2E3C4E"/>
                  </a:solidFill>
                  <a:latin typeface="Georgia" panose="02040502050405020303" charset="0"/>
                  <a:ea typeface="Barlow Bold" pitchFamily="34" charset="-122"/>
                  <a:cs typeface="Georgia" panose="02040502050405020303" charset="0"/>
                </a:rPr>
                <a:t>Key Finding: Energy Poverty Increases Migration</a:t>
              </a:r>
            </a:p>
          </p:txBody>
        </p:sp>
        <p:sp>
          <p:nvSpPr>
            <p:cNvPr id="12" name="Text 1"/>
            <p:cNvSpPr/>
            <p:nvPr/>
          </p:nvSpPr>
          <p:spPr>
            <a:xfrm>
              <a:off x="1131" y="2598"/>
              <a:ext cx="20778" cy="1034"/>
            </a:xfrm>
            <a:prstGeom prst="rect">
              <a:avLst/>
            </a:prstGeom>
            <a:noFill/>
          </p:spPr>
          <p:txBody>
            <a:bodyPr wrap="square" lIns="0" tIns="0" rIns="0" bIns="0" rtlCol="0" anchor="t"/>
            <a:lstStyle/>
            <a:p>
              <a:pPr marL="0" indent="0" algn="l">
                <a:lnSpc>
                  <a:spcPts val="255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The econometric analysis, robust across multiple methods (OLS-FE, Lewbel 2SLS, System-GMM), confirms a significant positive association.</a:t>
              </a:r>
              <a:endParaRPr lang="en-US" sz="1600" dirty="0"/>
            </a:p>
          </p:txBody>
        </p:sp>
        <p:sp>
          <p:nvSpPr>
            <p:cNvPr id="13" name="Shape 2"/>
            <p:cNvSpPr/>
            <p:nvPr/>
          </p:nvSpPr>
          <p:spPr>
            <a:xfrm>
              <a:off x="1131" y="4360"/>
              <a:ext cx="727" cy="727"/>
            </a:xfrm>
            <a:prstGeom prst="roundRect">
              <a:avLst>
                <a:gd name="adj" fmla="val 66682"/>
              </a:avLst>
            </a:prstGeom>
            <a:solidFill>
              <a:srgbClr val="D4E9F7"/>
            </a:solidFill>
            <a:ln w="7620">
              <a:solidFill>
                <a:srgbClr val="BACFDD"/>
              </a:solidFill>
              <a:prstDash val="solid"/>
            </a:ln>
          </p:spPr>
        </p:sp>
        <p:sp>
          <p:nvSpPr>
            <p:cNvPr id="15" name="Text 3"/>
            <p:cNvSpPr/>
            <p:nvPr/>
          </p:nvSpPr>
          <p:spPr>
            <a:xfrm>
              <a:off x="2181" y="4471"/>
              <a:ext cx="4253" cy="532"/>
            </a:xfrm>
            <a:prstGeom prst="rect">
              <a:avLst/>
            </a:prstGeom>
            <a:noFill/>
          </p:spPr>
          <p:txBody>
            <a:bodyPr wrap="none" lIns="0" tIns="0" rIns="0" bIns="0" rtlCol="0" anchor="t"/>
            <a:lstStyle/>
            <a:p>
              <a:pPr marL="0" indent="0" algn="l">
                <a:lnSpc>
                  <a:spcPts val="2650"/>
                </a:lnSpc>
                <a:buNone/>
              </a:pPr>
              <a:r>
                <a:rPr lang="en-US" sz="2100" b="1" dirty="0">
                  <a:solidFill>
                    <a:srgbClr val="384653"/>
                  </a:solidFill>
                  <a:latin typeface="Georgia" panose="02040502050405020303" charset="0"/>
                  <a:ea typeface="Barlow Bold" pitchFamily="34" charset="-122"/>
                  <a:cs typeface="Georgia" panose="02040502050405020303" charset="0"/>
                </a:rPr>
                <a:t>Direct Link</a:t>
              </a:r>
              <a:endParaRPr lang="en-US" sz="2100" dirty="0">
                <a:latin typeface="Georgia" panose="02040502050405020303" charset="0"/>
                <a:cs typeface="Georgia" panose="02040502050405020303" charset="0"/>
              </a:endParaRPr>
            </a:p>
          </p:txBody>
        </p:sp>
        <p:sp>
          <p:nvSpPr>
            <p:cNvPr id="16" name="Text 4"/>
            <p:cNvSpPr/>
            <p:nvPr/>
          </p:nvSpPr>
          <p:spPr>
            <a:xfrm>
              <a:off x="2181" y="5325"/>
              <a:ext cx="4823" cy="2069"/>
            </a:xfrm>
            <a:prstGeom prst="rect">
              <a:avLst/>
            </a:prstGeom>
            <a:noFill/>
          </p:spPr>
          <p:txBody>
            <a:bodyPr wrap="square" lIns="0" tIns="0" rIns="0" bIns="0" rtlCol="0" anchor="t"/>
            <a:lstStyle/>
            <a:p>
              <a:pPr marL="0" indent="0" algn="l">
                <a:lnSpc>
                  <a:spcPts val="255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Energy poverty significantly increases international migration flows from Sub-Saharan Africa.</a:t>
              </a:r>
              <a:endParaRPr lang="en-US" sz="1600" dirty="0"/>
            </a:p>
          </p:txBody>
        </p:sp>
        <p:sp>
          <p:nvSpPr>
            <p:cNvPr id="17" name="Shape 5"/>
            <p:cNvSpPr/>
            <p:nvPr/>
          </p:nvSpPr>
          <p:spPr>
            <a:xfrm>
              <a:off x="7409" y="4360"/>
              <a:ext cx="727" cy="727"/>
            </a:xfrm>
            <a:prstGeom prst="roundRect">
              <a:avLst>
                <a:gd name="adj" fmla="val 66682"/>
              </a:avLst>
            </a:prstGeom>
            <a:solidFill>
              <a:srgbClr val="D4E9F7"/>
            </a:solidFill>
            <a:ln w="7620">
              <a:solidFill>
                <a:srgbClr val="BACFDD"/>
              </a:solidFill>
              <a:prstDash val="solid"/>
            </a:ln>
          </p:spPr>
        </p:sp>
        <p:sp>
          <p:nvSpPr>
            <p:cNvPr id="18" name="Text 6"/>
            <p:cNvSpPr/>
            <p:nvPr/>
          </p:nvSpPr>
          <p:spPr>
            <a:xfrm>
              <a:off x="8334" y="4444"/>
              <a:ext cx="4253" cy="532"/>
            </a:xfrm>
            <a:prstGeom prst="rect">
              <a:avLst/>
            </a:prstGeom>
            <a:noFill/>
          </p:spPr>
          <p:txBody>
            <a:bodyPr wrap="none" lIns="0" tIns="0" rIns="0" bIns="0" rtlCol="0" anchor="t"/>
            <a:lstStyle/>
            <a:p>
              <a:pPr marL="0" indent="0" algn="l">
                <a:lnSpc>
                  <a:spcPts val="2650"/>
                </a:lnSpc>
                <a:buNone/>
              </a:pPr>
              <a:r>
                <a:rPr lang="en-US" sz="2100" b="1" dirty="0">
                  <a:solidFill>
                    <a:srgbClr val="384653"/>
                  </a:solidFill>
                  <a:latin typeface="Georgia" panose="02040502050405020303" charset="0"/>
                  <a:ea typeface="Barlow Bold" pitchFamily="34" charset="-122"/>
                  <a:cs typeface="Georgia" panose="02040502050405020303" charset="0"/>
                </a:rPr>
                <a:t>Attraction Effect</a:t>
              </a:r>
              <a:endParaRPr lang="en-US" sz="2100" dirty="0">
                <a:latin typeface="Georgia" panose="02040502050405020303" charset="0"/>
                <a:cs typeface="Georgia" panose="02040502050405020303" charset="0"/>
              </a:endParaRPr>
            </a:p>
          </p:txBody>
        </p:sp>
        <p:sp>
          <p:nvSpPr>
            <p:cNvPr id="19" name="Text 7"/>
            <p:cNvSpPr/>
            <p:nvPr/>
          </p:nvSpPr>
          <p:spPr>
            <a:xfrm>
              <a:off x="8459" y="5325"/>
              <a:ext cx="4823" cy="2586"/>
            </a:xfrm>
            <a:prstGeom prst="rect">
              <a:avLst/>
            </a:prstGeom>
            <a:noFill/>
          </p:spPr>
          <p:txBody>
            <a:bodyPr wrap="square" lIns="0" tIns="0" rIns="0" bIns="0" rtlCol="0" anchor="t"/>
            <a:lstStyle/>
            <a:p>
              <a:pPr marL="0" indent="0" algn="l">
                <a:lnSpc>
                  <a:spcPts val="255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Foreign countries with reliable electricity are more likely to attract migrants seeking better services and opportunities.</a:t>
              </a:r>
              <a:endParaRPr lang="en-US" sz="1600" dirty="0"/>
            </a:p>
          </p:txBody>
        </p:sp>
        <p:sp>
          <p:nvSpPr>
            <p:cNvPr id="20" name="Shape 8"/>
            <p:cNvSpPr/>
            <p:nvPr/>
          </p:nvSpPr>
          <p:spPr>
            <a:xfrm>
              <a:off x="14686" y="4335"/>
              <a:ext cx="727" cy="727"/>
            </a:xfrm>
            <a:prstGeom prst="roundRect">
              <a:avLst>
                <a:gd name="adj" fmla="val 66682"/>
              </a:avLst>
            </a:prstGeom>
            <a:solidFill>
              <a:srgbClr val="D4E9F7"/>
            </a:solidFill>
            <a:ln w="7620">
              <a:solidFill>
                <a:srgbClr val="BACFDD"/>
              </a:solidFill>
              <a:prstDash val="solid"/>
            </a:ln>
          </p:spPr>
        </p:sp>
        <p:sp>
          <p:nvSpPr>
            <p:cNvPr id="21" name="Text 9"/>
            <p:cNvSpPr/>
            <p:nvPr/>
          </p:nvSpPr>
          <p:spPr>
            <a:xfrm>
              <a:off x="15636" y="4362"/>
              <a:ext cx="4253" cy="532"/>
            </a:xfrm>
            <a:prstGeom prst="rect">
              <a:avLst/>
            </a:prstGeom>
            <a:noFill/>
          </p:spPr>
          <p:txBody>
            <a:bodyPr wrap="none" lIns="0" tIns="0" rIns="0" bIns="0" rtlCol="0" anchor="t"/>
            <a:lstStyle/>
            <a:p>
              <a:pPr marL="0" indent="0" algn="l">
                <a:lnSpc>
                  <a:spcPts val="2650"/>
                </a:lnSpc>
                <a:buNone/>
              </a:pPr>
              <a:r>
                <a:rPr lang="fr-FR" altLang="en-US" sz="2100" b="1" dirty="0">
                  <a:solidFill>
                    <a:srgbClr val="384653"/>
                  </a:solidFill>
                  <a:latin typeface="Georgia" panose="02040502050405020303" charset="0"/>
                  <a:ea typeface="Barlow Bold" pitchFamily="34" charset="-122"/>
                  <a:cs typeface="Georgia" panose="02040502050405020303" charset="0"/>
                </a:rPr>
                <a:t>Direct </a:t>
              </a:r>
              <a:r>
                <a:rPr lang="en-US" sz="2100" b="1" dirty="0">
                  <a:solidFill>
                    <a:srgbClr val="384653"/>
                  </a:solidFill>
                  <a:latin typeface="Georgia" panose="02040502050405020303" charset="0"/>
                  <a:ea typeface="Barlow Bold" pitchFamily="34" charset="-122"/>
                  <a:cs typeface="Georgia" panose="02040502050405020303" charset="0"/>
                </a:rPr>
                <a:t>Policy Implication</a:t>
              </a:r>
              <a:endParaRPr lang="en-US" sz="2100" dirty="0">
                <a:latin typeface="Georgia" panose="02040502050405020303" charset="0"/>
                <a:cs typeface="Georgia" panose="02040502050405020303" charset="0"/>
              </a:endParaRPr>
            </a:p>
          </p:txBody>
        </p:sp>
        <p:sp>
          <p:nvSpPr>
            <p:cNvPr id="22" name="Text 10"/>
            <p:cNvSpPr/>
            <p:nvPr/>
          </p:nvSpPr>
          <p:spPr>
            <a:xfrm>
              <a:off x="15462" y="5288"/>
              <a:ext cx="6179" cy="1035"/>
            </a:xfrm>
            <a:prstGeom prst="rect">
              <a:avLst/>
            </a:prstGeom>
            <a:noFill/>
          </p:spPr>
          <p:txBody>
            <a:bodyPr wrap="square" lIns="0" tIns="0" rIns="0" bIns="0" rtlCol="0" anchor="t"/>
            <a:lstStyle/>
            <a:p>
              <a:pPr marL="0" indent="0" algn="l">
                <a:lnSpc>
                  <a:spcPts val="255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SSA countries must build infrastructure for electricity production and distribution to retain their populations.</a:t>
              </a:r>
              <a:endParaRPr lang="en-US" sz="1600"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64"/>
            <a:ext cx="12192000" cy="1406203"/>
          </a:xfrm>
          <a:prstGeom prst="rect">
            <a:avLst/>
          </a:prstGeom>
        </p:spPr>
      </p:pic>
      <p:sp>
        <p:nvSpPr>
          <p:cNvPr id="5" name="Text Box 4"/>
          <p:cNvSpPr txBox="1"/>
          <p:nvPr/>
        </p:nvSpPr>
        <p:spPr>
          <a:xfrm>
            <a:off x="467360" y="1586548"/>
            <a:ext cx="5080000" cy="337185"/>
          </a:xfrm>
          <a:prstGeom prst="rect">
            <a:avLst/>
          </a:prstGeom>
        </p:spPr>
        <p:txBody>
          <a:bodyPr>
            <a:spAutoFit/>
          </a:bodyPr>
          <a:lstStyle/>
          <a:p>
            <a:pPr marL="0" indent="0" defTabSz="266700">
              <a:spcBef>
                <a:spcPct val="0"/>
              </a:spcBef>
              <a:spcAft>
                <a:spcPct val="0"/>
              </a:spcAft>
            </a:pPr>
            <a:r>
              <a:rPr sz="1600" b="1">
                <a:latin typeface="Cambria" panose="02040503050406030204"/>
                <a:ea typeface="Times New Roman" panose="02020603050405020304"/>
              </a:rPr>
              <a:t>Sensitivity by sub-region</a:t>
            </a:r>
          </a:p>
        </p:txBody>
      </p:sp>
      <p:graphicFrame>
        <p:nvGraphicFramePr>
          <p:cNvPr id="6" name="Table 5"/>
          <p:cNvGraphicFramePr/>
          <p:nvPr>
            <p:custDataLst>
              <p:tags r:id="rId1"/>
            </p:custDataLst>
            <p:extLst>
              <p:ext uri="{D42A27DB-BD31-4B8C-83A1-F6EECF244321}">
                <p14:modId xmlns:p14="http://schemas.microsoft.com/office/powerpoint/2010/main" val="3607004880"/>
              </p:ext>
            </p:extLst>
          </p:nvPr>
        </p:nvGraphicFramePr>
        <p:xfrm>
          <a:off x="1673225" y="1920875"/>
          <a:ext cx="5628640" cy="4323080"/>
        </p:xfrm>
        <a:graphic>
          <a:graphicData uri="http://schemas.openxmlformats.org/drawingml/2006/table">
            <a:tbl>
              <a:tblPr/>
              <a:tblGrid>
                <a:gridCol w="1251585">
                  <a:extLst>
                    <a:ext uri="{9D8B030D-6E8A-4147-A177-3AD203B41FA5}">
                      <a16:colId xmlns:a16="http://schemas.microsoft.com/office/drawing/2014/main" val="20000"/>
                    </a:ext>
                  </a:extLst>
                </a:gridCol>
                <a:gridCol w="1250315">
                  <a:extLst>
                    <a:ext uri="{9D8B030D-6E8A-4147-A177-3AD203B41FA5}">
                      <a16:colId xmlns:a16="http://schemas.microsoft.com/office/drawing/2014/main" val="20001"/>
                    </a:ext>
                  </a:extLst>
                </a:gridCol>
                <a:gridCol w="982345">
                  <a:extLst>
                    <a:ext uri="{9D8B030D-6E8A-4147-A177-3AD203B41FA5}">
                      <a16:colId xmlns:a16="http://schemas.microsoft.com/office/drawing/2014/main" val="20002"/>
                    </a:ext>
                  </a:extLst>
                </a:gridCol>
                <a:gridCol w="982980">
                  <a:extLst>
                    <a:ext uri="{9D8B030D-6E8A-4147-A177-3AD203B41FA5}">
                      <a16:colId xmlns:a16="http://schemas.microsoft.com/office/drawing/2014/main" val="20003"/>
                    </a:ext>
                  </a:extLst>
                </a:gridCol>
                <a:gridCol w="1161415">
                  <a:extLst>
                    <a:ext uri="{9D8B030D-6E8A-4147-A177-3AD203B41FA5}">
                      <a16:colId xmlns:a16="http://schemas.microsoft.com/office/drawing/2014/main" val="20004"/>
                    </a:ext>
                  </a:extLst>
                </a:gridCol>
              </a:tblGrid>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w="6350" cap="flat" cmpd="sng">
                      <a:solidFill>
                        <a:srgbClr val="000008"/>
                      </a:solidFill>
                      <a:prstDash val="solid"/>
                      <a:headEnd type="none" w="med" len="med"/>
                      <a:tailEnd type="none" w="med" len="med"/>
                    </a:lnT>
                    <a:lnB>
                      <a:noFill/>
                    </a:lnB>
                    <a:noFill/>
                  </a:tcPr>
                </a:tc>
                <a:tc gridSpan="4">
                  <a:txBody>
                    <a:bodyPr/>
                    <a:lstStyle/>
                    <a:p>
                      <a:pPr marL="0" indent="0" algn="ctr">
                        <a:spcBef>
                          <a:spcPct val="0"/>
                        </a:spcBef>
                        <a:spcAft>
                          <a:spcPct val="0"/>
                        </a:spcAft>
                      </a:pPr>
                      <a:r>
                        <a:rPr sz="1100" i="1">
                          <a:highlight>
                            <a:srgbClr val="000000">
                              <a:alpha val="0"/>
                            </a:srgbClr>
                          </a:highlight>
                          <a:latin typeface="Cambria" panose="02040503050406030204"/>
                          <a:ea typeface="SimSun" panose="02010600030101010101" pitchFamily="2" charset="-122"/>
                        </a:rPr>
                        <a:t>Dep. var:  International migrant stock  </a:t>
                      </a:r>
                    </a:p>
                  </a:txBody>
                  <a:tcPr marL="44450" marR="44450" marT="0" marB="0" anchor="b">
                    <a:lnL>
                      <a:noFill/>
                    </a:lnL>
                    <a:lnR>
                      <a:noFill/>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noFill/>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fr-FR"/>
                    </a:p>
                  </a:txBody>
                  <a:tcP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fr-FR"/>
                    </a:p>
                  </a:txBody>
                  <a:tcPr>
                    <a:lnR>
                      <a:noFill/>
                    </a:lnR>
                    <a:lnT w="6350" cap="flat" cmpd="sng">
                      <a:solidFill>
                        <a:srgbClr val="000008"/>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VARIABLES</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(1)</a:t>
                      </a:r>
                    </a:p>
                  </a:txBody>
                  <a:tcPr marL="44450" marR="44450" marT="0" marB="0" anchor="b">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(2)</a:t>
                      </a:r>
                    </a:p>
                  </a:txBody>
                  <a:tcPr marL="44450" marR="44450" marT="0" marB="0" anchor="b">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(3)</a:t>
                      </a:r>
                    </a:p>
                  </a:txBody>
                  <a:tcPr marL="44450" marR="44450" marT="0" marB="0" anchor="b">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(4)</a:t>
                      </a:r>
                    </a:p>
                  </a:txBody>
                  <a:tcPr marL="44450" marR="44450" marT="0" marB="0" anchor="b">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Central_Africa</a:t>
                      </a:r>
                    </a:p>
                  </a:txBody>
                  <a:tcPr marL="44450" marR="4445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West_Africa</a:t>
                      </a:r>
                    </a:p>
                  </a:txBody>
                  <a:tcPr marL="44450" marR="4445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East_Africa</a:t>
                      </a:r>
                    </a:p>
                  </a:txBody>
                  <a:tcPr marL="44450" marR="4445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Austral_Africa</a:t>
                      </a:r>
                    </a:p>
                  </a:txBody>
                  <a:tcPr marL="44450" marR="44450" marT="0" marB="0" anchor="b">
                    <a:lnL>
                      <a:noFill/>
                    </a:lnL>
                    <a:lnR>
                      <a:noFill/>
                    </a:lnR>
                    <a:lnT w="635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187960">
                <a:tc>
                  <a:txBody>
                    <a:bodyPr/>
                    <a:lstStyle/>
                    <a:p>
                      <a:pPr marL="0" indent="0">
                        <a:spcBef>
                          <a:spcPct val="0"/>
                        </a:spcBef>
                        <a:spcAft>
                          <a:spcPct val="0"/>
                        </a:spcAft>
                      </a:pPr>
                      <a:r>
                        <a:rPr sz="1100" dirty="0">
                          <a:highlight>
                            <a:srgbClr val="000000">
                              <a:alpha val="0"/>
                            </a:srgbClr>
                          </a:highlight>
                          <a:latin typeface="Cambria" panose="02040503050406030204"/>
                          <a:ea typeface="Times New Roman" panose="02020603050405020304"/>
                        </a:rPr>
                        <a:t>EPOV1</a:t>
                      </a:r>
                    </a:p>
                  </a:txBody>
                  <a:tcPr marL="44450" marR="44450" marT="0" marB="0" anchor="b">
                    <a:lnL>
                      <a:noFill/>
                    </a:lnL>
                    <a:lnR>
                      <a:noFill/>
                    </a:lnR>
                    <a:lnT w="6350" cap="flat" cmpd="sng">
                      <a:solidFill>
                        <a:srgbClr val="000008"/>
                      </a:solidFill>
                      <a:prstDash val="solid"/>
                      <a:headEnd type="none" w="med" len="med"/>
                      <a:tailEnd type="none" w="med" len="med"/>
                    </a:lnT>
                    <a:lnB>
                      <a:noFill/>
                    </a:lnB>
                    <a:solidFill>
                      <a:srgbClr val="FFFF00"/>
                    </a:solidFill>
                  </a:tcPr>
                </a:tc>
                <a:tc>
                  <a:txBody>
                    <a:bodyPr/>
                    <a:lstStyle/>
                    <a:p>
                      <a:pPr marL="0" indent="0" algn="ctr">
                        <a:spcBef>
                          <a:spcPct val="0"/>
                        </a:spcBef>
                        <a:spcAft>
                          <a:spcPct val="0"/>
                        </a:spcAft>
                      </a:pPr>
                      <a:r>
                        <a:rPr sz="1100" dirty="0">
                          <a:highlight>
                            <a:srgbClr val="000000">
                              <a:alpha val="0"/>
                            </a:srgbClr>
                          </a:highlight>
                          <a:latin typeface="Cambria" panose="02040503050406030204"/>
                          <a:ea typeface="Times New Roman" panose="02020603050405020304"/>
                        </a:rPr>
                        <a:t>0.030*</a:t>
                      </a:r>
                    </a:p>
                  </a:txBody>
                  <a:tcPr marL="44450" marR="44450" marT="0" marB="0" anchor="b">
                    <a:lnL>
                      <a:noFill/>
                    </a:lnL>
                    <a:lnR>
                      <a:noFill/>
                    </a:lnR>
                    <a:lnT w="6350" cap="flat" cmpd="sng">
                      <a:solidFill>
                        <a:srgbClr val="000008"/>
                      </a:solidFill>
                      <a:prstDash val="solid"/>
                      <a:headEnd type="none" w="med" len="med"/>
                      <a:tailEnd type="none" w="med" len="med"/>
                    </a:lnT>
                    <a:lnB>
                      <a:noFill/>
                    </a:lnB>
                    <a:solidFill>
                      <a:srgbClr val="FFFF00"/>
                    </a:solid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0.002</a:t>
                      </a:r>
                    </a:p>
                  </a:txBody>
                  <a:tcPr marL="44450" marR="44450" marT="0" marB="0" anchor="b">
                    <a:lnL>
                      <a:noFill/>
                    </a:lnL>
                    <a:lnR>
                      <a:noFill/>
                    </a:lnR>
                    <a:lnT w="6350" cap="flat" cmpd="sng">
                      <a:solidFill>
                        <a:srgbClr val="000008"/>
                      </a:solidFill>
                      <a:prstDash val="solid"/>
                      <a:headEnd type="none" w="med" len="med"/>
                      <a:tailEnd type="none" w="med" len="med"/>
                    </a:lnT>
                    <a:lnB>
                      <a:noFill/>
                    </a:lnB>
                    <a:solidFill>
                      <a:srgbClr val="FFFF00"/>
                    </a:solid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-0.012***</a:t>
                      </a:r>
                    </a:p>
                  </a:txBody>
                  <a:tcPr marL="44450" marR="44450" marT="0" marB="0" anchor="b">
                    <a:lnL>
                      <a:noFill/>
                    </a:lnL>
                    <a:lnR>
                      <a:noFill/>
                    </a:lnR>
                    <a:lnT w="6350" cap="flat" cmpd="sng">
                      <a:solidFill>
                        <a:srgbClr val="000008"/>
                      </a:solidFill>
                      <a:prstDash val="solid"/>
                      <a:headEnd type="none" w="med" len="med"/>
                      <a:tailEnd type="none" w="med" len="med"/>
                    </a:lnT>
                    <a:lnB>
                      <a:noFill/>
                    </a:lnB>
                    <a:solidFill>
                      <a:srgbClr val="FFFF00"/>
                    </a:solid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0.004**</a:t>
                      </a:r>
                    </a:p>
                  </a:txBody>
                  <a:tcPr marL="44450" marR="44450" marT="0" marB="0" anchor="b">
                    <a:lnL>
                      <a:noFill/>
                    </a:lnL>
                    <a:lnR>
                      <a:noFill/>
                    </a:lnR>
                    <a:lnT w="6350" cap="flat" cmpd="sng">
                      <a:solidFill>
                        <a:srgbClr val="000008"/>
                      </a:solidFill>
                      <a:prstDash val="solid"/>
                      <a:headEnd type="none" w="med" len="med"/>
                      <a:tailEnd type="none" w="med" len="med"/>
                    </a:lnT>
                    <a:lnB>
                      <a:noFill/>
                    </a:lnB>
                    <a:solidFill>
                      <a:srgbClr val="FFFF00"/>
                    </a:solidFill>
                  </a:tcPr>
                </a:tc>
                <a:extLst>
                  <a:ext uri="{0D108BD9-81ED-4DB2-BD59-A6C34878D82A}">
                    <a16:rowId xmlns:a16="http://schemas.microsoft.com/office/drawing/2014/main" val="10003"/>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a:noFill/>
                    </a:lnB>
                    <a:solidFill>
                      <a:srgbClr val="FFFF00"/>
                    </a:solidFill>
                  </a:tcPr>
                </a:tc>
                <a:tc>
                  <a:txBody>
                    <a:bodyPr/>
                    <a:lstStyle/>
                    <a:p>
                      <a:pPr marL="0" indent="0" algn="ctr">
                        <a:spcBef>
                          <a:spcPct val="0"/>
                        </a:spcBef>
                        <a:spcAft>
                          <a:spcPct val="0"/>
                        </a:spcAft>
                      </a:pPr>
                      <a:r>
                        <a:rPr sz="1100" dirty="0">
                          <a:highlight>
                            <a:srgbClr val="000000">
                              <a:alpha val="0"/>
                            </a:srgbClr>
                          </a:highlight>
                          <a:latin typeface="Cambria" panose="02040503050406030204"/>
                          <a:ea typeface="Times New Roman" panose="02020603050405020304"/>
                        </a:rPr>
                        <a:t>(0.016)</a:t>
                      </a:r>
                    </a:p>
                  </a:txBody>
                  <a:tcPr marL="44450" marR="44450" marT="0" marB="0" anchor="b">
                    <a:lnL>
                      <a:noFill/>
                    </a:lnL>
                    <a:lnR>
                      <a:noFill/>
                    </a:lnR>
                    <a:lnT>
                      <a:noFill/>
                    </a:lnT>
                    <a:lnB>
                      <a:noFill/>
                    </a:lnB>
                    <a:solidFill>
                      <a:srgbClr val="FFFF00"/>
                    </a:solidFill>
                  </a:tcPr>
                </a:tc>
                <a:tc>
                  <a:txBody>
                    <a:bodyPr/>
                    <a:lstStyle/>
                    <a:p>
                      <a:pPr marL="0" indent="0" algn="ctr">
                        <a:spcBef>
                          <a:spcPct val="0"/>
                        </a:spcBef>
                        <a:spcAft>
                          <a:spcPct val="0"/>
                        </a:spcAft>
                      </a:pPr>
                      <a:r>
                        <a:rPr sz="1100" dirty="0">
                          <a:highlight>
                            <a:srgbClr val="000000">
                              <a:alpha val="0"/>
                            </a:srgbClr>
                          </a:highlight>
                          <a:latin typeface="Cambria" panose="02040503050406030204"/>
                          <a:ea typeface="Times New Roman" panose="02020603050405020304"/>
                        </a:rPr>
                        <a:t>(0.003)</a:t>
                      </a:r>
                    </a:p>
                  </a:txBody>
                  <a:tcPr marL="44450" marR="44450" marT="0" marB="0" anchor="b">
                    <a:lnL>
                      <a:noFill/>
                    </a:lnL>
                    <a:lnR>
                      <a:noFill/>
                    </a:lnR>
                    <a:lnT>
                      <a:noFill/>
                    </a:lnT>
                    <a:lnB>
                      <a:noFill/>
                    </a:lnB>
                    <a:solidFill>
                      <a:srgbClr val="FFFF00"/>
                    </a:solidFill>
                  </a:tcPr>
                </a:tc>
                <a:tc>
                  <a:txBody>
                    <a:bodyPr/>
                    <a:lstStyle/>
                    <a:p>
                      <a:pPr marL="0" indent="0" algn="ctr">
                        <a:spcBef>
                          <a:spcPct val="0"/>
                        </a:spcBef>
                        <a:spcAft>
                          <a:spcPct val="0"/>
                        </a:spcAft>
                      </a:pPr>
                      <a:r>
                        <a:rPr sz="1100" dirty="0">
                          <a:highlight>
                            <a:srgbClr val="000000">
                              <a:alpha val="0"/>
                            </a:srgbClr>
                          </a:highlight>
                          <a:latin typeface="Cambria" panose="02040503050406030204"/>
                          <a:ea typeface="Times New Roman" panose="02020603050405020304"/>
                        </a:rPr>
                        <a:t>(0.004)</a:t>
                      </a:r>
                    </a:p>
                  </a:txBody>
                  <a:tcPr marL="44450" marR="44450" marT="0" marB="0" anchor="b">
                    <a:lnL>
                      <a:noFill/>
                    </a:lnL>
                    <a:lnR>
                      <a:noFill/>
                    </a:lnR>
                    <a:lnT>
                      <a:noFill/>
                    </a:lnT>
                    <a:lnB>
                      <a:noFill/>
                    </a:lnB>
                    <a:solidFill>
                      <a:srgbClr val="FFFF00"/>
                    </a:solidFill>
                  </a:tcPr>
                </a:tc>
                <a:tc>
                  <a:txBody>
                    <a:bodyPr/>
                    <a:lstStyle/>
                    <a:p>
                      <a:pPr marL="0" indent="0" algn="ctr">
                        <a:spcBef>
                          <a:spcPct val="0"/>
                        </a:spcBef>
                        <a:spcAft>
                          <a:spcPct val="0"/>
                        </a:spcAft>
                      </a:pPr>
                      <a:r>
                        <a:rPr sz="1100" dirty="0">
                          <a:highlight>
                            <a:srgbClr val="000000">
                              <a:alpha val="0"/>
                            </a:srgbClr>
                          </a:highlight>
                          <a:latin typeface="Cambria" panose="02040503050406030204"/>
                          <a:ea typeface="Times New Roman" panose="02020603050405020304"/>
                        </a:rPr>
                        <a:t>(0.002)</a:t>
                      </a:r>
                    </a:p>
                  </a:txBody>
                  <a:tcPr marL="44450" marR="44450" marT="0"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Inflation</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0.046**</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-0.003</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0.000</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-0.000**</a:t>
                      </a:r>
                    </a:p>
                  </a:txBody>
                  <a:tcPr marL="44450" marR="44450" marT="0" marB="0" anchor="b">
                    <a:lnL>
                      <a:noFill/>
                    </a:lnL>
                    <a:lnR>
                      <a:noFill/>
                    </a:lnR>
                    <a:lnT>
                      <a:noFill/>
                    </a:lnT>
                    <a:lnB>
                      <a:noFill/>
                    </a:lnB>
                    <a:noFill/>
                  </a:tcPr>
                </a:tc>
                <a:extLst>
                  <a:ext uri="{0D108BD9-81ED-4DB2-BD59-A6C34878D82A}">
                    <a16:rowId xmlns:a16="http://schemas.microsoft.com/office/drawing/2014/main" val="10005"/>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(0.022)</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(0.004)</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(0.005)</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(0.000)</a:t>
                      </a:r>
                    </a:p>
                  </a:txBody>
                  <a:tcPr marL="44450" marR="44450" marT="0" marB="0" anchor="b">
                    <a:lnL>
                      <a:noFill/>
                    </a:lnL>
                    <a:lnR>
                      <a:noFill/>
                    </a:lnR>
                    <a:lnT>
                      <a:noFill/>
                    </a:lnT>
                    <a:lnB>
                      <a:noFill/>
                    </a:lnB>
                    <a:noFill/>
                  </a:tcPr>
                </a:tc>
                <a:extLst>
                  <a:ext uri="{0D108BD9-81ED-4DB2-BD59-A6C34878D82A}">
                    <a16:rowId xmlns:a16="http://schemas.microsoft.com/office/drawing/2014/main" val="10006"/>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Oil_rents</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0.008</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-0.012</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0.038</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-0.012***</a:t>
                      </a:r>
                    </a:p>
                  </a:txBody>
                  <a:tcPr marL="44450" marR="44450" marT="0" marB="0" anchor="b">
                    <a:lnL>
                      <a:noFill/>
                    </a:lnL>
                    <a:lnR>
                      <a:noFill/>
                    </a:lnR>
                    <a:lnT>
                      <a:noFill/>
                    </a:lnT>
                    <a:lnB>
                      <a:noFill/>
                    </a:lnB>
                    <a:noFill/>
                  </a:tcPr>
                </a:tc>
                <a:extLst>
                  <a:ext uri="{0D108BD9-81ED-4DB2-BD59-A6C34878D82A}">
                    <a16:rowId xmlns:a16="http://schemas.microsoft.com/office/drawing/2014/main" val="10007"/>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(0.019)</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(0.012)</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(0.058)</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(0.004)</a:t>
                      </a:r>
                    </a:p>
                  </a:txBody>
                  <a:tcPr marL="44450" marR="44450" marT="0" marB="0" anchor="b">
                    <a:lnL>
                      <a:noFill/>
                    </a:lnL>
                    <a:lnR>
                      <a:noFill/>
                    </a:lnR>
                    <a:lnT>
                      <a:noFill/>
                    </a:lnT>
                    <a:lnB>
                      <a:noFill/>
                    </a:lnB>
                    <a:noFill/>
                  </a:tcPr>
                </a:tc>
                <a:extLst>
                  <a:ext uri="{0D108BD9-81ED-4DB2-BD59-A6C34878D82A}">
                    <a16:rowId xmlns:a16="http://schemas.microsoft.com/office/drawing/2014/main" val="10008"/>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lnGDPpc</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-0.455**</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-0.143*</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0.049</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-0.007</a:t>
                      </a:r>
                    </a:p>
                  </a:txBody>
                  <a:tcPr marL="44450" marR="44450" marT="0" marB="0" anchor="b">
                    <a:lnL>
                      <a:noFill/>
                    </a:lnL>
                    <a:lnR>
                      <a:noFill/>
                    </a:lnR>
                    <a:lnT>
                      <a:noFill/>
                    </a:lnT>
                    <a:lnB>
                      <a:noFill/>
                    </a:lnB>
                    <a:noFill/>
                  </a:tcPr>
                </a:tc>
                <a:extLst>
                  <a:ext uri="{0D108BD9-81ED-4DB2-BD59-A6C34878D82A}">
                    <a16:rowId xmlns:a16="http://schemas.microsoft.com/office/drawing/2014/main" val="10009"/>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(0.216)</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(0.083)</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(0.073)</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(0.065)</a:t>
                      </a:r>
                    </a:p>
                  </a:txBody>
                  <a:tcPr marL="44450" marR="44450" marT="0" marB="0" anchor="b">
                    <a:lnL>
                      <a:noFill/>
                    </a:lnL>
                    <a:lnR>
                      <a:noFill/>
                    </a:lnR>
                    <a:lnT>
                      <a:noFill/>
                    </a:lnT>
                    <a:lnB>
                      <a:noFill/>
                    </a:lnB>
                    <a:noFill/>
                  </a:tcPr>
                </a:tc>
                <a:extLst>
                  <a:ext uri="{0D108BD9-81ED-4DB2-BD59-A6C34878D82A}">
                    <a16:rowId xmlns:a16="http://schemas.microsoft.com/office/drawing/2014/main" val="10010"/>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lnFreedom_trade</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1.825**</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-0.114</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-0.083</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-0.017</a:t>
                      </a:r>
                    </a:p>
                  </a:txBody>
                  <a:tcPr marL="44450" marR="44450" marT="0" marB="0" anchor="b">
                    <a:lnL>
                      <a:noFill/>
                    </a:lnL>
                    <a:lnR>
                      <a:noFill/>
                    </a:lnR>
                    <a:lnT>
                      <a:noFill/>
                    </a:lnT>
                    <a:lnB>
                      <a:noFill/>
                    </a:lnB>
                    <a:noFill/>
                  </a:tcPr>
                </a:tc>
                <a:extLst>
                  <a:ext uri="{0D108BD9-81ED-4DB2-BD59-A6C34878D82A}">
                    <a16:rowId xmlns:a16="http://schemas.microsoft.com/office/drawing/2014/main" val="10011"/>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(0.800)</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(0.163)</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(0.187)</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(0.060)</a:t>
                      </a:r>
                    </a:p>
                  </a:txBody>
                  <a:tcPr marL="44450" marR="44450" marT="0" marB="0" anchor="b">
                    <a:lnL>
                      <a:noFill/>
                    </a:lnL>
                    <a:lnR>
                      <a:noFill/>
                    </a:lnR>
                    <a:lnT>
                      <a:noFill/>
                    </a:lnT>
                    <a:lnB>
                      <a:noFill/>
                    </a:lnB>
                    <a:noFill/>
                  </a:tcPr>
                </a:tc>
                <a:extLst>
                  <a:ext uri="{0D108BD9-81ED-4DB2-BD59-A6C34878D82A}">
                    <a16:rowId xmlns:a16="http://schemas.microsoft.com/office/drawing/2014/main" val="10012"/>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Remittances</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-0.020</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-0.006</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0.035</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-0.009**</a:t>
                      </a:r>
                    </a:p>
                  </a:txBody>
                  <a:tcPr marL="44450" marR="44450" marT="0" marB="0" anchor="b">
                    <a:lnL>
                      <a:noFill/>
                    </a:lnL>
                    <a:lnR>
                      <a:noFill/>
                    </a:lnR>
                    <a:lnT>
                      <a:noFill/>
                    </a:lnT>
                    <a:lnB>
                      <a:noFill/>
                    </a:lnB>
                    <a:noFill/>
                  </a:tcPr>
                </a:tc>
                <a:extLst>
                  <a:ext uri="{0D108BD9-81ED-4DB2-BD59-A6C34878D82A}">
                    <a16:rowId xmlns:a16="http://schemas.microsoft.com/office/drawing/2014/main" val="10013"/>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(0.090)</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(0.014)</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(0.028)</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(0.004)</a:t>
                      </a:r>
                    </a:p>
                  </a:txBody>
                  <a:tcPr marL="44450" marR="44450" marT="0" marB="0" anchor="b">
                    <a:lnL>
                      <a:noFill/>
                    </a:lnL>
                    <a:lnR>
                      <a:noFill/>
                    </a:lnR>
                    <a:lnT>
                      <a:noFill/>
                    </a:lnT>
                    <a:lnB>
                      <a:noFill/>
                    </a:lnB>
                    <a:noFill/>
                  </a:tcPr>
                </a:tc>
                <a:extLst>
                  <a:ext uri="{0D108BD9-81ED-4DB2-BD59-A6C34878D82A}">
                    <a16:rowId xmlns:a16="http://schemas.microsoft.com/office/drawing/2014/main" val="10014"/>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Arable_land</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-0.064</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0.015*</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0.007</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-0.008*</a:t>
                      </a:r>
                    </a:p>
                  </a:txBody>
                  <a:tcPr marL="44450" marR="44450" marT="0" marB="0" anchor="b">
                    <a:lnL>
                      <a:noFill/>
                    </a:lnL>
                    <a:lnR>
                      <a:noFill/>
                    </a:lnR>
                    <a:lnT>
                      <a:noFill/>
                    </a:lnT>
                    <a:lnB>
                      <a:noFill/>
                    </a:lnB>
                    <a:noFill/>
                  </a:tcPr>
                </a:tc>
                <a:extLst>
                  <a:ext uri="{0D108BD9-81ED-4DB2-BD59-A6C34878D82A}">
                    <a16:rowId xmlns:a16="http://schemas.microsoft.com/office/drawing/2014/main" val="10015"/>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(0.071)</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(0.009)</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(0.007)</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(0.005)</a:t>
                      </a:r>
                    </a:p>
                  </a:txBody>
                  <a:tcPr marL="44450" marR="44450" marT="0" marB="0" anchor="b">
                    <a:lnL>
                      <a:noFill/>
                    </a:lnL>
                    <a:lnR>
                      <a:noFill/>
                    </a:lnR>
                    <a:lnT>
                      <a:noFill/>
                    </a:lnT>
                    <a:lnB>
                      <a:noFill/>
                    </a:lnB>
                    <a:noFill/>
                  </a:tcPr>
                </a:tc>
                <a:extLst>
                  <a:ext uri="{0D108BD9-81ED-4DB2-BD59-A6C34878D82A}">
                    <a16:rowId xmlns:a16="http://schemas.microsoft.com/office/drawing/2014/main" val="10016"/>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Time FE</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Segoe UI Symbol" panose="020B0502040204020203"/>
                          <a:ea typeface="Times New Roman" panose="02020603050405020304"/>
                        </a:rPr>
                        <a:t>✓</a:t>
                      </a:r>
                    </a:p>
                  </a:txBody>
                  <a:tcPr marL="44450" marR="44450" marT="0" marB="0">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Segoe UI Symbol" panose="020B0502040204020203"/>
                          <a:ea typeface="Times New Roman" panose="02020603050405020304"/>
                        </a:rPr>
                        <a:t>✓</a:t>
                      </a:r>
                    </a:p>
                  </a:txBody>
                  <a:tcPr marL="44450" marR="44450" marT="0" marB="0">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Segoe UI Symbol" panose="020B0502040204020203"/>
                          <a:ea typeface="Times New Roman" panose="02020603050405020304"/>
                        </a:rPr>
                        <a:t>✓</a:t>
                      </a:r>
                    </a:p>
                  </a:txBody>
                  <a:tcPr marL="44450" marR="44450" marT="0" marB="0">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Segoe UI Symbol" panose="020B0502040204020203"/>
                          <a:ea typeface="Times New Roman" panose="02020603050405020304"/>
                        </a:rPr>
                        <a:t>✓</a:t>
                      </a:r>
                    </a:p>
                  </a:txBody>
                  <a:tcPr marL="44450" marR="44450" marT="0" marB="0">
                    <a:lnL>
                      <a:noFill/>
                    </a:lnL>
                    <a:lnR>
                      <a:noFill/>
                    </a:lnR>
                    <a:lnT>
                      <a:noFill/>
                    </a:lnT>
                    <a:lnB>
                      <a:noFill/>
                    </a:lnB>
                    <a:noFill/>
                  </a:tcPr>
                </a:tc>
                <a:extLst>
                  <a:ext uri="{0D108BD9-81ED-4DB2-BD59-A6C34878D82A}">
                    <a16:rowId xmlns:a16="http://schemas.microsoft.com/office/drawing/2014/main" val="10017"/>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Country FE</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Segoe UI Symbol" panose="020B0502040204020203"/>
                          <a:ea typeface="Times New Roman" panose="02020603050405020304"/>
                        </a:rPr>
                        <a:t>✓</a:t>
                      </a:r>
                    </a:p>
                  </a:txBody>
                  <a:tcPr marL="44450" marR="44450" marT="0" marB="0">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Segoe UI Symbol" panose="020B0502040204020203"/>
                          <a:ea typeface="Times New Roman" panose="02020603050405020304"/>
                        </a:rPr>
                        <a:t>✓</a:t>
                      </a:r>
                    </a:p>
                  </a:txBody>
                  <a:tcPr marL="44450" marR="44450" marT="0" marB="0">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Segoe UI Symbol" panose="020B0502040204020203"/>
                          <a:ea typeface="Times New Roman" panose="02020603050405020304"/>
                        </a:rPr>
                        <a:t>✓</a:t>
                      </a:r>
                    </a:p>
                  </a:txBody>
                  <a:tcPr marL="44450" marR="44450" marT="0" marB="0">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Segoe UI Symbol" panose="020B0502040204020203"/>
                          <a:ea typeface="Times New Roman" panose="02020603050405020304"/>
                        </a:rPr>
                        <a:t>✓</a:t>
                      </a:r>
                    </a:p>
                  </a:txBody>
                  <a:tcPr marL="44450" marR="44450" marT="0" marB="0">
                    <a:lnL>
                      <a:noFill/>
                    </a:lnL>
                    <a:lnR>
                      <a:noFill/>
                    </a:lnR>
                    <a:lnT>
                      <a:noFill/>
                    </a:lnT>
                    <a:lnB>
                      <a:noFill/>
                    </a:lnB>
                    <a:noFill/>
                  </a:tcPr>
                </a:tc>
                <a:extLst>
                  <a:ext uri="{0D108BD9-81ED-4DB2-BD59-A6C34878D82A}">
                    <a16:rowId xmlns:a16="http://schemas.microsoft.com/office/drawing/2014/main" val="10018"/>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Constant</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8.175**</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4.433**</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0.212</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1.361</a:t>
                      </a:r>
                    </a:p>
                  </a:txBody>
                  <a:tcPr marL="44450" marR="44450" marT="0" marB="0" anchor="b">
                    <a:lnL>
                      <a:noFill/>
                    </a:lnL>
                    <a:lnR>
                      <a:noFill/>
                    </a:lnR>
                    <a:lnT>
                      <a:noFill/>
                    </a:lnT>
                    <a:lnB>
                      <a:noFill/>
                    </a:lnB>
                    <a:noFill/>
                  </a:tcPr>
                </a:tc>
                <a:extLst>
                  <a:ext uri="{0D108BD9-81ED-4DB2-BD59-A6C34878D82A}">
                    <a16:rowId xmlns:a16="http://schemas.microsoft.com/office/drawing/2014/main" val="10019"/>
                  </a:ext>
                </a:extLst>
              </a:tr>
              <a:tr h="187960">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 </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(3.447)</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(1.795)</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(1.572)</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(1.467)</a:t>
                      </a:r>
                    </a:p>
                  </a:txBody>
                  <a:tcPr marL="44450" marR="44450" marT="0" marB="0" anchor="b">
                    <a:lnL>
                      <a:noFill/>
                    </a:lnL>
                    <a:lnR>
                      <a:noFill/>
                    </a:lnR>
                    <a:lnT>
                      <a:noFill/>
                    </a:lnT>
                    <a:lnB>
                      <a:noFill/>
                    </a:lnB>
                    <a:noFill/>
                  </a:tcPr>
                </a:tc>
                <a:extLst>
                  <a:ext uri="{0D108BD9-81ED-4DB2-BD59-A6C34878D82A}">
                    <a16:rowId xmlns:a16="http://schemas.microsoft.com/office/drawing/2014/main" val="10020"/>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Observations</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160</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307</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143</a:t>
                      </a:r>
                    </a:p>
                  </a:txBody>
                  <a:tcPr marL="44450" marR="44450" marT="0" marB="0" anchor="b">
                    <a:lnL>
                      <a:noFill/>
                    </a:lnL>
                    <a:lnR>
                      <a:noFill/>
                    </a:lnR>
                    <a:lnT>
                      <a:noFill/>
                    </a:lnT>
                    <a:lnB>
                      <a:noFill/>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264</a:t>
                      </a:r>
                    </a:p>
                  </a:txBody>
                  <a:tcPr marL="44450" marR="44450" marT="0" marB="0" anchor="b">
                    <a:lnL>
                      <a:noFill/>
                    </a:lnL>
                    <a:lnR>
                      <a:noFill/>
                    </a:lnR>
                    <a:lnT>
                      <a:noFill/>
                    </a:lnT>
                    <a:lnB>
                      <a:noFill/>
                    </a:lnB>
                    <a:noFill/>
                  </a:tcPr>
                </a:tc>
                <a:extLst>
                  <a:ext uri="{0D108BD9-81ED-4DB2-BD59-A6C34878D82A}">
                    <a16:rowId xmlns:a16="http://schemas.microsoft.com/office/drawing/2014/main" val="10021"/>
                  </a:ext>
                </a:extLst>
              </a:tr>
              <a:tr h="187960">
                <a:tc>
                  <a:txBody>
                    <a:bodyPr/>
                    <a:lstStyle/>
                    <a:p>
                      <a:pPr marL="0" indent="0">
                        <a:spcBef>
                          <a:spcPct val="0"/>
                        </a:spcBef>
                        <a:spcAft>
                          <a:spcPct val="0"/>
                        </a:spcAft>
                      </a:pPr>
                      <a:r>
                        <a:rPr sz="1100">
                          <a:highlight>
                            <a:srgbClr val="000000">
                              <a:alpha val="0"/>
                            </a:srgbClr>
                          </a:highlight>
                          <a:latin typeface="Cambria" panose="02040503050406030204"/>
                          <a:ea typeface="Times New Roman" panose="02020603050405020304"/>
                        </a:rPr>
                        <a:t>R-squared</a:t>
                      </a:r>
                    </a:p>
                  </a:txBody>
                  <a:tcPr marL="44450" marR="4445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0.171</a:t>
                      </a:r>
                    </a:p>
                  </a:txBody>
                  <a:tcPr marL="44450" marR="4445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0.059</a:t>
                      </a:r>
                    </a:p>
                  </a:txBody>
                  <a:tcPr marL="44450" marR="4445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sz="1100">
                          <a:highlight>
                            <a:srgbClr val="000000">
                              <a:alpha val="0"/>
                            </a:srgbClr>
                          </a:highlight>
                          <a:latin typeface="Cambria" panose="02040503050406030204"/>
                          <a:ea typeface="Times New Roman" panose="02020603050405020304"/>
                        </a:rPr>
                        <a:t>0.105</a:t>
                      </a:r>
                    </a:p>
                  </a:txBody>
                  <a:tcPr marL="44450" marR="44450" marT="0" marB="0" anchor="b">
                    <a:lnL>
                      <a:noFill/>
                    </a:lnL>
                    <a:lnR>
                      <a:noFill/>
                    </a:lnR>
                    <a:lnT>
                      <a:noFill/>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sz="1100" dirty="0">
                          <a:highlight>
                            <a:srgbClr val="000000">
                              <a:alpha val="0"/>
                            </a:srgbClr>
                          </a:highlight>
                          <a:latin typeface="Cambria" panose="02040503050406030204"/>
                          <a:ea typeface="Times New Roman" panose="02020603050405020304"/>
                        </a:rPr>
                        <a:t>0.49</a:t>
                      </a:r>
                    </a:p>
                  </a:txBody>
                  <a:tcPr marL="44450" marR="44450" marT="0" marB="0" anchor="b">
                    <a:lnL>
                      <a:noFill/>
                    </a:lnL>
                    <a:lnR>
                      <a:noFill/>
                    </a:lnR>
                    <a:lnT>
                      <a:noFill/>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22"/>
                  </a:ext>
                </a:extLst>
              </a:tr>
            </a:tbl>
          </a:graphicData>
        </a:graphic>
      </p:graphicFrame>
      <p:sp>
        <p:nvSpPr>
          <p:cNvPr id="7" name="Text Box 6"/>
          <p:cNvSpPr txBox="1"/>
          <p:nvPr/>
        </p:nvSpPr>
        <p:spPr>
          <a:xfrm>
            <a:off x="8759825" y="1720850"/>
            <a:ext cx="3276600" cy="4523105"/>
          </a:xfrm>
          <a:prstGeom prst="rect">
            <a:avLst/>
          </a:prstGeom>
        </p:spPr>
        <p:txBody>
          <a:bodyPr wrap="square">
            <a:spAutoFit/>
          </a:bodyPr>
          <a:lstStyle/>
          <a:p>
            <a:pPr marL="0" indent="0" algn="just" defTabSz="266700">
              <a:spcBef>
                <a:spcPct val="0"/>
              </a:spcBef>
              <a:spcAft>
                <a:spcPct val="0"/>
              </a:spcAft>
            </a:pPr>
            <a:r>
              <a:rPr sz="1600">
                <a:highlight>
                  <a:srgbClr val="000000">
                    <a:alpha val="0"/>
                  </a:srgbClr>
                </a:highlight>
                <a:latin typeface="Cambria" panose="02040503050406030204"/>
                <a:ea typeface="SimSun" panose="02010600030101010101" pitchFamily="2" charset="-122"/>
              </a:rPr>
              <a:t>The regional sensitivity analysis shows that the link between energy poverty and international migration</a:t>
            </a:r>
            <a:r>
              <a:rPr lang="fr-FR" sz="1600">
                <a:highlight>
                  <a:srgbClr val="000000">
                    <a:alpha val="0"/>
                  </a:srgbClr>
                </a:highlight>
                <a:latin typeface="Cambria" panose="02040503050406030204"/>
                <a:ea typeface="SimSun" panose="02010600030101010101" pitchFamily="2" charset="-122"/>
              </a:rPr>
              <a:t> can</a:t>
            </a:r>
            <a:r>
              <a:rPr sz="1600">
                <a:highlight>
                  <a:srgbClr val="000000">
                    <a:alpha val="0"/>
                  </a:srgbClr>
                </a:highlight>
                <a:latin typeface="Cambria" panose="02040503050406030204"/>
                <a:ea typeface="SimSun" panose="02010600030101010101" pitchFamily="2" charset="-122"/>
              </a:rPr>
              <a:t> differ</a:t>
            </a:r>
            <a:r>
              <a:rPr lang="fr-FR" sz="1600">
                <a:highlight>
                  <a:srgbClr val="000000">
                    <a:alpha val="0"/>
                  </a:srgbClr>
                </a:highlight>
                <a:latin typeface="Cambria" panose="02040503050406030204"/>
                <a:ea typeface="SimSun" panose="02010600030101010101" pitchFamily="2" charset="-122"/>
              </a:rPr>
              <a:t>s from on </a:t>
            </a:r>
            <a:r>
              <a:rPr sz="1600">
                <a:highlight>
                  <a:srgbClr val="000000">
                    <a:alpha val="0"/>
                  </a:srgbClr>
                </a:highlight>
                <a:latin typeface="Cambria" panose="02040503050406030204"/>
                <a:ea typeface="SimSun" panose="02010600030101010101" pitchFamily="2" charset="-122"/>
              </a:rPr>
              <a:t> African sub-regions</a:t>
            </a:r>
            <a:r>
              <a:rPr lang="fr-FR" sz="1600">
                <a:highlight>
                  <a:srgbClr val="000000">
                    <a:alpha val="0"/>
                  </a:srgbClr>
                </a:highlight>
                <a:latin typeface="Cambria" panose="02040503050406030204"/>
                <a:ea typeface="SimSun" panose="02010600030101010101" pitchFamily="2" charset="-122"/>
              </a:rPr>
              <a:t> to another</a:t>
            </a:r>
            <a:r>
              <a:rPr sz="1600">
                <a:highlight>
                  <a:srgbClr val="000000">
                    <a:alpha val="0"/>
                  </a:srgbClr>
                </a:highlight>
                <a:latin typeface="Cambria" panose="02040503050406030204"/>
                <a:ea typeface="SimSun" panose="02010600030101010101" pitchFamily="2" charset="-122"/>
              </a:rPr>
              <a:t>. Energy poverty has a positive and significant effect on migration in Central Africa (0.030*) and Austral Africa (0.004**), indicating that a lack of energy increases the pressure to leave these areas. In contrast, East Africa exhibits a markedly distinct trend, wherein energy poverty exerts a negative and significant influence (-0.012***) on migration. This may suggest a "poverty trap" mechanism</a:t>
            </a:r>
            <a:r>
              <a:rPr lang="fr-FR" sz="1600">
                <a:highlight>
                  <a:srgbClr val="000000">
                    <a:alpha val="0"/>
                  </a:srgbClr>
                </a:highlight>
                <a:latin typeface="Cambria" panose="02040503050406030204"/>
                <a:ea typeface="SimSun" panose="02010600030101010101" pitchFamily="2" charset="-122"/>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064"/>
            <a:ext cx="12192000" cy="1406203"/>
          </a:xfrm>
          <a:prstGeom prst="rect">
            <a:avLst/>
          </a:prstGeom>
        </p:spPr>
      </p:pic>
      <p:sp>
        <p:nvSpPr>
          <p:cNvPr id="5" name="Text Box 4"/>
          <p:cNvSpPr txBox="1"/>
          <p:nvPr/>
        </p:nvSpPr>
        <p:spPr>
          <a:xfrm>
            <a:off x="280035" y="1615758"/>
            <a:ext cx="5080000" cy="337185"/>
          </a:xfrm>
          <a:prstGeom prst="rect">
            <a:avLst/>
          </a:prstGeom>
        </p:spPr>
        <p:txBody>
          <a:bodyPr>
            <a:spAutoFit/>
          </a:bodyPr>
          <a:lstStyle/>
          <a:p>
            <a:pPr marL="0" indent="0" algn="just" defTabSz="266700">
              <a:spcBef>
                <a:spcPct val="0"/>
              </a:spcBef>
              <a:spcAft>
                <a:spcPct val="0"/>
              </a:spcAft>
            </a:pPr>
            <a:r>
              <a:rPr sz="1600" b="1">
                <a:latin typeface="Cambria" panose="02040503050406030204"/>
                <a:ea typeface="Times New Roman" panose="02020603050405020304"/>
              </a:rPr>
              <a:t>Transmission channel analysis  </a:t>
            </a:r>
          </a:p>
        </p:txBody>
      </p:sp>
      <p:graphicFrame>
        <p:nvGraphicFramePr>
          <p:cNvPr id="6" name="Table 5"/>
          <p:cNvGraphicFramePr/>
          <p:nvPr>
            <p:custDataLst>
              <p:tags r:id="rId1"/>
            </p:custDataLst>
          </p:nvPr>
        </p:nvGraphicFramePr>
        <p:xfrm>
          <a:off x="704215" y="2063750"/>
          <a:ext cx="10827385" cy="3409315"/>
        </p:xfrm>
        <a:graphic>
          <a:graphicData uri="http://schemas.openxmlformats.org/drawingml/2006/table">
            <a:tbl>
              <a:tblPr/>
              <a:tblGrid>
                <a:gridCol w="1524635">
                  <a:extLst>
                    <a:ext uri="{9D8B030D-6E8A-4147-A177-3AD203B41FA5}">
                      <a16:colId xmlns:a16="http://schemas.microsoft.com/office/drawing/2014/main" val="20000"/>
                    </a:ext>
                  </a:extLst>
                </a:gridCol>
                <a:gridCol w="671830">
                  <a:extLst>
                    <a:ext uri="{9D8B030D-6E8A-4147-A177-3AD203B41FA5}">
                      <a16:colId xmlns:a16="http://schemas.microsoft.com/office/drawing/2014/main" val="20001"/>
                    </a:ext>
                  </a:extLst>
                </a:gridCol>
                <a:gridCol w="653415">
                  <a:extLst>
                    <a:ext uri="{9D8B030D-6E8A-4147-A177-3AD203B41FA5}">
                      <a16:colId xmlns:a16="http://schemas.microsoft.com/office/drawing/2014/main" val="20002"/>
                    </a:ext>
                  </a:extLst>
                </a:gridCol>
                <a:gridCol w="969010">
                  <a:extLst>
                    <a:ext uri="{9D8B030D-6E8A-4147-A177-3AD203B41FA5}">
                      <a16:colId xmlns:a16="http://schemas.microsoft.com/office/drawing/2014/main" val="20003"/>
                    </a:ext>
                  </a:extLst>
                </a:gridCol>
                <a:gridCol w="225425">
                  <a:extLst>
                    <a:ext uri="{9D8B030D-6E8A-4147-A177-3AD203B41FA5}">
                      <a16:colId xmlns:a16="http://schemas.microsoft.com/office/drawing/2014/main" val="20004"/>
                    </a:ext>
                  </a:extLst>
                </a:gridCol>
                <a:gridCol w="1063625">
                  <a:extLst>
                    <a:ext uri="{9D8B030D-6E8A-4147-A177-3AD203B41FA5}">
                      <a16:colId xmlns:a16="http://schemas.microsoft.com/office/drawing/2014/main" val="20005"/>
                    </a:ext>
                  </a:extLst>
                </a:gridCol>
                <a:gridCol w="1069340">
                  <a:extLst>
                    <a:ext uri="{9D8B030D-6E8A-4147-A177-3AD203B41FA5}">
                      <a16:colId xmlns:a16="http://schemas.microsoft.com/office/drawing/2014/main" val="20006"/>
                    </a:ext>
                  </a:extLst>
                </a:gridCol>
                <a:gridCol w="225425">
                  <a:extLst>
                    <a:ext uri="{9D8B030D-6E8A-4147-A177-3AD203B41FA5}">
                      <a16:colId xmlns:a16="http://schemas.microsoft.com/office/drawing/2014/main" val="20007"/>
                    </a:ext>
                  </a:extLst>
                </a:gridCol>
                <a:gridCol w="1062990">
                  <a:extLst>
                    <a:ext uri="{9D8B030D-6E8A-4147-A177-3AD203B41FA5}">
                      <a16:colId xmlns:a16="http://schemas.microsoft.com/office/drawing/2014/main" val="20008"/>
                    </a:ext>
                  </a:extLst>
                </a:gridCol>
                <a:gridCol w="1031875">
                  <a:extLst>
                    <a:ext uri="{9D8B030D-6E8A-4147-A177-3AD203B41FA5}">
                      <a16:colId xmlns:a16="http://schemas.microsoft.com/office/drawing/2014/main" val="20009"/>
                    </a:ext>
                  </a:extLst>
                </a:gridCol>
                <a:gridCol w="224155">
                  <a:extLst>
                    <a:ext uri="{9D8B030D-6E8A-4147-A177-3AD203B41FA5}">
                      <a16:colId xmlns:a16="http://schemas.microsoft.com/office/drawing/2014/main" val="20010"/>
                    </a:ext>
                  </a:extLst>
                </a:gridCol>
                <a:gridCol w="1036320">
                  <a:extLst>
                    <a:ext uri="{9D8B030D-6E8A-4147-A177-3AD203B41FA5}">
                      <a16:colId xmlns:a16="http://schemas.microsoft.com/office/drawing/2014/main" val="20011"/>
                    </a:ext>
                  </a:extLst>
                </a:gridCol>
                <a:gridCol w="1069340">
                  <a:extLst>
                    <a:ext uri="{9D8B030D-6E8A-4147-A177-3AD203B41FA5}">
                      <a16:colId xmlns:a16="http://schemas.microsoft.com/office/drawing/2014/main" val="20012"/>
                    </a:ext>
                  </a:extLst>
                </a:gridCol>
              </a:tblGrid>
              <a:tr h="340995">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w="12700" cap="flat" cmpd="sng">
                      <a:solidFill>
                        <a:srgbClr val="000000"/>
                      </a:solidFill>
                      <a:prstDash val="solid"/>
                      <a:headEnd type="none" w="med" len="med"/>
                      <a:tailEnd type="none" w="med" len="med"/>
                    </a:lnT>
                    <a:lnB>
                      <a:noFill/>
                    </a:lnB>
                    <a:noFill/>
                  </a:tcPr>
                </a:tc>
                <a:tc gridSpan="3">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(i) Mediator:  </a:t>
                      </a:r>
                      <a:r>
                        <a:rPr sz="1000">
                          <a:latin typeface="Cambria" panose="02040503050406030204"/>
                          <a:ea typeface="Times New Roman" panose="02020603050405020304"/>
                        </a:rPr>
                        <a:t>Climate </a:t>
                      </a:r>
                      <a:r>
                        <a:rPr sz="1000">
                          <a:solidFill>
                            <a:srgbClr val="000000"/>
                          </a:solidFill>
                          <a:latin typeface="Cambria" panose="02040503050406030204"/>
                          <a:ea typeface="Times New Roman" panose="02020603050405020304"/>
                        </a:rPr>
                        <a:t>change </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fr-FR"/>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fr-FR"/>
                    </a:p>
                  </a:txBody>
                  <a:tcPr>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w="12700" cap="flat" cmpd="sng">
                      <a:solidFill>
                        <a:srgbClr val="000000"/>
                      </a:solidFill>
                      <a:prstDash val="solid"/>
                      <a:headEnd type="none" w="med" len="med"/>
                      <a:tailEnd type="none" w="med" len="med"/>
                    </a:lnT>
                    <a:lnB>
                      <a:noFill/>
                    </a:lnB>
                    <a:noFill/>
                  </a:tcPr>
                </a:tc>
                <a:tc gridSpan="2">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(ii) Mediator: </a:t>
                      </a:r>
                      <a:r>
                        <a:rPr sz="1000">
                          <a:solidFill>
                            <a:srgbClr val="000000"/>
                          </a:solidFill>
                          <a:latin typeface="Cambria" panose="02040503050406030204"/>
                          <a:ea typeface="等线"/>
                        </a:rPr>
                        <a:t>Human capital</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fr-FR"/>
                    </a:p>
                  </a:txBody>
                  <a:tcPr>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w="12700" cap="flat" cmpd="sng">
                      <a:solidFill>
                        <a:srgbClr val="000000"/>
                      </a:solidFill>
                      <a:prstDash val="solid"/>
                      <a:headEnd type="none" w="med" len="med"/>
                      <a:tailEnd type="none" w="med" len="med"/>
                    </a:lnT>
                    <a:lnB>
                      <a:noFill/>
                    </a:lnB>
                    <a:noFill/>
                  </a:tcPr>
                </a:tc>
                <a:tc gridSpan="2">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(iii) Mediator: </a:t>
                      </a:r>
                      <a:r>
                        <a:rPr sz="1000">
                          <a:latin typeface="Cambria" panose="02040503050406030204"/>
                          <a:ea typeface="Times New Roman" panose="02020603050405020304"/>
                        </a:rPr>
                        <a:t>ICT </a:t>
                      </a:r>
                      <a:endParaRPr sz="1000">
                        <a:solidFill>
                          <a:srgbClr val="000000"/>
                        </a:solidFill>
                        <a:latin typeface="Cambria" panose="02040503050406030204"/>
                        <a:ea typeface="Times New Roman" panose="02020603050405020304"/>
                      </a:endParaRP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fr-FR"/>
                    </a:p>
                  </a:txBody>
                  <a:tcPr>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w="6350" cap="flat" cmpd="sng">
                      <a:solidFill>
                        <a:srgbClr val="000008"/>
                      </a:solidFill>
                      <a:prstDash val="solid"/>
                      <a:headEnd type="none" w="med" len="med"/>
                      <a:tailEnd type="none" w="med" len="med"/>
                    </a:lnT>
                    <a:lnB>
                      <a:noFill/>
                    </a:lnB>
                    <a:noFill/>
                  </a:tcPr>
                </a:tc>
                <a:tc gridSpan="2">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(iv) Mediator: Labor Force P.</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fr-FR"/>
                    </a:p>
                  </a:txBody>
                  <a:tcPr>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247015">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a:noFill/>
                    </a:lnT>
                    <a:lnB w="12700" cap="flat" cmpd="sng">
                      <a:solidFill>
                        <a:srgbClr val="000000"/>
                      </a:solidFill>
                      <a:prstDash val="solid"/>
                      <a:headEnd type="none" w="med" len="med"/>
                      <a:tailEnd type="none" w="med" len="med"/>
                    </a:lnB>
                    <a:noFill/>
                  </a:tcPr>
                </a:tc>
                <a:tc gridSpan="2">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(1a)</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xBody>
                    <a:bodyPr/>
                    <a:lstStyle/>
                    <a:p>
                      <a:endParaRPr lang="fr-FR"/>
                    </a:p>
                  </a:txBody>
                  <a:tcPr>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(1b)</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a:noFill/>
                    </a:lnT>
                    <a:lnB w="12700" cap="flat" cmpd="sng">
                      <a:solidFill>
                        <a:srgbClr val="000000"/>
                      </a:solidFill>
                      <a:prstDash val="solid"/>
                      <a:headEnd type="none" w="med" len="med"/>
                      <a:tailEnd type="none" w="med" len="med"/>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(2a)</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(2b)</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a:noFill/>
                    </a:lnT>
                    <a:lnB w="12700" cap="flat" cmpd="sng">
                      <a:solidFill>
                        <a:srgbClr val="000000"/>
                      </a:solidFill>
                      <a:prstDash val="solid"/>
                      <a:headEnd type="none" w="med" len="med"/>
                      <a:tailEnd type="none" w="med" len="med"/>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(3a)</a:t>
                      </a: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(3b)</a:t>
                      </a:r>
                    </a:p>
                  </a:txBody>
                  <a:tcPr marL="68580" marR="68580" marT="0" marB="0" anchor="ctr">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(4a)</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(4b)</a:t>
                      </a:r>
                    </a:p>
                  </a:txBody>
                  <a:tcPr marL="68580" marR="68580"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511175">
                <a:tc>
                  <a:txBody>
                    <a:bodyPr/>
                    <a:lstStyle/>
                    <a:p>
                      <a:pPr marL="85725" indent="0" algn="just" fontAlgn="b">
                        <a:spcBef>
                          <a:spcPct val="0"/>
                        </a:spcBef>
                        <a:spcAft>
                          <a:spcPct val="0"/>
                        </a:spcAft>
                      </a:pPr>
                      <a:r>
                        <a:rPr sz="1000">
                          <a:solidFill>
                            <a:srgbClr val="000000"/>
                          </a:solidFill>
                          <a:latin typeface="Cambria" panose="02040503050406030204"/>
                          <a:ea typeface="等线"/>
                        </a:rPr>
                        <a:t> Dep. variables</a:t>
                      </a: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lstStyle/>
                    <a:p>
                      <a:pPr marL="85725" indent="0" algn="just" fontAlgn="b">
                        <a:spcBef>
                          <a:spcPct val="0"/>
                        </a:spcBef>
                        <a:spcAft>
                          <a:spcPct val="0"/>
                        </a:spcAft>
                      </a:pPr>
                      <a:r>
                        <a:rPr sz="1000" b="1">
                          <a:latin typeface="Cambria" panose="02040503050406030204"/>
                          <a:ea typeface="Times New Roman" panose="02020603050405020304"/>
                        </a:rPr>
                        <a:t>Climate change</a:t>
                      </a:r>
                      <a:endParaRPr sz="1000" b="1">
                        <a:solidFill>
                          <a:srgbClr val="000000"/>
                        </a:solidFill>
                        <a:latin typeface="Cambria" panose="02040503050406030204"/>
                        <a:ea typeface="Times New Roman" panose="02020603050405020304"/>
                      </a:endParaRP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xBody>
                    <a:bodyPr/>
                    <a:lstStyle/>
                    <a:p>
                      <a:endParaRPr lang="fr-FR"/>
                    </a:p>
                  </a:txBody>
                  <a:tcPr>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tcPr>
                </a:tc>
                <a:tc>
                  <a:txBody>
                    <a:bodyPr/>
                    <a:lstStyle/>
                    <a:p>
                      <a:pPr marL="85725" indent="0" algn="just" fontAlgn="b">
                        <a:spcBef>
                          <a:spcPct val="0"/>
                        </a:spcBef>
                        <a:spcAft>
                          <a:spcPct val="0"/>
                        </a:spcAft>
                      </a:pPr>
                      <a:r>
                        <a:rPr sz="1000">
                          <a:latin typeface="Cambria" panose="02040503050406030204"/>
                          <a:ea typeface="SimSun" panose="02010600030101010101" pitchFamily="2" charset="-122"/>
                        </a:rPr>
                        <a:t>IMS</a:t>
                      </a: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 </a:t>
                      </a: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b="1">
                          <a:latin typeface="Cambria" panose="02040503050406030204"/>
                          <a:ea typeface="Times New Roman" panose="02020603050405020304"/>
                        </a:rPr>
                        <a:t>Human Capital</a:t>
                      </a: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a:latin typeface="Cambria" panose="02040503050406030204"/>
                          <a:ea typeface="SimSun" panose="02010600030101010101" pitchFamily="2" charset="-122"/>
                        </a:rPr>
                        <a:t>IMS</a:t>
                      </a: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 </a:t>
                      </a: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b="1">
                          <a:latin typeface="Cambria" panose="02040503050406030204"/>
                          <a:ea typeface="Times New Roman" panose="02020603050405020304"/>
                        </a:rPr>
                        <a:t>ICT (Mobile)</a:t>
                      </a:r>
                    </a:p>
                  </a:txBody>
                  <a:tcPr marL="68580" marR="68580" marT="0" marB="0" anchor="b">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a:latin typeface="Cambria" panose="02040503050406030204"/>
                          <a:ea typeface="SimSun" panose="02010600030101010101" pitchFamily="2" charset="-122"/>
                        </a:rPr>
                        <a:t>IMS</a:t>
                      </a:r>
                    </a:p>
                  </a:txBody>
                  <a:tcPr marL="68580" marR="68580" marT="0" marB="0" anchor="b">
                    <a:lnL>
                      <a:noFill/>
                    </a:lnL>
                    <a:lnR>
                      <a:noFill/>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a:latin typeface="Cambria" panose="02040503050406030204"/>
                          <a:ea typeface="SimSun" panose="02010600030101010101" pitchFamily="2" charset="-122"/>
                        </a:rPr>
                        <a:t> </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b="1">
                          <a:latin typeface="Cambria" panose="02040503050406030204"/>
                          <a:ea typeface="Times New Roman" panose="02020603050405020304"/>
                        </a:rPr>
                        <a:t>Labor Force P.</a:t>
                      </a: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a:latin typeface="Cambria" panose="02040503050406030204"/>
                          <a:ea typeface="SimSun" panose="02010600030101010101" pitchFamily="2" charset="-122"/>
                        </a:rPr>
                        <a:t>IMS</a:t>
                      </a:r>
                    </a:p>
                  </a:txBody>
                  <a:tcPr marL="68580" marR="68580" marT="0" marB="0" anchor="b">
                    <a:lnL>
                      <a:noFill/>
                    </a:lnL>
                    <a:lnR>
                      <a:noFill/>
                    </a:lnR>
                    <a:lnT w="12700" cap="flat" cmpd="sng">
                      <a:solidFill>
                        <a:srgbClr val="000000"/>
                      </a:solidFill>
                      <a:prstDash val="solid"/>
                      <a:headEnd type="none" w="med" len="med"/>
                      <a:tailEnd type="none" w="med" len="med"/>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r h="340995">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EPOV1</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gridSpan="2">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0.002***</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hMerge="1">
                  <a:txBody>
                    <a:bodyPr/>
                    <a:lstStyle/>
                    <a:p>
                      <a:endParaRPr lang="fr-FR"/>
                    </a:p>
                  </a:txBody>
                  <a:tcPr>
                    <a:lnR>
                      <a:noFill/>
                    </a:lnR>
                    <a:lnT w="6350" cap="flat" cmpd="sng">
                      <a:solidFill>
                        <a:srgbClr val="000008"/>
                      </a:solidFill>
                      <a:prstDash val="solid"/>
                      <a:headEnd type="none" w="med" len="med"/>
                      <a:tailEnd type="none" w="med" len="med"/>
                    </a:lnT>
                    <a:lnB>
                      <a:noFill/>
                    </a:lnB>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0.015</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0.002***</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0.015</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0.986***</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0.005*</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 </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-0.224***</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0.002</a:t>
                      </a:r>
                    </a:p>
                  </a:txBody>
                  <a:tcPr marL="68580" marR="68580" marT="0" marB="0" anchor="b">
                    <a:lnL>
                      <a:noFill/>
                    </a:lnL>
                    <a:lnR>
                      <a:noFill/>
                    </a:lnR>
                    <a:lnT w="6350" cap="flat" cmpd="sng">
                      <a:solidFill>
                        <a:srgbClr val="000008"/>
                      </a:solidFill>
                      <a:prstDash val="solid"/>
                      <a:headEnd type="none" w="med" len="med"/>
                      <a:tailEnd type="none" w="med" len="med"/>
                    </a:lnT>
                    <a:lnB>
                      <a:noFill/>
                    </a:lnB>
                    <a:noFill/>
                  </a:tcPr>
                </a:tc>
                <a:extLst>
                  <a:ext uri="{0D108BD9-81ED-4DB2-BD59-A6C34878D82A}">
                    <a16:rowId xmlns:a16="http://schemas.microsoft.com/office/drawing/2014/main" val="10003"/>
                  </a:ext>
                </a:extLst>
              </a:tr>
              <a:tr h="180340">
                <a:tc>
                  <a:txBody>
                    <a:bodyPr/>
                    <a:lstStyle/>
                    <a:p>
                      <a:pPr marL="85725" indent="0" algn="just">
                        <a:spcBef>
                          <a:spcPct val="0"/>
                        </a:spcBef>
                        <a:spcAft>
                          <a:spcPct val="0"/>
                        </a:spcAft>
                      </a:pPr>
                      <a:r>
                        <a:rPr sz="1000">
                          <a:latin typeface="Cambria" panose="02040503050406030204"/>
                          <a:ea typeface="Times New Roman" panose="02020603050405020304"/>
                        </a:rPr>
                        <a:t> </a:t>
                      </a:r>
                    </a:p>
                  </a:txBody>
                  <a:tcPr marL="68580" marR="68580" marT="0" marB="0" anchor="b">
                    <a:lnL>
                      <a:noFill/>
                    </a:lnL>
                    <a:lnR>
                      <a:noFill/>
                    </a:lnR>
                    <a:lnT>
                      <a:noFill/>
                    </a:lnT>
                    <a:lnB>
                      <a:noFill/>
                    </a:lnB>
                    <a:noFill/>
                  </a:tcPr>
                </a:tc>
                <a:tc gridSpan="2">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(0.000)</a:t>
                      </a:r>
                    </a:p>
                  </a:txBody>
                  <a:tcPr marL="68580" marR="68580" marT="0" marB="0" anchor="b">
                    <a:lnL>
                      <a:noFill/>
                    </a:lnL>
                    <a:lnR>
                      <a:noFill/>
                    </a:lnR>
                    <a:lnT>
                      <a:noFill/>
                    </a:lnT>
                    <a:lnB>
                      <a:noFill/>
                    </a:lnB>
                    <a:noFill/>
                  </a:tcPr>
                </a:tc>
                <a:tc hMerge="1">
                  <a:txBody>
                    <a:bodyPr/>
                    <a:lstStyle/>
                    <a:p>
                      <a:endParaRPr lang="fr-FR"/>
                    </a:p>
                  </a:txBody>
                  <a:tcPr>
                    <a:lnR>
                      <a:noFill/>
                    </a:lnR>
                    <a:lnT>
                      <a:noFill/>
                    </a:lnT>
                    <a:lnB>
                      <a:noFill/>
                    </a:lnB>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(0.010)</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(0.000)</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(0.009)</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(0.044)</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(0.003)</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 </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(0.010)</a:t>
                      </a:r>
                    </a:p>
                  </a:txBody>
                  <a:tcPr marL="68580" marR="68580" marT="0" marB="0" anchor="b">
                    <a:lnL>
                      <a:noFill/>
                    </a:lnL>
                    <a:lnR>
                      <a:noFill/>
                    </a:lnR>
                    <a:lnT>
                      <a:noFill/>
                    </a:lnT>
                    <a:lnB>
                      <a:noFill/>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(0.002)</a:t>
                      </a:r>
                    </a:p>
                  </a:txBody>
                  <a:tcPr marL="68580" marR="68580" marT="0" marB="0" anchor="b">
                    <a:lnL>
                      <a:noFill/>
                    </a:lnL>
                    <a:lnR>
                      <a:noFill/>
                    </a:lnR>
                    <a:lnT>
                      <a:noFill/>
                    </a:lnT>
                    <a:lnB>
                      <a:noFill/>
                    </a:lnB>
                    <a:noFill/>
                  </a:tcPr>
                </a:tc>
                <a:extLst>
                  <a:ext uri="{0D108BD9-81ED-4DB2-BD59-A6C34878D82A}">
                    <a16:rowId xmlns:a16="http://schemas.microsoft.com/office/drawing/2014/main" val="10004"/>
                  </a:ext>
                </a:extLst>
              </a:tr>
              <a:tr h="340995">
                <a:tc>
                  <a:txBody>
                    <a:bodyPr/>
                    <a:lstStyle/>
                    <a:p>
                      <a:pPr marL="85725" indent="0" algn="just" fontAlgn="b">
                        <a:spcBef>
                          <a:spcPct val="0"/>
                        </a:spcBef>
                        <a:spcAft>
                          <a:spcPct val="0"/>
                        </a:spcAft>
                      </a:pPr>
                      <a:r>
                        <a:rPr sz="1000" b="1">
                          <a:latin typeface="Cambria" panose="02040503050406030204"/>
                          <a:ea typeface="Times New Roman" panose="02020603050405020304"/>
                        </a:rPr>
                        <a:t>Mediator</a:t>
                      </a:r>
                    </a:p>
                  </a:txBody>
                  <a:tcPr marL="68580" marR="68580" marT="0" marB="0" anchor="b">
                    <a:lnL>
                      <a:noFill/>
                    </a:lnL>
                    <a:lnR>
                      <a:noFill/>
                    </a:lnR>
                    <a:lnT>
                      <a:noFill/>
                    </a:lnT>
                    <a:lnB>
                      <a:noFill/>
                    </a:lnB>
                    <a:noFill/>
                  </a:tcPr>
                </a:tc>
                <a:tc gridSpan="2">
                  <a:txBody>
                    <a:bodyPr/>
                    <a:lstStyle/>
                    <a:p>
                      <a:pPr marL="85725" indent="0" algn="just">
                        <a:spcBef>
                          <a:spcPct val="0"/>
                        </a:spcBef>
                        <a:spcAft>
                          <a:spcPct val="0"/>
                        </a:spcAft>
                      </a:pPr>
                      <a:r>
                        <a:rPr sz="1000">
                          <a:latin typeface="Cambria" panose="02040503050406030204"/>
                          <a:ea typeface="Times New Roman" panose="02020603050405020304"/>
                        </a:rPr>
                        <a:t> </a:t>
                      </a:r>
                    </a:p>
                  </a:txBody>
                  <a:tcPr marL="68580" marR="68580" marT="0" marB="0" anchor="b">
                    <a:lnL>
                      <a:noFill/>
                    </a:lnL>
                    <a:lnR>
                      <a:noFill/>
                    </a:lnR>
                    <a:lnT>
                      <a:noFill/>
                    </a:lnT>
                    <a:lnB>
                      <a:noFill/>
                    </a:lnB>
                    <a:noFill/>
                  </a:tcPr>
                </a:tc>
                <a:tc hMerge="1">
                  <a:txBody>
                    <a:bodyPr/>
                    <a:lstStyle/>
                    <a:p>
                      <a:endParaRPr lang="fr-FR"/>
                    </a:p>
                  </a:txBody>
                  <a:tcPr>
                    <a:lnR>
                      <a:noFill/>
                    </a:lnR>
                    <a:lnT>
                      <a:noFill/>
                    </a:lnT>
                    <a:lnB>
                      <a:noFill/>
                    </a:lnB>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0.105*</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SimSun" panose="02010600030101010101" pitchFamily="2" charset="-122"/>
                        </a:rPr>
                        <a:t>-2.467</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SimSun" panose="02010600030101010101" pitchFamily="2" charset="-122"/>
                        </a:rPr>
                        <a:t>0.986***</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SimSun" panose="02010600030101010101" pitchFamily="2" charset="-122"/>
                        </a:rPr>
                        <a:t>-0.008***</a:t>
                      </a:r>
                    </a:p>
                  </a:txBody>
                  <a:tcPr marL="68580" marR="68580" marT="0" marB="0" anchor="b">
                    <a:lnL>
                      <a:noFill/>
                    </a:lnL>
                    <a:lnR>
                      <a:noFill/>
                    </a:lnR>
                    <a:lnT>
                      <a:noFill/>
                    </a:lnT>
                    <a:lnB>
                      <a:noFill/>
                    </a:lnB>
                    <a:noFill/>
                  </a:tcPr>
                </a:tc>
                <a:extLst>
                  <a:ext uri="{0D108BD9-81ED-4DB2-BD59-A6C34878D82A}">
                    <a16:rowId xmlns:a16="http://schemas.microsoft.com/office/drawing/2014/main" val="10005"/>
                  </a:ext>
                </a:extLst>
              </a:tr>
              <a:tr h="180340">
                <a:tc>
                  <a:txBody>
                    <a:bodyPr/>
                    <a:lstStyle/>
                    <a:p>
                      <a:pPr marL="85725" indent="0" algn="just">
                        <a:spcBef>
                          <a:spcPct val="0"/>
                        </a:spcBef>
                        <a:spcAft>
                          <a:spcPct val="0"/>
                        </a:spcAft>
                      </a:pPr>
                      <a:r>
                        <a:rPr sz="1000">
                          <a:latin typeface="Cambria" panose="02040503050406030204"/>
                          <a:ea typeface="Times New Roman" panose="02020603050405020304"/>
                        </a:rPr>
                        <a:t> </a:t>
                      </a:r>
                    </a:p>
                  </a:txBody>
                  <a:tcPr marL="68580" marR="68580" marT="0" marB="0" anchor="b">
                    <a:lnL>
                      <a:noFill/>
                    </a:lnL>
                    <a:lnR>
                      <a:noFill/>
                    </a:lnR>
                    <a:lnT>
                      <a:noFill/>
                    </a:lnT>
                    <a:lnB>
                      <a:noFill/>
                    </a:lnB>
                    <a:noFill/>
                  </a:tcPr>
                </a:tc>
                <a:tc gridSpan="2">
                  <a:txBody>
                    <a:bodyPr/>
                    <a:lstStyle/>
                    <a:p>
                      <a:pPr marL="85725" indent="0" algn="just">
                        <a:spcBef>
                          <a:spcPct val="0"/>
                        </a:spcBef>
                        <a:spcAft>
                          <a:spcPct val="0"/>
                        </a:spcAft>
                      </a:pPr>
                      <a:r>
                        <a:rPr sz="1000">
                          <a:latin typeface="Cambria" panose="02040503050406030204"/>
                          <a:ea typeface="Times New Roman" panose="02020603050405020304"/>
                        </a:rPr>
                        <a:t> </a:t>
                      </a:r>
                    </a:p>
                  </a:txBody>
                  <a:tcPr marL="68580" marR="68580" marT="0" marB="0" anchor="b">
                    <a:lnL>
                      <a:noFill/>
                    </a:lnL>
                    <a:lnR>
                      <a:noFill/>
                    </a:lnR>
                    <a:lnT>
                      <a:noFill/>
                    </a:lnT>
                    <a:lnB>
                      <a:noFill/>
                    </a:lnB>
                    <a:noFill/>
                  </a:tcPr>
                </a:tc>
                <a:tc hMerge="1">
                  <a:txBody>
                    <a:bodyPr/>
                    <a:lstStyle/>
                    <a:p>
                      <a:endParaRPr lang="fr-FR"/>
                    </a:p>
                  </a:txBody>
                  <a:tcPr>
                    <a:lnR>
                      <a:noFill/>
                    </a:lnR>
                    <a:lnT>
                      <a:noFill/>
                    </a:lnT>
                    <a:lnB>
                      <a:noFill/>
                    </a:lnB>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(0.089)</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SimSun" panose="02010600030101010101" pitchFamily="2" charset="-122"/>
                        </a:rPr>
                        <a:t>(3.375)</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SimSun" panose="02010600030101010101" pitchFamily="2" charset="-122"/>
                        </a:rPr>
                        <a:t>(0.044)</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SimSun" panose="02010600030101010101" pitchFamily="2" charset="-122"/>
                        </a:rPr>
                        <a:t>(0.003)</a:t>
                      </a:r>
                    </a:p>
                  </a:txBody>
                  <a:tcPr marL="68580" marR="68580" marT="0" marB="0" anchor="b">
                    <a:lnL>
                      <a:noFill/>
                    </a:lnL>
                    <a:lnR>
                      <a:noFill/>
                    </a:lnR>
                    <a:lnT>
                      <a:noFill/>
                    </a:lnT>
                    <a:lnB>
                      <a:noFill/>
                    </a:lnB>
                    <a:noFill/>
                  </a:tcPr>
                </a:tc>
                <a:extLst>
                  <a:ext uri="{0D108BD9-81ED-4DB2-BD59-A6C34878D82A}">
                    <a16:rowId xmlns:a16="http://schemas.microsoft.com/office/drawing/2014/main" val="10006"/>
                  </a:ext>
                </a:extLst>
              </a:tr>
              <a:tr h="224790">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Controls</a:t>
                      </a:r>
                    </a:p>
                  </a:txBody>
                  <a:tcPr marL="68580" marR="68580" marT="0" marB="0" anchor="ctr">
                    <a:lnL>
                      <a:noFill/>
                    </a:lnL>
                    <a:lnR>
                      <a:noFill/>
                    </a:lnR>
                    <a:lnT>
                      <a:noFill/>
                    </a:lnT>
                    <a:lnB>
                      <a:noFill/>
                    </a:lnB>
                    <a:noFill/>
                  </a:tcPr>
                </a:tc>
                <a:tc gridSpan="2">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Yes</a:t>
                      </a:r>
                    </a:p>
                  </a:txBody>
                  <a:tcPr marL="68580" marR="68580" marT="0" marB="0" anchor="ctr">
                    <a:lnL>
                      <a:noFill/>
                    </a:lnL>
                    <a:lnR>
                      <a:noFill/>
                    </a:lnR>
                    <a:lnT>
                      <a:noFill/>
                    </a:lnT>
                    <a:lnB>
                      <a:noFill/>
                    </a:lnB>
                    <a:noFill/>
                  </a:tcPr>
                </a:tc>
                <a:tc hMerge="1">
                  <a:txBody>
                    <a:bodyPr/>
                    <a:lstStyle/>
                    <a:p>
                      <a:endParaRPr lang="fr-FR"/>
                    </a:p>
                  </a:txBody>
                  <a:tcPr>
                    <a:lnR>
                      <a:noFill/>
                    </a:lnR>
                    <a:lnT>
                      <a:noFill/>
                    </a:lnT>
                    <a:lnB>
                      <a:noFill/>
                    </a:lnB>
                  </a:tcPr>
                </a:tc>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Yes</a:t>
                      </a:r>
                    </a:p>
                  </a:txBody>
                  <a:tcPr marL="68580" marR="68580" marT="0" marB="0" anchor="ctr">
                    <a:lnL>
                      <a:noFill/>
                    </a:lnL>
                    <a:lnR>
                      <a:noFill/>
                    </a:lnR>
                    <a:lnT>
                      <a:noFill/>
                    </a:lnT>
                    <a:lnB>
                      <a:noFill/>
                    </a:lnB>
                    <a:noFill/>
                  </a:tcPr>
                </a:tc>
                <a:tc>
                  <a:txBody>
                    <a:bodyPr/>
                    <a:lstStyle/>
                    <a:p>
                      <a:pPr marL="85725" indent="0" algn="just">
                        <a:spcBef>
                          <a:spcPct val="0"/>
                        </a:spcBef>
                        <a:spcAft>
                          <a:spcPct val="0"/>
                        </a:spcAft>
                      </a:pPr>
                      <a:r>
                        <a:rPr sz="1000" i="1">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Yes</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Yes</a:t>
                      </a:r>
                    </a:p>
                  </a:txBody>
                  <a:tcPr marL="68580" marR="68580" marT="0" marB="0" anchor="ctr">
                    <a:lnL>
                      <a:noFill/>
                    </a:lnL>
                    <a:lnR>
                      <a:noFill/>
                    </a:lnR>
                    <a:lnT>
                      <a:noFill/>
                    </a:lnT>
                    <a:lnB>
                      <a:noFill/>
                    </a:lnB>
                    <a:noFill/>
                  </a:tcPr>
                </a:tc>
                <a:tc>
                  <a:txBody>
                    <a:bodyPr/>
                    <a:lstStyle/>
                    <a:p>
                      <a:pPr marL="85725" indent="0" algn="just">
                        <a:spcBef>
                          <a:spcPct val="0"/>
                        </a:spcBef>
                        <a:spcAft>
                          <a:spcPct val="0"/>
                        </a:spcAft>
                      </a:pPr>
                      <a:r>
                        <a:rPr sz="1000" i="1">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Yes</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Yes</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 </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Yes</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i="1">
                          <a:solidFill>
                            <a:srgbClr val="000000"/>
                          </a:solidFill>
                          <a:latin typeface="Cambria" panose="02040503050406030204"/>
                          <a:ea typeface="Times New Roman" panose="02020603050405020304"/>
                        </a:rPr>
                        <a:t>Yes</a:t>
                      </a:r>
                    </a:p>
                  </a:txBody>
                  <a:tcPr marL="68580" marR="68580" marT="0" marB="0" anchor="ctr">
                    <a:lnL>
                      <a:noFill/>
                    </a:lnL>
                    <a:lnR>
                      <a:noFill/>
                    </a:lnR>
                    <a:lnT>
                      <a:noFill/>
                    </a:lnT>
                    <a:lnB>
                      <a:noFill/>
                    </a:lnB>
                    <a:noFill/>
                  </a:tcPr>
                </a:tc>
                <a:extLst>
                  <a:ext uri="{0D108BD9-81ED-4DB2-BD59-A6C34878D82A}">
                    <a16:rowId xmlns:a16="http://schemas.microsoft.com/office/drawing/2014/main" val="10007"/>
                  </a:ext>
                </a:extLst>
              </a:tr>
              <a:tr h="180340">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Bootstrap </a:t>
                      </a:r>
                    </a:p>
                  </a:txBody>
                  <a:tcPr marL="68580" marR="68580" marT="0" marB="0" anchor="ctr">
                    <a:lnL>
                      <a:noFill/>
                    </a:lnL>
                    <a:lnR>
                      <a:noFill/>
                    </a:lnR>
                    <a:lnT>
                      <a:noFill/>
                    </a:lnT>
                    <a:lnB>
                      <a:noFill/>
                    </a:lnB>
                    <a:noFill/>
                  </a:tcPr>
                </a:tc>
                <a:tc gridSpan="2">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500</a:t>
                      </a:r>
                    </a:p>
                  </a:txBody>
                  <a:tcPr marL="68580" marR="68580" marT="0" marB="0" anchor="ctr">
                    <a:lnL>
                      <a:noFill/>
                    </a:lnL>
                    <a:lnR>
                      <a:noFill/>
                    </a:lnR>
                    <a:lnT>
                      <a:noFill/>
                    </a:lnT>
                    <a:lnB>
                      <a:noFill/>
                    </a:lnB>
                    <a:noFill/>
                  </a:tcPr>
                </a:tc>
                <a:tc hMerge="1">
                  <a:txBody>
                    <a:bodyPr/>
                    <a:lstStyle/>
                    <a:p>
                      <a:endParaRPr lang="fr-FR"/>
                    </a:p>
                  </a:txBody>
                  <a:tcPr>
                    <a:lnR>
                      <a:noFill/>
                    </a:lnR>
                    <a:lnT>
                      <a:noFill/>
                    </a:lnT>
                    <a:lnB>
                      <a:noFill/>
                    </a:lnB>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500</a:t>
                      </a:r>
                    </a:p>
                  </a:txBody>
                  <a:tcPr marL="68580" marR="68580" marT="0" marB="0" anchor="ctr">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500</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500</a:t>
                      </a:r>
                    </a:p>
                  </a:txBody>
                  <a:tcPr marL="68580" marR="68580" marT="0" marB="0" anchor="ctr">
                    <a:lnL>
                      <a:noFill/>
                    </a:lnL>
                    <a:lnR>
                      <a:noFill/>
                    </a:lnR>
                    <a:lnT>
                      <a:noFill/>
                    </a:lnT>
                    <a:lnB>
                      <a:noFill/>
                    </a:lnB>
                    <a:noFill/>
                  </a:tcPr>
                </a:tc>
                <a:tc>
                  <a:txBody>
                    <a:bodyPr/>
                    <a:lstStyle/>
                    <a:p>
                      <a:pPr marL="85725" indent="0" algn="just">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b">
                    <a:lnL>
                      <a:noFill/>
                    </a:lnL>
                    <a:lnR>
                      <a:noFill/>
                    </a:lnR>
                    <a:lnT>
                      <a:noFill/>
                    </a:lnT>
                    <a:lnB>
                      <a:noFill/>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500</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500</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500</a:t>
                      </a:r>
                    </a:p>
                  </a:txBody>
                  <a:tcPr marL="68580" marR="68580" marT="0" marB="0" anchor="ctr">
                    <a:lnL>
                      <a:noFill/>
                    </a:lnL>
                    <a:lnR>
                      <a:noFill/>
                    </a:lnR>
                    <a:lnT>
                      <a:noFill/>
                    </a:lnT>
                    <a:lnB>
                      <a:noFill/>
                    </a:lnB>
                    <a:noFill/>
                  </a:tcPr>
                </a:tc>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500</a:t>
                      </a:r>
                    </a:p>
                  </a:txBody>
                  <a:tcPr marL="68580" marR="68580" marT="0" marB="0" anchor="ctr">
                    <a:lnL>
                      <a:noFill/>
                    </a:lnL>
                    <a:lnR>
                      <a:noFill/>
                    </a:lnR>
                    <a:lnT>
                      <a:noFill/>
                    </a:lnT>
                    <a:lnB>
                      <a:noFill/>
                    </a:lnB>
                    <a:noFill/>
                  </a:tcPr>
                </a:tc>
                <a:extLst>
                  <a:ext uri="{0D108BD9-81ED-4DB2-BD59-A6C34878D82A}">
                    <a16:rowId xmlns:a16="http://schemas.microsoft.com/office/drawing/2014/main" val="10008"/>
                  </a:ext>
                </a:extLst>
              </a:tr>
              <a:tr h="180340">
                <a:tc gridSpan="2">
                  <a:txBody>
                    <a:bodyPr/>
                    <a:lstStyle/>
                    <a:p>
                      <a:pPr marL="85725" indent="0" algn="just" fontAlgn="b">
                        <a:spcBef>
                          <a:spcPct val="0"/>
                        </a:spcBef>
                        <a:spcAft>
                          <a:spcPct val="0"/>
                        </a:spcAft>
                      </a:pPr>
                      <a:r>
                        <a:rPr sz="1000" b="1">
                          <a:latin typeface="Cambria" panose="02040503050406030204"/>
                          <a:ea typeface="SimSun" panose="02010600030101010101" pitchFamily="2" charset="-122"/>
                        </a:rPr>
                        <a:t> </a:t>
                      </a:r>
                    </a:p>
                  </a:txBody>
                  <a:tcPr marL="68580" marR="68580" marT="0" marB="0" anchor="b">
                    <a:lnL>
                      <a:noFill/>
                    </a:lnL>
                    <a:lnR>
                      <a:noFill/>
                    </a:lnR>
                    <a:lnT>
                      <a:noFill/>
                    </a:lnT>
                    <a:lnB>
                      <a:noFill/>
                    </a:lnB>
                    <a:noFill/>
                  </a:tcPr>
                </a:tc>
                <a:tc hMerge="1">
                  <a:txBody>
                    <a:bodyPr/>
                    <a:lstStyle/>
                    <a:p>
                      <a:endParaRPr lang="fr-FR"/>
                    </a:p>
                  </a:txBody>
                  <a:tcPr>
                    <a:lnR>
                      <a:noFill/>
                    </a:lnR>
                    <a:lnT>
                      <a:noFill/>
                    </a:lnT>
                    <a:lnB>
                      <a:noFill/>
                    </a:lnB>
                  </a:tcPr>
                </a:tc>
                <a:tc gridSpan="11">
                  <a:txBody>
                    <a:bodyPr/>
                    <a:lstStyle/>
                    <a:p>
                      <a:pPr marL="85725" indent="0" algn="just" fontAlgn="b">
                        <a:spcBef>
                          <a:spcPct val="0"/>
                        </a:spcBef>
                        <a:spcAft>
                          <a:spcPct val="0"/>
                        </a:spcAft>
                      </a:pPr>
                      <a:r>
                        <a:rPr sz="1000" b="1">
                          <a:latin typeface="Cambria" panose="02040503050406030204"/>
                          <a:ea typeface="SimSun" panose="02010600030101010101" pitchFamily="2" charset="-122"/>
                        </a:rPr>
                        <a:t> Composition of the effect</a:t>
                      </a:r>
                    </a:p>
                  </a:txBody>
                  <a:tcPr marL="68580" marR="68580" marT="0" marB="0" anchor="b">
                    <a:lnL>
                      <a:noFill/>
                    </a:lnL>
                    <a:lnR>
                      <a:noFill/>
                    </a:lnR>
                    <a:lnT>
                      <a:noFill/>
                    </a:lnT>
                    <a:lnB>
                      <a:noFill/>
                    </a:lnB>
                    <a:noFill/>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R>
                      <a:noFill/>
                    </a:lnR>
                    <a:lnT>
                      <a:noFill/>
                    </a:lnT>
                    <a:lnB>
                      <a:noFill/>
                    </a:lnB>
                  </a:tcPr>
                </a:tc>
                <a:extLst>
                  <a:ext uri="{0D108BD9-81ED-4DB2-BD59-A6C34878D82A}">
                    <a16:rowId xmlns:a16="http://schemas.microsoft.com/office/drawing/2014/main" val="10009"/>
                  </a:ext>
                </a:extLst>
              </a:tr>
              <a:tr h="511810">
                <a:tc>
                  <a:txBody>
                    <a:bodyPr/>
                    <a:lstStyle/>
                    <a:p>
                      <a:pPr marL="85725" indent="0" algn="just" fontAlgn="ctr">
                        <a:spcBef>
                          <a:spcPct val="0"/>
                        </a:spcBef>
                        <a:spcAft>
                          <a:spcPct val="0"/>
                        </a:spcAft>
                      </a:pPr>
                      <a:r>
                        <a:rPr sz="1000">
                          <a:solidFill>
                            <a:srgbClr val="000000"/>
                          </a:solidFill>
                          <a:latin typeface="Cambria" panose="02040503050406030204"/>
                          <a:ea typeface="Times New Roman" panose="02020603050405020304"/>
                        </a:rPr>
                        <a:t>% of the total effect mediated</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gridSpan="2">
                  <a:txBody>
                    <a:bodyPr/>
                    <a:lstStyle/>
                    <a:p>
                      <a:pPr marL="85725" indent="0" algn="just" fontAlgn="ctr">
                        <a:spcBef>
                          <a:spcPct val="0"/>
                        </a:spcBef>
                        <a:spcAft>
                          <a:spcPct val="0"/>
                        </a:spcAft>
                      </a:pPr>
                      <a:r>
                        <a:rPr sz="1000" b="1">
                          <a:solidFill>
                            <a:srgbClr val="000000"/>
                          </a:solidFill>
                          <a:latin typeface="Cambria" panose="02040503050406030204"/>
                          <a:ea typeface="Times New Roman" panose="02020603050405020304"/>
                        </a:rPr>
                        <a:t> 25 </a:t>
                      </a:r>
                      <a:r>
                        <a:rPr sz="1000">
                          <a:solidFill>
                            <a:srgbClr val="000000"/>
                          </a:solidFill>
                          <a:latin typeface="Cambria" panose="02040503050406030204"/>
                          <a:ea typeface="Times New Roman" panose="02020603050405020304"/>
                        </a:rPr>
                        <a:t>% </a:t>
                      </a:r>
                      <a:endParaRPr sz="1000" b="1">
                        <a:solidFill>
                          <a:srgbClr val="000000"/>
                        </a:solidFill>
                        <a:latin typeface="Cambria" panose="02040503050406030204"/>
                        <a:ea typeface="Times New Roman" panose="02020603050405020304"/>
                      </a:endParaRP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hMerge="1">
                  <a:txBody>
                    <a:bodyPr/>
                    <a:lstStyle/>
                    <a:p>
                      <a:endParaRPr lang="fr-FR"/>
                    </a:p>
                  </a:txBody>
                  <a:tcPr>
                    <a:lnR>
                      <a:noFill/>
                    </a:lnR>
                    <a:lnT>
                      <a:noFill/>
                    </a:lnT>
                    <a:lnB w="6350" cap="flat" cmpd="sng">
                      <a:solidFill>
                        <a:srgbClr val="000008"/>
                      </a:solidFill>
                      <a:prstDash val="solid"/>
                      <a:headEnd type="none" w="med" len="med"/>
                      <a:tailEnd type="none" w="med" len="med"/>
                    </a:lnB>
                  </a:tcPr>
                </a:tc>
                <a:tc>
                  <a:txBody>
                    <a:bodyPr/>
                    <a:lstStyle/>
                    <a:p>
                      <a:pPr marL="85725" indent="0" algn="just" fontAlgn="b">
                        <a:spcBef>
                          <a:spcPct val="0"/>
                        </a:spcBef>
                        <a:spcAft>
                          <a:spcPct val="0"/>
                        </a:spcAft>
                      </a:pPr>
                      <a:r>
                        <a:rPr sz="1000" b="1">
                          <a:latin typeface="Cambria" panose="02040503050406030204"/>
                          <a:ea typeface="SimSun" panose="02010600030101010101" pitchFamily="2" charset="-122"/>
                        </a:rPr>
                        <a:t> </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b="1">
                          <a:solidFill>
                            <a:srgbClr val="000000"/>
                          </a:solidFill>
                          <a:latin typeface="Cambria" panose="02040503050406030204"/>
                          <a:ea typeface="SimSun" panose="02010600030101010101" pitchFamily="2" charset="-122"/>
                        </a:rPr>
                        <a:t> </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b="1">
                          <a:solidFill>
                            <a:srgbClr val="000000"/>
                          </a:solidFill>
                          <a:latin typeface="Cambria" panose="02040503050406030204"/>
                          <a:ea typeface="SimSun" panose="02010600030101010101" pitchFamily="2" charset="-122"/>
                        </a:rPr>
                        <a:t>38 % </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b="1">
                          <a:solidFill>
                            <a:srgbClr val="000000"/>
                          </a:solidFill>
                          <a:latin typeface="Cambria" panose="02040503050406030204"/>
                          <a:ea typeface="SimSun" panose="02010600030101010101" pitchFamily="2" charset="-122"/>
                        </a:rPr>
                        <a:t> </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b="1">
                          <a:solidFill>
                            <a:srgbClr val="000000"/>
                          </a:solidFill>
                          <a:latin typeface="Cambria" panose="02040503050406030204"/>
                          <a:ea typeface="SimSun" panose="02010600030101010101" pitchFamily="2" charset="-122"/>
                        </a:rPr>
                        <a:t> </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b="1">
                          <a:solidFill>
                            <a:srgbClr val="000000"/>
                          </a:solidFill>
                          <a:latin typeface="Cambria" panose="02040503050406030204"/>
                          <a:ea typeface="SimSun" panose="02010600030101010101" pitchFamily="2" charset="-122"/>
                        </a:rPr>
                        <a:t> 21 % </a:t>
                      </a:r>
                    </a:p>
                  </a:txBody>
                  <a:tcPr marL="68580" marR="68580" marT="0" marB="0" anchor="ctr">
                    <a:lnL>
                      <a:noFill/>
                    </a:lnL>
                    <a:lnR>
                      <a:noFill/>
                    </a:lnR>
                    <a:lnT>
                      <a:noFill/>
                    </a:lnT>
                    <a:lnB>
                      <a:noFill/>
                    </a:lnB>
                    <a:noFill/>
                  </a:tcPr>
                </a:tc>
                <a:tc>
                  <a:txBody>
                    <a:bodyPr/>
                    <a:lstStyle/>
                    <a:p>
                      <a:pPr marL="85725" indent="0" algn="just" fontAlgn="b">
                        <a:spcBef>
                          <a:spcPct val="0"/>
                        </a:spcBef>
                        <a:spcAft>
                          <a:spcPct val="0"/>
                        </a:spcAft>
                      </a:pPr>
                      <a:r>
                        <a:rPr sz="1000" b="1">
                          <a:solidFill>
                            <a:srgbClr val="000000"/>
                          </a:solidFill>
                          <a:latin typeface="Cambria" panose="02040503050406030204"/>
                          <a:ea typeface="SimSun" panose="02010600030101010101" pitchFamily="2" charset="-122"/>
                        </a:rPr>
                        <a:t> </a:t>
                      </a:r>
                    </a:p>
                  </a:txBody>
                  <a:tcPr marL="68580" marR="68580" marT="0" marB="0" anchor="ctr">
                    <a:lnL>
                      <a:noFill/>
                    </a:lnL>
                    <a:lnR>
                      <a:noFill/>
                    </a:lnR>
                    <a:lnT>
                      <a:noFill/>
                    </a:lnT>
                    <a:lnB>
                      <a:noFill/>
                    </a:lnB>
                    <a:noFill/>
                  </a:tcPr>
                </a:tc>
                <a:tc>
                  <a:txBody>
                    <a:bodyPr/>
                    <a:lstStyle/>
                    <a:p>
                      <a:pPr marL="85725" indent="0" algn="just" fontAlgn="b">
                        <a:spcBef>
                          <a:spcPct val="0"/>
                        </a:spcBef>
                        <a:spcAft>
                          <a:spcPct val="0"/>
                        </a:spcAft>
                      </a:pPr>
                      <a:r>
                        <a:rPr sz="1000" b="1">
                          <a:solidFill>
                            <a:srgbClr val="000000"/>
                          </a:solidFill>
                          <a:latin typeface="Cambria" panose="02040503050406030204"/>
                          <a:ea typeface="SimSun" panose="02010600030101010101" pitchFamily="2" charset="-122"/>
                        </a:rPr>
                        <a:t> </a:t>
                      </a:r>
                    </a:p>
                  </a:txBody>
                  <a:tcPr marL="68580" marR="68580" marT="0" marB="0" anchor="ctr">
                    <a:lnL>
                      <a:noFill/>
                    </a:lnL>
                    <a:lnR>
                      <a:noFill/>
                    </a:lnR>
                    <a:lnT>
                      <a:noFill/>
                    </a:lnT>
                    <a:lnB>
                      <a:noFill/>
                    </a:lnB>
                    <a:noFill/>
                  </a:tcPr>
                </a:tc>
                <a:tc>
                  <a:txBody>
                    <a:bodyPr/>
                    <a:lstStyle/>
                    <a:p>
                      <a:pPr marL="85725" indent="0" algn="just" fontAlgn="b">
                        <a:spcBef>
                          <a:spcPct val="0"/>
                        </a:spcBef>
                        <a:spcAft>
                          <a:spcPct val="0"/>
                        </a:spcAft>
                      </a:pPr>
                      <a:r>
                        <a:rPr sz="1000" b="1">
                          <a:solidFill>
                            <a:srgbClr val="000000"/>
                          </a:solidFill>
                          <a:latin typeface="Cambria" panose="02040503050406030204"/>
                          <a:ea typeface="SimSun" panose="02010600030101010101" pitchFamily="2" charset="-122"/>
                        </a:rPr>
                        <a:t>43 % </a:t>
                      </a:r>
                    </a:p>
                  </a:txBody>
                  <a:tcPr marL="68580" marR="68580" marT="0" marB="0" anchor="ctr">
                    <a:lnL>
                      <a:noFill/>
                    </a:lnL>
                    <a:lnR>
                      <a:noFill/>
                    </a:lnR>
                    <a:lnT>
                      <a:noFill/>
                    </a:lnT>
                    <a:lnB w="6350" cap="flat" cmpd="sng">
                      <a:solidFill>
                        <a:srgbClr val="000008"/>
                      </a:solidFill>
                      <a:prstDash val="solid"/>
                      <a:headEnd type="none" w="med" len="med"/>
                      <a:tailEnd type="none" w="med" len="med"/>
                    </a:lnB>
                    <a:noFill/>
                  </a:tcPr>
                </a:tc>
                <a:tc>
                  <a:txBody>
                    <a:bodyPr/>
                    <a:lstStyle/>
                    <a:p>
                      <a:pPr marL="85725" indent="0" algn="just" fontAlgn="b">
                        <a:spcBef>
                          <a:spcPct val="0"/>
                        </a:spcBef>
                        <a:spcAft>
                          <a:spcPct val="0"/>
                        </a:spcAft>
                      </a:pPr>
                      <a:r>
                        <a:rPr sz="1000">
                          <a:solidFill>
                            <a:srgbClr val="000000"/>
                          </a:solidFill>
                          <a:latin typeface="Cambria" panose="02040503050406030204"/>
                          <a:ea typeface="SimSun" panose="02010600030101010101" pitchFamily="2" charset="-122"/>
                        </a:rPr>
                        <a:t> </a:t>
                      </a:r>
                    </a:p>
                  </a:txBody>
                  <a:tcPr marL="68580" marR="68580" marT="0" marB="0" anchor="b">
                    <a:lnL>
                      <a:noFill/>
                    </a:lnL>
                    <a:lnR>
                      <a:noFill/>
                    </a:lnR>
                    <a:lnT>
                      <a:noFill/>
                    </a:lnT>
                    <a:lnB w="6350"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r h="170180">
                <a:tc gridSpan="13">
                  <a:txBody>
                    <a:bodyPr/>
                    <a:lstStyle/>
                    <a:p>
                      <a:pPr marL="85725" indent="0" algn="just" fontAlgn="b">
                        <a:spcBef>
                          <a:spcPct val="0"/>
                        </a:spcBef>
                        <a:spcAft>
                          <a:spcPct val="0"/>
                        </a:spcAft>
                      </a:pPr>
                      <a:r>
                        <a:rPr sz="1000" i="1">
                          <a:solidFill>
                            <a:srgbClr val="000000"/>
                          </a:solidFill>
                          <a:latin typeface="Cambria" panose="02040503050406030204"/>
                          <a:ea typeface="SimSun" panose="02010600030101010101" pitchFamily="2" charset="-122"/>
                        </a:rPr>
                        <a:t>Note:  ***, **, * indicate signiﬁcance at 1%, 5% and 10% level, respectively. Robust standard errors reported in parenthesis.</a:t>
                      </a:r>
                    </a:p>
                  </a:txBody>
                  <a:tcPr marL="68580" marR="68580" marT="0" marB="0" anchor="ctr">
                    <a:lnL>
                      <a:noFill/>
                    </a:lnL>
                    <a:lnR>
                      <a:noFill/>
                    </a:lnR>
                    <a:lnT w="6350" cap="flat" cmpd="sng">
                      <a:solidFill>
                        <a:srgbClr val="000008"/>
                      </a:solidFill>
                      <a:prstDash val="solid"/>
                      <a:headEnd type="none" w="med" len="med"/>
                      <a:tailEnd type="none" w="med" len="med"/>
                    </a:lnT>
                    <a:lnB>
                      <a:noFill/>
                    </a:lnB>
                    <a:noFill/>
                  </a:tcPr>
                </a:tc>
                <a:tc hMerge="1">
                  <a:txBody>
                    <a:bodyPr/>
                    <a:lstStyle/>
                    <a:p>
                      <a:endParaRPr lang="fr-FR"/>
                    </a:p>
                  </a:txBody>
                  <a:tcPr>
                    <a:lnT w="6350" cap="flat" cmpd="sng">
                      <a:solidFill>
                        <a:srgbClr val="000008"/>
                      </a:solidFill>
                      <a:prstDash val="solid"/>
                      <a:headEnd type="none" w="med" len="med"/>
                      <a:tailEnd type="none" w="med" len="med"/>
                    </a:lnT>
                    <a:lnB>
                      <a:noFill/>
                    </a:lnB>
                  </a:tcPr>
                </a:tc>
                <a:tc hMerge="1">
                  <a:txBody>
                    <a:bodyPr/>
                    <a:lstStyle/>
                    <a:p>
                      <a:endParaRPr lang="fr-FR"/>
                    </a:p>
                  </a:txBody>
                  <a:tcPr>
                    <a:lnT w="6350" cap="flat" cmpd="sng">
                      <a:solidFill>
                        <a:srgbClr val="000008"/>
                      </a:solidFill>
                      <a:prstDash val="solid"/>
                      <a:headEnd type="none" w="med" len="med"/>
                      <a:tailEnd type="none" w="med" len="med"/>
                    </a:lnT>
                    <a:lnB>
                      <a:noFill/>
                    </a:lnB>
                  </a:tcPr>
                </a:tc>
                <a:tc hMerge="1">
                  <a:txBody>
                    <a:bodyPr/>
                    <a:lstStyle/>
                    <a:p>
                      <a:endParaRPr lang="fr-FR"/>
                    </a:p>
                  </a:txBody>
                  <a:tcPr>
                    <a:lnT w="6350" cap="flat" cmpd="sng">
                      <a:solidFill>
                        <a:srgbClr val="000008"/>
                      </a:solidFill>
                      <a:prstDash val="solid"/>
                      <a:headEnd type="none" w="med" len="med"/>
                      <a:tailEnd type="none" w="med" len="med"/>
                    </a:lnT>
                    <a:lnB>
                      <a:noFill/>
                    </a:lnB>
                  </a:tcPr>
                </a:tc>
                <a:tc hMerge="1">
                  <a:txBody>
                    <a:bodyPr/>
                    <a:lstStyle/>
                    <a:p>
                      <a:endParaRPr lang="fr-FR"/>
                    </a:p>
                  </a:txBody>
                  <a:tcPr>
                    <a:lnT w="6350" cap="flat" cmpd="sng">
                      <a:solidFill>
                        <a:srgbClr val="000008"/>
                      </a:solidFill>
                      <a:prstDash val="solid"/>
                      <a:headEnd type="none" w="med" len="med"/>
                      <a:tailEnd type="none" w="med" len="med"/>
                    </a:lnT>
                    <a:lnB>
                      <a:noFill/>
                    </a:lnB>
                  </a:tcPr>
                </a:tc>
                <a:tc hMerge="1">
                  <a:txBody>
                    <a:bodyPr/>
                    <a:lstStyle/>
                    <a:p>
                      <a:endParaRPr lang="fr-FR"/>
                    </a:p>
                  </a:txBody>
                  <a:tcPr>
                    <a:lnT w="6350" cap="flat" cmpd="sng">
                      <a:solidFill>
                        <a:srgbClr val="000008"/>
                      </a:solidFill>
                      <a:prstDash val="solid"/>
                      <a:headEnd type="none" w="med" len="med"/>
                      <a:tailEnd type="none" w="med" len="med"/>
                    </a:lnT>
                    <a:lnB>
                      <a:noFill/>
                    </a:lnB>
                  </a:tcPr>
                </a:tc>
                <a:tc hMerge="1">
                  <a:txBody>
                    <a:bodyPr/>
                    <a:lstStyle/>
                    <a:p>
                      <a:endParaRPr lang="fr-FR"/>
                    </a:p>
                  </a:txBody>
                  <a:tcPr>
                    <a:lnT w="6350" cap="flat" cmpd="sng">
                      <a:solidFill>
                        <a:srgbClr val="000008"/>
                      </a:solidFill>
                      <a:prstDash val="solid"/>
                      <a:headEnd type="none" w="med" len="med"/>
                      <a:tailEnd type="none" w="med" len="med"/>
                    </a:lnT>
                    <a:lnB>
                      <a:noFill/>
                    </a:lnB>
                  </a:tcPr>
                </a:tc>
                <a:tc hMerge="1">
                  <a:txBody>
                    <a:bodyPr/>
                    <a:lstStyle/>
                    <a:p>
                      <a:endParaRPr lang="fr-FR"/>
                    </a:p>
                  </a:txBody>
                  <a:tcPr>
                    <a:lnT w="6350" cap="flat" cmpd="sng">
                      <a:solidFill>
                        <a:srgbClr val="000008"/>
                      </a:solidFill>
                      <a:prstDash val="solid"/>
                      <a:headEnd type="none" w="med" len="med"/>
                      <a:tailEnd type="none" w="med" len="med"/>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a:noFill/>
                    </a:lnT>
                    <a:lnB>
                      <a:noFill/>
                    </a:lnB>
                  </a:tcPr>
                </a:tc>
                <a:tc hMerge="1">
                  <a:txBody>
                    <a:bodyPr/>
                    <a:lstStyle/>
                    <a:p>
                      <a:endParaRPr lang="fr-FR"/>
                    </a:p>
                  </a:txBody>
                  <a:tcPr>
                    <a:lnT w="6350" cap="flat" cmpd="sng">
                      <a:solidFill>
                        <a:srgbClr val="000008"/>
                      </a:solidFill>
                      <a:prstDash val="solid"/>
                      <a:headEnd type="none" w="med" len="med"/>
                      <a:tailEnd type="none" w="med" len="med"/>
                    </a:lnT>
                    <a:lnB>
                      <a:noFill/>
                    </a:lnB>
                  </a:tcPr>
                </a:tc>
                <a:tc hMerge="1">
                  <a:txBody>
                    <a:bodyPr/>
                    <a:lstStyle/>
                    <a:p>
                      <a:endParaRPr lang="fr-FR"/>
                    </a:p>
                  </a:txBody>
                  <a:tcPr>
                    <a:lnR>
                      <a:noFill/>
                    </a:lnR>
                    <a:lnT w="6350" cap="flat" cmpd="sng">
                      <a:solidFill>
                        <a:srgbClr val="000008"/>
                      </a:solidFill>
                      <a:prstDash val="solid"/>
                      <a:headEnd type="none" w="med" len="med"/>
                      <a:tailEnd type="none" w="med" len="med"/>
                    </a:lnT>
                    <a:lnB>
                      <a:noFill/>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0"/>
          <a:stretch>
            <a:fillRect/>
          </a:stretch>
        </p:blipFill>
        <p:spPr>
          <a:xfrm>
            <a:off x="0" y="-6064"/>
            <a:ext cx="12192000" cy="1406203"/>
          </a:xfrm>
          <a:prstGeom prst="rect">
            <a:avLst/>
          </a:prstGeom>
        </p:spPr>
      </p:pic>
      <p:grpSp>
        <p:nvGrpSpPr>
          <p:cNvPr id="20" name="Group 19"/>
          <p:cNvGrpSpPr/>
          <p:nvPr/>
        </p:nvGrpSpPr>
        <p:grpSpPr>
          <a:xfrm>
            <a:off x="271145" y="1557020"/>
            <a:ext cx="10925810" cy="5142023"/>
            <a:chOff x="791" y="621"/>
            <a:chExt cx="21458" cy="13233"/>
          </a:xfrm>
        </p:grpSpPr>
        <p:sp>
          <p:nvSpPr>
            <p:cNvPr id="5" name="Text 0"/>
            <p:cNvSpPr/>
            <p:nvPr/>
          </p:nvSpPr>
          <p:spPr>
            <a:xfrm>
              <a:off x="791" y="621"/>
              <a:ext cx="10585" cy="743"/>
            </a:xfrm>
            <a:prstGeom prst="rect">
              <a:avLst/>
            </a:prstGeom>
            <a:noFill/>
          </p:spPr>
          <p:txBody>
            <a:bodyPr wrap="none" lIns="0" tIns="0" rIns="0" bIns="0" rtlCol="0" anchor="t"/>
            <a:lstStyle/>
            <a:p>
              <a:pPr marL="0" indent="0" algn="l">
                <a:lnSpc>
                  <a:spcPts val="3700"/>
                </a:lnSpc>
                <a:buNone/>
              </a:pPr>
              <a:r>
                <a:rPr lang="en-US" sz="2400" b="1" dirty="0">
                  <a:solidFill>
                    <a:srgbClr val="2E3C4E"/>
                  </a:solidFill>
                  <a:latin typeface="Georgia" panose="02040502050405020303" charset="0"/>
                  <a:ea typeface="Barlow Bold" pitchFamily="34" charset="-122"/>
                  <a:cs typeface="Georgia" panose="02040502050405020303" charset="0"/>
                </a:rPr>
                <a:t>Mediation Analysis: Aggravating Factors</a:t>
              </a:r>
            </a:p>
          </p:txBody>
        </p:sp>
        <p:sp>
          <p:nvSpPr>
            <p:cNvPr id="6" name="Text 1"/>
            <p:cNvSpPr/>
            <p:nvPr/>
          </p:nvSpPr>
          <p:spPr>
            <a:xfrm>
              <a:off x="791" y="1817"/>
              <a:ext cx="21458" cy="361"/>
            </a:xfrm>
            <a:prstGeom prst="rect">
              <a:avLst/>
            </a:prstGeom>
            <a:noFill/>
          </p:spPr>
          <p:txBody>
            <a:bodyPr wrap="none" lIns="0" tIns="0" rIns="0" bIns="0" rtlCol="0" anchor="t"/>
            <a:lstStyle/>
            <a:p>
              <a:pPr marL="0" indent="0" algn="l">
                <a:lnSpc>
                  <a:spcPts val="1800"/>
                </a:lnSpc>
                <a:buNone/>
              </a:pP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Energy poverty acts less as a direct trigger and more as an aggravating factor of structural immobility. </a:t>
              </a:r>
            </a:p>
            <a:p>
              <a:pPr marL="0" indent="0" algn="l">
                <a:lnSpc>
                  <a:spcPts val="1800"/>
                </a:lnSpc>
                <a:buNone/>
              </a:pP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Its effect on migration is mediated by several factors at varying thresholds.</a:t>
              </a:r>
            </a:p>
          </p:txBody>
        </p:sp>
        <p:pic>
          <p:nvPicPr>
            <p:cNvPr id="7" name="Image 0" descr="preencoded.png"/>
            <p:cNvPicPr>
              <a:picLocks noChangeAspect="1"/>
            </p:cNvPicPr>
            <p:nvPr/>
          </p:nvPicPr>
          <p:blipFill>
            <a:blip r:embed="rId11"/>
            <a:stretch>
              <a:fillRect/>
            </a:stretch>
          </p:blipFill>
          <p:spPr>
            <a:xfrm>
              <a:off x="1151" y="3092"/>
              <a:ext cx="20737" cy="10762"/>
            </a:xfrm>
            <a:prstGeom prst="rect">
              <a:avLst/>
            </a:prstGeom>
          </p:spPr>
        </p:pic>
        <p:sp>
          <p:nvSpPr>
            <p:cNvPr id="8" name="Text 2"/>
            <p:cNvSpPr/>
            <p:nvPr>
              <p:custDataLst>
                <p:tags r:id="rId1"/>
              </p:custDataLst>
            </p:nvPr>
          </p:nvSpPr>
          <p:spPr>
            <a:xfrm>
              <a:off x="11866" y="11296"/>
              <a:ext cx="5082" cy="635"/>
            </a:xfrm>
            <a:prstGeom prst="rect">
              <a:avLst/>
            </a:prstGeom>
            <a:noFill/>
          </p:spPr>
          <p:txBody>
            <a:bodyPr wrap="none" lIns="0" tIns="0" rIns="0" bIns="0" rtlCol="0" anchor="t"/>
            <a:lstStyle/>
            <a:p>
              <a:pPr marL="0" indent="0" algn="l">
                <a:lnSpc>
                  <a:spcPts val="1750"/>
                </a:lnSpc>
                <a:buNone/>
              </a:pPr>
              <a:r>
                <a:rPr lang="en-US" sz="1400" b="1" dirty="0">
                  <a:solidFill>
                    <a:srgbClr val="384653"/>
                  </a:solidFill>
                  <a:latin typeface="Georgia" panose="02040502050405020303" charset="0"/>
                  <a:ea typeface="Barlow Bold" pitchFamily="34" charset="-122"/>
                  <a:cs typeface="Georgia" panose="02040502050405020303" charset="0"/>
                </a:rPr>
                <a:t>Human Capital</a:t>
              </a:r>
              <a:endParaRPr lang="en-US" sz="1400" dirty="0">
                <a:latin typeface="Georgia" panose="02040502050405020303" charset="0"/>
                <a:cs typeface="Georgia" panose="02040502050405020303" charset="0"/>
              </a:endParaRPr>
            </a:p>
          </p:txBody>
        </p:sp>
        <p:sp>
          <p:nvSpPr>
            <p:cNvPr id="9" name="Text 3"/>
            <p:cNvSpPr/>
            <p:nvPr>
              <p:custDataLst>
                <p:tags r:id="rId2"/>
              </p:custDataLst>
            </p:nvPr>
          </p:nvSpPr>
          <p:spPr>
            <a:xfrm>
              <a:off x="11866" y="11923"/>
              <a:ext cx="7854" cy="966"/>
            </a:xfrm>
            <a:prstGeom prst="rect">
              <a:avLst/>
            </a:prstGeom>
            <a:noFill/>
          </p:spPr>
          <p:txBody>
            <a:bodyPr wrap="square" lIns="0" tIns="0" rIns="0" bIns="0" rtlCol="0" anchor="t"/>
            <a:lstStyle/>
            <a:p>
              <a:pPr marL="0" indent="0" algn="l">
                <a:lnSpc>
                  <a:spcPts val="1350"/>
                </a:lnSpc>
                <a:buNone/>
              </a:pP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Skills and education — 21% mediation strength.</a:t>
              </a:r>
            </a:p>
          </p:txBody>
        </p:sp>
        <p:sp>
          <p:nvSpPr>
            <p:cNvPr id="11" name="Text 4"/>
            <p:cNvSpPr/>
            <p:nvPr>
              <p:custDataLst>
                <p:tags r:id="rId3"/>
              </p:custDataLst>
            </p:nvPr>
          </p:nvSpPr>
          <p:spPr>
            <a:xfrm>
              <a:off x="13539" y="9030"/>
              <a:ext cx="5082" cy="635"/>
            </a:xfrm>
            <a:prstGeom prst="rect">
              <a:avLst/>
            </a:prstGeom>
            <a:noFill/>
          </p:spPr>
          <p:txBody>
            <a:bodyPr wrap="none" lIns="0" tIns="0" rIns="0" bIns="0" rtlCol="0" anchor="t"/>
            <a:lstStyle/>
            <a:p>
              <a:pPr marL="0" indent="0" algn="l">
                <a:lnSpc>
                  <a:spcPts val="1750"/>
                </a:lnSpc>
                <a:buNone/>
              </a:pPr>
              <a:r>
                <a:rPr lang="en-US" sz="1400" b="1" dirty="0">
                  <a:solidFill>
                    <a:srgbClr val="384653"/>
                  </a:solidFill>
                  <a:latin typeface="Georgia" panose="02040502050405020303" charset="0"/>
                  <a:ea typeface="Barlow Bold" pitchFamily="34" charset="-122"/>
                  <a:cs typeface="Georgia" panose="02040502050405020303" charset="0"/>
                </a:rPr>
                <a:t>Climate Change</a:t>
              </a:r>
              <a:endParaRPr lang="en-US" sz="1400" dirty="0">
                <a:latin typeface="Georgia" panose="02040502050405020303" charset="0"/>
                <a:cs typeface="Georgia" panose="02040502050405020303" charset="0"/>
              </a:endParaRPr>
            </a:p>
          </p:txBody>
        </p:sp>
        <p:sp>
          <p:nvSpPr>
            <p:cNvPr id="12" name="Text 5"/>
            <p:cNvSpPr/>
            <p:nvPr>
              <p:custDataLst>
                <p:tags r:id="rId4"/>
              </p:custDataLst>
            </p:nvPr>
          </p:nvSpPr>
          <p:spPr>
            <a:xfrm>
              <a:off x="13539" y="9549"/>
              <a:ext cx="7854" cy="966"/>
            </a:xfrm>
            <a:prstGeom prst="rect">
              <a:avLst/>
            </a:prstGeom>
            <a:noFill/>
          </p:spPr>
          <p:txBody>
            <a:bodyPr wrap="square" lIns="0" tIns="0" rIns="0" bIns="0" rtlCol="0" anchor="t"/>
            <a:lstStyle/>
            <a:p>
              <a:pPr marL="0" indent="0" algn="l">
                <a:lnSpc>
                  <a:spcPts val="1350"/>
                </a:lnSpc>
                <a:buNone/>
              </a:pP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Environmental stress — 25% mediation strength.</a:t>
              </a:r>
            </a:p>
          </p:txBody>
        </p:sp>
        <p:sp>
          <p:nvSpPr>
            <p:cNvPr id="14" name="Text 6"/>
            <p:cNvSpPr/>
            <p:nvPr>
              <p:custDataLst>
                <p:tags r:id="rId5"/>
              </p:custDataLst>
            </p:nvPr>
          </p:nvSpPr>
          <p:spPr>
            <a:xfrm>
              <a:off x="13368" y="6226"/>
              <a:ext cx="5082" cy="635"/>
            </a:xfrm>
            <a:prstGeom prst="rect">
              <a:avLst/>
            </a:prstGeom>
            <a:noFill/>
          </p:spPr>
          <p:txBody>
            <a:bodyPr wrap="none" lIns="0" tIns="0" rIns="0" bIns="0" rtlCol="0" anchor="t"/>
            <a:lstStyle/>
            <a:p>
              <a:pPr marL="0" indent="0" algn="l">
                <a:lnSpc>
                  <a:spcPts val="1750"/>
                </a:lnSpc>
                <a:buNone/>
              </a:pPr>
              <a:r>
                <a:rPr lang="en-US" sz="1400" b="1" dirty="0">
                  <a:solidFill>
                    <a:srgbClr val="384653"/>
                  </a:solidFill>
                  <a:latin typeface="Georgia" panose="02040502050405020303" charset="0"/>
                  <a:ea typeface="Barlow Bold" pitchFamily="34" charset="-122"/>
                  <a:cs typeface="Georgia" panose="02040502050405020303" charset="0"/>
                </a:rPr>
                <a:t>ICT Access</a:t>
              </a:r>
              <a:endParaRPr lang="en-US" sz="1400" dirty="0">
                <a:latin typeface="Georgia" panose="02040502050405020303" charset="0"/>
                <a:cs typeface="Georgia" panose="02040502050405020303" charset="0"/>
              </a:endParaRPr>
            </a:p>
          </p:txBody>
        </p:sp>
        <p:sp>
          <p:nvSpPr>
            <p:cNvPr id="15" name="Text 7"/>
            <p:cNvSpPr/>
            <p:nvPr>
              <p:custDataLst>
                <p:tags r:id="rId6"/>
              </p:custDataLst>
            </p:nvPr>
          </p:nvSpPr>
          <p:spPr>
            <a:xfrm>
              <a:off x="13368" y="6853"/>
              <a:ext cx="7854" cy="483"/>
            </a:xfrm>
            <a:prstGeom prst="rect">
              <a:avLst/>
            </a:prstGeom>
            <a:noFill/>
          </p:spPr>
          <p:txBody>
            <a:bodyPr wrap="none" lIns="0" tIns="0" rIns="0" bIns="0" rtlCol="0" anchor="t"/>
            <a:lstStyle/>
            <a:p>
              <a:pPr marL="0" indent="0" algn="l">
                <a:lnSpc>
                  <a:spcPts val="1350"/>
                </a:lnSpc>
                <a:buNone/>
              </a:pPr>
              <a:r>
                <a:rPr 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Connectivity — 38% mediation strength.</a:t>
              </a:r>
            </a:p>
          </p:txBody>
        </p:sp>
        <p:sp>
          <p:nvSpPr>
            <p:cNvPr id="17" name="Text 8"/>
            <p:cNvSpPr/>
            <p:nvPr>
              <p:custDataLst>
                <p:tags r:id="rId7"/>
              </p:custDataLst>
            </p:nvPr>
          </p:nvSpPr>
          <p:spPr>
            <a:xfrm>
              <a:off x="11522" y="3414"/>
              <a:ext cx="5082" cy="635"/>
            </a:xfrm>
            <a:prstGeom prst="rect">
              <a:avLst/>
            </a:prstGeom>
            <a:noFill/>
          </p:spPr>
          <p:txBody>
            <a:bodyPr wrap="none" lIns="0" tIns="0" rIns="0" bIns="0" rtlCol="0" anchor="t"/>
            <a:lstStyle/>
            <a:p>
              <a:pPr marL="0" indent="0" algn="l">
                <a:lnSpc>
                  <a:spcPts val="1750"/>
                </a:lnSpc>
                <a:buNone/>
              </a:pPr>
              <a:r>
                <a:rPr lang="en-US" sz="1400" b="1" dirty="0">
                  <a:solidFill>
                    <a:srgbClr val="384653"/>
                  </a:solidFill>
                  <a:latin typeface="Georgia" panose="02040502050405020303" charset="0"/>
                  <a:ea typeface="Barlow Bold" pitchFamily="34" charset="-122"/>
                  <a:cs typeface="Georgia" panose="02040502050405020303" charset="0"/>
                </a:rPr>
                <a:t>Labor Force</a:t>
              </a:r>
              <a:endParaRPr lang="en-US" sz="1400" dirty="0">
                <a:latin typeface="Georgia" panose="02040502050405020303" charset="0"/>
                <a:cs typeface="Georgia" panose="02040502050405020303" charset="0"/>
              </a:endParaRPr>
            </a:p>
          </p:txBody>
        </p:sp>
        <p:sp>
          <p:nvSpPr>
            <p:cNvPr id="18" name="Text 9"/>
            <p:cNvSpPr/>
            <p:nvPr>
              <p:custDataLst>
                <p:tags r:id="rId8"/>
              </p:custDataLst>
            </p:nvPr>
          </p:nvSpPr>
          <p:spPr>
            <a:xfrm>
              <a:off x="11522" y="4213"/>
              <a:ext cx="7854" cy="483"/>
            </a:xfrm>
            <a:prstGeom prst="rect">
              <a:avLst/>
            </a:prstGeom>
            <a:noFill/>
          </p:spPr>
          <p:txBody>
            <a:bodyPr wrap="none" lIns="0" tIns="0" rIns="0" bIns="0" rtlCol="0" anchor="t"/>
            <a:lstStyle/>
            <a:p>
              <a:pPr marL="0" indent="0" algn="l">
                <a:lnSpc>
                  <a:spcPts val="1350"/>
                </a:lnSpc>
                <a:buNone/>
              </a:pPr>
              <a:r>
                <a:rPr 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Participation — 43% mediation strength.</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grpSp>
        <p:nvGrpSpPr>
          <p:cNvPr id="17" name="Group 16"/>
          <p:cNvGrpSpPr/>
          <p:nvPr/>
        </p:nvGrpSpPr>
        <p:grpSpPr>
          <a:xfrm>
            <a:off x="337597" y="1432452"/>
            <a:ext cx="11521048" cy="5224726"/>
            <a:chOff x="659" y="83"/>
            <a:chExt cx="21910" cy="12231"/>
          </a:xfrm>
        </p:grpSpPr>
        <p:sp>
          <p:nvSpPr>
            <p:cNvPr id="5" name="Text 0"/>
            <p:cNvSpPr/>
            <p:nvPr/>
          </p:nvSpPr>
          <p:spPr>
            <a:xfrm>
              <a:off x="823" y="83"/>
              <a:ext cx="9456" cy="859"/>
            </a:xfrm>
            <a:prstGeom prst="rect">
              <a:avLst/>
            </a:prstGeom>
            <a:noFill/>
          </p:spPr>
          <p:txBody>
            <a:bodyPr wrap="none" lIns="0" tIns="0" rIns="0" bIns="0" rtlCol="0" anchor="t"/>
            <a:lstStyle/>
            <a:p>
              <a:pPr marL="0" indent="0" algn="l">
                <a:lnSpc>
                  <a:spcPts val="4250"/>
                </a:lnSpc>
                <a:buNone/>
              </a:pPr>
              <a:r>
                <a:rPr lang="en-US" sz="2000" b="1" dirty="0">
                  <a:solidFill>
                    <a:srgbClr val="2E3C4E"/>
                  </a:solidFill>
                  <a:latin typeface="Georgia" panose="02040502050405020303" charset="0"/>
                  <a:ea typeface="Barlow Bold" pitchFamily="34" charset="-122"/>
                  <a:cs typeface="Georgia" panose="02040502050405020303" charset="0"/>
                </a:rPr>
                <a:t>Other Significant Determinants</a:t>
              </a:r>
            </a:p>
          </p:txBody>
        </p:sp>
        <p:sp>
          <p:nvSpPr>
            <p:cNvPr id="6" name="Text 1"/>
            <p:cNvSpPr/>
            <p:nvPr/>
          </p:nvSpPr>
          <p:spPr>
            <a:xfrm>
              <a:off x="1003" y="1534"/>
              <a:ext cx="21212" cy="418"/>
            </a:xfrm>
            <a:prstGeom prst="rect">
              <a:avLst/>
            </a:prstGeom>
            <a:noFill/>
          </p:spPr>
          <p:txBody>
            <a:bodyPr wrap="none" lIns="0" tIns="0" rIns="0" bIns="0" rtlCol="0" anchor="t"/>
            <a:lstStyle/>
            <a:p>
              <a:pPr marL="0" indent="0" algn="l">
                <a:lnSpc>
                  <a:spcPts val="205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0"/>
                </a:rPr>
                <a:t>Beyond energy poverty, other macroeconomic variables influence migration decisions in SSA.</a:t>
              </a:r>
            </a:p>
          </p:txBody>
        </p:sp>
        <p:sp>
          <p:nvSpPr>
            <p:cNvPr id="7" name="Shape 2"/>
            <p:cNvSpPr/>
            <p:nvPr/>
          </p:nvSpPr>
          <p:spPr>
            <a:xfrm>
              <a:off x="11502" y="2810"/>
              <a:ext cx="36" cy="9436"/>
            </a:xfrm>
            <a:prstGeom prst="roundRect">
              <a:avLst>
                <a:gd name="adj" fmla="val 1088044"/>
              </a:avLst>
            </a:prstGeom>
            <a:solidFill>
              <a:srgbClr val="BACFDD"/>
            </a:solidFill>
          </p:spPr>
        </p:sp>
        <p:sp>
          <p:nvSpPr>
            <p:cNvPr id="8" name="Shape 3"/>
            <p:cNvSpPr/>
            <p:nvPr/>
          </p:nvSpPr>
          <p:spPr>
            <a:xfrm>
              <a:off x="878" y="2678"/>
              <a:ext cx="10606" cy="1967"/>
            </a:xfrm>
            <a:prstGeom prst="roundRect">
              <a:avLst>
                <a:gd name="adj" fmla="val 19909"/>
              </a:avLst>
            </a:prstGeom>
            <a:solidFill>
              <a:srgbClr val="D4E9F7"/>
            </a:solidFill>
            <a:ln w="7620">
              <a:solidFill>
                <a:srgbClr val="BACFDD"/>
              </a:solidFill>
              <a:prstDash val="solid"/>
            </a:ln>
          </p:spPr>
        </p:sp>
        <p:sp>
          <p:nvSpPr>
            <p:cNvPr id="9" name="Text 4"/>
            <p:cNvSpPr/>
            <p:nvPr/>
          </p:nvSpPr>
          <p:spPr>
            <a:xfrm>
              <a:off x="7787" y="2786"/>
              <a:ext cx="3436" cy="429"/>
            </a:xfrm>
            <a:prstGeom prst="rect">
              <a:avLst/>
            </a:prstGeom>
            <a:noFill/>
          </p:spPr>
          <p:txBody>
            <a:bodyPr wrap="none" lIns="0" tIns="0" rIns="0" bIns="0" rtlCol="0" anchor="t"/>
            <a:lstStyle/>
            <a:p>
              <a:pPr marL="0" indent="0" algn="r">
                <a:lnSpc>
                  <a:spcPts val="2100"/>
                </a:lnSpc>
                <a:buNone/>
              </a:pPr>
              <a:r>
                <a:rPr lang="en-US" sz="1700" b="1" dirty="0">
                  <a:solidFill>
                    <a:srgbClr val="384653"/>
                  </a:solidFill>
                  <a:latin typeface="Georgia" panose="02040502050405020303" charset="0"/>
                  <a:ea typeface="Barlow Bold" pitchFamily="34" charset="-122"/>
                  <a:cs typeface="Georgia" panose="02040502050405020303" charset="0"/>
                </a:rPr>
                <a:t>GDP per Capita</a:t>
              </a:r>
              <a:endParaRPr lang="en-US" sz="1700" dirty="0">
                <a:latin typeface="Georgia" panose="02040502050405020303" charset="0"/>
                <a:cs typeface="Georgia" panose="02040502050405020303" charset="0"/>
              </a:endParaRPr>
            </a:p>
          </p:txBody>
        </p:sp>
        <p:sp>
          <p:nvSpPr>
            <p:cNvPr id="10" name="Text 5"/>
            <p:cNvSpPr/>
            <p:nvPr/>
          </p:nvSpPr>
          <p:spPr>
            <a:xfrm>
              <a:off x="1004" y="3314"/>
              <a:ext cx="10218" cy="999"/>
            </a:xfrm>
            <a:prstGeom prst="rect">
              <a:avLst/>
            </a:prstGeom>
            <a:noFill/>
          </p:spPr>
          <p:txBody>
            <a:bodyPr wrap="square" lIns="0" tIns="0" rIns="0" bIns="0" rtlCol="0" anchor="t"/>
            <a:lstStyle/>
            <a:p>
              <a:pPr marL="0" indent="0" algn="r">
                <a:lnSpc>
                  <a:spcPts val="2050"/>
                </a:lnSpc>
                <a:buNone/>
              </a:pP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Low GDPpc in the country of origin is a repulsion factor; high GDPpc in destination countries is an attraction factor.</a:t>
              </a:r>
            </a:p>
          </p:txBody>
        </p:sp>
        <p:sp>
          <p:nvSpPr>
            <p:cNvPr id="11" name="Shape 6"/>
            <p:cNvSpPr/>
            <p:nvPr/>
          </p:nvSpPr>
          <p:spPr>
            <a:xfrm>
              <a:off x="11556" y="4941"/>
              <a:ext cx="10606" cy="2325"/>
            </a:xfrm>
            <a:prstGeom prst="rect">
              <a:avLst/>
            </a:prstGeom>
            <a:solidFill>
              <a:srgbClr val="D4E9F7"/>
            </a:solidFill>
            <a:ln w="7620">
              <a:solidFill>
                <a:srgbClr val="BACFDD"/>
              </a:solidFill>
              <a:prstDash val="solid"/>
            </a:ln>
          </p:spPr>
        </p:sp>
        <p:sp>
          <p:nvSpPr>
            <p:cNvPr id="12" name="Text 7"/>
            <p:cNvSpPr/>
            <p:nvPr/>
          </p:nvSpPr>
          <p:spPr>
            <a:xfrm>
              <a:off x="11817" y="5111"/>
              <a:ext cx="3436" cy="429"/>
            </a:xfrm>
            <a:prstGeom prst="rect">
              <a:avLst/>
            </a:prstGeom>
            <a:noFill/>
          </p:spPr>
          <p:txBody>
            <a:bodyPr wrap="none" lIns="0" tIns="0" rIns="0" bIns="0" rtlCol="0" anchor="t"/>
            <a:lstStyle/>
            <a:p>
              <a:pPr marL="0" indent="0" algn="l">
                <a:lnSpc>
                  <a:spcPts val="2100"/>
                </a:lnSpc>
                <a:buNone/>
              </a:pPr>
              <a:r>
                <a:rPr lang="en-US" sz="1700" b="1" dirty="0">
                  <a:solidFill>
                    <a:srgbClr val="384653"/>
                  </a:solidFill>
                  <a:latin typeface="Georgia" panose="02040502050405020303" charset="0"/>
                  <a:ea typeface="Barlow Bold" pitchFamily="34" charset="-122"/>
                  <a:cs typeface="Georgia" panose="02040502050405020303" charset="0"/>
                </a:rPr>
                <a:t>Oil Rents</a:t>
              </a:r>
              <a:endParaRPr lang="en-US" sz="1700" dirty="0">
                <a:latin typeface="Georgia" panose="02040502050405020303" charset="0"/>
                <a:cs typeface="Georgia" panose="02040502050405020303" charset="0"/>
              </a:endParaRPr>
            </a:p>
          </p:txBody>
        </p:sp>
        <p:sp>
          <p:nvSpPr>
            <p:cNvPr id="13" name="Text 8"/>
            <p:cNvSpPr/>
            <p:nvPr/>
          </p:nvSpPr>
          <p:spPr>
            <a:xfrm>
              <a:off x="11817" y="5878"/>
              <a:ext cx="10590" cy="835"/>
            </a:xfrm>
            <a:prstGeom prst="rect">
              <a:avLst/>
            </a:prstGeom>
            <a:noFill/>
          </p:spPr>
          <p:txBody>
            <a:bodyPr wrap="square" lIns="0" tIns="0" rIns="0" bIns="0" rtlCol="0" anchor="t"/>
            <a:lstStyle/>
            <a:p>
              <a:pPr marL="0" indent="0" algn="l">
                <a:lnSpc>
                  <a:spcPts val="2050"/>
                </a:lnSpc>
                <a:buNone/>
              </a:pPr>
              <a:r>
                <a:rPr lang="en-US" sz="13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Positively associated with migration, confirming the "resource curse" hypothesis where growth gains are poorly distributed.</a:t>
              </a:r>
              <a:endParaRPr lang="en-US" sz="1300" dirty="0"/>
            </a:p>
          </p:txBody>
        </p:sp>
        <p:sp>
          <p:nvSpPr>
            <p:cNvPr id="14" name="Shape 9"/>
            <p:cNvSpPr/>
            <p:nvPr/>
          </p:nvSpPr>
          <p:spPr>
            <a:xfrm>
              <a:off x="659" y="7789"/>
              <a:ext cx="10826" cy="1967"/>
            </a:xfrm>
            <a:prstGeom prst="roundRect">
              <a:avLst>
                <a:gd name="adj" fmla="val 19909"/>
              </a:avLst>
            </a:prstGeom>
            <a:solidFill>
              <a:srgbClr val="D4E9F7"/>
            </a:solidFill>
            <a:ln w="7620">
              <a:solidFill>
                <a:srgbClr val="BACFDD"/>
              </a:solidFill>
              <a:prstDash val="solid"/>
            </a:ln>
          </p:spPr>
        </p:sp>
        <p:sp>
          <p:nvSpPr>
            <p:cNvPr id="15" name="Text 10"/>
            <p:cNvSpPr/>
            <p:nvPr/>
          </p:nvSpPr>
          <p:spPr>
            <a:xfrm>
              <a:off x="7787" y="7832"/>
              <a:ext cx="3436" cy="429"/>
            </a:xfrm>
            <a:prstGeom prst="rect">
              <a:avLst/>
            </a:prstGeom>
            <a:noFill/>
          </p:spPr>
          <p:txBody>
            <a:bodyPr wrap="none" lIns="0" tIns="0" rIns="0" bIns="0" rtlCol="0" anchor="t"/>
            <a:lstStyle/>
            <a:p>
              <a:pPr marL="0" indent="0" algn="r">
                <a:lnSpc>
                  <a:spcPts val="2100"/>
                </a:lnSpc>
                <a:buNone/>
              </a:pPr>
              <a:r>
                <a:rPr lang="en-US" sz="1700" b="1" dirty="0">
                  <a:solidFill>
                    <a:srgbClr val="384653"/>
                  </a:solidFill>
                  <a:latin typeface="Georgia" panose="02040502050405020303" charset="0"/>
                  <a:ea typeface="Barlow Bold" pitchFamily="34" charset="-122"/>
                  <a:cs typeface="Georgia" panose="02040502050405020303" charset="0"/>
                </a:rPr>
                <a:t>Trade Freedom</a:t>
              </a:r>
              <a:endParaRPr lang="en-US" sz="1700" dirty="0">
                <a:latin typeface="Georgia" panose="02040502050405020303" charset="0"/>
                <a:cs typeface="Georgia" panose="02040502050405020303" charset="0"/>
              </a:endParaRPr>
            </a:p>
          </p:txBody>
        </p:sp>
        <p:sp>
          <p:nvSpPr>
            <p:cNvPr id="16" name="Text 11"/>
            <p:cNvSpPr/>
            <p:nvPr/>
          </p:nvSpPr>
          <p:spPr>
            <a:xfrm>
              <a:off x="824" y="8484"/>
              <a:ext cx="10400" cy="835"/>
            </a:xfrm>
            <a:prstGeom prst="rect">
              <a:avLst/>
            </a:prstGeom>
            <a:noFill/>
          </p:spPr>
          <p:txBody>
            <a:bodyPr wrap="square" lIns="0" tIns="0" rIns="0" bIns="0" rtlCol="0" anchor="t"/>
            <a:lstStyle/>
            <a:p>
              <a:pPr marL="0" indent="0" algn="r">
                <a:lnSpc>
                  <a:spcPts val="2050"/>
                </a:lnSpc>
                <a:buNone/>
              </a:pPr>
              <a:r>
                <a:rPr lang="en-US" sz="13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Lack of trade freedom in the home country encourages migration to places with better investment opportunities and governance.</a:t>
              </a:r>
              <a:endParaRPr lang="en-US" sz="1300" dirty="0"/>
            </a:p>
          </p:txBody>
        </p:sp>
        <p:sp>
          <p:nvSpPr>
            <p:cNvPr id="18" name="Shape 12"/>
            <p:cNvSpPr/>
            <p:nvPr/>
          </p:nvSpPr>
          <p:spPr>
            <a:xfrm>
              <a:off x="11556" y="10279"/>
              <a:ext cx="10935" cy="1967"/>
            </a:xfrm>
            <a:prstGeom prst="rect">
              <a:avLst/>
            </a:prstGeom>
            <a:solidFill>
              <a:srgbClr val="D4E9F7"/>
            </a:solidFill>
            <a:ln w="7620">
              <a:solidFill>
                <a:srgbClr val="BACFDD"/>
              </a:solidFill>
              <a:prstDash val="solid"/>
            </a:ln>
          </p:spPr>
        </p:sp>
        <p:sp>
          <p:nvSpPr>
            <p:cNvPr id="19" name="Text 13"/>
            <p:cNvSpPr/>
            <p:nvPr/>
          </p:nvSpPr>
          <p:spPr>
            <a:xfrm>
              <a:off x="11817" y="10255"/>
              <a:ext cx="3436" cy="429"/>
            </a:xfrm>
            <a:prstGeom prst="rect">
              <a:avLst/>
            </a:prstGeom>
            <a:noFill/>
          </p:spPr>
          <p:txBody>
            <a:bodyPr wrap="none" lIns="0" tIns="0" rIns="0" bIns="0" rtlCol="0" anchor="t"/>
            <a:lstStyle/>
            <a:p>
              <a:pPr marL="0" indent="0" algn="l">
                <a:lnSpc>
                  <a:spcPts val="2100"/>
                </a:lnSpc>
                <a:buNone/>
              </a:pPr>
              <a:r>
                <a:rPr lang="en-US" sz="1700" b="1" dirty="0">
                  <a:solidFill>
                    <a:srgbClr val="384653"/>
                  </a:solidFill>
                  <a:latin typeface="Georgia" panose="02040502050405020303" charset="0"/>
                  <a:ea typeface="Barlow Bold" pitchFamily="34" charset="-122"/>
                  <a:cs typeface="Georgia" panose="02040502050405020303" charset="0"/>
                </a:rPr>
                <a:t>Remittances</a:t>
              </a:r>
              <a:endParaRPr lang="en-US" sz="1700" dirty="0">
                <a:latin typeface="Georgia" panose="02040502050405020303" charset="0"/>
                <a:cs typeface="Georgia" panose="02040502050405020303" charset="0"/>
              </a:endParaRPr>
            </a:p>
          </p:txBody>
        </p:sp>
        <p:sp>
          <p:nvSpPr>
            <p:cNvPr id="20" name="Text 14"/>
            <p:cNvSpPr/>
            <p:nvPr/>
          </p:nvSpPr>
          <p:spPr>
            <a:xfrm>
              <a:off x="11620" y="10750"/>
              <a:ext cx="10949" cy="1564"/>
            </a:xfrm>
            <a:prstGeom prst="rect">
              <a:avLst/>
            </a:prstGeom>
            <a:noFill/>
          </p:spPr>
          <p:txBody>
            <a:bodyPr wrap="square" lIns="0" tIns="0" rIns="0" bIns="0" rtlCol="0" anchor="t"/>
            <a:lstStyle/>
            <a:p>
              <a:pPr marL="0" indent="0" algn="l">
                <a:lnSpc>
                  <a:spcPts val="2050"/>
                </a:lnSpc>
                <a:buNone/>
              </a:pPr>
              <a:r>
                <a:rPr lang="en-US" sz="13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Negatively associated with migration, suggesting financial pressures or taxes on repatriated funds may demotivate potential migrants.</a:t>
              </a:r>
              <a:endParaRPr lang="en-US" sz="13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0"/>
          <p:cNvSpPr/>
          <p:nvPr/>
        </p:nvSpPr>
        <p:spPr>
          <a:xfrm>
            <a:off x="958334" y="3025735"/>
            <a:ext cx="7779782" cy="1282303"/>
          </a:xfrm>
          <a:prstGeom prst="rect">
            <a:avLst/>
          </a:prstGeom>
          <a:noFill/>
        </p:spPr>
        <p:txBody>
          <a:bodyPr wrap="square" lIns="0" tIns="0" rIns="0" bIns="0" rtlCol="0" anchor="t"/>
          <a:lstStyle/>
          <a:p>
            <a:pPr marL="0" indent="0" algn="l">
              <a:lnSpc>
                <a:spcPts val="5000"/>
              </a:lnSpc>
              <a:buNone/>
            </a:pPr>
            <a:endParaRPr lang="en-US" b="1" dirty="0">
              <a:solidFill>
                <a:srgbClr val="2E3C4E"/>
              </a:solidFill>
              <a:latin typeface="Georgia" panose="02040502050405020303" charset="0"/>
              <a:ea typeface="Barlow Bold" pitchFamily="34" charset="-122"/>
              <a:cs typeface="Georgia" panose="02040502050405020303" charset="0"/>
            </a:endParaRPr>
          </a:p>
        </p:txBody>
      </p:sp>
      <p:sp>
        <p:nvSpPr>
          <p:cNvPr id="6" name="Text 1"/>
          <p:cNvSpPr/>
          <p:nvPr/>
        </p:nvSpPr>
        <p:spPr>
          <a:xfrm>
            <a:off x="525780" y="2134870"/>
            <a:ext cx="10752455" cy="623570"/>
          </a:xfrm>
          <a:prstGeom prst="rect">
            <a:avLst/>
          </a:prstGeom>
          <a:noFill/>
        </p:spPr>
        <p:txBody>
          <a:bodyPr wrap="square" lIns="0" tIns="0" rIns="0" bIns="0" rtlCol="0" anchor="t"/>
          <a:lstStyle/>
          <a:p>
            <a:pPr marL="0" indent="0" algn="l">
              <a:lnSpc>
                <a:spcPts val="2450"/>
              </a:lnSpc>
              <a:buNone/>
            </a:pPr>
            <a:r>
              <a:rPr lang="en-US" sz="15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Reducing energy poverty is a critical prerequisite for regulating the stock of international migrants from Sub-Saharan Africa.</a:t>
            </a:r>
            <a:endParaRPr lang="en-US" sz="1500" dirty="0"/>
          </a:p>
        </p:txBody>
      </p:sp>
      <p:sp>
        <p:nvSpPr>
          <p:cNvPr id="7" name="Shape 2"/>
          <p:cNvSpPr/>
          <p:nvPr>
            <p:custDataLst>
              <p:tags r:id="rId1"/>
            </p:custDataLst>
          </p:nvPr>
        </p:nvSpPr>
        <p:spPr>
          <a:xfrm>
            <a:off x="525780" y="2857500"/>
            <a:ext cx="636270" cy="1147445"/>
          </a:xfrm>
          <a:prstGeom prst="roundRect">
            <a:avLst>
              <a:gd name="adj" fmla="val 360031"/>
            </a:avLst>
          </a:prstGeom>
          <a:solidFill>
            <a:srgbClr val="D4E9F7"/>
          </a:solidFill>
          <a:ln w="7620">
            <a:solidFill>
              <a:srgbClr val="BACFDD"/>
            </a:solidFill>
            <a:prstDash val="solid"/>
          </a:ln>
        </p:spPr>
      </p:sp>
      <p:pic>
        <p:nvPicPr>
          <p:cNvPr id="8" name="Image 1" descr="preencoded.png"/>
          <p:cNvPicPr>
            <a:picLocks noChangeAspect="1"/>
          </p:cNvPicPr>
          <p:nvPr>
            <p:custDataLst>
              <p:tags r:id="rId2"/>
            </p:custDataLst>
          </p:nvPr>
        </p:nvPicPr>
        <p:blipFill>
          <a:blip r:embed="rId14"/>
          <a:stretch>
            <a:fillRect/>
          </a:stretch>
        </p:blipFill>
        <p:spPr>
          <a:xfrm>
            <a:off x="697746" y="3220958"/>
            <a:ext cx="292298" cy="365403"/>
          </a:xfrm>
          <a:prstGeom prst="rect">
            <a:avLst/>
          </a:prstGeom>
        </p:spPr>
      </p:pic>
      <p:sp>
        <p:nvSpPr>
          <p:cNvPr id="9" name="Text 3"/>
          <p:cNvSpPr/>
          <p:nvPr>
            <p:custDataLst>
              <p:tags r:id="rId3"/>
            </p:custDataLst>
          </p:nvPr>
        </p:nvSpPr>
        <p:spPr>
          <a:xfrm>
            <a:off x="1445578" y="2976682"/>
            <a:ext cx="2711410" cy="320516"/>
          </a:xfrm>
          <a:prstGeom prst="rect">
            <a:avLst/>
          </a:prstGeom>
          <a:noFill/>
        </p:spPr>
        <p:txBody>
          <a:bodyPr wrap="none" lIns="0" tIns="0" rIns="0" bIns="0" rtlCol="0" anchor="t"/>
          <a:lstStyle/>
          <a:p>
            <a:pPr marL="0" indent="0" algn="l">
              <a:lnSpc>
                <a:spcPts val="2500"/>
              </a:lnSpc>
              <a:buNone/>
            </a:pPr>
            <a:r>
              <a:rPr lang="en-US" sz="2000" b="1" dirty="0">
                <a:solidFill>
                  <a:srgbClr val="384653"/>
                </a:solidFill>
                <a:latin typeface="Georgia" panose="02040502050405020303" charset="0"/>
                <a:ea typeface="Barlow Bold" pitchFamily="34" charset="-122"/>
                <a:cs typeface="Georgia" panose="02040502050405020303" charset="0"/>
              </a:rPr>
              <a:t>Increase Energy Access</a:t>
            </a:r>
            <a:endParaRPr lang="en-US" sz="2000" dirty="0">
              <a:latin typeface="Georgia" panose="02040502050405020303" charset="0"/>
              <a:cs typeface="Georgia" panose="02040502050405020303" charset="0"/>
            </a:endParaRPr>
          </a:p>
        </p:txBody>
      </p:sp>
      <p:sp>
        <p:nvSpPr>
          <p:cNvPr id="10" name="Text 4"/>
          <p:cNvSpPr/>
          <p:nvPr>
            <p:custDataLst>
              <p:tags r:id="rId4"/>
            </p:custDataLst>
          </p:nvPr>
        </p:nvSpPr>
        <p:spPr>
          <a:xfrm>
            <a:off x="1445895" y="3340735"/>
            <a:ext cx="9171940" cy="623570"/>
          </a:xfrm>
          <a:prstGeom prst="rect">
            <a:avLst/>
          </a:prstGeom>
          <a:noFill/>
        </p:spPr>
        <p:txBody>
          <a:bodyPr wrap="square" lIns="0" tIns="0" rIns="0" bIns="0" rtlCol="0" anchor="t"/>
          <a:lstStyle/>
          <a:p>
            <a:pPr marL="0" indent="0" algn="l">
              <a:lnSpc>
                <a:spcPts val="2450"/>
              </a:lnSpc>
              <a:buNone/>
            </a:pPr>
            <a:r>
              <a:rPr lang="en-US" sz="15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Extend power grids and prioritize renewable energy infrastructure, especially in rural areas.</a:t>
            </a:r>
            <a:endParaRPr lang="en-US" sz="1500" dirty="0"/>
          </a:p>
        </p:txBody>
      </p:sp>
      <p:sp>
        <p:nvSpPr>
          <p:cNvPr id="13" name="Text 6"/>
          <p:cNvSpPr/>
          <p:nvPr>
            <p:custDataLst>
              <p:tags r:id="rId5"/>
            </p:custDataLst>
          </p:nvPr>
        </p:nvSpPr>
        <p:spPr>
          <a:xfrm>
            <a:off x="1445578" y="4182070"/>
            <a:ext cx="2780109" cy="320516"/>
          </a:xfrm>
          <a:prstGeom prst="rect">
            <a:avLst/>
          </a:prstGeom>
          <a:noFill/>
        </p:spPr>
        <p:txBody>
          <a:bodyPr wrap="none" lIns="0" tIns="0" rIns="0" bIns="0" rtlCol="0" anchor="t"/>
          <a:lstStyle/>
          <a:p>
            <a:pPr marL="0" indent="0" algn="l">
              <a:lnSpc>
                <a:spcPts val="2500"/>
              </a:lnSpc>
              <a:buNone/>
            </a:pPr>
            <a:r>
              <a:rPr lang="en-US" sz="2000" b="1" dirty="0">
                <a:solidFill>
                  <a:srgbClr val="384653"/>
                </a:solidFill>
                <a:latin typeface="Georgia" panose="02040502050405020303" charset="0"/>
                <a:ea typeface="Barlow Bold" pitchFamily="34" charset="-122"/>
                <a:cs typeface="Georgia" panose="02040502050405020303" charset="0"/>
              </a:rPr>
              <a:t>Subsidize Private Sector</a:t>
            </a:r>
            <a:endParaRPr lang="en-US" sz="2000" dirty="0">
              <a:latin typeface="Georgia" panose="02040502050405020303" charset="0"/>
              <a:cs typeface="Georgia" panose="02040502050405020303" charset="0"/>
            </a:endParaRPr>
          </a:p>
        </p:txBody>
      </p:sp>
      <p:sp>
        <p:nvSpPr>
          <p:cNvPr id="14" name="Text 7"/>
          <p:cNvSpPr/>
          <p:nvPr>
            <p:custDataLst>
              <p:tags r:id="rId6"/>
            </p:custDataLst>
          </p:nvPr>
        </p:nvSpPr>
        <p:spPr>
          <a:xfrm>
            <a:off x="1445895" y="4502785"/>
            <a:ext cx="9272905" cy="623570"/>
          </a:xfrm>
          <a:prstGeom prst="rect">
            <a:avLst/>
          </a:prstGeom>
          <a:noFill/>
        </p:spPr>
        <p:txBody>
          <a:bodyPr wrap="square" lIns="0" tIns="0" rIns="0" bIns="0" rtlCol="0" anchor="t"/>
          <a:lstStyle/>
          <a:p>
            <a:pPr marL="0" indent="0" algn="l">
              <a:lnSpc>
                <a:spcPts val="2450"/>
              </a:lnSpc>
              <a:buNone/>
            </a:pPr>
            <a:r>
              <a:rPr lang="en-US" sz="15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Offer tax exemptions and remove administrative bottlenecks for private sector installation of energy infrastructure.</a:t>
            </a:r>
            <a:endParaRPr lang="en-US" sz="1500" dirty="0"/>
          </a:p>
        </p:txBody>
      </p:sp>
      <p:sp>
        <p:nvSpPr>
          <p:cNvPr id="17" name="Text 9"/>
          <p:cNvSpPr/>
          <p:nvPr>
            <p:custDataLst>
              <p:tags r:id="rId7"/>
            </p:custDataLst>
          </p:nvPr>
        </p:nvSpPr>
        <p:spPr>
          <a:xfrm>
            <a:off x="1445578" y="5664954"/>
            <a:ext cx="2564368" cy="320516"/>
          </a:xfrm>
          <a:prstGeom prst="rect">
            <a:avLst/>
          </a:prstGeom>
          <a:noFill/>
        </p:spPr>
        <p:txBody>
          <a:bodyPr wrap="none" lIns="0" tIns="0" rIns="0" bIns="0" rtlCol="0" anchor="t"/>
          <a:lstStyle/>
          <a:p>
            <a:pPr marL="0" indent="0" algn="l">
              <a:lnSpc>
                <a:spcPts val="2500"/>
              </a:lnSpc>
              <a:buNone/>
            </a:pPr>
            <a:r>
              <a:rPr lang="en-US" sz="2000" b="1" dirty="0">
                <a:solidFill>
                  <a:srgbClr val="384653"/>
                </a:solidFill>
                <a:latin typeface="Georgia" panose="02040502050405020303" charset="0"/>
                <a:ea typeface="Barlow Bold" pitchFamily="34" charset="-122"/>
                <a:cs typeface="Georgia" panose="02040502050405020303" charset="0"/>
              </a:rPr>
              <a:t>Improve Governance</a:t>
            </a:r>
            <a:endParaRPr lang="en-US" sz="2000" dirty="0">
              <a:latin typeface="Georgia" panose="02040502050405020303" charset="0"/>
              <a:cs typeface="Georgia" panose="02040502050405020303" charset="0"/>
            </a:endParaRPr>
          </a:p>
        </p:txBody>
      </p:sp>
      <p:sp>
        <p:nvSpPr>
          <p:cNvPr id="18" name="Text 10"/>
          <p:cNvSpPr/>
          <p:nvPr>
            <p:custDataLst>
              <p:tags r:id="rId8"/>
            </p:custDataLst>
          </p:nvPr>
        </p:nvSpPr>
        <p:spPr>
          <a:xfrm>
            <a:off x="1431925" y="5975350"/>
            <a:ext cx="9171940" cy="623570"/>
          </a:xfrm>
          <a:prstGeom prst="rect">
            <a:avLst/>
          </a:prstGeom>
          <a:noFill/>
        </p:spPr>
        <p:txBody>
          <a:bodyPr wrap="square" lIns="0" tIns="0" rIns="0" bIns="0" rtlCol="0" anchor="t"/>
          <a:lstStyle/>
          <a:p>
            <a:pPr marL="0" indent="0" algn="l">
              <a:lnSpc>
                <a:spcPts val="2450"/>
              </a:lnSpc>
              <a:buNone/>
            </a:pPr>
            <a:r>
              <a:rPr lang="en-US" sz="15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Address governance issues like corruption and lack of trade freedom to foster local economic development.</a:t>
            </a:r>
            <a:endParaRPr lang="en-US" sz="1500" dirty="0"/>
          </a:p>
        </p:txBody>
      </p:sp>
      <p:pic>
        <p:nvPicPr>
          <p:cNvPr id="20" name="Picture 19"/>
          <p:cNvPicPr>
            <a:picLocks noChangeAspect="1"/>
          </p:cNvPicPr>
          <p:nvPr/>
        </p:nvPicPr>
        <p:blipFill>
          <a:blip r:embed="rId15"/>
          <a:stretch>
            <a:fillRect/>
          </a:stretch>
        </p:blipFill>
        <p:spPr>
          <a:xfrm>
            <a:off x="0" y="-6064"/>
            <a:ext cx="12192000" cy="1406203"/>
          </a:xfrm>
          <a:prstGeom prst="rect">
            <a:avLst/>
          </a:prstGeom>
        </p:spPr>
      </p:pic>
      <p:sp>
        <p:nvSpPr>
          <p:cNvPr id="21" name="Text Box 20"/>
          <p:cNvSpPr txBox="1"/>
          <p:nvPr/>
        </p:nvSpPr>
        <p:spPr>
          <a:xfrm>
            <a:off x="-635" y="1414145"/>
            <a:ext cx="12192635" cy="460375"/>
          </a:xfrm>
          <a:prstGeom prst="rect">
            <a:avLst/>
          </a:prstGeom>
          <a:solidFill>
            <a:srgbClr val="92D050"/>
          </a:solidFill>
        </p:spPr>
        <p:txBody>
          <a:bodyPr wrap="square">
            <a:spAutoFit/>
          </a:bodyPr>
          <a:lstStyle/>
          <a:p>
            <a:pPr marL="457200" indent="-457200">
              <a:spcAft>
                <a:spcPct val="60000"/>
              </a:spcAft>
              <a:buFont typeface="Arial" panose="020B0604020202020204" pitchFamily="34" charset="0"/>
              <a:buChar char="•"/>
            </a:pPr>
            <a:r>
              <a:rPr lang="en-US" sz="2400" b="1" dirty="0">
                <a:solidFill>
                  <a:srgbClr val="2E3C4E"/>
                </a:solidFill>
                <a:latin typeface="Georgia" panose="02040502050405020303" charset="0"/>
                <a:ea typeface="Barlow Bold" pitchFamily="34" charset="-122"/>
                <a:cs typeface="Georgia" panose="02040502050405020303" charset="0"/>
                <a:sym typeface="+mn-ea"/>
              </a:rPr>
              <a:t>Conclusion and Policy Recommendations</a:t>
            </a:r>
            <a:endParaRPr lang="fr-FR" sz="2400" b="1">
              <a:latin typeface="Georgia" panose="02040502050405020303" charset="0"/>
              <a:cs typeface="Georgia" panose="02040502050405020303" charset="0"/>
            </a:endParaRPr>
          </a:p>
        </p:txBody>
      </p:sp>
      <p:sp>
        <p:nvSpPr>
          <p:cNvPr id="22" name="Shape 2"/>
          <p:cNvSpPr/>
          <p:nvPr>
            <p:custDataLst>
              <p:tags r:id="rId9"/>
            </p:custDataLst>
          </p:nvPr>
        </p:nvSpPr>
        <p:spPr>
          <a:xfrm>
            <a:off x="525780" y="4104005"/>
            <a:ext cx="636270" cy="1147445"/>
          </a:xfrm>
          <a:prstGeom prst="roundRect">
            <a:avLst>
              <a:gd name="adj" fmla="val 360031"/>
            </a:avLst>
          </a:prstGeom>
          <a:solidFill>
            <a:srgbClr val="D4E9F7"/>
          </a:solidFill>
          <a:ln w="7620">
            <a:solidFill>
              <a:srgbClr val="BACFDD"/>
            </a:solidFill>
            <a:prstDash val="solid"/>
          </a:ln>
        </p:spPr>
      </p:sp>
      <p:pic>
        <p:nvPicPr>
          <p:cNvPr id="12" name="Image 2" descr="preencoded.png"/>
          <p:cNvPicPr>
            <a:picLocks noChangeAspect="1"/>
          </p:cNvPicPr>
          <p:nvPr>
            <p:custDataLst>
              <p:tags r:id="rId10"/>
            </p:custDataLst>
          </p:nvPr>
        </p:nvPicPr>
        <p:blipFill>
          <a:blip r:embed="rId16"/>
          <a:stretch>
            <a:fillRect/>
          </a:stretch>
        </p:blipFill>
        <p:spPr>
          <a:xfrm>
            <a:off x="697746" y="4470162"/>
            <a:ext cx="292298" cy="365403"/>
          </a:xfrm>
          <a:prstGeom prst="rect">
            <a:avLst/>
          </a:prstGeom>
        </p:spPr>
      </p:pic>
      <p:sp>
        <p:nvSpPr>
          <p:cNvPr id="23" name="Shape 2"/>
          <p:cNvSpPr/>
          <p:nvPr>
            <p:custDataLst>
              <p:tags r:id="rId11"/>
            </p:custDataLst>
          </p:nvPr>
        </p:nvSpPr>
        <p:spPr>
          <a:xfrm>
            <a:off x="533400" y="5562600"/>
            <a:ext cx="636270" cy="1147445"/>
          </a:xfrm>
          <a:prstGeom prst="roundRect">
            <a:avLst>
              <a:gd name="adj" fmla="val 360031"/>
            </a:avLst>
          </a:prstGeom>
          <a:solidFill>
            <a:srgbClr val="D4E9F7"/>
          </a:solidFill>
          <a:ln w="7620">
            <a:solidFill>
              <a:srgbClr val="BACFDD"/>
            </a:solidFill>
            <a:prstDash val="solid"/>
          </a:ln>
        </p:spPr>
      </p:sp>
      <p:pic>
        <p:nvPicPr>
          <p:cNvPr id="16" name="Image 3" descr="preencoded.png"/>
          <p:cNvPicPr>
            <a:picLocks noChangeAspect="1"/>
          </p:cNvPicPr>
          <p:nvPr>
            <p:custDataLst>
              <p:tags r:id="rId12"/>
            </p:custDataLst>
          </p:nvPr>
        </p:nvPicPr>
        <p:blipFill>
          <a:blip r:embed="rId17"/>
          <a:stretch>
            <a:fillRect/>
          </a:stretch>
        </p:blipFill>
        <p:spPr>
          <a:xfrm>
            <a:off x="697746" y="5930186"/>
            <a:ext cx="292298" cy="3654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sp>
        <p:nvSpPr>
          <p:cNvPr id="6" name="Content Placeholder 5"/>
          <p:cNvSpPr>
            <a:spLocks noGrp="1"/>
          </p:cNvSpPr>
          <p:nvPr>
            <p:ph idx="1"/>
          </p:nvPr>
        </p:nvSpPr>
        <p:spPr>
          <a:xfrm>
            <a:off x="245328" y="1879629"/>
            <a:ext cx="8080743" cy="4475754"/>
          </a:xfrm>
        </p:spPr>
        <p:txBody>
          <a:bodyPr>
            <a:normAutofit/>
          </a:bodyPr>
          <a:lstStyle/>
          <a:p>
            <a:endParaRPr lang="en-GB" altLang="en-US" b="1" dirty="0">
              <a:latin typeface="Times New Roman" panose="02020603050405020304" pitchFamily="18" charset="0"/>
              <a:ea typeface="Aptos" panose="020B0004020202020204" pitchFamily="34" charset="0"/>
              <a:cs typeface="Times New Roman" panose="02020603050405020304" pitchFamily="18" charset="0"/>
            </a:endParaRPr>
          </a:p>
          <a:p>
            <a:endParaRPr lang="en-GB" altLang="en-US" sz="3600" dirty="0">
              <a:latin typeface="Arial" panose="020B0604020202020204" pitchFamily="34" charset="0"/>
            </a:endParaRPr>
          </a:p>
          <a:p>
            <a:pPr marL="0" indent="0">
              <a:buNone/>
            </a:pPr>
            <a:endParaRPr lang="en-US" dirty="0"/>
          </a:p>
        </p:txBody>
      </p:sp>
      <p:grpSp>
        <p:nvGrpSpPr>
          <p:cNvPr id="2" name="Group 1"/>
          <p:cNvGrpSpPr/>
          <p:nvPr/>
        </p:nvGrpSpPr>
        <p:grpSpPr>
          <a:xfrm>
            <a:off x="805180" y="1555115"/>
            <a:ext cx="9627235" cy="2633980"/>
            <a:chOff x="1836" y="1199"/>
            <a:chExt cx="15161" cy="7806"/>
          </a:xfrm>
        </p:grpSpPr>
        <p:sp>
          <p:nvSpPr>
            <p:cNvPr id="5" name="Round Same Side Corner Rectangle 4"/>
            <p:cNvSpPr/>
            <p:nvPr/>
          </p:nvSpPr>
          <p:spPr>
            <a:xfrm rot="10800000">
              <a:off x="1837" y="2129"/>
              <a:ext cx="15160" cy="6876"/>
            </a:xfrm>
            <a:prstGeom prst="round2SameRect">
              <a:avLst/>
            </a:prstGeom>
            <a:solidFill>
              <a:schemeClr val="accent1">
                <a:lumMod val="20000"/>
                <a:lumOff val="80000"/>
              </a:schemeClr>
            </a:solidFill>
            <a:ln>
              <a:solidFill>
                <a:srgbClr val="00B050"/>
              </a:solidFill>
            </a:ln>
            <a:effectLst>
              <a:innerShdw blurRad="177800" dist="101600" dir="13500000">
                <a:prstClr val="black">
                  <a:alpha val="63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fr-FR" altLang="en-US">
                <a:solidFill>
                  <a:schemeClr val="tx1"/>
                </a:solidFill>
              </a:endParaRPr>
            </a:p>
          </p:txBody>
        </p:sp>
        <p:sp>
          <p:nvSpPr>
            <p:cNvPr id="3" name="Round Same Side Corner Rectangle 2"/>
            <p:cNvSpPr/>
            <p:nvPr/>
          </p:nvSpPr>
          <p:spPr>
            <a:xfrm>
              <a:off x="1836" y="1199"/>
              <a:ext cx="15161" cy="1410"/>
            </a:xfrm>
            <a:prstGeom prst="round2SameRect">
              <a:avLst/>
            </a:prstGeom>
            <a:solidFill>
              <a:schemeClr val="accent6"/>
            </a:solid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fr-FR" altLang="en-US" sz="2800">
                  <a:latin typeface="Georgia" panose="02040502050405020303" charset="0"/>
                  <a:cs typeface="Georgia" panose="02040502050405020303" charset="0"/>
                </a:rPr>
                <a:t>Plan</a:t>
              </a:r>
              <a:r>
                <a:rPr lang="fr-FR" altLang="en-US" sz="3200"/>
                <a:t> </a:t>
              </a:r>
            </a:p>
          </p:txBody>
        </p:sp>
      </p:grpSp>
      <p:sp>
        <p:nvSpPr>
          <p:cNvPr id="7" name="Text Box 6"/>
          <p:cNvSpPr txBox="1"/>
          <p:nvPr/>
        </p:nvSpPr>
        <p:spPr>
          <a:xfrm>
            <a:off x="1297305" y="2144395"/>
            <a:ext cx="6508750" cy="2801620"/>
          </a:xfrm>
          <a:prstGeom prst="rect">
            <a:avLst/>
          </a:prstGeom>
          <a:noFill/>
        </p:spPr>
        <p:txBody>
          <a:bodyPr wrap="square" rtlCol="0">
            <a:noAutofit/>
          </a:bodyPr>
          <a:lstStyle/>
          <a:p>
            <a:pPr marL="457200" indent="-457200">
              <a:buFont typeface="Wingdings" panose="05000000000000000000" charset="0"/>
              <a:buChar char="q"/>
            </a:pPr>
            <a:r>
              <a:rPr lang="fr-FR" altLang="en-US" b="1">
                <a:latin typeface="Times New Roman" panose="02020603050405020304" pitchFamily="18" charset="0"/>
                <a:cs typeface="Times New Roman" panose="02020603050405020304" pitchFamily="18" charset="0"/>
              </a:rPr>
              <a:t>Introduction </a:t>
            </a:r>
          </a:p>
          <a:p>
            <a:pPr marL="457200" indent="-457200">
              <a:buFont typeface="Wingdings" panose="05000000000000000000" charset="0"/>
              <a:buChar char="q"/>
            </a:pPr>
            <a:r>
              <a:rPr lang="en-US" altLang="en-US" b="1">
                <a:latin typeface="Times New Roman" panose="02020603050405020304" pitchFamily="18" charset="0"/>
                <a:cs typeface="Times New Roman" panose="02020603050405020304" pitchFamily="18" charset="0"/>
              </a:rPr>
              <a:t>Issues </a:t>
            </a:r>
          </a:p>
          <a:p>
            <a:pPr marL="457200" indent="-457200">
              <a:buFont typeface="Wingdings" panose="05000000000000000000" charset="0"/>
              <a:buChar char="q"/>
            </a:pPr>
            <a:r>
              <a:rPr lang="fr-FR" altLang="en-US" b="1">
                <a:latin typeface="Times New Roman" panose="02020603050405020304" pitchFamily="18" charset="0"/>
                <a:cs typeface="Times New Roman" panose="02020603050405020304" pitchFamily="18" charset="0"/>
              </a:rPr>
              <a:t>O</a:t>
            </a:r>
            <a:r>
              <a:rPr lang="en-US" altLang="en-US" b="1">
                <a:latin typeface="Times New Roman" panose="02020603050405020304" pitchFamily="18" charset="0"/>
                <a:cs typeface="Times New Roman" panose="02020603050405020304" pitchFamily="18" charset="0"/>
              </a:rPr>
              <a:t>bjectives </a:t>
            </a:r>
          </a:p>
          <a:p>
            <a:pPr marL="457200" indent="-457200">
              <a:buFont typeface="Wingdings" panose="05000000000000000000" charset="0"/>
              <a:buChar char="q"/>
            </a:pPr>
            <a:r>
              <a:rPr lang="en-US" altLang="en-US" b="1">
                <a:latin typeface="Times New Roman" panose="02020603050405020304" pitchFamily="18" charset="0"/>
                <a:cs typeface="Times New Roman" panose="02020603050405020304" pitchFamily="18" charset="0"/>
              </a:rPr>
              <a:t>Methodological strategy</a:t>
            </a:r>
          </a:p>
          <a:p>
            <a:pPr marL="457200" indent="-457200">
              <a:buFont typeface="Wingdings" panose="05000000000000000000" charset="0"/>
              <a:buChar char="q"/>
            </a:pPr>
            <a:r>
              <a:rPr lang="en-US" altLang="en-US" b="1">
                <a:latin typeface="Times New Roman" panose="02020603050405020304" pitchFamily="18" charset="0"/>
                <a:cs typeface="Times New Roman" panose="02020603050405020304" pitchFamily="18" charset="0"/>
              </a:rPr>
              <a:t>Results</a:t>
            </a:r>
          </a:p>
          <a:p>
            <a:pPr marL="457200" indent="-457200">
              <a:buFont typeface="Wingdings" panose="05000000000000000000" charset="0"/>
              <a:buChar char="q"/>
            </a:pPr>
            <a:r>
              <a:rPr lang="en-US" altLang="en-US" b="1"/>
              <a:t>Conclusion and Recommendations</a:t>
            </a:r>
          </a:p>
          <a:p>
            <a:endParaRPr lang="en-US" altLang="en-US"/>
          </a:p>
          <a:p>
            <a:endParaRPr lang="fr-FR"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p:cNvSpPr>
            <a:spLocks noGrp="1"/>
          </p:cNvSpPr>
          <p:nvPr>
            <p:ph idx="1"/>
          </p:nvPr>
        </p:nvSpPr>
        <p:spPr>
          <a:xfrm>
            <a:off x="147782" y="2983345"/>
            <a:ext cx="11333901" cy="3046913"/>
          </a:xfrm>
        </p:spPr>
        <p:txBody>
          <a:bodyPr anchor="t">
            <a:normAutofit/>
          </a:bodyPr>
          <a:lstStyle/>
          <a:p>
            <a:pPr marL="0" indent="0" algn="ctr">
              <a:buNone/>
            </a:pPr>
            <a:r>
              <a:rPr lang="en-US" sz="4000" b="1" dirty="0"/>
              <a:t>Thank you!</a:t>
            </a:r>
          </a:p>
          <a:p>
            <a:pPr marL="0" indent="0" algn="ctr">
              <a:buNone/>
            </a:pPr>
            <a:r>
              <a:rPr lang="fr-FR" altLang="en-US" sz="4000" b="1" dirty="0"/>
              <a:t>arnoldfoko14@gmail.com</a:t>
            </a:r>
          </a:p>
        </p:txBody>
      </p:sp>
      <p:sp>
        <p:nvSpPr>
          <p:cNvPr id="46" name="Rectangle 10"/>
          <p:cNvSpPr>
            <a:spLocks noGrp="1" noRot="1" noChangeAspect="1" noMove="1" noResize="1" noEditPoints="1" noAdjustHandles="1" noChangeArrowheads="1" noChangeShapeType="1" noTextEdit="1"/>
          </p:cNvSpPr>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12"/>
          <p:cNvSpPr>
            <a:spLocks noGrp="1" noRot="1" noChangeAspect="1" noMove="1" noResize="1" noEditPoints="1" noAdjustHandles="1" noChangeArrowheads="1" noChangeShapeType="1" noTextEdit="1"/>
          </p:cNvSpPr>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sp>
        <p:nvSpPr>
          <p:cNvPr id="5" name="Text Box 4"/>
          <p:cNvSpPr txBox="1"/>
          <p:nvPr/>
        </p:nvSpPr>
        <p:spPr>
          <a:xfrm>
            <a:off x="-635" y="1414145"/>
            <a:ext cx="12192635" cy="521970"/>
          </a:xfrm>
          <a:prstGeom prst="rect">
            <a:avLst/>
          </a:prstGeom>
          <a:solidFill>
            <a:srgbClr val="92D050"/>
          </a:solidFill>
        </p:spPr>
        <p:txBody>
          <a:bodyPr wrap="square">
            <a:spAutoFit/>
          </a:bodyPr>
          <a:lstStyle/>
          <a:p>
            <a:pPr marL="457200" indent="-457200">
              <a:spcAft>
                <a:spcPct val="60000"/>
              </a:spcAft>
              <a:buFont typeface="Arial" panose="020B0604020202020204" pitchFamily="34" charset="0"/>
              <a:buChar char="•"/>
            </a:pPr>
            <a:r>
              <a:rPr lang="fr-FR" sz="2800" b="1">
                <a:latin typeface="Georgia" panose="02040502050405020303" charset="0"/>
                <a:cs typeface="Georgia" panose="02040502050405020303" charset="0"/>
              </a:rPr>
              <a:t>Introduction</a:t>
            </a:r>
            <a:endParaRPr sz="1600">
              <a:latin typeface="Georgia" panose="02040502050405020303" charset="0"/>
              <a:cs typeface="Georgia" panose="02040502050405020303" charset="0"/>
            </a:endParaRPr>
          </a:p>
        </p:txBody>
      </p:sp>
      <p:pic>
        <p:nvPicPr>
          <p:cNvPr id="2" name="Image 0" descr="preencoded.png"/>
          <p:cNvPicPr>
            <a:picLocks noChangeAspect="1"/>
          </p:cNvPicPr>
          <p:nvPr/>
        </p:nvPicPr>
        <p:blipFill>
          <a:blip r:embed="rId3"/>
          <a:stretch>
            <a:fillRect/>
          </a:stretch>
        </p:blipFill>
        <p:spPr>
          <a:xfrm>
            <a:off x="4923790" y="2240280"/>
            <a:ext cx="2987675" cy="2987675"/>
          </a:xfrm>
          <a:prstGeom prst="rect">
            <a:avLst/>
          </a:prstGeom>
        </p:spPr>
      </p:pic>
      <p:pic>
        <p:nvPicPr>
          <p:cNvPr id="9" name="Image 2" descr="preencoded.png"/>
          <p:cNvPicPr>
            <a:picLocks noChangeAspect="1"/>
          </p:cNvPicPr>
          <p:nvPr/>
        </p:nvPicPr>
        <p:blipFill>
          <a:blip r:embed="rId4"/>
          <a:stretch>
            <a:fillRect/>
          </a:stretch>
        </p:blipFill>
        <p:spPr>
          <a:xfrm>
            <a:off x="5235575" y="2240280"/>
            <a:ext cx="2901950" cy="2901950"/>
          </a:xfrm>
          <a:prstGeom prst="rect">
            <a:avLst/>
          </a:prstGeom>
        </p:spPr>
      </p:pic>
      <p:pic>
        <p:nvPicPr>
          <p:cNvPr id="13" name="Image 4" descr="preencoded.png"/>
          <p:cNvPicPr>
            <a:picLocks noChangeAspect="1"/>
          </p:cNvPicPr>
          <p:nvPr/>
        </p:nvPicPr>
        <p:blipFill>
          <a:blip r:embed="rId5"/>
          <a:stretch>
            <a:fillRect/>
          </a:stretch>
        </p:blipFill>
        <p:spPr>
          <a:xfrm>
            <a:off x="5137785" y="2296160"/>
            <a:ext cx="3013710" cy="3013710"/>
          </a:xfrm>
          <a:prstGeom prst="rect">
            <a:avLst/>
          </a:prstGeom>
        </p:spPr>
      </p:pic>
      <p:pic>
        <p:nvPicPr>
          <p:cNvPr id="3" name="Image 6" descr="preencoded.png"/>
          <p:cNvPicPr>
            <a:picLocks noChangeAspect="1"/>
          </p:cNvPicPr>
          <p:nvPr/>
        </p:nvPicPr>
        <p:blipFill>
          <a:blip r:embed="rId6"/>
          <a:stretch>
            <a:fillRect/>
          </a:stretch>
        </p:blipFill>
        <p:spPr>
          <a:xfrm>
            <a:off x="4951730" y="2230120"/>
            <a:ext cx="2866390" cy="3080385"/>
          </a:xfrm>
          <a:prstGeom prst="rect">
            <a:avLst/>
          </a:prstGeom>
        </p:spPr>
      </p:pic>
      <p:pic>
        <p:nvPicPr>
          <p:cNvPr id="6" name="Image 1" descr="preencoded.png"/>
          <p:cNvPicPr>
            <a:picLocks noChangeAspect="1"/>
          </p:cNvPicPr>
          <p:nvPr/>
        </p:nvPicPr>
        <p:blipFill>
          <a:blip r:embed="rId7"/>
          <a:stretch>
            <a:fillRect/>
          </a:stretch>
        </p:blipFill>
        <p:spPr>
          <a:xfrm>
            <a:off x="5526266" y="2844463"/>
            <a:ext cx="324088" cy="405170"/>
          </a:xfrm>
          <a:prstGeom prst="rect">
            <a:avLst/>
          </a:prstGeom>
        </p:spPr>
      </p:pic>
      <p:pic>
        <p:nvPicPr>
          <p:cNvPr id="10" name="Image 3" descr="preencoded.png"/>
          <p:cNvPicPr>
            <a:picLocks noChangeAspect="1"/>
          </p:cNvPicPr>
          <p:nvPr/>
        </p:nvPicPr>
        <p:blipFill>
          <a:blip r:embed="rId8"/>
          <a:stretch>
            <a:fillRect/>
          </a:stretch>
        </p:blipFill>
        <p:spPr>
          <a:xfrm>
            <a:off x="7293154" y="2845098"/>
            <a:ext cx="324088" cy="405170"/>
          </a:xfrm>
          <a:prstGeom prst="rect">
            <a:avLst/>
          </a:prstGeom>
        </p:spPr>
      </p:pic>
      <p:pic>
        <p:nvPicPr>
          <p:cNvPr id="18" name="Image 7" descr="preencoded.png"/>
          <p:cNvPicPr>
            <a:picLocks noChangeAspect="1"/>
          </p:cNvPicPr>
          <p:nvPr/>
        </p:nvPicPr>
        <p:blipFill>
          <a:blip r:embed="rId9"/>
          <a:stretch>
            <a:fillRect/>
          </a:stretch>
        </p:blipFill>
        <p:spPr>
          <a:xfrm>
            <a:off x="5526405" y="4171950"/>
            <a:ext cx="323850" cy="415925"/>
          </a:xfrm>
          <a:prstGeom prst="rect">
            <a:avLst/>
          </a:prstGeom>
        </p:spPr>
      </p:pic>
      <p:pic>
        <p:nvPicPr>
          <p:cNvPr id="14" name="Image 5" descr="preencoded.png"/>
          <p:cNvPicPr>
            <a:picLocks noChangeAspect="1"/>
          </p:cNvPicPr>
          <p:nvPr/>
        </p:nvPicPr>
        <p:blipFill>
          <a:blip r:embed="rId10"/>
          <a:stretch>
            <a:fillRect/>
          </a:stretch>
        </p:blipFill>
        <p:spPr>
          <a:xfrm>
            <a:off x="7293789" y="4173200"/>
            <a:ext cx="324088" cy="405170"/>
          </a:xfrm>
          <a:prstGeom prst="rect">
            <a:avLst/>
          </a:prstGeom>
        </p:spPr>
      </p:pic>
      <p:grpSp>
        <p:nvGrpSpPr>
          <p:cNvPr id="11" name="Group 10"/>
          <p:cNvGrpSpPr/>
          <p:nvPr/>
        </p:nvGrpSpPr>
        <p:grpSpPr>
          <a:xfrm>
            <a:off x="403860" y="2340610"/>
            <a:ext cx="4733290" cy="909320"/>
            <a:chOff x="-12" y="3079"/>
            <a:chExt cx="7952" cy="2982"/>
          </a:xfrm>
        </p:grpSpPr>
        <p:sp>
          <p:nvSpPr>
            <p:cNvPr id="7" name="Text 1"/>
            <p:cNvSpPr/>
            <p:nvPr/>
          </p:nvSpPr>
          <p:spPr>
            <a:xfrm>
              <a:off x="3451" y="3079"/>
              <a:ext cx="4489" cy="561"/>
            </a:xfrm>
            <a:prstGeom prst="rect">
              <a:avLst/>
            </a:prstGeom>
            <a:noFill/>
          </p:spPr>
          <p:txBody>
            <a:bodyPr wrap="none" lIns="0" tIns="0" rIns="0" bIns="0" rtlCol="0" anchor="t"/>
            <a:lstStyle/>
            <a:p>
              <a:pPr marL="0" indent="0" algn="r">
                <a:lnSpc>
                  <a:spcPts val="2800"/>
                </a:lnSpc>
                <a:buNone/>
              </a:pPr>
              <a:r>
                <a:rPr lang="en-US" sz="2200" b="1" dirty="0">
                  <a:solidFill>
                    <a:srgbClr val="384653"/>
                  </a:solidFill>
                  <a:latin typeface="Georgia" panose="02040502050405020303" charset="0"/>
                  <a:ea typeface="Barlow Bold" pitchFamily="34" charset="-122"/>
                  <a:cs typeface="Georgia" panose="02040502050405020303" charset="0"/>
                </a:rPr>
                <a:t>Global Migrants</a:t>
              </a:r>
              <a:endParaRPr lang="en-US" sz="2200" dirty="0">
                <a:latin typeface="Georgia" panose="02040502050405020303" charset="0"/>
                <a:cs typeface="Georgia" panose="02040502050405020303" charset="0"/>
              </a:endParaRPr>
            </a:p>
          </p:txBody>
        </p:sp>
        <p:sp>
          <p:nvSpPr>
            <p:cNvPr id="8" name="Text 2"/>
            <p:cNvSpPr/>
            <p:nvPr/>
          </p:nvSpPr>
          <p:spPr>
            <a:xfrm>
              <a:off x="-12" y="4422"/>
              <a:ext cx="7407" cy="1639"/>
            </a:xfrm>
            <a:prstGeom prst="rect">
              <a:avLst/>
            </a:prstGeom>
            <a:noFill/>
          </p:spPr>
          <p:txBody>
            <a:bodyPr wrap="square" lIns="0" tIns="0" rIns="0" bIns="0" rtlCol="0" anchor="t"/>
            <a:lstStyle/>
            <a:p>
              <a:pPr marL="0" indent="0" algn="r">
                <a:lnSpc>
                  <a:spcPts val="2700"/>
                </a:lnSpc>
                <a:buNone/>
              </a:pPr>
              <a:r>
                <a:rPr lang="en-US" sz="1200" b="1"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281 million</a:t>
              </a: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 international migrants in 2020, representing 3.6% of the global population</a:t>
              </a:r>
              <a:r>
                <a:rPr 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a:t>
              </a:r>
            </a:p>
          </p:txBody>
        </p:sp>
      </p:grpSp>
      <p:grpSp>
        <p:nvGrpSpPr>
          <p:cNvPr id="19" name="Group 18"/>
          <p:cNvGrpSpPr/>
          <p:nvPr/>
        </p:nvGrpSpPr>
        <p:grpSpPr>
          <a:xfrm>
            <a:off x="1563873" y="4141969"/>
            <a:ext cx="3345815" cy="1070088"/>
            <a:chOff x="1555" y="6715"/>
            <a:chExt cx="6200" cy="2708"/>
          </a:xfrm>
        </p:grpSpPr>
        <p:sp>
          <p:nvSpPr>
            <p:cNvPr id="15" name="Text 7"/>
            <p:cNvSpPr/>
            <p:nvPr/>
          </p:nvSpPr>
          <p:spPr>
            <a:xfrm>
              <a:off x="2905" y="6715"/>
              <a:ext cx="4489" cy="561"/>
            </a:xfrm>
            <a:prstGeom prst="rect">
              <a:avLst/>
            </a:prstGeom>
            <a:noFill/>
          </p:spPr>
          <p:txBody>
            <a:bodyPr wrap="none" lIns="0" tIns="0" rIns="0" bIns="0" rtlCol="0" anchor="t"/>
            <a:lstStyle/>
            <a:p>
              <a:pPr marL="0" indent="0" algn="r">
                <a:lnSpc>
                  <a:spcPts val="2800"/>
                </a:lnSpc>
                <a:buNone/>
              </a:pPr>
              <a:r>
                <a:rPr lang="en-US" sz="2200" b="1" dirty="0">
                  <a:solidFill>
                    <a:srgbClr val="384653"/>
                  </a:solidFill>
                  <a:latin typeface="Georgia" panose="02040502050405020303" charset="0"/>
                  <a:ea typeface="Barlow Bold" pitchFamily="34" charset="-122"/>
                  <a:cs typeface="Georgia" panose="02040502050405020303" charset="0"/>
                </a:rPr>
                <a:t>Growing Trend</a:t>
              </a:r>
              <a:endParaRPr lang="en-US" sz="2200" dirty="0">
                <a:latin typeface="Georgia" panose="02040502050405020303" charset="0"/>
                <a:cs typeface="Georgia" panose="02040502050405020303" charset="0"/>
              </a:endParaRPr>
            </a:p>
          </p:txBody>
        </p:sp>
        <p:sp>
          <p:nvSpPr>
            <p:cNvPr id="16" name="Text 8"/>
            <p:cNvSpPr/>
            <p:nvPr/>
          </p:nvSpPr>
          <p:spPr>
            <a:xfrm>
              <a:off x="1555" y="7785"/>
              <a:ext cx="6200" cy="1638"/>
            </a:xfrm>
            <a:prstGeom prst="rect">
              <a:avLst/>
            </a:prstGeom>
            <a:noFill/>
          </p:spPr>
          <p:txBody>
            <a:bodyPr wrap="square" lIns="0" tIns="0" rIns="0" bIns="0" rtlCol="0" anchor="t"/>
            <a:lstStyle/>
            <a:p>
              <a:pPr marL="0" indent="0" algn="r">
                <a:lnSpc>
                  <a:spcPts val="2700"/>
                </a:lnSpc>
                <a:buNone/>
              </a:pP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The number of international migrants has more than tripled since 1970 (84M).</a:t>
              </a:r>
            </a:p>
          </p:txBody>
        </p:sp>
      </p:grpSp>
      <p:grpSp>
        <p:nvGrpSpPr>
          <p:cNvPr id="20" name="Group 19"/>
          <p:cNvGrpSpPr/>
          <p:nvPr/>
        </p:nvGrpSpPr>
        <p:grpSpPr>
          <a:xfrm>
            <a:off x="8235315" y="2340610"/>
            <a:ext cx="3793490" cy="1410335"/>
            <a:chOff x="15646" y="4246"/>
            <a:chExt cx="6200" cy="2403"/>
          </a:xfrm>
        </p:grpSpPr>
        <p:sp>
          <p:nvSpPr>
            <p:cNvPr id="12" name="Text 3"/>
            <p:cNvSpPr/>
            <p:nvPr/>
          </p:nvSpPr>
          <p:spPr>
            <a:xfrm>
              <a:off x="15646" y="4246"/>
              <a:ext cx="4489" cy="561"/>
            </a:xfrm>
            <a:prstGeom prst="rect">
              <a:avLst/>
            </a:prstGeom>
            <a:noFill/>
          </p:spPr>
          <p:txBody>
            <a:bodyPr wrap="none" lIns="0" tIns="0" rIns="0" bIns="0" rtlCol="0" anchor="t"/>
            <a:lstStyle/>
            <a:p>
              <a:pPr marL="0" indent="0" algn="l">
                <a:lnSpc>
                  <a:spcPts val="2800"/>
                </a:lnSpc>
                <a:buNone/>
              </a:pPr>
              <a:r>
                <a:rPr lang="en-US" sz="2200" b="1" dirty="0">
                  <a:solidFill>
                    <a:srgbClr val="384653"/>
                  </a:solidFill>
                  <a:latin typeface="Georgia" panose="02040502050405020303" charset="0"/>
                  <a:ea typeface="Barlow Bold" pitchFamily="34" charset="-122"/>
                  <a:cs typeface="Georgia" panose="02040502050405020303" charset="0"/>
                </a:rPr>
                <a:t>African Origin</a:t>
              </a:r>
              <a:endParaRPr lang="en-US" sz="2200" dirty="0">
                <a:latin typeface="Georgia" panose="02040502050405020303" charset="0"/>
                <a:cs typeface="Georgia" panose="02040502050405020303" charset="0"/>
              </a:endParaRPr>
            </a:p>
          </p:txBody>
        </p:sp>
        <p:sp>
          <p:nvSpPr>
            <p:cNvPr id="21" name="Text 4"/>
            <p:cNvSpPr/>
            <p:nvPr/>
          </p:nvSpPr>
          <p:spPr>
            <a:xfrm>
              <a:off x="15646" y="5011"/>
              <a:ext cx="6200" cy="1638"/>
            </a:xfrm>
            <a:prstGeom prst="rect">
              <a:avLst/>
            </a:prstGeom>
            <a:noFill/>
          </p:spPr>
          <p:txBody>
            <a:bodyPr wrap="square" lIns="0" tIns="0" rIns="0" bIns="0" rtlCol="0" anchor="t"/>
            <a:lstStyle/>
            <a:p>
              <a:pPr marL="0" indent="0" algn="l">
                <a:lnSpc>
                  <a:spcPts val="2700"/>
                </a:lnSpc>
                <a:buNone/>
              </a:pP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Most African-born migrants live in Europe (11M), Asia (5M), and North America (3M).</a:t>
              </a:r>
            </a:p>
          </p:txBody>
        </p:sp>
      </p:grpSp>
      <p:grpSp>
        <p:nvGrpSpPr>
          <p:cNvPr id="22" name="Group 21"/>
          <p:cNvGrpSpPr/>
          <p:nvPr/>
        </p:nvGrpSpPr>
        <p:grpSpPr>
          <a:xfrm>
            <a:off x="8268335" y="4034155"/>
            <a:ext cx="3663315" cy="1410970"/>
            <a:chOff x="15646" y="8115"/>
            <a:chExt cx="6200" cy="2404"/>
          </a:xfrm>
        </p:grpSpPr>
        <p:sp>
          <p:nvSpPr>
            <p:cNvPr id="23" name="Text 5"/>
            <p:cNvSpPr/>
            <p:nvPr/>
          </p:nvSpPr>
          <p:spPr>
            <a:xfrm>
              <a:off x="15646" y="8115"/>
              <a:ext cx="4489" cy="561"/>
            </a:xfrm>
            <a:prstGeom prst="rect">
              <a:avLst/>
            </a:prstGeom>
            <a:noFill/>
          </p:spPr>
          <p:txBody>
            <a:bodyPr wrap="none" lIns="0" tIns="0" rIns="0" bIns="0" rtlCol="0" anchor="t"/>
            <a:lstStyle/>
            <a:p>
              <a:pPr marL="0" indent="0" algn="l">
                <a:lnSpc>
                  <a:spcPts val="2800"/>
                </a:lnSpc>
                <a:buNone/>
              </a:pPr>
              <a:r>
                <a:rPr lang="en-US" sz="2200" b="1" dirty="0">
                  <a:solidFill>
                    <a:srgbClr val="384653"/>
                  </a:solidFill>
                  <a:latin typeface="Georgia" panose="02040502050405020303" charset="0"/>
                  <a:ea typeface="Barlow Bold" pitchFamily="34" charset="-122"/>
                  <a:cs typeface="Georgia" panose="02040502050405020303" charset="0"/>
                </a:rPr>
                <a:t>Top Destinations</a:t>
              </a:r>
              <a:endParaRPr lang="en-US" sz="2200" dirty="0">
                <a:latin typeface="Georgia" panose="02040502050405020303" charset="0"/>
                <a:cs typeface="Georgia" panose="02040502050405020303" charset="0"/>
              </a:endParaRPr>
            </a:p>
          </p:txBody>
        </p:sp>
        <p:sp>
          <p:nvSpPr>
            <p:cNvPr id="24" name="Text 6"/>
            <p:cNvSpPr/>
            <p:nvPr/>
          </p:nvSpPr>
          <p:spPr>
            <a:xfrm>
              <a:off x="15646" y="8881"/>
              <a:ext cx="6200" cy="1638"/>
            </a:xfrm>
            <a:prstGeom prst="rect">
              <a:avLst/>
            </a:prstGeom>
            <a:noFill/>
          </p:spPr>
          <p:txBody>
            <a:bodyPr wrap="square" lIns="0" tIns="0" rIns="0" bIns="0" rtlCol="0" anchor="t"/>
            <a:lstStyle/>
            <a:p>
              <a:pPr marL="0" indent="0" algn="l">
                <a:lnSpc>
                  <a:spcPts val="2700"/>
                </a:lnSpc>
                <a:buNone/>
              </a:pPr>
              <a:r>
                <a:rPr lang="en-US" sz="12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Europe (87M), Asia (86M), and North America (59M) are the primary destination regions.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sp>
        <p:nvSpPr>
          <p:cNvPr id="5" name="Text Box 4"/>
          <p:cNvSpPr txBox="1"/>
          <p:nvPr/>
        </p:nvSpPr>
        <p:spPr>
          <a:xfrm>
            <a:off x="2791460" y="1606550"/>
            <a:ext cx="6552565" cy="337185"/>
          </a:xfrm>
          <a:prstGeom prst="rect">
            <a:avLst/>
          </a:prstGeom>
        </p:spPr>
        <p:txBody>
          <a:bodyPr wrap="square">
            <a:spAutoFit/>
          </a:bodyPr>
          <a:lstStyle/>
          <a:p>
            <a:pPr marL="0" indent="0" algn="just" defTabSz="266700">
              <a:spcBef>
                <a:spcPct val="0"/>
              </a:spcBef>
              <a:spcAft>
                <a:spcPct val="0"/>
              </a:spcAft>
            </a:pPr>
            <a:r>
              <a:rPr sz="1600">
                <a:latin typeface="Cambria" panose="02040503050406030204"/>
                <a:ea typeface="Times New Roman" panose="02020603050405020304"/>
              </a:rPr>
              <a:t> </a:t>
            </a:r>
            <a:r>
              <a:rPr sz="1600" b="1">
                <a:latin typeface="Cambria" panose="02040503050406030204"/>
                <a:ea typeface="Times New Roman" panose="02020603050405020304"/>
              </a:rPr>
              <a:t>Number of refugees per 100,000 population, by country of origin</a:t>
            </a:r>
          </a:p>
        </p:txBody>
      </p:sp>
      <p:graphicFrame>
        <p:nvGraphicFramePr>
          <p:cNvPr id="6" name="Graphique 5"/>
          <p:cNvGraphicFramePr/>
          <p:nvPr>
            <p:extLst>
              <p:ext uri="{D42A27DB-BD31-4B8C-83A1-F6EECF244321}">
                <p14:modId xmlns:p14="http://schemas.microsoft.com/office/powerpoint/2010/main" val="593790512"/>
              </p:ext>
            </p:extLst>
          </p:nvPr>
        </p:nvGraphicFramePr>
        <p:xfrm>
          <a:off x="1642745" y="1982470"/>
          <a:ext cx="8971280" cy="409896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6"/>
          <p:cNvSpPr txBox="1"/>
          <p:nvPr/>
        </p:nvSpPr>
        <p:spPr>
          <a:xfrm>
            <a:off x="3527425" y="6081431"/>
            <a:ext cx="5816600" cy="337185"/>
          </a:xfrm>
          <a:prstGeom prst="rect">
            <a:avLst/>
          </a:prstGeom>
        </p:spPr>
        <p:txBody>
          <a:bodyPr wrap="square">
            <a:spAutoFit/>
          </a:bodyPr>
          <a:lstStyle/>
          <a:p>
            <a:pPr marL="0" indent="0" defTabSz="266700">
              <a:spcBef>
                <a:spcPct val="0"/>
              </a:spcBef>
              <a:spcAft>
                <a:spcPct val="0"/>
              </a:spcAft>
            </a:pPr>
            <a:r>
              <a:rPr sz="1600" b="1" i="1">
                <a:latin typeface="Cambria" panose="02040503050406030204"/>
                <a:ea typeface="Times New Roman" panose="02020603050405020304"/>
              </a:rPr>
              <a:t>Source</a:t>
            </a:r>
            <a:r>
              <a:rPr sz="1600" i="1">
                <a:latin typeface="Cambria" panose="02040503050406030204"/>
                <a:ea typeface="Times New Roman" panose="02020603050405020304"/>
              </a:rPr>
              <a:t>: Authors, data from UN High Commissioner for Refugees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sp>
        <p:nvSpPr>
          <p:cNvPr id="5" name="Text Box 4"/>
          <p:cNvSpPr txBox="1"/>
          <p:nvPr/>
        </p:nvSpPr>
        <p:spPr>
          <a:xfrm>
            <a:off x="3166745" y="1867535"/>
            <a:ext cx="5628005" cy="337185"/>
          </a:xfrm>
          <a:prstGeom prst="rect">
            <a:avLst/>
          </a:prstGeom>
        </p:spPr>
        <p:txBody>
          <a:bodyPr wrap="square">
            <a:spAutoFit/>
          </a:bodyPr>
          <a:lstStyle/>
          <a:p>
            <a:pPr marL="0" indent="0" algn="just" defTabSz="266700">
              <a:spcBef>
                <a:spcPct val="0"/>
              </a:spcBef>
              <a:spcAft>
                <a:spcPct val="0"/>
              </a:spcAft>
            </a:pPr>
            <a:r>
              <a:rPr sz="1600" b="1">
                <a:solidFill>
                  <a:srgbClr val="000000"/>
                </a:solidFill>
                <a:latin typeface="Cambria" panose="02040503050406030204"/>
                <a:ea typeface="Times New Roman" panose="02020603050405020304"/>
              </a:rPr>
              <a:t>Global population without electricity access (2000 – 2023)</a:t>
            </a:r>
          </a:p>
        </p:txBody>
      </p:sp>
      <p:pic>
        <p:nvPicPr>
          <p:cNvPr id="11" name="Image 11"/>
          <p:cNvPicPr>
            <a:picLocks noChangeAspect="1"/>
          </p:cNvPicPr>
          <p:nvPr/>
        </p:nvPicPr>
        <p:blipFill>
          <a:blip r:embed="rId3"/>
          <a:stretch>
            <a:fillRect/>
          </a:stretch>
        </p:blipFill>
        <p:spPr>
          <a:xfrm>
            <a:off x="2087245" y="2204720"/>
            <a:ext cx="7849235" cy="3937000"/>
          </a:xfrm>
          <a:prstGeom prst="rect">
            <a:avLst/>
          </a:prstGeom>
        </p:spPr>
      </p:pic>
      <p:sp>
        <p:nvSpPr>
          <p:cNvPr id="6" name="Text Box 5"/>
          <p:cNvSpPr txBox="1"/>
          <p:nvPr/>
        </p:nvSpPr>
        <p:spPr>
          <a:xfrm>
            <a:off x="3220720" y="6243955"/>
            <a:ext cx="6134735" cy="337185"/>
          </a:xfrm>
          <a:prstGeom prst="rect">
            <a:avLst/>
          </a:prstGeom>
        </p:spPr>
        <p:txBody>
          <a:bodyPr wrap="square">
            <a:spAutoFit/>
          </a:bodyPr>
          <a:lstStyle/>
          <a:p>
            <a:pPr marL="0" indent="0" defTabSz="266700">
              <a:spcBef>
                <a:spcPct val="0"/>
              </a:spcBef>
              <a:spcAft>
                <a:spcPct val="0"/>
              </a:spcAft>
            </a:pPr>
            <a:r>
              <a:rPr sz="1600" b="1" i="1">
                <a:solidFill>
                  <a:srgbClr val="000000"/>
                </a:solidFill>
                <a:latin typeface="Cambria" panose="02040503050406030204"/>
                <a:ea typeface="Times New Roman" panose="02020603050405020304"/>
              </a:rPr>
              <a:t>Source</a:t>
            </a:r>
            <a:r>
              <a:rPr sz="1600" i="1">
                <a:solidFill>
                  <a:srgbClr val="000000"/>
                </a:solidFill>
                <a:latin typeface="Cambria" panose="02040503050406030204"/>
                <a:ea typeface="Times New Roman" panose="02020603050405020304"/>
              </a:rPr>
              <a:t>: International Energy Agency (IEA) </a:t>
            </a:r>
            <a:r>
              <a:rPr sz="1600" i="1" u="sng">
                <a:solidFill>
                  <a:srgbClr val="0563C1"/>
                </a:solidFill>
                <a:latin typeface="Cambria" panose="02040503050406030204"/>
                <a:ea typeface="Times New Roman" panose="02020603050405020304"/>
                <a:hlinkClick r:id="rId4"/>
              </a:rPr>
              <a:t>https://www.iea.org/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8"/>
          <a:stretch>
            <a:fillRect/>
          </a:stretch>
        </p:blipFill>
        <p:spPr>
          <a:xfrm>
            <a:off x="0" y="-6064"/>
            <a:ext cx="12192000" cy="1406203"/>
          </a:xfrm>
          <a:prstGeom prst="rect">
            <a:avLst/>
          </a:prstGeom>
        </p:spPr>
      </p:pic>
      <p:sp>
        <p:nvSpPr>
          <p:cNvPr id="5" name="Text Box 4"/>
          <p:cNvSpPr txBox="1"/>
          <p:nvPr/>
        </p:nvSpPr>
        <p:spPr>
          <a:xfrm>
            <a:off x="-635" y="1414145"/>
            <a:ext cx="12192635" cy="521970"/>
          </a:xfrm>
          <a:prstGeom prst="rect">
            <a:avLst/>
          </a:prstGeom>
          <a:solidFill>
            <a:srgbClr val="92D050"/>
          </a:solidFill>
        </p:spPr>
        <p:txBody>
          <a:bodyPr wrap="square">
            <a:spAutoFit/>
          </a:bodyPr>
          <a:lstStyle/>
          <a:p>
            <a:pPr marL="457200" indent="-457200">
              <a:spcAft>
                <a:spcPct val="60000"/>
              </a:spcAft>
              <a:buFont typeface="Arial" panose="020B0604020202020204" pitchFamily="34" charset="0"/>
              <a:buChar char="•"/>
            </a:pPr>
            <a:r>
              <a:rPr lang="fr-FR" sz="2800" b="1">
                <a:latin typeface="Georgia" panose="02040502050405020303" charset="0"/>
                <a:cs typeface="Georgia" panose="02040502050405020303" charset="0"/>
              </a:rPr>
              <a:t>Issues</a:t>
            </a:r>
            <a:endParaRPr sz="1600">
              <a:latin typeface="Georgia" panose="02040502050405020303" charset="0"/>
              <a:cs typeface="Georgia" panose="02040502050405020303" charset="0"/>
            </a:endParaRPr>
          </a:p>
        </p:txBody>
      </p:sp>
      <p:sp>
        <p:nvSpPr>
          <p:cNvPr id="2" name="Text 1"/>
          <p:cNvSpPr/>
          <p:nvPr/>
        </p:nvSpPr>
        <p:spPr>
          <a:xfrm>
            <a:off x="623411" y="2075894"/>
            <a:ext cx="8732624" cy="569833"/>
          </a:xfrm>
          <a:prstGeom prst="rect">
            <a:avLst/>
          </a:prstGeom>
          <a:noFill/>
        </p:spPr>
        <p:txBody>
          <a:bodyPr wrap="square" lIns="0" tIns="0" rIns="0" bIns="0" rtlCol="0" anchor="t"/>
          <a:lstStyle/>
          <a:p>
            <a:pPr marL="0" indent="0" algn="l">
              <a:lnSpc>
                <a:spcPts val="220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Existing literature identifies several factors driving migration from Sub-Saharan Africa to developed countries. However, the role of energy poverty has been largely overlooked.</a:t>
            </a:r>
            <a:endParaRPr lang="en-US" sz="1600" dirty="0"/>
          </a:p>
        </p:txBody>
      </p:sp>
      <p:sp>
        <p:nvSpPr>
          <p:cNvPr id="6" name="Shape 2"/>
          <p:cNvSpPr/>
          <p:nvPr>
            <p:custDataLst>
              <p:tags r:id="rId1"/>
            </p:custDataLst>
          </p:nvPr>
        </p:nvSpPr>
        <p:spPr>
          <a:xfrm>
            <a:off x="780415" y="2898775"/>
            <a:ext cx="10121265" cy="899160"/>
          </a:xfrm>
          <a:prstGeom prst="roundRect">
            <a:avLst>
              <a:gd name="adj" fmla="val 10098"/>
            </a:avLst>
          </a:prstGeom>
          <a:solidFill>
            <a:srgbClr val="FFFFFF"/>
          </a:solidFill>
          <a:ln w="22860">
            <a:solidFill>
              <a:srgbClr val="BACFDD"/>
            </a:solidFill>
            <a:prstDash val="solid"/>
          </a:ln>
        </p:spPr>
      </p:sp>
      <p:sp>
        <p:nvSpPr>
          <p:cNvPr id="9" name="Shape 5"/>
          <p:cNvSpPr/>
          <p:nvPr>
            <p:custDataLst>
              <p:tags r:id="rId2"/>
            </p:custDataLst>
          </p:nvPr>
        </p:nvSpPr>
        <p:spPr>
          <a:xfrm>
            <a:off x="780415" y="3893820"/>
            <a:ext cx="10120630" cy="711200"/>
          </a:xfrm>
          <a:prstGeom prst="roundRect">
            <a:avLst>
              <a:gd name="adj" fmla="val 10098"/>
            </a:avLst>
          </a:prstGeom>
          <a:solidFill>
            <a:srgbClr val="FFFFFF"/>
          </a:solidFill>
          <a:ln w="22860">
            <a:solidFill>
              <a:srgbClr val="BACFDD"/>
            </a:solidFill>
            <a:prstDash val="solid"/>
          </a:ln>
        </p:spPr>
      </p:sp>
      <p:sp>
        <p:nvSpPr>
          <p:cNvPr id="7" name="Shape 5"/>
          <p:cNvSpPr/>
          <p:nvPr>
            <p:custDataLst>
              <p:tags r:id="rId3"/>
            </p:custDataLst>
          </p:nvPr>
        </p:nvSpPr>
        <p:spPr>
          <a:xfrm>
            <a:off x="780415" y="4844415"/>
            <a:ext cx="10121265" cy="784225"/>
          </a:xfrm>
          <a:prstGeom prst="roundRect">
            <a:avLst>
              <a:gd name="adj" fmla="val 10098"/>
            </a:avLst>
          </a:prstGeom>
          <a:solidFill>
            <a:srgbClr val="FFFFFF"/>
          </a:solidFill>
          <a:ln w="22860">
            <a:solidFill>
              <a:srgbClr val="BACFDD"/>
            </a:solidFill>
            <a:prstDash val="solid"/>
          </a:ln>
        </p:spPr>
      </p:sp>
      <p:sp>
        <p:nvSpPr>
          <p:cNvPr id="8" name="Shape 5"/>
          <p:cNvSpPr/>
          <p:nvPr>
            <p:custDataLst>
              <p:tags r:id="rId4"/>
            </p:custDataLst>
          </p:nvPr>
        </p:nvSpPr>
        <p:spPr>
          <a:xfrm>
            <a:off x="780415" y="5791200"/>
            <a:ext cx="10120630" cy="711200"/>
          </a:xfrm>
          <a:prstGeom prst="roundRect">
            <a:avLst>
              <a:gd name="adj" fmla="val 10098"/>
            </a:avLst>
          </a:prstGeom>
          <a:solidFill>
            <a:srgbClr val="FFFFFF"/>
          </a:solidFill>
          <a:ln w="22860">
            <a:solidFill>
              <a:srgbClr val="BACFDD"/>
            </a:solidFill>
            <a:prstDash val="solid"/>
          </a:ln>
        </p:spPr>
        <p:txBody>
          <a:bodyPr/>
          <a:lstStyle/>
          <a:p>
            <a:endParaRPr lang="en-US"/>
          </a:p>
        </p:txBody>
      </p:sp>
      <p:pic>
        <p:nvPicPr>
          <p:cNvPr id="10" name="Image 1" descr="preencoded.png"/>
          <p:cNvPicPr>
            <a:picLocks noChangeAspect="1"/>
          </p:cNvPicPr>
          <p:nvPr>
            <p:custDataLst>
              <p:tags r:id="rId5"/>
            </p:custDataLst>
          </p:nvPr>
        </p:nvPicPr>
        <p:blipFill>
          <a:blip r:embed="rId19"/>
          <a:stretch>
            <a:fillRect/>
          </a:stretch>
        </p:blipFill>
        <p:spPr>
          <a:xfrm flipH="1">
            <a:off x="694690" y="2968625"/>
            <a:ext cx="86360" cy="815975"/>
          </a:xfrm>
          <a:prstGeom prst="rect">
            <a:avLst/>
          </a:prstGeom>
        </p:spPr>
      </p:pic>
      <p:pic>
        <p:nvPicPr>
          <p:cNvPr id="11" name="Image 1" descr="preencoded.png"/>
          <p:cNvPicPr>
            <a:picLocks noChangeAspect="1"/>
          </p:cNvPicPr>
          <p:nvPr>
            <p:custDataLst>
              <p:tags r:id="rId6"/>
            </p:custDataLst>
          </p:nvPr>
        </p:nvPicPr>
        <p:blipFill>
          <a:blip r:embed="rId19"/>
          <a:stretch>
            <a:fillRect/>
          </a:stretch>
        </p:blipFill>
        <p:spPr>
          <a:xfrm flipH="1">
            <a:off x="694690" y="3920490"/>
            <a:ext cx="76200" cy="720090"/>
          </a:xfrm>
          <a:prstGeom prst="rect">
            <a:avLst/>
          </a:prstGeom>
        </p:spPr>
      </p:pic>
      <p:pic>
        <p:nvPicPr>
          <p:cNvPr id="12" name="Image 1" descr="preencoded.png"/>
          <p:cNvPicPr>
            <a:picLocks noChangeAspect="1"/>
          </p:cNvPicPr>
          <p:nvPr>
            <p:custDataLst>
              <p:tags r:id="rId7"/>
            </p:custDataLst>
          </p:nvPr>
        </p:nvPicPr>
        <p:blipFill>
          <a:blip r:embed="rId19"/>
          <a:stretch>
            <a:fillRect/>
          </a:stretch>
        </p:blipFill>
        <p:spPr>
          <a:xfrm flipH="1">
            <a:off x="694690" y="4844415"/>
            <a:ext cx="76200" cy="720090"/>
          </a:xfrm>
          <a:prstGeom prst="rect">
            <a:avLst/>
          </a:prstGeom>
        </p:spPr>
      </p:pic>
      <p:pic>
        <p:nvPicPr>
          <p:cNvPr id="13" name="Image 1" descr="preencoded.png"/>
          <p:cNvPicPr>
            <a:picLocks noChangeAspect="1"/>
          </p:cNvPicPr>
          <p:nvPr>
            <p:custDataLst>
              <p:tags r:id="rId8"/>
            </p:custDataLst>
          </p:nvPr>
        </p:nvPicPr>
        <p:blipFill>
          <a:blip r:embed="rId19"/>
          <a:stretch>
            <a:fillRect/>
          </a:stretch>
        </p:blipFill>
        <p:spPr>
          <a:xfrm flipH="1">
            <a:off x="694690" y="5797550"/>
            <a:ext cx="76200" cy="720090"/>
          </a:xfrm>
          <a:prstGeom prst="rect">
            <a:avLst/>
          </a:prstGeom>
        </p:spPr>
      </p:pic>
      <p:sp>
        <p:nvSpPr>
          <p:cNvPr id="14" name="Text 3"/>
          <p:cNvSpPr/>
          <p:nvPr>
            <p:custDataLst>
              <p:tags r:id="rId9"/>
            </p:custDataLst>
          </p:nvPr>
        </p:nvSpPr>
        <p:spPr>
          <a:xfrm>
            <a:off x="860425" y="2918460"/>
            <a:ext cx="2157095" cy="205740"/>
          </a:xfrm>
          <a:prstGeom prst="rect">
            <a:avLst/>
          </a:prstGeom>
          <a:noFill/>
        </p:spPr>
        <p:txBody>
          <a:bodyPr wrap="none" lIns="0" tIns="0" rIns="0" bIns="0" rtlCol="0" anchor="t"/>
          <a:lstStyle/>
          <a:p>
            <a:pPr marL="0" indent="0" algn="l">
              <a:lnSpc>
                <a:spcPts val="2300"/>
              </a:lnSpc>
              <a:buNone/>
            </a:pPr>
            <a:r>
              <a:rPr lang="en-US" sz="1800" b="1" dirty="0">
                <a:solidFill>
                  <a:srgbClr val="384653"/>
                </a:solidFill>
                <a:latin typeface="Georgia" panose="02040502050405020303" charset="0"/>
                <a:ea typeface="Barlow Bold" pitchFamily="34" charset="-122"/>
                <a:cs typeface="Georgia" panose="02040502050405020303" charset="0"/>
              </a:rPr>
              <a:t>Economic Hardship</a:t>
            </a:r>
            <a:endParaRPr lang="en-US" sz="1800" dirty="0">
              <a:latin typeface="Georgia" panose="02040502050405020303" charset="0"/>
              <a:cs typeface="Georgia" panose="02040502050405020303" charset="0"/>
            </a:endParaRPr>
          </a:p>
        </p:txBody>
      </p:sp>
      <p:sp>
        <p:nvSpPr>
          <p:cNvPr id="15" name="Text 4"/>
          <p:cNvSpPr/>
          <p:nvPr>
            <p:custDataLst>
              <p:tags r:id="rId10"/>
            </p:custDataLst>
          </p:nvPr>
        </p:nvSpPr>
        <p:spPr>
          <a:xfrm>
            <a:off x="869950" y="3191510"/>
            <a:ext cx="10845800" cy="295275"/>
          </a:xfrm>
          <a:prstGeom prst="rect">
            <a:avLst/>
          </a:prstGeom>
          <a:noFill/>
        </p:spPr>
        <p:txBody>
          <a:bodyPr wrap="none" lIns="0" tIns="0" rIns="0" bIns="0" rtlCol="0" anchor="t"/>
          <a:lstStyle/>
          <a:p>
            <a:pPr marL="0" indent="0" algn="l">
              <a:lnSpc>
                <a:spcPts val="2200"/>
              </a:lnSpc>
              <a:buNone/>
            </a:pPr>
            <a:r>
              <a:rPr 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Poverty and limited opportunities for social and economic advancement.</a:t>
            </a:r>
            <a:r>
              <a:rPr lang="fr-FR" alt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 </a:t>
            </a:r>
            <a:r>
              <a:rPr lang="en-US" altLang="en-US" sz="1400" dirty="0">
                <a:solidFill>
                  <a:schemeClr val="accent5">
                    <a:lumMod val="75000"/>
                  </a:schemeClr>
                </a:solidFill>
                <a:latin typeface="Montserrat" panose="00000500000000000000" pitchFamily="34" charset="0"/>
                <a:ea typeface="Montserrat" panose="00000500000000000000" pitchFamily="34" charset="-122"/>
                <a:cs typeface="Montserrat" panose="00000500000000000000" pitchFamily="34" charset="-120"/>
              </a:rPr>
              <a:t>Huguet, (2003)</a:t>
            </a:r>
            <a:r>
              <a:rPr lang="fr-FR" altLang="en-US" sz="1400" dirty="0">
                <a:solidFill>
                  <a:schemeClr val="accent5">
                    <a:lumMod val="75000"/>
                  </a:schemeClr>
                </a:solidFill>
                <a:latin typeface="Montserrat" panose="00000500000000000000" pitchFamily="34" charset="0"/>
                <a:ea typeface="Montserrat" panose="00000500000000000000" pitchFamily="34" charset="-122"/>
                <a:cs typeface="Montserrat" panose="00000500000000000000" pitchFamily="34" charset="-120"/>
              </a:rPr>
              <a:t> </a:t>
            </a:r>
            <a:r>
              <a:rPr lang="en-US" altLang="en-US" sz="1400" dirty="0">
                <a:solidFill>
                  <a:schemeClr val="accent5">
                    <a:lumMod val="75000"/>
                  </a:schemeClr>
                </a:solidFill>
                <a:latin typeface="Montserrat" panose="00000500000000000000" pitchFamily="34" charset="0"/>
                <a:ea typeface="Montserrat" panose="00000500000000000000" pitchFamily="34" charset="-122"/>
                <a:cs typeface="Montserrat" panose="00000500000000000000" pitchFamily="34" charset="-120"/>
              </a:rPr>
              <a:t>Adams &amp; Page</a:t>
            </a:r>
            <a:r>
              <a:rPr lang="fr-FR" altLang="en-US" sz="1400" dirty="0">
                <a:solidFill>
                  <a:schemeClr val="accent5">
                    <a:lumMod val="75000"/>
                  </a:schemeClr>
                </a:solidFill>
                <a:latin typeface="Montserrat" panose="00000500000000000000" pitchFamily="34" charset="0"/>
                <a:ea typeface="Montserrat" panose="00000500000000000000" pitchFamily="34" charset="-122"/>
                <a:cs typeface="Montserrat" panose="00000500000000000000" pitchFamily="34" charset="-120"/>
              </a:rPr>
              <a:t> </a:t>
            </a:r>
            <a:r>
              <a:rPr lang="en-US" altLang="en-US" sz="1400" dirty="0">
                <a:solidFill>
                  <a:schemeClr val="accent5">
                    <a:lumMod val="75000"/>
                  </a:schemeClr>
                </a:solidFill>
                <a:latin typeface="Montserrat" panose="00000500000000000000" pitchFamily="34" charset="0"/>
                <a:ea typeface="Montserrat" panose="00000500000000000000" pitchFamily="34" charset="-122"/>
                <a:cs typeface="Montserrat" panose="00000500000000000000" pitchFamily="34" charset="-120"/>
              </a:rPr>
              <a:t>(2005)</a:t>
            </a:r>
          </a:p>
          <a:p>
            <a:pPr marL="0" indent="0" algn="l">
              <a:lnSpc>
                <a:spcPts val="2200"/>
              </a:lnSpc>
              <a:buNone/>
            </a:pPr>
            <a:r>
              <a:rPr lang="en-US" altLang="en-US" sz="1400" dirty="0">
                <a:solidFill>
                  <a:schemeClr val="accent5">
                    <a:lumMod val="75000"/>
                  </a:schemeClr>
                </a:solidFill>
                <a:latin typeface="Montserrat" panose="00000500000000000000" pitchFamily="34" charset="0"/>
                <a:ea typeface="Montserrat" panose="00000500000000000000" pitchFamily="34" charset="-122"/>
                <a:cs typeface="Montserrat" panose="00000500000000000000" pitchFamily="34" charset="-120"/>
              </a:rPr>
              <a:t>De Haan, A. (1999).</a:t>
            </a:r>
          </a:p>
        </p:txBody>
      </p:sp>
      <p:sp>
        <p:nvSpPr>
          <p:cNvPr id="16" name="Text 6"/>
          <p:cNvSpPr/>
          <p:nvPr>
            <p:custDataLst>
              <p:tags r:id="rId11"/>
            </p:custDataLst>
          </p:nvPr>
        </p:nvSpPr>
        <p:spPr>
          <a:xfrm>
            <a:off x="869474" y="3932158"/>
            <a:ext cx="2343745" cy="293013"/>
          </a:xfrm>
          <a:prstGeom prst="rect">
            <a:avLst/>
          </a:prstGeom>
          <a:noFill/>
        </p:spPr>
        <p:txBody>
          <a:bodyPr wrap="none" lIns="0" tIns="0" rIns="0" bIns="0" rtlCol="0" anchor="t"/>
          <a:lstStyle/>
          <a:p>
            <a:pPr marL="0" indent="0" algn="l">
              <a:lnSpc>
                <a:spcPts val="2300"/>
              </a:lnSpc>
              <a:buNone/>
            </a:pPr>
            <a:r>
              <a:rPr lang="en-US" sz="1800" b="1" dirty="0">
                <a:solidFill>
                  <a:srgbClr val="384653"/>
                </a:solidFill>
                <a:latin typeface="Georgia" panose="02040502050405020303" charset="0"/>
                <a:ea typeface="Barlow Bold" pitchFamily="34" charset="-122"/>
                <a:cs typeface="Georgia" panose="02040502050405020303" charset="0"/>
              </a:rPr>
              <a:t>Instability</a:t>
            </a:r>
            <a:endParaRPr lang="en-US" sz="1800" dirty="0">
              <a:latin typeface="Georgia" panose="02040502050405020303" charset="0"/>
              <a:cs typeface="Georgia" panose="02040502050405020303" charset="0"/>
            </a:endParaRPr>
          </a:p>
        </p:txBody>
      </p:sp>
      <p:sp>
        <p:nvSpPr>
          <p:cNvPr id="17" name="Text 7"/>
          <p:cNvSpPr/>
          <p:nvPr>
            <p:custDataLst>
              <p:tags r:id="rId12"/>
            </p:custDataLst>
          </p:nvPr>
        </p:nvSpPr>
        <p:spPr>
          <a:xfrm>
            <a:off x="860425" y="4231640"/>
            <a:ext cx="10040620" cy="362585"/>
          </a:xfrm>
          <a:prstGeom prst="rect">
            <a:avLst/>
          </a:prstGeom>
          <a:noFill/>
        </p:spPr>
        <p:txBody>
          <a:bodyPr wrap="none" lIns="0" tIns="0" rIns="0" bIns="0" rtlCol="0" anchor="t"/>
          <a:lstStyle/>
          <a:p>
            <a:pPr marL="0" indent="0" algn="l">
              <a:lnSpc>
                <a:spcPts val="2200"/>
              </a:lnSpc>
              <a:buNone/>
            </a:pPr>
            <a:r>
              <a:rPr 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Political instability and conflict drive forced migration</a:t>
            </a:r>
            <a:r>
              <a:rPr lang="fr-FR" alt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 </a:t>
            </a:r>
            <a:r>
              <a:rPr lang="en-US" altLang="en-US" sz="14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Naudé, W. (2009)</a:t>
            </a:r>
            <a:r>
              <a:rPr lang="fr-FR" altLang="en-US" sz="14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a:t>
            </a:r>
            <a:r>
              <a:rPr lang="fr-FR" altLang="en-US"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 </a:t>
            </a:r>
            <a:r>
              <a:rPr lang="en-US" altLang="en-US" sz="14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Collinson, S. (2011)</a:t>
            </a:r>
            <a:r>
              <a:rPr lang="fr-FR" altLang="en-US"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 </a:t>
            </a:r>
          </a:p>
        </p:txBody>
      </p:sp>
      <p:sp>
        <p:nvSpPr>
          <p:cNvPr id="18" name="Text 9"/>
          <p:cNvSpPr/>
          <p:nvPr>
            <p:custDataLst>
              <p:tags r:id="rId13"/>
            </p:custDataLst>
          </p:nvPr>
        </p:nvSpPr>
        <p:spPr>
          <a:xfrm>
            <a:off x="860584" y="4873109"/>
            <a:ext cx="2343745" cy="293013"/>
          </a:xfrm>
          <a:prstGeom prst="rect">
            <a:avLst/>
          </a:prstGeom>
          <a:noFill/>
        </p:spPr>
        <p:txBody>
          <a:bodyPr wrap="none" lIns="0" tIns="0" rIns="0" bIns="0" rtlCol="0" anchor="t"/>
          <a:lstStyle/>
          <a:p>
            <a:pPr marL="0" indent="0" algn="l">
              <a:lnSpc>
                <a:spcPts val="2300"/>
              </a:lnSpc>
              <a:buNone/>
            </a:pPr>
            <a:r>
              <a:rPr lang="en-US" sz="1800" b="1" dirty="0">
                <a:solidFill>
                  <a:srgbClr val="384653"/>
                </a:solidFill>
                <a:latin typeface="Georgia" panose="02040502050405020303" charset="0"/>
                <a:ea typeface="Barlow Bold" pitchFamily="34" charset="-122"/>
                <a:cs typeface="Georgia" panose="02040502050405020303" charset="0"/>
              </a:rPr>
              <a:t>Climate Issues</a:t>
            </a:r>
            <a:endParaRPr lang="en-US" sz="1800" dirty="0">
              <a:latin typeface="Georgia" panose="02040502050405020303" charset="0"/>
              <a:cs typeface="Georgia" panose="02040502050405020303" charset="0"/>
            </a:endParaRPr>
          </a:p>
        </p:txBody>
      </p:sp>
      <p:sp>
        <p:nvSpPr>
          <p:cNvPr id="19" name="Text 10"/>
          <p:cNvSpPr/>
          <p:nvPr>
            <p:custDataLst>
              <p:tags r:id="rId14"/>
            </p:custDataLst>
          </p:nvPr>
        </p:nvSpPr>
        <p:spPr>
          <a:xfrm>
            <a:off x="860425" y="5169535"/>
            <a:ext cx="9951085" cy="299085"/>
          </a:xfrm>
          <a:prstGeom prst="rect">
            <a:avLst/>
          </a:prstGeom>
          <a:noFill/>
        </p:spPr>
        <p:txBody>
          <a:bodyPr wrap="none" lIns="0" tIns="0" rIns="0" bIns="0" rtlCol="0" anchor="t"/>
          <a:lstStyle/>
          <a:p>
            <a:pPr marL="0" indent="0" algn="l">
              <a:lnSpc>
                <a:spcPts val="2200"/>
              </a:lnSpc>
              <a:buNone/>
            </a:pPr>
            <a:r>
              <a:rPr 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Climate-related environmental problems like drought and desertification</a:t>
            </a:r>
            <a:r>
              <a:rPr lang="fr-FR" alt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 </a:t>
            </a:r>
            <a:r>
              <a:rPr lang="en-US" altLang="en-US" sz="10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Abel,</a:t>
            </a:r>
            <a:r>
              <a:rPr lang="fr-FR" altLang="en-US" sz="10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 et al</a:t>
            </a:r>
            <a:r>
              <a:rPr lang="en-US" altLang="en-US" sz="10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a:t>
            </a:r>
            <a:r>
              <a:rPr lang="fr-FR" altLang="en-US" sz="10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a:t>
            </a:r>
            <a:r>
              <a:rPr lang="en-US" altLang="en-US" sz="10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 (2019)</a:t>
            </a:r>
            <a:r>
              <a:rPr lang="fr-FR" altLang="en-US" sz="10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  </a:t>
            </a:r>
            <a:r>
              <a:rPr lang="en-US" altLang="en-US" sz="10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Akindoyin, &amp; Akuche, C. C. (2024).</a:t>
            </a:r>
            <a:r>
              <a:rPr lang="en-US" sz="10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a:t>
            </a:r>
          </a:p>
        </p:txBody>
      </p:sp>
      <p:sp>
        <p:nvSpPr>
          <p:cNvPr id="20" name="Text 12"/>
          <p:cNvSpPr/>
          <p:nvPr>
            <p:custDataLst>
              <p:tags r:id="rId15"/>
            </p:custDataLst>
          </p:nvPr>
        </p:nvSpPr>
        <p:spPr>
          <a:xfrm>
            <a:off x="869474" y="5853430"/>
            <a:ext cx="2343745" cy="293013"/>
          </a:xfrm>
          <a:prstGeom prst="rect">
            <a:avLst/>
          </a:prstGeom>
          <a:noFill/>
        </p:spPr>
        <p:txBody>
          <a:bodyPr wrap="none" lIns="0" tIns="0" rIns="0" bIns="0" rtlCol="0" anchor="t"/>
          <a:lstStyle/>
          <a:p>
            <a:pPr marL="0" indent="0" algn="l">
              <a:lnSpc>
                <a:spcPts val="2300"/>
              </a:lnSpc>
              <a:buNone/>
            </a:pPr>
            <a:r>
              <a:rPr lang="en-US" sz="1800" b="1" dirty="0">
                <a:solidFill>
                  <a:srgbClr val="384653"/>
                </a:solidFill>
                <a:latin typeface="Georgia" panose="02040502050405020303" charset="0"/>
                <a:ea typeface="Barlow Bold" pitchFamily="34" charset="-122"/>
                <a:cs typeface="Georgia" panose="02040502050405020303" charset="0"/>
              </a:rPr>
              <a:t>Lack of Services</a:t>
            </a:r>
            <a:endParaRPr lang="en-US" sz="1800" dirty="0">
              <a:latin typeface="Georgia" panose="02040502050405020303" charset="0"/>
              <a:cs typeface="Georgia" panose="02040502050405020303" charset="0"/>
            </a:endParaRPr>
          </a:p>
        </p:txBody>
      </p:sp>
      <p:sp>
        <p:nvSpPr>
          <p:cNvPr id="21" name="Text 13"/>
          <p:cNvSpPr/>
          <p:nvPr>
            <p:custDataLst>
              <p:tags r:id="rId16"/>
            </p:custDataLst>
          </p:nvPr>
        </p:nvSpPr>
        <p:spPr>
          <a:xfrm>
            <a:off x="870109" y="6174502"/>
            <a:ext cx="7426642" cy="284917"/>
          </a:xfrm>
          <a:prstGeom prst="rect">
            <a:avLst/>
          </a:prstGeom>
          <a:noFill/>
        </p:spPr>
        <p:txBody>
          <a:bodyPr wrap="none" lIns="0" tIns="0" rIns="0" bIns="0" rtlCol="0" anchor="t"/>
          <a:lstStyle/>
          <a:p>
            <a:pPr marL="0" indent="0" algn="l">
              <a:lnSpc>
                <a:spcPts val="2200"/>
              </a:lnSpc>
              <a:buNone/>
            </a:pPr>
            <a:r>
              <a:rPr 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Limited access to basic services such as healthcare and education</a:t>
            </a:r>
            <a:r>
              <a:rPr lang="fr-FR" alt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 </a:t>
            </a:r>
            <a:r>
              <a:rPr lang="en-US" altLang="en-US" sz="1400" dirty="0">
                <a:solidFill>
                  <a:srgbClr val="0070C0"/>
                </a:solidFill>
                <a:latin typeface="Montserrat" panose="00000500000000000000" pitchFamily="34" charset="0"/>
                <a:ea typeface="Montserrat" panose="00000500000000000000" pitchFamily="34" charset="-122"/>
                <a:cs typeface="Montserrat" panose="00000500000000000000" pitchFamily="34" charset="-120"/>
              </a:rPr>
              <a:t>Stiehm, W. L. (2000)</a:t>
            </a:r>
            <a:r>
              <a:rPr lang="en-US" alt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a:t>
            </a:r>
            <a:r>
              <a:rPr lang="en-US" sz="14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sp>
        <p:nvSpPr>
          <p:cNvPr id="2" name="Text Box 1"/>
          <p:cNvSpPr txBox="1"/>
          <p:nvPr/>
        </p:nvSpPr>
        <p:spPr>
          <a:xfrm>
            <a:off x="264795" y="2571750"/>
            <a:ext cx="10492105" cy="3909060"/>
          </a:xfrm>
          <a:prstGeom prst="rect">
            <a:avLst/>
          </a:prstGeom>
        </p:spPr>
        <p:txBody>
          <a:bodyPr>
            <a:noAutofit/>
          </a:bodyPr>
          <a:lstStyle/>
          <a:p>
            <a:r>
              <a:rPr sz="2000" dirty="0">
                <a:latin typeface="Montserrat" panose="00000500000000000000"/>
                <a:ea typeface="Montserrat" panose="00000500000000000000"/>
                <a:cs typeface="Georgia" panose="02040502050405020303" charset="0"/>
              </a:rPr>
              <a:t>Access to modern energy is a luxury for millions, especially in SSA. Improving electricity access is a potential lever for retaining populations, as it improves key development indicators:</a:t>
            </a:r>
          </a:p>
          <a:p>
            <a:endParaRPr sz="2000" dirty="0">
              <a:latin typeface="Montserrat" panose="00000500000000000000"/>
              <a:ea typeface="Montserrat" panose="00000500000000000000"/>
              <a:cs typeface="Georgia" panose="02040502050405020303" charset="0"/>
            </a:endParaRPr>
          </a:p>
          <a:p>
            <a:pPr>
              <a:buFont typeface="Arial" panose="020B0604020202020204"/>
              <a:buChar char="•"/>
            </a:pPr>
            <a:r>
              <a:rPr lang="fr-FR" dirty="0">
                <a:latin typeface="Montserrat" panose="00000500000000000000"/>
                <a:ea typeface="Montserrat" panose="00000500000000000000"/>
                <a:cs typeface="Georgia" panose="02040502050405020303" charset="0"/>
              </a:rPr>
              <a:t> </a:t>
            </a:r>
            <a:r>
              <a:rPr dirty="0">
                <a:latin typeface="Montserrat" panose="00000500000000000000"/>
                <a:ea typeface="Montserrat" panose="00000500000000000000"/>
                <a:cs typeface="Georgia" panose="02040502050405020303" charset="0"/>
              </a:rPr>
              <a:t>Economic growth and income generation</a:t>
            </a:r>
            <a:r>
              <a:rPr lang="fr-FR" sz="2400" dirty="0">
                <a:latin typeface="Montserrat" panose="00000500000000000000"/>
                <a:ea typeface="Montserrat" panose="00000500000000000000"/>
                <a:cs typeface="Georgia" panose="02040502050405020303" charset="0"/>
              </a:rPr>
              <a:t>  </a:t>
            </a:r>
            <a:r>
              <a:rPr lang="en-US" altLang="en-US" sz="1200" dirty="0">
                <a:solidFill>
                  <a:srgbClr val="0070C0"/>
                </a:solidFill>
                <a:latin typeface="Montserrat" panose="00000500000000000000"/>
                <a:ea typeface="Montserrat" panose="00000500000000000000"/>
                <a:cs typeface="Georgia" panose="02040502050405020303" charset="0"/>
              </a:rPr>
              <a:t>Castro-Cárdenas  &amp; Ibarra-</a:t>
            </a:r>
            <a:r>
              <a:rPr lang="en-US" altLang="en-US" sz="1200" dirty="0" err="1">
                <a:solidFill>
                  <a:srgbClr val="0070C0"/>
                </a:solidFill>
                <a:latin typeface="Montserrat" panose="00000500000000000000"/>
                <a:ea typeface="Montserrat" panose="00000500000000000000"/>
                <a:cs typeface="Georgia" panose="02040502050405020303" charset="0"/>
              </a:rPr>
              <a:t>Yunez</a:t>
            </a:r>
            <a:r>
              <a:rPr lang="en-US" altLang="en-US" sz="1200" dirty="0">
                <a:solidFill>
                  <a:srgbClr val="0070C0"/>
                </a:solidFill>
                <a:latin typeface="Montserrat" panose="00000500000000000000"/>
                <a:ea typeface="Montserrat" panose="00000500000000000000"/>
                <a:cs typeface="Georgia" panose="02040502050405020303" charset="0"/>
              </a:rPr>
              <a:t>,  (2023)</a:t>
            </a:r>
            <a:r>
              <a:rPr lang="fr-FR" altLang="en-US" sz="1200" dirty="0">
                <a:solidFill>
                  <a:srgbClr val="0070C0"/>
                </a:solidFill>
                <a:latin typeface="Montserrat" panose="00000500000000000000"/>
                <a:ea typeface="Montserrat" panose="00000500000000000000"/>
                <a:cs typeface="Georgia" panose="02040502050405020303" charset="0"/>
              </a:rPr>
              <a:t> : </a:t>
            </a:r>
            <a:r>
              <a:rPr lang="en-US" altLang="en-US" sz="1200" dirty="0" err="1">
                <a:solidFill>
                  <a:srgbClr val="0070C0"/>
                </a:solidFill>
                <a:latin typeface="Montserrat" panose="00000500000000000000"/>
                <a:ea typeface="Montserrat" panose="00000500000000000000"/>
                <a:cs typeface="Georgia" panose="02040502050405020303" charset="0"/>
              </a:rPr>
              <a:t>Raghutla</a:t>
            </a:r>
            <a:r>
              <a:rPr lang="en-US" altLang="en-US" sz="1200" dirty="0">
                <a:solidFill>
                  <a:srgbClr val="0070C0"/>
                </a:solidFill>
                <a:latin typeface="Montserrat" panose="00000500000000000000"/>
                <a:ea typeface="Montserrat" panose="00000500000000000000"/>
                <a:cs typeface="Georgia" panose="02040502050405020303" charset="0"/>
              </a:rPr>
              <a:t>, C., &amp; </a:t>
            </a:r>
            <a:r>
              <a:rPr lang="en-US" altLang="en-US" sz="1200" dirty="0" err="1">
                <a:solidFill>
                  <a:srgbClr val="0070C0"/>
                </a:solidFill>
                <a:latin typeface="Montserrat" panose="00000500000000000000"/>
                <a:ea typeface="Montserrat" panose="00000500000000000000"/>
                <a:cs typeface="Georgia" panose="02040502050405020303" charset="0"/>
              </a:rPr>
              <a:t>Chittedi</a:t>
            </a:r>
            <a:r>
              <a:rPr lang="en-US" altLang="en-US" sz="1200" dirty="0">
                <a:solidFill>
                  <a:srgbClr val="0070C0"/>
                </a:solidFill>
                <a:latin typeface="Montserrat" panose="00000500000000000000"/>
                <a:ea typeface="Montserrat" panose="00000500000000000000"/>
                <a:cs typeface="Georgia" panose="02040502050405020303" charset="0"/>
              </a:rPr>
              <a:t>, K. R. (2022)</a:t>
            </a:r>
            <a:r>
              <a:rPr lang="fr-FR" altLang="en-US" sz="1200" dirty="0">
                <a:solidFill>
                  <a:srgbClr val="0070C0"/>
                </a:solidFill>
                <a:latin typeface="Montserrat" panose="00000500000000000000"/>
                <a:ea typeface="Montserrat" panose="00000500000000000000"/>
                <a:cs typeface="Georgia" panose="02040502050405020303" charset="0"/>
              </a:rPr>
              <a:t>    </a:t>
            </a:r>
            <a:r>
              <a:rPr sz="2400" dirty="0">
                <a:latin typeface="Montserrat" panose="00000500000000000000"/>
                <a:ea typeface="Montserrat" panose="00000500000000000000"/>
                <a:cs typeface="Georgia" panose="02040502050405020303" charset="0"/>
              </a:rPr>
              <a:t>.</a:t>
            </a:r>
          </a:p>
          <a:p>
            <a:pPr>
              <a:buFont typeface="Arial" panose="020B0604020202020204"/>
              <a:buChar char="•"/>
            </a:pPr>
            <a:r>
              <a:rPr lang="fr-FR" dirty="0">
                <a:latin typeface="Montserrat" panose="00000500000000000000"/>
                <a:ea typeface="Montserrat" panose="00000500000000000000"/>
                <a:cs typeface="Georgia" panose="02040502050405020303" charset="0"/>
              </a:rPr>
              <a:t> </a:t>
            </a:r>
            <a:r>
              <a:rPr dirty="0">
                <a:latin typeface="Montserrat" panose="00000500000000000000"/>
                <a:ea typeface="Montserrat" panose="00000500000000000000"/>
                <a:cs typeface="Georgia" panose="02040502050405020303" charset="0"/>
              </a:rPr>
              <a:t>Education and industrial results</a:t>
            </a:r>
            <a:r>
              <a:rPr lang="fr-FR" sz="2400" dirty="0">
                <a:latin typeface="Montserrat" panose="00000500000000000000"/>
                <a:ea typeface="Montserrat" panose="00000500000000000000"/>
                <a:cs typeface="Georgia" panose="02040502050405020303" charset="0"/>
              </a:rPr>
              <a:t> </a:t>
            </a:r>
            <a:r>
              <a:rPr lang="en-US" altLang="en-US" sz="1200" dirty="0" err="1">
                <a:solidFill>
                  <a:srgbClr val="0070C0"/>
                </a:solidFill>
                <a:latin typeface="Montserrat" panose="00000500000000000000"/>
                <a:ea typeface="Montserrat" panose="00000500000000000000"/>
                <a:cs typeface="Georgia" panose="02040502050405020303" charset="0"/>
              </a:rPr>
              <a:t>Apergis</a:t>
            </a:r>
            <a:r>
              <a:rPr lang="en-US" altLang="en-US" sz="1200" dirty="0">
                <a:solidFill>
                  <a:srgbClr val="0070C0"/>
                </a:solidFill>
                <a:latin typeface="Montserrat" panose="00000500000000000000"/>
                <a:ea typeface="Montserrat" panose="00000500000000000000"/>
                <a:cs typeface="Georgia" panose="02040502050405020303" charset="0"/>
              </a:rPr>
              <a:t>,</a:t>
            </a:r>
            <a:r>
              <a:rPr lang="fr-FR" altLang="en-US" sz="1200" dirty="0">
                <a:solidFill>
                  <a:srgbClr val="0070C0"/>
                </a:solidFill>
                <a:latin typeface="Montserrat" panose="00000500000000000000"/>
                <a:ea typeface="Montserrat" panose="00000500000000000000"/>
                <a:cs typeface="Georgia" panose="02040502050405020303" charset="0"/>
              </a:rPr>
              <a:t> </a:t>
            </a:r>
            <a:r>
              <a:rPr lang="en-US" altLang="en-US" sz="1200" dirty="0">
                <a:solidFill>
                  <a:srgbClr val="0070C0"/>
                </a:solidFill>
                <a:latin typeface="Montserrat" panose="00000500000000000000"/>
                <a:ea typeface="Montserrat" panose="00000500000000000000"/>
                <a:cs typeface="Georgia" panose="02040502050405020303" charset="0"/>
              </a:rPr>
              <a:t> </a:t>
            </a:r>
            <a:r>
              <a:rPr lang="en-US" altLang="en-US" sz="1200" dirty="0" err="1">
                <a:solidFill>
                  <a:srgbClr val="0070C0"/>
                </a:solidFill>
                <a:latin typeface="Montserrat" panose="00000500000000000000"/>
                <a:ea typeface="Montserrat" panose="00000500000000000000"/>
                <a:cs typeface="Georgia" panose="02040502050405020303" charset="0"/>
              </a:rPr>
              <a:t>Polemis</a:t>
            </a:r>
            <a:r>
              <a:rPr lang="en-US" altLang="en-US" sz="1200" dirty="0">
                <a:solidFill>
                  <a:srgbClr val="0070C0"/>
                </a:solidFill>
                <a:latin typeface="Montserrat" panose="00000500000000000000"/>
                <a:ea typeface="Montserrat" panose="00000500000000000000"/>
                <a:cs typeface="Georgia" panose="02040502050405020303" charset="0"/>
              </a:rPr>
              <a:t>, &amp; </a:t>
            </a:r>
            <a:r>
              <a:rPr lang="en-US" altLang="en-US" sz="1200" dirty="0" err="1">
                <a:solidFill>
                  <a:srgbClr val="0070C0"/>
                </a:solidFill>
                <a:latin typeface="Montserrat" panose="00000500000000000000"/>
                <a:ea typeface="Montserrat" panose="00000500000000000000"/>
                <a:cs typeface="Georgia" panose="02040502050405020303" charset="0"/>
              </a:rPr>
              <a:t>Soursou</a:t>
            </a:r>
            <a:r>
              <a:rPr lang="en-US" altLang="en-US" sz="1200" dirty="0">
                <a:solidFill>
                  <a:srgbClr val="0070C0"/>
                </a:solidFill>
                <a:latin typeface="Montserrat" panose="00000500000000000000"/>
                <a:ea typeface="Montserrat" panose="00000500000000000000"/>
                <a:cs typeface="Georgia" panose="02040502050405020303" charset="0"/>
              </a:rPr>
              <a:t> (2022)</a:t>
            </a:r>
            <a:r>
              <a:rPr lang="fr-FR" altLang="en-US" sz="1200" dirty="0">
                <a:solidFill>
                  <a:srgbClr val="0070C0"/>
                </a:solidFill>
                <a:latin typeface="Montserrat" panose="00000500000000000000"/>
                <a:ea typeface="Montserrat" panose="00000500000000000000"/>
                <a:cs typeface="Georgia" panose="02040502050405020303" charset="0"/>
              </a:rPr>
              <a:t> ; </a:t>
            </a:r>
            <a:r>
              <a:rPr lang="en-US" altLang="en-US" sz="1200" dirty="0" err="1">
                <a:solidFill>
                  <a:srgbClr val="0070C0"/>
                </a:solidFill>
                <a:latin typeface="Montserrat" panose="00000500000000000000"/>
                <a:ea typeface="Montserrat" panose="00000500000000000000"/>
                <a:cs typeface="Georgia" panose="02040502050405020303" charset="0"/>
              </a:rPr>
              <a:t>Sule</a:t>
            </a:r>
            <a:r>
              <a:rPr lang="en-US" altLang="en-US" sz="1200" dirty="0">
                <a:solidFill>
                  <a:srgbClr val="0070C0"/>
                </a:solidFill>
                <a:latin typeface="Montserrat" panose="00000500000000000000"/>
                <a:ea typeface="Montserrat" panose="00000500000000000000"/>
                <a:cs typeface="Georgia" panose="02040502050405020303" charset="0"/>
              </a:rPr>
              <a:t>, I. K., Yusuf, A. M., &amp; </a:t>
            </a:r>
            <a:r>
              <a:rPr lang="en-US" altLang="en-US" sz="1200" dirty="0" err="1">
                <a:solidFill>
                  <a:srgbClr val="0070C0"/>
                </a:solidFill>
                <a:latin typeface="Montserrat" panose="00000500000000000000"/>
                <a:ea typeface="Montserrat" panose="00000500000000000000"/>
                <a:cs typeface="Georgia" panose="02040502050405020303" charset="0"/>
              </a:rPr>
              <a:t>Salihu</a:t>
            </a:r>
            <a:r>
              <a:rPr lang="en-US" altLang="en-US" sz="1200" dirty="0">
                <a:solidFill>
                  <a:srgbClr val="0070C0"/>
                </a:solidFill>
                <a:latin typeface="Montserrat" panose="00000500000000000000"/>
                <a:ea typeface="Montserrat" panose="00000500000000000000"/>
                <a:cs typeface="Georgia" panose="02040502050405020303" charset="0"/>
              </a:rPr>
              <a:t>, M. K. (2022)</a:t>
            </a:r>
            <a:r>
              <a:rPr lang="fr-FR" altLang="en-US" sz="1200" dirty="0">
                <a:solidFill>
                  <a:srgbClr val="0070C0"/>
                </a:solidFill>
                <a:latin typeface="Montserrat" panose="00000500000000000000"/>
                <a:ea typeface="Montserrat" panose="00000500000000000000"/>
                <a:cs typeface="Georgia" panose="02040502050405020303" charset="0"/>
              </a:rPr>
              <a:t> </a:t>
            </a:r>
            <a:r>
              <a:rPr lang="fr-FR" sz="2400" dirty="0">
                <a:latin typeface="Montserrat" panose="00000500000000000000"/>
                <a:ea typeface="Montserrat" panose="00000500000000000000"/>
                <a:cs typeface="Georgia" panose="02040502050405020303" charset="0"/>
              </a:rPr>
              <a:t> </a:t>
            </a:r>
            <a:r>
              <a:rPr sz="2400" dirty="0">
                <a:latin typeface="Montserrat" panose="00000500000000000000"/>
                <a:ea typeface="Montserrat" panose="00000500000000000000"/>
                <a:cs typeface="Georgia" panose="02040502050405020303" charset="0"/>
              </a:rPr>
              <a:t>.</a:t>
            </a:r>
          </a:p>
          <a:p>
            <a:pPr>
              <a:buFont typeface="Arial" panose="020B0604020202020204"/>
              <a:buChar char="•"/>
            </a:pPr>
            <a:r>
              <a:rPr lang="fr-FR" sz="2400" dirty="0">
                <a:latin typeface="Montserrat" panose="00000500000000000000"/>
                <a:ea typeface="Montserrat" panose="00000500000000000000"/>
                <a:cs typeface="Georgia" panose="02040502050405020303" charset="0"/>
              </a:rPr>
              <a:t> </a:t>
            </a:r>
            <a:r>
              <a:rPr dirty="0">
                <a:latin typeface="Montserrat" panose="00000500000000000000"/>
                <a:ea typeface="Montserrat" panose="00000500000000000000"/>
                <a:cs typeface="Georgia" panose="02040502050405020303" charset="0"/>
              </a:rPr>
              <a:t>Health and food security</a:t>
            </a:r>
            <a:r>
              <a:rPr lang="fr-FR" dirty="0">
                <a:latin typeface="Montserrat" panose="00000500000000000000"/>
                <a:ea typeface="Montserrat" panose="00000500000000000000"/>
                <a:cs typeface="Georgia" panose="02040502050405020303" charset="0"/>
              </a:rPr>
              <a:t>  </a:t>
            </a:r>
            <a:r>
              <a:rPr lang="en-US" altLang="en-US" sz="1400" dirty="0" err="1">
                <a:solidFill>
                  <a:srgbClr val="0070C0"/>
                </a:solidFill>
                <a:latin typeface="Montserrat" panose="00000500000000000000"/>
                <a:ea typeface="Montserrat" panose="00000500000000000000"/>
                <a:cs typeface="Georgia" panose="02040502050405020303" charset="0"/>
              </a:rPr>
              <a:t>J</a:t>
            </a:r>
            <a:r>
              <a:rPr lang="en-US" altLang="en-US" sz="1200" dirty="0" err="1">
                <a:solidFill>
                  <a:srgbClr val="0070C0"/>
                </a:solidFill>
                <a:latin typeface="Montserrat" panose="00000500000000000000"/>
                <a:ea typeface="Montserrat" panose="00000500000000000000"/>
                <a:cs typeface="Georgia" panose="02040502050405020303" charset="0"/>
              </a:rPr>
              <a:t>essel</a:t>
            </a:r>
            <a:r>
              <a:rPr lang="en-US" altLang="en-US" sz="1200" dirty="0">
                <a:solidFill>
                  <a:srgbClr val="0070C0"/>
                </a:solidFill>
                <a:latin typeface="Montserrat" panose="00000500000000000000"/>
                <a:ea typeface="Montserrat" panose="00000500000000000000"/>
                <a:cs typeface="Georgia" panose="02040502050405020303" charset="0"/>
              </a:rPr>
              <a:t>, S., Sawyer, S., &amp; Hernández, D. (2019)</a:t>
            </a:r>
            <a:r>
              <a:rPr lang="fr-FR" altLang="en-US" sz="1200" dirty="0">
                <a:solidFill>
                  <a:srgbClr val="0070C0"/>
                </a:solidFill>
                <a:latin typeface="Montserrat" panose="00000500000000000000"/>
                <a:ea typeface="Montserrat" panose="00000500000000000000"/>
                <a:cs typeface="Georgia" panose="02040502050405020303" charset="0"/>
              </a:rPr>
              <a:t> : </a:t>
            </a:r>
            <a:r>
              <a:rPr lang="en-US" altLang="en-US" sz="1200" dirty="0">
                <a:solidFill>
                  <a:srgbClr val="0070C0"/>
                </a:solidFill>
                <a:latin typeface="Montserrat" panose="00000500000000000000"/>
                <a:ea typeface="Montserrat" panose="00000500000000000000"/>
                <a:cs typeface="Georgia" panose="02040502050405020303" charset="0"/>
              </a:rPr>
              <a:t>González-</a:t>
            </a:r>
            <a:r>
              <a:rPr lang="en-US" altLang="en-US" sz="1200" dirty="0" err="1">
                <a:solidFill>
                  <a:srgbClr val="0070C0"/>
                </a:solidFill>
                <a:latin typeface="Montserrat" panose="00000500000000000000"/>
                <a:ea typeface="Montserrat" panose="00000500000000000000"/>
                <a:cs typeface="Georgia" panose="02040502050405020303" charset="0"/>
              </a:rPr>
              <a:t>Eguino</a:t>
            </a:r>
            <a:r>
              <a:rPr lang="en-US" altLang="en-US" sz="1200" dirty="0">
                <a:solidFill>
                  <a:srgbClr val="0070C0"/>
                </a:solidFill>
                <a:latin typeface="Montserrat" panose="00000500000000000000"/>
                <a:ea typeface="Montserrat" panose="00000500000000000000"/>
                <a:cs typeface="Georgia" panose="02040502050405020303" charset="0"/>
              </a:rPr>
              <a:t>, M. (2015).</a:t>
            </a:r>
            <a:r>
              <a:rPr lang="fr-FR" altLang="en-US" sz="1200" dirty="0">
                <a:solidFill>
                  <a:srgbClr val="0070C0"/>
                </a:solidFill>
                <a:latin typeface="Montserrat" panose="00000500000000000000"/>
                <a:ea typeface="Montserrat" panose="00000500000000000000"/>
                <a:cs typeface="Georgia" panose="02040502050405020303" charset="0"/>
              </a:rPr>
              <a:t>  </a:t>
            </a:r>
            <a:r>
              <a:rPr lang="en-US" altLang="en-US" sz="2400" dirty="0">
                <a:latin typeface="Montserrat" panose="00000500000000000000"/>
                <a:ea typeface="Montserrat" panose="00000500000000000000"/>
                <a:cs typeface="Georgia" panose="02040502050405020303" charset="0"/>
              </a:rPr>
              <a:t>.</a:t>
            </a:r>
            <a:r>
              <a:rPr sz="2400" dirty="0">
                <a:latin typeface="Montserrat" panose="00000500000000000000"/>
                <a:ea typeface="Montserrat" panose="00000500000000000000"/>
                <a:cs typeface="Georgia" panose="02040502050405020303" charset="0"/>
              </a:rPr>
              <a:t>.</a:t>
            </a:r>
          </a:p>
          <a:p>
            <a:pPr>
              <a:buFont typeface="Arial" panose="020B0604020202020204"/>
              <a:buChar char="•"/>
            </a:pPr>
            <a:endParaRPr sz="2000" dirty="0">
              <a:latin typeface="Montserrat" panose="00000500000000000000"/>
              <a:ea typeface="Montserrat" panose="00000500000000000000"/>
              <a:cs typeface="Georgia" panose="02040502050405020303" charset="0"/>
            </a:endParaRPr>
          </a:p>
          <a:p>
            <a:pPr indent="0">
              <a:buFont typeface="Arial" panose="020B0604020202020204"/>
              <a:buNone/>
            </a:pPr>
            <a:r>
              <a:rPr sz="2000" dirty="0">
                <a:latin typeface="Montserrat" panose="00000500000000000000"/>
                <a:ea typeface="Montserrat" panose="00000500000000000000"/>
                <a:cs typeface="Georgia" panose="02040502050405020303" charset="0"/>
              </a:rPr>
              <a:t>The lack of reliable electricity constitutes a "push factor," forcing people to seek better services elsewhere to meet economic, social, and health needs.</a:t>
            </a:r>
          </a:p>
        </p:txBody>
      </p:sp>
      <p:sp>
        <p:nvSpPr>
          <p:cNvPr id="3" name="Text Box 2"/>
          <p:cNvSpPr txBox="1"/>
          <p:nvPr/>
        </p:nvSpPr>
        <p:spPr>
          <a:xfrm>
            <a:off x="366395" y="2034858"/>
            <a:ext cx="5080000" cy="460375"/>
          </a:xfrm>
          <a:prstGeom prst="rect">
            <a:avLst/>
          </a:prstGeom>
        </p:spPr>
        <p:txBody>
          <a:bodyPr>
            <a:spAutoFit/>
          </a:bodyPr>
          <a:lstStyle/>
          <a:p>
            <a:pPr>
              <a:spcAft>
                <a:spcPct val="60000"/>
              </a:spcAft>
            </a:pPr>
            <a:r>
              <a:rPr sz="2400" b="1"/>
              <a:t>Energy Poverty: The Missing Link</a:t>
            </a:r>
          </a:p>
        </p:txBody>
      </p:sp>
      <p:sp>
        <p:nvSpPr>
          <p:cNvPr id="5" name="Text Box 4"/>
          <p:cNvSpPr txBox="1"/>
          <p:nvPr/>
        </p:nvSpPr>
        <p:spPr>
          <a:xfrm>
            <a:off x="-635" y="1414145"/>
            <a:ext cx="12192635" cy="521970"/>
          </a:xfrm>
          <a:prstGeom prst="rect">
            <a:avLst/>
          </a:prstGeom>
          <a:solidFill>
            <a:srgbClr val="92D050"/>
          </a:solidFill>
        </p:spPr>
        <p:txBody>
          <a:bodyPr wrap="square">
            <a:spAutoFit/>
          </a:bodyPr>
          <a:lstStyle/>
          <a:p>
            <a:pPr marL="457200" indent="-457200">
              <a:spcAft>
                <a:spcPct val="60000"/>
              </a:spcAft>
              <a:buFont typeface="Arial" panose="020B0604020202020204" pitchFamily="34" charset="0"/>
              <a:buChar char="•"/>
            </a:pPr>
            <a:r>
              <a:rPr lang="fr-FR" sz="2800" b="1">
                <a:latin typeface="Georgia" panose="02040502050405020303" charset="0"/>
                <a:cs typeface="Georgia" panose="02040502050405020303" charset="0"/>
              </a:rPr>
              <a:t>Issues</a:t>
            </a:r>
            <a:endParaRPr sz="1600">
              <a:latin typeface="Georgia" panose="02040502050405020303" charset="0"/>
              <a:cs typeface="Georgia" panose="02040502050405020303"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64"/>
            <a:ext cx="12192000" cy="1406203"/>
          </a:xfrm>
          <a:prstGeom prst="rect">
            <a:avLst/>
          </a:prstGeom>
        </p:spPr>
      </p:pic>
      <p:sp>
        <p:nvSpPr>
          <p:cNvPr id="2" name="Text 0"/>
          <p:cNvSpPr/>
          <p:nvPr/>
        </p:nvSpPr>
        <p:spPr>
          <a:xfrm>
            <a:off x="393700" y="1715135"/>
            <a:ext cx="6018530" cy="403860"/>
          </a:xfrm>
          <a:prstGeom prst="rect">
            <a:avLst/>
          </a:prstGeom>
          <a:noFill/>
        </p:spPr>
        <p:txBody>
          <a:bodyPr wrap="none" lIns="0" tIns="0" rIns="0" bIns="0" rtlCol="0" anchor="t"/>
          <a:lstStyle/>
          <a:p>
            <a:pPr marL="0" indent="0" algn="l">
              <a:lnSpc>
                <a:spcPts val="5600"/>
              </a:lnSpc>
              <a:buNone/>
            </a:pPr>
            <a:r>
              <a:rPr lang="en-US" sz="2800" b="1" dirty="0">
                <a:solidFill>
                  <a:srgbClr val="2E3C4E"/>
                </a:solidFill>
                <a:latin typeface="Georgia" panose="02040502050405020303" charset="0"/>
                <a:ea typeface="Barlow Bold" pitchFamily="34" charset="-122"/>
                <a:cs typeface="Georgia" panose="02040502050405020303" charset="0"/>
              </a:rPr>
              <a:t>The SSA Energy Access Crisis</a:t>
            </a:r>
          </a:p>
        </p:txBody>
      </p:sp>
      <p:grpSp>
        <p:nvGrpSpPr>
          <p:cNvPr id="17" name="Group 16"/>
          <p:cNvGrpSpPr/>
          <p:nvPr/>
        </p:nvGrpSpPr>
        <p:grpSpPr>
          <a:xfrm>
            <a:off x="457103" y="2315210"/>
            <a:ext cx="10642062" cy="4274820"/>
            <a:chOff x="1194" y="3228"/>
            <a:chExt cx="20652" cy="7981"/>
          </a:xfrm>
        </p:grpSpPr>
        <p:sp>
          <p:nvSpPr>
            <p:cNvPr id="3" name="Text 1"/>
            <p:cNvSpPr/>
            <p:nvPr/>
          </p:nvSpPr>
          <p:spPr>
            <a:xfrm>
              <a:off x="1194" y="3228"/>
              <a:ext cx="20652" cy="1092"/>
            </a:xfrm>
            <a:prstGeom prst="rect">
              <a:avLst/>
            </a:prstGeom>
            <a:noFill/>
          </p:spPr>
          <p:txBody>
            <a:bodyPr wrap="square" lIns="0" tIns="0" rIns="0" bIns="0" rtlCol="0" anchor="t"/>
            <a:lstStyle/>
            <a:p>
              <a:pPr marL="0" indent="0" algn="l">
                <a:lnSpc>
                  <a:spcPts val="2700"/>
                </a:lnSpc>
                <a:buNone/>
              </a:pPr>
              <a:r>
                <a:rPr lang="en-US" sz="17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Despite global progress towards SDG7, SSA remains the most challenged region, with the number of people without electricity increasing between 2000 and 2019.</a:t>
              </a:r>
              <a:endParaRPr lang="en-US" sz="1700" dirty="0"/>
            </a:p>
          </p:txBody>
        </p:sp>
        <p:sp>
          <p:nvSpPr>
            <p:cNvPr id="5" name="Text 2"/>
            <p:cNvSpPr/>
            <p:nvPr/>
          </p:nvSpPr>
          <p:spPr>
            <a:xfrm>
              <a:off x="2249" y="5084"/>
              <a:ext cx="3895" cy="1139"/>
            </a:xfrm>
            <a:prstGeom prst="rect">
              <a:avLst/>
            </a:prstGeom>
            <a:noFill/>
          </p:spPr>
          <p:txBody>
            <a:bodyPr wrap="none" lIns="0" tIns="0" rIns="0" bIns="0" rtlCol="0" anchor="t"/>
            <a:lstStyle/>
            <a:p>
              <a:pPr marL="0" indent="0" algn="ctr">
                <a:lnSpc>
                  <a:spcPts val="5600"/>
                </a:lnSpc>
                <a:buNone/>
              </a:pPr>
              <a:r>
                <a:rPr lang="en-US" sz="3200" b="1" dirty="0">
                  <a:solidFill>
                    <a:srgbClr val="384653"/>
                  </a:solidFill>
                  <a:latin typeface="Montserrat" panose="00000500000000000000" pitchFamily="34" charset="0"/>
                  <a:ea typeface="Barlow Bold" pitchFamily="34" charset="-122"/>
                  <a:cs typeface="Montserrat" panose="00000500000000000000" pitchFamily="34" charset="0"/>
                </a:rPr>
                <a:t>578M</a:t>
              </a:r>
            </a:p>
          </p:txBody>
        </p:sp>
        <p:sp>
          <p:nvSpPr>
            <p:cNvPr id="6" name="Text 3"/>
            <p:cNvSpPr/>
            <p:nvPr/>
          </p:nvSpPr>
          <p:spPr>
            <a:xfrm>
              <a:off x="2249" y="6426"/>
              <a:ext cx="4489" cy="561"/>
            </a:xfrm>
            <a:prstGeom prst="rect">
              <a:avLst/>
            </a:prstGeom>
            <a:noFill/>
          </p:spPr>
          <p:txBody>
            <a:bodyPr wrap="none" lIns="0" tIns="0" rIns="0" bIns="0" rtlCol="0" anchor="t"/>
            <a:lstStyle/>
            <a:p>
              <a:pPr marL="0" indent="0" algn="ctr">
                <a:lnSpc>
                  <a:spcPts val="2800"/>
                </a:lnSpc>
                <a:buNone/>
              </a:pPr>
              <a:r>
                <a:rPr lang="en-US" sz="2200" b="1" dirty="0">
                  <a:solidFill>
                    <a:srgbClr val="384653"/>
                  </a:solidFill>
                  <a:latin typeface="Georgia" panose="02040502050405020303" charset="0"/>
                  <a:ea typeface="Barlow Bold" pitchFamily="34" charset="-122"/>
                  <a:cs typeface="Georgia" panose="02040502050405020303" charset="0"/>
                </a:rPr>
                <a:t>Without Electricity</a:t>
              </a:r>
              <a:endParaRPr lang="en-US" sz="2200" dirty="0">
                <a:latin typeface="Georgia" panose="02040502050405020303" charset="0"/>
                <a:cs typeface="Georgia" panose="02040502050405020303" charset="0"/>
              </a:endParaRPr>
            </a:p>
          </p:txBody>
        </p:sp>
        <p:sp>
          <p:nvSpPr>
            <p:cNvPr id="7" name="Text 4"/>
            <p:cNvSpPr/>
            <p:nvPr/>
          </p:nvSpPr>
          <p:spPr>
            <a:xfrm>
              <a:off x="1194" y="7191"/>
              <a:ext cx="6600" cy="2024"/>
            </a:xfrm>
            <a:prstGeom prst="rect">
              <a:avLst/>
            </a:prstGeom>
            <a:noFill/>
          </p:spPr>
          <p:txBody>
            <a:bodyPr wrap="square" lIns="0" tIns="0" rIns="0" bIns="0" rtlCol="0" anchor="t"/>
            <a:lstStyle/>
            <a:p>
              <a:pPr marL="0" indent="0" algn="ctr">
                <a:lnSpc>
                  <a:spcPts val="270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Africans in SSA lacked electricity access in 2020 (49% of the total population)</a:t>
              </a:r>
              <a:r>
                <a:rPr lang="en-US" sz="17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a:t>
              </a:r>
              <a:endParaRPr lang="en-US" sz="1700" dirty="0"/>
            </a:p>
          </p:txBody>
        </p:sp>
        <p:sp>
          <p:nvSpPr>
            <p:cNvPr id="8" name="Text 5"/>
            <p:cNvSpPr/>
            <p:nvPr/>
          </p:nvSpPr>
          <p:spPr>
            <a:xfrm>
              <a:off x="9956" y="5192"/>
              <a:ext cx="2792" cy="1126"/>
            </a:xfrm>
            <a:prstGeom prst="rect">
              <a:avLst/>
            </a:prstGeom>
            <a:noFill/>
          </p:spPr>
          <p:txBody>
            <a:bodyPr wrap="none" lIns="0" tIns="0" rIns="0" bIns="0" rtlCol="0" anchor="t"/>
            <a:lstStyle/>
            <a:p>
              <a:pPr marL="0" indent="0" algn="ctr">
                <a:lnSpc>
                  <a:spcPts val="5600"/>
                </a:lnSpc>
                <a:buNone/>
              </a:pPr>
              <a:r>
                <a:rPr lang="en-US" sz="3600" b="1" dirty="0">
                  <a:solidFill>
                    <a:srgbClr val="384653"/>
                  </a:solidFill>
                  <a:latin typeface="Montserrat" panose="00000500000000000000" pitchFamily="34" charset="0"/>
                  <a:ea typeface="Barlow Bold" pitchFamily="34" charset="-122"/>
                  <a:cs typeface="Montserrat" panose="00000500000000000000" pitchFamily="34" charset="0"/>
                </a:rPr>
                <a:t>32%</a:t>
              </a:r>
            </a:p>
          </p:txBody>
        </p:sp>
        <p:sp>
          <p:nvSpPr>
            <p:cNvPr id="9" name="Text 6"/>
            <p:cNvSpPr/>
            <p:nvPr/>
          </p:nvSpPr>
          <p:spPr>
            <a:xfrm>
              <a:off x="9275" y="6426"/>
              <a:ext cx="4489" cy="561"/>
            </a:xfrm>
            <a:prstGeom prst="rect">
              <a:avLst/>
            </a:prstGeom>
            <a:noFill/>
          </p:spPr>
          <p:txBody>
            <a:bodyPr wrap="none" lIns="0" tIns="0" rIns="0" bIns="0" rtlCol="0" anchor="t"/>
            <a:lstStyle/>
            <a:p>
              <a:pPr marL="0" indent="0" algn="ctr">
                <a:lnSpc>
                  <a:spcPts val="2800"/>
                </a:lnSpc>
                <a:buNone/>
              </a:pPr>
              <a:r>
                <a:rPr lang="en-US" sz="2200" b="1" dirty="0">
                  <a:solidFill>
                    <a:srgbClr val="384653"/>
                  </a:solidFill>
                  <a:latin typeface="Georgia" panose="02040502050405020303" charset="0"/>
                  <a:ea typeface="Barlow Bold" pitchFamily="34" charset="-122"/>
                  <a:cs typeface="Georgia" panose="02040502050405020303" charset="0"/>
                </a:rPr>
                <a:t>Rural Access</a:t>
              </a:r>
              <a:endParaRPr lang="en-US" sz="2200" dirty="0">
                <a:latin typeface="Georgia" panose="02040502050405020303" charset="0"/>
                <a:cs typeface="Georgia" panose="02040502050405020303" charset="0"/>
              </a:endParaRPr>
            </a:p>
          </p:txBody>
        </p:sp>
        <p:sp>
          <p:nvSpPr>
            <p:cNvPr id="10" name="Text 7"/>
            <p:cNvSpPr/>
            <p:nvPr/>
          </p:nvSpPr>
          <p:spPr>
            <a:xfrm>
              <a:off x="8220" y="7192"/>
              <a:ext cx="6600" cy="1638"/>
            </a:xfrm>
            <a:prstGeom prst="rect">
              <a:avLst/>
            </a:prstGeom>
            <a:noFill/>
          </p:spPr>
          <p:txBody>
            <a:bodyPr wrap="square" lIns="0" tIns="0" rIns="0" bIns="0" rtlCol="0" anchor="t"/>
            <a:lstStyle/>
            <a:p>
              <a:pPr marL="0" indent="0" algn="ctr">
                <a:lnSpc>
                  <a:spcPts val="270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Only 32% of the rural population has access, compared to 78% in urban areas.</a:t>
              </a:r>
            </a:p>
          </p:txBody>
        </p:sp>
        <p:sp>
          <p:nvSpPr>
            <p:cNvPr id="11" name="Text 8"/>
            <p:cNvSpPr/>
            <p:nvPr/>
          </p:nvSpPr>
          <p:spPr>
            <a:xfrm>
              <a:off x="16301" y="5193"/>
              <a:ext cx="3586" cy="1126"/>
            </a:xfrm>
            <a:prstGeom prst="rect">
              <a:avLst/>
            </a:prstGeom>
            <a:noFill/>
          </p:spPr>
          <p:txBody>
            <a:bodyPr wrap="none" lIns="0" tIns="0" rIns="0" bIns="0" rtlCol="0" anchor="t"/>
            <a:lstStyle/>
            <a:p>
              <a:pPr marL="0" indent="0" algn="ctr">
                <a:lnSpc>
                  <a:spcPts val="5600"/>
                </a:lnSpc>
                <a:buNone/>
              </a:pPr>
              <a:r>
                <a:rPr lang="en-US" sz="3200" b="1" dirty="0">
                  <a:solidFill>
                    <a:srgbClr val="384653"/>
                  </a:solidFill>
                  <a:latin typeface="Montserrat" panose="00000500000000000000" pitchFamily="34" charset="0"/>
                  <a:ea typeface="Barlow Bold" pitchFamily="34" charset="-122"/>
                  <a:cs typeface="Montserrat" panose="00000500000000000000" pitchFamily="34" charset="0"/>
                </a:rPr>
                <a:t>771M</a:t>
              </a:r>
            </a:p>
          </p:txBody>
        </p:sp>
        <p:sp>
          <p:nvSpPr>
            <p:cNvPr id="12" name="Text 9"/>
            <p:cNvSpPr/>
            <p:nvPr/>
          </p:nvSpPr>
          <p:spPr>
            <a:xfrm>
              <a:off x="16301" y="6426"/>
              <a:ext cx="4489" cy="561"/>
            </a:xfrm>
            <a:prstGeom prst="rect">
              <a:avLst/>
            </a:prstGeom>
            <a:noFill/>
          </p:spPr>
          <p:txBody>
            <a:bodyPr wrap="none" lIns="0" tIns="0" rIns="0" bIns="0" rtlCol="0" anchor="t"/>
            <a:lstStyle/>
            <a:p>
              <a:pPr marL="0" indent="0" algn="ctr">
                <a:lnSpc>
                  <a:spcPts val="2800"/>
                </a:lnSpc>
                <a:buNone/>
              </a:pPr>
              <a:r>
                <a:rPr lang="en-US" sz="2200" b="1" dirty="0">
                  <a:solidFill>
                    <a:srgbClr val="384653"/>
                  </a:solidFill>
                  <a:latin typeface="Georgia" panose="02040502050405020303" charset="0"/>
                  <a:ea typeface="Barlow Bold" pitchFamily="34" charset="-122"/>
                  <a:cs typeface="Georgia" panose="02040502050405020303" charset="0"/>
                </a:rPr>
                <a:t>Global Total</a:t>
              </a:r>
              <a:endParaRPr lang="en-US" sz="2200" dirty="0">
                <a:latin typeface="Georgia" panose="02040502050405020303" charset="0"/>
                <a:cs typeface="Georgia" panose="02040502050405020303" charset="0"/>
              </a:endParaRPr>
            </a:p>
          </p:txBody>
        </p:sp>
        <p:sp>
          <p:nvSpPr>
            <p:cNvPr id="13" name="Text 10"/>
            <p:cNvSpPr/>
            <p:nvPr/>
          </p:nvSpPr>
          <p:spPr>
            <a:xfrm>
              <a:off x="15246" y="7192"/>
              <a:ext cx="6600" cy="1092"/>
            </a:xfrm>
            <a:prstGeom prst="rect">
              <a:avLst/>
            </a:prstGeom>
            <a:noFill/>
          </p:spPr>
          <p:txBody>
            <a:bodyPr wrap="square" lIns="0" tIns="0" rIns="0" bIns="0" rtlCol="0" anchor="t"/>
            <a:lstStyle/>
            <a:p>
              <a:pPr marL="0" indent="0" algn="ctr">
                <a:lnSpc>
                  <a:spcPts val="2700"/>
                </a:lnSpc>
                <a:buNone/>
              </a:pPr>
              <a:r>
                <a:rPr lang="en-US" sz="160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People worldwide still had no access to electricity in 2019.</a:t>
              </a:r>
            </a:p>
          </p:txBody>
        </p:sp>
        <p:sp>
          <p:nvSpPr>
            <p:cNvPr id="14" name="Shape 11"/>
            <p:cNvSpPr/>
            <p:nvPr/>
          </p:nvSpPr>
          <p:spPr>
            <a:xfrm>
              <a:off x="1194" y="9213"/>
              <a:ext cx="20652" cy="1996"/>
            </a:xfrm>
            <a:prstGeom prst="roundRect">
              <a:avLst>
                <a:gd name="adj" fmla="val 25647"/>
              </a:avLst>
            </a:prstGeom>
            <a:gradFill>
              <a:gsLst>
                <a:gs pos="2000">
                  <a:srgbClr val="CDFBCD"/>
                </a:gs>
                <a:gs pos="67000">
                  <a:srgbClr val="72D773"/>
                </a:gs>
                <a:gs pos="98000">
                  <a:srgbClr val="72D673"/>
                </a:gs>
                <a:gs pos="35000">
                  <a:srgbClr val="A9E4A9"/>
                </a:gs>
              </a:gsLst>
              <a:lin ang="16200000" scaled="0"/>
            </a:gradFill>
          </p:spPr>
        </p:sp>
        <p:pic>
          <p:nvPicPr>
            <p:cNvPr id="15" name="Image 0" descr="preencoded.png"/>
            <p:cNvPicPr>
              <a:picLocks noChangeAspect="1"/>
            </p:cNvPicPr>
            <p:nvPr/>
          </p:nvPicPr>
          <p:blipFill>
            <a:blip r:embed="rId3"/>
            <a:stretch>
              <a:fillRect/>
            </a:stretch>
          </p:blipFill>
          <p:spPr>
            <a:xfrm>
              <a:off x="1535" y="9737"/>
              <a:ext cx="426" cy="341"/>
            </a:xfrm>
            <a:prstGeom prst="rect">
              <a:avLst/>
            </a:prstGeom>
          </p:spPr>
        </p:pic>
        <p:sp>
          <p:nvSpPr>
            <p:cNvPr id="16" name="Text 12"/>
            <p:cNvSpPr/>
            <p:nvPr/>
          </p:nvSpPr>
          <p:spPr>
            <a:xfrm>
              <a:off x="2303" y="9640"/>
              <a:ext cx="19202" cy="1092"/>
            </a:xfrm>
            <a:prstGeom prst="rect">
              <a:avLst/>
            </a:prstGeom>
            <a:noFill/>
          </p:spPr>
          <p:txBody>
            <a:bodyPr wrap="square" lIns="0" tIns="0" rIns="0" bIns="0" rtlCol="0" anchor="t"/>
            <a:lstStyle/>
            <a:p>
              <a:pPr marL="0" indent="0" algn="l">
                <a:lnSpc>
                  <a:spcPts val="2700"/>
                </a:lnSpc>
                <a:buNone/>
              </a:pPr>
              <a:r>
                <a:rPr lang="en-US" sz="1700" dirty="0">
                  <a:solidFill>
                    <a:srgbClr val="000000"/>
                  </a:solidFill>
                  <a:latin typeface="Montserrat" panose="00000500000000000000" pitchFamily="34" charset="0"/>
                  <a:ea typeface="Montserrat" panose="00000500000000000000" pitchFamily="34" charset="-122"/>
                  <a:cs typeface="Montserrat" panose="00000500000000000000" pitchFamily="34" charset="-120"/>
                </a:rPr>
                <a:t>SSA is home to three-quarters of the world's population without access to electricity, highlighting the urgency of this issue.</a:t>
              </a:r>
              <a:endParaRPr lang="en-US" sz="1700" dirty="0"/>
            </a:p>
          </p:txBody>
        </p:sp>
      </p:grpSp>
      <p:sp>
        <p:nvSpPr>
          <p:cNvPr id="18" name="Text Box 17"/>
          <p:cNvSpPr txBox="1"/>
          <p:nvPr/>
        </p:nvSpPr>
        <p:spPr>
          <a:xfrm>
            <a:off x="-635" y="1414145"/>
            <a:ext cx="12192635" cy="460375"/>
          </a:xfrm>
          <a:prstGeom prst="rect">
            <a:avLst/>
          </a:prstGeom>
          <a:solidFill>
            <a:srgbClr val="92D050"/>
          </a:solidFill>
        </p:spPr>
        <p:txBody>
          <a:bodyPr wrap="square">
            <a:spAutoFit/>
          </a:bodyPr>
          <a:lstStyle/>
          <a:p>
            <a:pPr marL="457200" indent="-457200">
              <a:spcAft>
                <a:spcPct val="60000"/>
              </a:spcAft>
              <a:buFont typeface="Arial" panose="020B0604020202020204" pitchFamily="34" charset="0"/>
              <a:buChar char="•"/>
            </a:pPr>
            <a:r>
              <a:rPr lang="fr-FR" sz="2400" b="1">
                <a:latin typeface="Georgia" panose="02040502050405020303" charset="0"/>
                <a:cs typeface="Georgia" panose="02040502050405020303" charset="0"/>
              </a:rPr>
              <a:t>Objective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1"/>
          <a:stretch>
            <a:fillRect/>
          </a:stretch>
        </p:blipFill>
        <p:spPr>
          <a:xfrm>
            <a:off x="0" y="-6064"/>
            <a:ext cx="12192000" cy="1406203"/>
          </a:xfrm>
          <a:prstGeom prst="rect">
            <a:avLst/>
          </a:prstGeom>
        </p:spPr>
      </p:pic>
      <p:sp>
        <p:nvSpPr>
          <p:cNvPr id="6" name="Text Box 5"/>
          <p:cNvSpPr txBox="1"/>
          <p:nvPr/>
        </p:nvSpPr>
        <p:spPr>
          <a:xfrm>
            <a:off x="-635" y="1414145"/>
            <a:ext cx="12192635" cy="460375"/>
          </a:xfrm>
          <a:prstGeom prst="rect">
            <a:avLst/>
          </a:prstGeom>
          <a:solidFill>
            <a:srgbClr val="92D050"/>
          </a:solidFill>
        </p:spPr>
        <p:txBody>
          <a:bodyPr wrap="square">
            <a:spAutoFit/>
          </a:bodyPr>
          <a:lstStyle/>
          <a:p>
            <a:pPr marL="457200" indent="-457200">
              <a:spcAft>
                <a:spcPct val="60000"/>
              </a:spcAft>
              <a:buFont typeface="Arial" panose="020B0604020202020204" pitchFamily="34" charset="0"/>
              <a:buChar char="•"/>
            </a:pPr>
            <a:r>
              <a:rPr lang="fr-FR" sz="2400" b="1">
                <a:latin typeface="Georgia" panose="02040502050405020303" charset="0"/>
                <a:cs typeface="Georgia" panose="02040502050405020303" charset="0"/>
              </a:rPr>
              <a:t>Methodology</a:t>
            </a:r>
          </a:p>
        </p:txBody>
      </p:sp>
      <p:grpSp>
        <p:nvGrpSpPr>
          <p:cNvPr id="17" name="Group 16"/>
          <p:cNvGrpSpPr/>
          <p:nvPr/>
        </p:nvGrpSpPr>
        <p:grpSpPr>
          <a:xfrm>
            <a:off x="299720" y="2087880"/>
            <a:ext cx="11635105" cy="3743960"/>
            <a:chOff x="1177" y="6737"/>
            <a:chExt cx="20687" cy="4963"/>
          </a:xfrm>
        </p:grpSpPr>
        <p:sp>
          <p:nvSpPr>
            <p:cNvPr id="7" name="Text 1"/>
            <p:cNvSpPr/>
            <p:nvPr/>
          </p:nvSpPr>
          <p:spPr>
            <a:xfrm>
              <a:off x="1177" y="6737"/>
              <a:ext cx="20687" cy="538"/>
            </a:xfrm>
            <a:prstGeom prst="rect">
              <a:avLst/>
            </a:prstGeom>
            <a:noFill/>
          </p:spPr>
          <p:txBody>
            <a:bodyPr wrap="none" lIns="0" tIns="0" rIns="0" bIns="0" rtlCol="0" anchor="t"/>
            <a:lstStyle/>
            <a:p>
              <a:pPr marL="0" indent="0" algn="l">
                <a:lnSpc>
                  <a:spcPts val="2650"/>
                </a:lnSpc>
                <a:buNone/>
              </a:pPr>
              <a:r>
                <a:rPr lang="en-US" sz="1600" dirty="0">
                  <a:solidFill>
                    <a:schemeClr val="tx1"/>
                  </a:solidFill>
                  <a:latin typeface="Montserrat" panose="00000500000000000000" pitchFamily="34" charset="0"/>
                  <a:ea typeface="Montserrat" panose="00000500000000000000" pitchFamily="34" charset="-122"/>
                  <a:cs typeface="Montserrat" panose="00000500000000000000" pitchFamily="34" charset="-120"/>
                </a:rPr>
                <a:t>This paper assesses the impact of energy poverty on international migration in</a:t>
              </a:r>
              <a:r>
                <a:rPr lang="fr-FR" altLang="en-US" sz="1600" dirty="0">
                  <a:solidFill>
                    <a:schemeClr val="tx1"/>
                  </a:solidFill>
                  <a:latin typeface="Montserrat" panose="00000500000000000000" pitchFamily="34" charset="0"/>
                  <a:ea typeface="Montserrat" panose="00000500000000000000" pitchFamily="34" charset="-122"/>
                  <a:cs typeface="Montserrat" panose="00000500000000000000" pitchFamily="34" charset="-120"/>
                </a:rPr>
                <a:t> </a:t>
              </a:r>
              <a:r>
                <a:rPr lang="en-US" sz="1600" dirty="0">
                  <a:solidFill>
                    <a:schemeClr val="tx1"/>
                  </a:solidFill>
                  <a:latin typeface="Montserrat" panose="00000500000000000000" pitchFamily="34" charset="0"/>
                  <a:ea typeface="Montserrat" panose="00000500000000000000" pitchFamily="34" charset="-122"/>
                  <a:cs typeface="Montserrat" panose="00000500000000000000" pitchFamily="34" charset="-120"/>
                </a:rPr>
                <a:t>47 SSA countries from 1998 to 2021.</a:t>
              </a:r>
            </a:p>
          </p:txBody>
        </p:sp>
        <p:pic>
          <p:nvPicPr>
            <p:cNvPr id="8" name="Image 1" descr="preencoded.png"/>
            <p:cNvPicPr>
              <a:picLocks noChangeAspect="1"/>
            </p:cNvPicPr>
            <p:nvPr>
              <p:custDataLst>
                <p:tags r:id="rId1"/>
              </p:custDataLst>
            </p:nvPr>
          </p:nvPicPr>
          <p:blipFill>
            <a:blip r:embed="rId12"/>
            <a:stretch>
              <a:fillRect/>
            </a:stretch>
          </p:blipFill>
          <p:spPr>
            <a:xfrm>
              <a:off x="1177" y="7653"/>
              <a:ext cx="6896" cy="1345"/>
            </a:xfrm>
            <a:prstGeom prst="rect">
              <a:avLst/>
            </a:prstGeom>
          </p:spPr>
        </p:pic>
        <p:sp>
          <p:nvSpPr>
            <p:cNvPr id="9" name="Text 2"/>
            <p:cNvSpPr/>
            <p:nvPr>
              <p:custDataLst>
                <p:tags r:id="rId2"/>
              </p:custDataLst>
            </p:nvPr>
          </p:nvSpPr>
          <p:spPr>
            <a:xfrm>
              <a:off x="1513" y="9334"/>
              <a:ext cx="4424" cy="553"/>
            </a:xfrm>
            <a:prstGeom prst="rect">
              <a:avLst/>
            </a:prstGeom>
            <a:noFill/>
          </p:spPr>
          <p:txBody>
            <a:bodyPr wrap="none" lIns="0" tIns="0" rIns="0" bIns="0" rtlCol="0" anchor="t"/>
            <a:lstStyle/>
            <a:p>
              <a:pPr marL="0" indent="0" algn="l">
                <a:lnSpc>
                  <a:spcPts val="2750"/>
                </a:lnSpc>
                <a:buNone/>
              </a:pPr>
              <a:r>
                <a:rPr lang="en-US" sz="2200" b="1" dirty="0">
                  <a:solidFill>
                    <a:srgbClr val="384653"/>
                  </a:solidFill>
                  <a:latin typeface="Georgia" panose="02040502050405020303" charset="0"/>
                  <a:ea typeface="Barlow Bold" pitchFamily="34" charset="-122"/>
                  <a:cs typeface="Georgia" panose="02040502050405020303" charset="0"/>
                </a:rPr>
                <a:t>Goal</a:t>
              </a:r>
            </a:p>
          </p:txBody>
        </p:sp>
        <p:sp>
          <p:nvSpPr>
            <p:cNvPr id="10" name="Text 3"/>
            <p:cNvSpPr/>
            <p:nvPr>
              <p:custDataLst>
                <p:tags r:id="rId3"/>
              </p:custDataLst>
            </p:nvPr>
          </p:nvSpPr>
          <p:spPr>
            <a:xfrm>
              <a:off x="1513" y="10088"/>
              <a:ext cx="6223" cy="1076"/>
            </a:xfrm>
            <a:prstGeom prst="rect">
              <a:avLst/>
            </a:prstGeom>
            <a:noFill/>
          </p:spPr>
          <p:txBody>
            <a:bodyPr wrap="square" lIns="0" tIns="0" rIns="0" bIns="0" rtlCol="0" anchor="t"/>
            <a:lstStyle/>
            <a:p>
              <a:pPr marL="0" indent="0" algn="l">
                <a:lnSpc>
                  <a:spcPts val="2650"/>
                </a:lnSpc>
                <a:buNone/>
              </a:pPr>
              <a:r>
                <a:rPr lang="en-US" sz="165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Assess the impact of energy poverty on international migration flows.</a:t>
              </a:r>
              <a:endParaRPr lang="en-US" sz="1650" dirty="0"/>
            </a:p>
          </p:txBody>
        </p:sp>
        <p:pic>
          <p:nvPicPr>
            <p:cNvPr id="11" name="Image 2" descr="preencoded.png"/>
            <p:cNvPicPr>
              <a:picLocks noChangeAspect="1"/>
            </p:cNvPicPr>
            <p:nvPr>
              <p:custDataLst>
                <p:tags r:id="rId4"/>
              </p:custDataLst>
            </p:nvPr>
          </p:nvPicPr>
          <p:blipFill>
            <a:blip r:embed="rId13"/>
            <a:stretch>
              <a:fillRect/>
            </a:stretch>
          </p:blipFill>
          <p:spPr>
            <a:xfrm>
              <a:off x="8072" y="7653"/>
              <a:ext cx="6896" cy="1345"/>
            </a:xfrm>
            <a:prstGeom prst="rect">
              <a:avLst/>
            </a:prstGeom>
          </p:spPr>
        </p:pic>
        <p:sp>
          <p:nvSpPr>
            <p:cNvPr id="12" name="Text 4"/>
            <p:cNvSpPr/>
            <p:nvPr>
              <p:custDataLst>
                <p:tags r:id="rId5"/>
              </p:custDataLst>
            </p:nvPr>
          </p:nvSpPr>
          <p:spPr>
            <a:xfrm>
              <a:off x="8408" y="9334"/>
              <a:ext cx="4424" cy="553"/>
            </a:xfrm>
            <a:prstGeom prst="rect">
              <a:avLst/>
            </a:prstGeom>
            <a:noFill/>
          </p:spPr>
          <p:txBody>
            <a:bodyPr wrap="none" lIns="0" tIns="0" rIns="0" bIns="0" rtlCol="0" anchor="t"/>
            <a:lstStyle/>
            <a:p>
              <a:pPr marL="0" indent="0" algn="l">
                <a:lnSpc>
                  <a:spcPts val="2750"/>
                </a:lnSpc>
                <a:buNone/>
              </a:pPr>
              <a:r>
                <a:rPr lang="en-US" sz="2200" b="1" dirty="0">
                  <a:solidFill>
                    <a:srgbClr val="384653"/>
                  </a:solidFill>
                  <a:latin typeface="Georgia" panose="02040502050405020303" charset="0"/>
                  <a:ea typeface="Barlow Bold" pitchFamily="34" charset="-122"/>
                  <a:cs typeface="Georgia" panose="02040502050405020303" charset="0"/>
                </a:rPr>
                <a:t>Data</a:t>
              </a:r>
              <a:endParaRPr lang="en-US" sz="2200" dirty="0">
                <a:latin typeface="Georgia" panose="02040502050405020303" charset="0"/>
                <a:cs typeface="Georgia" panose="02040502050405020303" charset="0"/>
              </a:endParaRPr>
            </a:p>
          </p:txBody>
        </p:sp>
        <p:sp>
          <p:nvSpPr>
            <p:cNvPr id="13" name="Text 5"/>
            <p:cNvSpPr/>
            <p:nvPr>
              <p:custDataLst>
                <p:tags r:id="rId6"/>
              </p:custDataLst>
            </p:nvPr>
          </p:nvSpPr>
          <p:spPr>
            <a:xfrm>
              <a:off x="8408" y="10088"/>
              <a:ext cx="6223" cy="1613"/>
            </a:xfrm>
            <a:prstGeom prst="rect">
              <a:avLst/>
            </a:prstGeom>
            <a:noFill/>
          </p:spPr>
          <p:txBody>
            <a:bodyPr wrap="square" lIns="0" tIns="0" rIns="0" bIns="0" rtlCol="0" anchor="t"/>
            <a:lstStyle/>
            <a:p>
              <a:pPr marL="0" indent="0" algn="l">
                <a:lnSpc>
                  <a:spcPts val="2650"/>
                </a:lnSpc>
                <a:buNone/>
              </a:pPr>
              <a:r>
                <a:rPr lang="en-US" sz="165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Sample of 47 SSA countries over 1998–2021, using three indicators of energy poverty.</a:t>
              </a:r>
              <a:endParaRPr lang="en-US" sz="1650" dirty="0"/>
            </a:p>
          </p:txBody>
        </p:sp>
        <p:pic>
          <p:nvPicPr>
            <p:cNvPr id="14" name="Image 3" descr="preencoded.png"/>
            <p:cNvPicPr>
              <a:picLocks noChangeAspect="1"/>
            </p:cNvPicPr>
            <p:nvPr>
              <p:custDataLst>
                <p:tags r:id="rId7"/>
              </p:custDataLst>
            </p:nvPr>
          </p:nvPicPr>
          <p:blipFill>
            <a:blip r:embed="rId14"/>
            <a:stretch>
              <a:fillRect/>
            </a:stretch>
          </p:blipFill>
          <p:spPr>
            <a:xfrm>
              <a:off x="14968" y="7653"/>
              <a:ext cx="6896" cy="1345"/>
            </a:xfrm>
            <a:prstGeom prst="rect">
              <a:avLst/>
            </a:prstGeom>
          </p:spPr>
        </p:pic>
        <p:sp>
          <p:nvSpPr>
            <p:cNvPr id="15" name="Text 6"/>
            <p:cNvSpPr/>
            <p:nvPr>
              <p:custDataLst>
                <p:tags r:id="rId8"/>
              </p:custDataLst>
            </p:nvPr>
          </p:nvSpPr>
          <p:spPr>
            <a:xfrm>
              <a:off x="15304" y="9334"/>
              <a:ext cx="4424" cy="553"/>
            </a:xfrm>
            <a:prstGeom prst="rect">
              <a:avLst/>
            </a:prstGeom>
            <a:noFill/>
          </p:spPr>
          <p:txBody>
            <a:bodyPr wrap="none" lIns="0" tIns="0" rIns="0" bIns="0" rtlCol="0" anchor="t"/>
            <a:lstStyle/>
            <a:p>
              <a:pPr marL="0" indent="0" algn="l">
                <a:lnSpc>
                  <a:spcPts val="2750"/>
                </a:lnSpc>
                <a:buNone/>
              </a:pPr>
              <a:r>
                <a:rPr lang="en-US" sz="2200" b="1" dirty="0">
                  <a:solidFill>
                    <a:srgbClr val="384653"/>
                  </a:solidFill>
                  <a:latin typeface="Georgia" panose="02040502050405020303" charset="0"/>
                  <a:ea typeface="Barlow Bold" pitchFamily="34" charset="-122"/>
                  <a:cs typeface="Georgia" panose="02040502050405020303" charset="0"/>
                </a:rPr>
                <a:t>Techniques</a:t>
              </a:r>
              <a:endParaRPr lang="en-US" sz="2200" dirty="0">
                <a:latin typeface="Georgia" panose="02040502050405020303" charset="0"/>
                <a:cs typeface="Georgia" panose="02040502050405020303" charset="0"/>
              </a:endParaRPr>
            </a:p>
          </p:txBody>
        </p:sp>
        <p:sp>
          <p:nvSpPr>
            <p:cNvPr id="16" name="Text 7"/>
            <p:cNvSpPr/>
            <p:nvPr>
              <p:custDataLst>
                <p:tags r:id="rId9"/>
              </p:custDataLst>
            </p:nvPr>
          </p:nvSpPr>
          <p:spPr>
            <a:xfrm>
              <a:off x="15304" y="10088"/>
              <a:ext cx="6223" cy="1613"/>
            </a:xfrm>
            <a:prstGeom prst="rect">
              <a:avLst/>
            </a:prstGeom>
            <a:noFill/>
          </p:spPr>
          <p:txBody>
            <a:bodyPr wrap="square" lIns="0" tIns="0" rIns="0" bIns="0" rtlCol="0" anchor="t"/>
            <a:lstStyle/>
            <a:p>
              <a:pPr marL="0" indent="0" algn="l">
                <a:lnSpc>
                  <a:spcPts val="2650"/>
                </a:lnSpc>
                <a:buNone/>
              </a:pPr>
              <a:r>
                <a:rPr lang="en-US" sz="1650" dirty="0">
                  <a:solidFill>
                    <a:srgbClr val="384653"/>
                  </a:solidFill>
                  <a:latin typeface="Montserrat" panose="00000500000000000000" pitchFamily="34" charset="0"/>
                  <a:ea typeface="Montserrat" panose="00000500000000000000" pitchFamily="34" charset="-122"/>
                  <a:cs typeface="Montserrat" panose="00000500000000000000" pitchFamily="34" charset="-120"/>
                </a:rPr>
                <a:t>Fixed effects, IV-2SLS (Lewbel), and Two-stage instrumental-variables (2SIV) to address endogeneity.</a:t>
              </a:r>
              <a:endParaRPr lang="en-US" sz="1650" dirty="0"/>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13&quot;:[19951231]}"/>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629.0250393700787}"/>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629.0250393700787}"/>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629.0250393700787}"/>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294.8,&quot;left&quot;:23.6,&quot;top&quot;:164.4,&quot;width&quot;:916.15}"/>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605*455"/>
  <p:tag name="TABLE_ENDDRAG_RECT" val="50*147*605*455"/>
</p:tagLst>
</file>

<file path=ppt/tags/tag28.xml><?xml version="1.0" encoding="utf-8"?>
<p:tagLst xmlns:a="http://schemas.openxmlformats.org/drawingml/2006/main" xmlns:r="http://schemas.openxmlformats.org/officeDocument/2006/relationships" xmlns:p="http://schemas.openxmlformats.org/presentationml/2006/main">
  <p:tag name="TABLE_ENDDRAG_ORIGIN_RECT" val="443*340"/>
  <p:tag name="TABLE_ENDDRAG_RECT" val="131*151*443*340"/>
</p:tagLst>
</file>

<file path=ppt/tags/tag29.xml><?xml version="1.0" encoding="utf-8"?>
<p:tagLst xmlns:a="http://schemas.openxmlformats.org/drawingml/2006/main" xmlns:r="http://schemas.openxmlformats.org/officeDocument/2006/relationships" xmlns:p="http://schemas.openxmlformats.org/presentationml/2006/main">
  <p:tag name="TABLE_ENDDRAG_ORIGIN_RECT" val="852*268"/>
  <p:tag name="TABLE_ENDDRAG_RECT" val="55*162*852*268"/>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479.17062992125983,&quot;left&quot;:513.1050393700787,&quot;top&quot;:154.48677165354331,&quot;width&quot;:556.554094488189}"/>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479.17062992125983,&quot;left&quot;:513.1050393700787,&quot;top&quot;:154.48677165354331,&quot;width&quot;:556.554094488189}"/>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479.17062992125983,&quot;left&quot;:513.1050393700787,&quot;top&quot;:154.48677165354331,&quot;width&quot;:556.554094488189}"/>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479.17062992125983,&quot;left&quot;:513.1050393700787,&quot;top&quot;:154.48677165354331,&quot;width&quot;:556.554094488189}"/>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479.17062992125983,&quot;left&quot;:513.1050393700787,&quot;top&quot;:154.48677165354331,&quot;width&quot;:556.554094488189}"/>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479.17062992125983,&quot;left&quot;:513.1050393700787,&quot;top&quot;:154.48677165354331,&quot;width&quot;:556.554094488189}"/>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479.17062992125983,&quot;left&quot;:513.1050393700787,&quot;top&quot;:154.48677165354331,&quot;width&quot;:556.554094488189}"/>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479.17062992125983,&quot;left&quot;:513.1050393700787,&quot;top&quot;:154.48677165354331,&quot;width&quot;:556.554094488189}"/>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373.35,&quot;left&quot;:485.70937007874016,&quot;top&quot;:232.5468503937008,&quot;width&quot;:612.5812598425197}"/>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629.0250393700787}"/>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85.6874803149607,&quot;left&quot;:54.237480314960635,&quot;top&quot;:227.15314960629922,&quot;width&quot;:804.16251968503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4</TotalTime>
  <Words>2457</Words>
  <Application>Microsoft Office PowerPoint</Application>
  <PresentationFormat>Widescreen</PresentationFormat>
  <Paragraphs>556</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Calibri Light</vt:lpstr>
      <vt:lpstr>Cambria</vt:lpstr>
      <vt:lpstr>Georgia</vt:lpstr>
      <vt:lpstr>Montserrat</vt:lpstr>
      <vt:lpstr>Segoe UI Symbol</vt:lpstr>
      <vt:lpstr>Times New Roman</vt:lpstr>
      <vt:lpstr>Wingdings</vt:lpstr>
      <vt:lpstr>Office Theme</vt:lpstr>
      <vt:lpstr> From Dark to Light: Energy Poverty and International Migration An assessment of the impact of energy poverty on international migration flows from Sub-Saharan Africa (SSA).  Séraphin Brice Bikoula Minkoe  Fabrice Ewolo Bitoto  Arnold Foko Kengne* University of Dschang, Cameroon  CLPA, ddis Ababa, Ethiopia 10-14 November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ConfTool Registrations and Submissions</dc:title>
  <dc:creator>Mahlet Wubishet</dc:creator>
  <cp:lastModifiedBy>Fikre Asmamaw</cp:lastModifiedBy>
  <cp:revision>26</cp:revision>
  <dcterms:created xsi:type="dcterms:W3CDTF">2025-06-17T08:21:00Z</dcterms:created>
  <dcterms:modified xsi:type="dcterms:W3CDTF">2025-11-11T03:22:45Z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D8ED69DAB84C45529C0BAAC261E8261A_12</vt:lpwstr>
  </property>
  <property fmtid="{D5CDD505-2E9C-101B-9397-08002B2CF9AE}" pid="3" name="KSOProductBuildVer">
    <vt:lpwstr>1033-12.2.0.22549</vt:lpwstr>
  </property>
</Properties>
</file>