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300700" cy="10299700"/>
  <p:notesSz cx="18300700" cy="10299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89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2552" y="3192907"/>
            <a:ext cx="15555595" cy="2162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332C2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5105" y="5767832"/>
            <a:ext cx="12810490" cy="2574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332C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332C2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332C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332C2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5035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24860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2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340896" y="7929340"/>
            <a:ext cx="2947670" cy="2357755"/>
          </a:xfrm>
          <a:custGeom>
            <a:avLst/>
            <a:gdLst/>
            <a:ahLst/>
            <a:cxnLst/>
            <a:rect l="l" t="t" r="r" b="b"/>
            <a:pathLst>
              <a:path w="2947669" h="2357754">
                <a:moveTo>
                  <a:pt x="2947141" y="0"/>
                </a:moveTo>
                <a:lnTo>
                  <a:pt x="2907953" y="8921"/>
                </a:lnTo>
                <a:lnTo>
                  <a:pt x="2858379" y="21372"/>
                </a:lnTo>
                <a:lnTo>
                  <a:pt x="2809630" y="34777"/>
                </a:lnTo>
                <a:lnTo>
                  <a:pt x="2761688" y="49114"/>
                </a:lnTo>
                <a:lnTo>
                  <a:pt x="2714536" y="64363"/>
                </a:lnTo>
                <a:lnTo>
                  <a:pt x="2668156" y="80503"/>
                </a:lnTo>
                <a:lnTo>
                  <a:pt x="2622529" y="97514"/>
                </a:lnTo>
                <a:lnTo>
                  <a:pt x="2577638" y="115374"/>
                </a:lnTo>
                <a:lnTo>
                  <a:pt x="2533465" y="134063"/>
                </a:lnTo>
                <a:lnTo>
                  <a:pt x="2489992" y="153561"/>
                </a:lnTo>
                <a:lnTo>
                  <a:pt x="2447200" y="173846"/>
                </a:lnTo>
                <a:lnTo>
                  <a:pt x="2405072" y="194897"/>
                </a:lnTo>
                <a:lnTo>
                  <a:pt x="2363591" y="216695"/>
                </a:lnTo>
                <a:lnTo>
                  <a:pt x="2322737" y="239218"/>
                </a:lnTo>
                <a:lnTo>
                  <a:pt x="2282493" y="262445"/>
                </a:lnTo>
                <a:lnTo>
                  <a:pt x="2242842" y="286357"/>
                </a:lnTo>
                <a:lnTo>
                  <a:pt x="2203765" y="310932"/>
                </a:lnTo>
                <a:lnTo>
                  <a:pt x="2165244" y="336149"/>
                </a:lnTo>
                <a:lnTo>
                  <a:pt x="2127261" y="361987"/>
                </a:lnTo>
                <a:lnTo>
                  <a:pt x="2089798" y="388427"/>
                </a:lnTo>
                <a:lnTo>
                  <a:pt x="2052838" y="415447"/>
                </a:lnTo>
                <a:lnTo>
                  <a:pt x="2016363" y="443026"/>
                </a:lnTo>
                <a:lnTo>
                  <a:pt x="1980354" y="471145"/>
                </a:lnTo>
                <a:lnTo>
                  <a:pt x="1944793" y="499781"/>
                </a:lnTo>
                <a:lnTo>
                  <a:pt x="1909664" y="528915"/>
                </a:lnTo>
                <a:lnTo>
                  <a:pt x="1874947" y="558525"/>
                </a:lnTo>
                <a:lnTo>
                  <a:pt x="1840624" y="588591"/>
                </a:lnTo>
                <a:lnTo>
                  <a:pt x="1806679" y="619093"/>
                </a:lnTo>
                <a:lnTo>
                  <a:pt x="1773092" y="650009"/>
                </a:lnTo>
                <a:lnTo>
                  <a:pt x="1739847" y="681318"/>
                </a:lnTo>
                <a:lnTo>
                  <a:pt x="1706924" y="713001"/>
                </a:lnTo>
                <a:lnTo>
                  <a:pt x="1674306" y="745036"/>
                </a:lnTo>
                <a:lnTo>
                  <a:pt x="1641976" y="777402"/>
                </a:lnTo>
                <a:lnTo>
                  <a:pt x="1609914" y="810080"/>
                </a:lnTo>
                <a:lnTo>
                  <a:pt x="1578104" y="843047"/>
                </a:lnTo>
                <a:lnTo>
                  <a:pt x="1546527" y="876284"/>
                </a:lnTo>
                <a:lnTo>
                  <a:pt x="1515166" y="909769"/>
                </a:lnTo>
                <a:lnTo>
                  <a:pt x="1484001" y="943483"/>
                </a:lnTo>
                <a:lnTo>
                  <a:pt x="1453017" y="977403"/>
                </a:lnTo>
                <a:lnTo>
                  <a:pt x="1422193" y="1011510"/>
                </a:lnTo>
                <a:lnTo>
                  <a:pt x="1391513" y="1045783"/>
                </a:lnTo>
                <a:lnTo>
                  <a:pt x="1360959" y="1080201"/>
                </a:lnTo>
                <a:lnTo>
                  <a:pt x="1330513" y="1114743"/>
                </a:lnTo>
                <a:lnTo>
                  <a:pt x="1300156" y="1149389"/>
                </a:lnTo>
                <a:lnTo>
                  <a:pt x="1269871" y="1184118"/>
                </a:lnTo>
                <a:lnTo>
                  <a:pt x="1239640" y="1218909"/>
                </a:lnTo>
                <a:lnTo>
                  <a:pt x="1209445" y="1253741"/>
                </a:lnTo>
                <a:lnTo>
                  <a:pt x="1179267" y="1288594"/>
                </a:lnTo>
                <a:lnTo>
                  <a:pt x="1149083" y="1323447"/>
                </a:lnTo>
                <a:lnTo>
                  <a:pt x="1118882" y="1358280"/>
                </a:lnTo>
                <a:lnTo>
                  <a:pt x="1088645" y="1393071"/>
                </a:lnTo>
                <a:lnTo>
                  <a:pt x="1058354" y="1427800"/>
                </a:lnTo>
                <a:lnTo>
                  <a:pt x="1027992" y="1462446"/>
                </a:lnTo>
                <a:lnTo>
                  <a:pt x="997540" y="1496989"/>
                </a:lnTo>
                <a:lnTo>
                  <a:pt x="966981" y="1531407"/>
                </a:lnTo>
                <a:lnTo>
                  <a:pt x="936296" y="1565680"/>
                </a:lnTo>
                <a:lnTo>
                  <a:pt x="905468" y="1599787"/>
                </a:lnTo>
                <a:lnTo>
                  <a:pt x="874479" y="1633708"/>
                </a:lnTo>
                <a:lnTo>
                  <a:pt x="843310" y="1667421"/>
                </a:lnTo>
                <a:lnTo>
                  <a:pt x="811945" y="1700907"/>
                </a:lnTo>
                <a:lnTo>
                  <a:pt x="780364" y="1734144"/>
                </a:lnTo>
                <a:lnTo>
                  <a:pt x="748550" y="1767111"/>
                </a:lnTo>
                <a:lnTo>
                  <a:pt x="716486" y="1799788"/>
                </a:lnTo>
                <a:lnTo>
                  <a:pt x="684152" y="1832155"/>
                </a:lnTo>
                <a:lnTo>
                  <a:pt x="651531" y="1864190"/>
                </a:lnTo>
                <a:lnTo>
                  <a:pt x="618606" y="1895872"/>
                </a:lnTo>
                <a:lnTo>
                  <a:pt x="585358" y="1927182"/>
                </a:lnTo>
                <a:lnTo>
                  <a:pt x="551769" y="1958098"/>
                </a:lnTo>
                <a:lnTo>
                  <a:pt x="517822" y="1988599"/>
                </a:lnTo>
                <a:lnTo>
                  <a:pt x="483498" y="2018665"/>
                </a:lnTo>
                <a:lnTo>
                  <a:pt x="448779" y="2048276"/>
                </a:lnTo>
                <a:lnTo>
                  <a:pt x="413648" y="2077409"/>
                </a:lnTo>
                <a:lnTo>
                  <a:pt x="378087" y="2106046"/>
                </a:lnTo>
                <a:lnTo>
                  <a:pt x="342077" y="2134164"/>
                </a:lnTo>
                <a:lnTo>
                  <a:pt x="305601" y="2161743"/>
                </a:lnTo>
                <a:lnTo>
                  <a:pt x="268641" y="2188763"/>
                </a:lnTo>
                <a:lnTo>
                  <a:pt x="231178" y="2215203"/>
                </a:lnTo>
                <a:lnTo>
                  <a:pt x="193196" y="2241041"/>
                </a:lnTo>
                <a:lnTo>
                  <a:pt x="154675" y="2266258"/>
                </a:lnTo>
                <a:lnTo>
                  <a:pt x="115598" y="2290833"/>
                </a:lnTo>
                <a:lnTo>
                  <a:pt x="75948" y="2314744"/>
                </a:lnTo>
                <a:lnTo>
                  <a:pt x="35705" y="2337971"/>
                </a:lnTo>
                <a:lnTo>
                  <a:pt x="0" y="2357657"/>
                </a:lnTo>
              </a:path>
            </a:pathLst>
          </a:custGeom>
          <a:ln w="25012">
            <a:solidFill>
              <a:srgbClr val="33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2740660" cy="2314575"/>
          </a:xfrm>
          <a:custGeom>
            <a:avLst/>
            <a:gdLst/>
            <a:ahLst/>
            <a:cxnLst/>
            <a:rect l="l" t="t" r="r" b="b"/>
            <a:pathLst>
              <a:path w="2740660" h="2314575">
                <a:moveTo>
                  <a:pt x="2740302" y="0"/>
                </a:moveTo>
                <a:lnTo>
                  <a:pt x="2677093" y="32654"/>
                </a:lnTo>
                <a:lnTo>
                  <a:pt x="2636239" y="55177"/>
                </a:lnTo>
                <a:lnTo>
                  <a:pt x="2595995" y="78404"/>
                </a:lnTo>
                <a:lnTo>
                  <a:pt x="2556344" y="102315"/>
                </a:lnTo>
                <a:lnTo>
                  <a:pt x="2517266" y="126889"/>
                </a:lnTo>
                <a:lnTo>
                  <a:pt x="2478744" y="152106"/>
                </a:lnTo>
                <a:lnTo>
                  <a:pt x="2440761" y="177945"/>
                </a:lnTo>
                <a:lnTo>
                  <a:pt x="2403298" y="204384"/>
                </a:lnTo>
                <a:lnTo>
                  <a:pt x="2366337" y="231404"/>
                </a:lnTo>
                <a:lnTo>
                  <a:pt x="2329861" y="258983"/>
                </a:lnTo>
                <a:lnTo>
                  <a:pt x="2293851" y="287101"/>
                </a:lnTo>
                <a:lnTo>
                  <a:pt x="2258290" y="315737"/>
                </a:lnTo>
                <a:lnTo>
                  <a:pt x="2223159" y="344870"/>
                </a:lnTo>
                <a:lnTo>
                  <a:pt x="2188441" y="374480"/>
                </a:lnTo>
                <a:lnTo>
                  <a:pt x="2154117" y="404546"/>
                </a:lnTo>
                <a:lnTo>
                  <a:pt x="2120170" y="435047"/>
                </a:lnTo>
                <a:lnTo>
                  <a:pt x="2086582" y="465963"/>
                </a:lnTo>
                <a:lnTo>
                  <a:pt x="2053335" y="497272"/>
                </a:lnTo>
                <a:lnTo>
                  <a:pt x="2020411" y="528955"/>
                </a:lnTo>
                <a:lnTo>
                  <a:pt x="1987792" y="560989"/>
                </a:lnTo>
                <a:lnTo>
                  <a:pt x="1955460" y="593356"/>
                </a:lnTo>
                <a:lnTo>
                  <a:pt x="1923397" y="626033"/>
                </a:lnTo>
                <a:lnTo>
                  <a:pt x="1891585" y="659000"/>
                </a:lnTo>
                <a:lnTo>
                  <a:pt x="1860006" y="692237"/>
                </a:lnTo>
                <a:lnTo>
                  <a:pt x="1828643" y="725722"/>
                </a:lnTo>
                <a:lnTo>
                  <a:pt x="1797477" y="759435"/>
                </a:lnTo>
                <a:lnTo>
                  <a:pt x="1766490" y="793356"/>
                </a:lnTo>
                <a:lnTo>
                  <a:pt x="1735665" y="827463"/>
                </a:lnTo>
                <a:lnTo>
                  <a:pt x="1704984" y="861735"/>
                </a:lnTo>
                <a:lnTo>
                  <a:pt x="1674428" y="896153"/>
                </a:lnTo>
                <a:lnTo>
                  <a:pt x="1643979" y="930695"/>
                </a:lnTo>
                <a:lnTo>
                  <a:pt x="1613621" y="965341"/>
                </a:lnTo>
                <a:lnTo>
                  <a:pt x="1583334" y="1000070"/>
                </a:lnTo>
                <a:lnTo>
                  <a:pt x="1553100" y="1034861"/>
                </a:lnTo>
                <a:lnTo>
                  <a:pt x="1522903" y="1069693"/>
                </a:lnTo>
                <a:lnTo>
                  <a:pt x="1492724" y="1104546"/>
                </a:lnTo>
                <a:lnTo>
                  <a:pt x="1462545" y="1139400"/>
                </a:lnTo>
                <a:lnTo>
                  <a:pt x="1432348" y="1174233"/>
                </a:lnTo>
                <a:lnTo>
                  <a:pt x="1402115" y="1209024"/>
                </a:lnTo>
                <a:lnTo>
                  <a:pt x="1371828" y="1243753"/>
                </a:lnTo>
                <a:lnTo>
                  <a:pt x="1341470" y="1278400"/>
                </a:lnTo>
                <a:lnTo>
                  <a:pt x="1311021" y="1312943"/>
                </a:lnTo>
                <a:lnTo>
                  <a:pt x="1280466" y="1347361"/>
                </a:lnTo>
                <a:lnTo>
                  <a:pt x="1249784" y="1381634"/>
                </a:lnTo>
                <a:lnTo>
                  <a:pt x="1218959" y="1415742"/>
                </a:lnTo>
                <a:lnTo>
                  <a:pt x="1187973" y="1449663"/>
                </a:lnTo>
                <a:lnTo>
                  <a:pt x="1156807" y="1483376"/>
                </a:lnTo>
                <a:lnTo>
                  <a:pt x="1125444" y="1516862"/>
                </a:lnTo>
                <a:lnTo>
                  <a:pt x="1093865" y="1550099"/>
                </a:lnTo>
                <a:lnTo>
                  <a:pt x="1062054" y="1583067"/>
                </a:lnTo>
                <a:lnTo>
                  <a:pt x="1029991" y="1615744"/>
                </a:lnTo>
                <a:lnTo>
                  <a:pt x="997659" y="1648111"/>
                </a:lnTo>
                <a:lnTo>
                  <a:pt x="965040" y="1680146"/>
                </a:lnTo>
                <a:lnTo>
                  <a:pt x="932116" y="1711828"/>
                </a:lnTo>
                <a:lnTo>
                  <a:pt x="898869" y="1743138"/>
                </a:lnTo>
                <a:lnTo>
                  <a:pt x="865281" y="1774054"/>
                </a:lnTo>
                <a:lnTo>
                  <a:pt x="831334" y="1804555"/>
                </a:lnTo>
                <a:lnTo>
                  <a:pt x="797011" y="1834622"/>
                </a:lnTo>
                <a:lnTo>
                  <a:pt x="762293" y="1864232"/>
                </a:lnTo>
                <a:lnTo>
                  <a:pt x="727162" y="1893366"/>
                </a:lnTo>
                <a:lnTo>
                  <a:pt x="691600" y="1922002"/>
                </a:lnTo>
                <a:lnTo>
                  <a:pt x="655591" y="1950120"/>
                </a:lnTo>
                <a:lnTo>
                  <a:pt x="619114" y="1977699"/>
                </a:lnTo>
                <a:lnTo>
                  <a:pt x="582154" y="2004719"/>
                </a:lnTo>
                <a:lnTo>
                  <a:pt x="544691" y="2031159"/>
                </a:lnTo>
                <a:lnTo>
                  <a:pt x="506707" y="2056997"/>
                </a:lnTo>
                <a:lnTo>
                  <a:pt x="468186" y="2082214"/>
                </a:lnTo>
                <a:lnTo>
                  <a:pt x="429108" y="2106789"/>
                </a:lnTo>
                <a:lnTo>
                  <a:pt x="389456" y="2130700"/>
                </a:lnTo>
                <a:lnTo>
                  <a:pt x="349212" y="2153927"/>
                </a:lnTo>
                <a:lnTo>
                  <a:pt x="308359" y="2176450"/>
                </a:lnTo>
                <a:lnTo>
                  <a:pt x="266877" y="2198248"/>
                </a:lnTo>
                <a:lnTo>
                  <a:pt x="224749" y="2219299"/>
                </a:lnTo>
                <a:lnTo>
                  <a:pt x="181958" y="2239584"/>
                </a:lnTo>
                <a:lnTo>
                  <a:pt x="138485" y="2259081"/>
                </a:lnTo>
                <a:lnTo>
                  <a:pt x="94312" y="2277770"/>
                </a:lnTo>
                <a:lnTo>
                  <a:pt x="49421" y="2295630"/>
                </a:lnTo>
                <a:lnTo>
                  <a:pt x="3795" y="2312640"/>
                </a:lnTo>
                <a:lnTo>
                  <a:pt x="0" y="2313961"/>
                </a:lnTo>
              </a:path>
            </a:pathLst>
          </a:custGeom>
          <a:ln w="25012">
            <a:solidFill>
              <a:srgbClr val="33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566" y="536308"/>
            <a:ext cx="18277840" cy="47625"/>
          </a:xfrm>
          <a:custGeom>
            <a:avLst/>
            <a:gdLst/>
            <a:ahLst/>
            <a:cxnLst/>
            <a:rect l="l" t="t" r="r" b="b"/>
            <a:pathLst>
              <a:path w="18277840" h="47625">
                <a:moveTo>
                  <a:pt x="18277421" y="0"/>
                </a:moveTo>
                <a:lnTo>
                  <a:pt x="0" y="0"/>
                </a:lnTo>
                <a:lnTo>
                  <a:pt x="0" y="47625"/>
                </a:lnTo>
                <a:lnTo>
                  <a:pt x="18277421" y="47625"/>
                </a:lnTo>
                <a:lnTo>
                  <a:pt x="18277421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9754514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88" y="0"/>
                </a:moveTo>
                <a:lnTo>
                  <a:pt x="0" y="0"/>
                </a:lnTo>
                <a:lnTo>
                  <a:pt x="0" y="47625"/>
                </a:lnTo>
                <a:lnTo>
                  <a:pt x="18287988" y="47625"/>
                </a:lnTo>
                <a:lnTo>
                  <a:pt x="18287988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332C2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2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79803" y="1429499"/>
            <a:ext cx="6074409" cy="170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332C2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78675" y="3451085"/>
            <a:ext cx="10617835" cy="6001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332C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22238" y="9578721"/>
            <a:ext cx="5856224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503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7650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BBB777-EE90-4AD2-A3A1-076D378BE6C0}"/>
              </a:ext>
            </a:extLst>
          </p:cNvPr>
          <p:cNvSpPr txBox="1">
            <a:spLocks/>
          </p:cNvSpPr>
          <p:nvPr/>
        </p:nvSpPr>
        <p:spPr>
          <a:xfrm>
            <a:off x="996950" y="3473450"/>
            <a:ext cx="15773399" cy="49823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000" b="1" dirty="0"/>
              <a:t>Déplacements liés aux activités extractives et heritage foncier transnational: une analyse critique de la gouvernance foncière en Afrique Centrale à la lumière du droit international</a:t>
            </a:r>
            <a:br>
              <a:rPr lang="en-US" sz="3000" b="1" dirty="0"/>
            </a:br>
            <a:r>
              <a:rPr lang="en-US" sz="3000" b="1" dirty="0"/>
              <a:t>auteurs: </a:t>
            </a:r>
            <a:r>
              <a:rPr lang="en-US" sz="3000" b="1" dirty="0" err="1"/>
              <a:t>Lydie</a:t>
            </a:r>
            <a:r>
              <a:rPr lang="en-US" sz="3000" b="1" dirty="0"/>
              <a:t> Cynthia NTYAM MEKOM (Chercheure en Droit International, Institut des Releations Internationale IRIC, </a:t>
            </a:r>
            <a:r>
              <a:rPr lang="en-US" sz="3000" b="1" dirty="0" err="1"/>
              <a:t>Stagiaire</a:t>
            </a:r>
            <a:r>
              <a:rPr lang="en-US" sz="3000" b="1" dirty="0"/>
              <a:t> ONG CARPEM)</a:t>
            </a:r>
            <a:br>
              <a:rPr lang="en-US" sz="3000" b="1" dirty="0"/>
            </a:br>
            <a:r>
              <a:rPr lang="en-US" sz="3000" b="1" dirty="0"/>
              <a:t>- Dr. </a:t>
            </a:r>
            <a:r>
              <a:rPr lang="en-US" sz="3000" b="1" dirty="0" err="1"/>
              <a:t>Stéphane</a:t>
            </a:r>
            <a:r>
              <a:rPr lang="en-US" sz="3000" b="1" dirty="0"/>
              <a:t> Victor ESSAGA, </a:t>
            </a:r>
            <a:r>
              <a:rPr lang="en-US" sz="3000" b="1" dirty="0" err="1"/>
              <a:t>Directeur</a:t>
            </a:r>
            <a:r>
              <a:rPr lang="en-US" sz="3000" b="1" dirty="0"/>
              <a:t> </a:t>
            </a:r>
            <a:r>
              <a:rPr lang="en-US" sz="3000" b="1" dirty="0" err="1"/>
              <a:t>Exécutif</a:t>
            </a:r>
            <a:r>
              <a:rPr lang="en-US" sz="3000" b="1" dirty="0"/>
              <a:t> CARPEM Consultant International pour le </a:t>
            </a:r>
            <a:r>
              <a:rPr lang="en-US" sz="3000" b="1" dirty="0" err="1"/>
              <a:t>Extractif</a:t>
            </a:r>
            <a:r>
              <a:rPr lang="en-US" sz="3000" b="1" dirty="0"/>
              <a:t>.</a:t>
            </a:r>
            <a:br>
              <a:rPr lang="en-US" sz="3000" b="1" dirty="0"/>
            </a:br>
            <a:r>
              <a:rPr lang="en-US" sz="3000" b="1" dirty="0"/>
              <a:t>Affiliation: CARPEM</a:t>
            </a:r>
            <a:endParaRPr lang="en-GB" sz="3000" b="1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03F0551-469F-424E-B2C3-6FED08F4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3345" y="1930400"/>
            <a:ext cx="2326005" cy="100965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0939353-2726-44DD-93BC-23A46C49D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05271" y="-1631950"/>
            <a:ext cx="27002542" cy="3114426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3B09F70-E9B4-4970-9832-2AFF6580B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4" y="8734133"/>
            <a:ext cx="3286217" cy="116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10B92-2F5C-4151-886D-B2F439BD4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6150" y="8622861"/>
            <a:ext cx="3581400" cy="127635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ECEC6A6-7015-4807-8CB6-BE7E4D383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401" y="8750300"/>
            <a:ext cx="4938549" cy="127635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128AD63-FA0C-DA33-E089-D6FFE7AF7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90" y="1797050"/>
            <a:ext cx="1954767" cy="16504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0270" y="226885"/>
            <a:ext cx="3020060" cy="815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150" b="1" spc="-10" dirty="0">
                <a:solidFill>
                  <a:srgbClr val="000000"/>
                </a:solidFill>
                <a:latin typeface="Times New Roman"/>
                <a:cs typeface="Times New Roman"/>
              </a:rPr>
              <a:t>conclusion</a:t>
            </a:r>
            <a:endParaRPr sz="51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143" y="897674"/>
            <a:ext cx="660400" cy="379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spc="-10" dirty="0">
                <a:latin typeface="Cambria"/>
                <a:cs typeface="Cambria"/>
              </a:rPr>
              <a:t>Cette</a:t>
            </a:r>
            <a:endParaRPr sz="23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668" y="4625124"/>
            <a:ext cx="85725" cy="857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668" y="5691924"/>
            <a:ext cx="85725" cy="857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668" y="7101624"/>
            <a:ext cx="85725" cy="857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668" y="8168424"/>
            <a:ext cx="85725" cy="8572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4143" y="1250099"/>
            <a:ext cx="9573895" cy="8885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2555">
              <a:lnSpc>
                <a:spcPct val="101000"/>
              </a:lnSpc>
              <a:spcBef>
                <a:spcPts val="95"/>
              </a:spcBef>
            </a:pPr>
            <a:r>
              <a:rPr sz="2300" spc="-45" dirty="0">
                <a:latin typeface="Cambria"/>
                <a:cs typeface="Cambria"/>
              </a:rPr>
              <a:t>étude</a:t>
            </a:r>
            <a:r>
              <a:rPr sz="2300" spc="-35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met</a:t>
            </a:r>
            <a:r>
              <a:rPr sz="2300" spc="-4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en</a:t>
            </a:r>
            <a:r>
              <a:rPr sz="2300" spc="-30" dirty="0">
                <a:latin typeface="Cambria"/>
                <a:cs typeface="Cambria"/>
              </a:rPr>
              <a:t> </a:t>
            </a:r>
            <a:r>
              <a:rPr sz="2300" b="1" spc="-20" dirty="0">
                <a:latin typeface="Times New Roman"/>
                <a:cs typeface="Times New Roman"/>
              </a:rPr>
              <a:t>lumière</a:t>
            </a:r>
            <a:r>
              <a:rPr sz="2300" b="1" spc="-105" dirty="0">
                <a:latin typeface="Times New Roman"/>
                <a:cs typeface="Times New Roman"/>
              </a:rPr>
              <a:t> </a:t>
            </a:r>
            <a:r>
              <a:rPr sz="2300" b="1" spc="-10" dirty="0">
                <a:latin typeface="Times New Roman"/>
                <a:cs typeface="Times New Roman"/>
              </a:rPr>
              <a:t>la</a:t>
            </a:r>
            <a:r>
              <a:rPr sz="2300" b="1" spc="-105" dirty="0">
                <a:latin typeface="Times New Roman"/>
                <a:cs typeface="Times New Roman"/>
              </a:rPr>
              <a:t> </a:t>
            </a:r>
            <a:r>
              <a:rPr sz="2300" b="1" spc="-20" dirty="0">
                <a:latin typeface="Times New Roman"/>
                <a:cs typeface="Times New Roman"/>
              </a:rPr>
              <a:t>complexité</a:t>
            </a:r>
            <a:r>
              <a:rPr sz="2300" b="1" spc="-10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des</a:t>
            </a:r>
            <a:r>
              <a:rPr sz="2300" b="1" spc="-105" dirty="0">
                <a:latin typeface="Times New Roman"/>
                <a:cs typeface="Times New Roman"/>
              </a:rPr>
              <a:t> </a:t>
            </a:r>
            <a:r>
              <a:rPr sz="2300" b="1" spc="-45" dirty="0">
                <a:latin typeface="Times New Roman"/>
                <a:cs typeface="Times New Roman"/>
              </a:rPr>
              <a:t>enjeux</a:t>
            </a:r>
            <a:r>
              <a:rPr sz="2300" b="1" spc="-105" dirty="0">
                <a:latin typeface="Times New Roman"/>
                <a:cs typeface="Times New Roman"/>
              </a:rPr>
              <a:t> </a:t>
            </a:r>
            <a:r>
              <a:rPr sz="2300" b="1" spc="-20" dirty="0">
                <a:latin typeface="Times New Roman"/>
                <a:cs typeface="Times New Roman"/>
              </a:rPr>
              <a:t>fonciers</a:t>
            </a:r>
            <a:r>
              <a:rPr sz="2300" b="1" spc="-10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en</a:t>
            </a:r>
            <a:r>
              <a:rPr sz="2300" b="1" spc="-105" dirty="0">
                <a:latin typeface="Times New Roman"/>
                <a:cs typeface="Times New Roman"/>
              </a:rPr>
              <a:t> </a:t>
            </a:r>
            <a:r>
              <a:rPr sz="2300" b="1" spc="-60" dirty="0">
                <a:latin typeface="Times New Roman"/>
                <a:cs typeface="Times New Roman"/>
              </a:rPr>
              <a:t>Afrique</a:t>
            </a:r>
            <a:r>
              <a:rPr sz="2300" b="1" spc="-105" dirty="0">
                <a:latin typeface="Times New Roman"/>
                <a:cs typeface="Times New Roman"/>
              </a:rPr>
              <a:t> </a:t>
            </a:r>
            <a:r>
              <a:rPr sz="2300" b="1" spc="-35" dirty="0">
                <a:latin typeface="Times New Roman"/>
                <a:cs typeface="Times New Roman"/>
              </a:rPr>
              <a:t>centrale,</a:t>
            </a:r>
            <a:r>
              <a:rPr sz="2300" b="1" spc="-90" dirty="0">
                <a:latin typeface="Times New Roman"/>
                <a:cs typeface="Times New Roman"/>
              </a:rPr>
              <a:t> </a:t>
            </a:r>
            <a:r>
              <a:rPr sz="2300" spc="-25" dirty="0">
                <a:latin typeface="Cambria"/>
                <a:cs typeface="Cambria"/>
              </a:rPr>
              <a:t>en </a:t>
            </a:r>
            <a:r>
              <a:rPr sz="2300" spc="-30" dirty="0">
                <a:latin typeface="Cambria"/>
                <a:cs typeface="Cambria"/>
              </a:rPr>
              <a:t>particulier</a:t>
            </a:r>
            <a:r>
              <a:rPr sz="2300" spc="-7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au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Cameroun,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en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RDC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et </a:t>
            </a:r>
            <a:r>
              <a:rPr sz="2300" dirty="0">
                <a:latin typeface="Cambria"/>
                <a:cs typeface="Cambria"/>
              </a:rPr>
              <a:t>au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Tchad.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114" dirty="0">
                <a:latin typeface="Cambria"/>
                <a:cs typeface="Cambria"/>
              </a:rPr>
              <a:t>Le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cadre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normatif,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tant </a:t>
            </a:r>
            <a:r>
              <a:rPr sz="2300" spc="-25" dirty="0">
                <a:latin typeface="Cambria"/>
                <a:cs typeface="Cambria"/>
              </a:rPr>
              <a:t>international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que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national,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55" dirty="0">
                <a:latin typeface="Cambria"/>
                <a:cs typeface="Cambria"/>
              </a:rPr>
              <a:t>offre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des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outils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théoriques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solides,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mais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leur application</a:t>
            </a:r>
            <a:r>
              <a:rPr sz="2300" spc="-30" dirty="0">
                <a:latin typeface="Cambria"/>
                <a:cs typeface="Cambria"/>
              </a:rPr>
              <a:t> </a:t>
            </a:r>
            <a:r>
              <a:rPr sz="2300" spc="-80" dirty="0">
                <a:latin typeface="Cambria"/>
                <a:cs typeface="Cambria"/>
              </a:rPr>
              <a:t>reste</a:t>
            </a:r>
            <a:r>
              <a:rPr sz="2300" spc="-25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fragmentaire,</a:t>
            </a:r>
            <a:r>
              <a:rPr sz="2300" spc="-30" dirty="0">
                <a:latin typeface="Cambria"/>
                <a:cs typeface="Cambria"/>
              </a:rPr>
              <a:t> laissant</a:t>
            </a:r>
            <a:r>
              <a:rPr sz="2300" spc="-10" dirty="0">
                <a:latin typeface="Cambria"/>
                <a:cs typeface="Cambria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les</a:t>
            </a:r>
            <a:r>
              <a:rPr sz="2300" b="1" spc="-95" dirty="0">
                <a:latin typeface="Times New Roman"/>
                <a:cs typeface="Times New Roman"/>
              </a:rPr>
              <a:t> </a:t>
            </a:r>
            <a:r>
              <a:rPr sz="2300" b="1" spc="-25" dirty="0">
                <a:latin typeface="Times New Roman"/>
                <a:cs typeface="Times New Roman"/>
              </a:rPr>
              <a:t>communautés</a:t>
            </a:r>
            <a:r>
              <a:rPr sz="2300" b="1" spc="-9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locales</a:t>
            </a:r>
            <a:r>
              <a:rPr sz="2300" b="1" spc="-9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et</a:t>
            </a:r>
            <a:r>
              <a:rPr sz="2300" b="1" spc="-95" dirty="0">
                <a:latin typeface="Times New Roman"/>
                <a:cs typeface="Times New Roman"/>
              </a:rPr>
              <a:t> </a:t>
            </a:r>
            <a:r>
              <a:rPr sz="2300" b="1" spc="-10" dirty="0">
                <a:latin typeface="Times New Roman"/>
                <a:cs typeface="Times New Roman"/>
              </a:rPr>
              <a:t>leurs </a:t>
            </a:r>
            <a:r>
              <a:rPr sz="2300" b="1" spc="-30" dirty="0">
                <a:latin typeface="Times New Roman"/>
                <a:cs typeface="Times New Roman"/>
              </a:rPr>
              <a:t>diasporas</a:t>
            </a:r>
            <a:r>
              <a:rPr sz="2300" b="1" spc="-125" dirty="0">
                <a:latin typeface="Times New Roman"/>
                <a:cs typeface="Times New Roman"/>
              </a:rPr>
              <a:t> </a:t>
            </a:r>
            <a:r>
              <a:rPr sz="2300" b="1" spc="-20" dirty="0">
                <a:latin typeface="Times New Roman"/>
                <a:cs typeface="Times New Roman"/>
              </a:rPr>
              <a:t>vulnérable</a:t>
            </a:r>
            <a:r>
              <a:rPr sz="2300" spc="-20" dirty="0">
                <a:latin typeface="Cambria"/>
                <a:cs typeface="Cambria"/>
              </a:rPr>
              <a:t>s.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55" dirty="0">
                <a:latin typeface="Cambria"/>
                <a:cs typeface="Cambria"/>
              </a:rPr>
              <a:t>L’héritage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colonial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et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40" dirty="0">
                <a:latin typeface="Cambria"/>
                <a:cs typeface="Cambria"/>
              </a:rPr>
              <a:t>les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logiques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centralisatrices </a:t>
            </a:r>
            <a:r>
              <a:rPr sz="2300" spc="-45" dirty="0">
                <a:latin typeface="Cambria"/>
                <a:cs typeface="Cambria"/>
              </a:rPr>
              <a:t>postcoloniales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ont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contribué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à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une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insécurité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foncière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55" dirty="0">
                <a:latin typeface="Cambria"/>
                <a:cs typeface="Cambria"/>
              </a:rPr>
              <a:t>persistante,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aggravée </a:t>
            </a:r>
            <a:r>
              <a:rPr sz="2300" spc="-40" dirty="0">
                <a:latin typeface="Cambria"/>
                <a:cs typeface="Cambria"/>
              </a:rPr>
              <a:t>par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40" dirty="0">
                <a:latin typeface="Cambria"/>
                <a:cs typeface="Cambria"/>
              </a:rPr>
              <a:t>les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dynamiques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contemporaines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des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activités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extractives,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générant</a:t>
            </a:r>
            <a:endParaRPr sz="2300">
              <a:latin typeface="Cambria"/>
              <a:cs typeface="Cambria"/>
            </a:endParaRPr>
          </a:p>
          <a:p>
            <a:pPr marL="12700" marR="5080">
              <a:lnSpc>
                <a:spcPct val="100499"/>
              </a:lnSpc>
              <a:spcBef>
                <a:spcPts val="75"/>
              </a:spcBef>
            </a:pPr>
            <a:r>
              <a:rPr sz="2300" spc="-50" dirty="0">
                <a:latin typeface="Cambria"/>
                <a:cs typeface="Cambria"/>
              </a:rPr>
              <a:t>déplacements, </a:t>
            </a:r>
            <a:r>
              <a:rPr sz="2300" spc="-40" dirty="0">
                <a:latin typeface="Cambria"/>
                <a:cs typeface="Cambria"/>
              </a:rPr>
              <a:t>exclusions </a:t>
            </a:r>
            <a:r>
              <a:rPr sz="2300" spc="-65" dirty="0">
                <a:latin typeface="Cambria"/>
                <a:cs typeface="Cambria"/>
              </a:rPr>
              <a:t>et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marginalisation</a:t>
            </a:r>
            <a:r>
              <a:rPr sz="2300" spc="-40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des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populations</a:t>
            </a:r>
            <a:r>
              <a:rPr sz="2300" spc="-40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coutumières.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Pour </a:t>
            </a:r>
            <a:r>
              <a:rPr sz="2300" spc="-60" dirty="0">
                <a:latin typeface="Cambria"/>
                <a:cs typeface="Cambria"/>
              </a:rPr>
              <a:t>renforcer</a:t>
            </a:r>
            <a:r>
              <a:rPr sz="2300" spc="-4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la</a:t>
            </a:r>
            <a:r>
              <a:rPr sz="2300" spc="-35" dirty="0">
                <a:latin typeface="Cambria"/>
                <a:cs typeface="Cambria"/>
              </a:rPr>
              <a:t> </a:t>
            </a:r>
            <a:r>
              <a:rPr sz="2300" spc="-55" dirty="0">
                <a:latin typeface="Cambria"/>
                <a:cs typeface="Cambria"/>
              </a:rPr>
              <a:t>gouvernance</a:t>
            </a:r>
            <a:r>
              <a:rPr sz="2300" spc="-35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foncière, </a:t>
            </a:r>
            <a:r>
              <a:rPr sz="2300" dirty="0">
                <a:latin typeface="Cambria"/>
                <a:cs typeface="Cambria"/>
              </a:rPr>
              <a:t>il</a:t>
            </a:r>
            <a:r>
              <a:rPr sz="2300" spc="-40" dirty="0">
                <a:latin typeface="Cambria"/>
                <a:cs typeface="Cambria"/>
              </a:rPr>
              <a:t> </a:t>
            </a:r>
            <a:r>
              <a:rPr sz="2300" spc="-75" dirty="0">
                <a:latin typeface="Cambria"/>
                <a:cs typeface="Cambria"/>
              </a:rPr>
              <a:t>est</a:t>
            </a:r>
            <a:r>
              <a:rPr sz="2300" spc="-40" dirty="0">
                <a:latin typeface="Cambria"/>
                <a:cs typeface="Cambria"/>
              </a:rPr>
              <a:t> </a:t>
            </a:r>
            <a:r>
              <a:rPr sz="2300" spc="-55" dirty="0">
                <a:latin typeface="Cambria"/>
                <a:cs typeface="Cambria"/>
              </a:rPr>
              <a:t>essentiel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de</a:t>
            </a:r>
            <a:r>
              <a:rPr sz="2300" spc="-35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:·</a:t>
            </a:r>
            <a:endParaRPr sz="2300">
              <a:latin typeface="Cambria"/>
              <a:cs typeface="Cambria"/>
            </a:endParaRPr>
          </a:p>
          <a:p>
            <a:pPr marL="366395">
              <a:lnSpc>
                <a:spcPct val="100000"/>
              </a:lnSpc>
              <a:spcBef>
                <a:spcPts val="15"/>
              </a:spcBef>
            </a:pPr>
            <a:r>
              <a:rPr sz="2300" spc="-50" dirty="0">
                <a:latin typeface="Cambria"/>
                <a:cs typeface="Cambria"/>
              </a:rPr>
              <a:t>Reconnaître </a:t>
            </a:r>
            <a:r>
              <a:rPr sz="2300" spc="-30" dirty="0">
                <a:latin typeface="Cambria"/>
                <a:cs typeface="Cambria"/>
              </a:rPr>
              <a:t>juridiquement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40" dirty="0">
                <a:latin typeface="Cambria"/>
                <a:cs typeface="Cambria"/>
              </a:rPr>
              <a:t>les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droits</a:t>
            </a:r>
            <a:endParaRPr sz="2300">
              <a:latin typeface="Cambria"/>
              <a:cs typeface="Cambria"/>
            </a:endParaRPr>
          </a:p>
          <a:p>
            <a:pPr marL="12700" marR="1472565">
              <a:lnSpc>
                <a:spcPct val="100499"/>
              </a:lnSpc>
              <a:spcBef>
                <a:spcPts val="5"/>
              </a:spcBef>
            </a:pPr>
            <a:r>
              <a:rPr sz="2300" spc="-40" dirty="0">
                <a:latin typeface="Cambria"/>
                <a:cs typeface="Cambria"/>
              </a:rPr>
              <a:t>fonciers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coutumiers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et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familiaux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transnationaux,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aﬁn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d’assurer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leur </a:t>
            </a:r>
            <a:r>
              <a:rPr sz="2300" spc="-40" dirty="0">
                <a:latin typeface="Cambria"/>
                <a:cs typeface="Cambria"/>
              </a:rPr>
              <a:t>protection</a:t>
            </a:r>
            <a:r>
              <a:rPr sz="2300" spc="-8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effective.·</a:t>
            </a:r>
            <a:endParaRPr sz="2300">
              <a:latin typeface="Cambria"/>
              <a:cs typeface="Cambria"/>
            </a:endParaRPr>
          </a:p>
          <a:p>
            <a:pPr marL="366395">
              <a:lnSpc>
                <a:spcPct val="100000"/>
              </a:lnSpc>
              <a:spcBef>
                <a:spcPts val="90"/>
              </a:spcBef>
            </a:pPr>
            <a:r>
              <a:rPr sz="2300" spc="-35" dirty="0">
                <a:latin typeface="Cambria"/>
                <a:cs typeface="Cambria"/>
              </a:rPr>
              <a:t>Institutionnaliser</a:t>
            </a:r>
            <a:r>
              <a:rPr sz="2300" spc="-4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le</a:t>
            </a:r>
            <a:r>
              <a:rPr sz="2300" spc="-35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Consentement</a:t>
            </a:r>
            <a:endParaRPr sz="2300">
              <a:latin typeface="Cambria"/>
              <a:cs typeface="Cambria"/>
            </a:endParaRPr>
          </a:p>
          <a:p>
            <a:pPr marL="12700" marR="86360">
              <a:lnSpc>
                <a:spcPct val="100499"/>
              </a:lnSpc>
            </a:pPr>
            <a:r>
              <a:rPr sz="2300" spc="-60" dirty="0">
                <a:latin typeface="Cambria"/>
                <a:cs typeface="Cambria"/>
              </a:rPr>
              <a:t>Libre,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Préalable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et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Éclairé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(CLPE)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dans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40" dirty="0">
                <a:latin typeface="Cambria"/>
                <a:cs typeface="Cambria"/>
              </a:rPr>
              <a:t>les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législations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nationales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et </a:t>
            </a:r>
            <a:r>
              <a:rPr sz="2300" spc="-45" dirty="0">
                <a:latin typeface="Cambria"/>
                <a:cs typeface="Cambria"/>
              </a:rPr>
              <a:t>l’harmoniser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avec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40" dirty="0">
                <a:latin typeface="Cambria"/>
                <a:cs typeface="Cambria"/>
              </a:rPr>
              <a:t>les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normes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internationales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pour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garantir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la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participation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des </a:t>
            </a:r>
            <a:r>
              <a:rPr sz="2300" spc="-10" dirty="0">
                <a:latin typeface="Cambria"/>
                <a:cs typeface="Cambria"/>
              </a:rPr>
              <a:t>communautés.·</a:t>
            </a:r>
            <a:endParaRPr sz="2300">
              <a:latin typeface="Cambria"/>
              <a:cs typeface="Cambria"/>
            </a:endParaRPr>
          </a:p>
          <a:p>
            <a:pPr marL="366395">
              <a:lnSpc>
                <a:spcPct val="100000"/>
              </a:lnSpc>
              <a:spcBef>
                <a:spcPts val="15"/>
              </a:spcBef>
            </a:pPr>
            <a:r>
              <a:rPr sz="2300" spc="-50" dirty="0">
                <a:latin typeface="Cambria"/>
                <a:cs typeface="Cambria"/>
              </a:rPr>
              <a:t>Promouvoir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la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justice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foncière</a:t>
            </a:r>
            <a:endParaRPr sz="2300">
              <a:latin typeface="Cambria"/>
              <a:cs typeface="Cambria"/>
            </a:endParaRPr>
          </a:p>
          <a:p>
            <a:pPr marL="12700" marR="519430">
              <a:lnSpc>
                <a:spcPts val="2850"/>
              </a:lnSpc>
              <a:spcBef>
                <a:spcPts val="35"/>
              </a:spcBef>
            </a:pPr>
            <a:r>
              <a:rPr sz="2300" spc="-65" dirty="0">
                <a:latin typeface="Cambria"/>
                <a:cs typeface="Cambria"/>
              </a:rPr>
              <a:t>comme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outil</a:t>
            </a:r>
            <a:r>
              <a:rPr sz="2300" spc="-65" dirty="0">
                <a:latin typeface="Cambria"/>
                <a:cs typeface="Cambria"/>
              </a:rPr>
              <a:t> de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réparation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historique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et de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réconciliation,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pour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restaurer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la </a:t>
            </a:r>
            <a:r>
              <a:rPr sz="2300" spc="-35" dirty="0">
                <a:latin typeface="Cambria"/>
                <a:cs typeface="Cambria"/>
              </a:rPr>
              <a:t>conﬁance</a:t>
            </a:r>
            <a:r>
              <a:rPr sz="2300" spc="-65" dirty="0">
                <a:latin typeface="Cambria"/>
                <a:cs typeface="Cambria"/>
              </a:rPr>
              <a:t> et </a:t>
            </a:r>
            <a:r>
              <a:rPr sz="2300" spc="-60" dirty="0">
                <a:latin typeface="Cambria"/>
                <a:cs typeface="Cambria"/>
              </a:rPr>
              <a:t>favoriser </a:t>
            </a:r>
            <a:r>
              <a:rPr sz="2300" dirty="0">
                <a:latin typeface="Cambria"/>
                <a:cs typeface="Cambria"/>
              </a:rPr>
              <a:t>la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cohésion</a:t>
            </a:r>
            <a:r>
              <a:rPr sz="2300" spc="-6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sociale.·</a:t>
            </a:r>
            <a:endParaRPr sz="2300">
              <a:latin typeface="Cambria"/>
              <a:cs typeface="Cambria"/>
            </a:endParaRPr>
          </a:p>
          <a:p>
            <a:pPr marL="366395">
              <a:lnSpc>
                <a:spcPts val="2665"/>
              </a:lnSpc>
            </a:pPr>
            <a:r>
              <a:rPr sz="2300" b="1" spc="-50" dirty="0">
                <a:latin typeface="Times New Roman"/>
                <a:cs typeface="Times New Roman"/>
              </a:rPr>
              <a:t>Instaurer</a:t>
            </a:r>
            <a:r>
              <a:rPr sz="2300" b="1" spc="-11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un</a:t>
            </a:r>
            <a:r>
              <a:rPr sz="2300" b="1" spc="-11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dialogue</a:t>
            </a:r>
            <a:r>
              <a:rPr sz="2300" b="1" spc="-110" dirty="0">
                <a:latin typeface="Times New Roman"/>
                <a:cs typeface="Times New Roman"/>
              </a:rPr>
              <a:t> </a:t>
            </a:r>
            <a:r>
              <a:rPr sz="2300" b="1" spc="-10" dirty="0">
                <a:latin typeface="Times New Roman"/>
                <a:cs typeface="Times New Roman"/>
              </a:rPr>
              <a:t>constant</a:t>
            </a:r>
            <a:endParaRPr sz="2300">
              <a:latin typeface="Times New Roman"/>
              <a:cs typeface="Times New Roman"/>
            </a:endParaRPr>
          </a:p>
          <a:p>
            <a:pPr marL="12700" marR="150495">
              <a:lnSpc>
                <a:spcPct val="100499"/>
              </a:lnSpc>
            </a:pPr>
            <a:r>
              <a:rPr sz="2300" spc="-40" dirty="0">
                <a:latin typeface="Cambria"/>
                <a:cs typeface="Cambria"/>
              </a:rPr>
              <a:t>e</a:t>
            </a:r>
            <a:r>
              <a:rPr sz="2300" b="1" spc="-40" dirty="0">
                <a:latin typeface="Times New Roman"/>
                <a:cs typeface="Times New Roman"/>
              </a:rPr>
              <a:t>ntre</a:t>
            </a:r>
            <a:r>
              <a:rPr sz="2300" b="1" spc="-95" dirty="0">
                <a:latin typeface="Times New Roman"/>
                <a:cs typeface="Times New Roman"/>
              </a:rPr>
              <a:t> </a:t>
            </a:r>
            <a:r>
              <a:rPr sz="2300" b="1" spc="-105" dirty="0">
                <a:latin typeface="Times New Roman"/>
                <a:cs typeface="Times New Roman"/>
              </a:rPr>
              <a:t>l’État,</a:t>
            </a:r>
            <a:r>
              <a:rPr sz="2300" b="1" spc="-9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les</a:t>
            </a:r>
            <a:r>
              <a:rPr sz="2300" b="1" spc="-90" dirty="0">
                <a:latin typeface="Times New Roman"/>
                <a:cs typeface="Times New Roman"/>
              </a:rPr>
              <a:t> </a:t>
            </a:r>
            <a:r>
              <a:rPr sz="2300" b="1" spc="-25" dirty="0">
                <a:latin typeface="Times New Roman"/>
                <a:cs typeface="Times New Roman"/>
              </a:rPr>
              <a:t>communautés</a:t>
            </a:r>
            <a:r>
              <a:rPr sz="2300" b="1" spc="-9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locales</a:t>
            </a:r>
            <a:r>
              <a:rPr sz="2300" b="1" spc="-9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et</a:t>
            </a:r>
            <a:r>
              <a:rPr sz="2300" b="1" spc="-95" dirty="0">
                <a:latin typeface="Times New Roman"/>
                <a:cs typeface="Times New Roman"/>
              </a:rPr>
              <a:t> </a:t>
            </a:r>
            <a:r>
              <a:rPr sz="2300" b="1" spc="-10" dirty="0">
                <a:latin typeface="Times New Roman"/>
                <a:cs typeface="Times New Roman"/>
              </a:rPr>
              <a:t>la</a:t>
            </a:r>
            <a:r>
              <a:rPr sz="2300" b="1" spc="-90" dirty="0">
                <a:latin typeface="Times New Roman"/>
                <a:cs typeface="Times New Roman"/>
              </a:rPr>
              <a:t> </a:t>
            </a:r>
            <a:r>
              <a:rPr sz="2300" b="1" spc="-25" dirty="0">
                <a:latin typeface="Times New Roman"/>
                <a:cs typeface="Times New Roman"/>
              </a:rPr>
              <a:t>diaspora</a:t>
            </a:r>
            <a:r>
              <a:rPr sz="2300" spc="-25" dirty="0">
                <a:latin typeface="Cambria"/>
                <a:cs typeface="Cambria"/>
              </a:rPr>
              <a:t>,</a:t>
            </a:r>
            <a:r>
              <a:rPr sz="2300" spc="-30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articulant </a:t>
            </a:r>
            <a:r>
              <a:rPr sz="2300" spc="-20" dirty="0">
                <a:latin typeface="Cambria"/>
                <a:cs typeface="Cambria"/>
              </a:rPr>
              <a:t>reconnaissance </a:t>
            </a:r>
            <a:r>
              <a:rPr sz="2300" spc="-25" dirty="0">
                <a:latin typeface="Cambria"/>
                <a:cs typeface="Cambria"/>
              </a:rPr>
              <a:t>juridique,</a:t>
            </a:r>
            <a:r>
              <a:rPr sz="2300" spc="-5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participation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60" dirty="0">
                <a:latin typeface="Cambria"/>
                <a:cs typeface="Cambria"/>
              </a:rPr>
              <a:t>active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et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réparation </a:t>
            </a:r>
            <a:r>
              <a:rPr sz="2300" spc="-70" dirty="0">
                <a:latin typeface="Cambria"/>
                <a:cs typeface="Cambria"/>
              </a:rPr>
              <a:t>des</a:t>
            </a:r>
            <a:r>
              <a:rPr sz="2300" spc="-50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injustices</a:t>
            </a:r>
            <a:r>
              <a:rPr sz="2300" spc="-45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historiques.En </a:t>
            </a:r>
            <a:r>
              <a:rPr sz="2300" spc="-45" dirty="0">
                <a:latin typeface="Cambria"/>
                <a:cs typeface="Cambria"/>
              </a:rPr>
              <a:t>déﬁnitive,</a:t>
            </a:r>
            <a:r>
              <a:rPr sz="2300" spc="-75" dirty="0">
                <a:latin typeface="Cambria"/>
                <a:cs typeface="Cambria"/>
              </a:rPr>
              <a:t> </a:t>
            </a:r>
            <a:r>
              <a:rPr sz="2300" spc="-40" dirty="0">
                <a:latin typeface="Cambria"/>
                <a:cs typeface="Cambria"/>
              </a:rPr>
              <a:t>replacer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la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justice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foncière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au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40" dirty="0">
                <a:latin typeface="Cambria"/>
                <a:cs typeface="Cambria"/>
              </a:rPr>
              <a:t>cœur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70" dirty="0">
                <a:latin typeface="Cambria"/>
                <a:cs typeface="Cambria"/>
              </a:rPr>
              <a:t>des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politiques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territoriales</a:t>
            </a:r>
            <a:endParaRPr sz="2300">
              <a:latin typeface="Cambria"/>
              <a:cs typeface="Cambria"/>
            </a:endParaRPr>
          </a:p>
          <a:p>
            <a:pPr marL="12700" marR="280035">
              <a:lnSpc>
                <a:spcPct val="100499"/>
              </a:lnSpc>
              <a:spcBef>
                <a:spcPts val="75"/>
              </a:spcBef>
            </a:pPr>
            <a:r>
              <a:rPr sz="2300" spc="-45" dirty="0">
                <a:latin typeface="Cambria"/>
                <a:cs typeface="Cambria"/>
              </a:rPr>
              <a:t>constitue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non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seulement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une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60" dirty="0">
                <a:latin typeface="Cambria"/>
                <a:cs typeface="Cambria"/>
              </a:rPr>
              <a:t>exigence</a:t>
            </a:r>
            <a:r>
              <a:rPr sz="2300" spc="-65" dirty="0">
                <a:latin typeface="Cambria"/>
                <a:cs typeface="Cambria"/>
              </a:rPr>
              <a:t> de </a:t>
            </a:r>
            <a:r>
              <a:rPr sz="2300" spc="-40" dirty="0">
                <a:latin typeface="Cambria"/>
                <a:cs typeface="Cambria"/>
              </a:rPr>
              <a:t>droit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65" dirty="0">
                <a:latin typeface="Cambria"/>
                <a:cs typeface="Cambria"/>
              </a:rPr>
              <a:t>et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d’équité,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mais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50" dirty="0">
                <a:latin typeface="Cambria"/>
                <a:cs typeface="Cambria"/>
              </a:rPr>
              <a:t>également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25" dirty="0">
                <a:latin typeface="Cambria"/>
                <a:cs typeface="Cambria"/>
              </a:rPr>
              <a:t>un </a:t>
            </a:r>
            <a:r>
              <a:rPr sz="2300" spc="-45" dirty="0">
                <a:latin typeface="Cambria"/>
                <a:cs typeface="Cambria"/>
              </a:rPr>
              <a:t>levier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45" dirty="0">
                <a:latin typeface="Cambria"/>
                <a:cs typeface="Cambria"/>
              </a:rPr>
              <a:t>stratégique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pour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un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55" dirty="0">
                <a:latin typeface="Cambria"/>
                <a:cs typeface="Cambria"/>
              </a:rPr>
              <a:t>développement</a:t>
            </a:r>
            <a:r>
              <a:rPr sz="2300" spc="-75" dirty="0">
                <a:latin typeface="Cambria"/>
                <a:cs typeface="Cambria"/>
              </a:rPr>
              <a:t> </a:t>
            </a:r>
            <a:r>
              <a:rPr sz="2300" spc="-35" dirty="0">
                <a:latin typeface="Cambria"/>
                <a:cs typeface="Cambria"/>
              </a:rPr>
              <a:t>durable</a:t>
            </a:r>
            <a:r>
              <a:rPr sz="2300" spc="-65" dirty="0">
                <a:latin typeface="Cambria"/>
                <a:cs typeface="Cambria"/>
              </a:rPr>
              <a:t> et</a:t>
            </a:r>
            <a:r>
              <a:rPr sz="2300" spc="-70" dirty="0">
                <a:latin typeface="Cambria"/>
                <a:cs typeface="Cambria"/>
              </a:rPr>
              <a:t> </a:t>
            </a:r>
            <a:r>
              <a:rPr sz="2300" spc="-20" dirty="0">
                <a:latin typeface="Cambria"/>
                <a:cs typeface="Cambria"/>
              </a:rPr>
              <a:t>une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30" dirty="0">
                <a:latin typeface="Cambria"/>
                <a:cs typeface="Cambria"/>
              </a:rPr>
              <a:t>stabilité</a:t>
            </a:r>
            <a:r>
              <a:rPr sz="2300" spc="-65" dirty="0">
                <a:latin typeface="Cambria"/>
                <a:cs typeface="Cambria"/>
              </a:rPr>
              <a:t> </a:t>
            </a:r>
            <a:r>
              <a:rPr sz="2300" spc="-10" dirty="0">
                <a:latin typeface="Cambria"/>
                <a:cs typeface="Cambria"/>
              </a:rPr>
              <a:t>régionale</a:t>
            </a:r>
            <a:endParaRPr sz="2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381000"/>
            <a:ext cx="18599150" cy="995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-146050" y="-184150"/>
            <a:ext cx="19202400" cy="14922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BCCEFE6-4AE7-4DE3-A38E-74E56795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850" y="-1098550"/>
            <a:ext cx="19132550" cy="2206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2966D3-037E-493E-B5E0-6D1FFA6EFB39}"/>
              </a:ext>
            </a:extLst>
          </p:cNvPr>
          <p:cNvSpPr txBox="1">
            <a:spLocks/>
          </p:cNvSpPr>
          <p:nvPr/>
        </p:nvSpPr>
        <p:spPr>
          <a:xfrm>
            <a:off x="2063750" y="3549650"/>
            <a:ext cx="12954000" cy="30469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>
              <a:lnSpc>
                <a:spcPct val="20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address: ntyamcynthia33@gmail.com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2102" y="418852"/>
            <a:ext cx="8708390" cy="13931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710815" algn="l"/>
              </a:tabLst>
            </a:pPr>
            <a:r>
              <a:rPr sz="8950" spc="-570" dirty="0"/>
              <a:t>1.</a:t>
            </a:r>
            <a:r>
              <a:rPr sz="8950" dirty="0"/>
              <a:t>	</a:t>
            </a:r>
            <a:r>
              <a:rPr sz="8900" spc="-95" dirty="0"/>
              <a:t>Introduction</a:t>
            </a:r>
            <a:endParaRPr sz="8900"/>
          </a:p>
        </p:txBody>
      </p:sp>
      <p:grpSp>
        <p:nvGrpSpPr>
          <p:cNvPr id="3" name="object 3"/>
          <p:cNvGrpSpPr/>
          <p:nvPr/>
        </p:nvGrpSpPr>
        <p:grpSpPr>
          <a:xfrm>
            <a:off x="-12500" y="108712"/>
            <a:ext cx="18300700" cy="10191750"/>
            <a:chOff x="-12500" y="108712"/>
            <a:chExt cx="18300700" cy="101917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2500" y="108712"/>
              <a:ext cx="5213150" cy="101915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4" y="548843"/>
              <a:ext cx="18287365" cy="9251950"/>
            </a:xfrm>
            <a:custGeom>
              <a:avLst/>
              <a:gdLst/>
              <a:ahLst/>
              <a:cxnLst/>
              <a:rect l="l" t="t" r="r" b="b"/>
              <a:pathLst>
                <a:path w="18287365" h="9251950">
                  <a:moveTo>
                    <a:pt x="18286934" y="9203842"/>
                  </a:moveTo>
                  <a:lnTo>
                    <a:pt x="304" y="9203842"/>
                  </a:lnTo>
                  <a:lnTo>
                    <a:pt x="304" y="9251467"/>
                  </a:lnTo>
                  <a:lnTo>
                    <a:pt x="18286934" y="9251467"/>
                  </a:lnTo>
                  <a:lnTo>
                    <a:pt x="18286934" y="9203842"/>
                  </a:lnTo>
                  <a:close/>
                </a:path>
                <a:path w="18287365" h="9251950">
                  <a:moveTo>
                    <a:pt x="18286934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18286934" y="47625"/>
                  </a:lnTo>
                  <a:lnTo>
                    <a:pt x="18286934" y="0"/>
                  </a:lnTo>
                  <a:close/>
                </a:path>
              </a:pathLst>
            </a:custGeom>
            <a:solidFill>
              <a:srgbClr val="33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94158" y="3260249"/>
            <a:ext cx="11134725" cy="58820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415925">
              <a:lnSpc>
                <a:spcPct val="101200"/>
              </a:lnSpc>
              <a:spcBef>
                <a:spcPts val="45"/>
              </a:spcBef>
            </a:pPr>
            <a:r>
              <a:rPr sz="3800" spc="509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45" dirty="0">
                <a:solidFill>
                  <a:srgbClr val="332C2C"/>
                </a:solidFill>
                <a:latin typeface="Calibri"/>
                <a:cs typeface="Calibri"/>
              </a:rPr>
              <a:t>gouvernance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0" dirty="0">
                <a:solidFill>
                  <a:srgbClr val="332C2C"/>
                </a:solidFill>
                <a:latin typeface="Calibri"/>
                <a:cs typeface="Calibri"/>
              </a:rPr>
              <a:t>foncière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75" dirty="0">
                <a:solidFill>
                  <a:srgbClr val="332C2C"/>
                </a:solidFill>
                <a:latin typeface="Calibri"/>
                <a:cs typeface="Calibri"/>
              </a:rPr>
              <a:t>en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40" dirty="0">
                <a:solidFill>
                  <a:srgbClr val="332C2C"/>
                </a:solidFill>
                <a:latin typeface="Calibri"/>
                <a:cs typeface="Calibri"/>
              </a:rPr>
              <a:t>Afrique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0" dirty="0">
                <a:solidFill>
                  <a:srgbClr val="332C2C"/>
                </a:solidFill>
                <a:latin typeface="Calibri"/>
                <a:cs typeface="Calibri"/>
              </a:rPr>
              <a:t>centrale </a:t>
            </a:r>
            <a:r>
              <a:rPr sz="3800" spc="335" dirty="0">
                <a:solidFill>
                  <a:srgbClr val="332C2C"/>
                </a:solidFill>
                <a:latin typeface="Calibri"/>
                <a:cs typeface="Calibri"/>
              </a:rPr>
              <a:t>est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80" dirty="0">
                <a:solidFill>
                  <a:srgbClr val="332C2C"/>
                </a:solidFill>
                <a:latin typeface="Calibri"/>
                <a:cs typeface="Calibri"/>
              </a:rPr>
              <a:t>marquée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80" dirty="0">
                <a:solidFill>
                  <a:srgbClr val="332C2C"/>
                </a:solidFill>
                <a:latin typeface="Calibri"/>
                <a:cs typeface="Calibri"/>
              </a:rPr>
              <a:t>par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30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95" dirty="0">
                <a:solidFill>
                  <a:srgbClr val="332C2C"/>
                </a:solidFill>
                <a:latin typeface="Calibri"/>
                <a:cs typeface="Calibri"/>
              </a:rPr>
              <a:t>enjeux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30" dirty="0">
                <a:solidFill>
                  <a:srgbClr val="332C2C"/>
                </a:solidFill>
                <a:latin typeface="Calibri"/>
                <a:cs typeface="Calibri"/>
              </a:rPr>
              <a:t>complexes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332C2C"/>
                </a:solidFill>
                <a:latin typeface="Calibri"/>
                <a:cs typeface="Calibri"/>
              </a:rPr>
              <a:t>et </a:t>
            </a:r>
            <a:r>
              <a:rPr sz="3800" spc="385" dirty="0">
                <a:solidFill>
                  <a:srgbClr val="332C2C"/>
                </a:solidFill>
                <a:latin typeface="Calibri"/>
                <a:cs typeface="Calibri"/>
              </a:rPr>
              <a:t>multidimensionnels.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9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05" dirty="0">
                <a:solidFill>
                  <a:srgbClr val="332C2C"/>
                </a:solidFill>
                <a:latin typeface="Calibri"/>
                <a:cs typeface="Calibri"/>
              </a:rPr>
              <a:t>activités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95" dirty="0">
                <a:solidFill>
                  <a:srgbClr val="332C2C"/>
                </a:solidFill>
                <a:latin typeface="Calibri"/>
                <a:cs typeface="Calibri"/>
              </a:rPr>
              <a:t>extractives </a:t>
            </a:r>
            <a:r>
              <a:rPr sz="3800" spc="434" dirty="0">
                <a:solidFill>
                  <a:srgbClr val="332C2C"/>
                </a:solidFill>
                <a:latin typeface="Calibri"/>
                <a:cs typeface="Calibri"/>
              </a:rPr>
              <a:t>génèrent</a:t>
            </a:r>
            <a:r>
              <a:rPr sz="3800" spc="16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30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3800" spc="16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50" dirty="0">
                <a:solidFill>
                  <a:srgbClr val="332C2C"/>
                </a:solidFill>
                <a:latin typeface="Calibri"/>
                <a:cs typeface="Calibri"/>
              </a:rPr>
              <a:t>déplacements</a:t>
            </a:r>
            <a:r>
              <a:rPr sz="3800" spc="16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90" dirty="0">
                <a:solidFill>
                  <a:srgbClr val="332C2C"/>
                </a:solidFill>
                <a:latin typeface="Calibri"/>
                <a:cs typeface="Calibri"/>
              </a:rPr>
              <a:t>marginalisant </a:t>
            </a:r>
            <a:r>
              <a:rPr sz="3800" spc="430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85" dirty="0">
                <a:solidFill>
                  <a:srgbClr val="332C2C"/>
                </a:solidFill>
                <a:latin typeface="Calibri"/>
                <a:cs typeface="Calibri"/>
              </a:rPr>
              <a:t>populations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30" dirty="0">
                <a:solidFill>
                  <a:srgbClr val="332C2C"/>
                </a:solidFill>
                <a:latin typeface="Calibri"/>
                <a:cs typeface="Calibri"/>
              </a:rPr>
              <a:t>locales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70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80" dirty="0">
                <a:solidFill>
                  <a:srgbClr val="332C2C"/>
                </a:solidFill>
                <a:latin typeface="Calibri"/>
                <a:cs typeface="Calibri"/>
              </a:rPr>
              <a:t>diaspora.</a:t>
            </a:r>
            <a:endParaRPr sz="3800">
              <a:latin typeface="Calibri"/>
              <a:cs typeface="Calibri"/>
            </a:endParaRPr>
          </a:p>
          <a:p>
            <a:pPr marL="12700" marR="5080">
              <a:lnSpc>
                <a:spcPct val="101200"/>
              </a:lnSpc>
              <a:spcBef>
                <a:spcPts val="35"/>
              </a:spcBef>
            </a:pPr>
            <a:r>
              <a:rPr sz="3800" spc="265" dirty="0">
                <a:solidFill>
                  <a:srgbClr val="332C2C"/>
                </a:solidFill>
                <a:latin typeface="Calibri"/>
                <a:cs typeface="Calibri"/>
              </a:rPr>
              <a:t>le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00" dirty="0">
                <a:solidFill>
                  <a:srgbClr val="332C2C"/>
                </a:solidFill>
                <a:latin typeface="Calibri"/>
                <a:cs typeface="Calibri"/>
              </a:rPr>
              <a:t>cadre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45" dirty="0">
                <a:solidFill>
                  <a:srgbClr val="332C2C"/>
                </a:solidFill>
                <a:latin typeface="Calibri"/>
                <a:cs typeface="Calibri"/>
              </a:rPr>
              <a:t>juridique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5" dirty="0">
                <a:solidFill>
                  <a:srgbClr val="332C2C"/>
                </a:solidFill>
                <a:latin typeface="Calibri"/>
                <a:cs typeface="Calibri"/>
              </a:rPr>
              <a:t>international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40" dirty="0">
                <a:solidFill>
                  <a:srgbClr val="332C2C"/>
                </a:solidFill>
                <a:latin typeface="Calibri"/>
                <a:cs typeface="Calibri"/>
              </a:rPr>
              <a:t>national </a:t>
            </a:r>
            <a:r>
              <a:rPr sz="3800" spc="229" dirty="0">
                <a:solidFill>
                  <a:srgbClr val="332C2C"/>
                </a:solidFill>
                <a:latin typeface="Calibri"/>
                <a:cs typeface="Calibri"/>
              </a:rPr>
              <a:t>offre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30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65" dirty="0">
                <a:solidFill>
                  <a:srgbClr val="332C2C"/>
                </a:solidFill>
                <a:latin typeface="Calibri"/>
                <a:cs typeface="Calibri"/>
              </a:rPr>
              <a:t>instruments,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65" dirty="0">
                <a:solidFill>
                  <a:srgbClr val="332C2C"/>
                </a:solidFill>
                <a:latin typeface="Calibri"/>
                <a:cs typeface="Calibri"/>
              </a:rPr>
              <a:t>mais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15" dirty="0">
                <a:solidFill>
                  <a:srgbClr val="332C2C"/>
                </a:solidFill>
                <a:latin typeface="Calibri"/>
                <a:cs typeface="Calibri"/>
              </a:rPr>
              <a:t>leur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55" dirty="0">
                <a:solidFill>
                  <a:srgbClr val="332C2C"/>
                </a:solidFill>
                <a:latin typeface="Calibri"/>
                <a:cs typeface="Calibri"/>
              </a:rPr>
              <a:t>application </a:t>
            </a:r>
            <a:r>
              <a:rPr sz="3800" spc="295" dirty="0">
                <a:solidFill>
                  <a:srgbClr val="332C2C"/>
                </a:solidFill>
                <a:latin typeface="Calibri"/>
                <a:cs typeface="Calibri"/>
              </a:rPr>
              <a:t>reste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35" dirty="0">
                <a:solidFill>
                  <a:srgbClr val="332C2C"/>
                </a:solidFill>
                <a:latin typeface="Calibri"/>
                <a:cs typeface="Calibri"/>
              </a:rPr>
              <a:t>fragmentaire.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15" dirty="0">
                <a:solidFill>
                  <a:srgbClr val="332C2C"/>
                </a:solidFill>
                <a:latin typeface="Calibri"/>
                <a:cs typeface="Calibri"/>
              </a:rPr>
              <a:t>l'étude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05" dirty="0">
                <a:solidFill>
                  <a:srgbClr val="332C2C"/>
                </a:solidFill>
                <a:latin typeface="Calibri"/>
                <a:cs typeface="Calibri"/>
              </a:rPr>
              <a:t>vise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00" dirty="0">
                <a:solidFill>
                  <a:srgbClr val="332C2C"/>
                </a:solidFill>
                <a:latin typeface="Calibri"/>
                <a:cs typeface="Calibri"/>
              </a:rPr>
              <a:t>à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65" dirty="0">
                <a:solidFill>
                  <a:srgbClr val="332C2C"/>
                </a:solidFill>
                <a:latin typeface="Calibri"/>
                <a:cs typeface="Calibri"/>
              </a:rPr>
              <a:t>proposer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05" dirty="0">
                <a:solidFill>
                  <a:srgbClr val="332C2C"/>
                </a:solidFill>
                <a:latin typeface="Calibri"/>
                <a:cs typeface="Calibri"/>
              </a:rPr>
              <a:t>des </a:t>
            </a:r>
            <a:r>
              <a:rPr sz="3800" spc="340" dirty="0">
                <a:solidFill>
                  <a:srgbClr val="332C2C"/>
                </a:solidFill>
                <a:latin typeface="Calibri"/>
                <a:cs typeface="Calibri"/>
              </a:rPr>
              <a:t>solutions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15" dirty="0">
                <a:solidFill>
                  <a:srgbClr val="332C2C"/>
                </a:solidFill>
                <a:latin typeface="Calibri"/>
                <a:cs typeface="Calibri"/>
              </a:rPr>
              <a:t>pour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95" dirty="0">
                <a:solidFill>
                  <a:srgbClr val="332C2C"/>
                </a:solidFill>
                <a:latin typeface="Calibri"/>
                <a:cs typeface="Calibri"/>
              </a:rPr>
              <a:t>une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45" dirty="0">
                <a:solidFill>
                  <a:srgbClr val="332C2C"/>
                </a:solidFill>
                <a:latin typeface="Calibri"/>
                <a:cs typeface="Calibri"/>
              </a:rPr>
              <a:t>gouvernance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10" dirty="0">
                <a:solidFill>
                  <a:srgbClr val="332C2C"/>
                </a:solidFill>
                <a:latin typeface="Calibri"/>
                <a:cs typeface="Calibri"/>
              </a:rPr>
              <a:t>foncière </a:t>
            </a:r>
            <a:r>
              <a:rPr sz="3800" spc="320" dirty="0">
                <a:solidFill>
                  <a:srgbClr val="332C2C"/>
                </a:solidFill>
                <a:latin typeface="Calibri"/>
                <a:cs typeface="Calibri"/>
              </a:rPr>
              <a:t>inclusive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40146"/>
            <a:ext cx="5179060" cy="5447665"/>
          </a:xfrm>
          <a:custGeom>
            <a:avLst/>
            <a:gdLst/>
            <a:ahLst/>
            <a:cxnLst/>
            <a:rect l="l" t="t" r="r" b="b"/>
            <a:pathLst>
              <a:path w="5179060" h="5447665">
                <a:moveTo>
                  <a:pt x="0" y="0"/>
                </a:moveTo>
                <a:lnTo>
                  <a:pt x="56648" y="10442"/>
                </a:lnTo>
                <a:lnTo>
                  <a:pt x="101517" y="19836"/>
                </a:lnTo>
                <a:lnTo>
                  <a:pt x="145914" y="30065"/>
                </a:lnTo>
                <a:lnTo>
                  <a:pt x="189846" y="41122"/>
                </a:lnTo>
                <a:lnTo>
                  <a:pt x="233318" y="52994"/>
                </a:lnTo>
                <a:lnTo>
                  <a:pt x="276336" y="65674"/>
                </a:lnTo>
                <a:lnTo>
                  <a:pt x="318906" y="79149"/>
                </a:lnTo>
                <a:lnTo>
                  <a:pt x="361033" y="93411"/>
                </a:lnTo>
                <a:lnTo>
                  <a:pt x="402722" y="108449"/>
                </a:lnTo>
                <a:lnTo>
                  <a:pt x="443981" y="124253"/>
                </a:lnTo>
                <a:lnTo>
                  <a:pt x="484813" y="140813"/>
                </a:lnTo>
                <a:lnTo>
                  <a:pt x="525226" y="158119"/>
                </a:lnTo>
                <a:lnTo>
                  <a:pt x="565224" y="176161"/>
                </a:lnTo>
                <a:lnTo>
                  <a:pt x="604813" y="194929"/>
                </a:lnTo>
                <a:lnTo>
                  <a:pt x="643999" y="214412"/>
                </a:lnTo>
                <a:lnTo>
                  <a:pt x="682788" y="234601"/>
                </a:lnTo>
                <a:lnTo>
                  <a:pt x="721185" y="255486"/>
                </a:lnTo>
                <a:lnTo>
                  <a:pt x="759197" y="277055"/>
                </a:lnTo>
                <a:lnTo>
                  <a:pt x="796827" y="299301"/>
                </a:lnTo>
                <a:lnTo>
                  <a:pt x="834084" y="322211"/>
                </a:lnTo>
                <a:lnTo>
                  <a:pt x="870971" y="345777"/>
                </a:lnTo>
                <a:lnTo>
                  <a:pt x="907495" y="369988"/>
                </a:lnTo>
                <a:lnTo>
                  <a:pt x="943661" y="394834"/>
                </a:lnTo>
                <a:lnTo>
                  <a:pt x="979476" y="420305"/>
                </a:lnTo>
                <a:lnTo>
                  <a:pt x="1014944" y="446391"/>
                </a:lnTo>
                <a:lnTo>
                  <a:pt x="1050071" y="473082"/>
                </a:lnTo>
                <a:lnTo>
                  <a:pt x="1084864" y="500367"/>
                </a:lnTo>
                <a:lnTo>
                  <a:pt x="1119327" y="528238"/>
                </a:lnTo>
                <a:lnTo>
                  <a:pt x="1153467" y="556682"/>
                </a:lnTo>
                <a:lnTo>
                  <a:pt x="1187289" y="585691"/>
                </a:lnTo>
                <a:lnTo>
                  <a:pt x="1220799" y="615255"/>
                </a:lnTo>
                <a:lnTo>
                  <a:pt x="1254002" y="645363"/>
                </a:lnTo>
                <a:lnTo>
                  <a:pt x="1286904" y="676005"/>
                </a:lnTo>
                <a:lnTo>
                  <a:pt x="1319511" y="707172"/>
                </a:lnTo>
                <a:lnTo>
                  <a:pt x="1351829" y="738852"/>
                </a:lnTo>
                <a:lnTo>
                  <a:pt x="1383863" y="771036"/>
                </a:lnTo>
                <a:lnTo>
                  <a:pt x="1415618" y="803715"/>
                </a:lnTo>
                <a:lnTo>
                  <a:pt x="1447102" y="836877"/>
                </a:lnTo>
                <a:lnTo>
                  <a:pt x="1478318" y="870513"/>
                </a:lnTo>
                <a:lnTo>
                  <a:pt x="1509273" y="904613"/>
                </a:lnTo>
                <a:lnTo>
                  <a:pt x="1539973" y="939166"/>
                </a:lnTo>
                <a:lnTo>
                  <a:pt x="1570423" y="974163"/>
                </a:lnTo>
                <a:lnTo>
                  <a:pt x="1600629" y="1009593"/>
                </a:lnTo>
                <a:lnTo>
                  <a:pt x="1630596" y="1045447"/>
                </a:lnTo>
                <a:lnTo>
                  <a:pt x="1660331" y="1081714"/>
                </a:lnTo>
                <a:lnTo>
                  <a:pt x="1689839" y="1118384"/>
                </a:lnTo>
                <a:lnTo>
                  <a:pt x="1719125" y="1155448"/>
                </a:lnTo>
                <a:lnTo>
                  <a:pt x="1748196" y="1192894"/>
                </a:lnTo>
                <a:lnTo>
                  <a:pt x="1777057" y="1230713"/>
                </a:lnTo>
                <a:lnTo>
                  <a:pt x="1805713" y="1268896"/>
                </a:lnTo>
                <a:lnTo>
                  <a:pt x="1834170" y="1307431"/>
                </a:lnTo>
                <a:lnTo>
                  <a:pt x="1862435" y="1346309"/>
                </a:lnTo>
                <a:lnTo>
                  <a:pt x="1890512" y="1385519"/>
                </a:lnTo>
                <a:lnTo>
                  <a:pt x="1918408" y="1425052"/>
                </a:lnTo>
                <a:lnTo>
                  <a:pt x="1946127" y="1464897"/>
                </a:lnTo>
                <a:lnTo>
                  <a:pt x="1973677" y="1505045"/>
                </a:lnTo>
                <a:lnTo>
                  <a:pt x="2001061" y="1545486"/>
                </a:lnTo>
                <a:lnTo>
                  <a:pt x="2028287" y="1586208"/>
                </a:lnTo>
                <a:lnTo>
                  <a:pt x="2055360" y="1627203"/>
                </a:lnTo>
                <a:lnTo>
                  <a:pt x="2082285" y="1668460"/>
                </a:lnTo>
                <a:lnTo>
                  <a:pt x="2109068" y="1709968"/>
                </a:lnTo>
                <a:lnTo>
                  <a:pt x="2135714" y="1751719"/>
                </a:lnTo>
                <a:lnTo>
                  <a:pt x="2162231" y="1793702"/>
                </a:lnTo>
                <a:lnTo>
                  <a:pt x="2188622" y="1835906"/>
                </a:lnTo>
                <a:lnTo>
                  <a:pt x="2214894" y="1878322"/>
                </a:lnTo>
                <a:lnTo>
                  <a:pt x="2241053" y="1920940"/>
                </a:lnTo>
                <a:lnTo>
                  <a:pt x="2267103" y="1963749"/>
                </a:lnTo>
                <a:lnTo>
                  <a:pt x="2293052" y="2006739"/>
                </a:lnTo>
                <a:lnTo>
                  <a:pt x="2318904" y="2049901"/>
                </a:lnTo>
                <a:lnTo>
                  <a:pt x="2344665" y="2093225"/>
                </a:lnTo>
                <a:lnTo>
                  <a:pt x="2370341" y="2136699"/>
                </a:lnTo>
                <a:lnTo>
                  <a:pt x="2395938" y="2180315"/>
                </a:lnTo>
                <a:lnTo>
                  <a:pt x="2421461" y="2224061"/>
                </a:lnTo>
                <a:lnTo>
                  <a:pt x="2446916" y="2267929"/>
                </a:lnTo>
                <a:lnTo>
                  <a:pt x="2472308" y="2311908"/>
                </a:lnTo>
                <a:lnTo>
                  <a:pt x="2497643" y="2355987"/>
                </a:lnTo>
                <a:lnTo>
                  <a:pt x="2522928" y="2400157"/>
                </a:lnTo>
                <a:lnTo>
                  <a:pt x="2548167" y="2444408"/>
                </a:lnTo>
                <a:lnTo>
                  <a:pt x="2573366" y="2488729"/>
                </a:lnTo>
                <a:lnTo>
                  <a:pt x="2598532" y="2533111"/>
                </a:lnTo>
                <a:lnTo>
                  <a:pt x="2623668" y="2577543"/>
                </a:lnTo>
                <a:lnTo>
                  <a:pt x="2648783" y="2622016"/>
                </a:lnTo>
                <a:lnTo>
                  <a:pt x="2673880" y="2666518"/>
                </a:lnTo>
                <a:lnTo>
                  <a:pt x="2698966" y="2711041"/>
                </a:lnTo>
                <a:lnTo>
                  <a:pt x="2724046" y="2755574"/>
                </a:lnTo>
                <a:lnTo>
                  <a:pt x="2749126" y="2800107"/>
                </a:lnTo>
                <a:lnTo>
                  <a:pt x="2774212" y="2844629"/>
                </a:lnTo>
                <a:lnTo>
                  <a:pt x="2799309" y="2889132"/>
                </a:lnTo>
                <a:lnTo>
                  <a:pt x="2824423" y="2933604"/>
                </a:lnTo>
                <a:lnTo>
                  <a:pt x="2849560" y="2978036"/>
                </a:lnTo>
                <a:lnTo>
                  <a:pt x="2874725" y="3022417"/>
                </a:lnTo>
                <a:lnTo>
                  <a:pt x="2899924" y="3066738"/>
                </a:lnTo>
                <a:lnTo>
                  <a:pt x="2925164" y="3110989"/>
                </a:lnTo>
                <a:lnTo>
                  <a:pt x="2950448" y="3155158"/>
                </a:lnTo>
                <a:lnTo>
                  <a:pt x="2975784" y="3199238"/>
                </a:lnTo>
                <a:lnTo>
                  <a:pt x="3001176" y="3243216"/>
                </a:lnTo>
                <a:lnTo>
                  <a:pt x="3026631" y="3287083"/>
                </a:lnTo>
                <a:lnTo>
                  <a:pt x="3052154" y="3330830"/>
                </a:lnTo>
                <a:lnTo>
                  <a:pt x="3077750" y="3374445"/>
                </a:lnTo>
                <a:lnTo>
                  <a:pt x="3103427" y="3417919"/>
                </a:lnTo>
                <a:lnTo>
                  <a:pt x="3129188" y="3461243"/>
                </a:lnTo>
                <a:lnTo>
                  <a:pt x="3155040" y="3504404"/>
                </a:lnTo>
                <a:lnTo>
                  <a:pt x="3180989" y="3547395"/>
                </a:lnTo>
                <a:lnTo>
                  <a:pt x="3207040" y="3590204"/>
                </a:lnTo>
                <a:lnTo>
                  <a:pt x="3233198" y="3632821"/>
                </a:lnTo>
                <a:lnTo>
                  <a:pt x="3259470" y="3675237"/>
                </a:lnTo>
                <a:lnTo>
                  <a:pt x="3285862" y="3717442"/>
                </a:lnTo>
                <a:lnTo>
                  <a:pt x="3312378" y="3759424"/>
                </a:lnTo>
                <a:lnTo>
                  <a:pt x="3339025" y="3801175"/>
                </a:lnTo>
                <a:lnTo>
                  <a:pt x="3365808" y="3842683"/>
                </a:lnTo>
                <a:lnTo>
                  <a:pt x="3392733" y="3883940"/>
                </a:lnTo>
                <a:lnTo>
                  <a:pt x="3419806" y="3924935"/>
                </a:lnTo>
                <a:lnTo>
                  <a:pt x="3447032" y="3965657"/>
                </a:lnTo>
                <a:lnTo>
                  <a:pt x="3474417" y="4006097"/>
                </a:lnTo>
                <a:lnTo>
                  <a:pt x="3501966" y="4046245"/>
                </a:lnTo>
                <a:lnTo>
                  <a:pt x="3529686" y="4086091"/>
                </a:lnTo>
                <a:lnTo>
                  <a:pt x="3557581" y="4125624"/>
                </a:lnTo>
                <a:lnTo>
                  <a:pt x="3585659" y="4164834"/>
                </a:lnTo>
                <a:lnTo>
                  <a:pt x="3613924" y="4203712"/>
                </a:lnTo>
                <a:lnTo>
                  <a:pt x="3642381" y="4242247"/>
                </a:lnTo>
                <a:lnTo>
                  <a:pt x="3671038" y="4280429"/>
                </a:lnTo>
                <a:lnTo>
                  <a:pt x="3699898" y="4318249"/>
                </a:lnTo>
                <a:lnTo>
                  <a:pt x="3728969" y="4355695"/>
                </a:lnTo>
                <a:lnTo>
                  <a:pt x="3758256" y="4392759"/>
                </a:lnTo>
                <a:lnTo>
                  <a:pt x="3787763" y="4429429"/>
                </a:lnTo>
                <a:lnTo>
                  <a:pt x="3817498" y="4465696"/>
                </a:lnTo>
                <a:lnTo>
                  <a:pt x="3847466" y="4501550"/>
                </a:lnTo>
                <a:lnTo>
                  <a:pt x="3877672" y="4536980"/>
                </a:lnTo>
                <a:lnTo>
                  <a:pt x="3908122" y="4571977"/>
                </a:lnTo>
                <a:lnTo>
                  <a:pt x="3938822" y="4606530"/>
                </a:lnTo>
                <a:lnTo>
                  <a:pt x="3969778" y="4640630"/>
                </a:lnTo>
                <a:lnTo>
                  <a:pt x="4000994" y="4674266"/>
                </a:lnTo>
                <a:lnTo>
                  <a:pt x="4032478" y="4707429"/>
                </a:lnTo>
                <a:lnTo>
                  <a:pt x="4064233" y="4740107"/>
                </a:lnTo>
                <a:lnTo>
                  <a:pt x="4096267" y="4772292"/>
                </a:lnTo>
                <a:lnTo>
                  <a:pt x="4128585" y="4803972"/>
                </a:lnTo>
                <a:lnTo>
                  <a:pt x="4161192" y="4835139"/>
                </a:lnTo>
                <a:lnTo>
                  <a:pt x="4194095" y="4865781"/>
                </a:lnTo>
                <a:lnTo>
                  <a:pt x="4227298" y="4895889"/>
                </a:lnTo>
                <a:lnTo>
                  <a:pt x="4260808" y="4925453"/>
                </a:lnTo>
                <a:lnTo>
                  <a:pt x="4294630" y="4954462"/>
                </a:lnTo>
                <a:lnTo>
                  <a:pt x="4328770" y="4982907"/>
                </a:lnTo>
                <a:lnTo>
                  <a:pt x="4363234" y="5010777"/>
                </a:lnTo>
                <a:lnTo>
                  <a:pt x="4398027" y="5038063"/>
                </a:lnTo>
                <a:lnTo>
                  <a:pt x="4433154" y="5064754"/>
                </a:lnTo>
                <a:lnTo>
                  <a:pt x="4468623" y="5090840"/>
                </a:lnTo>
                <a:lnTo>
                  <a:pt x="4504437" y="5116311"/>
                </a:lnTo>
                <a:lnTo>
                  <a:pt x="4540604" y="5141157"/>
                </a:lnTo>
                <a:lnTo>
                  <a:pt x="4577128" y="5165368"/>
                </a:lnTo>
                <a:lnTo>
                  <a:pt x="4614015" y="5188934"/>
                </a:lnTo>
                <a:lnTo>
                  <a:pt x="4651272" y="5211845"/>
                </a:lnTo>
                <a:lnTo>
                  <a:pt x="4688903" y="5234091"/>
                </a:lnTo>
                <a:lnTo>
                  <a:pt x="4726914" y="5255661"/>
                </a:lnTo>
                <a:lnTo>
                  <a:pt x="4765312" y="5276545"/>
                </a:lnTo>
                <a:lnTo>
                  <a:pt x="4804101" y="5296734"/>
                </a:lnTo>
                <a:lnTo>
                  <a:pt x="4843287" y="5316218"/>
                </a:lnTo>
                <a:lnTo>
                  <a:pt x="4882877" y="5334986"/>
                </a:lnTo>
                <a:lnTo>
                  <a:pt x="4922875" y="5353028"/>
                </a:lnTo>
                <a:lnTo>
                  <a:pt x="4963287" y="5370334"/>
                </a:lnTo>
                <a:lnTo>
                  <a:pt x="5004120" y="5386894"/>
                </a:lnTo>
                <a:lnTo>
                  <a:pt x="5045379" y="5402698"/>
                </a:lnTo>
                <a:lnTo>
                  <a:pt x="5087068" y="5417736"/>
                </a:lnTo>
                <a:lnTo>
                  <a:pt x="5129195" y="5431998"/>
                </a:lnTo>
                <a:lnTo>
                  <a:pt x="5171765" y="5445474"/>
                </a:lnTo>
                <a:lnTo>
                  <a:pt x="5179031" y="5447615"/>
                </a:lnTo>
              </a:path>
            </a:pathLst>
          </a:custGeom>
          <a:ln w="25000">
            <a:solidFill>
              <a:srgbClr val="33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257" y="2842463"/>
            <a:ext cx="10873740" cy="472059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  <a:tabLst>
                <a:tab pos="10106025" algn="l"/>
              </a:tabLst>
            </a:pPr>
            <a:r>
              <a:rPr sz="3800" spc="360" dirty="0">
                <a:solidFill>
                  <a:srgbClr val="332C2C"/>
                </a:solidFill>
                <a:latin typeface="Calibri"/>
                <a:cs typeface="Calibri"/>
              </a:rPr>
              <a:t>Cette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30" dirty="0">
                <a:solidFill>
                  <a:srgbClr val="332C2C"/>
                </a:solidFill>
                <a:latin typeface="Calibri"/>
                <a:cs typeface="Calibri"/>
              </a:rPr>
              <a:t>étude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05" dirty="0">
                <a:solidFill>
                  <a:srgbClr val="332C2C"/>
                </a:solidFill>
                <a:latin typeface="Calibri"/>
                <a:cs typeface="Calibri"/>
              </a:rPr>
              <a:t>vise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15" dirty="0">
                <a:solidFill>
                  <a:srgbClr val="332C2C"/>
                </a:solidFill>
                <a:latin typeface="Calibri"/>
                <a:cs typeface="Calibri"/>
              </a:rPr>
              <a:t>à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b="1" spc="370" dirty="0">
                <a:solidFill>
                  <a:srgbClr val="332C2C"/>
                </a:solidFill>
                <a:latin typeface="Calibri"/>
                <a:cs typeface="Calibri"/>
              </a:rPr>
              <a:t>analyse</a:t>
            </a:r>
            <a:r>
              <a:rPr sz="3800" spc="370" dirty="0">
                <a:solidFill>
                  <a:srgbClr val="332C2C"/>
                </a:solidFill>
                <a:latin typeface="Calibri"/>
                <a:cs typeface="Calibri"/>
              </a:rPr>
              <a:t>r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65" dirty="0">
                <a:solidFill>
                  <a:srgbClr val="332C2C"/>
                </a:solidFill>
                <a:latin typeface="Calibri"/>
                <a:cs typeface="Calibri"/>
              </a:rPr>
              <a:t>le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05" dirty="0">
                <a:solidFill>
                  <a:srgbClr val="332C2C"/>
                </a:solidFill>
                <a:latin typeface="Calibri"/>
                <a:cs typeface="Calibri"/>
              </a:rPr>
              <a:t>cadre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60" dirty="0">
                <a:solidFill>
                  <a:srgbClr val="332C2C"/>
                </a:solidFill>
                <a:latin typeface="Calibri"/>
                <a:cs typeface="Calibri"/>
              </a:rPr>
              <a:t>normatif </a:t>
            </a:r>
            <a:r>
              <a:rPr sz="3800" spc="32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50" dirty="0">
                <a:solidFill>
                  <a:srgbClr val="332C2C"/>
                </a:solidFill>
                <a:latin typeface="Calibri"/>
                <a:cs typeface="Calibri"/>
              </a:rPr>
              <a:t>juridique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25" dirty="0">
                <a:solidFill>
                  <a:srgbClr val="332C2C"/>
                </a:solidFill>
                <a:latin typeface="Calibri"/>
                <a:cs typeface="Calibri"/>
              </a:rPr>
              <a:t>relatif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75" dirty="0">
                <a:solidFill>
                  <a:srgbClr val="332C2C"/>
                </a:solidFill>
                <a:latin typeface="Calibri"/>
                <a:cs typeface="Calibri"/>
              </a:rPr>
              <a:t>au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05" dirty="0">
                <a:solidFill>
                  <a:srgbClr val="332C2C"/>
                </a:solidFill>
                <a:latin typeface="Calibri"/>
                <a:cs typeface="Calibri"/>
              </a:rPr>
              <a:t>droits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0" dirty="0">
                <a:solidFill>
                  <a:srgbClr val="332C2C"/>
                </a:solidFill>
                <a:latin typeface="Calibri"/>
                <a:cs typeface="Calibri"/>
              </a:rPr>
              <a:t>fonciers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50" dirty="0">
                <a:solidFill>
                  <a:srgbClr val="332C2C"/>
                </a:solidFill>
                <a:latin typeface="Calibri"/>
                <a:cs typeface="Calibri"/>
              </a:rPr>
              <a:t>en </a:t>
            </a:r>
            <a:r>
              <a:rPr sz="3800" spc="345" dirty="0">
                <a:solidFill>
                  <a:srgbClr val="332C2C"/>
                </a:solidFill>
                <a:latin typeface="Calibri"/>
                <a:cs typeface="Calibri"/>
              </a:rPr>
              <a:t>Afrique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85" dirty="0">
                <a:solidFill>
                  <a:srgbClr val="332C2C"/>
                </a:solidFill>
                <a:latin typeface="Calibri"/>
                <a:cs typeface="Calibri"/>
              </a:rPr>
              <a:t>centrale</a:t>
            </a:r>
            <a:r>
              <a:rPr sz="3800" b="1" spc="285" dirty="0">
                <a:solidFill>
                  <a:srgbClr val="332C2C"/>
                </a:solidFill>
                <a:latin typeface="Calibri"/>
                <a:cs typeface="Calibri"/>
              </a:rPr>
              <a:t>,</a:t>
            </a:r>
            <a:r>
              <a:rPr sz="3800" b="1" spc="21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b="1" spc="380" dirty="0">
                <a:solidFill>
                  <a:srgbClr val="332C2C"/>
                </a:solidFill>
                <a:latin typeface="Calibri"/>
                <a:cs typeface="Calibri"/>
              </a:rPr>
              <a:t>étudier</a:t>
            </a:r>
            <a:r>
              <a:rPr sz="3800" b="1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90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b="1" spc="470" dirty="0">
                <a:solidFill>
                  <a:srgbClr val="332C2C"/>
                </a:solidFill>
                <a:latin typeface="Calibri"/>
                <a:cs typeface="Calibri"/>
              </a:rPr>
              <a:t>impacts </a:t>
            </a:r>
            <a:r>
              <a:rPr sz="3800" b="1" spc="434" dirty="0">
                <a:solidFill>
                  <a:srgbClr val="332C2C"/>
                </a:solidFill>
                <a:latin typeface="Calibri"/>
                <a:cs typeface="Calibri"/>
              </a:rPr>
              <a:t>contemporains</a:t>
            </a:r>
            <a:r>
              <a:rPr sz="3800" b="1" spc="204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b="1" spc="475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3800" b="1" spc="204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b="1" spc="350" dirty="0">
                <a:solidFill>
                  <a:srgbClr val="332C2C"/>
                </a:solidFill>
                <a:latin typeface="Calibri"/>
                <a:cs typeface="Calibri"/>
              </a:rPr>
              <a:t>activités</a:t>
            </a:r>
            <a:r>
              <a:rPr sz="3800" b="1" spc="204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b="1" spc="340" dirty="0">
                <a:solidFill>
                  <a:srgbClr val="332C2C"/>
                </a:solidFill>
                <a:latin typeface="Calibri"/>
                <a:cs typeface="Calibri"/>
              </a:rPr>
              <a:t>extractives</a:t>
            </a:r>
            <a:r>
              <a:rPr sz="3800" b="1" dirty="0">
                <a:solidFill>
                  <a:srgbClr val="332C2C"/>
                </a:solidFill>
                <a:latin typeface="Calibri"/>
                <a:cs typeface="Calibri"/>
              </a:rPr>
              <a:t>	</a:t>
            </a:r>
            <a:r>
              <a:rPr sz="3800" spc="335" dirty="0">
                <a:solidFill>
                  <a:srgbClr val="332C2C"/>
                </a:solidFill>
                <a:latin typeface="Calibri"/>
                <a:cs typeface="Calibri"/>
              </a:rPr>
              <a:t>sur </a:t>
            </a:r>
            <a:r>
              <a:rPr sz="3800" spc="290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90" dirty="0">
                <a:solidFill>
                  <a:srgbClr val="332C2C"/>
                </a:solidFill>
                <a:latin typeface="Calibri"/>
                <a:cs typeface="Calibri"/>
              </a:rPr>
              <a:t>populations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30" dirty="0">
                <a:solidFill>
                  <a:srgbClr val="332C2C"/>
                </a:solidFill>
                <a:latin typeface="Calibri"/>
                <a:cs typeface="Calibri"/>
              </a:rPr>
              <a:t>locales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75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90" dirty="0">
                <a:solidFill>
                  <a:srgbClr val="332C2C"/>
                </a:solidFill>
                <a:latin typeface="Calibri"/>
                <a:cs typeface="Calibri"/>
              </a:rPr>
              <a:t>diaspora, </a:t>
            </a:r>
            <a:r>
              <a:rPr sz="3800" spc="325" dirty="0">
                <a:solidFill>
                  <a:srgbClr val="332C2C"/>
                </a:solidFill>
                <a:latin typeface="Calibri"/>
                <a:cs typeface="Calibri"/>
              </a:rPr>
              <a:t>identiﬁer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90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05" dirty="0">
                <a:solidFill>
                  <a:srgbClr val="332C2C"/>
                </a:solidFill>
                <a:latin typeface="Calibri"/>
                <a:cs typeface="Calibri"/>
              </a:rPr>
              <a:t>déﬁs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75" dirty="0">
                <a:solidFill>
                  <a:srgbClr val="332C2C"/>
                </a:solidFill>
                <a:latin typeface="Calibri"/>
                <a:cs typeface="Calibri"/>
              </a:rPr>
              <a:t>dans</a:t>
            </a:r>
            <a:r>
              <a:rPr sz="3800" spc="14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275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34" dirty="0">
                <a:solidFill>
                  <a:srgbClr val="332C2C"/>
                </a:solidFill>
                <a:latin typeface="Calibri"/>
                <a:cs typeface="Calibri"/>
              </a:rPr>
              <a:t>gouvernance </a:t>
            </a:r>
            <a:r>
              <a:rPr sz="3800" spc="320" dirty="0">
                <a:solidFill>
                  <a:srgbClr val="332C2C"/>
                </a:solidFill>
                <a:latin typeface="Calibri"/>
                <a:cs typeface="Calibri"/>
              </a:rPr>
              <a:t>foncière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70" dirty="0">
                <a:solidFill>
                  <a:srgbClr val="332C2C"/>
                </a:solidFill>
                <a:latin typeface="Calibri"/>
                <a:cs typeface="Calibri"/>
              </a:rPr>
              <a:t>proposer</a:t>
            </a:r>
            <a:r>
              <a:rPr sz="3800" spc="15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40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3800" spc="14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55" dirty="0">
                <a:solidFill>
                  <a:srgbClr val="332C2C"/>
                </a:solidFill>
                <a:latin typeface="Calibri"/>
                <a:cs typeface="Calibri"/>
              </a:rPr>
              <a:t>recommandations </a:t>
            </a:r>
            <a:r>
              <a:rPr sz="3800" spc="420" dirty="0">
                <a:solidFill>
                  <a:srgbClr val="332C2C"/>
                </a:solidFill>
                <a:latin typeface="Calibri"/>
                <a:cs typeface="Calibri"/>
              </a:rPr>
              <a:t>pour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95" dirty="0">
                <a:solidFill>
                  <a:srgbClr val="332C2C"/>
                </a:solidFill>
                <a:latin typeface="Calibri"/>
                <a:cs typeface="Calibri"/>
              </a:rPr>
              <a:t>une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445" dirty="0">
                <a:solidFill>
                  <a:srgbClr val="332C2C"/>
                </a:solidFill>
                <a:latin typeface="Calibri"/>
                <a:cs typeface="Calibri"/>
              </a:rPr>
              <a:t>gouvernance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30" dirty="0">
                <a:solidFill>
                  <a:srgbClr val="332C2C"/>
                </a:solidFill>
                <a:latin typeface="Calibri"/>
                <a:cs typeface="Calibri"/>
              </a:rPr>
              <a:t>inclusive</a:t>
            </a:r>
            <a:r>
              <a:rPr sz="3800" spc="15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2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3800" spc="16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3800" spc="365" dirty="0">
                <a:solidFill>
                  <a:srgbClr val="332C2C"/>
                </a:solidFill>
                <a:latin typeface="Calibri"/>
                <a:cs typeface="Calibri"/>
              </a:rPr>
              <a:t>durable</a:t>
            </a:r>
            <a:endParaRPr sz="3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3302"/>
            <a:ext cx="18288000" cy="10278110"/>
            <a:chOff x="0" y="3302"/>
            <a:chExt cx="18288000" cy="102781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02"/>
              <a:ext cx="7098030" cy="102781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54" y="548843"/>
              <a:ext cx="18287365" cy="9251950"/>
            </a:xfrm>
            <a:custGeom>
              <a:avLst/>
              <a:gdLst/>
              <a:ahLst/>
              <a:cxnLst/>
              <a:rect l="l" t="t" r="r" b="b"/>
              <a:pathLst>
                <a:path w="18287365" h="9251950">
                  <a:moveTo>
                    <a:pt x="18286934" y="9203842"/>
                  </a:moveTo>
                  <a:lnTo>
                    <a:pt x="304" y="9203842"/>
                  </a:lnTo>
                  <a:lnTo>
                    <a:pt x="304" y="9251467"/>
                  </a:lnTo>
                  <a:lnTo>
                    <a:pt x="18286934" y="9251467"/>
                  </a:lnTo>
                  <a:lnTo>
                    <a:pt x="18286934" y="9203842"/>
                  </a:lnTo>
                  <a:close/>
                </a:path>
                <a:path w="18287365" h="9251950">
                  <a:moveTo>
                    <a:pt x="18286934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18286934" y="47625"/>
                  </a:lnTo>
                  <a:lnTo>
                    <a:pt x="18286934" y="0"/>
                  </a:lnTo>
                  <a:close/>
                </a:path>
              </a:pathLst>
            </a:custGeom>
            <a:solidFill>
              <a:srgbClr val="33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52306" y="412749"/>
            <a:ext cx="7195820" cy="10788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900" b="1" spc="-210" dirty="0">
                <a:solidFill>
                  <a:srgbClr val="000000"/>
                </a:solidFill>
                <a:latin typeface="Times New Roman"/>
                <a:cs typeface="Times New Roman"/>
              </a:rPr>
              <a:t>2.Objectif</a:t>
            </a:r>
            <a:r>
              <a:rPr sz="6900" b="1" spc="-3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6900" b="1" spc="-10" dirty="0">
                <a:solidFill>
                  <a:srgbClr val="000000"/>
                </a:solidFill>
                <a:latin typeface="Times New Roman"/>
                <a:cs typeface="Times New Roman"/>
              </a:rPr>
              <a:t>de</a:t>
            </a:r>
            <a:r>
              <a:rPr sz="6900" b="1" spc="-3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6900" b="1" spc="-35" dirty="0">
                <a:solidFill>
                  <a:srgbClr val="000000"/>
                </a:solidFill>
                <a:latin typeface="Times New Roman"/>
                <a:cs typeface="Times New Roman"/>
              </a:rPr>
              <a:t>l'étude</a:t>
            </a:r>
            <a:endParaRPr sz="6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8222"/>
            <a:ext cx="5229225" cy="5229225"/>
            <a:chOff x="0" y="868222"/>
            <a:chExt cx="5229225" cy="5229225"/>
          </a:xfrm>
        </p:grpSpPr>
        <p:sp>
          <p:nvSpPr>
            <p:cNvPr id="3" name="object 3"/>
            <p:cNvSpPr/>
            <p:nvPr/>
          </p:nvSpPr>
          <p:spPr>
            <a:xfrm>
              <a:off x="0" y="868222"/>
              <a:ext cx="5229225" cy="5229225"/>
            </a:xfrm>
            <a:custGeom>
              <a:avLst/>
              <a:gdLst/>
              <a:ahLst/>
              <a:cxnLst/>
              <a:rect l="l" t="t" r="r" b="b"/>
              <a:pathLst>
                <a:path w="5229225" h="5229225">
                  <a:moveTo>
                    <a:pt x="5229225" y="0"/>
                  </a:moveTo>
                  <a:lnTo>
                    <a:pt x="0" y="0"/>
                  </a:lnTo>
                  <a:lnTo>
                    <a:pt x="0" y="5229225"/>
                  </a:lnTo>
                  <a:lnTo>
                    <a:pt x="5229225" y="5229225"/>
                  </a:lnTo>
                  <a:lnTo>
                    <a:pt x="5229225" y="0"/>
                  </a:lnTo>
                  <a:close/>
                </a:path>
              </a:pathLst>
            </a:custGeom>
            <a:solidFill>
              <a:srgbClr val="33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609" y="927455"/>
              <a:ext cx="5095875" cy="509587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3042213" y="5610076"/>
            <a:ext cx="5246370" cy="4677410"/>
          </a:xfrm>
          <a:custGeom>
            <a:avLst/>
            <a:gdLst/>
            <a:ahLst/>
            <a:cxnLst/>
            <a:rect l="l" t="t" r="r" b="b"/>
            <a:pathLst>
              <a:path w="5246369" h="4677409">
                <a:moveTo>
                  <a:pt x="5245785" y="0"/>
                </a:moveTo>
                <a:lnTo>
                  <a:pt x="5190872" y="5807"/>
                </a:lnTo>
                <a:lnTo>
                  <a:pt x="5140122" y="12097"/>
                </a:lnTo>
                <a:lnTo>
                  <a:pt x="5089918" y="19185"/>
                </a:lnTo>
                <a:lnTo>
                  <a:pt x="5040254" y="27063"/>
                </a:lnTo>
                <a:lnTo>
                  <a:pt x="4991124" y="35720"/>
                </a:lnTo>
                <a:lnTo>
                  <a:pt x="4942520" y="45146"/>
                </a:lnTo>
                <a:lnTo>
                  <a:pt x="4894437" y="55333"/>
                </a:lnTo>
                <a:lnTo>
                  <a:pt x="4846867" y="66271"/>
                </a:lnTo>
                <a:lnTo>
                  <a:pt x="4799805" y="77951"/>
                </a:lnTo>
                <a:lnTo>
                  <a:pt x="4753244" y="90362"/>
                </a:lnTo>
                <a:lnTo>
                  <a:pt x="4707177" y="103495"/>
                </a:lnTo>
                <a:lnTo>
                  <a:pt x="4661597" y="117341"/>
                </a:lnTo>
                <a:lnTo>
                  <a:pt x="4616499" y="131891"/>
                </a:lnTo>
                <a:lnTo>
                  <a:pt x="4571876" y="147134"/>
                </a:lnTo>
                <a:lnTo>
                  <a:pt x="4527722" y="163062"/>
                </a:lnTo>
                <a:lnTo>
                  <a:pt x="4484029" y="179664"/>
                </a:lnTo>
                <a:lnTo>
                  <a:pt x="4440791" y="196932"/>
                </a:lnTo>
                <a:lnTo>
                  <a:pt x="4398002" y="214855"/>
                </a:lnTo>
                <a:lnTo>
                  <a:pt x="4355656" y="233425"/>
                </a:lnTo>
                <a:lnTo>
                  <a:pt x="4313745" y="252632"/>
                </a:lnTo>
                <a:lnTo>
                  <a:pt x="4272263" y="272466"/>
                </a:lnTo>
                <a:lnTo>
                  <a:pt x="4231205" y="292917"/>
                </a:lnTo>
                <a:lnTo>
                  <a:pt x="4190562" y="313977"/>
                </a:lnTo>
                <a:lnTo>
                  <a:pt x="4150330" y="335636"/>
                </a:lnTo>
                <a:lnTo>
                  <a:pt x="4110500" y="357884"/>
                </a:lnTo>
                <a:lnTo>
                  <a:pt x="4071068" y="380712"/>
                </a:lnTo>
                <a:lnTo>
                  <a:pt x="4032026" y="404110"/>
                </a:lnTo>
                <a:lnTo>
                  <a:pt x="3993367" y="428069"/>
                </a:lnTo>
                <a:lnTo>
                  <a:pt x="3955086" y="452579"/>
                </a:lnTo>
                <a:lnTo>
                  <a:pt x="3917175" y="477630"/>
                </a:lnTo>
                <a:lnTo>
                  <a:pt x="3879629" y="503214"/>
                </a:lnTo>
                <a:lnTo>
                  <a:pt x="3842441" y="529321"/>
                </a:lnTo>
                <a:lnTo>
                  <a:pt x="3805604" y="555941"/>
                </a:lnTo>
                <a:lnTo>
                  <a:pt x="3769111" y="583065"/>
                </a:lnTo>
                <a:lnTo>
                  <a:pt x="3732957" y="610683"/>
                </a:lnTo>
                <a:lnTo>
                  <a:pt x="3697135" y="638786"/>
                </a:lnTo>
                <a:lnTo>
                  <a:pt x="3661638" y="667364"/>
                </a:lnTo>
                <a:lnTo>
                  <a:pt x="3626459" y="696407"/>
                </a:lnTo>
                <a:lnTo>
                  <a:pt x="3591593" y="725907"/>
                </a:lnTo>
                <a:lnTo>
                  <a:pt x="3557033" y="755853"/>
                </a:lnTo>
                <a:lnTo>
                  <a:pt x="3522771" y="786237"/>
                </a:lnTo>
                <a:lnTo>
                  <a:pt x="3488803" y="817049"/>
                </a:lnTo>
                <a:lnTo>
                  <a:pt x="3455121" y="848278"/>
                </a:lnTo>
                <a:lnTo>
                  <a:pt x="3421718" y="879917"/>
                </a:lnTo>
                <a:lnTo>
                  <a:pt x="3388589" y="911954"/>
                </a:lnTo>
                <a:lnTo>
                  <a:pt x="3355726" y="944381"/>
                </a:lnTo>
                <a:lnTo>
                  <a:pt x="3323124" y="977189"/>
                </a:lnTo>
                <a:lnTo>
                  <a:pt x="3290775" y="1010367"/>
                </a:lnTo>
                <a:lnTo>
                  <a:pt x="3258674" y="1043906"/>
                </a:lnTo>
                <a:lnTo>
                  <a:pt x="3226813" y="1077797"/>
                </a:lnTo>
                <a:lnTo>
                  <a:pt x="3195186" y="1112030"/>
                </a:lnTo>
                <a:lnTo>
                  <a:pt x="3163788" y="1146595"/>
                </a:lnTo>
                <a:lnTo>
                  <a:pt x="3132610" y="1181484"/>
                </a:lnTo>
                <a:lnTo>
                  <a:pt x="3101647" y="1216687"/>
                </a:lnTo>
                <a:lnTo>
                  <a:pt x="3070892" y="1252193"/>
                </a:lnTo>
                <a:lnTo>
                  <a:pt x="3040339" y="1287995"/>
                </a:lnTo>
                <a:lnTo>
                  <a:pt x="3009981" y="1324081"/>
                </a:lnTo>
                <a:lnTo>
                  <a:pt x="2979812" y="1360443"/>
                </a:lnTo>
                <a:lnTo>
                  <a:pt x="2949825" y="1397071"/>
                </a:lnTo>
                <a:lnTo>
                  <a:pt x="2920014" y="1433956"/>
                </a:lnTo>
                <a:lnTo>
                  <a:pt x="2890371" y="1471088"/>
                </a:lnTo>
                <a:lnTo>
                  <a:pt x="2860892" y="1508457"/>
                </a:lnTo>
                <a:lnTo>
                  <a:pt x="2831569" y="1546055"/>
                </a:lnTo>
                <a:lnTo>
                  <a:pt x="2802395" y="1583871"/>
                </a:lnTo>
                <a:lnTo>
                  <a:pt x="2773364" y="1621897"/>
                </a:lnTo>
                <a:lnTo>
                  <a:pt x="2744470" y="1660121"/>
                </a:lnTo>
                <a:lnTo>
                  <a:pt x="2715707" y="1698536"/>
                </a:lnTo>
                <a:lnTo>
                  <a:pt x="2687067" y="1737132"/>
                </a:lnTo>
                <a:lnTo>
                  <a:pt x="2658544" y="1775899"/>
                </a:lnTo>
                <a:lnTo>
                  <a:pt x="2630131" y="1814827"/>
                </a:lnTo>
                <a:lnTo>
                  <a:pt x="2601823" y="1853907"/>
                </a:lnTo>
                <a:lnTo>
                  <a:pt x="2573613" y="1893130"/>
                </a:lnTo>
                <a:lnTo>
                  <a:pt x="2545493" y="1932486"/>
                </a:lnTo>
                <a:lnTo>
                  <a:pt x="2517458" y="1971966"/>
                </a:lnTo>
                <a:lnTo>
                  <a:pt x="2489502" y="2011559"/>
                </a:lnTo>
                <a:lnTo>
                  <a:pt x="2461617" y="2051258"/>
                </a:lnTo>
                <a:lnTo>
                  <a:pt x="2433797" y="2091051"/>
                </a:lnTo>
                <a:lnTo>
                  <a:pt x="2406036" y="2130930"/>
                </a:lnTo>
                <a:lnTo>
                  <a:pt x="2378327" y="2170884"/>
                </a:lnTo>
                <a:lnTo>
                  <a:pt x="2350663" y="2210906"/>
                </a:lnTo>
                <a:lnTo>
                  <a:pt x="2323039" y="2250984"/>
                </a:lnTo>
                <a:lnTo>
                  <a:pt x="2295447" y="2291110"/>
                </a:lnTo>
                <a:lnTo>
                  <a:pt x="2267881" y="2331274"/>
                </a:lnTo>
                <a:lnTo>
                  <a:pt x="2240335" y="2371466"/>
                </a:lnTo>
                <a:lnTo>
                  <a:pt x="2212802" y="2411678"/>
                </a:lnTo>
                <a:lnTo>
                  <a:pt x="2185275" y="2451899"/>
                </a:lnTo>
                <a:lnTo>
                  <a:pt x="2157749" y="2492120"/>
                </a:lnTo>
                <a:lnTo>
                  <a:pt x="2130216" y="2532331"/>
                </a:lnTo>
                <a:lnTo>
                  <a:pt x="2102670" y="2572523"/>
                </a:lnTo>
                <a:lnTo>
                  <a:pt x="2075104" y="2612687"/>
                </a:lnTo>
                <a:lnTo>
                  <a:pt x="2047512" y="2652812"/>
                </a:lnTo>
                <a:lnTo>
                  <a:pt x="2019888" y="2692891"/>
                </a:lnTo>
                <a:lnTo>
                  <a:pt x="1992224" y="2732912"/>
                </a:lnTo>
                <a:lnTo>
                  <a:pt x="1964515" y="2772866"/>
                </a:lnTo>
                <a:lnTo>
                  <a:pt x="1936754" y="2812745"/>
                </a:lnTo>
                <a:lnTo>
                  <a:pt x="1908934" y="2852538"/>
                </a:lnTo>
                <a:lnTo>
                  <a:pt x="1881049" y="2892236"/>
                </a:lnTo>
                <a:lnTo>
                  <a:pt x="1853093" y="2931829"/>
                </a:lnTo>
                <a:lnTo>
                  <a:pt x="1825058" y="2971309"/>
                </a:lnTo>
                <a:lnTo>
                  <a:pt x="1796939" y="3010665"/>
                </a:lnTo>
                <a:lnTo>
                  <a:pt x="1768728" y="3049888"/>
                </a:lnTo>
                <a:lnTo>
                  <a:pt x="1740420" y="3088968"/>
                </a:lnTo>
                <a:lnTo>
                  <a:pt x="1712008" y="3127896"/>
                </a:lnTo>
                <a:lnTo>
                  <a:pt x="1683485" y="3166663"/>
                </a:lnTo>
                <a:lnTo>
                  <a:pt x="1654845" y="3205258"/>
                </a:lnTo>
                <a:lnTo>
                  <a:pt x="1626082" y="3243673"/>
                </a:lnTo>
                <a:lnTo>
                  <a:pt x="1597188" y="3281898"/>
                </a:lnTo>
                <a:lnTo>
                  <a:pt x="1568157" y="3319923"/>
                </a:lnTo>
                <a:lnTo>
                  <a:pt x="1538984" y="3357739"/>
                </a:lnTo>
                <a:lnTo>
                  <a:pt x="1509661" y="3395337"/>
                </a:lnTo>
                <a:lnTo>
                  <a:pt x="1480182" y="3432706"/>
                </a:lnTo>
                <a:lnTo>
                  <a:pt x="1450540" y="3469838"/>
                </a:lnTo>
                <a:lnTo>
                  <a:pt x="1420728" y="3506723"/>
                </a:lnTo>
                <a:lnTo>
                  <a:pt x="1390742" y="3543351"/>
                </a:lnTo>
                <a:lnTo>
                  <a:pt x="1360573" y="3579713"/>
                </a:lnTo>
                <a:lnTo>
                  <a:pt x="1330215" y="3615800"/>
                </a:lnTo>
                <a:lnTo>
                  <a:pt x="1299663" y="3651601"/>
                </a:lnTo>
                <a:lnTo>
                  <a:pt x="1268908" y="3687107"/>
                </a:lnTo>
                <a:lnTo>
                  <a:pt x="1237946" y="3722310"/>
                </a:lnTo>
                <a:lnTo>
                  <a:pt x="1206768" y="3757199"/>
                </a:lnTo>
                <a:lnTo>
                  <a:pt x="1175370" y="3791764"/>
                </a:lnTo>
                <a:lnTo>
                  <a:pt x="1143744" y="3825998"/>
                </a:lnTo>
                <a:lnTo>
                  <a:pt x="1111884" y="3859888"/>
                </a:lnTo>
                <a:lnTo>
                  <a:pt x="1079783" y="3893428"/>
                </a:lnTo>
                <a:lnTo>
                  <a:pt x="1047435" y="3926606"/>
                </a:lnTo>
                <a:lnTo>
                  <a:pt x="1014833" y="3959413"/>
                </a:lnTo>
                <a:lnTo>
                  <a:pt x="981971" y="3991840"/>
                </a:lnTo>
                <a:lnTo>
                  <a:pt x="948842" y="4023878"/>
                </a:lnTo>
                <a:lnTo>
                  <a:pt x="915441" y="4055516"/>
                </a:lnTo>
                <a:lnTo>
                  <a:pt x="881759" y="4086746"/>
                </a:lnTo>
                <a:lnTo>
                  <a:pt x="847791" y="4117557"/>
                </a:lnTo>
                <a:lnTo>
                  <a:pt x="813531" y="4147941"/>
                </a:lnTo>
                <a:lnTo>
                  <a:pt x="778971" y="4177888"/>
                </a:lnTo>
                <a:lnTo>
                  <a:pt x="744106" y="4207388"/>
                </a:lnTo>
                <a:lnTo>
                  <a:pt x="708929" y="4236431"/>
                </a:lnTo>
                <a:lnTo>
                  <a:pt x="673432" y="4265009"/>
                </a:lnTo>
                <a:lnTo>
                  <a:pt x="637611" y="4293112"/>
                </a:lnTo>
                <a:lnTo>
                  <a:pt x="601458" y="4320730"/>
                </a:lnTo>
                <a:lnTo>
                  <a:pt x="564967" y="4347854"/>
                </a:lnTo>
                <a:lnTo>
                  <a:pt x="528131" y="4374474"/>
                </a:lnTo>
                <a:lnTo>
                  <a:pt x="490943" y="4400581"/>
                </a:lnTo>
                <a:lnTo>
                  <a:pt x="453398" y="4426165"/>
                </a:lnTo>
                <a:lnTo>
                  <a:pt x="415489" y="4451217"/>
                </a:lnTo>
                <a:lnTo>
                  <a:pt x="377209" y="4475727"/>
                </a:lnTo>
                <a:lnTo>
                  <a:pt x="338552" y="4499686"/>
                </a:lnTo>
                <a:lnTo>
                  <a:pt x="299511" y="4523084"/>
                </a:lnTo>
                <a:lnTo>
                  <a:pt x="260080" y="4545912"/>
                </a:lnTo>
                <a:lnTo>
                  <a:pt x="220252" y="4568160"/>
                </a:lnTo>
                <a:lnTo>
                  <a:pt x="180021" y="4589819"/>
                </a:lnTo>
                <a:lnTo>
                  <a:pt x="139380" y="4610879"/>
                </a:lnTo>
                <a:lnTo>
                  <a:pt x="98323" y="4631331"/>
                </a:lnTo>
                <a:lnTo>
                  <a:pt x="56844" y="4651165"/>
                </a:lnTo>
                <a:lnTo>
                  <a:pt x="14935" y="4670371"/>
                </a:lnTo>
                <a:lnTo>
                  <a:pt x="0" y="4676921"/>
                </a:lnTo>
              </a:path>
            </a:pathLst>
          </a:custGeom>
          <a:ln w="24995">
            <a:solidFill>
              <a:srgbClr val="33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48220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88" y="0"/>
                </a:moveTo>
                <a:lnTo>
                  <a:pt x="0" y="0"/>
                </a:lnTo>
                <a:lnTo>
                  <a:pt x="0" y="47625"/>
                </a:lnTo>
                <a:lnTo>
                  <a:pt x="18287988" y="47625"/>
                </a:lnTo>
                <a:lnTo>
                  <a:pt x="18287988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754908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88" y="0"/>
                </a:moveTo>
                <a:lnTo>
                  <a:pt x="0" y="0"/>
                </a:lnTo>
                <a:lnTo>
                  <a:pt x="0" y="47625"/>
                </a:lnTo>
                <a:lnTo>
                  <a:pt x="18287988" y="47625"/>
                </a:lnTo>
                <a:lnTo>
                  <a:pt x="18287988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29500" y="482586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403" y="0"/>
                </a:lnTo>
                <a:lnTo>
                  <a:pt x="49682" y="368"/>
                </a:lnTo>
                <a:lnTo>
                  <a:pt x="14084" y="19392"/>
                </a:lnTo>
                <a:lnTo>
                  <a:pt x="0" y="53403"/>
                </a:lnTo>
                <a:lnTo>
                  <a:pt x="0" y="60909"/>
                </a:lnTo>
                <a:lnTo>
                  <a:pt x="19392" y="100215"/>
                </a:lnTo>
                <a:lnTo>
                  <a:pt x="53403" y="114300"/>
                </a:lnTo>
                <a:lnTo>
                  <a:pt x="60896" y="114300"/>
                </a:lnTo>
                <a:lnTo>
                  <a:pt x="100215" y="94907"/>
                </a:lnTo>
                <a:lnTo>
                  <a:pt x="114300" y="60909"/>
                </a:lnTo>
                <a:lnTo>
                  <a:pt x="114300" y="57150"/>
                </a:lnTo>
                <a:lnTo>
                  <a:pt x="114300" y="53403"/>
                </a:lnTo>
                <a:lnTo>
                  <a:pt x="94907" y="14084"/>
                </a:lnTo>
                <a:lnTo>
                  <a:pt x="64617" y="368"/>
                </a:lnTo>
                <a:lnTo>
                  <a:pt x="60896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9500" y="646416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403" y="0"/>
                </a:lnTo>
                <a:lnTo>
                  <a:pt x="49682" y="368"/>
                </a:lnTo>
                <a:lnTo>
                  <a:pt x="14084" y="19392"/>
                </a:lnTo>
                <a:lnTo>
                  <a:pt x="0" y="53403"/>
                </a:lnTo>
                <a:lnTo>
                  <a:pt x="0" y="60909"/>
                </a:lnTo>
                <a:lnTo>
                  <a:pt x="19392" y="100215"/>
                </a:lnTo>
                <a:lnTo>
                  <a:pt x="53403" y="114300"/>
                </a:lnTo>
                <a:lnTo>
                  <a:pt x="60896" y="114300"/>
                </a:lnTo>
                <a:lnTo>
                  <a:pt x="100215" y="94907"/>
                </a:lnTo>
                <a:lnTo>
                  <a:pt x="114300" y="60909"/>
                </a:lnTo>
                <a:lnTo>
                  <a:pt x="114300" y="57150"/>
                </a:lnTo>
                <a:lnTo>
                  <a:pt x="114300" y="53403"/>
                </a:lnTo>
                <a:lnTo>
                  <a:pt x="94907" y="14084"/>
                </a:lnTo>
                <a:lnTo>
                  <a:pt x="64617" y="368"/>
                </a:lnTo>
                <a:lnTo>
                  <a:pt x="60896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29500" y="809293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53403"/>
                </a:moveTo>
                <a:lnTo>
                  <a:pt x="94907" y="14084"/>
                </a:lnTo>
                <a:lnTo>
                  <a:pt x="60896" y="0"/>
                </a:lnTo>
                <a:lnTo>
                  <a:pt x="53403" y="0"/>
                </a:lnTo>
                <a:lnTo>
                  <a:pt x="14084" y="19392"/>
                </a:lnTo>
                <a:lnTo>
                  <a:pt x="0" y="53403"/>
                </a:lnTo>
                <a:lnTo>
                  <a:pt x="0" y="60909"/>
                </a:lnTo>
                <a:lnTo>
                  <a:pt x="19392" y="100215"/>
                </a:lnTo>
                <a:lnTo>
                  <a:pt x="53403" y="114300"/>
                </a:lnTo>
                <a:lnTo>
                  <a:pt x="60896" y="114300"/>
                </a:lnTo>
                <a:lnTo>
                  <a:pt x="100215" y="94907"/>
                </a:lnTo>
                <a:lnTo>
                  <a:pt x="114300" y="60909"/>
                </a:lnTo>
                <a:lnTo>
                  <a:pt x="114300" y="57150"/>
                </a:lnTo>
                <a:lnTo>
                  <a:pt x="114300" y="53403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29500" y="482586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403" y="0"/>
                </a:lnTo>
                <a:lnTo>
                  <a:pt x="49682" y="368"/>
                </a:lnTo>
                <a:lnTo>
                  <a:pt x="14084" y="19392"/>
                </a:lnTo>
                <a:lnTo>
                  <a:pt x="0" y="53403"/>
                </a:lnTo>
                <a:lnTo>
                  <a:pt x="0" y="60909"/>
                </a:lnTo>
                <a:lnTo>
                  <a:pt x="19392" y="100215"/>
                </a:lnTo>
                <a:lnTo>
                  <a:pt x="53403" y="114300"/>
                </a:lnTo>
                <a:lnTo>
                  <a:pt x="60896" y="114300"/>
                </a:lnTo>
                <a:lnTo>
                  <a:pt x="100215" y="94907"/>
                </a:lnTo>
                <a:lnTo>
                  <a:pt x="114300" y="60909"/>
                </a:lnTo>
                <a:lnTo>
                  <a:pt x="114300" y="57150"/>
                </a:lnTo>
                <a:lnTo>
                  <a:pt x="114300" y="53403"/>
                </a:lnTo>
                <a:lnTo>
                  <a:pt x="94907" y="14084"/>
                </a:lnTo>
                <a:lnTo>
                  <a:pt x="64617" y="368"/>
                </a:lnTo>
                <a:lnTo>
                  <a:pt x="60896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29500" y="646416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403" y="0"/>
                </a:lnTo>
                <a:lnTo>
                  <a:pt x="49682" y="368"/>
                </a:lnTo>
                <a:lnTo>
                  <a:pt x="14084" y="19392"/>
                </a:lnTo>
                <a:lnTo>
                  <a:pt x="0" y="53403"/>
                </a:lnTo>
                <a:lnTo>
                  <a:pt x="0" y="60909"/>
                </a:lnTo>
                <a:lnTo>
                  <a:pt x="19392" y="100215"/>
                </a:lnTo>
                <a:lnTo>
                  <a:pt x="53403" y="114300"/>
                </a:lnTo>
                <a:lnTo>
                  <a:pt x="60896" y="114300"/>
                </a:lnTo>
                <a:lnTo>
                  <a:pt x="100215" y="94907"/>
                </a:lnTo>
                <a:lnTo>
                  <a:pt x="114300" y="60909"/>
                </a:lnTo>
                <a:lnTo>
                  <a:pt x="114300" y="57150"/>
                </a:lnTo>
                <a:lnTo>
                  <a:pt x="114300" y="53403"/>
                </a:lnTo>
                <a:lnTo>
                  <a:pt x="94907" y="14084"/>
                </a:lnTo>
                <a:lnTo>
                  <a:pt x="64617" y="368"/>
                </a:lnTo>
                <a:lnTo>
                  <a:pt x="60896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480" dirty="0"/>
              <a:t>Les</a:t>
            </a:r>
            <a:r>
              <a:rPr spc="185" dirty="0"/>
              <a:t> </a:t>
            </a:r>
            <a:r>
              <a:rPr spc="465" dirty="0"/>
              <a:t>normes</a:t>
            </a:r>
            <a:r>
              <a:rPr spc="185" dirty="0"/>
              <a:t> </a:t>
            </a:r>
            <a:r>
              <a:rPr spc="345" dirty="0"/>
              <a:t>internationales</a:t>
            </a:r>
            <a:r>
              <a:rPr spc="190" dirty="0"/>
              <a:t> </a:t>
            </a:r>
            <a:r>
              <a:rPr spc="350" dirty="0"/>
              <a:t>et</a:t>
            </a:r>
            <a:r>
              <a:rPr spc="185" dirty="0"/>
              <a:t> </a:t>
            </a:r>
            <a:r>
              <a:rPr spc="370" dirty="0"/>
              <a:t>régionales</a:t>
            </a:r>
          </a:p>
          <a:p>
            <a:pPr marL="549275" marR="457200">
              <a:lnSpc>
                <a:spcPct val="102099"/>
              </a:lnSpc>
              <a:spcBef>
                <a:spcPts val="4260"/>
              </a:spcBef>
            </a:pPr>
            <a:r>
              <a:rPr spc="280" dirty="0"/>
              <a:t>la</a:t>
            </a:r>
            <a:r>
              <a:rPr spc="170" dirty="0"/>
              <a:t> </a:t>
            </a:r>
            <a:r>
              <a:rPr spc="400" dirty="0"/>
              <a:t>convention</a:t>
            </a:r>
            <a:r>
              <a:rPr spc="170" dirty="0"/>
              <a:t> </a:t>
            </a:r>
            <a:r>
              <a:rPr spc="480" dirty="0"/>
              <a:t>de</a:t>
            </a:r>
            <a:r>
              <a:rPr spc="170" dirty="0"/>
              <a:t> </a:t>
            </a:r>
            <a:r>
              <a:rPr spc="345" dirty="0"/>
              <a:t>internationales</a:t>
            </a:r>
            <a:r>
              <a:rPr spc="175" dirty="0"/>
              <a:t> </a:t>
            </a:r>
            <a:r>
              <a:rPr dirty="0"/>
              <a:t>:</a:t>
            </a:r>
            <a:r>
              <a:rPr spc="170" dirty="0"/>
              <a:t> </a:t>
            </a:r>
            <a:r>
              <a:rPr spc="254" dirty="0"/>
              <a:t>la </a:t>
            </a:r>
            <a:r>
              <a:rPr b="0" spc="375" dirty="0">
                <a:latin typeface="Calibri"/>
                <a:cs typeface="Calibri"/>
              </a:rPr>
              <a:t>convention</a:t>
            </a:r>
            <a:r>
              <a:rPr b="0" spc="140" dirty="0">
                <a:latin typeface="Calibri"/>
                <a:cs typeface="Calibri"/>
              </a:rPr>
              <a:t> </a:t>
            </a:r>
            <a:r>
              <a:rPr b="0" spc="425" dirty="0">
                <a:latin typeface="Calibri"/>
                <a:cs typeface="Calibri"/>
              </a:rPr>
              <a:t>des</a:t>
            </a:r>
            <a:r>
              <a:rPr b="0" spc="140" dirty="0">
                <a:latin typeface="Calibri"/>
                <a:cs typeface="Calibri"/>
              </a:rPr>
              <a:t> </a:t>
            </a:r>
            <a:r>
              <a:rPr b="0" spc="370" dirty="0">
                <a:latin typeface="Calibri"/>
                <a:cs typeface="Calibri"/>
              </a:rPr>
              <a:t>Nations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385" dirty="0">
                <a:latin typeface="Calibri"/>
                <a:cs typeface="Calibri"/>
              </a:rPr>
              <a:t>Unies</a:t>
            </a:r>
            <a:r>
              <a:rPr b="0" spc="140" dirty="0">
                <a:latin typeface="Calibri"/>
                <a:cs typeface="Calibri"/>
              </a:rPr>
              <a:t> </a:t>
            </a:r>
            <a:r>
              <a:rPr b="0" spc="345" dirty="0">
                <a:latin typeface="Calibri"/>
                <a:cs typeface="Calibri"/>
              </a:rPr>
              <a:t>sur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290" dirty="0">
                <a:latin typeface="Calibri"/>
                <a:cs typeface="Calibri"/>
              </a:rPr>
              <a:t>les</a:t>
            </a:r>
            <a:r>
              <a:rPr b="0" spc="140" dirty="0">
                <a:latin typeface="Calibri"/>
                <a:cs typeface="Calibri"/>
              </a:rPr>
              <a:t> </a:t>
            </a:r>
            <a:r>
              <a:rPr b="0" spc="285" dirty="0">
                <a:latin typeface="Calibri"/>
                <a:cs typeface="Calibri"/>
              </a:rPr>
              <a:t>droits </a:t>
            </a:r>
            <a:r>
              <a:rPr b="0" spc="425" dirty="0">
                <a:latin typeface="Calibri"/>
                <a:cs typeface="Calibri"/>
              </a:rPr>
              <a:t>des</a:t>
            </a:r>
            <a:r>
              <a:rPr b="0" spc="140" dirty="0">
                <a:latin typeface="Calibri"/>
                <a:cs typeface="Calibri"/>
              </a:rPr>
              <a:t> </a:t>
            </a:r>
            <a:r>
              <a:rPr b="0" spc="405" dirty="0">
                <a:latin typeface="Calibri"/>
                <a:cs typeface="Calibri"/>
              </a:rPr>
              <a:t>peuples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385" dirty="0">
                <a:latin typeface="Calibri"/>
                <a:cs typeface="Calibri"/>
              </a:rPr>
              <a:t>autochtones</a:t>
            </a:r>
            <a:r>
              <a:rPr b="0" spc="140" dirty="0">
                <a:latin typeface="Calibri"/>
                <a:cs typeface="Calibri"/>
              </a:rPr>
              <a:t> </a:t>
            </a:r>
            <a:r>
              <a:rPr b="0" spc="355" dirty="0">
                <a:latin typeface="Calibri"/>
                <a:cs typeface="Calibri"/>
              </a:rPr>
              <a:t>(UNIDRIP,2007) </a:t>
            </a:r>
            <a:r>
              <a:rPr b="0" spc="275" dirty="0">
                <a:latin typeface="Calibri"/>
                <a:cs typeface="Calibri"/>
              </a:rPr>
              <a:t>l</a:t>
            </a:r>
            <a:r>
              <a:rPr spc="275" dirty="0"/>
              <a:t>a</a:t>
            </a:r>
            <a:r>
              <a:rPr spc="160" dirty="0"/>
              <a:t> </a:t>
            </a:r>
            <a:r>
              <a:rPr spc="400" dirty="0"/>
              <a:t>convention</a:t>
            </a:r>
            <a:r>
              <a:rPr spc="160" dirty="0"/>
              <a:t> </a:t>
            </a:r>
            <a:r>
              <a:rPr spc="480" dirty="0"/>
              <a:t>de</a:t>
            </a:r>
            <a:r>
              <a:rPr spc="160" dirty="0"/>
              <a:t> </a:t>
            </a:r>
            <a:r>
              <a:rPr spc="475" dirty="0"/>
              <a:t>Kampala</a:t>
            </a:r>
            <a:r>
              <a:rPr spc="165" dirty="0"/>
              <a:t> </a:t>
            </a:r>
            <a:r>
              <a:rPr spc="200" dirty="0"/>
              <a:t>(1998)</a:t>
            </a:r>
            <a:r>
              <a:rPr spc="110" dirty="0"/>
              <a:t> </a:t>
            </a:r>
            <a:r>
              <a:rPr b="0" dirty="0">
                <a:latin typeface="Calibri"/>
                <a:cs typeface="Calibri"/>
              </a:rPr>
              <a:t>:</a:t>
            </a:r>
            <a:r>
              <a:rPr b="0" spc="114" dirty="0">
                <a:latin typeface="Calibri"/>
                <a:cs typeface="Calibri"/>
              </a:rPr>
              <a:t> </a:t>
            </a:r>
            <a:r>
              <a:rPr b="0" spc="285" dirty="0">
                <a:latin typeface="Calibri"/>
                <a:cs typeface="Calibri"/>
              </a:rPr>
              <a:t>droits </a:t>
            </a:r>
            <a:r>
              <a:rPr b="0" spc="310" dirty="0">
                <a:latin typeface="Calibri"/>
                <a:cs typeface="Calibri"/>
              </a:rPr>
              <a:t>fonciers</a:t>
            </a:r>
            <a:r>
              <a:rPr b="0" spc="150" dirty="0">
                <a:latin typeface="Calibri"/>
                <a:cs typeface="Calibri"/>
              </a:rPr>
              <a:t> </a:t>
            </a:r>
            <a:r>
              <a:rPr b="0" spc="310" dirty="0">
                <a:latin typeface="Calibri"/>
                <a:cs typeface="Calibri"/>
              </a:rPr>
              <a:t>et</a:t>
            </a:r>
            <a:r>
              <a:rPr b="0" spc="150" dirty="0">
                <a:latin typeface="Calibri"/>
                <a:cs typeface="Calibri"/>
              </a:rPr>
              <a:t> </a:t>
            </a:r>
            <a:r>
              <a:rPr b="0" spc="355" dirty="0">
                <a:latin typeface="Calibri"/>
                <a:cs typeface="Calibri"/>
              </a:rPr>
              <a:t>coutumiers,</a:t>
            </a:r>
            <a:r>
              <a:rPr b="0" spc="155" dirty="0">
                <a:latin typeface="Calibri"/>
                <a:cs typeface="Calibri"/>
              </a:rPr>
              <a:t> </a:t>
            </a:r>
            <a:r>
              <a:rPr b="0" spc="335" dirty="0">
                <a:latin typeface="Calibri"/>
                <a:cs typeface="Calibri"/>
              </a:rPr>
              <a:t>protection</a:t>
            </a:r>
            <a:r>
              <a:rPr b="0" spc="150" dirty="0">
                <a:latin typeface="Calibri"/>
                <a:cs typeface="Calibri"/>
              </a:rPr>
              <a:t> </a:t>
            </a:r>
            <a:r>
              <a:rPr b="0" spc="400" dirty="0">
                <a:latin typeface="Calibri"/>
                <a:cs typeface="Calibri"/>
              </a:rPr>
              <a:t>des </a:t>
            </a:r>
            <a:r>
              <a:rPr b="0" spc="500" dirty="0">
                <a:latin typeface="Calibri"/>
                <a:cs typeface="Calibri"/>
              </a:rPr>
              <a:t>communautés</a:t>
            </a:r>
            <a:r>
              <a:rPr b="0" spc="160" dirty="0">
                <a:latin typeface="Calibri"/>
                <a:cs typeface="Calibri"/>
              </a:rPr>
              <a:t> </a:t>
            </a:r>
            <a:r>
              <a:rPr b="0" spc="254" dirty="0">
                <a:latin typeface="Calibri"/>
                <a:cs typeface="Calibri"/>
              </a:rPr>
              <a:t>locales.</a:t>
            </a:r>
          </a:p>
          <a:p>
            <a:pPr marL="549275" marR="5080">
              <a:lnSpc>
                <a:spcPct val="101800"/>
              </a:lnSpc>
              <a:tabLst>
                <a:tab pos="3574415" algn="l"/>
                <a:tab pos="6174740" algn="l"/>
              </a:tabLst>
            </a:pPr>
            <a:r>
              <a:rPr b="0" spc="290" dirty="0">
                <a:latin typeface="Calibri"/>
                <a:cs typeface="Calibri"/>
              </a:rPr>
              <a:t>les</a:t>
            </a:r>
            <a:r>
              <a:rPr b="0" spc="130" dirty="0">
                <a:latin typeface="Calibri"/>
                <a:cs typeface="Calibri"/>
              </a:rPr>
              <a:t> </a:t>
            </a:r>
            <a:r>
              <a:rPr b="0" spc="350" dirty="0">
                <a:latin typeface="Calibri"/>
                <a:cs typeface="Calibri"/>
              </a:rPr>
              <a:t>principes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465" dirty="0">
                <a:latin typeface="Calibri"/>
                <a:cs typeface="Calibri"/>
              </a:rPr>
              <a:t>de</a:t>
            </a:r>
            <a:r>
              <a:rPr b="0" spc="130" dirty="0">
                <a:latin typeface="Calibri"/>
                <a:cs typeface="Calibri"/>
              </a:rPr>
              <a:t> </a:t>
            </a:r>
            <a:r>
              <a:rPr b="0" spc="270" dirty="0">
                <a:latin typeface="Calibri"/>
                <a:cs typeface="Calibri"/>
              </a:rPr>
              <a:t>la</a:t>
            </a:r>
            <a:r>
              <a:rPr b="0" spc="135" dirty="0">
                <a:latin typeface="Calibri"/>
                <a:cs typeface="Calibri"/>
              </a:rPr>
              <a:t> </a:t>
            </a:r>
            <a:r>
              <a:rPr b="0" spc="520" dirty="0">
                <a:latin typeface="Calibri"/>
                <a:cs typeface="Calibri"/>
              </a:rPr>
              <a:t>FAO</a:t>
            </a:r>
            <a:r>
              <a:rPr b="0" spc="13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: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390" dirty="0">
                <a:latin typeface="Calibri"/>
                <a:cs typeface="Calibri"/>
              </a:rPr>
              <a:t>gestion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365" dirty="0">
                <a:latin typeface="Calibri"/>
                <a:cs typeface="Calibri"/>
              </a:rPr>
              <a:t>durable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400" dirty="0">
                <a:latin typeface="Calibri"/>
                <a:cs typeface="Calibri"/>
              </a:rPr>
              <a:t>des </a:t>
            </a:r>
            <a:r>
              <a:rPr b="0" spc="260" dirty="0">
                <a:latin typeface="Calibri"/>
                <a:cs typeface="Calibri"/>
              </a:rPr>
              <a:t>terres</a:t>
            </a:r>
            <a:r>
              <a:rPr b="0" spc="140" dirty="0">
                <a:latin typeface="Calibri"/>
                <a:cs typeface="Calibri"/>
              </a:rPr>
              <a:t> </a:t>
            </a:r>
            <a:r>
              <a:rPr b="0" spc="310" dirty="0">
                <a:latin typeface="Calibri"/>
                <a:cs typeface="Calibri"/>
              </a:rPr>
              <a:t>et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320" dirty="0">
                <a:latin typeface="Calibri"/>
                <a:cs typeface="Calibri"/>
              </a:rPr>
              <a:t>sécurité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310" dirty="0">
                <a:latin typeface="Calibri"/>
                <a:cs typeface="Calibri"/>
              </a:rPr>
              <a:t>foncière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400" dirty="0">
                <a:latin typeface="Calibri"/>
                <a:cs typeface="Calibri"/>
              </a:rPr>
              <a:t>pour</a:t>
            </a:r>
            <a:r>
              <a:rPr b="0" spc="145" dirty="0">
                <a:latin typeface="Calibri"/>
                <a:cs typeface="Calibri"/>
              </a:rPr>
              <a:t> </a:t>
            </a:r>
            <a:r>
              <a:rPr b="0" spc="235" dirty="0">
                <a:latin typeface="Calibri"/>
                <a:cs typeface="Calibri"/>
              </a:rPr>
              <a:t>le </a:t>
            </a:r>
            <a:r>
              <a:rPr b="0" spc="380" dirty="0">
                <a:latin typeface="Calibri"/>
                <a:cs typeface="Calibri"/>
              </a:rPr>
              <a:t>développement.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1300"/>
              </a:spcBef>
            </a:pPr>
            <a:r>
              <a:rPr spc="-114" dirty="0"/>
              <a:t>3.Cadre</a:t>
            </a:r>
            <a:r>
              <a:rPr spc="-200" dirty="0"/>
              <a:t> </a:t>
            </a:r>
            <a:r>
              <a:rPr spc="-100" dirty="0"/>
              <a:t>normatif</a:t>
            </a:r>
            <a:r>
              <a:rPr spc="-190" dirty="0"/>
              <a:t> </a:t>
            </a:r>
            <a:r>
              <a:rPr spc="-25" dirty="0"/>
              <a:t>et </a:t>
            </a:r>
            <a:r>
              <a:rPr spc="-10" dirty="0"/>
              <a:t>juridique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09638"/>
            <a:ext cx="5208905" cy="5229225"/>
            <a:chOff x="0" y="909638"/>
            <a:chExt cx="5208905" cy="5229225"/>
          </a:xfrm>
        </p:grpSpPr>
        <p:sp>
          <p:nvSpPr>
            <p:cNvPr id="3" name="object 3"/>
            <p:cNvSpPr/>
            <p:nvPr/>
          </p:nvSpPr>
          <p:spPr>
            <a:xfrm>
              <a:off x="0" y="909638"/>
              <a:ext cx="5208905" cy="5229225"/>
            </a:xfrm>
            <a:custGeom>
              <a:avLst/>
              <a:gdLst/>
              <a:ahLst/>
              <a:cxnLst/>
              <a:rect l="l" t="t" r="r" b="b"/>
              <a:pathLst>
                <a:path w="5208905" h="5229225">
                  <a:moveTo>
                    <a:pt x="5208517" y="0"/>
                  </a:moveTo>
                  <a:lnTo>
                    <a:pt x="0" y="0"/>
                  </a:lnTo>
                  <a:lnTo>
                    <a:pt x="0" y="5229224"/>
                  </a:lnTo>
                  <a:lnTo>
                    <a:pt x="5208517" y="5229224"/>
                  </a:lnTo>
                  <a:lnTo>
                    <a:pt x="5208517" y="0"/>
                  </a:lnTo>
                  <a:close/>
                </a:path>
              </a:pathLst>
            </a:custGeom>
            <a:solidFill>
              <a:srgbClr val="33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02" y="968870"/>
              <a:ext cx="5095875" cy="509587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3042213" y="5610076"/>
            <a:ext cx="5246370" cy="4677410"/>
          </a:xfrm>
          <a:custGeom>
            <a:avLst/>
            <a:gdLst/>
            <a:ahLst/>
            <a:cxnLst/>
            <a:rect l="l" t="t" r="r" b="b"/>
            <a:pathLst>
              <a:path w="5246369" h="4677409">
                <a:moveTo>
                  <a:pt x="5245785" y="0"/>
                </a:moveTo>
                <a:lnTo>
                  <a:pt x="5190872" y="5807"/>
                </a:lnTo>
                <a:lnTo>
                  <a:pt x="5140122" y="12097"/>
                </a:lnTo>
                <a:lnTo>
                  <a:pt x="5089918" y="19185"/>
                </a:lnTo>
                <a:lnTo>
                  <a:pt x="5040254" y="27063"/>
                </a:lnTo>
                <a:lnTo>
                  <a:pt x="4991124" y="35720"/>
                </a:lnTo>
                <a:lnTo>
                  <a:pt x="4942520" y="45146"/>
                </a:lnTo>
                <a:lnTo>
                  <a:pt x="4894437" y="55333"/>
                </a:lnTo>
                <a:lnTo>
                  <a:pt x="4846867" y="66271"/>
                </a:lnTo>
                <a:lnTo>
                  <a:pt x="4799805" y="77951"/>
                </a:lnTo>
                <a:lnTo>
                  <a:pt x="4753244" y="90362"/>
                </a:lnTo>
                <a:lnTo>
                  <a:pt x="4707177" y="103495"/>
                </a:lnTo>
                <a:lnTo>
                  <a:pt x="4661597" y="117341"/>
                </a:lnTo>
                <a:lnTo>
                  <a:pt x="4616499" y="131891"/>
                </a:lnTo>
                <a:lnTo>
                  <a:pt x="4571876" y="147134"/>
                </a:lnTo>
                <a:lnTo>
                  <a:pt x="4527722" y="163062"/>
                </a:lnTo>
                <a:lnTo>
                  <a:pt x="4484029" y="179664"/>
                </a:lnTo>
                <a:lnTo>
                  <a:pt x="4440791" y="196932"/>
                </a:lnTo>
                <a:lnTo>
                  <a:pt x="4398002" y="214855"/>
                </a:lnTo>
                <a:lnTo>
                  <a:pt x="4355656" y="233425"/>
                </a:lnTo>
                <a:lnTo>
                  <a:pt x="4313745" y="252632"/>
                </a:lnTo>
                <a:lnTo>
                  <a:pt x="4272263" y="272466"/>
                </a:lnTo>
                <a:lnTo>
                  <a:pt x="4231205" y="292917"/>
                </a:lnTo>
                <a:lnTo>
                  <a:pt x="4190562" y="313977"/>
                </a:lnTo>
                <a:lnTo>
                  <a:pt x="4150330" y="335636"/>
                </a:lnTo>
                <a:lnTo>
                  <a:pt x="4110500" y="357884"/>
                </a:lnTo>
                <a:lnTo>
                  <a:pt x="4071068" y="380712"/>
                </a:lnTo>
                <a:lnTo>
                  <a:pt x="4032026" y="404110"/>
                </a:lnTo>
                <a:lnTo>
                  <a:pt x="3993367" y="428069"/>
                </a:lnTo>
                <a:lnTo>
                  <a:pt x="3955086" y="452579"/>
                </a:lnTo>
                <a:lnTo>
                  <a:pt x="3917175" y="477630"/>
                </a:lnTo>
                <a:lnTo>
                  <a:pt x="3879629" y="503214"/>
                </a:lnTo>
                <a:lnTo>
                  <a:pt x="3842441" y="529321"/>
                </a:lnTo>
                <a:lnTo>
                  <a:pt x="3805604" y="555941"/>
                </a:lnTo>
                <a:lnTo>
                  <a:pt x="3769111" y="583065"/>
                </a:lnTo>
                <a:lnTo>
                  <a:pt x="3732957" y="610683"/>
                </a:lnTo>
                <a:lnTo>
                  <a:pt x="3697135" y="638786"/>
                </a:lnTo>
                <a:lnTo>
                  <a:pt x="3661638" y="667364"/>
                </a:lnTo>
                <a:lnTo>
                  <a:pt x="3626459" y="696407"/>
                </a:lnTo>
                <a:lnTo>
                  <a:pt x="3591593" y="725907"/>
                </a:lnTo>
                <a:lnTo>
                  <a:pt x="3557033" y="755853"/>
                </a:lnTo>
                <a:lnTo>
                  <a:pt x="3522771" y="786237"/>
                </a:lnTo>
                <a:lnTo>
                  <a:pt x="3488803" y="817049"/>
                </a:lnTo>
                <a:lnTo>
                  <a:pt x="3455121" y="848278"/>
                </a:lnTo>
                <a:lnTo>
                  <a:pt x="3421718" y="879917"/>
                </a:lnTo>
                <a:lnTo>
                  <a:pt x="3388589" y="911954"/>
                </a:lnTo>
                <a:lnTo>
                  <a:pt x="3355726" y="944381"/>
                </a:lnTo>
                <a:lnTo>
                  <a:pt x="3323124" y="977189"/>
                </a:lnTo>
                <a:lnTo>
                  <a:pt x="3290775" y="1010367"/>
                </a:lnTo>
                <a:lnTo>
                  <a:pt x="3258674" y="1043906"/>
                </a:lnTo>
                <a:lnTo>
                  <a:pt x="3226813" y="1077797"/>
                </a:lnTo>
                <a:lnTo>
                  <a:pt x="3195186" y="1112030"/>
                </a:lnTo>
                <a:lnTo>
                  <a:pt x="3163788" y="1146595"/>
                </a:lnTo>
                <a:lnTo>
                  <a:pt x="3132610" y="1181484"/>
                </a:lnTo>
                <a:lnTo>
                  <a:pt x="3101647" y="1216687"/>
                </a:lnTo>
                <a:lnTo>
                  <a:pt x="3070892" y="1252193"/>
                </a:lnTo>
                <a:lnTo>
                  <a:pt x="3040339" y="1287995"/>
                </a:lnTo>
                <a:lnTo>
                  <a:pt x="3009981" y="1324081"/>
                </a:lnTo>
                <a:lnTo>
                  <a:pt x="2979812" y="1360443"/>
                </a:lnTo>
                <a:lnTo>
                  <a:pt x="2949825" y="1397071"/>
                </a:lnTo>
                <a:lnTo>
                  <a:pt x="2920014" y="1433956"/>
                </a:lnTo>
                <a:lnTo>
                  <a:pt x="2890371" y="1471088"/>
                </a:lnTo>
                <a:lnTo>
                  <a:pt x="2860892" y="1508457"/>
                </a:lnTo>
                <a:lnTo>
                  <a:pt x="2831569" y="1546055"/>
                </a:lnTo>
                <a:lnTo>
                  <a:pt x="2802395" y="1583871"/>
                </a:lnTo>
                <a:lnTo>
                  <a:pt x="2773364" y="1621897"/>
                </a:lnTo>
                <a:lnTo>
                  <a:pt x="2744470" y="1660121"/>
                </a:lnTo>
                <a:lnTo>
                  <a:pt x="2715707" y="1698536"/>
                </a:lnTo>
                <a:lnTo>
                  <a:pt x="2687067" y="1737132"/>
                </a:lnTo>
                <a:lnTo>
                  <a:pt x="2658544" y="1775899"/>
                </a:lnTo>
                <a:lnTo>
                  <a:pt x="2630131" y="1814827"/>
                </a:lnTo>
                <a:lnTo>
                  <a:pt x="2601823" y="1853907"/>
                </a:lnTo>
                <a:lnTo>
                  <a:pt x="2573613" y="1893130"/>
                </a:lnTo>
                <a:lnTo>
                  <a:pt x="2545493" y="1932486"/>
                </a:lnTo>
                <a:lnTo>
                  <a:pt x="2517458" y="1971966"/>
                </a:lnTo>
                <a:lnTo>
                  <a:pt x="2489502" y="2011559"/>
                </a:lnTo>
                <a:lnTo>
                  <a:pt x="2461617" y="2051258"/>
                </a:lnTo>
                <a:lnTo>
                  <a:pt x="2433797" y="2091051"/>
                </a:lnTo>
                <a:lnTo>
                  <a:pt x="2406036" y="2130930"/>
                </a:lnTo>
                <a:lnTo>
                  <a:pt x="2378327" y="2170884"/>
                </a:lnTo>
                <a:lnTo>
                  <a:pt x="2350663" y="2210906"/>
                </a:lnTo>
                <a:lnTo>
                  <a:pt x="2323039" y="2250984"/>
                </a:lnTo>
                <a:lnTo>
                  <a:pt x="2295447" y="2291110"/>
                </a:lnTo>
                <a:lnTo>
                  <a:pt x="2267881" y="2331274"/>
                </a:lnTo>
                <a:lnTo>
                  <a:pt x="2240335" y="2371466"/>
                </a:lnTo>
                <a:lnTo>
                  <a:pt x="2212802" y="2411678"/>
                </a:lnTo>
                <a:lnTo>
                  <a:pt x="2185275" y="2451899"/>
                </a:lnTo>
                <a:lnTo>
                  <a:pt x="2157749" y="2492120"/>
                </a:lnTo>
                <a:lnTo>
                  <a:pt x="2130216" y="2532331"/>
                </a:lnTo>
                <a:lnTo>
                  <a:pt x="2102670" y="2572523"/>
                </a:lnTo>
                <a:lnTo>
                  <a:pt x="2075104" y="2612687"/>
                </a:lnTo>
                <a:lnTo>
                  <a:pt x="2047512" y="2652812"/>
                </a:lnTo>
                <a:lnTo>
                  <a:pt x="2019888" y="2692891"/>
                </a:lnTo>
                <a:lnTo>
                  <a:pt x="1992224" y="2732912"/>
                </a:lnTo>
                <a:lnTo>
                  <a:pt x="1964515" y="2772866"/>
                </a:lnTo>
                <a:lnTo>
                  <a:pt x="1936754" y="2812745"/>
                </a:lnTo>
                <a:lnTo>
                  <a:pt x="1908934" y="2852538"/>
                </a:lnTo>
                <a:lnTo>
                  <a:pt x="1881049" y="2892236"/>
                </a:lnTo>
                <a:lnTo>
                  <a:pt x="1853093" y="2931829"/>
                </a:lnTo>
                <a:lnTo>
                  <a:pt x="1825058" y="2971309"/>
                </a:lnTo>
                <a:lnTo>
                  <a:pt x="1796939" y="3010665"/>
                </a:lnTo>
                <a:lnTo>
                  <a:pt x="1768728" y="3049888"/>
                </a:lnTo>
                <a:lnTo>
                  <a:pt x="1740420" y="3088968"/>
                </a:lnTo>
                <a:lnTo>
                  <a:pt x="1712008" y="3127896"/>
                </a:lnTo>
                <a:lnTo>
                  <a:pt x="1683485" y="3166663"/>
                </a:lnTo>
                <a:lnTo>
                  <a:pt x="1654845" y="3205258"/>
                </a:lnTo>
                <a:lnTo>
                  <a:pt x="1626082" y="3243673"/>
                </a:lnTo>
                <a:lnTo>
                  <a:pt x="1597188" y="3281898"/>
                </a:lnTo>
                <a:lnTo>
                  <a:pt x="1568157" y="3319923"/>
                </a:lnTo>
                <a:lnTo>
                  <a:pt x="1538984" y="3357739"/>
                </a:lnTo>
                <a:lnTo>
                  <a:pt x="1509661" y="3395337"/>
                </a:lnTo>
                <a:lnTo>
                  <a:pt x="1480182" y="3432706"/>
                </a:lnTo>
                <a:lnTo>
                  <a:pt x="1450540" y="3469838"/>
                </a:lnTo>
                <a:lnTo>
                  <a:pt x="1420728" y="3506723"/>
                </a:lnTo>
                <a:lnTo>
                  <a:pt x="1390742" y="3543351"/>
                </a:lnTo>
                <a:lnTo>
                  <a:pt x="1360573" y="3579713"/>
                </a:lnTo>
                <a:lnTo>
                  <a:pt x="1330215" y="3615800"/>
                </a:lnTo>
                <a:lnTo>
                  <a:pt x="1299663" y="3651601"/>
                </a:lnTo>
                <a:lnTo>
                  <a:pt x="1268908" y="3687107"/>
                </a:lnTo>
                <a:lnTo>
                  <a:pt x="1237946" y="3722310"/>
                </a:lnTo>
                <a:lnTo>
                  <a:pt x="1206768" y="3757199"/>
                </a:lnTo>
                <a:lnTo>
                  <a:pt x="1175370" y="3791764"/>
                </a:lnTo>
                <a:lnTo>
                  <a:pt x="1143744" y="3825998"/>
                </a:lnTo>
                <a:lnTo>
                  <a:pt x="1111884" y="3859888"/>
                </a:lnTo>
                <a:lnTo>
                  <a:pt x="1079783" y="3893428"/>
                </a:lnTo>
                <a:lnTo>
                  <a:pt x="1047435" y="3926606"/>
                </a:lnTo>
                <a:lnTo>
                  <a:pt x="1014833" y="3959413"/>
                </a:lnTo>
                <a:lnTo>
                  <a:pt x="981971" y="3991840"/>
                </a:lnTo>
                <a:lnTo>
                  <a:pt x="948842" y="4023878"/>
                </a:lnTo>
                <a:lnTo>
                  <a:pt x="915441" y="4055516"/>
                </a:lnTo>
                <a:lnTo>
                  <a:pt x="881759" y="4086746"/>
                </a:lnTo>
                <a:lnTo>
                  <a:pt x="847791" y="4117557"/>
                </a:lnTo>
                <a:lnTo>
                  <a:pt x="813531" y="4147941"/>
                </a:lnTo>
                <a:lnTo>
                  <a:pt x="778971" y="4177888"/>
                </a:lnTo>
                <a:lnTo>
                  <a:pt x="744106" y="4207388"/>
                </a:lnTo>
                <a:lnTo>
                  <a:pt x="708929" y="4236431"/>
                </a:lnTo>
                <a:lnTo>
                  <a:pt x="673432" y="4265009"/>
                </a:lnTo>
                <a:lnTo>
                  <a:pt x="637611" y="4293112"/>
                </a:lnTo>
                <a:lnTo>
                  <a:pt x="601458" y="4320730"/>
                </a:lnTo>
                <a:lnTo>
                  <a:pt x="564967" y="4347854"/>
                </a:lnTo>
                <a:lnTo>
                  <a:pt x="528131" y="4374474"/>
                </a:lnTo>
                <a:lnTo>
                  <a:pt x="490943" y="4400581"/>
                </a:lnTo>
                <a:lnTo>
                  <a:pt x="453398" y="4426165"/>
                </a:lnTo>
                <a:lnTo>
                  <a:pt x="415489" y="4451217"/>
                </a:lnTo>
                <a:lnTo>
                  <a:pt x="377209" y="4475727"/>
                </a:lnTo>
                <a:lnTo>
                  <a:pt x="338552" y="4499686"/>
                </a:lnTo>
                <a:lnTo>
                  <a:pt x="299511" y="4523084"/>
                </a:lnTo>
                <a:lnTo>
                  <a:pt x="260080" y="4545912"/>
                </a:lnTo>
                <a:lnTo>
                  <a:pt x="220252" y="4568160"/>
                </a:lnTo>
                <a:lnTo>
                  <a:pt x="180021" y="4589819"/>
                </a:lnTo>
                <a:lnTo>
                  <a:pt x="139380" y="4610879"/>
                </a:lnTo>
                <a:lnTo>
                  <a:pt x="98323" y="4631331"/>
                </a:lnTo>
                <a:lnTo>
                  <a:pt x="56844" y="4651165"/>
                </a:lnTo>
                <a:lnTo>
                  <a:pt x="14935" y="4670371"/>
                </a:lnTo>
                <a:lnTo>
                  <a:pt x="0" y="4676921"/>
                </a:lnTo>
              </a:path>
            </a:pathLst>
          </a:custGeom>
          <a:ln w="24995">
            <a:solidFill>
              <a:srgbClr val="33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48220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88" y="0"/>
                </a:moveTo>
                <a:lnTo>
                  <a:pt x="0" y="0"/>
                </a:lnTo>
                <a:lnTo>
                  <a:pt x="0" y="47625"/>
                </a:lnTo>
                <a:lnTo>
                  <a:pt x="18287988" y="47625"/>
                </a:lnTo>
                <a:lnTo>
                  <a:pt x="18287988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754908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88" y="0"/>
                </a:moveTo>
                <a:lnTo>
                  <a:pt x="0" y="0"/>
                </a:lnTo>
                <a:lnTo>
                  <a:pt x="0" y="47625"/>
                </a:lnTo>
                <a:lnTo>
                  <a:pt x="18287988" y="47625"/>
                </a:lnTo>
                <a:lnTo>
                  <a:pt x="18287988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6914" y="393237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71043" y="0"/>
                </a:moveTo>
                <a:lnTo>
                  <a:pt x="62293" y="0"/>
                </a:lnTo>
                <a:lnTo>
                  <a:pt x="57962" y="419"/>
                </a:lnTo>
                <a:lnTo>
                  <a:pt x="22618" y="16433"/>
                </a:lnTo>
                <a:lnTo>
                  <a:pt x="2133" y="49364"/>
                </a:lnTo>
                <a:lnTo>
                  <a:pt x="0" y="62293"/>
                </a:lnTo>
                <a:lnTo>
                  <a:pt x="0" y="71043"/>
                </a:lnTo>
                <a:lnTo>
                  <a:pt x="13665" y="107353"/>
                </a:lnTo>
                <a:lnTo>
                  <a:pt x="45199" y="129946"/>
                </a:lnTo>
                <a:lnTo>
                  <a:pt x="62293" y="133350"/>
                </a:lnTo>
                <a:lnTo>
                  <a:pt x="71043" y="133350"/>
                </a:lnTo>
                <a:lnTo>
                  <a:pt x="107353" y="119684"/>
                </a:lnTo>
                <a:lnTo>
                  <a:pt x="129946" y="88138"/>
                </a:lnTo>
                <a:lnTo>
                  <a:pt x="133350" y="71043"/>
                </a:lnTo>
                <a:lnTo>
                  <a:pt x="133350" y="66675"/>
                </a:lnTo>
                <a:lnTo>
                  <a:pt x="133350" y="62293"/>
                </a:lnTo>
                <a:lnTo>
                  <a:pt x="119672" y="25984"/>
                </a:lnTo>
                <a:lnTo>
                  <a:pt x="88150" y="3390"/>
                </a:lnTo>
                <a:lnTo>
                  <a:pt x="75387" y="419"/>
                </a:lnTo>
                <a:lnTo>
                  <a:pt x="71043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6902" y="643745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350" y="62293"/>
                </a:moveTo>
                <a:lnTo>
                  <a:pt x="119684" y="25984"/>
                </a:lnTo>
                <a:lnTo>
                  <a:pt x="88163" y="3390"/>
                </a:lnTo>
                <a:lnTo>
                  <a:pt x="71056" y="0"/>
                </a:lnTo>
                <a:lnTo>
                  <a:pt x="62306" y="0"/>
                </a:lnTo>
                <a:lnTo>
                  <a:pt x="25996" y="13665"/>
                </a:lnTo>
                <a:lnTo>
                  <a:pt x="3416" y="45199"/>
                </a:lnTo>
                <a:lnTo>
                  <a:pt x="0" y="62293"/>
                </a:lnTo>
                <a:lnTo>
                  <a:pt x="0" y="71043"/>
                </a:lnTo>
                <a:lnTo>
                  <a:pt x="13677" y="107353"/>
                </a:lnTo>
                <a:lnTo>
                  <a:pt x="45212" y="129946"/>
                </a:lnTo>
                <a:lnTo>
                  <a:pt x="62306" y="133350"/>
                </a:lnTo>
                <a:lnTo>
                  <a:pt x="71056" y="133350"/>
                </a:lnTo>
                <a:lnTo>
                  <a:pt x="107365" y="119684"/>
                </a:lnTo>
                <a:lnTo>
                  <a:pt x="129959" y="88138"/>
                </a:lnTo>
                <a:lnTo>
                  <a:pt x="133350" y="71043"/>
                </a:lnTo>
                <a:lnTo>
                  <a:pt x="133350" y="66675"/>
                </a:lnTo>
                <a:lnTo>
                  <a:pt x="133350" y="62293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6914" y="393237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71043" y="0"/>
                </a:moveTo>
                <a:lnTo>
                  <a:pt x="62293" y="0"/>
                </a:lnTo>
                <a:lnTo>
                  <a:pt x="57962" y="419"/>
                </a:lnTo>
                <a:lnTo>
                  <a:pt x="22618" y="16433"/>
                </a:lnTo>
                <a:lnTo>
                  <a:pt x="2133" y="49364"/>
                </a:lnTo>
                <a:lnTo>
                  <a:pt x="0" y="62293"/>
                </a:lnTo>
                <a:lnTo>
                  <a:pt x="0" y="71043"/>
                </a:lnTo>
                <a:lnTo>
                  <a:pt x="13665" y="107353"/>
                </a:lnTo>
                <a:lnTo>
                  <a:pt x="45199" y="129946"/>
                </a:lnTo>
                <a:lnTo>
                  <a:pt x="62293" y="133350"/>
                </a:lnTo>
                <a:lnTo>
                  <a:pt x="71043" y="133350"/>
                </a:lnTo>
                <a:lnTo>
                  <a:pt x="107353" y="119684"/>
                </a:lnTo>
                <a:lnTo>
                  <a:pt x="129946" y="88138"/>
                </a:lnTo>
                <a:lnTo>
                  <a:pt x="133350" y="71043"/>
                </a:lnTo>
                <a:lnTo>
                  <a:pt x="133350" y="66675"/>
                </a:lnTo>
                <a:lnTo>
                  <a:pt x="133350" y="62293"/>
                </a:lnTo>
                <a:lnTo>
                  <a:pt x="119672" y="25984"/>
                </a:lnTo>
                <a:lnTo>
                  <a:pt x="88150" y="3390"/>
                </a:lnTo>
                <a:lnTo>
                  <a:pt x="75387" y="419"/>
                </a:lnTo>
                <a:lnTo>
                  <a:pt x="71043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38939" y="2348052"/>
            <a:ext cx="12092940" cy="7519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50" b="1" spc="53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050" b="1" spc="2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95" dirty="0">
                <a:solidFill>
                  <a:srgbClr val="332C2C"/>
                </a:solidFill>
                <a:latin typeface="Calibri"/>
                <a:cs typeface="Calibri"/>
              </a:rPr>
              <a:t>législations</a:t>
            </a:r>
            <a:r>
              <a:rPr sz="4050" b="1" spc="204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95" dirty="0">
                <a:solidFill>
                  <a:srgbClr val="332C2C"/>
                </a:solidFill>
                <a:latin typeface="Calibri"/>
                <a:cs typeface="Calibri"/>
              </a:rPr>
              <a:t>Nationales</a:t>
            </a:r>
            <a:endParaRPr sz="4050">
              <a:latin typeface="Calibri"/>
              <a:cs typeface="Calibri"/>
            </a:endParaRPr>
          </a:p>
          <a:p>
            <a:pPr marL="629920" marR="5080">
              <a:lnSpc>
                <a:spcPct val="101299"/>
              </a:lnSpc>
              <a:spcBef>
                <a:spcPts val="4900"/>
              </a:spcBef>
            </a:pPr>
            <a:r>
              <a:rPr sz="4050" b="1" spc="550" dirty="0">
                <a:solidFill>
                  <a:srgbClr val="332C2C"/>
                </a:solidFill>
                <a:latin typeface="Calibri"/>
                <a:cs typeface="Calibri"/>
              </a:rPr>
              <a:t>Cameroun</a:t>
            </a:r>
            <a:r>
              <a:rPr sz="4050" b="1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dirty="0">
                <a:solidFill>
                  <a:srgbClr val="332C2C"/>
                </a:solidFill>
                <a:latin typeface="Calibri"/>
                <a:cs typeface="Calibri"/>
              </a:rPr>
              <a:t>:</a:t>
            </a:r>
            <a:r>
              <a:rPr sz="4050" b="1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6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050" b="1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10" dirty="0">
                <a:solidFill>
                  <a:srgbClr val="332C2C"/>
                </a:solidFill>
                <a:latin typeface="Calibri"/>
                <a:cs typeface="Calibri"/>
              </a:rPr>
              <a:t>lois</a:t>
            </a:r>
            <a:r>
              <a:rPr sz="4050" b="1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00" dirty="0">
                <a:solidFill>
                  <a:srgbClr val="332C2C"/>
                </a:solidFill>
                <a:latin typeface="Calibri"/>
                <a:cs typeface="Calibri"/>
              </a:rPr>
              <a:t>foncières</a:t>
            </a:r>
            <a:r>
              <a:rPr sz="4050" b="1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8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4050" b="1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59" dirty="0">
                <a:solidFill>
                  <a:srgbClr val="332C2C"/>
                </a:solidFill>
                <a:latin typeface="Calibri"/>
                <a:cs typeface="Calibri"/>
              </a:rPr>
              <a:t>domaniales </a:t>
            </a:r>
            <a:r>
              <a:rPr sz="4050" b="1" spc="525" dirty="0">
                <a:solidFill>
                  <a:srgbClr val="332C2C"/>
                </a:solidFill>
                <a:latin typeface="Calibri"/>
                <a:cs typeface="Calibri"/>
              </a:rPr>
              <a:t>de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190" dirty="0">
                <a:solidFill>
                  <a:srgbClr val="332C2C"/>
                </a:solidFill>
                <a:latin typeface="Calibri"/>
                <a:cs typeface="Calibri"/>
              </a:rPr>
              <a:t>1974</a:t>
            </a:r>
            <a:r>
              <a:rPr sz="4050" b="1" spc="21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75" dirty="0">
                <a:solidFill>
                  <a:srgbClr val="332C2C"/>
                </a:solidFill>
                <a:latin typeface="Calibri"/>
                <a:cs typeface="Calibri"/>
              </a:rPr>
              <a:t>dont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6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050" b="1" spc="21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55" dirty="0">
                <a:solidFill>
                  <a:srgbClr val="332C2C"/>
                </a:solidFill>
                <a:latin typeface="Calibri"/>
                <a:cs typeface="Calibri"/>
              </a:rPr>
              <a:t>biens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95" dirty="0">
                <a:solidFill>
                  <a:srgbClr val="332C2C"/>
                </a:solidFill>
                <a:latin typeface="Calibri"/>
                <a:cs typeface="Calibri"/>
              </a:rPr>
              <a:t>concernés</a:t>
            </a:r>
            <a:r>
              <a:rPr sz="4050" b="1" spc="21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45" dirty="0">
                <a:solidFill>
                  <a:srgbClr val="332C2C"/>
                </a:solidFill>
                <a:latin typeface="Calibri"/>
                <a:cs typeface="Calibri"/>
              </a:rPr>
              <a:t>sont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40" dirty="0">
                <a:solidFill>
                  <a:srgbClr val="332C2C"/>
                </a:solidFill>
                <a:latin typeface="Calibri"/>
                <a:cs typeface="Calibri"/>
              </a:rPr>
              <a:t>les </a:t>
            </a:r>
            <a:r>
              <a:rPr sz="4050" b="1" spc="345" dirty="0">
                <a:solidFill>
                  <a:srgbClr val="332C2C"/>
                </a:solidFill>
                <a:latin typeface="Calibri"/>
                <a:cs typeface="Calibri"/>
              </a:rPr>
              <a:t>terres</a:t>
            </a:r>
            <a:r>
              <a:rPr sz="4050" b="1" spc="2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70" dirty="0">
                <a:solidFill>
                  <a:srgbClr val="332C2C"/>
                </a:solidFill>
                <a:latin typeface="Calibri"/>
                <a:cs typeface="Calibri"/>
              </a:rPr>
              <a:t>agricoles;</a:t>
            </a:r>
            <a:r>
              <a:rPr sz="4050" b="1" spc="2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6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050" b="1" spc="22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40" dirty="0">
                <a:solidFill>
                  <a:srgbClr val="332C2C"/>
                </a:solidFill>
                <a:latin typeface="Calibri"/>
                <a:cs typeface="Calibri"/>
              </a:rPr>
              <a:t>forets</a:t>
            </a:r>
            <a:r>
              <a:rPr sz="4050" b="1" spc="2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6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050" b="1" spc="2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25" dirty="0">
                <a:solidFill>
                  <a:srgbClr val="332C2C"/>
                </a:solidFill>
                <a:latin typeface="Calibri"/>
                <a:cs typeface="Calibri"/>
              </a:rPr>
              <a:t>terrains </a:t>
            </a:r>
            <a:r>
              <a:rPr sz="4050" b="1" spc="430" dirty="0">
                <a:solidFill>
                  <a:srgbClr val="332C2C"/>
                </a:solidFill>
                <a:latin typeface="Calibri"/>
                <a:cs typeface="Calibri"/>
              </a:rPr>
              <a:t>urbains</a:t>
            </a:r>
            <a:r>
              <a:rPr sz="4050" b="1" spc="204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8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65" dirty="0">
                <a:solidFill>
                  <a:srgbClr val="332C2C"/>
                </a:solidFill>
                <a:latin typeface="Calibri"/>
                <a:cs typeface="Calibri"/>
              </a:rPr>
              <a:t>villageois</a:t>
            </a:r>
            <a:endParaRPr sz="4050">
              <a:latin typeface="Calibri"/>
              <a:cs typeface="Calibri"/>
            </a:endParaRPr>
          </a:p>
          <a:p>
            <a:pPr marL="629920" marR="170180">
              <a:lnSpc>
                <a:spcPct val="101200"/>
              </a:lnSpc>
              <a:spcBef>
                <a:spcPts val="30"/>
              </a:spcBef>
            </a:pPr>
            <a:r>
              <a:rPr sz="4050" b="1" spc="750" dirty="0">
                <a:solidFill>
                  <a:srgbClr val="332C2C"/>
                </a:solidFill>
                <a:latin typeface="Calibri"/>
                <a:cs typeface="Calibri"/>
              </a:rPr>
              <a:t>RDC</a:t>
            </a:r>
            <a:r>
              <a:rPr sz="4050" b="1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dirty="0">
                <a:solidFill>
                  <a:srgbClr val="332C2C"/>
                </a:solidFill>
                <a:latin typeface="Calibri"/>
                <a:cs typeface="Calibri"/>
              </a:rPr>
              <a:t>: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570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254" dirty="0">
                <a:solidFill>
                  <a:srgbClr val="332C2C"/>
                </a:solidFill>
                <a:latin typeface="Calibri"/>
                <a:cs typeface="Calibri"/>
              </a:rPr>
              <a:t>loi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09" dirty="0">
                <a:solidFill>
                  <a:srgbClr val="332C2C"/>
                </a:solidFill>
                <a:latin typeface="Calibri"/>
                <a:cs typeface="Calibri"/>
              </a:rPr>
              <a:t>n°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30" dirty="0">
                <a:solidFill>
                  <a:srgbClr val="332C2C"/>
                </a:solidFill>
                <a:latin typeface="Calibri"/>
                <a:cs typeface="Calibri"/>
              </a:rPr>
              <a:t>73-</a:t>
            </a:r>
            <a:r>
              <a:rPr sz="4050" b="1" spc="140" dirty="0">
                <a:solidFill>
                  <a:srgbClr val="332C2C"/>
                </a:solidFill>
                <a:latin typeface="Calibri"/>
                <a:cs typeface="Calibri"/>
              </a:rPr>
              <a:t>021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575" dirty="0">
                <a:solidFill>
                  <a:srgbClr val="332C2C"/>
                </a:solidFill>
                <a:latin typeface="Calibri"/>
                <a:cs typeface="Calibri"/>
              </a:rPr>
              <a:t>du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70" dirty="0">
                <a:solidFill>
                  <a:srgbClr val="332C2C"/>
                </a:solidFill>
                <a:latin typeface="Calibri"/>
                <a:cs typeface="Calibri"/>
              </a:rPr>
              <a:t>20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285" dirty="0">
                <a:solidFill>
                  <a:srgbClr val="332C2C"/>
                </a:solidFill>
                <a:latin typeface="Calibri"/>
                <a:cs typeface="Calibri"/>
              </a:rPr>
              <a:t>juillet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145" dirty="0">
                <a:solidFill>
                  <a:srgbClr val="332C2C"/>
                </a:solidFill>
                <a:latin typeface="Calibri"/>
                <a:cs typeface="Calibri"/>
              </a:rPr>
              <a:t>1973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204" dirty="0">
                <a:solidFill>
                  <a:srgbClr val="332C2C"/>
                </a:solidFill>
                <a:latin typeface="Calibri"/>
                <a:cs typeface="Calibri"/>
              </a:rPr>
              <a:t>(loi </a:t>
            </a:r>
            <a:r>
              <a:rPr sz="4050" b="1" spc="385" dirty="0">
                <a:solidFill>
                  <a:srgbClr val="332C2C"/>
                </a:solidFill>
                <a:latin typeface="Calibri"/>
                <a:cs typeface="Calibri"/>
              </a:rPr>
              <a:t>bakajika)</a:t>
            </a:r>
            <a:r>
              <a:rPr sz="4050" b="1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dirty="0">
                <a:solidFill>
                  <a:srgbClr val="332C2C"/>
                </a:solidFill>
                <a:latin typeface="Calibri"/>
                <a:cs typeface="Calibri"/>
              </a:rPr>
              <a:t>: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525" dirty="0">
                <a:solidFill>
                  <a:srgbClr val="332C2C"/>
                </a:solidFill>
                <a:latin typeface="Calibri"/>
                <a:cs typeface="Calibri"/>
              </a:rPr>
              <a:t>régime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40" dirty="0">
                <a:solidFill>
                  <a:srgbClr val="332C2C"/>
                </a:solidFill>
                <a:latin typeface="Calibri"/>
                <a:cs typeface="Calibri"/>
              </a:rPr>
              <a:t>général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505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55" dirty="0">
                <a:solidFill>
                  <a:srgbClr val="332C2C"/>
                </a:solidFill>
                <a:latin typeface="Calibri"/>
                <a:cs typeface="Calibri"/>
              </a:rPr>
              <a:t>biens</a:t>
            </a:r>
            <a:r>
              <a:rPr sz="4050" b="1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8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4050" b="1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80" dirty="0">
                <a:solidFill>
                  <a:srgbClr val="332C2C"/>
                </a:solidFill>
                <a:latin typeface="Calibri"/>
                <a:cs typeface="Calibri"/>
              </a:rPr>
              <a:t>des </a:t>
            </a:r>
            <a:r>
              <a:rPr sz="4050" b="1" spc="409" dirty="0">
                <a:solidFill>
                  <a:srgbClr val="332C2C"/>
                </a:solidFill>
                <a:latin typeface="Calibri"/>
                <a:cs typeface="Calibri"/>
              </a:rPr>
              <a:t>suretés</a:t>
            </a:r>
            <a:r>
              <a:rPr sz="4050" b="1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dirty="0">
                <a:solidFill>
                  <a:srgbClr val="332C2C"/>
                </a:solidFill>
                <a:latin typeface="Calibri"/>
                <a:cs typeface="Calibri"/>
              </a:rPr>
              <a:t>;</a:t>
            </a:r>
            <a:r>
              <a:rPr sz="4050" b="1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05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4050" b="1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09" dirty="0">
                <a:solidFill>
                  <a:srgbClr val="332C2C"/>
                </a:solidFill>
                <a:latin typeface="Calibri"/>
                <a:cs typeface="Calibri"/>
              </a:rPr>
              <a:t>protection</a:t>
            </a:r>
            <a:r>
              <a:rPr sz="4050" b="1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505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4050" b="1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60" dirty="0">
                <a:solidFill>
                  <a:srgbClr val="332C2C"/>
                </a:solidFill>
                <a:latin typeface="Calibri"/>
                <a:cs typeface="Calibri"/>
              </a:rPr>
              <a:t>droits</a:t>
            </a:r>
            <a:r>
              <a:rPr sz="4050" b="1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80" dirty="0">
                <a:solidFill>
                  <a:srgbClr val="332C2C"/>
                </a:solidFill>
                <a:latin typeface="Calibri"/>
                <a:cs typeface="Calibri"/>
              </a:rPr>
              <a:t>des </a:t>
            </a:r>
            <a:r>
              <a:rPr sz="4050" b="1" spc="570" dirty="0">
                <a:solidFill>
                  <a:srgbClr val="332C2C"/>
                </a:solidFill>
                <a:latin typeface="Calibri"/>
                <a:cs typeface="Calibri"/>
              </a:rPr>
              <a:t>communautés</a:t>
            </a:r>
            <a:r>
              <a:rPr sz="4050" b="1" spc="2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95" dirty="0">
                <a:solidFill>
                  <a:srgbClr val="332C2C"/>
                </a:solidFill>
                <a:latin typeface="Calibri"/>
                <a:cs typeface="Calibri"/>
              </a:rPr>
              <a:t>locales</a:t>
            </a:r>
            <a:r>
              <a:rPr sz="4050" b="1" spc="2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85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4050" b="1" spc="2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00" dirty="0">
                <a:solidFill>
                  <a:srgbClr val="332C2C"/>
                </a:solidFill>
                <a:latin typeface="Calibri"/>
                <a:cs typeface="Calibri"/>
              </a:rPr>
              <a:t>contrôle</a:t>
            </a:r>
            <a:r>
              <a:rPr sz="4050" b="1" spc="22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00" dirty="0">
                <a:solidFill>
                  <a:srgbClr val="332C2C"/>
                </a:solidFill>
                <a:latin typeface="Calibri"/>
                <a:cs typeface="Calibri"/>
              </a:rPr>
              <a:t>étatique </a:t>
            </a:r>
            <a:r>
              <a:rPr sz="4050" b="1" spc="430" dirty="0">
                <a:solidFill>
                  <a:srgbClr val="332C2C"/>
                </a:solidFill>
                <a:latin typeface="Calibri"/>
                <a:cs typeface="Calibri"/>
              </a:rPr>
              <a:t>sur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340" dirty="0">
                <a:solidFill>
                  <a:srgbClr val="332C2C"/>
                </a:solidFill>
                <a:latin typeface="Calibri"/>
                <a:cs typeface="Calibri"/>
              </a:rPr>
              <a:t>l'expropriation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459" dirty="0">
                <a:solidFill>
                  <a:srgbClr val="332C2C"/>
                </a:solidFill>
                <a:latin typeface="Calibri"/>
                <a:cs typeface="Calibri"/>
              </a:rPr>
              <a:t>pour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515" dirty="0">
                <a:solidFill>
                  <a:srgbClr val="332C2C"/>
                </a:solidFill>
                <a:latin typeface="Calibri"/>
                <a:cs typeface="Calibri"/>
              </a:rPr>
              <a:t>cause</a:t>
            </a:r>
            <a:r>
              <a:rPr sz="4050" b="1" spc="21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050" b="1" spc="275" dirty="0">
                <a:solidFill>
                  <a:srgbClr val="332C2C"/>
                </a:solidFill>
                <a:latin typeface="Calibri"/>
                <a:cs typeface="Calibri"/>
              </a:rPr>
              <a:t>d'utilité </a:t>
            </a:r>
            <a:r>
              <a:rPr sz="4050" b="1" spc="450" dirty="0">
                <a:solidFill>
                  <a:srgbClr val="332C2C"/>
                </a:solidFill>
                <a:latin typeface="Calibri"/>
                <a:cs typeface="Calibri"/>
              </a:rPr>
              <a:t>publique</a:t>
            </a:r>
            <a:endParaRPr sz="40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054583" y="459816"/>
            <a:ext cx="5415280" cy="1701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1300"/>
              </a:spcBef>
            </a:pPr>
            <a:r>
              <a:rPr spc="-140" dirty="0"/>
              <a:t>cadre</a:t>
            </a:r>
            <a:r>
              <a:rPr spc="-190" dirty="0"/>
              <a:t> </a:t>
            </a:r>
            <a:r>
              <a:rPr spc="-100" dirty="0"/>
              <a:t>normatif</a:t>
            </a:r>
            <a:r>
              <a:rPr spc="-185" dirty="0"/>
              <a:t> </a:t>
            </a:r>
            <a:r>
              <a:rPr spc="-45" dirty="0"/>
              <a:t>et </a:t>
            </a:r>
            <a:r>
              <a:rPr spc="-10" dirty="0"/>
              <a:t>juridique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882" y="647001"/>
            <a:ext cx="209550" cy="2095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7082" y="200152"/>
            <a:ext cx="17551400" cy="53511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03605">
              <a:lnSpc>
                <a:spcPct val="100000"/>
              </a:lnSpc>
              <a:spcBef>
                <a:spcPts val="114"/>
              </a:spcBef>
            </a:pPr>
            <a:r>
              <a:rPr sz="5800" spc="-10" dirty="0">
                <a:latin typeface="Cambria"/>
                <a:cs typeface="Cambria"/>
              </a:rPr>
              <a:t>Tchad:</a:t>
            </a:r>
            <a:endParaRPr sz="5800">
              <a:latin typeface="Cambria"/>
              <a:cs typeface="Cambria"/>
            </a:endParaRPr>
          </a:p>
          <a:p>
            <a:pPr marL="12700" marR="5080" algn="just">
              <a:lnSpc>
                <a:spcPct val="100200"/>
              </a:lnSpc>
              <a:spcBef>
                <a:spcPts val="5"/>
              </a:spcBef>
            </a:pPr>
            <a:r>
              <a:rPr sz="5800" dirty="0">
                <a:latin typeface="Cambria"/>
                <a:cs typeface="Cambria"/>
              </a:rPr>
              <a:t>loi</a:t>
            </a:r>
            <a:r>
              <a:rPr sz="5800" spc="1160" dirty="0">
                <a:latin typeface="Cambria"/>
                <a:cs typeface="Cambria"/>
              </a:rPr>
              <a:t> </a:t>
            </a:r>
            <a:r>
              <a:rPr sz="5800" spc="-65" dirty="0">
                <a:latin typeface="Cambria"/>
                <a:cs typeface="Cambria"/>
              </a:rPr>
              <a:t>foncière</a:t>
            </a:r>
            <a:r>
              <a:rPr sz="5800" spc="-20" dirty="0">
                <a:latin typeface="Cambria"/>
                <a:cs typeface="Cambria"/>
              </a:rPr>
              <a:t> </a:t>
            </a:r>
            <a:r>
              <a:rPr sz="5800" spc="-50" dirty="0">
                <a:latin typeface="Cambria"/>
                <a:cs typeface="Cambria"/>
              </a:rPr>
              <a:t>régie</a:t>
            </a:r>
            <a:r>
              <a:rPr sz="5800" spc="-15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par</a:t>
            </a:r>
            <a:r>
              <a:rPr sz="5800" spc="-2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la</a:t>
            </a:r>
            <a:r>
              <a:rPr sz="5800" spc="-2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loi</a:t>
            </a:r>
            <a:r>
              <a:rPr sz="5800" spc="-15" dirty="0">
                <a:latin typeface="Cambria"/>
                <a:cs typeface="Cambria"/>
              </a:rPr>
              <a:t> </a:t>
            </a:r>
            <a:r>
              <a:rPr sz="5800" spc="-270" dirty="0">
                <a:latin typeface="Cambria"/>
                <a:cs typeface="Cambria"/>
              </a:rPr>
              <a:t>n°</a:t>
            </a:r>
            <a:r>
              <a:rPr sz="5800" spc="-20" dirty="0">
                <a:latin typeface="Cambria"/>
                <a:cs typeface="Cambria"/>
              </a:rPr>
              <a:t> </a:t>
            </a:r>
            <a:r>
              <a:rPr sz="5800" spc="-400" dirty="0">
                <a:latin typeface="Cambria"/>
                <a:cs typeface="Cambria"/>
              </a:rPr>
              <a:t>2018,</a:t>
            </a:r>
            <a:r>
              <a:rPr sz="5800" spc="80" dirty="0">
                <a:latin typeface="Cambria"/>
                <a:cs typeface="Cambria"/>
              </a:rPr>
              <a:t> </a:t>
            </a:r>
            <a:r>
              <a:rPr sz="5800" spc="-10" dirty="0">
                <a:latin typeface="Cambria"/>
                <a:cs typeface="Cambria"/>
              </a:rPr>
              <a:t>intitulée</a:t>
            </a:r>
            <a:r>
              <a:rPr sz="5800" spc="-20" dirty="0">
                <a:latin typeface="Cambria"/>
                <a:cs typeface="Cambria"/>
              </a:rPr>
              <a:t> </a:t>
            </a:r>
            <a:r>
              <a:rPr sz="5800" spc="-35" dirty="0">
                <a:latin typeface="Cambria"/>
                <a:cs typeface="Cambria"/>
              </a:rPr>
              <a:t>code</a:t>
            </a:r>
            <a:r>
              <a:rPr sz="5800" spc="-15" dirty="0">
                <a:latin typeface="Cambria"/>
                <a:cs typeface="Cambria"/>
              </a:rPr>
              <a:t> </a:t>
            </a:r>
            <a:r>
              <a:rPr sz="5800" spc="-10" dirty="0">
                <a:latin typeface="Cambria"/>
                <a:cs typeface="Cambria"/>
              </a:rPr>
              <a:t>foncier </a:t>
            </a:r>
            <a:r>
              <a:rPr sz="5800" dirty="0">
                <a:latin typeface="Cambria"/>
                <a:cs typeface="Cambria"/>
              </a:rPr>
              <a:t>et</a:t>
            </a:r>
            <a:r>
              <a:rPr sz="5800" spc="133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domanial</a:t>
            </a:r>
            <a:r>
              <a:rPr sz="5800" spc="1330" dirty="0">
                <a:latin typeface="Cambria"/>
                <a:cs typeface="Cambria"/>
              </a:rPr>
              <a:t> </a:t>
            </a:r>
            <a:r>
              <a:rPr sz="5800" spc="-445" dirty="0">
                <a:latin typeface="Cambria"/>
                <a:cs typeface="Cambria"/>
              </a:rPr>
              <a:t>;</a:t>
            </a:r>
            <a:r>
              <a:rPr sz="5800" spc="1335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elle</a:t>
            </a:r>
            <a:r>
              <a:rPr sz="5800" spc="133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établie</a:t>
            </a:r>
            <a:r>
              <a:rPr sz="5800" spc="1335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les</a:t>
            </a:r>
            <a:r>
              <a:rPr sz="5800" spc="133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principes</a:t>
            </a:r>
            <a:r>
              <a:rPr sz="5800" spc="1335" dirty="0">
                <a:latin typeface="Cambria"/>
                <a:cs typeface="Cambria"/>
              </a:rPr>
              <a:t> </a:t>
            </a:r>
            <a:r>
              <a:rPr sz="5800" spc="-80" dirty="0">
                <a:latin typeface="Cambria"/>
                <a:cs typeface="Cambria"/>
              </a:rPr>
              <a:t>fondamentaux </a:t>
            </a:r>
            <a:r>
              <a:rPr sz="5800" spc="-20" dirty="0">
                <a:latin typeface="Cambria"/>
                <a:cs typeface="Cambria"/>
              </a:rPr>
              <a:t>applicables</a:t>
            </a:r>
            <a:r>
              <a:rPr sz="5800" spc="15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en</a:t>
            </a:r>
            <a:r>
              <a:rPr sz="5800" spc="20" dirty="0">
                <a:latin typeface="Cambria"/>
                <a:cs typeface="Cambria"/>
              </a:rPr>
              <a:t> </a:t>
            </a:r>
            <a:r>
              <a:rPr sz="5800" spc="-30" dirty="0">
                <a:latin typeface="Cambria"/>
                <a:cs typeface="Cambria"/>
              </a:rPr>
              <a:t>matière</a:t>
            </a:r>
            <a:r>
              <a:rPr sz="5800" spc="15" dirty="0">
                <a:latin typeface="Cambria"/>
                <a:cs typeface="Cambria"/>
              </a:rPr>
              <a:t> </a:t>
            </a:r>
            <a:r>
              <a:rPr sz="5800" spc="-20" dirty="0">
                <a:latin typeface="Cambria"/>
                <a:cs typeface="Cambria"/>
              </a:rPr>
              <a:t>foncière</a:t>
            </a:r>
            <a:r>
              <a:rPr sz="5800" spc="2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et</a:t>
            </a:r>
            <a:r>
              <a:rPr sz="5800" spc="15" dirty="0">
                <a:latin typeface="Cambria"/>
                <a:cs typeface="Cambria"/>
              </a:rPr>
              <a:t> </a:t>
            </a:r>
            <a:r>
              <a:rPr sz="5800" spc="-10" dirty="0">
                <a:latin typeface="Cambria"/>
                <a:cs typeface="Cambria"/>
              </a:rPr>
              <a:t>domaniale</a:t>
            </a:r>
            <a:r>
              <a:rPr sz="5800" spc="2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,</a:t>
            </a:r>
            <a:r>
              <a:rPr sz="5800" spc="15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en</a:t>
            </a:r>
            <a:r>
              <a:rPr sz="5800" spc="2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vue</a:t>
            </a:r>
            <a:r>
              <a:rPr sz="5800" spc="20" dirty="0">
                <a:latin typeface="Cambria"/>
                <a:cs typeface="Cambria"/>
              </a:rPr>
              <a:t> </a:t>
            </a:r>
            <a:r>
              <a:rPr sz="5800" spc="-25" dirty="0">
                <a:latin typeface="Cambria"/>
                <a:cs typeface="Cambria"/>
              </a:rPr>
              <a:t>de </a:t>
            </a:r>
            <a:r>
              <a:rPr sz="5800" spc="-20" dirty="0">
                <a:latin typeface="Cambria"/>
                <a:cs typeface="Cambria"/>
              </a:rPr>
              <a:t>garntir</a:t>
            </a:r>
            <a:r>
              <a:rPr sz="5800" spc="95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une</a:t>
            </a:r>
            <a:r>
              <a:rPr sz="5800" spc="95" dirty="0">
                <a:latin typeface="Cambria"/>
                <a:cs typeface="Cambria"/>
              </a:rPr>
              <a:t> </a:t>
            </a:r>
            <a:r>
              <a:rPr sz="5800" spc="-40" dirty="0">
                <a:latin typeface="Cambria"/>
                <a:cs typeface="Cambria"/>
              </a:rPr>
              <a:t>gestion</a:t>
            </a:r>
            <a:r>
              <a:rPr sz="5800" spc="100" dirty="0">
                <a:latin typeface="Cambria"/>
                <a:cs typeface="Cambria"/>
              </a:rPr>
              <a:t> </a:t>
            </a:r>
            <a:r>
              <a:rPr sz="5800" spc="-30" dirty="0">
                <a:latin typeface="Cambria"/>
                <a:cs typeface="Cambria"/>
              </a:rPr>
              <a:t>rationnelle</a:t>
            </a:r>
            <a:r>
              <a:rPr sz="5800" spc="95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et</a:t>
            </a:r>
            <a:r>
              <a:rPr sz="5800" spc="95" dirty="0">
                <a:latin typeface="Cambria"/>
                <a:cs typeface="Cambria"/>
              </a:rPr>
              <a:t> </a:t>
            </a:r>
            <a:r>
              <a:rPr sz="5800" spc="-10" dirty="0">
                <a:latin typeface="Cambria"/>
                <a:cs typeface="Cambria"/>
              </a:rPr>
              <a:t>équitable</a:t>
            </a:r>
            <a:r>
              <a:rPr sz="5800" spc="100" dirty="0">
                <a:latin typeface="Cambria"/>
                <a:cs typeface="Cambria"/>
              </a:rPr>
              <a:t> </a:t>
            </a:r>
            <a:r>
              <a:rPr sz="5800" dirty="0">
                <a:latin typeface="Cambria"/>
                <a:cs typeface="Cambria"/>
              </a:rPr>
              <a:t>des</a:t>
            </a:r>
            <a:r>
              <a:rPr sz="5800" spc="95" dirty="0">
                <a:latin typeface="Cambria"/>
                <a:cs typeface="Cambria"/>
              </a:rPr>
              <a:t> </a:t>
            </a:r>
            <a:r>
              <a:rPr sz="5800" spc="-80" dirty="0">
                <a:latin typeface="Cambria"/>
                <a:cs typeface="Cambria"/>
              </a:rPr>
              <a:t>terres</a:t>
            </a:r>
            <a:r>
              <a:rPr sz="5800" spc="95" dirty="0">
                <a:latin typeface="Cambria"/>
                <a:cs typeface="Cambria"/>
              </a:rPr>
              <a:t> </a:t>
            </a:r>
            <a:r>
              <a:rPr sz="5800" spc="-25" dirty="0">
                <a:latin typeface="Cambria"/>
                <a:cs typeface="Cambria"/>
              </a:rPr>
              <a:t>et</a:t>
            </a:r>
            <a:endParaRPr sz="5800">
              <a:latin typeface="Cambria"/>
              <a:cs typeface="Cambria"/>
            </a:endParaRPr>
          </a:p>
          <a:p>
            <a:pPr marL="12700" algn="just">
              <a:lnSpc>
                <a:spcPct val="100000"/>
              </a:lnSpc>
              <a:spcBef>
                <a:spcPts val="90"/>
              </a:spcBef>
            </a:pPr>
            <a:r>
              <a:rPr sz="5800" spc="-190" dirty="0">
                <a:latin typeface="Cambria"/>
                <a:cs typeface="Cambria"/>
              </a:rPr>
              <a:t>des</a:t>
            </a:r>
            <a:r>
              <a:rPr sz="5800" spc="-170" dirty="0">
                <a:latin typeface="Cambria"/>
                <a:cs typeface="Cambria"/>
              </a:rPr>
              <a:t> </a:t>
            </a:r>
            <a:r>
              <a:rPr sz="5800" spc="-90" dirty="0">
                <a:latin typeface="Cambria"/>
                <a:cs typeface="Cambria"/>
              </a:rPr>
              <a:t>biens</a:t>
            </a:r>
            <a:r>
              <a:rPr sz="5800" spc="-215" dirty="0">
                <a:latin typeface="Cambria"/>
                <a:cs typeface="Cambria"/>
              </a:rPr>
              <a:t> </a:t>
            </a:r>
            <a:r>
              <a:rPr sz="5800" spc="-10" dirty="0">
                <a:latin typeface="Cambria"/>
                <a:cs typeface="Cambria"/>
              </a:rPr>
              <a:t>domaniaux</a:t>
            </a:r>
            <a:endParaRPr sz="5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3370" y="4527687"/>
            <a:ext cx="5229225" cy="5229225"/>
            <a:chOff x="253370" y="4527687"/>
            <a:chExt cx="5229225" cy="5229225"/>
          </a:xfrm>
        </p:grpSpPr>
        <p:sp>
          <p:nvSpPr>
            <p:cNvPr id="3" name="object 3"/>
            <p:cNvSpPr/>
            <p:nvPr/>
          </p:nvSpPr>
          <p:spPr>
            <a:xfrm>
              <a:off x="253370" y="4527687"/>
              <a:ext cx="5229225" cy="5229225"/>
            </a:xfrm>
            <a:custGeom>
              <a:avLst/>
              <a:gdLst/>
              <a:ahLst/>
              <a:cxnLst/>
              <a:rect l="l" t="t" r="r" b="b"/>
              <a:pathLst>
                <a:path w="5229225" h="5229225">
                  <a:moveTo>
                    <a:pt x="5229225" y="0"/>
                  </a:moveTo>
                  <a:lnTo>
                    <a:pt x="0" y="0"/>
                  </a:lnTo>
                  <a:lnTo>
                    <a:pt x="0" y="5229225"/>
                  </a:lnTo>
                  <a:lnTo>
                    <a:pt x="5229225" y="5229225"/>
                  </a:lnTo>
                  <a:lnTo>
                    <a:pt x="5229225" y="0"/>
                  </a:lnTo>
                  <a:close/>
                </a:path>
              </a:pathLst>
            </a:custGeom>
            <a:solidFill>
              <a:srgbClr val="33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79" y="4586925"/>
              <a:ext cx="5095875" cy="509587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3042213" y="5610076"/>
            <a:ext cx="5246370" cy="4677410"/>
          </a:xfrm>
          <a:custGeom>
            <a:avLst/>
            <a:gdLst/>
            <a:ahLst/>
            <a:cxnLst/>
            <a:rect l="l" t="t" r="r" b="b"/>
            <a:pathLst>
              <a:path w="5246369" h="4677409">
                <a:moveTo>
                  <a:pt x="5245785" y="0"/>
                </a:moveTo>
                <a:lnTo>
                  <a:pt x="5190872" y="5807"/>
                </a:lnTo>
                <a:lnTo>
                  <a:pt x="5140122" y="12097"/>
                </a:lnTo>
                <a:lnTo>
                  <a:pt x="5089918" y="19185"/>
                </a:lnTo>
                <a:lnTo>
                  <a:pt x="5040254" y="27063"/>
                </a:lnTo>
                <a:lnTo>
                  <a:pt x="4991124" y="35720"/>
                </a:lnTo>
                <a:lnTo>
                  <a:pt x="4942520" y="45146"/>
                </a:lnTo>
                <a:lnTo>
                  <a:pt x="4894437" y="55333"/>
                </a:lnTo>
                <a:lnTo>
                  <a:pt x="4846867" y="66271"/>
                </a:lnTo>
                <a:lnTo>
                  <a:pt x="4799805" y="77951"/>
                </a:lnTo>
                <a:lnTo>
                  <a:pt x="4753244" y="90362"/>
                </a:lnTo>
                <a:lnTo>
                  <a:pt x="4707177" y="103495"/>
                </a:lnTo>
                <a:lnTo>
                  <a:pt x="4661597" y="117341"/>
                </a:lnTo>
                <a:lnTo>
                  <a:pt x="4616499" y="131891"/>
                </a:lnTo>
                <a:lnTo>
                  <a:pt x="4571876" y="147134"/>
                </a:lnTo>
                <a:lnTo>
                  <a:pt x="4527722" y="163062"/>
                </a:lnTo>
                <a:lnTo>
                  <a:pt x="4484029" y="179664"/>
                </a:lnTo>
                <a:lnTo>
                  <a:pt x="4440791" y="196932"/>
                </a:lnTo>
                <a:lnTo>
                  <a:pt x="4398002" y="214855"/>
                </a:lnTo>
                <a:lnTo>
                  <a:pt x="4355656" y="233425"/>
                </a:lnTo>
                <a:lnTo>
                  <a:pt x="4313745" y="252632"/>
                </a:lnTo>
                <a:lnTo>
                  <a:pt x="4272263" y="272466"/>
                </a:lnTo>
                <a:lnTo>
                  <a:pt x="4231205" y="292917"/>
                </a:lnTo>
                <a:lnTo>
                  <a:pt x="4190562" y="313977"/>
                </a:lnTo>
                <a:lnTo>
                  <a:pt x="4150330" y="335636"/>
                </a:lnTo>
                <a:lnTo>
                  <a:pt x="4110500" y="357884"/>
                </a:lnTo>
                <a:lnTo>
                  <a:pt x="4071068" y="380712"/>
                </a:lnTo>
                <a:lnTo>
                  <a:pt x="4032026" y="404110"/>
                </a:lnTo>
                <a:lnTo>
                  <a:pt x="3993367" y="428069"/>
                </a:lnTo>
                <a:lnTo>
                  <a:pt x="3955086" y="452579"/>
                </a:lnTo>
                <a:lnTo>
                  <a:pt x="3917175" y="477630"/>
                </a:lnTo>
                <a:lnTo>
                  <a:pt x="3879629" y="503214"/>
                </a:lnTo>
                <a:lnTo>
                  <a:pt x="3842441" y="529321"/>
                </a:lnTo>
                <a:lnTo>
                  <a:pt x="3805604" y="555941"/>
                </a:lnTo>
                <a:lnTo>
                  <a:pt x="3769111" y="583065"/>
                </a:lnTo>
                <a:lnTo>
                  <a:pt x="3732957" y="610683"/>
                </a:lnTo>
                <a:lnTo>
                  <a:pt x="3697135" y="638786"/>
                </a:lnTo>
                <a:lnTo>
                  <a:pt x="3661638" y="667364"/>
                </a:lnTo>
                <a:lnTo>
                  <a:pt x="3626459" y="696407"/>
                </a:lnTo>
                <a:lnTo>
                  <a:pt x="3591593" y="725907"/>
                </a:lnTo>
                <a:lnTo>
                  <a:pt x="3557033" y="755853"/>
                </a:lnTo>
                <a:lnTo>
                  <a:pt x="3522771" y="786237"/>
                </a:lnTo>
                <a:lnTo>
                  <a:pt x="3488803" y="817049"/>
                </a:lnTo>
                <a:lnTo>
                  <a:pt x="3455121" y="848278"/>
                </a:lnTo>
                <a:lnTo>
                  <a:pt x="3421718" y="879917"/>
                </a:lnTo>
                <a:lnTo>
                  <a:pt x="3388589" y="911954"/>
                </a:lnTo>
                <a:lnTo>
                  <a:pt x="3355726" y="944381"/>
                </a:lnTo>
                <a:lnTo>
                  <a:pt x="3323124" y="977189"/>
                </a:lnTo>
                <a:lnTo>
                  <a:pt x="3290775" y="1010367"/>
                </a:lnTo>
                <a:lnTo>
                  <a:pt x="3258674" y="1043906"/>
                </a:lnTo>
                <a:lnTo>
                  <a:pt x="3226813" y="1077797"/>
                </a:lnTo>
                <a:lnTo>
                  <a:pt x="3195186" y="1112030"/>
                </a:lnTo>
                <a:lnTo>
                  <a:pt x="3163788" y="1146595"/>
                </a:lnTo>
                <a:lnTo>
                  <a:pt x="3132610" y="1181484"/>
                </a:lnTo>
                <a:lnTo>
                  <a:pt x="3101647" y="1216687"/>
                </a:lnTo>
                <a:lnTo>
                  <a:pt x="3070892" y="1252193"/>
                </a:lnTo>
                <a:lnTo>
                  <a:pt x="3040339" y="1287995"/>
                </a:lnTo>
                <a:lnTo>
                  <a:pt x="3009981" y="1324081"/>
                </a:lnTo>
                <a:lnTo>
                  <a:pt x="2979812" y="1360443"/>
                </a:lnTo>
                <a:lnTo>
                  <a:pt x="2949825" y="1397071"/>
                </a:lnTo>
                <a:lnTo>
                  <a:pt x="2920014" y="1433956"/>
                </a:lnTo>
                <a:lnTo>
                  <a:pt x="2890371" y="1471088"/>
                </a:lnTo>
                <a:lnTo>
                  <a:pt x="2860892" y="1508457"/>
                </a:lnTo>
                <a:lnTo>
                  <a:pt x="2831569" y="1546055"/>
                </a:lnTo>
                <a:lnTo>
                  <a:pt x="2802395" y="1583871"/>
                </a:lnTo>
                <a:lnTo>
                  <a:pt x="2773364" y="1621897"/>
                </a:lnTo>
                <a:lnTo>
                  <a:pt x="2744470" y="1660121"/>
                </a:lnTo>
                <a:lnTo>
                  <a:pt x="2715707" y="1698536"/>
                </a:lnTo>
                <a:lnTo>
                  <a:pt x="2687067" y="1737132"/>
                </a:lnTo>
                <a:lnTo>
                  <a:pt x="2658544" y="1775899"/>
                </a:lnTo>
                <a:lnTo>
                  <a:pt x="2630131" y="1814827"/>
                </a:lnTo>
                <a:lnTo>
                  <a:pt x="2601823" y="1853907"/>
                </a:lnTo>
                <a:lnTo>
                  <a:pt x="2573613" y="1893130"/>
                </a:lnTo>
                <a:lnTo>
                  <a:pt x="2545493" y="1932486"/>
                </a:lnTo>
                <a:lnTo>
                  <a:pt x="2517458" y="1971966"/>
                </a:lnTo>
                <a:lnTo>
                  <a:pt x="2489502" y="2011559"/>
                </a:lnTo>
                <a:lnTo>
                  <a:pt x="2461617" y="2051258"/>
                </a:lnTo>
                <a:lnTo>
                  <a:pt x="2433797" y="2091051"/>
                </a:lnTo>
                <a:lnTo>
                  <a:pt x="2406036" y="2130930"/>
                </a:lnTo>
                <a:lnTo>
                  <a:pt x="2378327" y="2170884"/>
                </a:lnTo>
                <a:lnTo>
                  <a:pt x="2350663" y="2210906"/>
                </a:lnTo>
                <a:lnTo>
                  <a:pt x="2323039" y="2250984"/>
                </a:lnTo>
                <a:lnTo>
                  <a:pt x="2295447" y="2291110"/>
                </a:lnTo>
                <a:lnTo>
                  <a:pt x="2267881" y="2331274"/>
                </a:lnTo>
                <a:lnTo>
                  <a:pt x="2240335" y="2371466"/>
                </a:lnTo>
                <a:lnTo>
                  <a:pt x="2212802" y="2411678"/>
                </a:lnTo>
                <a:lnTo>
                  <a:pt x="2185275" y="2451899"/>
                </a:lnTo>
                <a:lnTo>
                  <a:pt x="2157749" y="2492120"/>
                </a:lnTo>
                <a:lnTo>
                  <a:pt x="2130216" y="2532331"/>
                </a:lnTo>
                <a:lnTo>
                  <a:pt x="2102670" y="2572523"/>
                </a:lnTo>
                <a:lnTo>
                  <a:pt x="2075104" y="2612687"/>
                </a:lnTo>
                <a:lnTo>
                  <a:pt x="2047512" y="2652812"/>
                </a:lnTo>
                <a:lnTo>
                  <a:pt x="2019888" y="2692891"/>
                </a:lnTo>
                <a:lnTo>
                  <a:pt x="1992224" y="2732912"/>
                </a:lnTo>
                <a:lnTo>
                  <a:pt x="1964515" y="2772866"/>
                </a:lnTo>
                <a:lnTo>
                  <a:pt x="1936754" y="2812745"/>
                </a:lnTo>
                <a:lnTo>
                  <a:pt x="1908934" y="2852538"/>
                </a:lnTo>
                <a:lnTo>
                  <a:pt x="1881049" y="2892236"/>
                </a:lnTo>
                <a:lnTo>
                  <a:pt x="1853093" y="2931829"/>
                </a:lnTo>
                <a:lnTo>
                  <a:pt x="1825058" y="2971309"/>
                </a:lnTo>
                <a:lnTo>
                  <a:pt x="1796939" y="3010665"/>
                </a:lnTo>
                <a:lnTo>
                  <a:pt x="1768728" y="3049888"/>
                </a:lnTo>
                <a:lnTo>
                  <a:pt x="1740420" y="3088968"/>
                </a:lnTo>
                <a:lnTo>
                  <a:pt x="1712008" y="3127896"/>
                </a:lnTo>
                <a:lnTo>
                  <a:pt x="1683485" y="3166663"/>
                </a:lnTo>
                <a:lnTo>
                  <a:pt x="1654845" y="3205258"/>
                </a:lnTo>
                <a:lnTo>
                  <a:pt x="1626082" y="3243673"/>
                </a:lnTo>
                <a:lnTo>
                  <a:pt x="1597188" y="3281898"/>
                </a:lnTo>
                <a:lnTo>
                  <a:pt x="1568157" y="3319923"/>
                </a:lnTo>
                <a:lnTo>
                  <a:pt x="1538984" y="3357739"/>
                </a:lnTo>
                <a:lnTo>
                  <a:pt x="1509661" y="3395337"/>
                </a:lnTo>
                <a:lnTo>
                  <a:pt x="1480182" y="3432706"/>
                </a:lnTo>
                <a:lnTo>
                  <a:pt x="1450540" y="3469838"/>
                </a:lnTo>
                <a:lnTo>
                  <a:pt x="1420728" y="3506723"/>
                </a:lnTo>
                <a:lnTo>
                  <a:pt x="1390742" y="3543351"/>
                </a:lnTo>
                <a:lnTo>
                  <a:pt x="1360573" y="3579713"/>
                </a:lnTo>
                <a:lnTo>
                  <a:pt x="1330215" y="3615800"/>
                </a:lnTo>
                <a:lnTo>
                  <a:pt x="1299663" y="3651601"/>
                </a:lnTo>
                <a:lnTo>
                  <a:pt x="1268908" y="3687107"/>
                </a:lnTo>
                <a:lnTo>
                  <a:pt x="1237946" y="3722310"/>
                </a:lnTo>
                <a:lnTo>
                  <a:pt x="1206768" y="3757199"/>
                </a:lnTo>
                <a:lnTo>
                  <a:pt x="1175370" y="3791764"/>
                </a:lnTo>
                <a:lnTo>
                  <a:pt x="1143744" y="3825998"/>
                </a:lnTo>
                <a:lnTo>
                  <a:pt x="1111884" y="3859888"/>
                </a:lnTo>
                <a:lnTo>
                  <a:pt x="1079783" y="3893428"/>
                </a:lnTo>
                <a:lnTo>
                  <a:pt x="1047435" y="3926606"/>
                </a:lnTo>
                <a:lnTo>
                  <a:pt x="1014833" y="3959413"/>
                </a:lnTo>
                <a:lnTo>
                  <a:pt x="981971" y="3991840"/>
                </a:lnTo>
                <a:lnTo>
                  <a:pt x="948842" y="4023878"/>
                </a:lnTo>
                <a:lnTo>
                  <a:pt x="915441" y="4055516"/>
                </a:lnTo>
                <a:lnTo>
                  <a:pt x="881759" y="4086746"/>
                </a:lnTo>
                <a:lnTo>
                  <a:pt x="847791" y="4117557"/>
                </a:lnTo>
                <a:lnTo>
                  <a:pt x="813531" y="4147941"/>
                </a:lnTo>
                <a:lnTo>
                  <a:pt x="778971" y="4177888"/>
                </a:lnTo>
                <a:lnTo>
                  <a:pt x="744106" y="4207388"/>
                </a:lnTo>
                <a:lnTo>
                  <a:pt x="708929" y="4236431"/>
                </a:lnTo>
                <a:lnTo>
                  <a:pt x="673432" y="4265009"/>
                </a:lnTo>
                <a:lnTo>
                  <a:pt x="637611" y="4293112"/>
                </a:lnTo>
                <a:lnTo>
                  <a:pt x="601458" y="4320730"/>
                </a:lnTo>
                <a:lnTo>
                  <a:pt x="564967" y="4347854"/>
                </a:lnTo>
                <a:lnTo>
                  <a:pt x="528131" y="4374474"/>
                </a:lnTo>
                <a:lnTo>
                  <a:pt x="490943" y="4400581"/>
                </a:lnTo>
                <a:lnTo>
                  <a:pt x="453398" y="4426165"/>
                </a:lnTo>
                <a:lnTo>
                  <a:pt x="415489" y="4451217"/>
                </a:lnTo>
                <a:lnTo>
                  <a:pt x="377209" y="4475727"/>
                </a:lnTo>
                <a:lnTo>
                  <a:pt x="338552" y="4499686"/>
                </a:lnTo>
                <a:lnTo>
                  <a:pt x="299511" y="4523084"/>
                </a:lnTo>
                <a:lnTo>
                  <a:pt x="260080" y="4545912"/>
                </a:lnTo>
                <a:lnTo>
                  <a:pt x="220252" y="4568160"/>
                </a:lnTo>
                <a:lnTo>
                  <a:pt x="180021" y="4589819"/>
                </a:lnTo>
                <a:lnTo>
                  <a:pt x="139380" y="4610879"/>
                </a:lnTo>
                <a:lnTo>
                  <a:pt x="98323" y="4631331"/>
                </a:lnTo>
                <a:lnTo>
                  <a:pt x="56844" y="4651165"/>
                </a:lnTo>
                <a:lnTo>
                  <a:pt x="14935" y="4670371"/>
                </a:lnTo>
                <a:lnTo>
                  <a:pt x="0" y="4676921"/>
                </a:lnTo>
              </a:path>
            </a:pathLst>
          </a:custGeom>
          <a:ln w="24995">
            <a:solidFill>
              <a:srgbClr val="33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48208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88" y="0"/>
                </a:moveTo>
                <a:lnTo>
                  <a:pt x="0" y="0"/>
                </a:lnTo>
                <a:lnTo>
                  <a:pt x="0" y="47625"/>
                </a:lnTo>
                <a:lnTo>
                  <a:pt x="18287988" y="47625"/>
                </a:lnTo>
                <a:lnTo>
                  <a:pt x="18287988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754908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88" y="0"/>
                </a:moveTo>
                <a:lnTo>
                  <a:pt x="0" y="0"/>
                </a:lnTo>
                <a:lnTo>
                  <a:pt x="0" y="47625"/>
                </a:lnTo>
                <a:lnTo>
                  <a:pt x="18287988" y="47625"/>
                </a:lnTo>
                <a:lnTo>
                  <a:pt x="18287988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70385" y="1948872"/>
            <a:ext cx="12746990" cy="7214234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25"/>
              </a:spcBef>
            </a:pPr>
            <a:r>
              <a:rPr sz="4650" spc="370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509" dirty="0">
                <a:solidFill>
                  <a:srgbClr val="332C2C"/>
                </a:solidFill>
                <a:latin typeface="Calibri"/>
                <a:cs typeface="Calibri"/>
              </a:rPr>
              <a:t>systèmes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00" dirty="0">
                <a:solidFill>
                  <a:srgbClr val="332C2C"/>
                </a:solidFill>
                <a:latin typeface="Calibri"/>
                <a:cs typeface="Calibri"/>
              </a:rPr>
              <a:t>fonciers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70" dirty="0">
                <a:solidFill>
                  <a:srgbClr val="332C2C"/>
                </a:solidFill>
                <a:latin typeface="Calibri"/>
                <a:cs typeface="Calibri"/>
              </a:rPr>
              <a:t>actuels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15" dirty="0">
                <a:solidFill>
                  <a:srgbClr val="332C2C"/>
                </a:solidFill>
                <a:latin typeface="Calibri"/>
                <a:cs typeface="Calibri"/>
              </a:rPr>
              <a:t>héritent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520" dirty="0">
                <a:solidFill>
                  <a:srgbClr val="332C2C"/>
                </a:solidFill>
                <a:latin typeface="Calibri"/>
                <a:cs typeface="Calibri"/>
              </a:rPr>
              <a:t>des </a:t>
            </a:r>
            <a:r>
              <a:rPr sz="4650" spc="515" dirty="0">
                <a:solidFill>
                  <a:srgbClr val="332C2C"/>
                </a:solidFill>
                <a:latin typeface="Calibri"/>
                <a:cs typeface="Calibri"/>
              </a:rPr>
              <a:t>logiques</a:t>
            </a:r>
            <a:r>
              <a:rPr sz="4650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65" dirty="0">
                <a:solidFill>
                  <a:srgbClr val="332C2C"/>
                </a:solidFill>
                <a:latin typeface="Calibri"/>
                <a:cs typeface="Calibri"/>
              </a:rPr>
              <a:t>coloniales,</a:t>
            </a:r>
            <a:r>
              <a:rPr sz="4650" spc="2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05" dirty="0">
                <a:solidFill>
                  <a:srgbClr val="332C2C"/>
                </a:solidFill>
                <a:latin typeface="Calibri"/>
                <a:cs typeface="Calibri"/>
              </a:rPr>
              <a:t>caractérisées</a:t>
            </a:r>
            <a:r>
              <a:rPr sz="4650" spc="2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80" dirty="0">
                <a:solidFill>
                  <a:srgbClr val="332C2C"/>
                </a:solidFill>
                <a:latin typeface="Calibri"/>
                <a:cs typeface="Calibri"/>
              </a:rPr>
              <a:t>par</a:t>
            </a:r>
            <a:r>
              <a:rPr sz="4650" spc="2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20" dirty="0">
                <a:solidFill>
                  <a:srgbClr val="332C2C"/>
                </a:solidFill>
                <a:latin typeface="Calibri"/>
                <a:cs typeface="Calibri"/>
              </a:rPr>
              <a:t>la </a:t>
            </a:r>
            <a:r>
              <a:rPr sz="4650" spc="400" dirty="0">
                <a:solidFill>
                  <a:srgbClr val="332C2C"/>
                </a:solidFill>
                <a:latin typeface="Calibri"/>
                <a:cs typeface="Calibri"/>
              </a:rPr>
              <a:t>centralisation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590" dirty="0">
                <a:solidFill>
                  <a:srgbClr val="332C2C"/>
                </a:solidFill>
                <a:latin typeface="Calibri"/>
                <a:cs typeface="Calibri"/>
              </a:rPr>
              <a:t>de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45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00" dirty="0">
                <a:solidFill>
                  <a:srgbClr val="332C2C"/>
                </a:solidFill>
                <a:latin typeface="Calibri"/>
                <a:cs typeface="Calibri"/>
              </a:rPr>
              <a:t>propriété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59" dirty="0">
                <a:solidFill>
                  <a:srgbClr val="332C2C"/>
                </a:solidFill>
                <a:latin typeface="Calibri"/>
                <a:cs typeface="Calibri"/>
              </a:rPr>
              <a:t>étatique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75" dirty="0">
                <a:solidFill>
                  <a:srgbClr val="332C2C"/>
                </a:solidFill>
                <a:latin typeface="Calibri"/>
                <a:cs typeface="Calibri"/>
              </a:rPr>
              <a:t>et </a:t>
            </a:r>
            <a:r>
              <a:rPr sz="4650" spc="590" dirty="0">
                <a:solidFill>
                  <a:srgbClr val="332C2C"/>
                </a:solidFill>
                <a:latin typeface="Calibri"/>
                <a:cs typeface="Calibri"/>
              </a:rPr>
              <a:t>de</a:t>
            </a:r>
            <a:r>
              <a:rPr sz="4650" spc="1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45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4650" spc="1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84" dirty="0">
                <a:solidFill>
                  <a:srgbClr val="332C2C"/>
                </a:solidFill>
                <a:latin typeface="Calibri"/>
                <a:cs typeface="Calibri"/>
              </a:rPr>
              <a:t>marginalisation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545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4650" spc="1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70" dirty="0">
                <a:solidFill>
                  <a:srgbClr val="332C2C"/>
                </a:solidFill>
                <a:latin typeface="Calibri"/>
                <a:cs typeface="Calibri"/>
              </a:rPr>
              <a:t>droits </a:t>
            </a:r>
            <a:r>
              <a:rPr sz="4650" spc="530" dirty="0">
                <a:solidFill>
                  <a:srgbClr val="332C2C"/>
                </a:solidFill>
                <a:latin typeface="Calibri"/>
                <a:cs typeface="Calibri"/>
              </a:rPr>
              <a:t>coutumiers</a:t>
            </a:r>
            <a:r>
              <a:rPr sz="4650" spc="114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dirty="0">
                <a:solidFill>
                  <a:srgbClr val="332C2C"/>
                </a:solidFill>
                <a:latin typeface="Calibri"/>
                <a:cs typeface="Calibri"/>
              </a:rPr>
              <a:t>,</a:t>
            </a:r>
            <a:r>
              <a:rPr sz="4650" spc="1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30" dirty="0">
                <a:solidFill>
                  <a:srgbClr val="332C2C"/>
                </a:solidFill>
                <a:latin typeface="Calibri"/>
                <a:cs typeface="Calibri"/>
              </a:rPr>
              <a:t>reproduites</a:t>
            </a:r>
            <a:r>
              <a:rPr sz="4650" spc="12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50" dirty="0">
                <a:solidFill>
                  <a:srgbClr val="332C2C"/>
                </a:solidFill>
                <a:latin typeface="Calibri"/>
                <a:cs typeface="Calibri"/>
              </a:rPr>
              <a:t>après </a:t>
            </a:r>
            <a:r>
              <a:rPr sz="4650" spc="500" dirty="0">
                <a:solidFill>
                  <a:srgbClr val="332C2C"/>
                </a:solidFill>
                <a:latin typeface="Calibri"/>
                <a:cs typeface="Calibri"/>
              </a:rPr>
              <a:t>l'indépendance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80" dirty="0">
                <a:solidFill>
                  <a:srgbClr val="332C2C"/>
                </a:solidFill>
                <a:latin typeface="Calibri"/>
                <a:cs typeface="Calibri"/>
              </a:rPr>
              <a:t>par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690" dirty="0">
                <a:solidFill>
                  <a:srgbClr val="332C2C"/>
                </a:solidFill>
                <a:latin typeface="Calibri"/>
                <a:cs typeface="Calibri"/>
              </a:rPr>
              <a:t>un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20" dirty="0">
                <a:solidFill>
                  <a:srgbClr val="332C2C"/>
                </a:solidFill>
                <a:latin typeface="Calibri"/>
                <a:cs typeface="Calibri"/>
              </a:rPr>
              <a:t>contrôle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590" dirty="0">
                <a:solidFill>
                  <a:srgbClr val="332C2C"/>
                </a:solidFill>
                <a:latin typeface="Calibri"/>
                <a:cs typeface="Calibri"/>
              </a:rPr>
              <a:t>de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45" dirty="0">
                <a:solidFill>
                  <a:srgbClr val="332C2C"/>
                </a:solidFill>
                <a:latin typeface="Calibri"/>
                <a:cs typeface="Calibri"/>
              </a:rPr>
              <a:t>l'Eat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30" dirty="0">
                <a:solidFill>
                  <a:srgbClr val="332C2C"/>
                </a:solidFill>
                <a:latin typeface="Calibri"/>
                <a:cs typeface="Calibri"/>
              </a:rPr>
              <a:t>sur </a:t>
            </a:r>
            <a:r>
              <a:rPr sz="4650" spc="370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35" dirty="0">
                <a:solidFill>
                  <a:srgbClr val="332C2C"/>
                </a:solidFill>
                <a:latin typeface="Calibri"/>
                <a:cs typeface="Calibri"/>
              </a:rPr>
              <a:t>terres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00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70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80" dirty="0">
                <a:solidFill>
                  <a:srgbClr val="332C2C"/>
                </a:solidFill>
                <a:latin typeface="Calibri"/>
                <a:cs typeface="Calibri"/>
              </a:rPr>
              <a:t>activités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80" dirty="0">
                <a:solidFill>
                  <a:srgbClr val="332C2C"/>
                </a:solidFill>
                <a:latin typeface="Calibri"/>
                <a:cs typeface="Calibri"/>
              </a:rPr>
              <a:t>extractives</a:t>
            </a:r>
            <a:r>
              <a:rPr sz="4650" spc="1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-50" dirty="0">
                <a:solidFill>
                  <a:srgbClr val="332C2C"/>
                </a:solidFill>
                <a:latin typeface="Calibri"/>
                <a:cs typeface="Calibri"/>
              </a:rPr>
              <a:t>, </a:t>
            </a:r>
            <a:r>
              <a:rPr sz="4650" spc="445" dirty="0">
                <a:solidFill>
                  <a:srgbClr val="332C2C"/>
                </a:solidFill>
                <a:latin typeface="Calibri"/>
                <a:cs typeface="Calibri"/>
              </a:rPr>
              <a:t>entrainant</a:t>
            </a:r>
            <a:r>
              <a:rPr sz="4650" spc="17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25" dirty="0">
                <a:solidFill>
                  <a:srgbClr val="332C2C"/>
                </a:solidFill>
                <a:latin typeface="Calibri"/>
                <a:cs typeface="Calibri"/>
              </a:rPr>
              <a:t>insécurité</a:t>
            </a:r>
            <a:r>
              <a:rPr sz="4650" spc="1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35" dirty="0">
                <a:solidFill>
                  <a:srgbClr val="332C2C"/>
                </a:solidFill>
                <a:latin typeface="Calibri"/>
                <a:cs typeface="Calibri"/>
              </a:rPr>
              <a:t>foncière,</a:t>
            </a:r>
            <a:r>
              <a:rPr sz="4650" spc="1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40" dirty="0">
                <a:solidFill>
                  <a:srgbClr val="332C2C"/>
                </a:solidFill>
                <a:latin typeface="Calibri"/>
                <a:cs typeface="Calibri"/>
              </a:rPr>
              <a:t>conﬂit</a:t>
            </a:r>
            <a:r>
              <a:rPr sz="4650" spc="17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75" dirty="0">
                <a:solidFill>
                  <a:srgbClr val="332C2C"/>
                </a:solidFill>
                <a:latin typeface="Calibri"/>
                <a:cs typeface="Calibri"/>
              </a:rPr>
              <a:t>et </a:t>
            </a:r>
            <a:r>
              <a:rPr sz="4650" spc="405" dirty="0">
                <a:solidFill>
                  <a:srgbClr val="332C2C"/>
                </a:solidFill>
                <a:latin typeface="Calibri"/>
                <a:cs typeface="Calibri"/>
              </a:rPr>
              <a:t>difﬁcultés</a:t>
            </a:r>
            <a:r>
              <a:rPr sz="4650" spc="1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520" dirty="0">
                <a:solidFill>
                  <a:srgbClr val="332C2C"/>
                </a:solidFill>
                <a:latin typeface="Calibri"/>
                <a:cs typeface="Calibri"/>
              </a:rPr>
              <a:t>pour</a:t>
            </a:r>
            <a:r>
              <a:rPr sz="4650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70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4650" spc="1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655" dirty="0">
                <a:solidFill>
                  <a:srgbClr val="332C2C"/>
                </a:solidFill>
                <a:latin typeface="Calibri"/>
                <a:cs typeface="Calibri"/>
              </a:rPr>
              <a:t>communautés</a:t>
            </a:r>
            <a:r>
              <a:rPr sz="4650" spc="1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05" dirty="0">
                <a:solidFill>
                  <a:srgbClr val="332C2C"/>
                </a:solidFill>
                <a:latin typeface="Calibri"/>
                <a:cs typeface="Calibri"/>
              </a:rPr>
              <a:t>locales </a:t>
            </a:r>
            <a:r>
              <a:rPr sz="4650" spc="400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4650" spc="17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45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4650" spc="17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40" dirty="0">
                <a:solidFill>
                  <a:srgbClr val="332C2C"/>
                </a:solidFill>
                <a:latin typeface="Calibri"/>
                <a:cs typeface="Calibri"/>
              </a:rPr>
              <a:t>diapora</a:t>
            </a:r>
            <a:r>
              <a:rPr sz="4650" spc="1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509" dirty="0">
                <a:solidFill>
                  <a:srgbClr val="332C2C"/>
                </a:solidFill>
                <a:latin typeface="Calibri"/>
                <a:cs typeface="Calibri"/>
              </a:rPr>
              <a:t>à</a:t>
            </a:r>
            <a:r>
              <a:rPr sz="4650" spc="17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320" dirty="0">
                <a:solidFill>
                  <a:srgbClr val="332C2C"/>
                </a:solidFill>
                <a:latin typeface="Calibri"/>
                <a:cs typeface="Calibri"/>
              </a:rPr>
              <a:t>valoir</a:t>
            </a:r>
            <a:r>
              <a:rPr sz="4650" spc="17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405" dirty="0">
                <a:solidFill>
                  <a:srgbClr val="332C2C"/>
                </a:solidFill>
                <a:latin typeface="Calibri"/>
                <a:cs typeface="Calibri"/>
              </a:rPr>
              <a:t>leurs</a:t>
            </a:r>
            <a:r>
              <a:rPr sz="4650" spc="1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4650" spc="290" dirty="0">
                <a:solidFill>
                  <a:srgbClr val="332C2C"/>
                </a:solidFill>
                <a:latin typeface="Calibri"/>
                <a:cs typeface="Calibri"/>
              </a:rPr>
              <a:t>droits.</a:t>
            </a:r>
            <a:endParaRPr sz="4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-33406" y="384454"/>
            <a:ext cx="755395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20" dirty="0">
                <a:latin typeface="Times New Roman"/>
                <a:cs typeface="Times New Roman"/>
              </a:rPr>
              <a:t>4.Héritages</a:t>
            </a:r>
            <a:r>
              <a:rPr b="1" spc="-300" dirty="0">
                <a:latin typeface="Times New Roman"/>
                <a:cs typeface="Times New Roman"/>
              </a:rPr>
              <a:t> </a:t>
            </a:r>
            <a:r>
              <a:rPr b="1" spc="-70" dirty="0">
                <a:latin typeface="Times New Roman"/>
                <a:cs typeface="Times New Roman"/>
              </a:rPr>
              <a:t>coloniaux</a:t>
            </a:r>
            <a:r>
              <a:rPr b="1" spc="-295" dirty="0">
                <a:latin typeface="Times New Roman"/>
                <a:cs typeface="Times New Roman"/>
              </a:rPr>
              <a:t> </a:t>
            </a:r>
            <a:r>
              <a:rPr b="1" spc="-25" dirty="0">
                <a:latin typeface="Times New Roman"/>
                <a:cs typeface="Times New Roman"/>
              </a:rPr>
              <a:t>et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-33406" y="1146454"/>
            <a:ext cx="5402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40" dirty="0">
                <a:solidFill>
                  <a:srgbClr val="332C2C"/>
                </a:solidFill>
                <a:latin typeface="Times New Roman"/>
                <a:cs typeface="Times New Roman"/>
              </a:rPr>
              <a:t>centralisation</a:t>
            </a:r>
            <a:r>
              <a:rPr sz="6000" b="1" spc="-305" dirty="0">
                <a:solidFill>
                  <a:srgbClr val="332C2C"/>
                </a:solidFill>
                <a:latin typeface="Times New Roman"/>
                <a:cs typeface="Times New Roman"/>
              </a:rPr>
              <a:t> </a:t>
            </a:r>
            <a:r>
              <a:rPr sz="6000" b="1" spc="-25" dirty="0">
                <a:solidFill>
                  <a:srgbClr val="332C2C"/>
                </a:solidFill>
                <a:latin typeface="Times New Roman"/>
                <a:cs typeface="Times New Roman"/>
              </a:rPr>
              <a:t>du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-33406" y="1908454"/>
            <a:ext cx="22682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45" dirty="0">
                <a:solidFill>
                  <a:srgbClr val="332C2C"/>
                </a:solidFill>
                <a:latin typeface="Times New Roman"/>
                <a:cs typeface="Times New Roman"/>
              </a:rPr>
              <a:t>foncier</a:t>
            </a:r>
            <a:endParaRPr sz="6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09304" y="6216619"/>
            <a:ext cx="4679315" cy="4070985"/>
          </a:xfrm>
          <a:custGeom>
            <a:avLst/>
            <a:gdLst/>
            <a:ahLst/>
            <a:cxnLst/>
            <a:rect l="l" t="t" r="r" b="b"/>
            <a:pathLst>
              <a:path w="4679315" h="4070984">
                <a:moveTo>
                  <a:pt x="0" y="4070378"/>
                </a:moveTo>
                <a:lnTo>
                  <a:pt x="49346" y="4043276"/>
                </a:lnTo>
                <a:lnTo>
                  <a:pt x="88924" y="4020525"/>
                </a:lnTo>
                <a:lnTo>
                  <a:pt x="128075" y="3997173"/>
                </a:lnTo>
                <a:lnTo>
                  <a:pt x="166808" y="3973231"/>
                </a:lnTo>
                <a:lnTo>
                  <a:pt x="205131" y="3948709"/>
                </a:lnTo>
                <a:lnTo>
                  <a:pt x="243050" y="3923620"/>
                </a:lnTo>
                <a:lnTo>
                  <a:pt x="280576" y="3897974"/>
                </a:lnTo>
                <a:lnTo>
                  <a:pt x="317714" y="3871782"/>
                </a:lnTo>
                <a:lnTo>
                  <a:pt x="354474" y="3845056"/>
                </a:lnTo>
                <a:lnTo>
                  <a:pt x="390862" y="3817806"/>
                </a:lnTo>
                <a:lnTo>
                  <a:pt x="426888" y="3790043"/>
                </a:lnTo>
                <a:lnTo>
                  <a:pt x="462558" y="3761780"/>
                </a:lnTo>
                <a:lnTo>
                  <a:pt x="497880" y="3733027"/>
                </a:lnTo>
                <a:lnTo>
                  <a:pt x="532864" y="3703794"/>
                </a:lnTo>
                <a:lnTo>
                  <a:pt x="567516" y="3674094"/>
                </a:lnTo>
                <a:lnTo>
                  <a:pt x="601844" y="3643938"/>
                </a:lnTo>
                <a:lnTo>
                  <a:pt x="635856" y="3613336"/>
                </a:lnTo>
                <a:lnTo>
                  <a:pt x="669560" y="3582299"/>
                </a:lnTo>
                <a:lnTo>
                  <a:pt x="702965" y="3550840"/>
                </a:lnTo>
                <a:lnTo>
                  <a:pt x="736077" y="3518968"/>
                </a:lnTo>
                <a:lnTo>
                  <a:pt x="768905" y="3486696"/>
                </a:lnTo>
                <a:lnTo>
                  <a:pt x="801457" y="3454033"/>
                </a:lnTo>
                <a:lnTo>
                  <a:pt x="833740" y="3420992"/>
                </a:lnTo>
                <a:lnTo>
                  <a:pt x="865763" y="3387584"/>
                </a:lnTo>
                <a:lnTo>
                  <a:pt x="897533" y="3353819"/>
                </a:lnTo>
                <a:lnTo>
                  <a:pt x="929059" y="3319708"/>
                </a:lnTo>
                <a:lnTo>
                  <a:pt x="960347" y="3285264"/>
                </a:lnTo>
                <a:lnTo>
                  <a:pt x="991407" y="3250497"/>
                </a:lnTo>
                <a:lnTo>
                  <a:pt x="1022245" y="3215418"/>
                </a:lnTo>
                <a:lnTo>
                  <a:pt x="1052870" y="3180038"/>
                </a:lnTo>
                <a:lnTo>
                  <a:pt x="1083290" y="3144369"/>
                </a:lnTo>
                <a:lnTo>
                  <a:pt x="1113513" y="3108421"/>
                </a:lnTo>
                <a:lnTo>
                  <a:pt x="1143546" y="3072206"/>
                </a:lnTo>
                <a:lnTo>
                  <a:pt x="1173398" y="3035735"/>
                </a:lnTo>
                <a:lnTo>
                  <a:pt x="1203075" y="2999019"/>
                </a:lnTo>
                <a:lnTo>
                  <a:pt x="1232587" y="2962068"/>
                </a:lnTo>
                <a:lnTo>
                  <a:pt x="1261941" y="2924896"/>
                </a:lnTo>
                <a:lnTo>
                  <a:pt x="1291145" y="2887511"/>
                </a:lnTo>
                <a:lnTo>
                  <a:pt x="1320207" y="2849926"/>
                </a:lnTo>
                <a:lnTo>
                  <a:pt x="1349134" y="2812152"/>
                </a:lnTo>
                <a:lnTo>
                  <a:pt x="1377935" y="2774200"/>
                </a:lnTo>
                <a:lnTo>
                  <a:pt x="1406618" y="2736080"/>
                </a:lnTo>
                <a:lnTo>
                  <a:pt x="1435190" y="2697805"/>
                </a:lnTo>
                <a:lnTo>
                  <a:pt x="1463659" y="2659385"/>
                </a:lnTo>
                <a:lnTo>
                  <a:pt x="1492034" y="2620831"/>
                </a:lnTo>
                <a:lnTo>
                  <a:pt x="1520321" y="2582155"/>
                </a:lnTo>
                <a:lnTo>
                  <a:pt x="1548530" y="2543367"/>
                </a:lnTo>
                <a:lnTo>
                  <a:pt x="1576667" y="2504479"/>
                </a:lnTo>
                <a:lnTo>
                  <a:pt x="1604741" y="2465502"/>
                </a:lnTo>
                <a:lnTo>
                  <a:pt x="1632760" y="2426447"/>
                </a:lnTo>
                <a:lnTo>
                  <a:pt x="1660732" y="2387326"/>
                </a:lnTo>
                <a:lnTo>
                  <a:pt x="1688663" y="2348148"/>
                </a:lnTo>
                <a:lnTo>
                  <a:pt x="1716564" y="2308926"/>
                </a:lnTo>
                <a:lnTo>
                  <a:pt x="1744440" y="2269671"/>
                </a:lnTo>
                <a:lnTo>
                  <a:pt x="1772300" y="2230393"/>
                </a:lnTo>
                <a:lnTo>
                  <a:pt x="1800153" y="2191104"/>
                </a:lnTo>
                <a:lnTo>
                  <a:pt x="1828005" y="2151816"/>
                </a:lnTo>
                <a:lnTo>
                  <a:pt x="1855865" y="2112538"/>
                </a:lnTo>
                <a:lnTo>
                  <a:pt x="1883741" y="2073283"/>
                </a:lnTo>
                <a:lnTo>
                  <a:pt x="1911641" y="2034061"/>
                </a:lnTo>
                <a:lnTo>
                  <a:pt x="1939573" y="1994884"/>
                </a:lnTo>
                <a:lnTo>
                  <a:pt x="1967543" y="1955762"/>
                </a:lnTo>
                <a:lnTo>
                  <a:pt x="1995562" y="1916708"/>
                </a:lnTo>
                <a:lnTo>
                  <a:pt x="2023635" y="1877731"/>
                </a:lnTo>
                <a:lnTo>
                  <a:pt x="2051772" y="1838843"/>
                </a:lnTo>
                <a:lnTo>
                  <a:pt x="2079979" y="1800055"/>
                </a:lnTo>
                <a:lnTo>
                  <a:pt x="2108266" y="1761379"/>
                </a:lnTo>
                <a:lnTo>
                  <a:pt x="2136640" y="1722826"/>
                </a:lnTo>
                <a:lnTo>
                  <a:pt x="2165108" y="1684406"/>
                </a:lnTo>
                <a:lnTo>
                  <a:pt x="2193679" y="1646130"/>
                </a:lnTo>
                <a:lnTo>
                  <a:pt x="2222360" y="1608011"/>
                </a:lnTo>
                <a:lnTo>
                  <a:pt x="2251160" y="1570059"/>
                </a:lnTo>
                <a:lnTo>
                  <a:pt x="2280086" y="1532285"/>
                </a:lnTo>
                <a:lnTo>
                  <a:pt x="2309147" y="1494700"/>
                </a:lnTo>
                <a:lnTo>
                  <a:pt x="2338349" y="1457316"/>
                </a:lnTo>
                <a:lnTo>
                  <a:pt x="2367702" y="1420143"/>
                </a:lnTo>
                <a:lnTo>
                  <a:pt x="2397212" y="1383193"/>
                </a:lnTo>
                <a:lnTo>
                  <a:pt x="2426888" y="1346477"/>
                </a:lnTo>
                <a:lnTo>
                  <a:pt x="2456738" y="1310006"/>
                </a:lnTo>
                <a:lnTo>
                  <a:pt x="2486770" y="1273791"/>
                </a:lnTo>
                <a:lnTo>
                  <a:pt x="2516991" y="1237843"/>
                </a:lnTo>
                <a:lnTo>
                  <a:pt x="2547409" y="1202173"/>
                </a:lnTo>
                <a:lnTo>
                  <a:pt x="2578033" y="1166794"/>
                </a:lnTo>
                <a:lnTo>
                  <a:pt x="2608870" y="1131715"/>
                </a:lnTo>
                <a:lnTo>
                  <a:pt x="2639928" y="1096947"/>
                </a:lnTo>
                <a:lnTo>
                  <a:pt x="2671215" y="1062503"/>
                </a:lnTo>
                <a:lnTo>
                  <a:pt x="2702739" y="1028393"/>
                </a:lnTo>
                <a:lnTo>
                  <a:pt x="2734507" y="994628"/>
                </a:lnTo>
                <a:lnTo>
                  <a:pt x="2766529" y="961219"/>
                </a:lnTo>
                <a:lnTo>
                  <a:pt x="2798811" y="928178"/>
                </a:lnTo>
                <a:lnTo>
                  <a:pt x="2831361" y="895516"/>
                </a:lnTo>
                <a:lnTo>
                  <a:pt x="2864187" y="863243"/>
                </a:lnTo>
                <a:lnTo>
                  <a:pt x="2897298" y="831372"/>
                </a:lnTo>
                <a:lnTo>
                  <a:pt x="2930701" y="799912"/>
                </a:lnTo>
                <a:lnTo>
                  <a:pt x="2964404" y="768875"/>
                </a:lnTo>
                <a:lnTo>
                  <a:pt x="2998415" y="738273"/>
                </a:lnTo>
                <a:lnTo>
                  <a:pt x="3032742" y="708117"/>
                </a:lnTo>
                <a:lnTo>
                  <a:pt x="3067392" y="678417"/>
                </a:lnTo>
                <a:lnTo>
                  <a:pt x="3102375" y="649184"/>
                </a:lnTo>
                <a:lnTo>
                  <a:pt x="3137696" y="620431"/>
                </a:lnTo>
                <a:lnTo>
                  <a:pt x="3173365" y="592167"/>
                </a:lnTo>
                <a:lnTo>
                  <a:pt x="3209389" y="564405"/>
                </a:lnTo>
                <a:lnTo>
                  <a:pt x="3245777" y="537155"/>
                </a:lnTo>
                <a:lnTo>
                  <a:pt x="3282536" y="510429"/>
                </a:lnTo>
                <a:lnTo>
                  <a:pt x="3319673" y="484237"/>
                </a:lnTo>
                <a:lnTo>
                  <a:pt x="3357198" y="458590"/>
                </a:lnTo>
                <a:lnTo>
                  <a:pt x="3395117" y="433501"/>
                </a:lnTo>
                <a:lnTo>
                  <a:pt x="3433439" y="408979"/>
                </a:lnTo>
                <a:lnTo>
                  <a:pt x="3472171" y="385037"/>
                </a:lnTo>
                <a:lnTo>
                  <a:pt x="3511322" y="361685"/>
                </a:lnTo>
                <a:lnTo>
                  <a:pt x="3550900" y="338934"/>
                </a:lnTo>
                <a:lnTo>
                  <a:pt x="3590911" y="316796"/>
                </a:lnTo>
                <a:lnTo>
                  <a:pt x="3631365" y="295282"/>
                </a:lnTo>
                <a:lnTo>
                  <a:pt x="3672269" y="274402"/>
                </a:lnTo>
                <a:lnTo>
                  <a:pt x="3713630" y="254168"/>
                </a:lnTo>
                <a:lnTo>
                  <a:pt x="3755458" y="234591"/>
                </a:lnTo>
                <a:lnTo>
                  <a:pt x="3797759" y="215683"/>
                </a:lnTo>
                <a:lnTo>
                  <a:pt x="3840542" y="197454"/>
                </a:lnTo>
                <a:lnTo>
                  <a:pt x="3883815" y="179915"/>
                </a:lnTo>
                <a:lnTo>
                  <a:pt x="3927585" y="163078"/>
                </a:lnTo>
                <a:lnTo>
                  <a:pt x="3971860" y="146954"/>
                </a:lnTo>
                <a:lnTo>
                  <a:pt x="4016648" y="131553"/>
                </a:lnTo>
                <a:lnTo>
                  <a:pt x="4061958" y="116888"/>
                </a:lnTo>
                <a:lnTo>
                  <a:pt x="4107796" y="102969"/>
                </a:lnTo>
                <a:lnTo>
                  <a:pt x="4154172" y="89807"/>
                </a:lnTo>
                <a:lnTo>
                  <a:pt x="4201092" y="77413"/>
                </a:lnTo>
                <a:lnTo>
                  <a:pt x="4248565" y="65799"/>
                </a:lnTo>
                <a:lnTo>
                  <a:pt x="4296598" y="54976"/>
                </a:lnTo>
                <a:lnTo>
                  <a:pt x="4345200" y="44955"/>
                </a:lnTo>
                <a:lnTo>
                  <a:pt x="4394379" y="35747"/>
                </a:lnTo>
                <a:lnTo>
                  <a:pt x="4444141" y="27362"/>
                </a:lnTo>
                <a:lnTo>
                  <a:pt x="4494496" y="19813"/>
                </a:lnTo>
                <a:lnTo>
                  <a:pt x="4545451" y="13111"/>
                </a:lnTo>
                <a:lnTo>
                  <a:pt x="4597014" y="7266"/>
                </a:lnTo>
                <a:lnTo>
                  <a:pt x="4649192" y="2290"/>
                </a:lnTo>
                <a:lnTo>
                  <a:pt x="4678710" y="0"/>
                </a:lnTo>
              </a:path>
            </a:pathLst>
          </a:custGeom>
          <a:ln w="24999">
            <a:solidFill>
              <a:srgbClr val="33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48855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88" y="0"/>
                </a:moveTo>
                <a:lnTo>
                  <a:pt x="0" y="0"/>
                </a:lnTo>
                <a:lnTo>
                  <a:pt x="0" y="47625"/>
                </a:lnTo>
                <a:lnTo>
                  <a:pt x="18287988" y="47625"/>
                </a:lnTo>
                <a:lnTo>
                  <a:pt x="18287988" y="0"/>
                </a:lnTo>
                <a:close/>
              </a:path>
            </a:pathLst>
          </a:custGeom>
          <a:solidFill>
            <a:srgbClr val="33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5989839"/>
            <a:ext cx="18288000" cy="4090035"/>
            <a:chOff x="0" y="5989839"/>
            <a:chExt cx="18288000" cy="4090035"/>
          </a:xfrm>
        </p:grpSpPr>
        <p:sp>
          <p:nvSpPr>
            <p:cNvPr id="5" name="object 5"/>
            <p:cNvSpPr/>
            <p:nvPr/>
          </p:nvSpPr>
          <p:spPr>
            <a:xfrm>
              <a:off x="0" y="9753447"/>
              <a:ext cx="18288000" cy="47625"/>
            </a:xfrm>
            <a:custGeom>
              <a:avLst/>
              <a:gdLst/>
              <a:ahLst/>
              <a:cxnLst/>
              <a:rect l="l" t="t" r="r" b="b"/>
              <a:pathLst>
                <a:path w="18288000" h="47625">
                  <a:moveTo>
                    <a:pt x="18287988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18287988" y="47625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33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52854" y="5989839"/>
              <a:ext cx="4095750" cy="40894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444" y="6420701"/>
              <a:ext cx="85725" cy="857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444" y="7182701"/>
              <a:ext cx="85725" cy="857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444" y="7944701"/>
              <a:ext cx="85725" cy="8572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747412" y="367233"/>
            <a:ext cx="8747760" cy="2397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0699"/>
              </a:lnSpc>
              <a:spcBef>
                <a:spcPts val="90"/>
              </a:spcBef>
            </a:pPr>
            <a:r>
              <a:rPr sz="5150" b="1" dirty="0">
                <a:solidFill>
                  <a:srgbClr val="000000"/>
                </a:solidFill>
                <a:latin typeface="Times New Roman"/>
                <a:cs typeface="Times New Roman"/>
              </a:rPr>
              <a:t>cas</a:t>
            </a:r>
            <a:r>
              <a:rPr sz="5150" b="1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5150" b="1" spc="-65" dirty="0">
                <a:solidFill>
                  <a:srgbClr val="000000"/>
                </a:solidFill>
                <a:latin typeface="Times New Roman"/>
                <a:cs typeface="Times New Roman"/>
              </a:rPr>
              <a:t>d'expropriation</a:t>
            </a:r>
            <a:r>
              <a:rPr sz="5150" b="1" spc="-2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5150" b="1" spc="105" dirty="0">
                <a:solidFill>
                  <a:srgbClr val="000000"/>
                </a:solidFill>
                <a:latin typeface="Times New Roman"/>
                <a:cs typeface="Times New Roman"/>
              </a:rPr>
              <a:t>et</a:t>
            </a:r>
            <a:r>
              <a:rPr sz="5150" b="1" spc="-2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5150" b="1" spc="-10" dirty="0">
                <a:solidFill>
                  <a:srgbClr val="000000"/>
                </a:solidFill>
                <a:latin typeface="Times New Roman"/>
                <a:cs typeface="Times New Roman"/>
              </a:rPr>
              <a:t>exclusion </a:t>
            </a:r>
            <a:r>
              <a:rPr sz="515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de</a:t>
            </a:r>
            <a:r>
              <a:rPr sz="5150" b="1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5150" b="1" dirty="0">
                <a:solidFill>
                  <a:srgbClr val="000000"/>
                </a:solidFill>
                <a:latin typeface="Times New Roman"/>
                <a:cs typeface="Times New Roman"/>
              </a:rPr>
              <a:t>la</a:t>
            </a:r>
            <a:r>
              <a:rPr sz="5150" b="1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5150" b="1" spc="-30" dirty="0">
                <a:solidFill>
                  <a:srgbClr val="000000"/>
                </a:solidFill>
                <a:latin typeface="Times New Roman"/>
                <a:cs typeface="Times New Roman"/>
              </a:rPr>
              <a:t>diaspora</a:t>
            </a:r>
            <a:r>
              <a:rPr sz="5150" b="1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5150" b="1" spc="70" dirty="0">
                <a:solidFill>
                  <a:srgbClr val="000000"/>
                </a:solidFill>
                <a:latin typeface="Times New Roman"/>
                <a:cs typeface="Times New Roman"/>
              </a:rPr>
              <a:t>des</a:t>
            </a:r>
            <a:r>
              <a:rPr sz="5150" b="1" spc="-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5150" b="1" spc="-10" dirty="0">
                <a:solidFill>
                  <a:srgbClr val="000000"/>
                </a:solidFill>
                <a:latin typeface="Times New Roman"/>
                <a:cs typeface="Times New Roman"/>
              </a:rPr>
              <a:t>mécanismes d'indemniation</a:t>
            </a:r>
            <a:endParaRPr sz="515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40106" y="2184"/>
            <a:ext cx="5057775" cy="50577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53444" y="3369666"/>
            <a:ext cx="16200119" cy="5536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3960" marR="5080" algn="just">
              <a:lnSpc>
                <a:spcPct val="100699"/>
              </a:lnSpc>
              <a:spcBef>
                <a:spcPts val="90"/>
              </a:spcBef>
            </a:pPr>
            <a:r>
              <a:rPr sz="3600" dirty="0">
                <a:latin typeface="Cambria"/>
                <a:cs typeface="Cambria"/>
              </a:rPr>
              <a:t>Les</a:t>
            </a:r>
            <a:r>
              <a:rPr sz="3600" spc="41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activités</a:t>
            </a:r>
            <a:r>
              <a:rPr sz="3600" spc="4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extractives</a:t>
            </a:r>
            <a:r>
              <a:rPr sz="3600" spc="4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entrainent</a:t>
            </a:r>
            <a:r>
              <a:rPr sz="3600" spc="41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souvent</a:t>
            </a:r>
            <a:r>
              <a:rPr sz="3600" spc="4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des</a:t>
            </a:r>
            <a:r>
              <a:rPr sz="3600" spc="4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expropriations</a:t>
            </a:r>
            <a:r>
              <a:rPr sz="3600" spc="4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pour</a:t>
            </a:r>
            <a:r>
              <a:rPr sz="3600" spc="41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cause </a:t>
            </a:r>
            <a:r>
              <a:rPr sz="3600" spc="-35" dirty="0">
                <a:latin typeface="Cambria"/>
                <a:cs typeface="Cambria"/>
              </a:rPr>
              <a:t>d'utilité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publique,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spc="-45" dirty="0">
                <a:latin typeface="Cambria"/>
                <a:cs typeface="Cambria"/>
              </a:rPr>
              <a:t>affectant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les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spc="-65" dirty="0">
                <a:latin typeface="Cambria"/>
                <a:cs typeface="Cambria"/>
              </a:rPr>
              <a:t>communautés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spc="-40" dirty="0">
                <a:latin typeface="Cambria"/>
                <a:cs typeface="Cambria"/>
              </a:rPr>
              <a:t>locales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et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la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spc="-60" dirty="0">
                <a:latin typeface="Cambria"/>
                <a:cs typeface="Cambria"/>
              </a:rPr>
              <a:t>diaspora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qui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possède </a:t>
            </a:r>
            <a:r>
              <a:rPr sz="3600" dirty="0">
                <a:latin typeface="Cambria"/>
                <a:cs typeface="Cambria"/>
              </a:rPr>
              <a:t>parfois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des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droits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fonciers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40" dirty="0">
                <a:latin typeface="Cambria"/>
                <a:cs typeface="Cambria"/>
              </a:rPr>
              <a:t>transnationaux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,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l'inclusion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30" dirty="0">
                <a:latin typeface="Cambria"/>
                <a:cs typeface="Cambria"/>
              </a:rPr>
              <a:t>effective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de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la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diaspora </a:t>
            </a:r>
            <a:r>
              <a:rPr sz="3600" dirty="0">
                <a:latin typeface="Cambria"/>
                <a:cs typeface="Cambria"/>
              </a:rPr>
              <a:t>dans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les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50" dirty="0">
                <a:latin typeface="Cambria"/>
                <a:cs typeface="Cambria"/>
              </a:rPr>
              <a:t>mécanismes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70" dirty="0">
                <a:latin typeface="Cambria"/>
                <a:cs typeface="Cambria"/>
              </a:rPr>
              <a:t>d'expropriations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et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de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45" dirty="0">
                <a:latin typeface="Cambria"/>
                <a:cs typeface="Cambria"/>
              </a:rPr>
              <a:t>compensation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est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35" dirty="0">
                <a:latin typeface="Cambria"/>
                <a:cs typeface="Cambria"/>
              </a:rPr>
              <a:t>essentielle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pour </a:t>
            </a:r>
            <a:r>
              <a:rPr sz="3600" spc="-10" dirty="0">
                <a:latin typeface="Cambria"/>
                <a:cs typeface="Cambria"/>
              </a:rPr>
              <a:t>garantir</a:t>
            </a:r>
            <a:r>
              <a:rPr sz="3600" spc="36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la</a:t>
            </a:r>
            <a:r>
              <a:rPr sz="3600" spc="-155" dirty="0">
                <a:latin typeface="Cambria"/>
                <a:cs typeface="Cambria"/>
              </a:rPr>
              <a:t> </a:t>
            </a:r>
            <a:r>
              <a:rPr sz="3600" spc="-65" dirty="0">
                <a:latin typeface="Cambria"/>
                <a:cs typeface="Cambria"/>
              </a:rPr>
              <a:t>justice</a:t>
            </a:r>
            <a:r>
              <a:rPr sz="3600" spc="-130" dirty="0">
                <a:latin typeface="Cambria"/>
                <a:cs typeface="Cambria"/>
              </a:rPr>
              <a:t> </a:t>
            </a:r>
            <a:r>
              <a:rPr sz="3600" spc="-80" dirty="0">
                <a:latin typeface="Cambria"/>
                <a:cs typeface="Cambria"/>
              </a:rPr>
              <a:t>foncière</a:t>
            </a:r>
            <a:r>
              <a:rPr sz="3600" spc="-114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,</a:t>
            </a:r>
            <a:r>
              <a:rPr sz="3600" spc="-15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la</a:t>
            </a:r>
            <a:r>
              <a:rPr sz="3600" spc="-155" dirty="0">
                <a:latin typeface="Cambria"/>
                <a:cs typeface="Cambria"/>
              </a:rPr>
              <a:t> </a:t>
            </a:r>
            <a:r>
              <a:rPr sz="3600" spc="-55" dirty="0">
                <a:latin typeface="Cambria"/>
                <a:cs typeface="Cambria"/>
              </a:rPr>
              <a:t>participation</a:t>
            </a:r>
            <a:r>
              <a:rPr sz="3600" spc="-140" dirty="0">
                <a:latin typeface="Cambria"/>
                <a:cs typeface="Cambria"/>
              </a:rPr>
              <a:t> </a:t>
            </a:r>
            <a:r>
              <a:rPr sz="3600" spc="-110" dirty="0">
                <a:latin typeface="Cambria"/>
                <a:cs typeface="Cambria"/>
              </a:rPr>
              <a:t>et</a:t>
            </a:r>
            <a:r>
              <a:rPr sz="3600" spc="-10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la</a:t>
            </a:r>
            <a:r>
              <a:rPr sz="3600" spc="-150" dirty="0">
                <a:latin typeface="Cambria"/>
                <a:cs typeface="Cambria"/>
              </a:rPr>
              <a:t> </a:t>
            </a:r>
            <a:r>
              <a:rPr sz="3600" spc="-75" dirty="0">
                <a:latin typeface="Cambria"/>
                <a:cs typeface="Cambria"/>
              </a:rPr>
              <a:t>cohésion</a:t>
            </a:r>
            <a:r>
              <a:rPr sz="3600" spc="-12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sociale.</a:t>
            </a:r>
            <a:endParaRPr sz="3600">
              <a:latin typeface="Cambria"/>
              <a:cs typeface="Cambria"/>
            </a:endParaRPr>
          </a:p>
          <a:p>
            <a:pPr marL="3358515" marR="8809355" indent="-3346450">
              <a:lnSpc>
                <a:spcPct val="100000"/>
              </a:lnSpc>
              <a:spcBef>
                <a:spcPts val="655"/>
              </a:spcBef>
            </a:pPr>
            <a:r>
              <a:rPr sz="2500" spc="-45" dirty="0">
                <a:latin typeface="Cambria"/>
                <a:cs typeface="Cambria"/>
              </a:rPr>
              <a:t>Cameroun</a:t>
            </a:r>
            <a:r>
              <a:rPr sz="2500" spc="-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:</a:t>
            </a:r>
            <a:r>
              <a:rPr sz="2500" spc="409" dirty="0">
                <a:latin typeface="Cambria"/>
                <a:cs typeface="Cambria"/>
              </a:rPr>
              <a:t> </a:t>
            </a:r>
            <a:r>
              <a:rPr sz="2500" spc="-75" dirty="0">
                <a:latin typeface="Cambria"/>
                <a:cs typeface="Cambria"/>
              </a:rPr>
              <a:t>expropriations </a:t>
            </a:r>
            <a:r>
              <a:rPr sz="2500" spc="-60" dirty="0">
                <a:latin typeface="Cambria"/>
                <a:cs typeface="Cambria"/>
              </a:rPr>
              <a:t>dans</a:t>
            </a:r>
            <a:r>
              <a:rPr sz="2500" spc="-75" dirty="0">
                <a:latin typeface="Cambria"/>
                <a:cs typeface="Cambria"/>
              </a:rPr>
              <a:t> </a:t>
            </a:r>
            <a:r>
              <a:rPr sz="2500" spc="-65" dirty="0">
                <a:latin typeface="Cambria"/>
                <a:cs typeface="Cambria"/>
              </a:rPr>
              <a:t>les</a:t>
            </a:r>
            <a:r>
              <a:rPr sz="2500" spc="-75" dirty="0">
                <a:latin typeface="Cambria"/>
                <a:cs typeface="Cambria"/>
              </a:rPr>
              <a:t> </a:t>
            </a:r>
            <a:r>
              <a:rPr sz="2500" spc="-95" dirty="0">
                <a:latin typeface="Cambria"/>
                <a:cs typeface="Cambria"/>
              </a:rPr>
              <a:t>zones</a:t>
            </a:r>
            <a:r>
              <a:rPr sz="2500" spc="-75" dirty="0">
                <a:latin typeface="Cambria"/>
                <a:cs typeface="Cambria"/>
              </a:rPr>
              <a:t> </a:t>
            </a:r>
            <a:r>
              <a:rPr sz="2500" spc="-65" dirty="0">
                <a:latin typeface="Cambria"/>
                <a:cs typeface="Cambria"/>
              </a:rPr>
              <a:t>minières</a:t>
            </a:r>
            <a:r>
              <a:rPr sz="2500" spc="-7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(EST, </a:t>
            </a:r>
            <a:r>
              <a:rPr sz="2500" spc="-20" dirty="0">
                <a:latin typeface="Cambria"/>
                <a:cs typeface="Cambria"/>
              </a:rPr>
              <a:t>SUD)</a:t>
            </a:r>
            <a:endParaRPr sz="2500">
              <a:latin typeface="Cambria"/>
              <a:cs typeface="Cambria"/>
            </a:endParaRPr>
          </a:p>
          <a:p>
            <a:pPr marL="406400">
              <a:lnSpc>
                <a:spcPct val="100000"/>
              </a:lnSpc>
            </a:pPr>
            <a:r>
              <a:rPr sz="2500" spc="-35" dirty="0">
                <a:latin typeface="Cambria"/>
                <a:cs typeface="Cambria"/>
              </a:rPr>
              <a:t>TCHAD:</a:t>
            </a:r>
            <a:r>
              <a:rPr sz="2500" spc="-65" dirty="0">
                <a:latin typeface="Cambria"/>
                <a:cs typeface="Cambria"/>
              </a:rPr>
              <a:t> </a:t>
            </a:r>
            <a:r>
              <a:rPr sz="2500" spc="-60" dirty="0">
                <a:latin typeface="Cambria"/>
                <a:cs typeface="Cambria"/>
              </a:rPr>
              <a:t>concernent</a:t>
            </a:r>
            <a:r>
              <a:rPr sz="2500" spc="-65" dirty="0">
                <a:latin typeface="Cambria"/>
                <a:cs typeface="Cambria"/>
              </a:rPr>
              <a:t> </a:t>
            </a:r>
            <a:r>
              <a:rPr sz="2500" spc="-60" dirty="0">
                <a:latin typeface="Cambria"/>
                <a:cs typeface="Cambria"/>
              </a:rPr>
              <a:t>surtout</a:t>
            </a:r>
            <a:r>
              <a:rPr sz="2500" spc="-65" dirty="0">
                <a:latin typeface="Cambria"/>
                <a:cs typeface="Cambria"/>
              </a:rPr>
              <a:t> les </a:t>
            </a:r>
            <a:r>
              <a:rPr sz="2500" spc="-75" dirty="0">
                <a:latin typeface="Cambria"/>
                <a:cs typeface="Cambria"/>
              </a:rPr>
              <a:t>régions</a:t>
            </a:r>
            <a:r>
              <a:rPr sz="2500" spc="-6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pétrolières</a:t>
            </a:r>
            <a:endParaRPr sz="2500">
              <a:latin typeface="Cambria"/>
              <a:cs typeface="Cambria"/>
            </a:endParaRPr>
          </a:p>
          <a:p>
            <a:pPr marL="1631314">
              <a:lnSpc>
                <a:spcPct val="100000"/>
              </a:lnSpc>
              <a:spcBef>
                <a:spcPts val="50"/>
              </a:spcBef>
            </a:pPr>
            <a:r>
              <a:rPr sz="2450" spc="-70" dirty="0">
                <a:latin typeface="Cambria"/>
                <a:cs typeface="Cambria"/>
              </a:rPr>
              <a:t>comme </a:t>
            </a:r>
            <a:r>
              <a:rPr sz="2450" spc="-35" dirty="0">
                <a:latin typeface="Cambria"/>
                <a:cs typeface="Cambria"/>
              </a:rPr>
              <a:t>Doba,</a:t>
            </a:r>
            <a:r>
              <a:rPr sz="2450" spc="-95" dirty="0">
                <a:latin typeface="Cambria"/>
                <a:cs typeface="Cambria"/>
              </a:rPr>
              <a:t> </a:t>
            </a:r>
            <a:r>
              <a:rPr sz="2450" spc="-35" dirty="0">
                <a:latin typeface="Cambria"/>
                <a:cs typeface="Cambria"/>
              </a:rPr>
              <a:t>logone</a:t>
            </a:r>
            <a:r>
              <a:rPr sz="2450" spc="-8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oriental</a:t>
            </a:r>
            <a:endParaRPr sz="2450">
              <a:latin typeface="Cambria"/>
              <a:cs typeface="Cambria"/>
            </a:endParaRPr>
          </a:p>
          <a:p>
            <a:pPr marL="1013460" marR="9690100" indent="-183515">
              <a:lnSpc>
                <a:spcPct val="102000"/>
              </a:lnSpc>
              <a:spcBef>
                <a:spcPts val="5"/>
              </a:spcBef>
            </a:pPr>
            <a:r>
              <a:rPr sz="2450" dirty="0">
                <a:latin typeface="Cambria"/>
                <a:cs typeface="Cambria"/>
              </a:rPr>
              <a:t>RDC</a:t>
            </a:r>
            <a:r>
              <a:rPr sz="2450" spc="-60" dirty="0">
                <a:latin typeface="Cambria"/>
                <a:cs typeface="Cambria"/>
              </a:rPr>
              <a:t> </a:t>
            </a:r>
            <a:r>
              <a:rPr sz="2450" spc="-155" dirty="0">
                <a:latin typeface="Cambria"/>
                <a:cs typeface="Cambria"/>
              </a:rPr>
              <a:t>:</a:t>
            </a:r>
            <a:r>
              <a:rPr sz="2450" spc="-50" dirty="0">
                <a:latin typeface="Cambria"/>
                <a:cs typeface="Cambria"/>
              </a:rPr>
              <a:t> </a:t>
            </a:r>
            <a:r>
              <a:rPr sz="2450" spc="-35" dirty="0">
                <a:latin typeface="Cambria"/>
                <a:cs typeface="Cambria"/>
              </a:rPr>
              <a:t>elles</a:t>
            </a:r>
            <a:r>
              <a:rPr sz="2450" spc="-55" dirty="0">
                <a:latin typeface="Cambria"/>
                <a:cs typeface="Cambria"/>
              </a:rPr>
              <a:t> </a:t>
            </a:r>
            <a:r>
              <a:rPr sz="2450" spc="-30" dirty="0">
                <a:latin typeface="Cambria"/>
                <a:cs typeface="Cambria"/>
              </a:rPr>
              <a:t>touchent</a:t>
            </a:r>
            <a:r>
              <a:rPr sz="2450" spc="-55" dirty="0">
                <a:latin typeface="Cambria"/>
                <a:cs typeface="Cambria"/>
              </a:rPr>
              <a:t> largement</a:t>
            </a:r>
            <a:r>
              <a:rPr sz="2450" spc="-60" dirty="0">
                <a:latin typeface="Cambria"/>
                <a:cs typeface="Cambria"/>
              </a:rPr>
              <a:t> </a:t>
            </a:r>
            <a:r>
              <a:rPr sz="2450" spc="-45" dirty="0">
                <a:latin typeface="Cambria"/>
                <a:cs typeface="Cambria"/>
              </a:rPr>
              <a:t>les</a:t>
            </a:r>
            <a:r>
              <a:rPr sz="2450" spc="-50" dirty="0">
                <a:latin typeface="Cambria"/>
                <a:cs typeface="Cambria"/>
              </a:rPr>
              <a:t> </a:t>
            </a:r>
            <a:r>
              <a:rPr sz="2450" spc="-30" dirty="0">
                <a:latin typeface="Cambria"/>
                <a:cs typeface="Cambria"/>
              </a:rPr>
              <a:t>provinces </a:t>
            </a:r>
            <a:r>
              <a:rPr sz="2450" spc="-45" dirty="0">
                <a:latin typeface="Cambria"/>
                <a:cs typeface="Cambria"/>
              </a:rPr>
              <a:t>minières</a:t>
            </a:r>
            <a:r>
              <a:rPr sz="2450" spc="-70" dirty="0">
                <a:latin typeface="Cambria"/>
                <a:cs typeface="Cambria"/>
              </a:rPr>
              <a:t> </a:t>
            </a:r>
            <a:r>
              <a:rPr sz="2450" spc="-60" dirty="0">
                <a:latin typeface="Cambria"/>
                <a:cs typeface="Cambria"/>
              </a:rPr>
              <a:t>(katanga,</a:t>
            </a:r>
            <a:r>
              <a:rPr sz="2450" spc="-75" dirty="0">
                <a:latin typeface="Cambria"/>
                <a:cs typeface="Cambria"/>
              </a:rPr>
              <a:t> </a:t>
            </a:r>
            <a:r>
              <a:rPr sz="2450" spc="-45" dirty="0">
                <a:latin typeface="Cambria"/>
                <a:cs typeface="Cambria"/>
              </a:rPr>
              <a:t>Kasaii)</a:t>
            </a:r>
            <a:r>
              <a:rPr sz="2450" spc="-70" dirty="0">
                <a:latin typeface="Cambria"/>
                <a:cs typeface="Cambria"/>
              </a:rPr>
              <a:t> </a:t>
            </a:r>
            <a:r>
              <a:rPr sz="2450" spc="-65" dirty="0">
                <a:latin typeface="Cambria"/>
                <a:cs typeface="Cambria"/>
              </a:rPr>
              <a:t>et</a:t>
            </a:r>
            <a:r>
              <a:rPr sz="2450" spc="-7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forestière,</a:t>
            </a:r>
            <a:endParaRPr sz="2450">
              <a:latin typeface="Cambria"/>
              <a:cs typeface="Cambria"/>
            </a:endParaRPr>
          </a:p>
          <a:p>
            <a:pPr marL="125730">
              <a:lnSpc>
                <a:spcPct val="100000"/>
              </a:lnSpc>
              <a:spcBef>
                <a:spcPts val="60"/>
              </a:spcBef>
            </a:pPr>
            <a:r>
              <a:rPr sz="2450" spc="-40" dirty="0">
                <a:latin typeface="Cambria"/>
                <a:cs typeface="Cambria"/>
              </a:rPr>
              <a:t>entrainant</a:t>
            </a:r>
            <a:r>
              <a:rPr sz="2450" spc="-65" dirty="0">
                <a:latin typeface="Cambria"/>
                <a:cs typeface="Cambria"/>
              </a:rPr>
              <a:t> </a:t>
            </a:r>
            <a:r>
              <a:rPr sz="2450" spc="-75" dirty="0">
                <a:latin typeface="Cambria"/>
                <a:cs typeface="Cambria"/>
              </a:rPr>
              <a:t>des</a:t>
            </a:r>
            <a:r>
              <a:rPr sz="2450" spc="-55" dirty="0">
                <a:latin typeface="Cambria"/>
                <a:cs typeface="Cambria"/>
              </a:rPr>
              <a:t> </a:t>
            </a:r>
            <a:r>
              <a:rPr sz="2450" spc="-50" dirty="0">
                <a:latin typeface="Cambria"/>
                <a:cs typeface="Cambria"/>
              </a:rPr>
              <a:t>déplacements</a:t>
            </a:r>
            <a:r>
              <a:rPr sz="2450" spc="-60" dirty="0">
                <a:latin typeface="Cambria"/>
                <a:cs typeface="Cambria"/>
              </a:rPr>
              <a:t> </a:t>
            </a:r>
            <a:r>
              <a:rPr sz="2450" spc="-55" dirty="0">
                <a:latin typeface="Cambria"/>
                <a:cs typeface="Cambria"/>
              </a:rPr>
              <a:t>massifs </a:t>
            </a:r>
            <a:r>
              <a:rPr sz="2450" spc="-75" dirty="0">
                <a:latin typeface="Cambria"/>
                <a:cs typeface="Cambria"/>
              </a:rPr>
              <a:t>de</a:t>
            </a:r>
            <a:r>
              <a:rPr sz="2450" spc="-6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populations</a:t>
            </a:r>
            <a:endParaRPr sz="2450">
              <a:latin typeface="Cambria"/>
              <a:cs typeface="Cambri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49682" y="6215824"/>
            <a:ext cx="399100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91970"/>
            <a:ext cx="2929890" cy="4196080"/>
          </a:xfrm>
          <a:custGeom>
            <a:avLst/>
            <a:gdLst/>
            <a:ahLst/>
            <a:cxnLst/>
            <a:rect l="l" t="t" r="r" b="b"/>
            <a:pathLst>
              <a:path w="2929890" h="4196080">
                <a:moveTo>
                  <a:pt x="0" y="0"/>
                </a:moveTo>
                <a:lnTo>
                  <a:pt x="35896" y="29865"/>
                </a:lnTo>
                <a:lnTo>
                  <a:pt x="69718" y="58874"/>
                </a:lnTo>
                <a:lnTo>
                  <a:pt x="103228" y="88438"/>
                </a:lnTo>
                <a:lnTo>
                  <a:pt x="136431" y="118546"/>
                </a:lnTo>
                <a:lnTo>
                  <a:pt x="169333" y="149188"/>
                </a:lnTo>
                <a:lnTo>
                  <a:pt x="201940" y="180354"/>
                </a:lnTo>
                <a:lnTo>
                  <a:pt x="234258" y="212035"/>
                </a:lnTo>
                <a:lnTo>
                  <a:pt x="266292" y="244219"/>
                </a:lnTo>
                <a:lnTo>
                  <a:pt x="298048" y="276898"/>
                </a:lnTo>
                <a:lnTo>
                  <a:pt x="329531" y="310060"/>
                </a:lnTo>
                <a:lnTo>
                  <a:pt x="360747" y="343696"/>
                </a:lnTo>
                <a:lnTo>
                  <a:pt x="391703" y="377796"/>
                </a:lnTo>
                <a:lnTo>
                  <a:pt x="422402" y="412349"/>
                </a:lnTo>
                <a:lnTo>
                  <a:pt x="452853" y="447346"/>
                </a:lnTo>
                <a:lnTo>
                  <a:pt x="483059" y="482776"/>
                </a:lnTo>
                <a:lnTo>
                  <a:pt x="513026" y="518630"/>
                </a:lnTo>
                <a:lnTo>
                  <a:pt x="542761" y="554897"/>
                </a:lnTo>
                <a:lnTo>
                  <a:pt x="572269" y="591567"/>
                </a:lnTo>
                <a:lnTo>
                  <a:pt x="601555" y="628630"/>
                </a:lnTo>
                <a:lnTo>
                  <a:pt x="630626" y="666077"/>
                </a:lnTo>
                <a:lnTo>
                  <a:pt x="659487" y="703896"/>
                </a:lnTo>
                <a:lnTo>
                  <a:pt x="688143" y="742078"/>
                </a:lnTo>
                <a:lnTo>
                  <a:pt x="716600" y="780613"/>
                </a:lnTo>
                <a:lnTo>
                  <a:pt x="744865" y="819491"/>
                </a:lnTo>
                <a:lnTo>
                  <a:pt x="772942" y="858702"/>
                </a:lnTo>
                <a:lnTo>
                  <a:pt x="800838" y="898235"/>
                </a:lnTo>
                <a:lnTo>
                  <a:pt x="828558" y="938080"/>
                </a:lnTo>
                <a:lnTo>
                  <a:pt x="856107" y="978228"/>
                </a:lnTo>
                <a:lnTo>
                  <a:pt x="883492" y="1018668"/>
                </a:lnTo>
                <a:lnTo>
                  <a:pt x="910718" y="1059391"/>
                </a:lnTo>
                <a:lnTo>
                  <a:pt x="937790" y="1100385"/>
                </a:lnTo>
                <a:lnTo>
                  <a:pt x="964715" y="1141642"/>
                </a:lnTo>
                <a:lnTo>
                  <a:pt x="991498" y="1183151"/>
                </a:lnTo>
                <a:lnTo>
                  <a:pt x="1018145" y="1224902"/>
                </a:lnTo>
                <a:lnTo>
                  <a:pt x="1044661" y="1266884"/>
                </a:lnTo>
                <a:lnTo>
                  <a:pt x="1071053" y="1309089"/>
                </a:lnTo>
                <a:lnTo>
                  <a:pt x="1097325" y="1351505"/>
                </a:lnTo>
                <a:lnTo>
                  <a:pt x="1123484" y="1394122"/>
                </a:lnTo>
                <a:lnTo>
                  <a:pt x="1149534" y="1436931"/>
                </a:lnTo>
                <a:lnTo>
                  <a:pt x="1175483" y="1479922"/>
                </a:lnTo>
                <a:lnTo>
                  <a:pt x="1201335" y="1523084"/>
                </a:lnTo>
                <a:lnTo>
                  <a:pt x="1227096" y="1566407"/>
                </a:lnTo>
                <a:lnTo>
                  <a:pt x="1252773" y="1609882"/>
                </a:lnTo>
                <a:lnTo>
                  <a:pt x="1278369" y="1653497"/>
                </a:lnTo>
                <a:lnTo>
                  <a:pt x="1303892" y="1697244"/>
                </a:lnTo>
                <a:lnTo>
                  <a:pt x="1329347" y="1741112"/>
                </a:lnTo>
                <a:lnTo>
                  <a:pt x="1354739" y="1785090"/>
                </a:lnTo>
                <a:lnTo>
                  <a:pt x="1380075" y="1829170"/>
                </a:lnTo>
                <a:lnTo>
                  <a:pt x="1405359" y="1873340"/>
                </a:lnTo>
                <a:lnTo>
                  <a:pt x="1430598" y="1917590"/>
                </a:lnTo>
                <a:lnTo>
                  <a:pt x="1455798" y="1961912"/>
                </a:lnTo>
                <a:lnTo>
                  <a:pt x="1480963" y="2006293"/>
                </a:lnTo>
                <a:lnTo>
                  <a:pt x="1506100" y="2050726"/>
                </a:lnTo>
                <a:lnTo>
                  <a:pt x="1531214" y="2095198"/>
                </a:lnTo>
                <a:lnTo>
                  <a:pt x="1556311" y="2139701"/>
                </a:lnTo>
                <a:lnTo>
                  <a:pt x="1581397" y="2184224"/>
                </a:lnTo>
                <a:lnTo>
                  <a:pt x="1606477" y="2228757"/>
                </a:lnTo>
                <a:lnTo>
                  <a:pt x="1631557" y="2273290"/>
                </a:lnTo>
                <a:lnTo>
                  <a:pt x="1656643" y="2317812"/>
                </a:lnTo>
                <a:lnTo>
                  <a:pt x="1681740" y="2362315"/>
                </a:lnTo>
                <a:lnTo>
                  <a:pt x="1706854" y="2406787"/>
                </a:lnTo>
                <a:lnTo>
                  <a:pt x="1731991" y="2451219"/>
                </a:lnTo>
                <a:lnTo>
                  <a:pt x="1757157" y="2495600"/>
                </a:lnTo>
                <a:lnTo>
                  <a:pt x="1782356" y="2539921"/>
                </a:lnTo>
                <a:lnTo>
                  <a:pt x="1807595" y="2584172"/>
                </a:lnTo>
                <a:lnTo>
                  <a:pt x="1832879" y="2628342"/>
                </a:lnTo>
                <a:lnTo>
                  <a:pt x="1858215" y="2672421"/>
                </a:lnTo>
                <a:lnTo>
                  <a:pt x="1883607" y="2716399"/>
                </a:lnTo>
                <a:lnTo>
                  <a:pt x="1909062" y="2760266"/>
                </a:lnTo>
                <a:lnTo>
                  <a:pt x="1934585" y="2804013"/>
                </a:lnTo>
                <a:lnTo>
                  <a:pt x="1960181" y="2847628"/>
                </a:lnTo>
                <a:lnTo>
                  <a:pt x="1985857" y="2891103"/>
                </a:lnTo>
                <a:lnTo>
                  <a:pt x="2011618" y="2934426"/>
                </a:lnTo>
                <a:lnTo>
                  <a:pt x="2037470" y="2977588"/>
                </a:lnTo>
                <a:lnTo>
                  <a:pt x="2063419" y="3020578"/>
                </a:lnTo>
                <a:lnTo>
                  <a:pt x="2089470" y="3063387"/>
                </a:lnTo>
                <a:lnTo>
                  <a:pt x="2115628" y="3106005"/>
                </a:lnTo>
                <a:lnTo>
                  <a:pt x="2141900" y="3148420"/>
                </a:lnTo>
                <a:lnTo>
                  <a:pt x="2168292" y="3190625"/>
                </a:lnTo>
                <a:lnTo>
                  <a:pt x="2194808" y="3232607"/>
                </a:lnTo>
                <a:lnTo>
                  <a:pt x="2221455" y="3274358"/>
                </a:lnTo>
                <a:lnTo>
                  <a:pt x="2248237" y="3315866"/>
                </a:lnTo>
                <a:lnTo>
                  <a:pt x="2275162" y="3357123"/>
                </a:lnTo>
                <a:lnTo>
                  <a:pt x="2302235" y="3398118"/>
                </a:lnTo>
                <a:lnTo>
                  <a:pt x="2329460" y="3438840"/>
                </a:lnTo>
                <a:lnTo>
                  <a:pt x="2356845" y="3479280"/>
                </a:lnTo>
                <a:lnTo>
                  <a:pt x="2384394" y="3519428"/>
                </a:lnTo>
                <a:lnTo>
                  <a:pt x="2412114" y="3559274"/>
                </a:lnTo>
                <a:lnTo>
                  <a:pt x="2440010" y="3598807"/>
                </a:lnTo>
                <a:lnTo>
                  <a:pt x="2468087" y="3638017"/>
                </a:lnTo>
                <a:lnTo>
                  <a:pt x="2496351" y="3676895"/>
                </a:lnTo>
                <a:lnTo>
                  <a:pt x="2524809" y="3715430"/>
                </a:lnTo>
                <a:lnTo>
                  <a:pt x="2553465" y="3753612"/>
                </a:lnTo>
                <a:lnTo>
                  <a:pt x="2582326" y="3791431"/>
                </a:lnTo>
                <a:lnTo>
                  <a:pt x="2611396" y="3828878"/>
                </a:lnTo>
                <a:lnTo>
                  <a:pt x="2640682" y="3865941"/>
                </a:lnTo>
                <a:lnTo>
                  <a:pt x="2670190" y="3902611"/>
                </a:lnTo>
                <a:lnTo>
                  <a:pt x="2699925" y="3938878"/>
                </a:lnTo>
                <a:lnTo>
                  <a:pt x="2729892" y="3974732"/>
                </a:lnTo>
                <a:lnTo>
                  <a:pt x="2760098" y="4010162"/>
                </a:lnTo>
                <a:lnTo>
                  <a:pt x="2790548" y="4045159"/>
                </a:lnTo>
                <a:lnTo>
                  <a:pt x="2821248" y="4079712"/>
                </a:lnTo>
                <a:lnTo>
                  <a:pt x="2852203" y="4113812"/>
                </a:lnTo>
                <a:lnTo>
                  <a:pt x="2883419" y="4147448"/>
                </a:lnTo>
                <a:lnTo>
                  <a:pt x="2914903" y="4180611"/>
                </a:lnTo>
                <a:lnTo>
                  <a:pt x="2929655" y="4195792"/>
                </a:lnTo>
              </a:path>
            </a:pathLst>
          </a:custGeom>
          <a:ln w="24997">
            <a:solidFill>
              <a:srgbClr val="33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61" y="548826"/>
            <a:ext cx="18287365" cy="9251950"/>
            <a:chOff x="1061" y="548826"/>
            <a:chExt cx="18287365" cy="92519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4328" y="548826"/>
              <a:ext cx="7191375" cy="92011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4" y="548843"/>
              <a:ext cx="18287365" cy="9251950"/>
            </a:xfrm>
            <a:custGeom>
              <a:avLst/>
              <a:gdLst/>
              <a:ahLst/>
              <a:cxnLst/>
              <a:rect l="l" t="t" r="r" b="b"/>
              <a:pathLst>
                <a:path w="18287365" h="9251950">
                  <a:moveTo>
                    <a:pt x="353580" y="4813046"/>
                  </a:moveTo>
                  <a:lnTo>
                    <a:pt x="337959" y="4771555"/>
                  </a:lnTo>
                  <a:lnTo>
                    <a:pt x="301917" y="4745736"/>
                  </a:lnTo>
                  <a:lnTo>
                    <a:pt x="282384" y="4741850"/>
                  </a:lnTo>
                  <a:lnTo>
                    <a:pt x="272376" y="4741850"/>
                  </a:lnTo>
                  <a:lnTo>
                    <a:pt x="230886" y="4757471"/>
                  </a:lnTo>
                  <a:lnTo>
                    <a:pt x="205066" y="4793513"/>
                  </a:lnTo>
                  <a:lnTo>
                    <a:pt x="201180" y="4813046"/>
                  </a:lnTo>
                  <a:lnTo>
                    <a:pt x="201180" y="4823041"/>
                  </a:lnTo>
                  <a:lnTo>
                    <a:pt x="216801" y="4864544"/>
                  </a:lnTo>
                  <a:lnTo>
                    <a:pt x="252844" y="4890363"/>
                  </a:lnTo>
                  <a:lnTo>
                    <a:pt x="272376" y="4894250"/>
                  </a:lnTo>
                  <a:lnTo>
                    <a:pt x="282384" y="4894250"/>
                  </a:lnTo>
                  <a:lnTo>
                    <a:pt x="323875" y="4878629"/>
                  </a:lnTo>
                  <a:lnTo>
                    <a:pt x="349694" y="4842586"/>
                  </a:lnTo>
                  <a:lnTo>
                    <a:pt x="353580" y="4823041"/>
                  </a:lnTo>
                  <a:lnTo>
                    <a:pt x="353580" y="4818050"/>
                  </a:lnTo>
                  <a:lnTo>
                    <a:pt x="353580" y="4813046"/>
                  </a:lnTo>
                  <a:close/>
                </a:path>
                <a:path w="18287365" h="9251950">
                  <a:moveTo>
                    <a:pt x="353580" y="3108071"/>
                  </a:moveTo>
                  <a:lnTo>
                    <a:pt x="337959" y="3066580"/>
                  </a:lnTo>
                  <a:lnTo>
                    <a:pt x="301917" y="3040761"/>
                  </a:lnTo>
                  <a:lnTo>
                    <a:pt x="282384" y="3036874"/>
                  </a:lnTo>
                  <a:lnTo>
                    <a:pt x="272376" y="3036874"/>
                  </a:lnTo>
                  <a:lnTo>
                    <a:pt x="230886" y="3052495"/>
                  </a:lnTo>
                  <a:lnTo>
                    <a:pt x="205066" y="3088538"/>
                  </a:lnTo>
                  <a:lnTo>
                    <a:pt x="201180" y="3108071"/>
                  </a:lnTo>
                  <a:lnTo>
                    <a:pt x="201180" y="3118066"/>
                  </a:lnTo>
                  <a:lnTo>
                    <a:pt x="216801" y="3159569"/>
                  </a:lnTo>
                  <a:lnTo>
                    <a:pt x="252844" y="3185388"/>
                  </a:lnTo>
                  <a:lnTo>
                    <a:pt x="272376" y="3189274"/>
                  </a:lnTo>
                  <a:lnTo>
                    <a:pt x="282384" y="3189274"/>
                  </a:lnTo>
                  <a:lnTo>
                    <a:pt x="323875" y="3173653"/>
                  </a:lnTo>
                  <a:lnTo>
                    <a:pt x="349694" y="3137611"/>
                  </a:lnTo>
                  <a:lnTo>
                    <a:pt x="353580" y="3118066"/>
                  </a:lnTo>
                  <a:lnTo>
                    <a:pt x="353580" y="3113074"/>
                  </a:lnTo>
                  <a:lnTo>
                    <a:pt x="353580" y="3108071"/>
                  </a:lnTo>
                  <a:close/>
                </a:path>
                <a:path w="18287365" h="9251950">
                  <a:moveTo>
                    <a:pt x="353580" y="1965071"/>
                  </a:moveTo>
                  <a:lnTo>
                    <a:pt x="337959" y="1923580"/>
                  </a:lnTo>
                  <a:lnTo>
                    <a:pt x="301917" y="1897761"/>
                  </a:lnTo>
                  <a:lnTo>
                    <a:pt x="282384" y="1893874"/>
                  </a:lnTo>
                  <a:lnTo>
                    <a:pt x="272376" y="1893874"/>
                  </a:lnTo>
                  <a:lnTo>
                    <a:pt x="230886" y="1909495"/>
                  </a:lnTo>
                  <a:lnTo>
                    <a:pt x="205066" y="1945538"/>
                  </a:lnTo>
                  <a:lnTo>
                    <a:pt x="201180" y="1965071"/>
                  </a:lnTo>
                  <a:lnTo>
                    <a:pt x="201180" y="1975065"/>
                  </a:lnTo>
                  <a:lnTo>
                    <a:pt x="216801" y="2016569"/>
                  </a:lnTo>
                  <a:lnTo>
                    <a:pt x="252844" y="2042388"/>
                  </a:lnTo>
                  <a:lnTo>
                    <a:pt x="272376" y="2046274"/>
                  </a:lnTo>
                  <a:lnTo>
                    <a:pt x="282384" y="2046274"/>
                  </a:lnTo>
                  <a:lnTo>
                    <a:pt x="323875" y="2030653"/>
                  </a:lnTo>
                  <a:lnTo>
                    <a:pt x="349694" y="1994611"/>
                  </a:lnTo>
                  <a:lnTo>
                    <a:pt x="353580" y="1975065"/>
                  </a:lnTo>
                  <a:lnTo>
                    <a:pt x="353580" y="1970074"/>
                  </a:lnTo>
                  <a:lnTo>
                    <a:pt x="353580" y="1965071"/>
                  </a:lnTo>
                  <a:close/>
                </a:path>
                <a:path w="18287365" h="9251950">
                  <a:moveTo>
                    <a:pt x="353580" y="822071"/>
                  </a:moveTo>
                  <a:lnTo>
                    <a:pt x="337959" y="780580"/>
                  </a:lnTo>
                  <a:lnTo>
                    <a:pt x="301917" y="754761"/>
                  </a:lnTo>
                  <a:lnTo>
                    <a:pt x="282384" y="750874"/>
                  </a:lnTo>
                  <a:lnTo>
                    <a:pt x="272376" y="750874"/>
                  </a:lnTo>
                  <a:lnTo>
                    <a:pt x="230886" y="766495"/>
                  </a:lnTo>
                  <a:lnTo>
                    <a:pt x="205066" y="802538"/>
                  </a:lnTo>
                  <a:lnTo>
                    <a:pt x="201180" y="822071"/>
                  </a:lnTo>
                  <a:lnTo>
                    <a:pt x="201180" y="832065"/>
                  </a:lnTo>
                  <a:lnTo>
                    <a:pt x="216801" y="873569"/>
                  </a:lnTo>
                  <a:lnTo>
                    <a:pt x="252844" y="899388"/>
                  </a:lnTo>
                  <a:lnTo>
                    <a:pt x="272376" y="903274"/>
                  </a:lnTo>
                  <a:lnTo>
                    <a:pt x="282384" y="903274"/>
                  </a:lnTo>
                  <a:lnTo>
                    <a:pt x="323875" y="887653"/>
                  </a:lnTo>
                  <a:lnTo>
                    <a:pt x="349694" y="851611"/>
                  </a:lnTo>
                  <a:lnTo>
                    <a:pt x="353580" y="832065"/>
                  </a:lnTo>
                  <a:lnTo>
                    <a:pt x="353580" y="827074"/>
                  </a:lnTo>
                  <a:lnTo>
                    <a:pt x="353580" y="822071"/>
                  </a:lnTo>
                  <a:close/>
                </a:path>
                <a:path w="18287365" h="9251950">
                  <a:moveTo>
                    <a:pt x="18286934" y="9203842"/>
                  </a:moveTo>
                  <a:lnTo>
                    <a:pt x="304" y="9203842"/>
                  </a:lnTo>
                  <a:lnTo>
                    <a:pt x="304" y="9251467"/>
                  </a:lnTo>
                  <a:lnTo>
                    <a:pt x="18286934" y="9251467"/>
                  </a:lnTo>
                  <a:lnTo>
                    <a:pt x="18286934" y="9203842"/>
                  </a:lnTo>
                  <a:close/>
                </a:path>
                <a:path w="18287365" h="9251950">
                  <a:moveTo>
                    <a:pt x="18286934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18286934" y="47625"/>
                  </a:lnTo>
                  <a:lnTo>
                    <a:pt x="18286934" y="0"/>
                  </a:lnTo>
                  <a:close/>
                </a:path>
              </a:pathLst>
            </a:custGeom>
            <a:solidFill>
              <a:srgbClr val="33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61017" y="1220343"/>
            <a:ext cx="9373235" cy="49422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b="1" spc="260" dirty="0">
                <a:solidFill>
                  <a:srgbClr val="332C2C"/>
                </a:solidFill>
                <a:latin typeface="Calibri"/>
                <a:cs typeface="Calibri"/>
              </a:rPr>
              <a:t>transparence</a:t>
            </a:r>
            <a:r>
              <a:rPr sz="2300" b="1" spc="12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b="1" spc="229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2300" b="1" spc="12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b="1" spc="245" dirty="0">
                <a:solidFill>
                  <a:srgbClr val="332C2C"/>
                </a:solidFill>
                <a:latin typeface="Calibri"/>
                <a:cs typeface="Calibri"/>
              </a:rPr>
              <a:t>équité</a:t>
            </a:r>
            <a:r>
              <a:rPr sz="2300" b="1" spc="13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332C2C"/>
                </a:solidFill>
                <a:latin typeface="Calibri"/>
                <a:cs typeface="Calibri"/>
              </a:rPr>
              <a:t>:</a:t>
            </a:r>
            <a:r>
              <a:rPr sz="2300" b="1" spc="12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29" dirty="0">
                <a:solidFill>
                  <a:srgbClr val="332C2C"/>
                </a:solidFill>
                <a:latin typeface="Calibri"/>
                <a:cs typeface="Calibri"/>
              </a:rPr>
              <a:t>rendre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9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2300" spc="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50" dirty="0">
                <a:solidFill>
                  <a:srgbClr val="332C2C"/>
                </a:solidFill>
                <a:latin typeface="Calibri"/>
                <a:cs typeface="Calibri"/>
              </a:rPr>
              <a:t>procédures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00" dirty="0">
                <a:solidFill>
                  <a:srgbClr val="332C2C"/>
                </a:solidFill>
                <a:latin typeface="Calibri"/>
                <a:cs typeface="Calibri"/>
              </a:rPr>
              <a:t>d'expropriation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sz="2300" spc="190" dirty="0">
                <a:solidFill>
                  <a:srgbClr val="332C2C"/>
                </a:solidFill>
                <a:latin typeface="Calibri"/>
                <a:cs typeface="Calibri"/>
              </a:rPr>
              <a:t>claires</a:t>
            </a:r>
            <a:r>
              <a:rPr sz="2300" spc="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04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2300" spc="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40" dirty="0">
                <a:solidFill>
                  <a:srgbClr val="332C2C"/>
                </a:solidFill>
                <a:latin typeface="Calibri"/>
                <a:cs typeface="Calibri"/>
              </a:rPr>
              <a:t>accessible</a:t>
            </a:r>
            <a:r>
              <a:rPr sz="2300" spc="1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60" dirty="0">
                <a:solidFill>
                  <a:srgbClr val="332C2C"/>
                </a:solidFill>
                <a:latin typeface="Calibri"/>
                <a:cs typeface="Calibri"/>
              </a:rPr>
              <a:t>à</a:t>
            </a:r>
            <a:r>
              <a:rPr sz="2300" spc="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10" dirty="0">
                <a:solidFill>
                  <a:srgbClr val="332C2C"/>
                </a:solidFill>
                <a:latin typeface="Calibri"/>
                <a:cs typeface="Calibri"/>
              </a:rPr>
              <a:t>tous</a:t>
            </a:r>
            <a:endParaRPr sz="2300">
              <a:latin typeface="Calibri"/>
              <a:cs typeface="Calibri"/>
            </a:endParaRPr>
          </a:p>
          <a:p>
            <a:pPr marL="12700" marR="255270">
              <a:lnSpc>
                <a:spcPct val="163000"/>
              </a:lnSpc>
              <a:tabLst>
                <a:tab pos="1174115" algn="l"/>
              </a:tabLst>
            </a:pPr>
            <a:r>
              <a:rPr sz="2300" spc="280" dirty="0">
                <a:solidFill>
                  <a:srgbClr val="332C2C"/>
                </a:solidFill>
                <a:latin typeface="Calibri"/>
                <a:cs typeface="Calibri"/>
              </a:rPr>
              <a:t>Reconnaissance</a:t>
            </a:r>
            <a:r>
              <a:rPr sz="2300" spc="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80" dirty="0">
                <a:solidFill>
                  <a:srgbClr val="332C2C"/>
                </a:solidFill>
                <a:latin typeface="Calibri"/>
                <a:cs typeface="Calibri"/>
              </a:rPr>
              <a:t>des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95" dirty="0">
                <a:solidFill>
                  <a:srgbClr val="332C2C"/>
                </a:solidFill>
                <a:latin typeface="Calibri"/>
                <a:cs typeface="Calibri"/>
              </a:rPr>
              <a:t>droits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70" dirty="0">
                <a:solidFill>
                  <a:srgbClr val="332C2C"/>
                </a:solidFill>
                <a:latin typeface="Calibri"/>
                <a:cs typeface="Calibri"/>
              </a:rPr>
              <a:t>coutumiers</a:t>
            </a:r>
            <a:r>
              <a:rPr sz="2300" spc="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32C2C"/>
                </a:solidFill>
                <a:latin typeface="Calibri"/>
                <a:cs typeface="Calibri"/>
              </a:rPr>
              <a:t>: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75" dirty="0">
                <a:solidFill>
                  <a:srgbClr val="332C2C"/>
                </a:solidFill>
                <a:latin typeface="Calibri"/>
                <a:cs typeface="Calibri"/>
              </a:rPr>
              <a:t>valoriser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9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20" dirty="0">
                <a:solidFill>
                  <a:srgbClr val="332C2C"/>
                </a:solidFill>
                <a:latin typeface="Calibri"/>
                <a:cs typeface="Calibri"/>
              </a:rPr>
              <a:t>pratiques </a:t>
            </a:r>
            <a:r>
              <a:rPr sz="2300" spc="204" dirty="0">
                <a:solidFill>
                  <a:srgbClr val="332C2C"/>
                </a:solidFill>
                <a:latin typeface="Calibri"/>
                <a:cs typeface="Calibri"/>
              </a:rPr>
              <a:t>locales</a:t>
            </a:r>
            <a:r>
              <a:rPr sz="2300" dirty="0">
                <a:solidFill>
                  <a:srgbClr val="332C2C"/>
                </a:solidFill>
                <a:latin typeface="Calibri"/>
                <a:cs typeface="Calibri"/>
              </a:rPr>
              <a:t>	</a:t>
            </a:r>
            <a:r>
              <a:rPr sz="2300" spc="204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20" dirty="0">
                <a:solidFill>
                  <a:srgbClr val="332C2C"/>
                </a:solidFill>
                <a:latin typeface="Calibri"/>
                <a:cs typeface="Calibri"/>
              </a:rPr>
              <a:t>sécuriser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9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90" dirty="0">
                <a:solidFill>
                  <a:srgbClr val="332C2C"/>
                </a:solidFill>
                <a:latin typeface="Calibri"/>
                <a:cs typeface="Calibri"/>
              </a:rPr>
              <a:t>communautés.</a:t>
            </a:r>
            <a:endParaRPr sz="2300">
              <a:latin typeface="Calibri"/>
              <a:cs typeface="Calibri"/>
            </a:endParaRPr>
          </a:p>
          <a:p>
            <a:pPr marL="12700" marR="5080">
              <a:lnSpc>
                <a:spcPct val="161700"/>
              </a:lnSpc>
              <a:spcBef>
                <a:spcPts val="35"/>
              </a:spcBef>
              <a:tabLst>
                <a:tab pos="7003415" algn="l"/>
              </a:tabLst>
            </a:pPr>
            <a:r>
              <a:rPr sz="2300" spc="220" dirty="0">
                <a:solidFill>
                  <a:srgbClr val="332C2C"/>
                </a:solidFill>
                <a:latin typeface="Calibri"/>
                <a:cs typeface="Calibri"/>
              </a:rPr>
              <a:t>participation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15" dirty="0">
                <a:solidFill>
                  <a:srgbClr val="332C2C"/>
                </a:solidFill>
                <a:latin typeface="Calibri"/>
                <a:cs typeface="Calibri"/>
              </a:rPr>
              <a:t>inclusive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305" dirty="0">
                <a:solidFill>
                  <a:srgbClr val="332C2C"/>
                </a:solidFill>
                <a:latin typeface="Calibri"/>
                <a:cs typeface="Calibri"/>
              </a:rPr>
              <a:t>de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80" dirty="0">
                <a:solidFill>
                  <a:srgbClr val="332C2C"/>
                </a:solidFill>
                <a:latin typeface="Calibri"/>
                <a:cs typeface="Calibri"/>
              </a:rPr>
              <a:t>la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29" dirty="0">
                <a:solidFill>
                  <a:srgbClr val="332C2C"/>
                </a:solidFill>
                <a:latin typeface="Calibri"/>
                <a:cs typeface="Calibri"/>
              </a:rPr>
              <a:t>diaspora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32C2C"/>
                </a:solidFill>
                <a:latin typeface="Calibri"/>
                <a:cs typeface="Calibri"/>
              </a:rPr>
              <a:t>: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20" dirty="0">
                <a:solidFill>
                  <a:srgbClr val="332C2C"/>
                </a:solidFill>
                <a:latin typeface="Calibri"/>
                <a:cs typeface="Calibri"/>
              </a:rPr>
              <a:t>inclure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9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15" dirty="0">
                <a:solidFill>
                  <a:srgbClr val="332C2C"/>
                </a:solidFill>
                <a:latin typeface="Calibri"/>
                <a:cs typeface="Calibri"/>
              </a:rPr>
              <a:t>citoyens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00" dirty="0">
                <a:solidFill>
                  <a:srgbClr val="332C2C"/>
                </a:solidFill>
                <a:latin typeface="Calibri"/>
                <a:cs typeface="Calibri"/>
              </a:rPr>
              <a:t>vivant </a:t>
            </a:r>
            <a:r>
              <a:rPr sz="2300" spc="260" dirty="0">
                <a:solidFill>
                  <a:srgbClr val="332C2C"/>
                </a:solidFill>
                <a:latin typeface="Calibri"/>
                <a:cs typeface="Calibri"/>
              </a:rPr>
              <a:t>à</a:t>
            </a:r>
            <a:r>
              <a:rPr sz="2300" spc="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95" dirty="0">
                <a:solidFill>
                  <a:srgbClr val="332C2C"/>
                </a:solidFill>
                <a:latin typeface="Calibri"/>
                <a:cs typeface="Calibri"/>
              </a:rPr>
              <a:t>l'étranger</a:t>
            </a:r>
            <a:r>
              <a:rPr sz="2300" spc="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300" dirty="0">
                <a:solidFill>
                  <a:srgbClr val="332C2C"/>
                </a:solidFill>
                <a:latin typeface="Calibri"/>
                <a:cs typeface="Calibri"/>
              </a:rPr>
              <a:t>dans</a:t>
            </a:r>
            <a:r>
              <a:rPr sz="2300" spc="1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75" dirty="0">
                <a:solidFill>
                  <a:srgbClr val="332C2C"/>
                </a:solidFill>
                <a:latin typeface="Calibri"/>
                <a:cs typeface="Calibri"/>
              </a:rPr>
              <a:t>le</a:t>
            </a:r>
            <a:r>
              <a:rPr sz="2300" spc="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54" dirty="0">
                <a:solidFill>
                  <a:srgbClr val="332C2C"/>
                </a:solidFill>
                <a:latin typeface="Calibri"/>
                <a:cs typeface="Calibri"/>
              </a:rPr>
              <a:t>processus</a:t>
            </a:r>
            <a:r>
              <a:rPr sz="2300" spc="9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40" dirty="0">
                <a:solidFill>
                  <a:srgbClr val="332C2C"/>
                </a:solidFill>
                <a:latin typeface="Calibri"/>
                <a:cs typeface="Calibri"/>
              </a:rPr>
              <a:t>d'indemnisation</a:t>
            </a:r>
            <a:r>
              <a:rPr sz="2300" dirty="0">
                <a:solidFill>
                  <a:srgbClr val="332C2C"/>
                </a:solidFill>
                <a:latin typeface="Calibri"/>
                <a:cs typeface="Calibri"/>
              </a:rPr>
              <a:t>	</a:t>
            </a:r>
            <a:r>
              <a:rPr sz="2300" spc="204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2300" spc="9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80" dirty="0">
                <a:solidFill>
                  <a:srgbClr val="332C2C"/>
                </a:solidFill>
                <a:latin typeface="Calibri"/>
                <a:cs typeface="Calibri"/>
              </a:rPr>
              <a:t>de </a:t>
            </a:r>
            <a:r>
              <a:rPr sz="2300" spc="285" dirty="0">
                <a:solidFill>
                  <a:srgbClr val="332C2C"/>
                </a:solidFill>
                <a:latin typeface="Calibri"/>
                <a:cs typeface="Calibri"/>
              </a:rPr>
              <a:t>gouvernance</a:t>
            </a:r>
            <a:r>
              <a:rPr sz="2300" spc="1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95" dirty="0">
                <a:solidFill>
                  <a:srgbClr val="332C2C"/>
                </a:solidFill>
                <a:latin typeface="Calibri"/>
                <a:cs typeface="Calibri"/>
              </a:rPr>
              <a:t>foncière</a:t>
            </a:r>
            <a:endParaRPr sz="2300">
              <a:latin typeface="Calibri"/>
              <a:cs typeface="Calibri"/>
            </a:endParaRPr>
          </a:p>
          <a:p>
            <a:pPr marL="12700" marR="641350">
              <a:lnSpc>
                <a:spcPct val="163000"/>
              </a:lnSpc>
              <a:spcBef>
                <a:spcPts val="5"/>
              </a:spcBef>
            </a:pPr>
            <a:r>
              <a:rPr sz="2300" spc="260" dirty="0">
                <a:solidFill>
                  <a:srgbClr val="332C2C"/>
                </a:solidFill>
                <a:latin typeface="Calibri"/>
                <a:cs typeface="Calibri"/>
              </a:rPr>
              <a:t>harmonisation</a:t>
            </a:r>
            <a:r>
              <a:rPr sz="2300" spc="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25" dirty="0">
                <a:solidFill>
                  <a:srgbClr val="332C2C"/>
                </a:solidFill>
                <a:latin typeface="Calibri"/>
                <a:cs typeface="Calibri"/>
              </a:rPr>
              <a:t>juridique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332C2C"/>
                </a:solidFill>
                <a:latin typeface="Calibri"/>
                <a:cs typeface="Calibri"/>
              </a:rPr>
              <a:t>:</a:t>
            </a:r>
            <a:r>
              <a:rPr sz="2300" spc="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40" dirty="0">
                <a:solidFill>
                  <a:srgbClr val="332C2C"/>
                </a:solidFill>
                <a:latin typeface="Calibri"/>
                <a:cs typeface="Calibri"/>
              </a:rPr>
              <a:t>aligner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95" dirty="0">
                <a:solidFill>
                  <a:srgbClr val="332C2C"/>
                </a:solidFill>
                <a:latin typeface="Calibri"/>
                <a:cs typeface="Calibri"/>
              </a:rPr>
              <a:t>les</a:t>
            </a:r>
            <a:r>
              <a:rPr sz="2300" spc="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65" dirty="0">
                <a:solidFill>
                  <a:srgbClr val="332C2C"/>
                </a:solidFill>
                <a:latin typeface="Calibri"/>
                <a:cs typeface="Calibri"/>
              </a:rPr>
              <a:t>lois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29" dirty="0">
                <a:solidFill>
                  <a:srgbClr val="332C2C"/>
                </a:solidFill>
                <a:latin typeface="Calibri"/>
                <a:cs typeface="Calibri"/>
              </a:rPr>
              <a:t>nationales</a:t>
            </a:r>
            <a:r>
              <a:rPr sz="2300" spc="8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50" dirty="0">
                <a:solidFill>
                  <a:srgbClr val="332C2C"/>
                </a:solidFill>
                <a:latin typeface="Calibri"/>
                <a:cs typeface="Calibri"/>
              </a:rPr>
              <a:t>avec</a:t>
            </a:r>
            <a:r>
              <a:rPr sz="2300" spc="85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170" dirty="0">
                <a:solidFill>
                  <a:srgbClr val="332C2C"/>
                </a:solidFill>
                <a:latin typeface="Calibri"/>
                <a:cs typeface="Calibri"/>
              </a:rPr>
              <a:t>les </a:t>
            </a:r>
            <a:r>
              <a:rPr sz="2300" spc="300" dirty="0">
                <a:solidFill>
                  <a:srgbClr val="332C2C"/>
                </a:solidFill>
                <a:latin typeface="Calibri"/>
                <a:cs typeface="Calibri"/>
              </a:rPr>
              <a:t>normes</a:t>
            </a:r>
            <a:r>
              <a:rPr sz="2300" spc="1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15" dirty="0">
                <a:solidFill>
                  <a:srgbClr val="332C2C"/>
                </a:solidFill>
                <a:latin typeface="Calibri"/>
                <a:cs typeface="Calibri"/>
              </a:rPr>
              <a:t>internationales</a:t>
            </a:r>
            <a:r>
              <a:rPr sz="2300" spc="1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04" dirty="0">
                <a:solidFill>
                  <a:srgbClr val="332C2C"/>
                </a:solidFill>
                <a:latin typeface="Calibri"/>
                <a:cs typeface="Calibri"/>
              </a:rPr>
              <a:t>et</a:t>
            </a:r>
            <a:r>
              <a:rPr sz="2300" spc="100" dirty="0">
                <a:solidFill>
                  <a:srgbClr val="332C2C"/>
                </a:solidFill>
                <a:latin typeface="Calibri"/>
                <a:cs typeface="Calibri"/>
              </a:rPr>
              <a:t> </a:t>
            </a:r>
            <a:r>
              <a:rPr sz="2300" spc="225" dirty="0">
                <a:solidFill>
                  <a:srgbClr val="332C2C"/>
                </a:solidFill>
                <a:latin typeface="Calibri"/>
                <a:cs typeface="Calibri"/>
              </a:rPr>
              <a:t>régionales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60674" y="-170002"/>
            <a:ext cx="5113655" cy="7912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0" spc="-140" dirty="0"/>
              <a:t>réformes</a:t>
            </a:r>
            <a:r>
              <a:rPr sz="5000" spc="-114" dirty="0"/>
              <a:t> </a:t>
            </a:r>
            <a:r>
              <a:rPr sz="5000" spc="-45" dirty="0"/>
              <a:t>inclusives</a:t>
            </a:r>
            <a:endParaRPr sz="5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8b77875e-5908-45a0-9cb4-dec9ae074618}" enabled="1" method="Privileged" siteId="{0f9e35db-544f-4f60-bdcc-5ea416e6dc7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854</Words>
  <Application>Microsoft Office PowerPoint</Application>
  <PresentationFormat>Custom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</vt:lpstr>
      <vt:lpstr>Times New Roman</vt:lpstr>
      <vt:lpstr>Office Theme</vt:lpstr>
      <vt:lpstr>PowerPoint Presentation</vt:lpstr>
      <vt:lpstr>1. Introduction</vt:lpstr>
      <vt:lpstr>2.Objectif de l'étude</vt:lpstr>
      <vt:lpstr>3.Cadre normatif et juridique</vt:lpstr>
      <vt:lpstr>cadre normatif et juridique</vt:lpstr>
      <vt:lpstr>PowerPoint Presentation</vt:lpstr>
      <vt:lpstr>4.Héritages coloniaux et</vt:lpstr>
      <vt:lpstr>cas d'expropriation et exclusion de la diaspora des mécanismes d'indemniation</vt:lpstr>
      <vt:lpstr>réformes inclusives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</dc:title>
  <dc:creator>Fikre Asmamaw</dc:creator>
  <cp:lastModifiedBy>Fikre Asmamaw</cp:lastModifiedBy>
  <cp:revision>4</cp:revision>
  <dcterms:created xsi:type="dcterms:W3CDTF">2025-08-29T22:35:22Z</dcterms:created>
  <dcterms:modified xsi:type="dcterms:W3CDTF">2025-11-11T03:01:13Z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2025-08-29T00:00:00Z</vt:filetime>
  </property>
  <property fmtid="{D5CDD505-2E9C-101B-9397-08002B2CF9AE}" pid="3" name="Creator">
    <vt:lpwstr>Chromium</vt:lpwstr>
  </property>
  <property fmtid="{D5CDD505-2E9C-101B-9397-08002B2CF9AE}" pid="4" name="LastSaved">
    <vt:filetime>2025-08-29T00:00:00Z</vt:filetime>
  </property>
  <property fmtid="{D5CDD505-2E9C-101B-9397-08002B2CF9AE}" pid="5" name="Producer">
    <vt:lpwstr>GPL Ghostscript 10.05.1</vt:lpwstr>
  </property>
</Properties>
</file>