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67" r:id="rId3"/>
    <p:sldId id="266" r:id="rId4"/>
    <p:sldId id="268" r:id="rId5"/>
    <p:sldId id="269" r:id="rId6"/>
    <p:sldId id="270" r:id="rId7"/>
    <p:sldId id="271" r:id="rId8"/>
    <p:sldId id="272" r:id="rId9"/>
    <p:sldId id="273" r:id="rId10"/>
    <p:sldId id="274" r:id="rId11"/>
    <p:sldId id="275" r:id="rId12"/>
    <p:sldId id="277" r:id="rId13"/>
    <p:sldId id="276" r:id="rId14"/>
    <p:sldId id="278" r:id="rId15"/>
    <p:sldId id="280" r:id="rId16"/>
    <p:sldId id="279" r:id="rId17"/>
    <p:sldId id="26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4100" autoAdjust="0"/>
  </p:normalViewPr>
  <p:slideViewPr>
    <p:cSldViewPr snapToGrid="0">
      <p:cViewPr varScale="1">
        <p:scale>
          <a:sx n="54" d="100"/>
          <a:sy n="54" d="100"/>
        </p:scale>
        <p:origin x="82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8402FE-F0CC-4777-AA31-50FBBEC8D21B}" type="datetimeFigureOut">
              <a:rPr lang="en-GB" smtClean="0"/>
              <a:t>11/11/2025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53F022-FFF1-4A06-AA73-D38064194EE2}" type="slidenum">
              <a:rPr lang="en-GB" smtClean="0"/>
              <a:t>‹#›</a:t>
            </a:fld>
            <a:endParaRPr lang="en-GB"/>
          </a:p>
        </p:txBody>
      </p:sp>
    </p:spTree>
    <p:extLst>
      <p:ext uri="{BB962C8B-B14F-4D97-AF65-F5344CB8AC3E}">
        <p14:creationId xmlns:p14="http://schemas.microsoft.com/office/powerpoint/2010/main" val="2501125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US" b="1" dirty="0"/>
              <a:t>Slide 1 - Introduction</a:t>
            </a:r>
            <a:endParaRPr lang="en-GB" b="1" dirty="0"/>
          </a:p>
        </p:txBody>
      </p:sp>
      <p:sp>
        <p:nvSpPr>
          <p:cNvPr id="4" name="Slide Number Placeholder 3"/>
          <p:cNvSpPr>
            <a:spLocks noGrp="1"/>
          </p:cNvSpPr>
          <p:nvPr>
            <p:ph type="sldNum" sz="quarter" idx="5"/>
          </p:nvPr>
        </p:nvSpPr>
        <p:spPr/>
        <p:txBody>
          <a:bodyPr/>
          <a:lstStyle/>
          <a:p>
            <a:fld id="{5853F022-FFF1-4A06-AA73-D38064194EE2}" type="slidenum">
              <a:rPr lang="en-GB" smtClean="0"/>
              <a:t>1</a:t>
            </a:fld>
            <a:endParaRPr lang="en-GB"/>
          </a:p>
        </p:txBody>
      </p:sp>
    </p:spTree>
    <p:extLst>
      <p:ext uri="{BB962C8B-B14F-4D97-AF65-F5344CB8AC3E}">
        <p14:creationId xmlns:p14="http://schemas.microsoft.com/office/powerpoint/2010/main" val="12404763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D2EB25-4877-C029-2328-24D299682C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9749A0-6853-DF8A-3CC9-6C70734145A5}"/>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6FF4A75C-275A-8E23-D80E-543CC6AC7D15}"/>
              </a:ext>
            </a:extLst>
          </p:cNvPr>
          <p:cNvSpPr>
            <a:spLocks noGrp="1"/>
          </p:cNvSpPr>
          <p:nvPr>
            <p:ph type="body" idx="1"/>
          </p:nvPr>
        </p:nvSpPr>
        <p:spPr/>
        <p:txBody>
          <a:bodyPr/>
          <a:lstStyle/>
          <a:p>
            <a:r>
              <a:rPr lang="en-US" b="1" u="sng" dirty="0"/>
              <a:t>Point 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Emphasise that climate justice moderates this negative effect. Discuss how interaction terms turn positive, implying institutional quality changes the direction of impact.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t>Point 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u="sng"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t>Policy Implication: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u="sng" dirty="0"/>
          </a:p>
        </p:txBody>
      </p:sp>
      <p:sp>
        <p:nvSpPr>
          <p:cNvPr id="4" name="Slide Number Placeholder 3">
            <a:extLst>
              <a:ext uri="{FF2B5EF4-FFF2-40B4-BE49-F238E27FC236}">
                <a16:creationId xmlns:a16="http://schemas.microsoft.com/office/drawing/2014/main" id="{8A2A72EF-30A2-55ED-5B58-8D5B853C8962}"/>
              </a:ext>
            </a:extLst>
          </p:cNvPr>
          <p:cNvSpPr>
            <a:spLocks noGrp="1"/>
          </p:cNvSpPr>
          <p:nvPr>
            <p:ph type="sldNum" sz="quarter" idx="5"/>
          </p:nvPr>
        </p:nvSpPr>
        <p:spPr/>
        <p:txBody>
          <a:bodyPr/>
          <a:lstStyle/>
          <a:p>
            <a:fld id="{5853F022-FFF1-4A06-AA73-D38064194EE2}" type="slidenum">
              <a:rPr lang="en-GB" smtClean="0"/>
              <a:t>10</a:t>
            </a:fld>
            <a:endParaRPr lang="en-GB"/>
          </a:p>
        </p:txBody>
      </p:sp>
    </p:spTree>
    <p:extLst>
      <p:ext uri="{BB962C8B-B14F-4D97-AF65-F5344CB8AC3E}">
        <p14:creationId xmlns:p14="http://schemas.microsoft.com/office/powerpoint/2010/main" val="14108149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3769C2-6A7E-A303-49F5-967132D6A4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89E99F-1C8A-F1F2-49BE-BAAEED41CB17}"/>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EE08D4D4-AC88-6FBD-B669-FE32D065CFEE}"/>
              </a:ext>
            </a:extLst>
          </p:cNvPr>
          <p:cNvSpPr>
            <a:spLocks noGrp="1"/>
          </p:cNvSpPr>
          <p:nvPr>
            <p:ph type="body" idx="1"/>
          </p:nvPr>
        </p:nvSpPr>
        <p:spPr/>
        <p:txBody>
          <a:bodyPr/>
          <a:lstStyle/>
          <a:p>
            <a:r>
              <a:rPr lang="en-US" b="1" u="sng" dirty="0"/>
              <a:t>Point 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u="sng"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t>Policy Implication: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u="sng" dirty="0"/>
          </a:p>
        </p:txBody>
      </p:sp>
      <p:sp>
        <p:nvSpPr>
          <p:cNvPr id="4" name="Slide Number Placeholder 3">
            <a:extLst>
              <a:ext uri="{FF2B5EF4-FFF2-40B4-BE49-F238E27FC236}">
                <a16:creationId xmlns:a16="http://schemas.microsoft.com/office/drawing/2014/main" id="{47AB84B0-5F02-F115-0244-1C82DE6530BF}"/>
              </a:ext>
            </a:extLst>
          </p:cNvPr>
          <p:cNvSpPr>
            <a:spLocks noGrp="1"/>
          </p:cNvSpPr>
          <p:nvPr>
            <p:ph type="sldNum" sz="quarter" idx="5"/>
          </p:nvPr>
        </p:nvSpPr>
        <p:spPr/>
        <p:txBody>
          <a:bodyPr/>
          <a:lstStyle/>
          <a:p>
            <a:fld id="{5853F022-FFF1-4A06-AA73-D38064194EE2}" type="slidenum">
              <a:rPr lang="en-GB" smtClean="0"/>
              <a:t>11</a:t>
            </a:fld>
            <a:endParaRPr lang="en-GB"/>
          </a:p>
        </p:txBody>
      </p:sp>
    </p:spTree>
    <p:extLst>
      <p:ext uri="{BB962C8B-B14F-4D97-AF65-F5344CB8AC3E}">
        <p14:creationId xmlns:p14="http://schemas.microsoft.com/office/powerpoint/2010/main" val="26233634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D7B782-ABC1-08C9-0ABE-CDB218863A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25CC80-95A7-65B4-590E-09646FF595CF}"/>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3AD7D04C-21A3-3E86-BF5D-22CB9262407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t>Interpretation: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Use the line chart (Figure) to illustrate state-dependent effects- Describe quantile results): urbanisation consistently harms SLU across quantiles, but justice interactions improve outcomes at mid-quantiles. </a:t>
            </a:r>
            <a:endParaRPr lang="en-US" b="1" u="sng"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t>Policy Implication: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Implication: Phase reforms early to avoid lock‑in of sprawl/deforestation.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u="sng" dirty="0"/>
          </a:p>
        </p:txBody>
      </p:sp>
      <p:sp>
        <p:nvSpPr>
          <p:cNvPr id="4" name="Slide Number Placeholder 3">
            <a:extLst>
              <a:ext uri="{FF2B5EF4-FFF2-40B4-BE49-F238E27FC236}">
                <a16:creationId xmlns:a16="http://schemas.microsoft.com/office/drawing/2014/main" id="{5FBAFAFA-C44E-9E0D-9467-BBBC6A4A9CF4}"/>
              </a:ext>
            </a:extLst>
          </p:cNvPr>
          <p:cNvSpPr>
            <a:spLocks noGrp="1"/>
          </p:cNvSpPr>
          <p:nvPr>
            <p:ph type="sldNum" sz="quarter" idx="5"/>
          </p:nvPr>
        </p:nvSpPr>
        <p:spPr/>
        <p:txBody>
          <a:bodyPr/>
          <a:lstStyle/>
          <a:p>
            <a:fld id="{5853F022-FFF1-4A06-AA73-D38064194EE2}" type="slidenum">
              <a:rPr lang="en-GB" smtClean="0"/>
              <a:t>12</a:t>
            </a:fld>
            <a:endParaRPr lang="en-GB"/>
          </a:p>
        </p:txBody>
      </p:sp>
    </p:spTree>
    <p:extLst>
      <p:ext uri="{BB962C8B-B14F-4D97-AF65-F5344CB8AC3E}">
        <p14:creationId xmlns:p14="http://schemas.microsoft.com/office/powerpoint/2010/main" val="34963303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BD5B09-ACF6-4649-8149-2FCEC7C200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8F35B6-EBB1-F781-E6BD-65DDB923E2A0}"/>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0678AA37-C791-E167-4B86-43ADD7DEDB50}"/>
              </a:ext>
            </a:extLst>
          </p:cNvPr>
          <p:cNvSpPr>
            <a:spLocks noGrp="1"/>
          </p:cNvSpPr>
          <p:nvPr>
            <p:ph type="body" idx="1"/>
          </p:nvPr>
        </p:nvSpPr>
        <p:spPr/>
        <p:txBody>
          <a:bodyPr/>
          <a:lstStyle/>
          <a:p>
            <a:r>
              <a:rPr lang="en-US" b="1" u="sng" dirty="0"/>
              <a:t>Implication: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Underscore that findings are not estimator‑specific or artefacts of one model.</a:t>
            </a:r>
          </a:p>
        </p:txBody>
      </p:sp>
      <p:sp>
        <p:nvSpPr>
          <p:cNvPr id="4" name="Slide Number Placeholder 3">
            <a:extLst>
              <a:ext uri="{FF2B5EF4-FFF2-40B4-BE49-F238E27FC236}">
                <a16:creationId xmlns:a16="http://schemas.microsoft.com/office/drawing/2014/main" id="{152A4E12-9B77-9395-026B-856440ED47F8}"/>
              </a:ext>
            </a:extLst>
          </p:cNvPr>
          <p:cNvSpPr>
            <a:spLocks noGrp="1"/>
          </p:cNvSpPr>
          <p:nvPr>
            <p:ph type="sldNum" sz="quarter" idx="5"/>
          </p:nvPr>
        </p:nvSpPr>
        <p:spPr/>
        <p:txBody>
          <a:bodyPr/>
          <a:lstStyle/>
          <a:p>
            <a:fld id="{5853F022-FFF1-4A06-AA73-D38064194EE2}" type="slidenum">
              <a:rPr lang="en-GB" smtClean="0"/>
              <a:t>13</a:t>
            </a:fld>
            <a:endParaRPr lang="en-GB"/>
          </a:p>
        </p:txBody>
      </p:sp>
    </p:spTree>
    <p:extLst>
      <p:ext uri="{BB962C8B-B14F-4D97-AF65-F5344CB8AC3E}">
        <p14:creationId xmlns:p14="http://schemas.microsoft.com/office/powerpoint/2010/main" val="15552154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EC4EB2-78D6-1E86-0A0B-9ADE420677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74507C-028F-7FFF-0C28-538238E69C28}"/>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6FA1D368-D948-05B1-5702-3D004E64A93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08DEC2C-345D-06D1-E130-84F75847599F}"/>
              </a:ext>
            </a:extLst>
          </p:cNvPr>
          <p:cNvSpPr>
            <a:spLocks noGrp="1"/>
          </p:cNvSpPr>
          <p:nvPr>
            <p:ph type="sldNum" sz="quarter" idx="5"/>
          </p:nvPr>
        </p:nvSpPr>
        <p:spPr/>
        <p:txBody>
          <a:bodyPr/>
          <a:lstStyle/>
          <a:p>
            <a:fld id="{5853F022-FFF1-4A06-AA73-D38064194EE2}" type="slidenum">
              <a:rPr lang="en-GB" smtClean="0"/>
              <a:t>14</a:t>
            </a:fld>
            <a:endParaRPr lang="en-GB"/>
          </a:p>
        </p:txBody>
      </p:sp>
    </p:spTree>
    <p:extLst>
      <p:ext uri="{BB962C8B-B14F-4D97-AF65-F5344CB8AC3E}">
        <p14:creationId xmlns:p14="http://schemas.microsoft.com/office/powerpoint/2010/main" val="34365864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817CF4-8F4E-158F-5CE1-2C11385DFA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CF0916-E9FF-7984-6356-AB889EA523DC}"/>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4FF7830D-60A8-04C8-CC62-99F1B0E9957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FA7AB68-A944-E1B7-23E6-80230A8AD6AF}"/>
              </a:ext>
            </a:extLst>
          </p:cNvPr>
          <p:cNvSpPr>
            <a:spLocks noGrp="1"/>
          </p:cNvSpPr>
          <p:nvPr>
            <p:ph type="sldNum" sz="quarter" idx="5"/>
          </p:nvPr>
        </p:nvSpPr>
        <p:spPr/>
        <p:txBody>
          <a:bodyPr/>
          <a:lstStyle/>
          <a:p>
            <a:fld id="{5853F022-FFF1-4A06-AA73-D38064194EE2}" type="slidenum">
              <a:rPr lang="en-GB" smtClean="0"/>
              <a:t>15</a:t>
            </a:fld>
            <a:endParaRPr lang="en-GB"/>
          </a:p>
        </p:txBody>
      </p:sp>
    </p:spTree>
    <p:extLst>
      <p:ext uri="{BB962C8B-B14F-4D97-AF65-F5344CB8AC3E}">
        <p14:creationId xmlns:p14="http://schemas.microsoft.com/office/powerpoint/2010/main" val="19974655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6AD330-C527-144E-A245-9A3DDEF6B0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C81C67-0B8D-BAB3-9F5C-FB78462D3F3A}"/>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573EFE6D-7571-762F-2AE1-6BD43078AF7B}"/>
              </a:ext>
            </a:extLst>
          </p:cNvPr>
          <p:cNvSpPr>
            <a:spLocks noGrp="1"/>
          </p:cNvSpPr>
          <p:nvPr>
            <p:ph type="body" idx="1"/>
          </p:nvPr>
        </p:nvSpPr>
        <p:spPr/>
        <p:txBody>
          <a:bodyPr/>
          <a:lstStyle/>
          <a:p>
            <a:pPr algn="just"/>
            <a:r>
              <a:rPr lang="en-US" sz="1200" b="1" u="sng" dirty="0"/>
              <a:t>Point 2:</a:t>
            </a:r>
          </a:p>
          <a:p>
            <a:pPr marL="171450" indent="-171450" algn="just">
              <a:buFont typeface="Wingdings" panose="05000000000000000000" pitchFamily="2" charset="2"/>
              <a:buChar char="§"/>
            </a:pPr>
            <a:r>
              <a:rPr lang="en-US" sz="1200" dirty="0"/>
              <a:t>Strengthening rule‑of‑law, regulatory quality, and transparent expropriation can flip the sign on SLU.</a:t>
            </a:r>
          </a:p>
          <a:p>
            <a:pPr marL="171450" indent="-171450" algn="just">
              <a:buFont typeface="Wingdings" panose="05000000000000000000" pitchFamily="2" charset="2"/>
              <a:buChar char="§"/>
            </a:pPr>
            <a:r>
              <a:rPr lang="en-US" sz="1200" dirty="0"/>
              <a:t>Invest in municipal capacity and civic oversight to deliver resilient, equitable cities</a:t>
            </a:r>
            <a:endParaRPr lang="en-US" dirty="0"/>
          </a:p>
        </p:txBody>
      </p:sp>
      <p:sp>
        <p:nvSpPr>
          <p:cNvPr id="4" name="Slide Number Placeholder 3">
            <a:extLst>
              <a:ext uri="{FF2B5EF4-FFF2-40B4-BE49-F238E27FC236}">
                <a16:creationId xmlns:a16="http://schemas.microsoft.com/office/drawing/2014/main" id="{9A301C37-5433-518E-A1BA-92AF75869047}"/>
              </a:ext>
            </a:extLst>
          </p:cNvPr>
          <p:cNvSpPr>
            <a:spLocks noGrp="1"/>
          </p:cNvSpPr>
          <p:nvPr>
            <p:ph type="sldNum" sz="quarter" idx="5"/>
          </p:nvPr>
        </p:nvSpPr>
        <p:spPr/>
        <p:txBody>
          <a:bodyPr/>
          <a:lstStyle/>
          <a:p>
            <a:fld id="{5853F022-FFF1-4A06-AA73-D38064194EE2}" type="slidenum">
              <a:rPr lang="en-GB" smtClean="0"/>
              <a:t>16</a:t>
            </a:fld>
            <a:endParaRPr lang="en-GB"/>
          </a:p>
        </p:txBody>
      </p:sp>
    </p:spTree>
    <p:extLst>
      <p:ext uri="{BB962C8B-B14F-4D97-AF65-F5344CB8AC3E}">
        <p14:creationId xmlns:p14="http://schemas.microsoft.com/office/powerpoint/2010/main" val="5840204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US" b="1" u="sng" dirty="0"/>
              <a:t>Point 1:</a:t>
            </a:r>
          </a:p>
          <a:p>
            <a:r>
              <a:rPr lang="en-GB" sz="1200" kern="1200" dirty="0">
                <a:solidFill>
                  <a:schemeClr val="tx1"/>
                </a:solidFill>
                <a:effectLst/>
                <a:latin typeface="+mn-lt"/>
                <a:ea typeface="+mn-ea"/>
                <a:cs typeface="+mn-cs"/>
              </a:rPr>
              <a:t>This nexus not only undermines environmental sustainability but also entrenches inequalities, underscoring that urban expansion cannot be understood solely as spatial transformation but must be viewed through the lens of climate justice.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t>Point 2:</a:t>
            </a:r>
          </a:p>
          <a:p>
            <a:r>
              <a:rPr lang="en-GB" dirty="0"/>
              <a:t>For instance, f</a:t>
            </a:r>
            <a:r>
              <a:rPr lang="en-GB" sz="1200" kern="1200" dirty="0">
                <a:solidFill>
                  <a:schemeClr val="tx1"/>
                </a:solidFill>
                <a:effectLst/>
                <a:latin typeface="+mn-lt"/>
                <a:ea typeface="+mn-ea"/>
                <a:cs typeface="+mn-cs"/>
              </a:rPr>
              <a:t>loods in rapidly urbanising cities like Accra (Ghana) and Lagos (Nigeria) is a typical direct consequence of </a:t>
            </a:r>
            <a:r>
              <a:rPr lang="en-GB" dirty="0"/>
              <a:t>unregulated urban expansion.</a:t>
            </a:r>
          </a:p>
        </p:txBody>
      </p:sp>
      <p:sp>
        <p:nvSpPr>
          <p:cNvPr id="4" name="Slide Number Placeholder 3"/>
          <p:cNvSpPr>
            <a:spLocks noGrp="1"/>
          </p:cNvSpPr>
          <p:nvPr>
            <p:ph type="sldNum" sz="quarter" idx="5"/>
          </p:nvPr>
        </p:nvSpPr>
        <p:spPr/>
        <p:txBody>
          <a:bodyPr/>
          <a:lstStyle/>
          <a:p>
            <a:fld id="{5853F022-FFF1-4A06-AA73-D38064194EE2}" type="slidenum">
              <a:rPr lang="en-GB" smtClean="0"/>
              <a:t>2</a:t>
            </a:fld>
            <a:endParaRPr lang="en-GB"/>
          </a:p>
        </p:txBody>
      </p:sp>
    </p:spTree>
    <p:extLst>
      <p:ext uri="{BB962C8B-B14F-4D97-AF65-F5344CB8AC3E}">
        <p14:creationId xmlns:p14="http://schemas.microsoft.com/office/powerpoint/2010/main" val="24706483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b="1" u="sng" dirty="0"/>
              <a:t>Point 1:</a:t>
            </a:r>
          </a:p>
          <a:p>
            <a:pPr marL="171450" indent="-171450">
              <a:buFont typeface="Wingdings" panose="05000000000000000000" pitchFamily="2" charset="2"/>
              <a:buChar char="v"/>
            </a:pPr>
            <a:r>
              <a:rPr lang="en-US" b="1" dirty="0">
                <a:latin typeface="Times New Roman" panose="02020603050405020304" pitchFamily="18" charset="0"/>
                <a:cs typeface="Times New Roman" panose="02020603050405020304" pitchFamily="18" charset="0"/>
              </a:rPr>
              <a:t>SDG) 15 – </a:t>
            </a:r>
            <a:r>
              <a:rPr lang="en-US" b="1" i="1" dirty="0">
                <a:latin typeface="Times New Roman" panose="02020603050405020304" pitchFamily="18" charset="0"/>
                <a:cs typeface="Times New Roman" panose="02020603050405020304" pitchFamily="18" charset="0"/>
              </a:rPr>
              <a:t>Life on Land -  </a:t>
            </a:r>
            <a:r>
              <a:rPr lang="en-US" b="0" i="1" dirty="0">
                <a:latin typeface="Times New Roman" panose="02020603050405020304" pitchFamily="18" charset="0"/>
                <a:cs typeface="Times New Roman" panose="02020603050405020304" pitchFamily="18" charset="0"/>
              </a:rPr>
              <a:t>To p</a:t>
            </a:r>
            <a:r>
              <a:rPr lang="en-US" i="1" dirty="0"/>
              <a:t>rotect, restore and promote sustainable use of terrestrial ecosystems, sustainably manage forests, combat desertification, and halt and reverse land degradation and halt biodiversity loss.</a:t>
            </a:r>
          </a:p>
          <a:p>
            <a:pPr marL="171450" indent="-171450">
              <a:buFont typeface="Wingdings" panose="05000000000000000000" pitchFamily="2" charset="2"/>
              <a:buChar char="v"/>
            </a:pPr>
            <a:r>
              <a:rPr lang="en-US" b="1" dirty="0"/>
              <a:t>SDG 11 – Sustainable Cities and Communities</a:t>
            </a:r>
            <a:r>
              <a:rPr lang="en-US" dirty="0"/>
              <a:t> (through sustainable urban land management)</a:t>
            </a:r>
          </a:p>
          <a:p>
            <a:pPr marL="171450" indent="-171450">
              <a:buFont typeface="Wingdings" panose="05000000000000000000" pitchFamily="2" charset="2"/>
              <a:buChar char="v"/>
            </a:pPr>
            <a:r>
              <a:rPr lang="en-US" b="1" dirty="0"/>
              <a:t>SDG 13 – Climate Action</a:t>
            </a:r>
            <a:r>
              <a:rPr lang="en-US" dirty="0"/>
              <a:t> (through land use planning that mitigates climate change impacts)</a:t>
            </a:r>
          </a:p>
          <a:p>
            <a:pPr marL="171450" indent="-171450">
              <a:buFont typeface="Wingdings" panose="05000000000000000000" pitchFamily="2" charset="2"/>
              <a:buChar char="v"/>
            </a:pPr>
            <a:endParaRPr lang="en-US" b="1" dirty="0">
              <a:latin typeface="Times New Roman" panose="02020603050405020304" pitchFamily="18" charset="0"/>
              <a:cs typeface="Times New Roman" panose="02020603050405020304" pitchFamily="18" charset="0"/>
            </a:endParaRPr>
          </a:p>
          <a:p>
            <a:pPr marL="171450" indent="-171450">
              <a:buFont typeface="Wingdings" panose="05000000000000000000" pitchFamily="2" charset="2"/>
              <a:buChar char="v"/>
            </a:pPr>
            <a:endParaRPr lang="en-GB" b="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853F022-FFF1-4A06-AA73-D38064194EE2}" type="slidenum">
              <a:rPr lang="en-GB" smtClean="0"/>
              <a:t>3</a:t>
            </a:fld>
            <a:endParaRPr lang="en-GB"/>
          </a:p>
        </p:txBody>
      </p:sp>
    </p:spTree>
    <p:extLst>
      <p:ext uri="{BB962C8B-B14F-4D97-AF65-F5344CB8AC3E}">
        <p14:creationId xmlns:p14="http://schemas.microsoft.com/office/powerpoint/2010/main" val="17839906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51BFD6-BC9C-EAD6-953B-45D226AFC4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C5A74D-317B-1C46-D6C2-46266BBA0C00}"/>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1A47FA69-57EF-BE33-734E-D7C7D3EF5BED}"/>
              </a:ext>
            </a:extLst>
          </p:cNvPr>
          <p:cNvSpPr>
            <a:spLocks noGrp="1"/>
          </p:cNvSpPr>
          <p:nvPr>
            <p:ph type="body" idx="1"/>
          </p:nvPr>
        </p:nvSpPr>
        <p:spPr/>
        <p:txBody>
          <a:bodyPr/>
          <a:lstStyle/>
          <a:p>
            <a:r>
              <a:rPr lang="en-US" b="1" u="sng" dirty="0"/>
              <a:t>Point 1:</a:t>
            </a:r>
          </a:p>
          <a:p>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t>Point 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u="sng" dirty="0"/>
          </a:p>
        </p:txBody>
      </p:sp>
      <p:sp>
        <p:nvSpPr>
          <p:cNvPr id="4" name="Slide Number Placeholder 3">
            <a:extLst>
              <a:ext uri="{FF2B5EF4-FFF2-40B4-BE49-F238E27FC236}">
                <a16:creationId xmlns:a16="http://schemas.microsoft.com/office/drawing/2014/main" id="{60DBC25B-B423-49F5-78D1-1C20D6888CA9}"/>
              </a:ext>
            </a:extLst>
          </p:cNvPr>
          <p:cNvSpPr>
            <a:spLocks noGrp="1"/>
          </p:cNvSpPr>
          <p:nvPr>
            <p:ph type="sldNum" sz="quarter" idx="5"/>
          </p:nvPr>
        </p:nvSpPr>
        <p:spPr/>
        <p:txBody>
          <a:bodyPr/>
          <a:lstStyle/>
          <a:p>
            <a:fld id="{5853F022-FFF1-4A06-AA73-D38064194EE2}" type="slidenum">
              <a:rPr lang="en-GB" smtClean="0"/>
              <a:t>4</a:t>
            </a:fld>
            <a:endParaRPr lang="en-GB"/>
          </a:p>
        </p:txBody>
      </p:sp>
    </p:spTree>
    <p:extLst>
      <p:ext uri="{BB962C8B-B14F-4D97-AF65-F5344CB8AC3E}">
        <p14:creationId xmlns:p14="http://schemas.microsoft.com/office/powerpoint/2010/main" val="37932234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720A65-EC7F-9D3F-BF36-D957015BC3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3EFE1F-41BD-DDD1-1C78-BADBAE9B2E1D}"/>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1898985C-07CF-2604-92E0-5F3BD8220696}"/>
              </a:ext>
            </a:extLst>
          </p:cNvPr>
          <p:cNvSpPr>
            <a:spLocks noGrp="1"/>
          </p:cNvSpPr>
          <p:nvPr>
            <p:ph type="body" idx="1"/>
          </p:nvPr>
        </p:nvSpPr>
        <p:spPr/>
        <p:txBody>
          <a:bodyPr/>
          <a:lstStyle/>
          <a:p>
            <a:r>
              <a:rPr lang="en-US" b="1" u="sng" dirty="0"/>
              <a:t>Point 2:</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SLU via PCA (5-indicators): forest area, (adjusted) net forest depletion, arable/agricultural land, deforestation rate.</a:t>
            </a:r>
            <a:endParaRPr lang="en-US" sz="1200" dirty="0"/>
          </a:p>
          <a:p>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t>Point 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Climate justice (CJI) </a:t>
            </a:r>
            <a:r>
              <a:rPr lang="en-GB" sz="1200" dirty="0"/>
              <a:t>via PCA (8-indicators): Climate vulnerability, governance readiness, rule of law, regulatory quality, press freedom, access‑to‑justice, voice and accountability, and Expropriations (lawful/adequately compensated).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u="sng" dirty="0"/>
          </a:p>
        </p:txBody>
      </p:sp>
      <p:sp>
        <p:nvSpPr>
          <p:cNvPr id="4" name="Slide Number Placeholder 3">
            <a:extLst>
              <a:ext uri="{FF2B5EF4-FFF2-40B4-BE49-F238E27FC236}">
                <a16:creationId xmlns:a16="http://schemas.microsoft.com/office/drawing/2014/main" id="{B3001DE7-38E5-9835-FDFD-1E83A6B5ECCB}"/>
              </a:ext>
            </a:extLst>
          </p:cNvPr>
          <p:cNvSpPr>
            <a:spLocks noGrp="1"/>
          </p:cNvSpPr>
          <p:nvPr>
            <p:ph type="sldNum" sz="quarter" idx="5"/>
          </p:nvPr>
        </p:nvSpPr>
        <p:spPr/>
        <p:txBody>
          <a:bodyPr/>
          <a:lstStyle/>
          <a:p>
            <a:fld id="{5853F022-FFF1-4A06-AA73-D38064194EE2}" type="slidenum">
              <a:rPr lang="en-GB" smtClean="0"/>
              <a:t>5</a:t>
            </a:fld>
            <a:endParaRPr lang="en-GB"/>
          </a:p>
        </p:txBody>
      </p:sp>
    </p:spTree>
    <p:extLst>
      <p:ext uri="{BB962C8B-B14F-4D97-AF65-F5344CB8AC3E}">
        <p14:creationId xmlns:p14="http://schemas.microsoft.com/office/powerpoint/2010/main" val="16938160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26575B-CB34-EF9F-0DBC-E4285CCA1A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3B99A6-5A94-AA08-E145-76DA41512B90}"/>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6E62093B-AD0F-8A52-73DC-1E9933E66A97}"/>
              </a:ext>
            </a:extLst>
          </p:cNvPr>
          <p:cNvSpPr>
            <a:spLocks noGrp="1"/>
          </p:cNvSpPr>
          <p:nvPr>
            <p:ph type="body" idx="1"/>
          </p:nvPr>
        </p:nvSpPr>
        <p:spPr/>
        <p:txBody>
          <a:bodyPr/>
          <a:lstStyle/>
          <a:p>
            <a:r>
              <a:rPr lang="en-US" b="1" u="sng" dirty="0"/>
              <a:t>Points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combination of econometric techniques (parametric) with machine learning (nonparametric) is innovative for robust findings and consistent policies in SSA studies.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u="sng"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u="sng" dirty="0"/>
          </a:p>
        </p:txBody>
      </p:sp>
      <p:sp>
        <p:nvSpPr>
          <p:cNvPr id="4" name="Slide Number Placeholder 3">
            <a:extLst>
              <a:ext uri="{FF2B5EF4-FFF2-40B4-BE49-F238E27FC236}">
                <a16:creationId xmlns:a16="http://schemas.microsoft.com/office/drawing/2014/main" id="{88023D79-CFA6-4F2B-BDAF-62096CAAD1DA}"/>
              </a:ext>
            </a:extLst>
          </p:cNvPr>
          <p:cNvSpPr>
            <a:spLocks noGrp="1"/>
          </p:cNvSpPr>
          <p:nvPr>
            <p:ph type="sldNum" sz="quarter" idx="5"/>
          </p:nvPr>
        </p:nvSpPr>
        <p:spPr/>
        <p:txBody>
          <a:bodyPr/>
          <a:lstStyle/>
          <a:p>
            <a:fld id="{5853F022-FFF1-4A06-AA73-D38064194EE2}" type="slidenum">
              <a:rPr lang="en-GB" smtClean="0"/>
              <a:t>6</a:t>
            </a:fld>
            <a:endParaRPr lang="en-GB"/>
          </a:p>
        </p:txBody>
      </p:sp>
    </p:spTree>
    <p:extLst>
      <p:ext uri="{BB962C8B-B14F-4D97-AF65-F5344CB8AC3E}">
        <p14:creationId xmlns:p14="http://schemas.microsoft.com/office/powerpoint/2010/main" val="11650355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A55C4D-C84F-5AC5-7FFF-ECF402C2D7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4E7E83-B262-DDB9-CB14-D4C3D8DF61E1}"/>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D1F7A6F4-C2C1-9789-1312-8E711E6E75B0}"/>
              </a:ext>
            </a:extLst>
          </p:cNvPr>
          <p:cNvSpPr>
            <a:spLocks noGrp="1"/>
          </p:cNvSpPr>
          <p:nvPr>
            <p:ph type="body" idx="1"/>
          </p:nvPr>
        </p:nvSpPr>
        <p:spPr/>
        <p:txBody>
          <a:bodyPr/>
          <a:lstStyle/>
          <a:p>
            <a:r>
              <a:rPr lang="en-US" b="1" u="sng" dirty="0"/>
              <a:t>Point 2:</a:t>
            </a:r>
          </a:p>
          <a:p>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t>Point 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u="sng" dirty="0"/>
          </a:p>
        </p:txBody>
      </p:sp>
      <p:sp>
        <p:nvSpPr>
          <p:cNvPr id="4" name="Slide Number Placeholder 3">
            <a:extLst>
              <a:ext uri="{FF2B5EF4-FFF2-40B4-BE49-F238E27FC236}">
                <a16:creationId xmlns:a16="http://schemas.microsoft.com/office/drawing/2014/main" id="{EC7343E1-BB5A-8FB6-D848-98AFEC416B28}"/>
              </a:ext>
            </a:extLst>
          </p:cNvPr>
          <p:cNvSpPr>
            <a:spLocks noGrp="1"/>
          </p:cNvSpPr>
          <p:nvPr>
            <p:ph type="sldNum" sz="quarter" idx="5"/>
          </p:nvPr>
        </p:nvSpPr>
        <p:spPr/>
        <p:txBody>
          <a:bodyPr/>
          <a:lstStyle/>
          <a:p>
            <a:fld id="{5853F022-FFF1-4A06-AA73-D38064194EE2}" type="slidenum">
              <a:rPr lang="en-GB" smtClean="0"/>
              <a:t>7</a:t>
            </a:fld>
            <a:endParaRPr lang="en-GB"/>
          </a:p>
        </p:txBody>
      </p:sp>
    </p:spTree>
    <p:extLst>
      <p:ext uri="{BB962C8B-B14F-4D97-AF65-F5344CB8AC3E}">
        <p14:creationId xmlns:p14="http://schemas.microsoft.com/office/powerpoint/2010/main" val="42573171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3ED88B-BAA0-C4C3-F89A-8A99606167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024FCB-00F3-1AA3-9F76-BF0BF0C8D80A}"/>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0EBFB897-BB76-BE65-C327-D8D70A5E963E}"/>
              </a:ext>
            </a:extLst>
          </p:cNvPr>
          <p:cNvSpPr>
            <a:spLocks noGrp="1"/>
          </p:cNvSpPr>
          <p:nvPr>
            <p:ph type="body" idx="1"/>
          </p:nvPr>
        </p:nvSpPr>
        <p:spPr/>
        <p:txBody>
          <a:bodyPr/>
          <a:lstStyle/>
          <a:p>
            <a:r>
              <a:rPr lang="en-US" b="1" u="sng" dirty="0"/>
              <a:t>Point 2:</a:t>
            </a:r>
          </a:p>
          <a:p>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t>Point 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u="sng" dirty="0"/>
          </a:p>
        </p:txBody>
      </p:sp>
      <p:sp>
        <p:nvSpPr>
          <p:cNvPr id="4" name="Slide Number Placeholder 3">
            <a:extLst>
              <a:ext uri="{FF2B5EF4-FFF2-40B4-BE49-F238E27FC236}">
                <a16:creationId xmlns:a16="http://schemas.microsoft.com/office/drawing/2014/main" id="{9E62C8B8-56A8-A898-B253-515CC625A647}"/>
              </a:ext>
            </a:extLst>
          </p:cNvPr>
          <p:cNvSpPr>
            <a:spLocks noGrp="1"/>
          </p:cNvSpPr>
          <p:nvPr>
            <p:ph type="sldNum" sz="quarter" idx="5"/>
          </p:nvPr>
        </p:nvSpPr>
        <p:spPr/>
        <p:txBody>
          <a:bodyPr/>
          <a:lstStyle/>
          <a:p>
            <a:fld id="{5853F022-FFF1-4A06-AA73-D38064194EE2}" type="slidenum">
              <a:rPr lang="en-GB" smtClean="0"/>
              <a:t>8</a:t>
            </a:fld>
            <a:endParaRPr lang="en-GB"/>
          </a:p>
        </p:txBody>
      </p:sp>
    </p:spTree>
    <p:extLst>
      <p:ext uri="{BB962C8B-B14F-4D97-AF65-F5344CB8AC3E}">
        <p14:creationId xmlns:p14="http://schemas.microsoft.com/office/powerpoint/2010/main" val="10648641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5AEAE1-DA19-10F0-198F-A39E2358A2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B5F5E6-901B-B5F5-BF46-5A0806D4C4D2}"/>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83979CBA-9CC7-6BD0-BD91-2B05BA61FFB8}"/>
              </a:ext>
            </a:extLst>
          </p:cNvPr>
          <p:cNvSpPr>
            <a:spLocks noGrp="1"/>
          </p:cNvSpPr>
          <p:nvPr>
            <p:ph type="body" idx="1"/>
          </p:nvPr>
        </p:nvSpPr>
        <p:spPr/>
        <p:txBody>
          <a:bodyPr/>
          <a:lstStyle/>
          <a:p>
            <a:r>
              <a:rPr lang="en-US" b="1" u="sng" dirty="0"/>
              <a:t>Point 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findings explain that both PCSE and DKSE show negative coefficients for urbanisation, confirming that unregulated urban growth reduces sustainable land use. Highlight magnitude differences and robustness.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t>Point 4:</a:t>
            </a:r>
          </a:p>
          <a:p>
            <a:pPr marL="171450" indent="-171450">
              <a:buFont typeface="Arial" panose="020B0604020202020204" pitchFamily="34" charset="0"/>
              <a:buChar char="•"/>
            </a:pPr>
            <a:r>
              <a:rPr lang="en-US" dirty="0"/>
              <a:t>GDP per capita and electrification (ACE) are strongly positive - Economic scale &amp; infrastructure dominate.</a:t>
            </a:r>
          </a:p>
          <a:p>
            <a:pPr marL="171450" indent="-171450">
              <a:buFont typeface="Arial" panose="020B0604020202020204" pitchFamily="34" charset="0"/>
              <a:buChar char="•"/>
            </a:pPr>
            <a:r>
              <a:rPr lang="en-US" dirty="0"/>
              <a:t>Climate exposure contributes: temperature/rainfall shift associates with urban migration.</a:t>
            </a:r>
          </a:p>
          <a:p>
            <a:pPr marL="171450" indent="-171450">
              <a:buFont typeface="Arial" panose="020B0604020202020204" pitchFamily="34" charset="0"/>
              <a:buChar char="•"/>
            </a:pPr>
            <a:r>
              <a:rPr lang="en-US" dirty="0"/>
              <a:t>Justice components are mixed: readiness &amp; voice/accountability push urbanisation; while strong rule‑of‑law &amp; regulatory quality temper chaotic expansion.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t>Policy Implication: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Urban growth is inevitable; it should be channeled with credible institutions and infrastructure.</a:t>
            </a:r>
            <a:endParaRPr lang="en-US" b="1" u="sng" dirty="0"/>
          </a:p>
        </p:txBody>
      </p:sp>
      <p:sp>
        <p:nvSpPr>
          <p:cNvPr id="4" name="Slide Number Placeholder 3">
            <a:extLst>
              <a:ext uri="{FF2B5EF4-FFF2-40B4-BE49-F238E27FC236}">
                <a16:creationId xmlns:a16="http://schemas.microsoft.com/office/drawing/2014/main" id="{8889B4FB-236E-72DE-21CD-F03D75257F8F}"/>
              </a:ext>
            </a:extLst>
          </p:cNvPr>
          <p:cNvSpPr>
            <a:spLocks noGrp="1"/>
          </p:cNvSpPr>
          <p:nvPr>
            <p:ph type="sldNum" sz="quarter" idx="5"/>
          </p:nvPr>
        </p:nvSpPr>
        <p:spPr/>
        <p:txBody>
          <a:bodyPr/>
          <a:lstStyle/>
          <a:p>
            <a:fld id="{5853F022-FFF1-4A06-AA73-D38064194EE2}" type="slidenum">
              <a:rPr lang="en-GB" smtClean="0"/>
              <a:t>9</a:t>
            </a:fld>
            <a:endParaRPr lang="en-GB"/>
          </a:p>
        </p:txBody>
      </p:sp>
    </p:spTree>
    <p:extLst>
      <p:ext uri="{BB962C8B-B14F-4D97-AF65-F5344CB8AC3E}">
        <p14:creationId xmlns:p14="http://schemas.microsoft.com/office/powerpoint/2010/main" val="21047147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29E67-06B2-45C6-9367-4AC5191E97A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DBFCBA9-AC36-46B6-B0BA-F27DE32C6E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015AB20-6F7B-4895-B865-804A7AE512FF}"/>
              </a:ext>
            </a:extLst>
          </p:cNvPr>
          <p:cNvSpPr>
            <a:spLocks noGrp="1"/>
          </p:cNvSpPr>
          <p:nvPr>
            <p:ph type="dt" sz="half" idx="10"/>
          </p:nvPr>
        </p:nvSpPr>
        <p:spPr/>
        <p:txBody>
          <a:bodyPr/>
          <a:lstStyle/>
          <a:p>
            <a:fld id="{02C3F42A-55B6-45EC-BDFE-FA45D384B605}" type="datetimeFigureOut">
              <a:rPr lang="en-GB" smtClean="0"/>
              <a:t>11/11/2025</a:t>
            </a:fld>
            <a:endParaRPr lang="en-GB"/>
          </a:p>
        </p:txBody>
      </p:sp>
      <p:sp>
        <p:nvSpPr>
          <p:cNvPr id="5" name="Footer Placeholder 4">
            <a:extLst>
              <a:ext uri="{FF2B5EF4-FFF2-40B4-BE49-F238E27FC236}">
                <a16:creationId xmlns:a16="http://schemas.microsoft.com/office/drawing/2014/main" id="{F12EBA83-FC17-429B-AEF0-DBFF2E5AB3C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3C59ABA-D864-4C8A-BA21-CEEDD63C29CA}"/>
              </a:ext>
            </a:extLst>
          </p:cNvPr>
          <p:cNvSpPr>
            <a:spLocks noGrp="1"/>
          </p:cNvSpPr>
          <p:nvPr>
            <p:ph type="sldNum" sz="quarter" idx="12"/>
          </p:nvPr>
        </p:nvSpPr>
        <p:spPr/>
        <p:txBody>
          <a:bodyPr/>
          <a:lstStyle/>
          <a:p>
            <a:fld id="{1B091261-DC08-4D72-8F69-6926F28B7A45}" type="slidenum">
              <a:rPr lang="en-GB" smtClean="0"/>
              <a:t>‹#›</a:t>
            </a:fld>
            <a:endParaRPr lang="en-GB"/>
          </a:p>
        </p:txBody>
      </p:sp>
    </p:spTree>
    <p:extLst>
      <p:ext uri="{BB962C8B-B14F-4D97-AF65-F5344CB8AC3E}">
        <p14:creationId xmlns:p14="http://schemas.microsoft.com/office/powerpoint/2010/main" val="10547770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2A36B-E3B0-4895-A0D7-0BFBCB7B062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B74EC96-CDF6-40E2-BFD2-BB5597CE125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3462389-3976-4626-8197-83F8B5A51330}"/>
              </a:ext>
            </a:extLst>
          </p:cNvPr>
          <p:cNvSpPr>
            <a:spLocks noGrp="1"/>
          </p:cNvSpPr>
          <p:nvPr>
            <p:ph type="dt" sz="half" idx="10"/>
          </p:nvPr>
        </p:nvSpPr>
        <p:spPr/>
        <p:txBody>
          <a:bodyPr/>
          <a:lstStyle/>
          <a:p>
            <a:fld id="{02C3F42A-55B6-45EC-BDFE-FA45D384B605}" type="datetimeFigureOut">
              <a:rPr lang="en-GB" smtClean="0"/>
              <a:t>11/11/2025</a:t>
            </a:fld>
            <a:endParaRPr lang="en-GB"/>
          </a:p>
        </p:txBody>
      </p:sp>
      <p:sp>
        <p:nvSpPr>
          <p:cNvPr id="5" name="Footer Placeholder 4">
            <a:extLst>
              <a:ext uri="{FF2B5EF4-FFF2-40B4-BE49-F238E27FC236}">
                <a16:creationId xmlns:a16="http://schemas.microsoft.com/office/drawing/2014/main" id="{2972F53F-FDB7-45DE-A7C6-1E6C435D0F8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7264FD6-3ADE-4DB0-B370-9DC7436E2A49}"/>
              </a:ext>
            </a:extLst>
          </p:cNvPr>
          <p:cNvSpPr>
            <a:spLocks noGrp="1"/>
          </p:cNvSpPr>
          <p:nvPr>
            <p:ph type="sldNum" sz="quarter" idx="12"/>
          </p:nvPr>
        </p:nvSpPr>
        <p:spPr/>
        <p:txBody>
          <a:bodyPr/>
          <a:lstStyle/>
          <a:p>
            <a:fld id="{1B091261-DC08-4D72-8F69-6926F28B7A45}" type="slidenum">
              <a:rPr lang="en-GB" smtClean="0"/>
              <a:t>‹#›</a:t>
            </a:fld>
            <a:endParaRPr lang="en-GB"/>
          </a:p>
        </p:txBody>
      </p:sp>
    </p:spTree>
    <p:extLst>
      <p:ext uri="{BB962C8B-B14F-4D97-AF65-F5344CB8AC3E}">
        <p14:creationId xmlns:p14="http://schemas.microsoft.com/office/powerpoint/2010/main" val="1367956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9FD9867-C2AD-4943-9DAA-6923160A276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1A96F35-837C-46DC-9122-90BE7437534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BE44CDC-726A-4766-A763-F3DFF3227036}"/>
              </a:ext>
            </a:extLst>
          </p:cNvPr>
          <p:cNvSpPr>
            <a:spLocks noGrp="1"/>
          </p:cNvSpPr>
          <p:nvPr>
            <p:ph type="dt" sz="half" idx="10"/>
          </p:nvPr>
        </p:nvSpPr>
        <p:spPr/>
        <p:txBody>
          <a:bodyPr/>
          <a:lstStyle/>
          <a:p>
            <a:fld id="{02C3F42A-55B6-45EC-BDFE-FA45D384B605}" type="datetimeFigureOut">
              <a:rPr lang="en-GB" smtClean="0"/>
              <a:t>11/11/2025</a:t>
            </a:fld>
            <a:endParaRPr lang="en-GB"/>
          </a:p>
        </p:txBody>
      </p:sp>
      <p:sp>
        <p:nvSpPr>
          <p:cNvPr id="5" name="Footer Placeholder 4">
            <a:extLst>
              <a:ext uri="{FF2B5EF4-FFF2-40B4-BE49-F238E27FC236}">
                <a16:creationId xmlns:a16="http://schemas.microsoft.com/office/drawing/2014/main" id="{8FEC0206-3CB6-492A-9236-23D5B746DAE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63B6003-1A5F-44E3-B87C-1E52B019F7BC}"/>
              </a:ext>
            </a:extLst>
          </p:cNvPr>
          <p:cNvSpPr>
            <a:spLocks noGrp="1"/>
          </p:cNvSpPr>
          <p:nvPr>
            <p:ph type="sldNum" sz="quarter" idx="12"/>
          </p:nvPr>
        </p:nvSpPr>
        <p:spPr/>
        <p:txBody>
          <a:bodyPr/>
          <a:lstStyle/>
          <a:p>
            <a:fld id="{1B091261-DC08-4D72-8F69-6926F28B7A45}" type="slidenum">
              <a:rPr lang="en-GB" smtClean="0"/>
              <a:t>‹#›</a:t>
            </a:fld>
            <a:endParaRPr lang="en-GB"/>
          </a:p>
        </p:txBody>
      </p:sp>
    </p:spTree>
    <p:extLst>
      <p:ext uri="{BB962C8B-B14F-4D97-AF65-F5344CB8AC3E}">
        <p14:creationId xmlns:p14="http://schemas.microsoft.com/office/powerpoint/2010/main" val="1059455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875EB-547E-4014-9601-8EB12B0F424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10CC209-E8A0-43F3-A50D-D6A4F80310A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DFEE203-F275-442F-8408-0852393CB8FE}"/>
              </a:ext>
            </a:extLst>
          </p:cNvPr>
          <p:cNvSpPr>
            <a:spLocks noGrp="1"/>
          </p:cNvSpPr>
          <p:nvPr>
            <p:ph type="dt" sz="half" idx="10"/>
          </p:nvPr>
        </p:nvSpPr>
        <p:spPr/>
        <p:txBody>
          <a:bodyPr/>
          <a:lstStyle/>
          <a:p>
            <a:fld id="{02C3F42A-55B6-45EC-BDFE-FA45D384B605}" type="datetimeFigureOut">
              <a:rPr lang="en-GB" smtClean="0"/>
              <a:t>11/11/2025</a:t>
            </a:fld>
            <a:endParaRPr lang="en-GB"/>
          </a:p>
        </p:txBody>
      </p:sp>
      <p:sp>
        <p:nvSpPr>
          <p:cNvPr id="5" name="Footer Placeholder 4">
            <a:extLst>
              <a:ext uri="{FF2B5EF4-FFF2-40B4-BE49-F238E27FC236}">
                <a16:creationId xmlns:a16="http://schemas.microsoft.com/office/drawing/2014/main" id="{41EA040B-4F33-43B5-8C1A-6658AB59395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F3836E9-4349-4E68-9049-E835497E34E7}"/>
              </a:ext>
            </a:extLst>
          </p:cNvPr>
          <p:cNvSpPr>
            <a:spLocks noGrp="1"/>
          </p:cNvSpPr>
          <p:nvPr>
            <p:ph type="sldNum" sz="quarter" idx="12"/>
          </p:nvPr>
        </p:nvSpPr>
        <p:spPr/>
        <p:txBody>
          <a:bodyPr/>
          <a:lstStyle/>
          <a:p>
            <a:fld id="{1B091261-DC08-4D72-8F69-6926F28B7A45}" type="slidenum">
              <a:rPr lang="en-GB" smtClean="0"/>
              <a:t>‹#›</a:t>
            </a:fld>
            <a:endParaRPr lang="en-GB"/>
          </a:p>
        </p:txBody>
      </p:sp>
    </p:spTree>
    <p:extLst>
      <p:ext uri="{BB962C8B-B14F-4D97-AF65-F5344CB8AC3E}">
        <p14:creationId xmlns:p14="http://schemas.microsoft.com/office/powerpoint/2010/main" val="206237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41652-A98C-4A58-A015-BDE1FD4589F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43BE154-B09D-45DC-A928-47E121BA31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28FF0DA-9085-4140-A340-0013FFBFED16}"/>
              </a:ext>
            </a:extLst>
          </p:cNvPr>
          <p:cNvSpPr>
            <a:spLocks noGrp="1"/>
          </p:cNvSpPr>
          <p:nvPr>
            <p:ph type="dt" sz="half" idx="10"/>
          </p:nvPr>
        </p:nvSpPr>
        <p:spPr/>
        <p:txBody>
          <a:bodyPr/>
          <a:lstStyle/>
          <a:p>
            <a:fld id="{02C3F42A-55B6-45EC-BDFE-FA45D384B605}" type="datetimeFigureOut">
              <a:rPr lang="en-GB" smtClean="0"/>
              <a:t>11/11/2025</a:t>
            </a:fld>
            <a:endParaRPr lang="en-GB"/>
          </a:p>
        </p:txBody>
      </p:sp>
      <p:sp>
        <p:nvSpPr>
          <p:cNvPr id="5" name="Footer Placeholder 4">
            <a:extLst>
              <a:ext uri="{FF2B5EF4-FFF2-40B4-BE49-F238E27FC236}">
                <a16:creationId xmlns:a16="http://schemas.microsoft.com/office/drawing/2014/main" id="{7C0E6B3D-850A-4092-AC5C-63E2ACA6FED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202DBD5-BB25-4CA8-86D9-6BE7FBFCF5F9}"/>
              </a:ext>
            </a:extLst>
          </p:cNvPr>
          <p:cNvSpPr>
            <a:spLocks noGrp="1"/>
          </p:cNvSpPr>
          <p:nvPr>
            <p:ph type="sldNum" sz="quarter" idx="12"/>
          </p:nvPr>
        </p:nvSpPr>
        <p:spPr/>
        <p:txBody>
          <a:bodyPr/>
          <a:lstStyle/>
          <a:p>
            <a:fld id="{1B091261-DC08-4D72-8F69-6926F28B7A45}" type="slidenum">
              <a:rPr lang="en-GB" smtClean="0"/>
              <a:t>‹#›</a:t>
            </a:fld>
            <a:endParaRPr lang="en-GB"/>
          </a:p>
        </p:txBody>
      </p:sp>
    </p:spTree>
    <p:extLst>
      <p:ext uri="{BB962C8B-B14F-4D97-AF65-F5344CB8AC3E}">
        <p14:creationId xmlns:p14="http://schemas.microsoft.com/office/powerpoint/2010/main" val="3804946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65276-A988-4D59-A003-2F84F1A7D00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B5F0CAF-865A-41CC-9B34-83968E2FE0C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1E49AC8-D9EC-4E73-A67E-C8F89267D9A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A2B2EC5-9630-4A43-9007-AE4DE1948432}"/>
              </a:ext>
            </a:extLst>
          </p:cNvPr>
          <p:cNvSpPr>
            <a:spLocks noGrp="1"/>
          </p:cNvSpPr>
          <p:nvPr>
            <p:ph type="dt" sz="half" idx="10"/>
          </p:nvPr>
        </p:nvSpPr>
        <p:spPr/>
        <p:txBody>
          <a:bodyPr/>
          <a:lstStyle/>
          <a:p>
            <a:fld id="{02C3F42A-55B6-45EC-BDFE-FA45D384B605}" type="datetimeFigureOut">
              <a:rPr lang="en-GB" smtClean="0"/>
              <a:t>11/11/2025</a:t>
            </a:fld>
            <a:endParaRPr lang="en-GB"/>
          </a:p>
        </p:txBody>
      </p:sp>
      <p:sp>
        <p:nvSpPr>
          <p:cNvPr id="6" name="Footer Placeholder 5">
            <a:extLst>
              <a:ext uri="{FF2B5EF4-FFF2-40B4-BE49-F238E27FC236}">
                <a16:creationId xmlns:a16="http://schemas.microsoft.com/office/drawing/2014/main" id="{901F5E4D-B9B3-4B38-AFD8-294F51D8014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D15D6CA-9A4A-4CED-82D4-5BB429749540}"/>
              </a:ext>
            </a:extLst>
          </p:cNvPr>
          <p:cNvSpPr>
            <a:spLocks noGrp="1"/>
          </p:cNvSpPr>
          <p:nvPr>
            <p:ph type="sldNum" sz="quarter" idx="12"/>
          </p:nvPr>
        </p:nvSpPr>
        <p:spPr/>
        <p:txBody>
          <a:bodyPr/>
          <a:lstStyle/>
          <a:p>
            <a:fld id="{1B091261-DC08-4D72-8F69-6926F28B7A45}" type="slidenum">
              <a:rPr lang="en-GB" smtClean="0"/>
              <a:t>‹#›</a:t>
            </a:fld>
            <a:endParaRPr lang="en-GB"/>
          </a:p>
        </p:txBody>
      </p:sp>
    </p:spTree>
    <p:extLst>
      <p:ext uri="{BB962C8B-B14F-4D97-AF65-F5344CB8AC3E}">
        <p14:creationId xmlns:p14="http://schemas.microsoft.com/office/powerpoint/2010/main" val="1038490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293A7-FC81-4876-8CBA-BE3224088E1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7D57F18-100E-4621-A66E-8B7C0EA5F23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C7E8606-8509-45DA-A523-1602D5CF21E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E7FAA30-4F33-4DA0-945B-427536AB096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9ADEC47-7710-4EBF-A01A-68A4AAC0C56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5259D39-3CB4-4CCA-9E77-88397E676927}"/>
              </a:ext>
            </a:extLst>
          </p:cNvPr>
          <p:cNvSpPr>
            <a:spLocks noGrp="1"/>
          </p:cNvSpPr>
          <p:nvPr>
            <p:ph type="dt" sz="half" idx="10"/>
          </p:nvPr>
        </p:nvSpPr>
        <p:spPr/>
        <p:txBody>
          <a:bodyPr/>
          <a:lstStyle/>
          <a:p>
            <a:fld id="{02C3F42A-55B6-45EC-BDFE-FA45D384B605}" type="datetimeFigureOut">
              <a:rPr lang="en-GB" smtClean="0"/>
              <a:t>11/11/2025</a:t>
            </a:fld>
            <a:endParaRPr lang="en-GB"/>
          </a:p>
        </p:txBody>
      </p:sp>
      <p:sp>
        <p:nvSpPr>
          <p:cNvPr id="8" name="Footer Placeholder 7">
            <a:extLst>
              <a:ext uri="{FF2B5EF4-FFF2-40B4-BE49-F238E27FC236}">
                <a16:creationId xmlns:a16="http://schemas.microsoft.com/office/drawing/2014/main" id="{630C036A-AA91-49F8-B1E1-0FB84E511C7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673A305-5454-49CB-8FA9-A084995F872F}"/>
              </a:ext>
            </a:extLst>
          </p:cNvPr>
          <p:cNvSpPr>
            <a:spLocks noGrp="1"/>
          </p:cNvSpPr>
          <p:nvPr>
            <p:ph type="sldNum" sz="quarter" idx="12"/>
          </p:nvPr>
        </p:nvSpPr>
        <p:spPr/>
        <p:txBody>
          <a:bodyPr/>
          <a:lstStyle/>
          <a:p>
            <a:fld id="{1B091261-DC08-4D72-8F69-6926F28B7A45}" type="slidenum">
              <a:rPr lang="en-GB" smtClean="0"/>
              <a:t>‹#›</a:t>
            </a:fld>
            <a:endParaRPr lang="en-GB"/>
          </a:p>
        </p:txBody>
      </p:sp>
    </p:spTree>
    <p:extLst>
      <p:ext uri="{BB962C8B-B14F-4D97-AF65-F5344CB8AC3E}">
        <p14:creationId xmlns:p14="http://schemas.microsoft.com/office/powerpoint/2010/main" val="4097795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4CD72-57EE-4111-9C04-851A7040650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2D48710-55A2-4F7C-B956-AA7B0EAB6356}"/>
              </a:ext>
            </a:extLst>
          </p:cNvPr>
          <p:cNvSpPr>
            <a:spLocks noGrp="1"/>
          </p:cNvSpPr>
          <p:nvPr>
            <p:ph type="dt" sz="half" idx="10"/>
          </p:nvPr>
        </p:nvSpPr>
        <p:spPr/>
        <p:txBody>
          <a:bodyPr/>
          <a:lstStyle/>
          <a:p>
            <a:fld id="{02C3F42A-55B6-45EC-BDFE-FA45D384B605}" type="datetimeFigureOut">
              <a:rPr lang="en-GB" smtClean="0"/>
              <a:t>11/11/2025</a:t>
            </a:fld>
            <a:endParaRPr lang="en-GB"/>
          </a:p>
        </p:txBody>
      </p:sp>
      <p:sp>
        <p:nvSpPr>
          <p:cNvPr id="4" name="Footer Placeholder 3">
            <a:extLst>
              <a:ext uri="{FF2B5EF4-FFF2-40B4-BE49-F238E27FC236}">
                <a16:creationId xmlns:a16="http://schemas.microsoft.com/office/drawing/2014/main" id="{B0DBA4E3-6520-4C7B-90F9-84BF158D46C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E49190D-3CCD-4CFC-9EEE-035158F49638}"/>
              </a:ext>
            </a:extLst>
          </p:cNvPr>
          <p:cNvSpPr>
            <a:spLocks noGrp="1"/>
          </p:cNvSpPr>
          <p:nvPr>
            <p:ph type="sldNum" sz="quarter" idx="12"/>
          </p:nvPr>
        </p:nvSpPr>
        <p:spPr/>
        <p:txBody>
          <a:bodyPr/>
          <a:lstStyle/>
          <a:p>
            <a:fld id="{1B091261-DC08-4D72-8F69-6926F28B7A45}" type="slidenum">
              <a:rPr lang="en-GB" smtClean="0"/>
              <a:t>‹#›</a:t>
            </a:fld>
            <a:endParaRPr lang="en-GB"/>
          </a:p>
        </p:txBody>
      </p:sp>
    </p:spTree>
    <p:extLst>
      <p:ext uri="{BB962C8B-B14F-4D97-AF65-F5344CB8AC3E}">
        <p14:creationId xmlns:p14="http://schemas.microsoft.com/office/powerpoint/2010/main" val="3143070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BB320B3-605C-420C-8872-A9505B22D3CA}"/>
              </a:ext>
            </a:extLst>
          </p:cNvPr>
          <p:cNvSpPr>
            <a:spLocks noGrp="1"/>
          </p:cNvSpPr>
          <p:nvPr>
            <p:ph type="dt" sz="half" idx="10"/>
          </p:nvPr>
        </p:nvSpPr>
        <p:spPr/>
        <p:txBody>
          <a:bodyPr/>
          <a:lstStyle/>
          <a:p>
            <a:fld id="{02C3F42A-55B6-45EC-BDFE-FA45D384B605}" type="datetimeFigureOut">
              <a:rPr lang="en-GB" smtClean="0"/>
              <a:t>11/11/2025</a:t>
            </a:fld>
            <a:endParaRPr lang="en-GB"/>
          </a:p>
        </p:txBody>
      </p:sp>
      <p:sp>
        <p:nvSpPr>
          <p:cNvPr id="3" name="Footer Placeholder 2">
            <a:extLst>
              <a:ext uri="{FF2B5EF4-FFF2-40B4-BE49-F238E27FC236}">
                <a16:creationId xmlns:a16="http://schemas.microsoft.com/office/drawing/2014/main" id="{99216DFC-1C1C-4C53-97A4-39B449DB6D0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20DDCDF-FD10-4096-BB5D-644CF62799A2}"/>
              </a:ext>
            </a:extLst>
          </p:cNvPr>
          <p:cNvSpPr>
            <a:spLocks noGrp="1"/>
          </p:cNvSpPr>
          <p:nvPr>
            <p:ph type="sldNum" sz="quarter" idx="12"/>
          </p:nvPr>
        </p:nvSpPr>
        <p:spPr/>
        <p:txBody>
          <a:bodyPr/>
          <a:lstStyle/>
          <a:p>
            <a:fld id="{1B091261-DC08-4D72-8F69-6926F28B7A45}" type="slidenum">
              <a:rPr lang="en-GB" smtClean="0"/>
              <a:t>‹#›</a:t>
            </a:fld>
            <a:endParaRPr lang="en-GB"/>
          </a:p>
        </p:txBody>
      </p:sp>
    </p:spTree>
    <p:extLst>
      <p:ext uri="{BB962C8B-B14F-4D97-AF65-F5344CB8AC3E}">
        <p14:creationId xmlns:p14="http://schemas.microsoft.com/office/powerpoint/2010/main" val="1868736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B6DD5-51DA-4B3A-9995-C0E81FDC3E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4B4B2B6-9444-4D5F-BEBD-8D29E39423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B2E8CAB-A79B-4AC2-83A4-83D3BA4EB4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038813E-454B-4361-A624-23769A40E82B}"/>
              </a:ext>
            </a:extLst>
          </p:cNvPr>
          <p:cNvSpPr>
            <a:spLocks noGrp="1"/>
          </p:cNvSpPr>
          <p:nvPr>
            <p:ph type="dt" sz="half" idx="10"/>
          </p:nvPr>
        </p:nvSpPr>
        <p:spPr/>
        <p:txBody>
          <a:bodyPr/>
          <a:lstStyle/>
          <a:p>
            <a:fld id="{02C3F42A-55B6-45EC-BDFE-FA45D384B605}" type="datetimeFigureOut">
              <a:rPr lang="en-GB" smtClean="0"/>
              <a:t>11/11/2025</a:t>
            </a:fld>
            <a:endParaRPr lang="en-GB"/>
          </a:p>
        </p:txBody>
      </p:sp>
      <p:sp>
        <p:nvSpPr>
          <p:cNvPr id="6" name="Footer Placeholder 5">
            <a:extLst>
              <a:ext uri="{FF2B5EF4-FFF2-40B4-BE49-F238E27FC236}">
                <a16:creationId xmlns:a16="http://schemas.microsoft.com/office/drawing/2014/main" id="{7CA7C44B-F66A-47A9-A068-A019A8A4D39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33935FB-1F3A-4D6E-AC06-54C75CF7B418}"/>
              </a:ext>
            </a:extLst>
          </p:cNvPr>
          <p:cNvSpPr>
            <a:spLocks noGrp="1"/>
          </p:cNvSpPr>
          <p:nvPr>
            <p:ph type="sldNum" sz="quarter" idx="12"/>
          </p:nvPr>
        </p:nvSpPr>
        <p:spPr/>
        <p:txBody>
          <a:bodyPr/>
          <a:lstStyle/>
          <a:p>
            <a:fld id="{1B091261-DC08-4D72-8F69-6926F28B7A45}" type="slidenum">
              <a:rPr lang="en-GB" smtClean="0"/>
              <a:t>‹#›</a:t>
            </a:fld>
            <a:endParaRPr lang="en-GB"/>
          </a:p>
        </p:txBody>
      </p:sp>
    </p:spTree>
    <p:extLst>
      <p:ext uri="{BB962C8B-B14F-4D97-AF65-F5344CB8AC3E}">
        <p14:creationId xmlns:p14="http://schemas.microsoft.com/office/powerpoint/2010/main" val="1403839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9DDA8-6815-496B-902C-739134504E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451250B-342F-45DF-8FBA-6EF60500711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A4461A5-BA25-4421-BC2C-4E155A9AED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5A25AC-A351-497C-94A8-2690A26CF010}"/>
              </a:ext>
            </a:extLst>
          </p:cNvPr>
          <p:cNvSpPr>
            <a:spLocks noGrp="1"/>
          </p:cNvSpPr>
          <p:nvPr>
            <p:ph type="dt" sz="half" idx="10"/>
          </p:nvPr>
        </p:nvSpPr>
        <p:spPr/>
        <p:txBody>
          <a:bodyPr/>
          <a:lstStyle/>
          <a:p>
            <a:fld id="{02C3F42A-55B6-45EC-BDFE-FA45D384B605}" type="datetimeFigureOut">
              <a:rPr lang="en-GB" smtClean="0"/>
              <a:t>11/11/2025</a:t>
            </a:fld>
            <a:endParaRPr lang="en-GB"/>
          </a:p>
        </p:txBody>
      </p:sp>
      <p:sp>
        <p:nvSpPr>
          <p:cNvPr id="6" name="Footer Placeholder 5">
            <a:extLst>
              <a:ext uri="{FF2B5EF4-FFF2-40B4-BE49-F238E27FC236}">
                <a16:creationId xmlns:a16="http://schemas.microsoft.com/office/drawing/2014/main" id="{BEC43E4C-E86A-4317-A42B-88BA6EDD232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B7A7137-A4AD-47D6-836D-FA6A4CCA4F22}"/>
              </a:ext>
            </a:extLst>
          </p:cNvPr>
          <p:cNvSpPr>
            <a:spLocks noGrp="1"/>
          </p:cNvSpPr>
          <p:nvPr>
            <p:ph type="sldNum" sz="quarter" idx="12"/>
          </p:nvPr>
        </p:nvSpPr>
        <p:spPr/>
        <p:txBody>
          <a:bodyPr/>
          <a:lstStyle/>
          <a:p>
            <a:fld id="{1B091261-DC08-4D72-8F69-6926F28B7A45}" type="slidenum">
              <a:rPr lang="en-GB" smtClean="0"/>
              <a:t>‹#›</a:t>
            </a:fld>
            <a:endParaRPr lang="en-GB"/>
          </a:p>
        </p:txBody>
      </p:sp>
    </p:spTree>
    <p:extLst>
      <p:ext uri="{BB962C8B-B14F-4D97-AF65-F5344CB8AC3E}">
        <p14:creationId xmlns:p14="http://schemas.microsoft.com/office/powerpoint/2010/main" val="29022040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2CB59D4-FD22-4C4A-B600-4E73AD424C0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944575C-E5C4-4EC5-B57C-E814C8DF8F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47F77DA-1D2B-4868-B0DF-3D58AFB43B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C3F42A-55B6-45EC-BDFE-FA45D384B605}" type="datetimeFigureOut">
              <a:rPr lang="en-GB" smtClean="0"/>
              <a:t>11/11/2025</a:t>
            </a:fld>
            <a:endParaRPr lang="en-GB"/>
          </a:p>
        </p:txBody>
      </p:sp>
      <p:sp>
        <p:nvSpPr>
          <p:cNvPr id="5" name="Footer Placeholder 4">
            <a:extLst>
              <a:ext uri="{FF2B5EF4-FFF2-40B4-BE49-F238E27FC236}">
                <a16:creationId xmlns:a16="http://schemas.microsoft.com/office/drawing/2014/main" id="{0404AE22-9068-4E34-AEB3-2A268E72B3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60C4F5F-F36D-4FDC-A95E-C5B08FFC9A2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091261-DC08-4D72-8F69-6926F28B7A45}" type="slidenum">
              <a:rPr lang="en-GB" smtClean="0"/>
              <a:t>‹#›</a:t>
            </a:fld>
            <a:endParaRPr lang="en-GB"/>
          </a:p>
        </p:txBody>
      </p:sp>
    </p:spTree>
    <p:extLst>
      <p:ext uri="{BB962C8B-B14F-4D97-AF65-F5344CB8AC3E}">
        <p14:creationId xmlns:p14="http://schemas.microsoft.com/office/powerpoint/2010/main" val="16204768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tiff"/><Relationship Id="rId7"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emf"/><Relationship Id="rId5" Type="http://schemas.openxmlformats.org/officeDocument/2006/relationships/image" Target="../media/image3.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mailto:sokunade2@gmail.com" TargetMode="External"/><Relationship Id="rId2" Type="http://schemas.openxmlformats.org/officeDocument/2006/relationships/image" Target="../media/image2.emf"/><Relationship Id="rId1" Type="http://schemas.openxmlformats.org/officeDocument/2006/relationships/slideLayout" Target="../slideLayouts/slideLayout2.xml"/><Relationship Id="rId4" Type="http://schemas.openxmlformats.org/officeDocument/2006/relationships/hyperlink" Target="mailto:sokunade@chrislanduniversity.edu.n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BB777-EE90-4AD2-A3A1-076D378BE6C0}"/>
              </a:ext>
            </a:extLst>
          </p:cNvPr>
          <p:cNvSpPr>
            <a:spLocks noGrp="1"/>
          </p:cNvSpPr>
          <p:nvPr>
            <p:ph type="ctrTitle"/>
          </p:nvPr>
        </p:nvSpPr>
        <p:spPr>
          <a:xfrm>
            <a:off x="818866" y="3234063"/>
            <a:ext cx="10413241" cy="2502134"/>
          </a:xfrm>
        </p:spPr>
        <p:txBody>
          <a:bodyPr>
            <a:normAutofit/>
          </a:bodyPr>
          <a:lstStyle/>
          <a:p>
            <a:r>
              <a:rPr lang="en-US" sz="3600" b="1" dirty="0"/>
              <a:t>Climate Justice, Urbanisation, and Sustainable Land Use in Sub‑Saharan Africa</a:t>
            </a:r>
            <a:br>
              <a:rPr lang="en-US" sz="3600" b="1" dirty="0"/>
            </a:br>
            <a:br>
              <a:rPr lang="en-US" sz="2400" b="1" dirty="0"/>
            </a:br>
            <a:r>
              <a:rPr lang="en-GB" sz="2400" b="1" dirty="0"/>
              <a:t>Okunade, S.O., Assoua, J.E., Alimi, A.S., </a:t>
            </a:r>
            <a:r>
              <a:rPr lang="en-GB" sz="2400" b="1" dirty="0" err="1"/>
              <a:t>Bomdzele</a:t>
            </a:r>
            <a:r>
              <a:rPr lang="en-GB" sz="2400" b="1" dirty="0"/>
              <a:t>, E.J., </a:t>
            </a:r>
            <a:r>
              <a:rPr lang="en-GB" sz="2400" b="1" dirty="0" err="1"/>
              <a:t>AbdulKareem</a:t>
            </a:r>
            <a:r>
              <a:rPr lang="en-GB" sz="2400" b="1" dirty="0"/>
              <a:t>, H.K.K., Aquilas, N.A., Ode‑</a:t>
            </a:r>
            <a:r>
              <a:rPr lang="en-GB" sz="2400" b="1" dirty="0" err="1"/>
              <a:t>Omenka</a:t>
            </a:r>
            <a:r>
              <a:rPr lang="en-GB" sz="2400" b="1" dirty="0"/>
              <a:t>, L.C., </a:t>
            </a:r>
            <a:r>
              <a:rPr lang="en-GB" sz="2400" b="1" dirty="0" err="1"/>
              <a:t>Osabuohien</a:t>
            </a:r>
            <a:r>
              <a:rPr lang="en-GB" sz="2400" b="1" dirty="0"/>
              <a:t>, E</a:t>
            </a:r>
            <a:r>
              <a:rPr lang="en-GB" sz="2400" dirty="0"/>
              <a:t>.</a:t>
            </a:r>
            <a:br>
              <a:rPr lang="en-US" sz="2400" b="1" dirty="0"/>
            </a:br>
            <a:r>
              <a:rPr lang="en-US" sz="2700" b="1" dirty="0"/>
              <a:t>Chrisland University, Abeokuta, Nigeria</a:t>
            </a:r>
            <a:endParaRPr lang="en-GB" sz="2700" b="1" dirty="0"/>
          </a:p>
        </p:txBody>
      </p:sp>
      <p:pic>
        <p:nvPicPr>
          <p:cNvPr id="4" name="Picture 3">
            <a:extLst>
              <a:ext uri="{FF2B5EF4-FFF2-40B4-BE49-F238E27FC236}">
                <a16:creationId xmlns:a16="http://schemas.microsoft.com/office/drawing/2014/main" id="{C03F0551-469F-424E-B2C3-6FED08F40D5F}"/>
              </a:ext>
            </a:extLst>
          </p:cNvPr>
          <p:cNvPicPr>
            <a:picLocks noChangeAspect="1"/>
          </p:cNvPicPr>
          <p:nvPr/>
        </p:nvPicPr>
        <p:blipFill>
          <a:blip r:embed="rId3"/>
          <a:stretch>
            <a:fillRect/>
          </a:stretch>
        </p:blipFill>
        <p:spPr>
          <a:xfrm>
            <a:off x="9624184" y="1577024"/>
            <a:ext cx="2240046" cy="1109391"/>
          </a:xfrm>
          <a:prstGeom prst="rect">
            <a:avLst/>
          </a:prstGeom>
        </p:spPr>
      </p:pic>
      <p:pic>
        <p:nvPicPr>
          <p:cNvPr id="6" name="Picture 5">
            <a:extLst>
              <a:ext uri="{FF2B5EF4-FFF2-40B4-BE49-F238E27FC236}">
                <a16:creationId xmlns:a16="http://schemas.microsoft.com/office/drawing/2014/main" id="{F0939353-2726-44DD-93BC-23A46C49DC55}"/>
              </a:ext>
            </a:extLst>
          </p:cNvPr>
          <p:cNvPicPr>
            <a:picLocks noChangeAspect="1"/>
          </p:cNvPicPr>
          <p:nvPr/>
        </p:nvPicPr>
        <p:blipFill>
          <a:blip r:embed="rId4"/>
          <a:stretch>
            <a:fillRect/>
          </a:stretch>
        </p:blipFill>
        <p:spPr>
          <a:xfrm>
            <a:off x="0" y="-6064"/>
            <a:ext cx="12192000" cy="1406203"/>
          </a:xfrm>
          <a:prstGeom prst="rect">
            <a:avLst/>
          </a:prstGeom>
        </p:spPr>
      </p:pic>
      <p:pic>
        <p:nvPicPr>
          <p:cNvPr id="7" name="Picture 6">
            <a:extLst>
              <a:ext uri="{FF2B5EF4-FFF2-40B4-BE49-F238E27FC236}">
                <a16:creationId xmlns:a16="http://schemas.microsoft.com/office/drawing/2014/main" id="{13B09F70-E9B4-4970-9832-2AFF6580BA4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61807" y="5780209"/>
            <a:ext cx="2599545" cy="921629"/>
          </a:xfrm>
          <a:prstGeom prst="rect">
            <a:avLst/>
          </a:prstGeom>
          <a:noFill/>
          <a:ln>
            <a:noFill/>
          </a:ln>
        </p:spPr>
      </p:pic>
      <p:pic>
        <p:nvPicPr>
          <p:cNvPr id="9" name="Picture 8">
            <a:extLst>
              <a:ext uri="{FF2B5EF4-FFF2-40B4-BE49-F238E27FC236}">
                <a16:creationId xmlns:a16="http://schemas.microsoft.com/office/drawing/2014/main" id="{B2B10B92-2F5C-4151-886D-B2F439BD403C}"/>
              </a:ext>
            </a:extLst>
          </p:cNvPr>
          <p:cNvPicPr>
            <a:picLocks noChangeAspect="1"/>
          </p:cNvPicPr>
          <p:nvPr/>
        </p:nvPicPr>
        <p:blipFill>
          <a:blip r:embed="rId6"/>
          <a:stretch>
            <a:fillRect/>
          </a:stretch>
        </p:blipFill>
        <p:spPr>
          <a:xfrm>
            <a:off x="9327683" y="5780209"/>
            <a:ext cx="2833048" cy="1009650"/>
          </a:xfrm>
          <a:prstGeom prst="rect">
            <a:avLst/>
          </a:prstGeom>
        </p:spPr>
      </p:pic>
      <p:pic>
        <p:nvPicPr>
          <p:cNvPr id="11" name="Picture 10">
            <a:extLst>
              <a:ext uri="{FF2B5EF4-FFF2-40B4-BE49-F238E27FC236}">
                <a16:creationId xmlns:a16="http://schemas.microsoft.com/office/drawing/2014/main" id="{4ECEC6A6-7015-4807-8CB6-BE7E4D383166}"/>
              </a:ext>
            </a:extLst>
          </p:cNvPr>
          <p:cNvPicPr>
            <a:picLocks noChangeAspect="1"/>
          </p:cNvPicPr>
          <p:nvPr/>
        </p:nvPicPr>
        <p:blipFill>
          <a:blip r:embed="rId7"/>
          <a:stretch>
            <a:fillRect/>
          </a:stretch>
        </p:blipFill>
        <p:spPr>
          <a:xfrm>
            <a:off x="4291210" y="5736198"/>
            <a:ext cx="3906614" cy="1009650"/>
          </a:xfrm>
          <a:prstGeom prst="rect">
            <a:avLst/>
          </a:prstGeom>
        </p:spPr>
      </p:pic>
      <p:pic>
        <p:nvPicPr>
          <p:cNvPr id="5" name="Picture 4">
            <a:extLst>
              <a:ext uri="{FF2B5EF4-FFF2-40B4-BE49-F238E27FC236}">
                <a16:creationId xmlns:a16="http://schemas.microsoft.com/office/drawing/2014/main" id="{C128AD63-FA0C-DA33-E089-D6FFE7AF76D8}"/>
              </a:ext>
            </a:extLst>
          </p:cNvPr>
          <p:cNvPicPr>
            <a:picLocks noChangeAspect="1"/>
          </p:cNvPicPr>
          <p:nvPr/>
        </p:nvPicPr>
        <p:blipFill>
          <a:blip r:embed="rId8"/>
          <a:stretch>
            <a:fillRect/>
          </a:stretch>
        </p:blipFill>
        <p:spPr>
          <a:xfrm>
            <a:off x="218358" y="1406715"/>
            <a:ext cx="2240046" cy="1650463"/>
          </a:xfrm>
          <a:prstGeom prst="rect">
            <a:avLst/>
          </a:prstGeom>
        </p:spPr>
      </p:pic>
    </p:spTree>
    <p:extLst>
      <p:ext uri="{BB962C8B-B14F-4D97-AF65-F5344CB8AC3E}">
        <p14:creationId xmlns:p14="http://schemas.microsoft.com/office/powerpoint/2010/main" val="16849895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EF4B48-6A43-CF25-09E5-9C761920DE51}"/>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9053F394-E9ED-7280-78B6-CC68E8BBF444}"/>
              </a:ext>
            </a:extLst>
          </p:cNvPr>
          <p:cNvPicPr>
            <a:picLocks noChangeAspect="1"/>
          </p:cNvPicPr>
          <p:nvPr/>
        </p:nvPicPr>
        <p:blipFill>
          <a:blip r:embed="rId3"/>
          <a:stretch>
            <a:fillRect/>
          </a:stretch>
        </p:blipFill>
        <p:spPr>
          <a:xfrm>
            <a:off x="0" y="-6063"/>
            <a:ext cx="12192000" cy="938392"/>
          </a:xfrm>
          <a:prstGeom prst="rect">
            <a:avLst/>
          </a:prstGeom>
        </p:spPr>
      </p:pic>
      <p:sp>
        <p:nvSpPr>
          <p:cNvPr id="2" name="Title 1">
            <a:extLst>
              <a:ext uri="{FF2B5EF4-FFF2-40B4-BE49-F238E27FC236}">
                <a16:creationId xmlns:a16="http://schemas.microsoft.com/office/drawing/2014/main" id="{CAABFB49-17BF-590D-C49C-D7058A186D65}"/>
              </a:ext>
            </a:extLst>
          </p:cNvPr>
          <p:cNvSpPr>
            <a:spLocks noGrp="1"/>
          </p:cNvSpPr>
          <p:nvPr>
            <p:ph type="title"/>
          </p:nvPr>
        </p:nvSpPr>
        <p:spPr>
          <a:xfrm>
            <a:off x="2796987" y="1009980"/>
            <a:ext cx="7458637" cy="729173"/>
          </a:xfrm>
        </p:spPr>
        <p:txBody>
          <a:bodyPr>
            <a:normAutofit/>
          </a:bodyPr>
          <a:lstStyle/>
          <a:p>
            <a:r>
              <a:rPr lang="en-GB" b="1" dirty="0"/>
              <a:t>Results and Findings (Cont.)</a:t>
            </a:r>
            <a:endParaRPr lang="en-GB" dirty="0"/>
          </a:p>
        </p:txBody>
      </p:sp>
      <p:sp>
        <p:nvSpPr>
          <p:cNvPr id="3" name="Content Placeholder 2">
            <a:extLst>
              <a:ext uri="{FF2B5EF4-FFF2-40B4-BE49-F238E27FC236}">
                <a16:creationId xmlns:a16="http://schemas.microsoft.com/office/drawing/2014/main" id="{F6B33A74-A94E-324B-D6D8-337235B35F81}"/>
              </a:ext>
            </a:extLst>
          </p:cNvPr>
          <p:cNvSpPr>
            <a:spLocks noGrp="1"/>
          </p:cNvSpPr>
          <p:nvPr>
            <p:ph sz="half" idx="2"/>
          </p:nvPr>
        </p:nvSpPr>
        <p:spPr>
          <a:xfrm>
            <a:off x="268942" y="1816804"/>
            <a:ext cx="11600330" cy="5041195"/>
          </a:xfrm>
        </p:spPr>
        <p:txBody>
          <a:bodyPr>
            <a:normAutofit fontScale="77500" lnSpcReduction="20000"/>
          </a:bodyPr>
          <a:lstStyle/>
          <a:p>
            <a:pPr marL="0" indent="0">
              <a:buNone/>
            </a:pPr>
            <a:r>
              <a:rPr lang="en-US" sz="3600" dirty="0"/>
              <a:t>Finding 2 </a:t>
            </a:r>
          </a:p>
          <a:p>
            <a:pPr marL="0" indent="0">
              <a:buNone/>
            </a:pPr>
            <a:r>
              <a:rPr lang="en-US" sz="3600" dirty="0"/>
              <a:t>— Justice Mitigates the Penalty.</a:t>
            </a:r>
          </a:p>
          <a:p>
            <a:pPr marL="0" indent="0">
              <a:buNone/>
              <a:defRPr sz="1800"/>
            </a:pPr>
            <a:r>
              <a:rPr lang="en-GB" sz="3600" dirty="0"/>
              <a:t>Interaction terms:</a:t>
            </a:r>
          </a:p>
          <a:p>
            <a:pPr>
              <a:defRPr sz="1800"/>
            </a:pPr>
            <a:r>
              <a:rPr lang="en-GB" sz="3600" dirty="0"/>
              <a:t>UCR × CJI ≈ +0.57 to +1.04 (DKSE/PCSE) — offsets urbanisation damage.</a:t>
            </a:r>
          </a:p>
          <a:p>
            <a:pPr>
              <a:defRPr sz="1800"/>
            </a:pPr>
            <a:r>
              <a:rPr lang="en-GB" sz="3600" dirty="0"/>
              <a:t>LUR × CJI ≈ +0.99 to +1.11 — can overturn penalty at higher quantiles.</a:t>
            </a:r>
          </a:p>
          <a:p>
            <a:pPr marL="0" indent="0">
              <a:buNone/>
              <a:defRPr sz="1800"/>
            </a:pPr>
            <a:r>
              <a:rPr lang="en-GB" sz="3600" dirty="0"/>
              <a:t>Asymmetric pillars:</a:t>
            </a:r>
          </a:p>
          <a:p>
            <a:pPr>
              <a:defRPr sz="1800"/>
            </a:pPr>
            <a:r>
              <a:rPr lang="en-GB" sz="3600" dirty="0"/>
              <a:t>Positive: Regulatory Quality (REQ), Rule of Law (ROL), Press Freedom (PFI).</a:t>
            </a:r>
          </a:p>
          <a:p>
            <a:pPr>
              <a:defRPr sz="1800"/>
            </a:pPr>
            <a:r>
              <a:rPr lang="en-GB" sz="3600" dirty="0"/>
              <a:t>Mixed/short‑run frictions: Voice &amp; Accountability (VAC), Access to Justice (JUS).</a:t>
            </a:r>
          </a:p>
          <a:p>
            <a:pPr>
              <a:defRPr sz="1800"/>
            </a:pPr>
            <a:r>
              <a:rPr lang="en-US" sz="3600" dirty="0"/>
              <a:t>moderation: with justice capacity, urban growth can be redirected toward conservation/densification.</a:t>
            </a:r>
            <a:endParaRPr lang="en-GB" sz="3600" dirty="0"/>
          </a:p>
          <a:p>
            <a:pPr>
              <a:defRPr sz="1800"/>
            </a:pPr>
            <a:r>
              <a:rPr lang="en-GB" sz="3600" dirty="0"/>
              <a:t>Institutions convert growth from sprawl to managed densification.</a:t>
            </a:r>
          </a:p>
          <a:p>
            <a:pPr marL="0" indent="0">
              <a:buNone/>
              <a:defRPr sz="1800"/>
            </a:pPr>
            <a:endParaRPr lang="en-GB" sz="3600" dirty="0"/>
          </a:p>
          <a:p>
            <a:endParaRPr lang="en-US" sz="3600" dirty="0"/>
          </a:p>
        </p:txBody>
      </p:sp>
    </p:spTree>
    <p:extLst>
      <p:ext uri="{BB962C8B-B14F-4D97-AF65-F5344CB8AC3E}">
        <p14:creationId xmlns:p14="http://schemas.microsoft.com/office/powerpoint/2010/main" val="31675831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C9270F-BBF5-760E-7201-0E0735CEF4F9}"/>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42DA20CD-6B3F-08E0-477F-D1710F07463C}"/>
              </a:ext>
            </a:extLst>
          </p:cNvPr>
          <p:cNvPicPr>
            <a:picLocks noChangeAspect="1"/>
          </p:cNvPicPr>
          <p:nvPr/>
        </p:nvPicPr>
        <p:blipFill>
          <a:blip r:embed="rId3"/>
          <a:stretch>
            <a:fillRect/>
          </a:stretch>
        </p:blipFill>
        <p:spPr>
          <a:xfrm>
            <a:off x="0" y="-6063"/>
            <a:ext cx="12192000" cy="938392"/>
          </a:xfrm>
          <a:prstGeom prst="rect">
            <a:avLst/>
          </a:prstGeom>
        </p:spPr>
      </p:pic>
      <p:sp>
        <p:nvSpPr>
          <p:cNvPr id="2" name="Title 1">
            <a:extLst>
              <a:ext uri="{FF2B5EF4-FFF2-40B4-BE49-F238E27FC236}">
                <a16:creationId xmlns:a16="http://schemas.microsoft.com/office/drawing/2014/main" id="{46E54BD8-D85F-D638-F76A-E5B52B66681A}"/>
              </a:ext>
            </a:extLst>
          </p:cNvPr>
          <p:cNvSpPr>
            <a:spLocks noGrp="1"/>
          </p:cNvSpPr>
          <p:nvPr>
            <p:ph type="title"/>
          </p:nvPr>
        </p:nvSpPr>
        <p:spPr>
          <a:xfrm>
            <a:off x="2796987" y="1009980"/>
            <a:ext cx="7458637" cy="729173"/>
          </a:xfrm>
        </p:spPr>
        <p:txBody>
          <a:bodyPr>
            <a:normAutofit/>
          </a:bodyPr>
          <a:lstStyle/>
          <a:p>
            <a:r>
              <a:rPr lang="en-GB" b="1" dirty="0"/>
              <a:t>Results and Findings (Cont.)</a:t>
            </a:r>
            <a:endParaRPr lang="en-GB" dirty="0"/>
          </a:p>
        </p:txBody>
      </p:sp>
      <p:sp>
        <p:nvSpPr>
          <p:cNvPr id="3" name="Content Placeholder 2">
            <a:extLst>
              <a:ext uri="{FF2B5EF4-FFF2-40B4-BE49-F238E27FC236}">
                <a16:creationId xmlns:a16="http://schemas.microsoft.com/office/drawing/2014/main" id="{54A0A793-77FA-96DB-FCC4-E7435C9EB6D8}"/>
              </a:ext>
            </a:extLst>
          </p:cNvPr>
          <p:cNvSpPr>
            <a:spLocks noGrp="1"/>
          </p:cNvSpPr>
          <p:nvPr>
            <p:ph sz="half" idx="2"/>
          </p:nvPr>
        </p:nvSpPr>
        <p:spPr>
          <a:xfrm>
            <a:off x="268942" y="1816804"/>
            <a:ext cx="11600330" cy="5041195"/>
          </a:xfrm>
        </p:spPr>
        <p:txBody>
          <a:bodyPr>
            <a:normAutofit fontScale="92500" lnSpcReduction="10000"/>
          </a:bodyPr>
          <a:lstStyle/>
          <a:p>
            <a:pPr marL="0" indent="0">
              <a:buNone/>
            </a:pPr>
            <a:r>
              <a:rPr lang="en-GB" sz="3600" dirty="0"/>
              <a:t>Finding 3 </a:t>
            </a:r>
          </a:p>
          <a:p>
            <a:pPr marL="0" indent="0">
              <a:buNone/>
            </a:pPr>
            <a:r>
              <a:rPr lang="en-GB" sz="3600" dirty="0"/>
              <a:t>— Climate, Income &amp; Infrastructure → Urbanisation </a:t>
            </a:r>
          </a:p>
          <a:p>
            <a:pPr>
              <a:defRPr sz="1800"/>
            </a:pPr>
            <a:r>
              <a:rPr lang="en-GB" sz="3600" dirty="0"/>
              <a:t>PCSE/DKSE: </a:t>
            </a:r>
            <a:r>
              <a:rPr lang="en-GB" sz="3600" dirty="0" err="1"/>
              <a:t>GDPpc</a:t>
            </a:r>
            <a:r>
              <a:rPr lang="en-GB" sz="3600" dirty="0"/>
              <a:t> and electrification strongly raise UCR/LUR (</a:t>
            </a:r>
            <a:r>
              <a:rPr lang="el-GR" sz="3600" dirty="0"/>
              <a:t>β≈0.09–0.45, </a:t>
            </a:r>
            <a:r>
              <a:rPr lang="en-GB" sz="3600" dirty="0"/>
              <a:t>p&lt;0.01).</a:t>
            </a:r>
          </a:p>
          <a:p>
            <a:pPr>
              <a:defRPr sz="1800"/>
            </a:pPr>
            <a:r>
              <a:rPr lang="en-GB" sz="3600" dirty="0"/>
              <a:t>Climate stressors: Temperature/precipitation generally increase urbanisation (migration channels).</a:t>
            </a:r>
          </a:p>
          <a:p>
            <a:pPr>
              <a:defRPr sz="1800"/>
            </a:pPr>
            <a:r>
              <a:rPr lang="en-GB" sz="3600" dirty="0"/>
              <a:t>KRLS (DV-urbanisation): CJI (+), GRS (+), VAC (+); REQ (−), ROL (−); PFI (−) in some specs.</a:t>
            </a:r>
          </a:p>
          <a:p>
            <a:pPr>
              <a:defRPr sz="1800"/>
            </a:pPr>
            <a:r>
              <a:rPr lang="en-GB" sz="3600" dirty="0"/>
              <a:t>Interpretation: Different justice pillars either attract concentration or discipline sprawl.</a:t>
            </a:r>
          </a:p>
          <a:p>
            <a:pPr marL="0" indent="0">
              <a:buNone/>
              <a:defRPr sz="1800"/>
            </a:pPr>
            <a:endParaRPr lang="en-GB" sz="3600" dirty="0"/>
          </a:p>
          <a:p>
            <a:endParaRPr lang="en-US" sz="3600" dirty="0"/>
          </a:p>
        </p:txBody>
      </p:sp>
    </p:spTree>
    <p:extLst>
      <p:ext uri="{BB962C8B-B14F-4D97-AF65-F5344CB8AC3E}">
        <p14:creationId xmlns:p14="http://schemas.microsoft.com/office/powerpoint/2010/main" val="6489129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4B2872-31DC-24B9-B770-3BFA2CB3E537}"/>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F4565C11-7049-8D4E-401C-57B2799AC14C}"/>
              </a:ext>
            </a:extLst>
          </p:cNvPr>
          <p:cNvPicPr>
            <a:picLocks noChangeAspect="1"/>
          </p:cNvPicPr>
          <p:nvPr/>
        </p:nvPicPr>
        <p:blipFill>
          <a:blip r:embed="rId3"/>
          <a:stretch>
            <a:fillRect/>
          </a:stretch>
        </p:blipFill>
        <p:spPr>
          <a:xfrm>
            <a:off x="0" y="-6063"/>
            <a:ext cx="12192000" cy="938392"/>
          </a:xfrm>
          <a:prstGeom prst="rect">
            <a:avLst/>
          </a:prstGeom>
        </p:spPr>
      </p:pic>
      <p:sp>
        <p:nvSpPr>
          <p:cNvPr id="2" name="Title 1">
            <a:extLst>
              <a:ext uri="{FF2B5EF4-FFF2-40B4-BE49-F238E27FC236}">
                <a16:creationId xmlns:a16="http://schemas.microsoft.com/office/drawing/2014/main" id="{E428E271-B6E9-6308-64AB-7580A15A6A46}"/>
              </a:ext>
            </a:extLst>
          </p:cNvPr>
          <p:cNvSpPr>
            <a:spLocks noGrp="1"/>
          </p:cNvSpPr>
          <p:nvPr>
            <p:ph type="title"/>
          </p:nvPr>
        </p:nvSpPr>
        <p:spPr>
          <a:xfrm>
            <a:off x="2796987" y="1009980"/>
            <a:ext cx="7458637" cy="729173"/>
          </a:xfrm>
        </p:spPr>
        <p:txBody>
          <a:bodyPr>
            <a:normAutofit/>
          </a:bodyPr>
          <a:lstStyle/>
          <a:p>
            <a:r>
              <a:rPr lang="en-GB" b="1" dirty="0"/>
              <a:t>Results and Findings (Cont.)</a:t>
            </a:r>
            <a:endParaRPr lang="en-GB" dirty="0"/>
          </a:p>
        </p:txBody>
      </p:sp>
      <p:sp>
        <p:nvSpPr>
          <p:cNvPr id="3" name="Content Placeholder 2">
            <a:extLst>
              <a:ext uri="{FF2B5EF4-FFF2-40B4-BE49-F238E27FC236}">
                <a16:creationId xmlns:a16="http://schemas.microsoft.com/office/drawing/2014/main" id="{12D80A27-9D8D-69A1-E074-FCF47ADC0B05}"/>
              </a:ext>
            </a:extLst>
          </p:cNvPr>
          <p:cNvSpPr>
            <a:spLocks noGrp="1"/>
          </p:cNvSpPr>
          <p:nvPr>
            <p:ph sz="half" idx="2"/>
          </p:nvPr>
        </p:nvSpPr>
        <p:spPr>
          <a:xfrm>
            <a:off x="251012" y="1816805"/>
            <a:ext cx="6382871" cy="4530207"/>
          </a:xfrm>
        </p:spPr>
        <p:txBody>
          <a:bodyPr>
            <a:normAutofit fontScale="85000" lnSpcReduction="20000"/>
          </a:bodyPr>
          <a:lstStyle/>
          <a:p>
            <a:pPr marL="0" indent="0">
              <a:buNone/>
            </a:pPr>
            <a:r>
              <a:rPr lang="en-US" sz="3600" dirty="0"/>
              <a:t>Finding 4 </a:t>
            </a:r>
          </a:p>
          <a:p>
            <a:pPr marL="0" indent="0">
              <a:buNone/>
            </a:pPr>
            <a:r>
              <a:rPr lang="en-US" sz="3600" dirty="0"/>
              <a:t>— State‑Dependent (Quantile) Effects</a:t>
            </a:r>
            <a:endParaRPr lang="en-GB" sz="3600" dirty="0"/>
          </a:p>
          <a:p>
            <a:pPr>
              <a:defRPr sz="1800"/>
            </a:pPr>
            <a:r>
              <a:rPr lang="en-GB" sz="3600" dirty="0"/>
              <a:t>PQR: Urbanisation harms SLU at all </a:t>
            </a:r>
            <a:r>
              <a:rPr lang="el-GR" sz="3600" dirty="0"/>
              <a:t>τ; </a:t>
            </a:r>
            <a:r>
              <a:rPr lang="en-GB" sz="3600" dirty="0"/>
              <a:t>magnitudes grow from </a:t>
            </a:r>
            <a:r>
              <a:rPr lang="el-GR" sz="3600" dirty="0"/>
              <a:t>τ=0.25 </a:t>
            </a:r>
            <a:r>
              <a:rPr lang="en-GB" sz="3600" dirty="0"/>
              <a:t>to </a:t>
            </a:r>
            <a:r>
              <a:rPr lang="el-GR" sz="3600" dirty="0"/>
              <a:t>τ=0.90.</a:t>
            </a:r>
          </a:p>
          <a:p>
            <a:pPr>
              <a:defRPr sz="1800"/>
            </a:pPr>
            <a:r>
              <a:rPr lang="en-GB" sz="3600" dirty="0"/>
              <a:t>Justice × Urbanisation positive/significant around median quantiles.</a:t>
            </a:r>
          </a:p>
          <a:p>
            <a:pPr>
              <a:defRPr sz="1800"/>
            </a:pPr>
            <a:r>
              <a:rPr lang="en-GB" sz="3600" dirty="0"/>
              <a:t>Targeting: Mid‑urbanising, mid‑SLU countries yield highest marginal benefit from reforms.</a:t>
            </a:r>
          </a:p>
        </p:txBody>
      </p:sp>
      <p:pic>
        <p:nvPicPr>
          <p:cNvPr id="5" name="Picture 4" descr="quantile_chart.png">
            <a:extLst>
              <a:ext uri="{FF2B5EF4-FFF2-40B4-BE49-F238E27FC236}">
                <a16:creationId xmlns:a16="http://schemas.microsoft.com/office/drawing/2014/main" id="{4CD76B1C-4705-FA8E-AD18-DEB45C905342}"/>
              </a:ext>
            </a:extLst>
          </p:cNvPr>
          <p:cNvPicPr>
            <a:picLocks noChangeAspect="1"/>
          </p:cNvPicPr>
          <p:nvPr/>
        </p:nvPicPr>
        <p:blipFill>
          <a:blip r:embed="rId4"/>
          <a:stretch>
            <a:fillRect/>
          </a:stretch>
        </p:blipFill>
        <p:spPr>
          <a:xfrm>
            <a:off x="6633883" y="2057399"/>
            <a:ext cx="5307105" cy="4289613"/>
          </a:xfrm>
          <a:prstGeom prst="rect">
            <a:avLst/>
          </a:prstGeom>
        </p:spPr>
      </p:pic>
    </p:spTree>
    <p:extLst>
      <p:ext uri="{BB962C8B-B14F-4D97-AF65-F5344CB8AC3E}">
        <p14:creationId xmlns:p14="http://schemas.microsoft.com/office/powerpoint/2010/main" val="3604750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7FF6DD-8EED-CB67-747C-A704BB66E62C}"/>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73FBE57F-6C2E-7D6D-B900-AFD5120A6913}"/>
              </a:ext>
            </a:extLst>
          </p:cNvPr>
          <p:cNvPicPr>
            <a:picLocks noChangeAspect="1"/>
          </p:cNvPicPr>
          <p:nvPr/>
        </p:nvPicPr>
        <p:blipFill>
          <a:blip r:embed="rId3"/>
          <a:stretch>
            <a:fillRect/>
          </a:stretch>
        </p:blipFill>
        <p:spPr>
          <a:xfrm>
            <a:off x="0" y="-6063"/>
            <a:ext cx="12192000" cy="938392"/>
          </a:xfrm>
          <a:prstGeom prst="rect">
            <a:avLst/>
          </a:prstGeom>
        </p:spPr>
      </p:pic>
      <p:sp>
        <p:nvSpPr>
          <p:cNvPr id="2" name="Title 1">
            <a:extLst>
              <a:ext uri="{FF2B5EF4-FFF2-40B4-BE49-F238E27FC236}">
                <a16:creationId xmlns:a16="http://schemas.microsoft.com/office/drawing/2014/main" id="{7E208C3D-C95B-2349-22FE-79A57C30BA43}"/>
              </a:ext>
            </a:extLst>
          </p:cNvPr>
          <p:cNvSpPr>
            <a:spLocks noGrp="1"/>
          </p:cNvSpPr>
          <p:nvPr>
            <p:ph type="title"/>
          </p:nvPr>
        </p:nvSpPr>
        <p:spPr>
          <a:xfrm>
            <a:off x="2796987" y="1009980"/>
            <a:ext cx="7458637" cy="729173"/>
          </a:xfrm>
        </p:spPr>
        <p:txBody>
          <a:bodyPr>
            <a:normAutofit/>
          </a:bodyPr>
          <a:lstStyle/>
          <a:p>
            <a:r>
              <a:rPr lang="en-GB" b="1" dirty="0"/>
              <a:t>Robustness &amp; heterogeneity</a:t>
            </a:r>
            <a:endParaRPr lang="en-GB" dirty="0"/>
          </a:p>
        </p:txBody>
      </p:sp>
      <p:sp>
        <p:nvSpPr>
          <p:cNvPr id="3" name="Content Placeholder 2">
            <a:extLst>
              <a:ext uri="{FF2B5EF4-FFF2-40B4-BE49-F238E27FC236}">
                <a16:creationId xmlns:a16="http://schemas.microsoft.com/office/drawing/2014/main" id="{68DA2C5B-7024-34F8-8DD6-1B3367D8C229}"/>
              </a:ext>
            </a:extLst>
          </p:cNvPr>
          <p:cNvSpPr>
            <a:spLocks noGrp="1"/>
          </p:cNvSpPr>
          <p:nvPr>
            <p:ph sz="half" idx="2"/>
          </p:nvPr>
        </p:nvSpPr>
        <p:spPr>
          <a:xfrm>
            <a:off x="1039906" y="1816805"/>
            <a:ext cx="10112188" cy="4583996"/>
          </a:xfrm>
        </p:spPr>
        <p:txBody>
          <a:bodyPr>
            <a:normAutofit/>
          </a:bodyPr>
          <a:lstStyle/>
          <a:p>
            <a:pPr algn="just"/>
            <a:r>
              <a:rPr lang="en-US" sz="3600" dirty="0"/>
              <a:t>DKSE confirms core findings; cointegration supports long‑run relationships.</a:t>
            </a:r>
          </a:p>
          <a:p>
            <a:pPr algn="just"/>
            <a:r>
              <a:rPr lang="en-US" sz="3600" dirty="0"/>
              <a:t>Quantile results: effects hold across 25th–90th percentiles — state dependence matters.</a:t>
            </a:r>
          </a:p>
          <a:p>
            <a:pPr algn="just"/>
            <a:r>
              <a:rPr lang="en-US" sz="3600" dirty="0"/>
              <a:t>KRLS validates non‑linear moderation and pillar‑specific channels.</a:t>
            </a:r>
          </a:p>
        </p:txBody>
      </p:sp>
    </p:spTree>
    <p:extLst>
      <p:ext uri="{BB962C8B-B14F-4D97-AF65-F5344CB8AC3E}">
        <p14:creationId xmlns:p14="http://schemas.microsoft.com/office/powerpoint/2010/main" val="27816802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BEED87-4CD1-B034-2856-935C0C322A19}"/>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4AE2896D-5171-AD15-23E8-59E92DBD7FE8}"/>
              </a:ext>
            </a:extLst>
          </p:cNvPr>
          <p:cNvPicPr>
            <a:picLocks noChangeAspect="1"/>
          </p:cNvPicPr>
          <p:nvPr/>
        </p:nvPicPr>
        <p:blipFill>
          <a:blip r:embed="rId3"/>
          <a:stretch>
            <a:fillRect/>
          </a:stretch>
        </p:blipFill>
        <p:spPr>
          <a:xfrm>
            <a:off x="0" y="-6063"/>
            <a:ext cx="12192000" cy="938392"/>
          </a:xfrm>
          <a:prstGeom prst="rect">
            <a:avLst/>
          </a:prstGeom>
        </p:spPr>
      </p:pic>
      <p:sp>
        <p:nvSpPr>
          <p:cNvPr id="2" name="Title 1">
            <a:extLst>
              <a:ext uri="{FF2B5EF4-FFF2-40B4-BE49-F238E27FC236}">
                <a16:creationId xmlns:a16="http://schemas.microsoft.com/office/drawing/2014/main" id="{E493BED4-8696-8E8F-5D51-4DF7B642B955}"/>
              </a:ext>
            </a:extLst>
          </p:cNvPr>
          <p:cNvSpPr>
            <a:spLocks noGrp="1"/>
          </p:cNvSpPr>
          <p:nvPr>
            <p:ph type="title"/>
          </p:nvPr>
        </p:nvSpPr>
        <p:spPr>
          <a:xfrm>
            <a:off x="3801035" y="980053"/>
            <a:ext cx="4589929" cy="806825"/>
          </a:xfrm>
        </p:spPr>
        <p:txBody>
          <a:bodyPr>
            <a:normAutofit/>
          </a:bodyPr>
          <a:lstStyle/>
          <a:p>
            <a:r>
              <a:rPr lang="en-GB" b="1" dirty="0"/>
              <a:t>Policy implications </a:t>
            </a:r>
            <a:endParaRPr lang="en-GB" dirty="0"/>
          </a:p>
        </p:txBody>
      </p:sp>
      <p:sp>
        <p:nvSpPr>
          <p:cNvPr id="3" name="Content Placeholder 2">
            <a:extLst>
              <a:ext uri="{FF2B5EF4-FFF2-40B4-BE49-F238E27FC236}">
                <a16:creationId xmlns:a16="http://schemas.microsoft.com/office/drawing/2014/main" id="{7B1F670F-F3D2-9588-7D36-061CB4430853}"/>
              </a:ext>
            </a:extLst>
          </p:cNvPr>
          <p:cNvSpPr>
            <a:spLocks noGrp="1"/>
          </p:cNvSpPr>
          <p:nvPr>
            <p:ph sz="half" idx="2"/>
          </p:nvPr>
        </p:nvSpPr>
        <p:spPr>
          <a:xfrm>
            <a:off x="376519" y="1894455"/>
            <a:ext cx="11474822" cy="4506345"/>
          </a:xfrm>
        </p:spPr>
        <p:txBody>
          <a:bodyPr>
            <a:normAutofit fontScale="77500" lnSpcReduction="20000"/>
          </a:bodyPr>
          <a:lstStyle/>
          <a:p>
            <a:pPr algn="just"/>
            <a:r>
              <a:rPr lang="en-US" sz="3600" dirty="0"/>
              <a:t>Embed justice metrics in urban planning (rule‑of‑law, regulatory quality, transparent expropriation).</a:t>
            </a:r>
          </a:p>
          <a:p>
            <a:pPr algn="just"/>
            <a:r>
              <a:rPr lang="en-US" sz="3600" dirty="0"/>
              <a:t>Prioritise mid‑urbanising countries/cities for reforms to preempt sprawl.</a:t>
            </a:r>
          </a:p>
          <a:p>
            <a:pPr algn="just"/>
            <a:r>
              <a:rPr lang="en-US" sz="3600" dirty="0"/>
              <a:t>Justice‑centred urban policy is pivotal: procedures/enforcement matter more than income.</a:t>
            </a:r>
          </a:p>
          <a:p>
            <a:pPr algn="just"/>
            <a:r>
              <a:rPr lang="en-US" sz="3600" dirty="0"/>
              <a:t>“Grow‑first, fix‑later” contradicted: </a:t>
            </a:r>
            <a:r>
              <a:rPr lang="en-US" sz="3600" dirty="0" err="1"/>
              <a:t>GDPpc</a:t>
            </a:r>
            <a:r>
              <a:rPr lang="en-US" sz="3600" dirty="0"/>
              <a:t> often negatively affected SLU conditional on justice.</a:t>
            </a:r>
          </a:p>
          <a:p>
            <a:pPr algn="just"/>
            <a:r>
              <a:rPr lang="en-US" sz="3600" dirty="0"/>
              <a:t>Press freedom + rule of law curb extractive land deals; regulatory quality enables compliance.</a:t>
            </a:r>
          </a:p>
          <a:p>
            <a:pPr algn="just"/>
            <a:r>
              <a:rPr lang="en-US" sz="3600" dirty="0"/>
              <a:t>Short‑run VAC/JUS frictions reflect enforcement that temporarily slows measured gains.</a:t>
            </a:r>
          </a:p>
        </p:txBody>
      </p:sp>
    </p:spTree>
    <p:extLst>
      <p:ext uri="{BB962C8B-B14F-4D97-AF65-F5344CB8AC3E}">
        <p14:creationId xmlns:p14="http://schemas.microsoft.com/office/powerpoint/2010/main" val="18976088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6246D4-5D51-45D6-3DE2-978F4D05DF7F}"/>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78DB1F31-4450-64C2-14AC-73C1AFE9EB5A}"/>
              </a:ext>
            </a:extLst>
          </p:cNvPr>
          <p:cNvPicPr>
            <a:picLocks noChangeAspect="1"/>
          </p:cNvPicPr>
          <p:nvPr/>
        </p:nvPicPr>
        <p:blipFill>
          <a:blip r:embed="rId3"/>
          <a:stretch>
            <a:fillRect/>
          </a:stretch>
        </p:blipFill>
        <p:spPr>
          <a:xfrm>
            <a:off x="0" y="-6063"/>
            <a:ext cx="12192000" cy="691863"/>
          </a:xfrm>
          <a:prstGeom prst="rect">
            <a:avLst/>
          </a:prstGeom>
        </p:spPr>
      </p:pic>
      <p:sp>
        <p:nvSpPr>
          <p:cNvPr id="2" name="Title 1">
            <a:extLst>
              <a:ext uri="{FF2B5EF4-FFF2-40B4-BE49-F238E27FC236}">
                <a16:creationId xmlns:a16="http://schemas.microsoft.com/office/drawing/2014/main" id="{45B00A9F-561F-626D-AEE5-AE77976BC1E2}"/>
              </a:ext>
            </a:extLst>
          </p:cNvPr>
          <p:cNvSpPr>
            <a:spLocks noGrp="1"/>
          </p:cNvSpPr>
          <p:nvPr>
            <p:ph type="title"/>
          </p:nvPr>
        </p:nvSpPr>
        <p:spPr>
          <a:xfrm>
            <a:off x="1861458" y="685800"/>
            <a:ext cx="7952014" cy="571161"/>
          </a:xfrm>
        </p:spPr>
        <p:txBody>
          <a:bodyPr>
            <a:normAutofit fontScale="90000"/>
          </a:bodyPr>
          <a:lstStyle/>
          <a:p>
            <a:r>
              <a:rPr lang="en-GB" b="1" dirty="0"/>
              <a:t>Actionable Policy Recommendations </a:t>
            </a:r>
            <a:endParaRPr lang="en-GB" dirty="0"/>
          </a:p>
        </p:txBody>
      </p:sp>
      <p:sp>
        <p:nvSpPr>
          <p:cNvPr id="3" name="Content Placeholder 2">
            <a:extLst>
              <a:ext uri="{FF2B5EF4-FFF2-40B4-BE49-F238E27FC236}">
                <a16:creationId xmlns:a16="http://schemas.microsoft.com/office/drawing/2014/main" id="{7B55FF99-64AF-6E3D-DC27-B229AC879333}"/>
              </a:ext>
            </a:extLst>
          </p:cNvPr>
          <p:cNvSpPr>
            <a:spLocks noGrp="1"/>
          </p:cNvSpPr>
          <p:nvPr>
            <p:ph sz="half" idx="2"/>
          </p:nvPr>
        </p:nvSpPr>
        <p:spPr>
          <a:xfrm>
            <a:off x="376519" y="1256961"/>
            <a:ext cx="11474822" cy="5421426"/>
          </a:xfrm>
        </p:spPr>
        <p:txBody>
          <a:bodyPr>
            <a:normAutofit fontScale="70000" lnSpcReduction="20000"/>
          </a:bodyPr>
          <a:lstStyle/>
          <a:p>
            <a:pPr marL="0" indent="0">
              <a:buNone/>
              <a:defRPr sz="1800"/>
            </a:pPr>
            <a:r>
              <a:rPr lang="en-GB" sz="3400" b="1" dirty="0"/>
              <a:t>1) Planning &amp; Metrics</a:t>
            </a:r>
          </a:p>
          <a:p>
            <a:pPr lvl="1">
              <a:defRPr sz="1800"/>
            </a:pPr>
            <a:r>
              <a:rPr lang="en-GB" sz="3100" dirty="0"/>
              <a:t>Embed justice KPIs (ROL, REQ, PFI, VAC/JUS access) in plans and reforms; and publish open permit registries.</a:t>
            </a:r>
          </a:p>
          <a:p>
            <a:pPr lvl="1">
              <a:defRPr sz="1800"/>
            </a:pPr>
            <a:r>
              <a:rPr lang="en-GB" sz="3100" dirty="0"/>
              <a:t>Digitise cadastre/tenure; interoperable land‑use and zoning GIS.</a:t>
            </a:r>
          </a:p>
          <a:p>
            <a:pPr marL="0" indent="0">
              <a:buNone/>
              <a:defRPr sz="1800"/>
            </a:pPr>
            <a:r>
              <a:rPr lang="en-GB" sz="3400" b="1" dirty="0"/>
              <a:t>2) Institutional Upgrades</a:t>
            </a:r>
          </a:p>
          <a:p>
            <a:pPr lvl="1">
              <a:defRPr sz="1800"/>
            </a:pPr>
            <a:r>
              <a:rPr lang="en-GB" sz="3100" dirty="0"/>
              <a:t>Professionalise municipal land governance; and strengthen land/administrative courts.</a:t>
            </a:r>
          </a:p>
          <a:p>
            <a:pPr lvl="1">
              <a:defRPr sz="1800"/>
            </a:pPr>
            <a:r>
              <a:rPr lang="en-US" sz="3100" dirty="0"/>
              <a:t>Ensure predictable, compensated expropriation for serviced‑land assembly and transit corridors.</a:t>
            </a:r>
          </a:p>
          <a:p>
            <a:pPr lvl="1">
              <a:defRPr sz="1800"/>
            </a:pPr>
            <a:r>
              <a:rPr lang="en-US" sz="3100" dirty="0"/>
              <a:t>Community legal aid &amp; paralegal desks to operationalise access‑to‑justice.</a:t>
            </a:r>
            <a:endParaRPr lang="en-GB" sz="3100" dirty="0"/>
          </a:p>
          <a:p>
            <a:pPr marL="0" indent="0">
              <a:buNone/>
              <a:defRPr sz="1800"/>
            </a:pPr>
            <a:r>
              <a:rPr lang="en-GB" sz="3100" b="1" dirty="0"/>
              <a:t>3) Targeted Sequencing</a:t>
            </a:r>
          </a:p>
          <a:p>
            <a:pPr lvl="1">
              <a:defRPr sz="1800"/>
            </a:pPr>
            <a:r>
              <a:rPr lang="en-GB" sz="3100" dirty="0"/>
              <a:t>Prioritise mid‑urbanising countries; and align donor finance with measurable governance benchmarks.</a:t>
            </a:r>
          </a:p>
          <a:p>
            <a:pPr marL="0" indent="0">
              <a:buNone/>
              <a:defRPr sz="1800"/>
            </a:pPr>
            <a:r>
              <a:rPr lang="en-GB" sz="3100" b="1" dirty="0"/>
              <a:t>4) Infrastructure with Governance</a:t>
            </a:r>
          </a:p>
          <a:p>
            <a:pPr lvl="1">
              <a:defRPr sz="1800"/>
            </a:pPr>
            <a:r>
              <a:rPr lang="en-US" sz="3100" dirty="0"/>
              <a:t>Targeted electrification &amp; transit investments in rural areas to steer compact and slow down urbanisation rate.</a:t>
            </a:r>
            <a:endParaRPr lang="en-GB" sz="3100" dirty="0"/>
          </a:p>
          <a:p>
            <a:pPr marL="0" indent="0">
              <a:buNone/>
              <a:defRPr sz="1800"/>
            </a:pPr>
            <a:r>
              <a:rPr lang="en-GB" sz="3100" b="1" dirty="0"/>
              <a:t>5) Data &amp; Accountability</a:t>
            </a:r>
          </a:p>
          <a:p>
            <a:pPr lvl="1">
              <a:defRPr sz="1800"/>
            </a:pPr>
            <a:r>
              <a:rPr lang="en-GB" sz="3100" dirty="0"/>
              <a:t>Geospatial monitoring of deforestation/urban fringe; protect whistleblowers and media.</a:t>
            </a:r>
          </a:p>
          <a:p>
            <a:pPr algn="just"/>
            <a:endParaRPr lang="en-US" sz="3600" dirty="0"/>
          </a:p>
        </p:txBody>
      </p:sp>
    </p:spTree>
    <p:extLst>
      <p:ext uri="{BB962C8B-B14F-4D97-AF65-F5344CB8AC3E}">
        <p14:creationId xmlns:p14="http://schemas.microsoft.com/office/powerpoint/2010/main" val="17475433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C04931-D4BF-B060-715F-CBF410FB7A5F}"/>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D845B128-0E4D-D8B0-585E-1E78FD7205A7}"/>
              </a:ext>
            </a:extLst>
          </p:cNvPr>
          <p:cNvPicPr>
            <a:picLocks noChangeAspect="1"/>
          </p:cNvPicPr>
          <p:nvPr/>
        </p:nvPicPr>
        <p:blipFill>
          <a:blip r:embed="rId3"/>
          <a:stretch>
            <a:fillRect/>
          </a:stretch>
        </p:blipFill>
        <p:spPr>
          <a:xfrm>
            <a:off x="0" y="-6063"/>
            <a:ext cx="12192000" cy="938392"/>
          </a:xfrm>
          <a:prstGeom prst="rect">
            <a:avLst/>
          </a:prstGeom>
        </p:spPr>
      </p:pic>
      <p:sp>
        <p:nvSpPr>
          <p:cNvPr id="2" name="Title 1">
            <a:extLst>
              <a:ext uri="{FF2B5EF4-FFF2-40B4-BE49-F238E27FC236}">
                <a16:creationId xmlns:a16="http://schemas.microsoft.com/office/drawing/2014/main" id="{F986B7A8-FC61-852A-89F0-83F72217854B}"/>
              </a:ext>
            </a:extLst>
          </p:cNvPr>
          <p:cNvSpPr>
            <a:spLocks noGrp="1"/>
          </p:cNvSpPr>
          <p:nvPr>
            <p:ph type="title"/>
          </p:nvPr>
        </p:nvSpPr>
        <p:spPr>
          <a:xfrm>
            <a:off x="1943101" y="980053"/>
            <a:ext cx="7952014" cy="806825"/>
          </a:xfrm>
        </p:spPr>
        <p:txBody>
          <a:bodyPr>
            <a:normAutofit/>
          </a:bodyPr>
          <a:lstStyle/>
          <a:p>
            <a:r>
              <a:rPr lang="en-GB" b="1" dirty="0"/>
              <a:t>Conclusion &amp; call to action </a:t>
            </a:r>
            <a:endParaRPr lang="en-GB" dirty="0"/>
          </a:p>
        </p:txBody>
      </p:sp>
      <p:sp>
        <p:nvSpPr>
          <p:cNvPr id="3" name="Content Placeholder 2">
            <a:extLst>
              <a:ext uri="{FF2B5EF4-FFF2-40B4-BE49-F238E27FC236}">
                <a16:creationId xmlns:a16="http://schemas.microsoft.com/office/drawing/2014/main" id="{EDEAE2A4-FB87-8F27-ABF7-7D2868856315}"/>
              </a:ext>
            </a:extLst>
          </p:cNvPr>
          <p:cNvSpPr>
            <a:spLocks noGrp="1"/>
          </p:cNvSpPr>
          <p:nvPr>
            <p:ph sz="half" idx="2"/>
          </p:nvPr>
        </p:nvSpPr>
        <p:spPr>
          <a:xfrm>
            <a:off x="375557" y="1894455"/>
            <a:ext cx="11381014" cy="4457359"/>
          </a:xfrm>
        </p:spPr>
        <p:txBody>
          <a:bodyPr>
            <a:normAutofit fontScale="92500" lnSpcReduction="10000"/>
          </a:bodyPr>
          <a:lstStyle/>
          <a:p>
            <a:pPr algn="just"/>
            <a:r>
              <a:rPr lang="en-US" sz="3600" dirty="0"/>
              <a:t>Urbanisation is not destiny: justice determines whether growth harms or heals land systems.</a:t>
            </a:r>
          </a:p>
          <a:p>
            <a:pPr algn="just"/>
            <a:r>
              <a:rPr lang="en-US" sz="3600" dirty="0"/>
              <a:t>Where justice capacity is credible, urban growth and SLU are complements, not competitors. </a:t>
            </a:r>
          </a:p>
          <a:p>
            <a:pPr algn="just"/>
            <a:r>
              <a:rPr lang="en-US" sz="3600" dirty="0"/>
              <a:t>The most cost-effective route to land sustainability in SSA’s cities is therefore a </a:t>
            </a:r>
            <a:r>
              <a:rPr lang="en-US" sz="3600" u="sng" dirty="0"/>
              <a:t>justice-first agenda </a:t>
            </a:r>
            <a:r>
              <a:rPr lang="en-US" sz="3600" dirty="0"/>
              <a:t>that hard-wires accountability into every stage of land assembly, conversion, and use.</a:t>
            </a:r>
          </a:p>
          <a:p>
            <a:pPr algn="just"/>
            <a:r>
              <a:rPr lang="en-US" sz="3600" u="sng" dirty="0"/>
              <a:t>Takeaway:</a:t>
            </a:r>
            <a:r>
              <a:rPr lang="en-US" sz="3600" dirty="0"/>
              <a:t> Climate justice turns urban growth into resilience and sustainable land outcomes.</a:t>
            </a:r>
          </a:p>
          <a:p>
            <a:pPr algn="just"/>
            <a:endParaRPr lang="en-US" sz="3600" dirty="0"/>
          </a:p>
        </p:txBody>
      </p:sp>
    </p:spTree>
    <p:extLst>
      <p:ext uri="{BB962C8B-B14F-4D97-AF65-F5344CB8AC3E}">
        <p14:creationId xmlns:p14="http://schemas.microsoft.com/office/powerpoint/2010/main" val="28178535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8">
            <a:extLst>
              <a:ext uri="{FF2B5EF4-FFF2-40B4-BE49-F238E27FC236}">
                <a16:creationId xmlns:a16="http://schemas.microsoft.com/office/drawing/2014/main" id="{2596F992-698C-48C0-9D89-70DA4CE92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BCCEFE6-4AE7-4DE3-A38E-74E56795694C}"/>
              </a:ext>
            </a:extLst>
          </p:cNvPr>
          <p:cNvPicPr>
            <a:picLocks noChangeAspect="1"/>
          </p:cNvPicPr>
          <p:nvPr/>
        </p:nvPicPr>
        <p:blipFill>
          <a:blip r:embed="rId2"/>
          <a:stretch>
            <a:fillRect/>
          </a:stretch>
        </p:blipFill>
        <p:spPr>
          <a:xfrm>
            <a:off x="-8468" y="0"/>
            <a:ext cx="12185625" cy="1405467"/>
          </a:xfrm>
          <a:prstGeom prst="rect">
            <a:avLst/>
          </a:prstGeom>
        </p:spPr>
      </p:pic>
      <p:sp>
        <p:nvSpPr>
          <p:cNvPr id="3" name="Content Placeholder 2">
            <a:extLst>
              <a:ext uri="{FF2B5EF4-FFF2-40B4-BE49-F238E27FC236}">
                <a16:creationId xmlns:a16="http://schemas.microsoft.com/office/drawing/2014/main" id="{612966D3-037E-493E-B5E0-6D1FFA6EFB39}"/>
              </a:ext>
            </a:extLst>
          </p:cNvPr>
          <p:cNvSpPr>
            <a:spLocks noGrp="1"/>
          </p:cNvSpPr>
          <p:nvPr>
            <p:ph idx="1"/>
          </p:nvPr>
        </p:nvSpPr>
        <p:spPr>
          <a:xfrm>
            <a:off x="1290918" y="1882589"/>
            <a:ext cx="10190765" cy="3747246"/>
          </a:xfrm>
        </p:spPr>
        <p:txBody>
          <a:bodyPr anchor="t">
            <a:normAutofit/>
          </a:bodyPr>
          <a:lstStyle/>
          <a:p>
            <a:pPr marL="0" indent="0" algn="ctr">
              <a:buNone/>
            </a:pPr>
            <a:r>
              <a:rPr lang="en-US" sz="4000" b="1" dirty="0"/>
              <a:t>Thank you!</a:t>
            </a:r>
          </a:p>
          <a:p>
            <a:pPr marL="0" indent="0" algn="ctr">
              <a:buNone/>
            </a:pPr>
            <a:endParaRPr lang="en-US" sz="4000" b="1" dirty="0"/>
          </a:p>
          <a:p>
            <a:pPr marL="0" indent="0" algn="ctr">
              <a:buNone/>
            </a:pPr>
            <a:r>
              <a:rPr lang="en-US" sz="4000" b="1" dirty="0">
                <a:hlinkClick r:id="rId3"/>
              </a:rPr>
              <a:t>sokunade2@gmail.com</a:t>
            </a:r>
            <a:endParaRPr lang="en-US" sz="4000" b="1" dirty="0"/>
          </a:p>
          <a:p>
            <a:pPr marL="0" indent="0" algn="ctr">
              <a:buNone/>
            </a:pPr>
            <a:r>
              <a:rPr lang="en-US" sz="4000" b="1" dirty="0">
                <a:hlinkClick r:id="rId4"/>
              </a:rPr>
              <a:t>sokunade@chrislanduniversity.edu.ng</a:t>
            </a:r>
            <a:r>
              <a:rPr lang="en-US" sz="4000" b="1" dirty="0"/>
              <a:t> </a:t>
            </a:r>
            <a:endParaRPr lang="en-GB" sz="4000" b="1" dirty="0"/>
          </a:p>
        </p:txBody>
      </p:sp>
      <p:sp>
        <p:nvSpPr>
          <p:cNvPr id="46" name="Rectangle 10">
            <a:extLst>
              <a:ext uri="{FF2B5EF4-FFF2-40B4-BE49-F238E27FC236}">
                <a16:creationId xmlns:a16="http://schemas.microsoft.com/office/drawing/2014/main" id="{E7BFF8DC-0AE7-4AD2-9B28-2E5F26D62C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12">
            <a:extLst>
              <a:ext uri="{FF2B5EF4-FFF2-40B4-BE49-F238E27FC236}">
                <a16:creationId xmlns:a16="http://schemas.microsoft.com/office/drawing/2014/main" id="{7E0162AD-C6E5-4BF8-A453-76ADB36877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rgbClr val="000000">
                  <a:alpha val="31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30222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00EF74-C3BC-FD13-FB0D-31CECDF11BBF}"/>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8677B8A0-83DB-7E42-8284-A48452398AE1}"/>
              </a:ext>
            </a:extLst>
          </p:cNvPr>
          <p:cNvPicPr>
            <a:picLocks noChangeAspect="1"/>
          </p:cNvPicPr>
          <p:nvPr/>
        </p:nvPicPr>
        <p:blipFill>
          <a:blip r:embed="rId3"/>
          <a:stretch>
            <a:fillRect/>
          </a:stretch>
        </p:blipFill>
        <p:spPr>
          <a:xfrm>
            <a:off x="0" y="-6064"/>
            <a:ext cx="12192000" cy="1406203"/>
          </a:xfrm>
          <a:prstGeom prst="rect">
            <a:avLst/>
          </a:prstGeom>
        </p:spPr>
      </p:pic>
      <p:sp>
        <p:nvSpPr>
          <p:cNvPr id="2" name="Title 1">
            <a:extLst>
              <a:ext uri="{FF2B5EF4-FFF2-40B4-BE49-F238E27FC236}">
                <a16:creationId xmlns:a16="http://schemas.microsoft.com/office/drawing/2014/main" id="{F9058AB5-1072-CFD2-DA8D-12B95D13135A}"/>
              </a:ext>
            </a:extLst>
          </p:cNvPr>
          <p:cNvSpPr>
            <a:spLocks noGrp="1"/>
          </p:cNvSpPr>
          <p:nvPr>
            <p:ph type="title"/>
          </p:nvPr>
        </p:nvSpPr>
        <p:spPr>
          <a:xfrm>
            <a:off x="2975212" y="1400139"/>
            <a:ext cx="5500048" cy="919980"/>
          </a:xfrm>
        </p:spPr>
        <p:txBody>
          <a:bodyPr>
            <a:normAutofit fontScale="90000"/>
          </a:bodyPr>
          <a:lstStyle/>
          <a:p>
            <a:r>
              <a:rPr lang="en-US" b="1" dirty="0">
                <a:latin typeface="Times New Roman" panose="02020603050405020304" pitchFamily="18" charset="0"/>
                <a:cs typeface="Times New Roman" panose="02020603050405020304" pitchFamily="18" charset="0"/>
              </a:rPr>
              <a:t>Why this study matters</a:t>
            </a:r>
            <a:endParaRPr lang="en-GB" dirty="0"/>
          </a:p>
        </p:txBody>
      </p:sp>
      <p:sp>
        <p:nvSpPr>
          <p:cNvPr id="3" name="Content Placeholder 2">
            <a:extLst>
              <a:ext uri="{FF2B5EF4-FFF2-40B4-BE49-F238E27FC236}">
                <a16:creationId xmlns:a16="http://schemas.microsoft.com/office/drawing/2014/main" id="{49EEBB3C-DD49-83A5-A710-FA221F9C4BC5}"/>
              </a:ext>
            </a:extLst>
          </p:cNvPr>
          <p:cNvSpPr>
            <a:spLocks noGrp="1"/>
          </p:cNvSpPr>
          <p:nvPr>
            <p:ph sz="half" idx="2"/>
          </p:nvPr>
        </p:nvSpPr>
        <p:spPr>
          <a:xfrm>
            <a:off x="620486" y="2320119"/>
            <a:ext cx="10733315" cy="4260295"/>
          </a:xfrm>
        </p:spPr>
        <p:txBody>
          <a:bodyPr>
            <a:normAutofit lnSpcReduction="10000"/>
          </a:bodyPr>
          <a:lstStyle/>
          <a:p>
            <a:r>
              <a:rPr lang="en-GB" dirty="0"/>
              <a:t>SSA is urbanising fastest globally amid climate vulnerability and land degradation.</a:t>
            </a:r>
          </a:p>
          <a:p>
            <a:r>
              <a:rPr lang="en-GB" dirty="0"/>
              <a:t>The environmental consequences of unregulated urban expansion are severe.</a:t>
            </a:r>
          </a:p>
          <a:p>
            <a:r>
              <a:rPr lang="en-GB" dirty="0"/>
              <a:t>Urban growth without justice risks sprawl, deforestation, and exclusion in various degrees.</a:t>
            </a:r>
          </a:p>
          <a:p>
            <a:r>
              <a:rPr lang="en-GB" dirty="0"/>
              <a:t>Climate justice ensures equitable distribution of climate burdens and adaptation resources.</a:t>
            </a:r>
          </a:p>
          <a:p>
            <a:r>
              <a:rPr lang="en-GB" dirty="0"/>
              <a:t>A need for empirical integration of climate justice within urbanisation–SLU models is rare.</a:t>
            </a:r>
          </a:p>
        </p:txBody>
      </p:sp>
    </p:spTree>
    <p:extLst>
      <p:ext uri="{BB962C8B-B14F-4D97-AF65-F5344CB8AC3E}">
        <p14:creationId xmlns:p14="http://schemas.microsoft.com/office/powerpoint/2010/main" val="17874253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6B74AC-DA50-D61D-97CC-664D958BC4AA}"/>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B6FE8141-ACC7-F7B1-804E-29F521A720AD}"/>
              </a:ext>
            </a:extLst>
          </p:cNvPr>
          <p:cNvPicPr>
            <a:picLocks noChangeAspect="1"/>
          </p:cNvPicPr>
          <p:nvPr/>
        </p:nvPicPr>
        <p:blipFill>
          <a:blip r:embed="rId3"/>
          <a:stretch>
            <a:fillRect/>
          </a:stretch>
        </p:blipFill>
        <p:spPr>
          <a:xfrm>
            <a:off x="0" y="-6064"/>
            <a:ext cx="12192000" cy="1406203"/>
          </a:xfrm>
          <a:prstGeom prst="rect">
            <a:avLst/>
          </a:prstGeom>
        </p:spPr>
      </p:pic>
      <p:sp>
        <p:nvSpPr>
          <p:cNvPr id="2" name="Title 1">
            <a:extLst>
              <a:ext uri="{FF2B5EF4-FFF2-40B4-BE49-F238E27FC236}">
                <a16:creationId xmlns:a16="http://schemas.microsoft.com/office/drawing/2014/main" id="{7F77A85E-DF3E-4B22-6675-874764674357}"/>
              </a:ext>
            </a:extLst>
          </p:cNvPr>
          <p:cNvSpPr>
            <a:spLocks noGrp="1"/>
          </p:cNvSpPr>
          <p:nvPr>
            <p:ph type="title"/>
          </p:nvPr>
        </p:nvSpPr>
        <p:spPr>
          <a:xfrm>
            <a:off x="3171154" y="1547096"/>
            <a:ext cx="5500048" cy="559290"/>
          </a:xfrm>
        </p:spPr>
        <p:txBody>
          <a:bodyPr>
            <a:normAutofit fontScale="90000"/>
          </a:bodyPr>
          <a:lstStyle/>
          <a:p>
            <a:r>
              <a:rPr lang="en-US" b="1" dirty="0">
                <a:latin typeface="Times New Roman" panose="02020603050405020304" pitchFamily="18" charset="0"/>
                <a:cs typeface="Times New Roman" panose="02020603050405020304" pitchFamily="18" charset="0"/>
              </a:rPr>
              <a:t>WHAT WE DID!</a:t>
            </a:r>
            <a:endParaRPr lang="en-GB" dirty="0"/>
          </a:p>
        </p:txBody>
      </p:sp>
      <p:sp>
        <p:nvSpPr>
          <p:cNvPr id="3" name="Content Placeholder 2">
            <a:extLst>
              <a:ext uri="{FF2B5EF4-FFF2-40B4-BE49-F238E27FC236}">
                <a16:creationId xmlns:a16="http://schemas.microsoft.com/office/drawing/2014/main" id="{C45EFF79-B2FB-4CA4-4CED-E2D36D86BA8F}"/>
              </a:ext>
            </a:extLst>
          </p:cNvPr>
          <p:cNvSpPr>
            <a:spLocks noGrp="1"/>
          </p:cNvSpPr>
          <p:nvPr>
            <p:ph sz="half" idx="2"/>
          </p:nvPr>
        </p:nvSpPr>
        <p:spPr>
          <a:xfrm>
            <a:off x="620486" y="2253343"/>
            <a:ext cx="11185071" cy="4294414"/>
          </a:xfrm>
        </p:spPr>
        <p:txBody>
          <a:bodyPr>
            <a:normAutofit fontScale="92500" lnSpcReduction="20000"/>
          </a:bodyPr>
          <a:lstStyle/>
          <a:p>
            <a:pPr algn="just">
              <a:buFont typeface="Wingdings" panose="05000000000000000000" pitchFamily="2" charset="2"/>
              <a:buChar char="v"/>
            </a:pPr>
            <a:r>
              <a:rPr lang="en-US" dirty="0"/>
              <a:t>We identified and addressed some of the most pressing challenges toward achieving Sustainable Development; SDG-15, -11 and -13 in SSA. </a:t>
            </a:r>
          </a:p>
          <a:p>
            <a:pPr marL="571500" indent="-571500" algn="just">
              <a:buFont typeface="+mj-lt"/>
              <a:buAutoNum type="romanLcPeriod"/>
            </a:pPr>
            <a:r>
              <a:rPr lang="en-GB" dirty="0"/>
              <a:t>Operationalised climate justice and SLU using quantitative indicators by creating climate justice and SLU indices from several indicators within an empirical framework.</a:t>
            </a:r>
          </a:p>
          <a:p>
            <a:pPr marL="571500" indent="-571500" algn="just">
              <a:buFont typeface="+mj-lt"/>
              <a:buAutoNum type="romanLcPeriod"/>
            </a:pPr>
            <a:r>
              <a:rPr lang="en-US" dirty="0"/>
              <a:t>explained the patterns of urbanisation, climate justice, and SLU in SSA.</a:t>
            </a:r>
          </a:p>
          <a:p>
            <a:pPr marL="571500" indent="-571500" algn="just">
              <a:buFont typeface="+mj-lt"/>
              <a:buAutoNum type="romanLcPeriod"/>
            </a:pPr>
            <a:r>
              <a:rPr lang="en-US" dirty="0"/>
              <a:t>Climate change → urbanisation: quantify  the impact of temperature/ precipitation and readiness effects..</a:t>
            </a:r>
          </a:p>
          <a:p>
            <a:pPr marL="571500" indent="-571500" algn="just">
              <a:buFont typeface="+mj-lt"/>
              <a:buAutoNum type="romanLcPeriod"/>
            </a:pPr>
            <a:r>
              <a:rPr lang="en-US" dirty="0"/>
              <a:t>Urbanisation → SLU: estimate direct impacts and controls.</a:t>
            </a:r>
          </a:p>
          <a:p>
            <a:pPr marL="571500" indent="-571500" algn="just">
              <a:buFont typeface="+mj-lt"/>
              <a:buAutoNum type="romanLcPeriod"/>
            </a:pPr>
            <a:r>
              <a:rPr lang="en-US" dirty="0"/>
              <a:t>Mediation: test interactions (Urbanisation × Climate Justice Index, CJI) on SLU.</a:t>
            </a:r>
          </a:p>
          <a:p>
            <a:pPr marL="571500" indent="-571500" algn="just">
              <a:buFont typeface="+mj-lt"/>
              <a:buAutoNum type="romanLcPeriod"/>
            </a:pPr>
            <a:r>
              <a:rPr lang="en-US" dirty="0"/>
              <a:t>State‑dependence: Panel quantile regression (</a:t>
            </a:r>
            <a:r>
              <a:rPr lang="el-GR" dirty="0"/>
              <a:t>τ = 0.25, 0.50, 0.75, 0.90)</a:t>
            </a:r>
            <a:endParaRPr lang="en-US" dirty="0"/>
          </a:p>
        </p:txBody>
      </p:sp>
    </p:spTree>
    <p:extLst>
      <p:ext uri="{BB962C8B-B14F-4D97-AF65-F5344CB8AC3E}">
        <p14:creationId xmlns:p14="http://schemas.microsoft.com/office/powerpoint/2010/main" val="39804659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241CCF-912C-1B02-4188-D75B784133B6}"/>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8CFCE4DD-6F7B-BBCF-3060-9AE2869717A6}"/>
              </a:ext>
            </a:extLst>
          </p:cNvPr>
          <p:cNvPicPr>
            <a:picLocks noChangeAspect="1"/>
          </p:cNvPicPr>
          <p:nvPr/>
        </p:nvPicPr>
        <p:blipFill>
          <a:blip r:embed="rId3"/>
          <a:stretch>
            <a:fillRect/>
          </a:stretch>
        </p:blipFill>
        <p:spPr>
          <a:xfrm>
            <a:off x="0" y="-6063"/>
            <a:ext cx="12192000" cy="938392"/>
          </a:xfrm>
          <a:prstGeom prst="rect">
            <a:avLst/>
          </a:prstGeom>
        </p:spPr>
      </p:pic>
      <p:sp>
        <p:nvSpPr>
          <p:cNvPr id="2" name="Title 1">
            <a:extLst>
              <a:ext uri="{FF2B5EF4-FFF2-40B4-BE49-F238E27FC236}">
                <a16:creationId xmlns:a16="http://schemas.microsoft.com/office/drawing/2014/main" id="{7E5C54BB-2B1A-462E-C333-9687711B3D72}"/>
              </a:ext>
            </a:extLst>
          </p:cNvPr>
          <p:cNvSpPr>
            <a:spLocks noGrp="1"/>
          </p:cNvSpPr>
          <p:nvPr>
            <p:ph type="title"/>
          </p:nvPr>
        </p:nvSpPr>
        <p:spPr>
          <a:xfrm>
            <a:off x="1093695" y="932329"/>
            <a:ext cx="9395010" cy="644634"/>
          </a:xfrm>
        </p:spPr>
        <p:txBody>
          <a:bodyPr>
            <a:normAutofit fontScale="90000"/>
          </a:bodyPr>
          <a:lstStyle/>
          <a:p>
            <a:r>
              <a:rPr lang="en-GB" b="1" dirty="0"/>
              <a:t>Conceptual framework: justice as a mediator</a:t>
            </a:r>
            <a:endParaRPr lang="en-GB" dirty="0"/>
          </a:p>
        </p:txBody>
      </p:sp>
      <p:sp>
        <p:nvSpPr>
          <p:cNvPr id="3" name="Content Placeholder 2">
            <a:extLst>
              <a:ext uri="{FF2B5EF4-FFF2-40B4-BE49-F238E27FC236}">
                <a16:creationId xmlns:a16="http://schemas.microsoft.com/office/drawing/2014/main" id="{F9137F3F-0773-982C-29B1-E83D2B49593B}"/>
              </a:ext>
            </a:extLst>
          </p:cNvPr>
          <p:cNvSpPr>
            <a:spLocks noGrp="1"/>
          </p:cNvSpPr>
          <p:nvPr>
            <p:ph sz="half" idx="2"/>
          </p:nvPr>
        </p:nvSpPr>
        <p:spPr>
          <a:xfrm>
            <a:off x="286872" y="1576963"/>
            <a:ext cx="11779622" cy="5146565"/>
          </a:xfrm>
        </p:spPr>
        <p:txBody>
          <a:bodyPr>
            <a:normAutofit fontScale="77500" lnSpcReduction="20000"/>
          </a:bodyPr>
          <a:lstStyle/>
          <a:p>
            <a:pPr algn="just"/>
            <a:r>
              <a:rPr lang="en-US" sz="3600" dirty="0"/>
              <a:t>Urbanisation exerts pressure on land use and ecosystems, but </a:t>
            </a:r>
            <a:r>
              <a:rPr lang="en-GB" sz="3600" dirty="0"/>
              <a:t>institutions determine sprawl  and manage densification.</a:t>
            </a:r>
          </a:p>
          <a:p>
            <a:pPr algn="just"/>
            <a:endParaRPr lang="en-US" sz="3600" dirty="0"/>
          </a:p>
          <a:p>
            <a:pPr algn="just"/>
            <a:r>
              <a:rPr lang="en-US" sz="3600" dirty="0"/>
              <a:t>Climate justice (rule of law, regulatory quality, press freedom, access to justice, climate readiness, etc.)</a:t>
            </a:r>
          </a:p>
          <a:p>
            <a:pPr marL="0" indent="0" algn="just">
              <a:buNone/>
            </a:pPr>
            <a:r>
              <a:rPr lang="en-US" sz="3600" dirty="0"/>
              <a:t>→ improves planning, accountability, and equitable access to adaptation.</a:t>
            </a:r>
          </a:p>
          <a:p>
            <a:pPr marL="0" indent="0" algn="just">
              <a:buNone/>
            </a:pPr>
            <a:endParaRPr lang="en-US" sz="3600" dirty="0"/>
          </a:p>
          <a:p>
            <a:pPr algn="just">
              <a:defRPr sz="1800"/>
            </a:pPr>
            <a:r>
              <a:rPr lang="en-US" sz="3600" dirty="0"/>
              <a:t>Climate justice dimensions:</a:t>
            </a:r>
          </a:p>
          <a:p>
            <a:pPr marL="457200" lvl="1" indent="0" algn="just">
              <a:buNone/>
              <a:defRPr sz="1800"/>
            </a:pPr>
            <a:r>
              <a:rPr lang="en-US" sz="3600" dirty="0"/>
              <a:t>→ Distributive — fair allocation of adaptation/green space/tenure security.</a:t>
            </a:r>
          </a:p>
          <a:p>
            <a:pPr marL="457200" lvl="1" indent="0" algn="just">
              <a:buNone/>
              <a:defRPr sz="1800"/>
            </a:pPr>
            <a:r>
              <a:rPr lang="en-US" sz="3600" dirty="0"/>
              <a:t>→ Procedural — participation, transparency, press freedom, access to courts.</a:t>
            </a:r>
          </a:p>
          <a:p>
            <a:pPr marL="457200" lvl="1" indent="0" algn="just">
              <a:buNone/>
              <a:defRPr sz="1800"/>
            </a:pPr>
            <a:r>
              <a:rPr lang="en-US" sz="3600" dirty="0"/>
              <a:t>→ Restorative — remedies for dispossession/environmental harms.</a:t>
            </a:r>
          </a:p>
          <a:p>
            <a:pPr algn="just"/>
            <a:r>
              <a:rPr lang="en-US" sz="3600" dirty="0"/>
              <a:t>Hypothesis: Justice capacity attenuates/reverses urbanisation’s penalty on SLU.</a:t>
            </a:r>
          </a:p>
        </p:txBody>
      </p:sp>
    </p:spTree>
    <p:extLst>
      <p:ext uri="{BB962C8B-B14F-4D97-AF65-F5344CB8AC3E}">
        <p14:creationId xmlns:p14="http://schemas.microsoft.com/office/powerpoint/2010/main" val="41105717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EFD2BB-51FA-65DF-D70E-507044BDED44}"/>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1535C781-753C-3122-1838-A7AF9ACC4065}"/>
              </a:ext>
            </a:extLst>
          </p:cNvPr>
          <p:cNvPicPr>
            <a:picLocks noChangeAspect="1"/>
          </p:cNvPicPr>
          <p:nvPr/>
        </p:nvPicPr>
        <p:blipFill>
          <a:blip r:embed="rId3"/>
          <a:stretch>
            <a:fillRect/>
          </a:stretch>
        </p:blipFill>
        <p:spPr>
          <a:xfrm>
            <a:off x="0" y="-6063"/>
            <a:ext cx="12192000" cy="938392"/>
          </a:xfrm>
          <a:prstGeom prst="rect">
            <a:avLst/>
          </a:prstGeom>
        </p:spPr>
      </p:pic>
      <p:sp>
        <p:nvSpPr>
          <p:cNvPr id="2" name="Title 1">
            <a:extLst>
              <a:ext uri="{FF2B5EF4-FFF2-40B4-BE49-F238E27FC236}">
                <a16:creationId xmlns:a16="http://schemas.microsoft.com/office/drawing/2014/main" id="{737D99B6-FC8F-F8DC-EA54-9ACEDC408196}"/>
              </a:ext>
            </a:extLst>
          </p:cNvPr>
          <p:cNvSpPr>
            <a:spLocks noGrp="1"/>
          </p:cNvSpPr>
          <p:nvPr>
            <p:ph type="title"/>
          </p:nvPr>
        </p:nvSpPr>
        <p:spPr>
          <a:xfrm>
            <a:off x="3281081" y="932329"/>
            <a:ext cx="4697507" cy="644634"/>
          </a:xfrm>
        </p:spPr>
        <p:txBody>
          <a:bodyPr>
            <a:normAutofit fontScale="90000"/>
          </a:bodyPr>
          <a:lstStyle/>
          <a:p>
            <a:r>
              <a:rPr lang="en-GB" b="1" dirty="0"/>
              <a:t>Study Scope and Data</a:t>
            </a:r>
            <a:endParaRPr lang="en-GB" dirty="0"/>
          </a:p>
        </p:txBody>
      </p:sp>
      <p:sp>
        <p:nvSpPr>
          <p:cNvPr id="3" name="Content Placeholder 2">
            <a:extLst>
              <a:ext uri="{FF2B5EF4-FFF2-40B4-BE49-F238E27FC236}">
                <a16:creationId xmlns:a16="http://schemas.microsoft.com/office/drawing/2014/main" id="{658AB906-5610-2C62-CF2E-A85816D205BF}"/>
              </a:ext>
            </a:extLst>
          </p:cNvPr>
          <p:cNvSpPr>
            <a:spLocks noGrp="1"/>
          </p:cNvSpPr>
          <p:nvPr>
            <p:ph sz="half" idx="2"/>
          </p:nvPr>
        </p:nvSpPr>
        <p:spPr>
          <a:xfrm>
            <a:off x="286872" y="1721223"/>
            <a:ext cx="11779622" cy="5002305"/>
          </a:xfrm>
        </p:spPr>
        <p:txBody>
          <a:bodyPr>
            <a:normAutofit fontScale="92500" lnSpcReduction="10000"/>
          </a:bodyPr>
          <a:lstStyle/>
          <a:p>
            <a:pPr algn="just"/>
            <a:r>
              <a:rPr lang="en-US" sz="3600" dirty="0"/>
              <a:t>Coverage: 28 SSA countries; 2000–2023 (≥ 644 country‑years).</a:t>
            </a:r>
          </a:p>
          <a:p>
            <a:pPr algn="just"/>
            <a:r>
              <a:rPr lang="en-US" sz="3600" u="sng" dirty="0"/>
              <a:t>Outcomes</a:t>
            </a:r>
            <a:r>
              <a:rPr lang="en-US" sz="3600" dirty="0"/>
              <a:t>: SLU (PCA of FOA, ARL, AGL, DFR, and NFD).</a:t>
            </a:r>
          </a:p>
          <a:p>
            <a:pPr marL="0" indent="0" algn="just">
              <a:buNone/>
            </a:pPr>
            <a:r>
              <a:rPr lang="en-US" sz="3600" u="sng" dirty="0"/>
              <a:t>Key regressors</a:t>
            </a:r>
            <a:r>
              <a:rPr lang="en-US" sz="3600" dirty="0"/>
              <a:t>:</a:t>
            </a:r>
          </a:p>
          <a:p>
            <a:pPr algn="just"/>
            <a:r>
              <a:rPr lang="en-US" sz="3600" dirty="0"/>
              <a:t>Urbanisation: Urbanisation rate (% of total population), Urban concentration (UCR).</a:t>
            </a:r>
          </a:p>
          <a:p>
            <a:pPr algn="just"/>
            <a:r>
              <a:rPr lang="en-US" sz="3600" dirty="0"/>
              <a:t>Climate justice (CJI) </a:t>
            </a:r>
            <a:r>
              <a:rPr lang="en-GB" sz="3600" dirty="0"/>
              <a:t>via PCA: REQ, ROL, VAC, PFI, JUS, GRS, VNR, and EXPR.</a:t>
            </a:r>
          </a:p>
          <a:p>
            <a:pPr marL="0" indent="0" algn="just">
              <a:buNone/>
            </a:pPr>
            <a:r>
              <a:rPr lang="en-US" sz="3600" u="sng" dirty="0"/>
              <a:t>Controls</a:t>
            </a:r>
            <a:r>
              <a:rPr lang="en-US" sz="3600" dirty="0"/>
              <a:t>: </a:t>
            </a:r>
            <a:r>
              <a:rPr lang="en-US" sz="3600" dirty="0" err="1"/>
              <a:t>GDPpc</a:t>
            </a:r>
            <a:r>
              <a:rPr lang="en-US" sz="3600" dirty="0"/>
              <a:t>, access to electricity, ecological footprint, temp, precipitation, population growth.</a:t>
            </a:r>
          </a:p>
          <a:p>
            <a:pPr marL="0" indent="0" algn="just">
              <a:buNone/>
            </a:pPr>
            <a:r>
              <a:rPr lang="en-US" sz="3600" u="sng" dirty="0"/>
              <a:t>Sources</a:t>
            </a:r>
            <a:r>
              <a:rPr lang="en-US" sz="3600" dirty="0"/>
              <a:t>: ND‑GAIN, WDI, WGI, RSF, SDR (2024).</a:t>
            </a:r>
          </a:p>
          <a:p>
            <a:endParaRPr lang="en-US" sz="3600" dirty="0"/>
          </a:p>
        </p:txBody>
      </p:sp>
    </p:spTree>
    <p:extLst>
      <p:ext uri="{BB962C8B-B14F-4D97-AF65-F5344CB8AC3E}">
        <p14:creationId xmlns:p14="http://schemas.microsoft.com/office/powerpoint/2010/main" val="2557661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D23B1B-E3F2-A82E-EC06-C9C6490189A8}"/>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E8F14827-0E01-FDF4-889A-BF6D15A2953D}"/>
              </a:ext>
            </a:extLst>
          </p:cNvPr>
          <p:cNvPicPr>
            <a:picLocks noChangeAspect="1"/>
          </p:cNvPicPr>
          <p:nvPr/>
        </p:nvPicPr>
        <p:blipFill>
          <a:blip r:embed="rId3"/>
          <a:stretch>
            <a:fillRect/>
          </a:stretch>
        </p:blipFill>
        <p:spPr>
          <a:xfrm>
            <a:off x="0" y="-6063"/>
            <a:ext cx="12192000" cy="938392"/>
          </a:xfrm>
          <a:prstGeom prst="rect">
            <a:avLst/>
          </a:prstGeom>
        </p:spPr>
      </p:pic>
      <p:sp>
        <p:nvSpPr>
          <p:cNvPr id="2" name="Title 1">
            <a:extLst>
              <a:ext uri="{FF2B5EF4-FFF2-40B4-BE49-F238E27FC236}">
                <a16:creationId xmlns:a16="http://schemas.microsoft.com/office/drawing/2014/main" id="{86CFB540-3817-0045-81D8-569696930CCB}"/>
              </a:ext>
            </a:extLst>
          </p:cNvPr>
          <p:cNvSpPr>
            <a:spLocks noGrp="1"/>
          </p:cNvSpPr>
          <p:nvPr>
            <p:ph type="title"/>
          </p:nvPr>
        </p:nvSpPr>
        <p:spPr>
          <a:xfrm>
            <a:off x="3281081" y="932328"/>
            <a:ext cx="4697507" cy="1093695"/>
          </a:xfrm>
        </p:spPr>
        <p:txBody>
          <a:bodyPr>
            <a:normAutofit fontScale="90000"/>
          </a:bodyPr>
          <a:lstStyle/>
          <a:p>
            <a:r>
              <a:rPr lang="en-GB" b="1" dirty="0"/>
              <a:t>Econometric Strategy</a:t>
            </a:r>
            <a:endParaRPr lang="en-GB" dirty="0"/>
          </a:p>
        </p:txBody>
      </p:sp>
      <p:sp>
        <p:nvSpPr>
          <p:cNvPr id="3" name="Content Placeholder 2">
            <a:extLst>
              <a:ext uri="{FF2B5EF4-FFF2-40B4-BE49-F238E27FC236}">
                <a16:creationId xmlns:a16="http://schemas.microsoft.com/office/drawing/2014/main" id="{84AB3427-5017-7D18-8EAE-C9CA5DAC4848}"/>
              </a:ext>
            </a:extLst>
          </p:cNvPr>
          <p:cNvSpPr>
            <a:spLocks noGrp="1"/>
          </p:cNvSpPr>
          <p:nvPr>
            <p:ph sz="half" idx="2"/>
          </p:nvPr>
        </p:nvSpPr>
        <p:spPr>
          <a:xfrm>
            <a:off x="286872" y="2026023"/>
            <a:ext cx="11779622" cy="4697505"/>
          </a:xfrm>
        </p:spPr>
        <p:txBody>
          <a:bodyPr>
            <a:normAutofit fontScale="92500" lnSpcReduction="10000"/>
          </a:bodyPr>
          <a:lstStyle/>
          <a:p>
            <a:pPr algn="just"/>
            <a:r>
              <a:rPr lang="en-US" sz="3600" dirty="0"/>
              <a:t>Indices: PCA for CJI and SLU (z‑scored, direction‑consistent).</a:t>
            </a:r>
          </a:p>
          <a:p>
            <a:pPr marL="0" indent="0" algn="just">
              <a:buNone/>
            </a:pPr>
            <a:r>
              <a:rPr lang="en-US" sz="3600" u="sng" dirty="0"/>
              <a:t>Estimators:</a:t>
            </a:r>
          </a:p>
          <a:p>
            <a:pPr algn="just"/>
            <a:r>
              <a:rPr lang="en-US" sz="3600" dirty="0"/>
              <a:t>PCSE and FE‑DKSE — robust to cross‑sectional dependence, autocorrelation, heteroskedasticity.</a:t>
            </a:r>
          </a:p>
          <a:p>
            <a:pPr algn="just"/>
            <a:r>
              <a:rPr lang="en-US" sz="3600" dirty="0"/>
              <a:t>Panel Quantile Regression — heterogeneity across SLU distribution (25th–90th) for state‑dependent effects.</a:t>
            </a:r>
          </a:p>
          <a:p>
            <a:pPr algn="just"/>
            <a:r>
              <a:rPr lang="en-US" sz="3600" dirty="0"/>
              <a:t>KRLS (machine learning) — to capture non‑linearities without strong functional forms, and for interaction‑rich robustness.</a:t>
            </a:r>
          </a:p>
          <a:p>
            <a:r>
              <a:rPr lang="en-GB" sz="3600" dirty="0"/>
              <a:t>Interactions: Urbanisation × Climate Justice to test moderation.</a:t>
            </a:r>
          </a:p>
          <a:p>
            <a:endParaRPr lang="en-US" sz="3600" dirty="0"/>
          </a:p>
        </p:txBody>
      </p:sp>
    </p:spTree>
    <p:extLst>
      <p:ext uri="{BB962C8B-B14F-4D97-AF65-F5344CB8AC3E}">
        <p14:creationId xmlns:p14="http://schemas.microsoft.com/office/powerpoint/2010/main" val="8838004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C4A3DC-D639-7CDC-78AC-490A5F89DC26}"/>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CE0A946A-501D-4899-FF07-B757C9E26228}"/>
              </a:ext>
            </a:extLst>
          </p:cNvPr>
          <p:cNvPicPr>
            <a:picLocks noChangeAspect="1"/>
          </p:cNvPicPr>
          <p:nvPr/>
        </p:nvPicPr>
        <p:blipFill>
          <a:blip r:embed="rId3"/>
          <a:stretch>
            <a:fillRect/>
          </a:stretch>
        </p:blipFill>
        <p:spPr>
          <a:xfrm>
            <a:off x="0" y="-6063"/>
            <a:ext cx="12192000" cy="938392"/>
          </a:xfrm>
          <a:prstGeom prst="rect">
            <a:avLst/>
          </a:prstGeom>
        </p:spPr>
      </p:pic>
      <p:sp>
        <p:nvSpPr>
          <p:cNvPr id="2" name="Title 1">
            <a:extLst>
              <a:ext uri="{FF2B5EF4-FFF2-40B4-BE49-F238E27FC236}">
                <a16:creationId xmlns:a16="http://schemas.microsoft.com/office/drawing/2014/main" id="{D6CC351E-252B-8733-A30B-E45336F1D977}"/>
              </a:ext>
            </a:extLst>
          </p:cNvPr>
          <p:cNvSpPr>
            <a:spLocks noGrp="1"/>
          </p:cNvSpPr>
          <p:nvPr>
            <p:ph type="title"/>
          </p:nvPr>
        </p:nvSpPr>
        <p:spPr>
          <a:xfrm>
            <a:off x="2796988" y="932328"/>
            <a:ext cx="5773271" cy="1093695"/>
          </a:xfrm>
        </p:spPr>
        <p:txBody>
          <a:bodyPr>
            <a:normAutofit/>
          </a:bodyPr>
          <a:lstStyle/>
          <a:p>
            <a:r>
              <a:rPr lang="en-GB" b="1" dirty="0"/>
              <a:t>Why these Methods? </a:t>
            </a:r>
            <a:endParaRPr lang="en-GB" dirty="0"/>
          </a:p>
        </p:txBody>
      </p:sp>
      <p:sp>
        <p:nvSpPr>
          <p:cNvPr id="3" name="Content Placeholder 2">
            <a:extLst>
              <a:ext uri="{FF2B5EF4-FFF2-40B4-BE49-F238E27FC236}">
                <a16:creationId xmlns:a16="http://schemas.microsoft.com/office/drawing/2014/main" id="{5D7658DD-DE32-361D-A529-EE993CB52528}"/>
              </a:ext>
            </a:extLst>
          </p:cNvPr>
          <p:cNvSpPr>
            <a:spLocks noGrp="1"/>
          </p:cNvSpPr>
          <p:nvPr>
            <p:ph sz="half" idx="2"/>
          </p:nvPr>
        </p:nvSpPr>
        <p:spPr>
          <a:xfrm>
            <a:off x="448234" y="2026023"/>
            <a:ext cx="11331389" cy="4697505"/>
          </a:xfrm>
        </p:spPr>
        <p:txBody>
          <a:bodyPr>
            <a:normAutofit/>
          </a:bodyPr>
          <a:lstStyle/>
          <a:p>
            <a:pPr algn="just">
              <a:defRPr sz="1800"/>
            </a:pPr>
            <a:r>
              <a:rPr lang="en-GB" sz="3600" dirty="0"/>
              <a:t>Data realities: SSA panels show strong CD, serial correlation, and non‑stationarity at levels.</a:t>
            </a:r>
          </a:p>
          <a:p>
            <a:pPr algn="just">
              <a:defRPr sz="1800"/>
            </a:pPr>
            <a:r>
              <a:rPr lang="en-GB" sz="3600" dirty="0"/>
              <a:t>Second‑gen panels (DKSE) give consistent SEs with spatial/temporal correlation.</a:t>
            </a:r>
          </a:p>
          <a:p>
            <a:pPr algn="just">
              <a:defRPr sz="1800"/>
            </a:pPr>
            <a:r>
              <a:rPr lang="en-GB" sz="3600" dirty="0"/>
              <a:t>PQR reveals who benefits/loses at different SLU levels (policy targeting).</a:t>
            </a:r>
          </a:p>
          <a:p>
            <a:pPr algn="just">
              <a:defRPr sz="1800"/>
            </a:pPr>
            <a:r>
              <a:rPr lang="en-GB" sz="3600" dirty="0"/>
              <a:t>KRLS reduces functional‑form risk; checks asymmetric pillar effects – Non-parametric test.</a:t>
            </a:r>
          </a:p>
          <a:p>
            <a:endParaRPr lang="en-US" sz="3600" dirty="0"/>
          </a:p>
        </p:txBody>
      </p:sp>
    </p:spTree>
    <p:extLst>
      <p:ext uri="{BB962C8B-B14F-4D97-AF65-F5344CB8AC3E}">
        <p14:creationId xmlns:p14="http://schemas.microsoft.com/office/powerpoint/2010/main" val="20473614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E141AB-D16F-0626-E5A9-CD9860DD2E95}"/>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B451073B-7C9E-5FC1-E7E5-F4BD4F29EABB}"/>
              </a:ext>
            </a:extLst>
          </p:cNvPr>
          <p:cNvPicPr>
            <a:picLocks noChangeAspect="1"/>
          </p:cNvPicPr>
          <p:nvPr/>
        </p:nvPicPr>
        <p:blipFill>
          <a:blip r:embed="rId3"/>
          <a:stretch>
            <a:fillRect/>
          </a:stretch>
        </p:blipFill>
        <p:spPr>
          <a:xfrm>
            <a:off x="0" y="-6063"/>
            <a:ext cx="12192000" cy="938392"/>
          </a:xfrm>
          <a:prstGeom prst="rect">
            <a:avLst/>
          </a:prstGeom>
        </p:spPr>
      </p:pic>
      <p:sp>
        <p:nvSpPr>
          <p:cNvPr id="2" name="Title 1">
            <a:extLst>
              <a:ext uri="{FF2B5EF4-FFF2-40B4-BE49-F238E27FC236}">
                <a16:creationId xmlns:a16="http://schemas.microsoft.com/office/drawing/2014/main" id="{767EEE77-1AAC-1425-8D53-B8FAEF89840A}"/>
              </a:ext>
            </a:extLst>
          </p:cNvPr>
          <p:cNvSpPr>
            <a:spLocks noGrp="1"/>
          </p:cNvSpPr>
          <p:nvPr>
            <p:ph type="title"/>
          </p:nvPr>
        </p:nvSpPr>
        <p:spPr>
          <a:xfrm>
            <a:off x="2223247" y="1009980"/>
            <a:ext cx="8068236" cy="938392"/>
          </a:xfrm>
        </p:spPr>
        <p:txBody>
          <a:bodyPr>
            <a:normAutofit/>
          </a:bodyPr>
          <a:lstStyle/>
          <a:p>
            <a:r>
              <a:rPr lang="en-GB" b="1" dirty="0"/>
              <a:t>Stylised Facts and Trend Analyses</a:t>
            </a:r>
            <a:endParaRPr lang="en-GB" dirty="0"/>
          </a:p>
        </p:txBody>
      </p:sp>
      <p:sp>
        <p:nvSpPr>
          <p:cNvPr id="3" name="Content Placeholder 2">
            <a:extLst>
              <a:ext uri="{FF2B5EF4-FFF2-40B4-BE49-F238E27FC236}">
                <a16:creationId xmlns:a16="http://schemas.microsoft.com/office/drawing/2014/main" id="{7F1200B2-08FA-9F2C-0ECD-3EDEB3A8B318}"/>
              </a:ext>
            </a:extLst>
          </p:cNvPr>
          <p:cNvSpPr>
            <a:spLocks noGrp="1"/>
          </p:cNvSpPr>
          <p:nvPr>
            <p:ph sz="half" idx="2"/>
          </p:nvPr>
        </p:nvSpPr>
        <p:spPr>
          <a:xfrm>
            <a:off x="448234" y="2026023"/>
            <a:ext cx="11223813" cy="4500283"/>
          </a:xfrm>
        </p:spPr>
        <p:txBody>
          <a:bodyPr>
            <a:normAutofit/>
          </a:bodyPr>
          <a:lstStyle/>
          <a:p>
            <a:r>
              <a:rPr lang="en-US" sz="3600" dirty="0"/>
              <a:t>Urbanisation rising rapidly; dense agglomerations with service gaps.</a:t>
            </a:r>
          </a:p>
          <a:p>
            <a:r>
              <a:rPr lang="en-US" sz="3600" dirty="0"/>
              <a:t>Widespread land degradation &amp; deforestation, especially peri‑urban interfaces.</a:t>
            </a:r>
          </a:p>
          <a:p>
            <a:r>
              <a:rPr lang="en-US" sz="3600" dirty="0"/>
              <a:t>Governance readiness and press freedom vary widely across SSA; linked to adaptive capacity.</a:t>
            </a:r>
            <a:endParaRPr lang="en-GB" sz="3600" dirty="0"/>
          </a:p>
          <a:p>
            <a:endParaRPr lang="en-US" sz="3600" dirty="0"/>
          </a:p>
        </p:txBody>
      </p:sp>
    </p:spTree>
    <p:extLst>
      <p:ext uri="{BB962C8B-B14F-4D97-AF65-F5344CB8AC3E}">
        <p14:creationId xmlns:p14="http://schemas.microsoft.com/office/powerpoint/2010/main" val="27041923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B2D1B5-172B-483F-1008-F5E0B5F125FB}"/>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B0BC44BB-1059-AC69-990A-A419C988DD50}"/>
              </a:ext>
            </a:extLst>
          </p:cNvPr>
          <p:cNvPicPr>
            <a:picLocks noChangeAspect="1"/>
          </p:cNvPicPr>
          <p:nvPr/>
        </p:nvPicPr>
        <p:blipFill>
          <a:blip r:embed="rId3"/>
          <a:stretch>
            <a:fillRect/>
          </a:stretch>
        </p:blipFill>
        <p:spPr>
          <a:xfrm>
            <a:off x="0" y="-6063"/>
            <a:ext cx="12192000" cy="938392"/>
          </a:xfrm>
          <a:prstGeom prst="rect">
            <a:avLst/>
          </a:prstGeom>
        </p:spPr>
      </p:pic>
      <p:sp>
        <p:nvSpPr>
          <p:cNvPr id="2" name="Title 1">
            <a:extLst>
              <a:ext uri="{FF2B5EF4-FFF2-40B4-BE49-F238E27FC236}">
                <a16:creationId xmlns:a16="http://schemas.microsoft.com/office/drawing/2014/main" id="{78DFE6E8-A004-99F9-FF7D-B80348F753D0}"/>
              </a:ext>
            </a:extLst>
          </p:cNvPr>
          <p:cNvSpPr>
            <a:spLocks noGrp="1"/>
          </p:cNvSpPr>
          <p:nvPr>
            <p:ph type="title"/>
          </p:nvPr>
        </p:nvSpPr>
        <p:spPr>
          <a:xfrm>
            <a:off x="2796987" y="1009980"/>
            <a:ext cx="7458637" cy="938392"/>
          </a:xfrm>
        </p:spPr>
        <p:txBody>
          <a:bodyPr>
            <a:normAutofit/>
          </a:bodyPr>
          <a:lstStyle/>
          <a:p>
            <a:r>
              <a:rPr lang="en-GB" b="1" dirty="0"/>
              <a:t>Results and Findings</a:t>
            </a:r>
            <a:endParaRPr lang="en-GB" dirty="0"/>
          </a:p>
        </p:txBody>
      </p:sp>
      <p:sp>
        <p:nvSpPr>
          <p:cNvPr id="3" name="Content Placeholder 2">
            <a:extLst>
              <a:ext uri="{FF2B5EF4-FFF2-40B4-BE49-F238E27FC236}">
                <a16:creationId xmlns:a16="http://schemas.microsoft.com/office/drawing/2014/main" id="{C3BDC496-48A2-98B4-638F-02432C0EBE21}"/>
              </a:ext>
            </a:extLst>
          </p:cNvPr>
          <p:cNvSpPr>
            <a:spLocks noGrp="1"/>
          </p:cNvSpPr>
          <p:nvPr>
            <p:ph sz="half" idx="2"/>
          </p:nvPr>
        </p:nvSpPr>
        <p:spPr>
          <a:xfrm>
            <a:off x="268942" y="2026023"/>
            <a:ext cx="11600330" cy="4500283"/>
          </a:xfrm>
        </p:spPr>
        <p:txBody>
          <a:bodyPr>
            <a:normAutofit fontScale="92500"/>
          </a:bodyPr>
          <a:lstStyle/>
          <a:p>
            <a:pPr marL="0" indent="0">
              <a:buNone/>
            </a:pPr>
            <a:r>
              <a:rPr lang="en-GB" sz="3600" dirty="0"/>
              <a:t>Finding 1 </a:t>
            </a:r>
          </a:p>
          <a:p>
            <a:pPr marL="0" indent="0">
              <a:buNone/>
            </a:pPr>
            <a:r>
              <a:rPr lang="en-GB" sz="3600" dirty="0"/>
              <a:t>— Urbanisation ↓ SLU (Main Effects)</a:t>
            </a:r>
            <a:r>
              <a:rPr lang="en-US" sz="3600" dirty="0"/>
              <a:t>.</a:t>
            </a:r>
          </a:p>
          <a:p>
            <a:pPr>
              <a:defRPr sz="1800"/>
            </a:pPr>
            <a:r>
              <a:rPr lang="en-GB" sz="3600" dirty="0"/>
              <a:t>PCSE: UCR ≈ −1.32 to −1.58; LUR ≈ −2.30 to −2.88 (p&lt;0.01).</a:t>
            </a:r>
          </a:p>
          <a:p>
            <a:pPr>
              <a:defRPr sz="1800"/>
            </a:pPr>
            <a:r>
              <a:rPr lang="en-GB" sz="3600" dirty="0"/>
              <a:t>DKSE: UCR negative and large (≈ −2.28 to −2.97, p&lt;0.01); LUR ~ 0.</a:t>
            </a:r>
          </a:p>
          <a:p>
            <a:pPr>
              <a:defRPr sz="1800"/>
            </a:pPr>
            <a:r>
              <a:rPr lang="en-GB" sz="3600" dirty="0"/>
              <a:t>Interpretation: Where/how people concentrate matters more than urban share alone.</a:t>
            </a:r>
          </a:p>
          <a:p>
            <a:pPr>
              <a:defRPr sz="1800"/>
            </a:pPr>
            <a:r>
              <a:rPr lang="en-GB" sz="3600" dirty="0"/>
              <a:t>Controls: Ecological footprint (+), temperature/precipitation (+) linked to SLU dynamics</a:t>
            </a:r>
            <a:r>
              <a:rPr lang="en-US" sz="3600" dirty="0"/>
              <a:t>.</a:t>
            </a:r>
            <a:endParaRPr lang="en-GB" sz="3600" dirty="0"/>
          </a:p>
          <a:p>
            <a:endParaRPr lang="en-US" sz="3600" dirty="0"/>
          </a:p>
        </p:txBody>
      </p:sp>
    </p:spTree>
    <p:extLst>
      <p:ext uri="{BB962C8B-B14F-4D97-AF65-F5344CB8AC3E}">
        <p14:creationId xmlns:p14="http://schemas.microsoft.com/office/powerpoint/2010/main" val="15025896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8b77875e-5908-45a0-9cb4-dec9ae074618}" enabled="1" method="Privileged" siteId="{0f9e35db-544f-4f60-bdcc-5ea416e6dc70}" contentBits="0" removed="0"/>
</clbl:labelList>
</file>

<file path=docProps/app.xml><?xml version="1.0" encoding="utf-8"?>
<Properties xmlns="http://schemas.openxmlformats.org/officeDocument/2006/extended-properties" xmlns:vt="http://schemas.openxmlformats.org/officeDocument/2006/docPropsVTypes">
  <TotalTime>13963</TotalTime>
  <Words>1966</Words>
  <Application>Microsoft Office PowerPoint</Application>
  <PresentationFormat>Widescreen</PresentationFormat>
  <Paragraphs>181</Paragraphs>
  <Slides>17</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Aptos</vt:lpstr>
      <vt:lpstr>Arial</vt:lpstr>
      <vt:lpstr>Calibri</vt:lpstr>
      <vt:lpstr>Calibri Light</vt:lpstr>
      <vt:lpstr>Times New Roman</vt:lpstr>
      <vt:lpstr>Wingdings</vt:lpstr>
      <vt:lpstr>Office Theme</vt:lpstr>
      <vt:lpstr>Climate Justice, Urbanisation, and Sustainable Land Use in Sub‑Saharan Africa  Okunade, S.O., Assoua, J.E., Alimi, A.S., Bomdzele, E.J., AbdulKareem, H.K.K., Aquilas, N.A., Ode‑Omenka, L.C., Osabuohien, E. Chrisland University, Abeokuta, Nigeria</vt:lpstr>
      <vt:lpstr>Why this study matters</vt:lpstr>
      <vt:lpstr>WHAT WE DID!</vt:lpstr>
      <vt:lpstr>Conceptual framework: justice as a mediator</vt:lpstr>
      <vt:lpstr>Study Scope and Data</vt:lpstr>
      <vt:lpstr>Econometric Strategy</vt:lpstr>
      <vt:lpstr>Why these Methods? </vt:lpstr>
      <vt:lpstr>Stylised Facts and Trend Analyses</vt:lpstr>
      <vt:lpstr>Results and Findings</vt:lpstr>
      <vt:lpstr>Results and Findings (Cont.)</vt:lpstr>
      <vt:lpstr>Results and Findings (Cont.)</vt:lpstr>
      <vt:lpstr>Results and Findings (Cont.)</vt:lpstr>
      <vt:lpstr>Robustness &amp; heterogeneity</vt:lpstr>
      <vt:lpstr>Policy implications </vt:lpstr>
      <vt:lpstr>Actionable Policy Recommendations </vt:lpstr>
      <vt:lpstr>Conclusion &amp; call to action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ConfTool Registrations and Submissions</dc:title>
  <dc:creator>Mahlet Wubishet</dc:creator>
  <cp:lastModifiedBy>Fikre Asmamaw</cp:lastModifiedBy>
  <cp:revision>35</cp:revision>
  <dcterms:created xsi:type="dcterms:W3CDTF">2025-06-17T08:21:46Z</dcterms:created>
  <dcterms:modified xsi:type="dcterms:W3CDTF">2025-11-11T02:20:14Z</dcterms:modified>
</cp:coreProperties>
</file>