
<file path=[Content_Types].xml><?xml version="1.0" encoding="utf-8"?>
<Types xmlns="http://schemas.openxmlformats.org/package/2006/content-types">
  <Default Extension="bin" ContentType="image/unknown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5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" name="Shape 3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Text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1"/>
          </a:xfrm>
          <a:prstGeom prst="rect">
            <a:avLst/>
          </a:prstGeom>
        </p:spPr>
        <p:txBody>
          <a:bodyPr lIns="34289" tIns="34289" rIns="34289" bIns="34289" anchor="b">
            <a:normAutofit/>
          </a:bodyPr>
          <a:lstStyle>
            <a:lvl1pPr defTabSz="685800">
              <a:lnSpc>
                <a:spcPct val="90000"/>
              </a:lnSpc>
            </a:lvl1pPr>
          </a:lstStyle>
          <a:p>
            <a:r>
              <a:t>Title Text</a:t>
            </a:r>
          </a:p>
        </p:txBody>
      </p:sp>
      <p:sp>
        <p:nvSpPr>
          <p:cNvPr id="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34289" tIns="34289" rIns="34289" bIns="34289">
            <a:normAutofit/>
          </a:bodyPr>
          <a:lstStyle>
            <a:lvl1pPr marL="0" indent="0" algn="ctr" defTabSz="685800">
              <a:lnSpc>
                <a:spcPct val="90000"/>
              </a:lnSpc>
              <a:buSzTx/>
              <a:buFontTx/>
              <a:buNone/>
              <a:defRPr sz="1800"/>
            </a:lvl1pPr>
            <a:lvl2pPr marL="0" indent="457200" algn="ctr" defTabSz="685800">
              <a:lnSpc>
                <a:spcPct val="90000"/>
              </a:lnSpc>
              <a:buSzTx/>
              <a:buFontTx/>
              <a:buNone/>
              <a:defRPr sz="1800"/>
            </a:lvl2pPr>
            <a:lvl3pPr marL="0" indent="914400" algn="ctr" defTabSz="685800">
              <a:lnSpc>
                <a:spcPct val="90000"/>
              </a:lnSpc>
              <a:buSzTx/>
              <a:buFontTx/>
              <a:buNone/>
              <a:defRPr sz="1800"/>
            </a:lvl3pPr>
            <a:lvl4pPr marL="0" indent="1371600" algn="ctr" defTabSz="685800">
              <a:lnSpc>
                <a:spcPct val="90000"/>
              </a:lnSpc>
              <a:buSzTx/>
              <a:buFontTx/>
              <a:buNone/>
              <a:defRPr sz="1800"/>
            </a:lvl4pPr>
            <a:lvl5pPr marL="0" indent="1828800" algn="ctr" defTabSz="685800">
              <a:lnSpc>
                <a:spcPct val="90000"/>
              </a:lnSpc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8207" y="4812657"/>
            <a:ext cx="197144" cy="183055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Text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4"/>
          </a:xfrm>
          <a:prstGeom prst="rect">
            <a:avLst/>
          </a:prstGeom>
        </p:spPr>
        <p:txBody>
          <a:bodyPr lIns="34289" tIns="34289" rIns="34289" bIns="34289">
            <a:normAutofit/>
          </a:bodyPr>
          <a:lstStyle>
            <a:lvl1pPr algn="l" defTabSz="685800">
              <a:lnSpc>
                <a:spcPct val="90000"/>
              </a:lnSpc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28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5"/>
          </a:xfrm>
          <a:prstGeom prst="rect">
            <a:avLst/>
          </a:prstGeom>
        </p:spPr>
        <p:txBody>
          <a:bodyPr lIns="34289" tIns="34289" rIns="34289" bIns="34289">
            <a:normAutofit/>
          </a:bodyPr>
          <a:lstStyle>
            <a:lvl1pPr marL="163285" indent="-163285" defTabSz="685800">
              <a:lnSpc>
                <a:spcPct val="90000"/>
              </a:lnSpc>
              <a:defRPr sz="2000"/>
            </a:lvl1pPr>
            <a:lvl2pPr marL="647700" indent="-190500" defTabSz="685800">
              <a:lnSpc>
                <a:spcPct val="90000"/>
              </a:lnSpc>
              <a:buChar char="•"/>
              <a:defRPr sz="2000"/>
            </a:lvl2pPr>
            <a:lvl3pPr marL="1143000" indent="-228600" defTabSz="685800">
              <a:lnSpc>
                <a:spcPct val="90000"/>
              </a:lnSpc>
              <a:defRPr sz="2000"/>
            </a:lvl3pPr>
            <a:lvl4pPr marL="1625600" indent="-254000" defTabSz="685800">
              <a:lnSpc>
                <a:spcPct val="90000"/>
              </a:lnSpc>
              <a:buChar char="•"/>
              <a:defRPr sz="2000"/>
            </a:lvl4pPr>
            <a:lvl5pPr marL="2082800" indent="-254000" defTabSz="685800">
              <a:lnSpc>
                <a:spcPct val="90000"/>
              </a:lnSpc>
              <a:buChar char="•"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8207" y="4812657"/>
            <a:ext cx="197144" cy="183055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69056"/>
            <a:ext cx="8229600" cy="1131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bin"/><Relationship Id="rId2" Type="http://schemas.openxmlformats.org/officeDocument/2006/relationships/image" Target="../media/image45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7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bin"/><Relationship Id="rId2" Type="http://schemas.openxmlformats.org/officeDocument/2006/relationships/image" Target="../media/image7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bin"/><Relationship Id="rId3" Type="http://schemas.openxmlformats.org/officeDocument/2006/relationships/image" Target="../media/image11.bin"/><Relationship Id="rId7" Type="http://schemas.openxmlformats.org/officeDocument/2006/relationships/image" Target="../media/image15.bin"/><Relationship Id="rId2" Type="http://schemas.openxmlformats.org/officeDocument/2006/relationships/image" Target="../media/image10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bin"/><Relationship Id="rId5" Type="http://schemas.openxmlformats.org/officeDocument/2006/relationships/image" Target="../media/image13.bin"/><Relationship Id="rId4" Type="http://schemas.openxmlformats.org/officeDocument/2006/relationships/image" Target="../media/image12.bin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image" Target="../media/image17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9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bin"/><Relationship Id="rId2" Type="http://schemas.openxmlformats.org/officeDocument/2006/relationships/image" Target="../media/image20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bin"/><Relationship Id="rId3" Type="http://schemas.openxmlformats.org/officeDocument/2006/relationships/image" Target="../media/image23.bin"/><Relationship Id="rId7" Type="http://schemas.openxmlformats.org/officeDocument/2006/relationships/image" Target="../media/image27.bin"/><Relationship Id="rId2" Type="http://schemas.openxmlformats.org/officeDocument/2006/relationships/image" Target="../media/image22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bin"/><Relationship Id="rId5" Type="http://schemas.openxmlformats.org/officeDocument/2006/relationships/image" Target="../media/image25.bin"/><Relationship Id="rId4" Type="http://schemas.openxmlformats.org/officeDocument/2006/relationships/image" Target="../media/image24.bin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0.bin"/><Relationship Id="rId7" Type="http://schemas.openxmlformats.org/officeDocument/2006/relationships/image" Target="../media/image34.bin"/><Relationship Id="rId2" Type="http://schemas.openxmlformats.org/officeDocument/2006/relationships/image" Target="../media/image29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bin"/><Relationship Id="rId5" Type="http://schemas.openxmlformats.org/officeDocument/2006/relationships/image" Target="../media/image32.bin"/><Relationship Id="rId4" Type="http://schemas.openxmlformats.org/officeDocument/2006/relationships/image" Target="../media/image3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bin"/><Relationship Id="rId7" Type="http://schemas.openxmlformats.org/officeDocument/2006/relationships/image" Target="../media/image2.png"/><Relationship Id="rId2" Type="http://schemas.openxmlformats.org/officeDocument/2006/relationships/image" Target="../media/image35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bin"/><Relationship Id="rId5" Type="http://schemas.openxmlformats.org/officeDocument/2006/relationships/image" Target="../media/image38.bin"/><Relationship Id="rId4" Type="http://schemas.openxmlformats.org/officeDocument/2006/relationships/image" Target="../media/image3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bin"/><Relationship Id="rId2" Type="http://schemas.openxmlformats.org/officeDocument/2006/relationships/image" Target="../media/image41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4.bin"/><Relationship Id="rId4" Type="http://schemas.openxmlformats.org/officeDocument/2006/relationships/image" Target="../media/image4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 noGrp="1"/>
          </p:cNvSpPr>
          <p:nvPr>
            <p:ph type="title"/>
          </p:nvPr>
        </p:nvSpPr>
        <p:spPr>
          <a:xfrm>
            <a:off x="946629" y="2132926"/>
            <a:ext cx="6858001" cy="1790701"/>
          </a:xfrm>
          <a:prstGeom prst="rect">
            <a:avLst/>
          </a:prstGeom>
        </p:spPr>
        <p:txBody>
          <a:bodyPr/>
          <a:lstStyle/>
          <a:p>
            <a:pPr defTabSz="356615">
              <a:defRPr sz="1248"/>
            </a:pPr>
            <a:br/>
            <a:endParaRPr/>
          </a:p>
          <a:p>
            <a:pPr defTabSz="356615">
              <a:defRPr sz="1248"/>
            </a:pPr>
            <a:endParaRPr/>
          </a:p>
          <a:p>
            <a:pPr defTabSz="356615">
              <a:defRPr sz="1456"/>
            </a:pPr>
            <a:r>
              <a:rPr b="1">
                <a:latin typeface="Carlito"/>
                <a:ea typeface="Carlito"/>
                <a:cs typeface="Carlito"/>
                <a:sym typeface="Carlito"/>
              </a:rPr>
              <a:t>Symbolic Sovereignty for Border Communities:</a:t>
            </a:r>
            <a:r>
              <a:t> </a:t>
            </a:r>
          </a:p>
          <a:p>
            <a:pPr defTabSz="356615">
              <a:defRPr sz="1456"/>
            </a:pPr>
            <a:r>
              <a:t>An African Customary Law Principle for Resolving South Sudan-Uganda Territorial Disputes</a:t>
            </a:r>
          </a:p>
          <a:p>
            <a:pPr defTabSz="356615">
              <a:defRPr sz="1248"/>
            </a:pPr>
            <a:r>
              <a:t> </a:t>
            </a:r>
            <a:br/>
            <a:r>
              <a:t>JOHN GERRY EMMANUEL</a:t>
            </a:r>
            <a:br/>
            <a:r>
              <a:t>Landlocked Policy Institute</a:t>
            </a:r>
            <a:br/>
            <a:endParaRPr/>
          </a:p>
        </p:txBody>
      </p:sp>
      <p:pic>
        <p:nvPicPr>
          <p:cNvPr id="39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904" y="1517805"/>
            <a:ext cx="1744504" cy="757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49"/>
            <a:ext cx="9144000" cy="1054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55" y="4335156"/>
            <a:ext cx="1949659" cy="691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Picture 8" descr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5762" y="4335156"/>
            <a:ext cx="2124787" cy="757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Picture 10" descr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8407" y="4302148"/>
            <a:ext cx="2929961" cy="757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Picture 4" descr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592" y="1219873"/>
            <a:ext cx="1466076" cy="12378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0"/>
          <p:cNvSpPr/>
          <p:nvPr/>
        </p:nvSpPr>
        <p:spPr>
          <a:xfrm>
            <a:off x="4572000" y="0"/>
            <a:ext cx="4572000" cy="5313499"/>
          </a:xfrm>
          <a:prstGeom prst="rect">
            <a:avLst/>
          </a:prstGeom>
          <a:solidFill>
            <a:srgbClr val="000000">
              <a:alpha val="1500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1" name="Text 1"/>
          <p:cNvSpPr txBox="1"/>
          <p:nvPr/>
        </p:nvSpPr>
        <p:spPr>
          <a:xfrm>
            <a:off x="428625" y="1316037"/>
            <a:ext cx="781518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100" b="1"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Conclusion: A Path to Shared Prosperity </a:t>
            </a:r>
          </a:p>
        </p:txBody>
      </p:sp>
      <p:sp>
        <p:nvSpPr>
          <p:cNvPr id="302" name="Text 2"/>
          <p:cNvSpPr txBox="1"/>
          <p:nvPr/>
        </p:nvSpPr>
        <p:spPr>
          <a:xfrm>
            <a:off x="428625" y="2009610"/>
            <a:ext cx="6564859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 b="1">
                <a:solidFill>
                  <a:srgbClr val="F9A82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Transforming Colonial Legacies into Futures of Cooperation and Peace </a:t>
            </a:r>
          </a:p>
        </p:txBody>
      </p:sp>
      <p:sp>
        <p:nvSpPr>
          <p:cNvPr id="303" name="Shape 3"/>
          <p:cNvSpPr/>
          <p:nvPr/>
        </p:nvSpPr>
        <p:spPr>
          <a:xfrm>
            <a:off x="428624" y="2432514"/>
            <a:ext cx="3833516" cy="764382"/>
          </a:xfrm>
          <a:prstGeom prst="rect">
            <a:avLst/>
          </a:prstGeom>
          <a:solidFill>
            <a:srgbClr val="FAF8F3">
              <a:alpha val="9500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4" name="Text 4"/>
          <p:cNvSpPr txBox="1"/>
          <p:nvPr/>
        </p:nvSpPr>
        <p:spPr>
          <a:xfrm>
            <a:off x="2170791" y="2587693"/>
            <a:ext cx="349183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900" b="1">
                <a:solidFill>
                  <a:srgbClr val="8B0000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FROM</a:t>
            </a:r>
          </a:p>
        </p:txBody>
      </p:sp>
      <p:sp>
        <p:nvSpPr>
          <p:cNvPr id="305" name="Text 5"/>
          <p:cNvSpPr txBox="1"/>
          <p:nvPr/>
        </p:nvSpPr>
        <p:spPr>
          <a:xfrm>
            <a:off x="1811486" y="2838121"/>
            <a:ext cx="1067793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1300" b="1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Hard Borders</a:t>
            </a:r>
          </a:p>
        </p:txBody>
      </p:sp>
      <p:pic>
        <p:nvPicPr>
          <p:cNvPr id="306" name="Image 1" descr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733" y="2666473"/>
            <a:ext cx="262534" cy="300039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Shape 6"/>
          <p:cNvSpPr/>
          <p:nvPr/>
        </p:nvSpPr>
        <p:spPr>
          <a:xfrm>
            <a:off x="4881860" y="2432514"/>
            <a:ext cx="3833515" cy="764382"/>
          </a:xfrm>
          <a:prstGeom prst="rect">
            <a:avLst/>
          </a:prstGeom>
          <a:solidFill>
            <a:srgbClr val="FAF8F3">
              <a:alpha val="9500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8" name="Text 7"/>
          <p:cNvSpPr txBox="1"/>
          <p:nvPr/>
        </p:nvSpPr>
        <p:spPr>
          <a:xfrm>
            <a:off x="6713909" y="2587693"/>
            <a:ext cx="169417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900" b="1">
                <a:solidFill>
                  <a:srgbClr val="8B0000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TO</a:t>
            </a:r>
          </a:p>
        </p:txBody>
      </p:sp>
      <p:sp>
        <p:nvSpPr>
          <p:cNvPr id="309" name="Text 8"/>
          <p:cNvSpPr txBox="1"/>
          <p:nvPr/>
        </p:nvSpPr>
        <p:spPr>
          <a:xfrm>
            <a:off x="6218811" y="2838121"/>
            <a:ext cx="1159614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1300" b="1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Smart Borders</a:t>
            </a:r>
          </a:p>
        </p:txBody>
      </p:sp>
      <p:sp>
        <p:nvSpPr>
          <p:cNvPr id="310" name="Shape 9"/>
          <p:cNvSpPr/>
          <p:nvPr/>
        </p:nvSpPr>
        <p:spPr>
          <a:xfrm>
            <a:off x="428624" y="3375490"/>
            <a:ext cx="3833516" cy="764382"/>
          </a:xfrm>
          <a:prstGeom prst="rect">
            <a:avLst/>
          </a:prstGeom>
          <a:solidFill>
            <a:srgbClr val="FAF8F3">
              <a:alpha val="9500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1" name="Text 10"/>
          <p:cNvSpPr txBox="1"/>
          <p:nvPr/>
        </p:nvSpPr>
        <p:spPr>
          <a:xfrm>
            <a:off x="2170791" y="3530668"/>
            <a:ext cx="349183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900" b="1">
                <a:solidFill>
                  <a:srgbClr val="8B0000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FROM</a:t>
            </a:r>
          </a:p>
        </p:txBody>
      </p:sp>
      <p:sp>
        <p:nvSpPr>
          <p:cNvPr id="312" name="Text 11"/>
          <p:cNvSpPr txBox="1"/>
          <p:nvPr/>
        </p:nvSpPr>
        <p:spPr>
          <a:xfrm>
            <a:off x="1664927" y="3781096"/>
            <a:ext cx="1360911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1300" b="1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Zones of Conflict</a:t>
            </a:r>
          </a:p>
        </p:txBody>
      </p:sp>
      <p:pic>
        <p:nvPicPr>
          <p:cNvPr id="313" name="Image 2" descr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733" y="3609448"/>
            <a:ext cx="262534" cy="300039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Shape 12"/>
          <p:cNvSpPr/>
          <p:nvPr/>
        </p:nvSpPr>
        <p:spPr>
          <a:xfrm>
            <a:off x="4881860" y="3375490"/>
            <a:ext cx="3833515" cy="764382"/>
          </a:xfrm>
          <a:prstGeom prst="rect">
            <a:avLst/>
          </a:prstGeom>
          <a:solidFill>
            <a:srgbClr val="FAF8F3">
              <a:alpha val="9500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5" name="Text 13"/>
          <p:cNvSpPr txBox="1"/>
          <p:nvPr/>
        </p:nvSpPr>
        <p:spPr>
          <a:xfrm>
            <a:off x="6713909" y="3530668"/>
            <a:ext cx="169417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900" b="1">
                <a:solidFill>
                  <a:srgbClr val="8B0000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TO</a:t>
            </a:r>
          </a:p>
        </p:txBody>
      </p:sp>
      <p:sp>
        <p:nvSpPr>
          <p:cNvPr id="316" name="Text 14"/>
          <p:cNvSpPr txBox="1"/>
          <p:nvPr/>
        </p:nvSpPr>
        <p:spPr>
          <a:xfrm>
            <a:off x="5939277" y="3781096"/>
            <a:ext cx="1718681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1300" b="1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Zones of Cooperation</a:t>
            </a:r>
          </a:p>
        </p:txBody>
      </p:sp>
      <p:sp>
        <p:nvSpPr>
          <p:cNvPr id="317" name="Shape 15"/>
          <p:cNvSpPr/>
          <p:nvPr/>
        </p:nvSpPr>
        <p:spPr>
          <a:xfrm>
            <a:off x="428625" y="4318465"/>
            <a:ext cx="8286750" cy="702935"/>
          </a:xfrm>
          <a:prstGeom prst="rect">
            <a:avLst/>
          </a:prstGeom>
          <a:solidFill>
            <a:srgbClr val="F9A825">
              <a:alpha val="9500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18" name="Image 3" descr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52" y="4472056"/>
            <a:ext cx="192881" cy="171451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Text 16"/>
          <p:cNvSpPr txBox="1"/>
          <p:nvPr/>
        </p:nvSpPr>
        <p:spPr>
          <a:xfrm>
            <a:off x="1300168" y="4455287"/>
            <a:ext cx="6822270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1300" b="1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Symbolic Sovereignty: A Continental Model for Turning Painful Colonial Legacies into </a:t>
            </a:r>
          </a:p>
        </p:txBody>
      </p:sp>
      <p:sp>
        <p:nvSpPr>
          <p:cNvPr id="320" name="Text 17"/>
          <p:cNvSpPr txBox="1"/>
          <p:nvPr/>
        </p:nvSpPr>
        <p:spPr>
          <a:xfrm>
            <a:off x="2944504" y="4678166"/>
            <a:ext cx="2976358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1300" b="1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Shared Prosperity and Lasting Peace </a:t>
            </a:r>
          </a:p>
        </p:txBody>
      </p:sp>
      <p:pic>
        <p:nvPicPr>
          <p:cNvPr id="321" name="Image 4" descr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121" y="4694935"/>
            <a:ext cx="192882" cy="171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549"/>
            <a:ext cx="9144000" cy="10546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25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1" y="0"/>
            <a:ext cx="9139219" cy="1054101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10836" y="1335993"/>
            <a:ext cx="8500427" cy="3186701"/>
          </a:xfrm>
          <a:prstGeom prst="rect">
            <a:avLst/>
          </a:prstGeom>
        </p:spPr>
        <p:txBody>
          <a:bodyPr/>
          <a:lstStyle/>
          <a:p>
            <a:pPr marL="0" indent="0" algn="ctr" defTabSz="589788">
              <a:spcBef>
                <a:spcPts val="600"/>
              </a:spcBef>
              <a:buSzTx/>
              <a:buNone/>
              <a:defRPr sz="2580" b="1"/>
            </a:pPr>
            <a:r>
              <a:t>QUESTIONS &amp; ANSWERS</a:t>
            </a:r>
          </a:p>
          <a:p>
            <a:pPr marL="0" indent="0" algn="ctr" defTabSz="589788">
              <a:spcBef>
                <a:spcPts val="600"/>
              </a:spcBef>
              <a:buSzTx/>
              <a:buNone/>
              <a:defRPr sz="2580" b="1"/>
            </a:pPr>
            <a:endParaRPr/>
          </a:p>
          <a:p>
            <a:pPr marL="0" indent="0" algn="ctr" defTabSz="589788">
              <a:spcBef>
                <a:spcPts val="600"/>
              </a:spcBef>
              <a:buSzTx/>
              <a:buNone/>
              <a:defRPr sz="2580" b="1"/>
            </a:pPr>
            <a:endParaRPr/>
          </a:p>
          <a:p>
            <a:pPr marL="0" indent="0" algn="ctr" defTabSz="589788">
              <a:spcBef>
                <a:spcPts val="600"/>
              </a:spcBef>
              <a:buSzTx/>
              <a:buNone/>
              <a:defRPr sz="2580" b="1"/>
            </a:pPr>
            <a:r>
              <a:t>Thank you!</a:t>
            </a:r>
          </a:p>
          <a:p>
            <a:pPr marL="0" indent="0" algn="ctr" defTabSz="589788">
              <a:spcBef>
                <a:spcPts val="600"/>
              </a:spcBef>
              <a:buSzTx/>
              <a:buNone/>
              <a:defRPr sz="2580" b="1"/>
            </a:pPr>
            <a:endParaRPr/>
          </a:p>
          <a:p>
            <a:pPr marL="0" indent="0" algn="ctr" defTabSz="589788">
              <a:spcBef>
                <a:spcPts val="600"/>
              </a:spcBef>
              <a:buSzTx/>
              <a:buNone/>
              <a:defRPr sz="2580" b="1"/>
            </a:pPr>
            <a:r>
              <a:t>jongeryema@gmail.com</a:t>
            </a:r>
          </a:p>
        </p:txBody>
      </p:sp>
      <p:sp>
        <p:nvSpPr>
          <p:cNvPr id="327" name="Rectangle 10"/>
          <p:cNvSpPr/>
          <p:nvPr/>
        </p:nvSpPr>
        <p:spPr>
          <a:xfrm flipH="1">
            <a:off x="-1" y="4804586"/>
            <a:ext cx="9144000" cy="34633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597"/>
              </a:gs>
            </a:gsLst>
            <a:lin ang="15000000"/>
          </a:gra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8" name="Rectangle 12"/>
          <p:cNvSpPr/>
          <p:nvPr/>
        </p:nvSpPr>
        <p:spPr>
          <a:xfrm flipH="1">
            <a:off x="6086475" y="4804586"/>
            <a:ext cx="3057524" cy="348300"/>
          </a:xfrm>
          <a:prstGeom prst="rect">
            <a:avLst/>
          </a:prstGeom>
          <a:gradFill>
            <a:gsLst>
              <a:gs pos="19000">
                <a:srgbClr val="000000">
                  <a:alpha val="31000"/>
                </a:srgbClr>
              </a:gs>
              <a:gs pos="99000">
                <a:schemeClr val="accent1"/>
              </a:gs>
            </a:gsLst>
            <a:lin ang="13200000"/>
          </a:gra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 0" descr="Image 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586413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Text 1"/>
          <p:cNvSpPr txBox="1"/>
          <p:nvPr/>
        </p:nvSpPr>
        <p:spPr>
          <a:xfrm>
            <a:off x="428625" y="1112044"/>
            <a:ext cx="828675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500" b="1"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The Core Problem: A Legacy of Colonial Cartography</a:t>
            </a:r>
          </a:p>
        </p:txBody>
      </p:sp>
      <p:sp>
        <p:nvSpPr>
          <p:cNvPr id="48" name="Text 2"/>
          <p:cNvSpPr txBox="1"/>
          <p:nvPr/>
        </p:nvSpPr>
        <p:spPr>
          <a:xfrm>
            <a:off x="428624" y="1668363"/>
            <a:ext cx="3260379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The South Sudan-Uganda border is a product of the 19th-</a:t>
            </a:r>
          </a:p>
        </p:txBody>
      </p:sp>
      <p:sp>
        <p:nvSpPr>
          <p:cNvPr id="49" name="Text 3"/>
          <p:cNvSpPr txBox="1"/>
          <p:nvPr/>
        </p:nvSpPr>
        <p:spPr>
          <a:xfrm>
            <a:off x="3737077" y="1662708"/>
            <a:ext cx="464457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century </a:t>
            </a:r>
          </a:p>
        </p:txBody>
      </p:sp>
      <p:sp>
        <p:nvSpPr>
          <p:cNvPr id="50" name="Text 4"/>
          <p:cNvSpPr txBox="1"/>
          <p:nvPr/>
        </p:nvSpPr>
        <p:spPr>
          <a:xfrm>
            <a:off x="432958" y="1877021"/>
            <a:ext cx="1286050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 b="1">
                <a:solidFill>
                  <a:srgbClr val="F9A82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"scramble for Africa"</a:t>
            </a:r>
          </a:p>
        </p:txBody>
      </p:sp>
      <p:sp>
        <p:nvSpPr>
          <p:cNvPr id="51" name="Text 5"/>
          <p:cNvSpPr txBox="1"/>
          <p:nvPr/>
        </p:nvSpPr>
        <p:spPr>
          <a:xfrm>
            <a:off x="1711665" y="1877021"/>
            <a:ext cx="944427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, specifically the </a:t>
            </a:r>
          </a:p>
        </p:txBody>
      </p:sp>
      <p:sp>
        <p:nvSpPr>
          <p:cNvPr id="52" name="Text 6"/>
          <p:cNvSpPr txBox="1"/>
          <p:nvPr/>
        </p:nvSpPr>
        <p:spPr>
          <a:xfrm>
            <a:off x="2633014" y="1877021"/>
            <a:ext cx="1377083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 b="1">
                <a:solidFill>
                  <a:srgbClr val="F9A82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1894 Anglo-Congolese</a:t>
            </a:r>
          </a:p>
        </p:txBody>
      </p:sp>
      <p:sp>
        <p:nvSpPr>
          <p:cNvPr id="53" name="Text 7"/>
          <p:cNvSpPr txBox="1"/>
          <p:nvPr/>
        </p:nvSpPr>
        <p:spPr>
          <a:xfrm>
            <a:off x="428625" y="2058888"/>
            <a:ext cx="38694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 b="1">
                <a:solidFill>
                  <a:srgbClr val="F9A82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Treaty</a:t>
            </a:r>
          </a:p>
        </p:txBody>
      </p:sp>
      <p:sp>
        <p:nvSpPr>
          <p:cNvPr id="54" name="Text 8"/>
          <p:cNvSpPr txBox="1"/>
          <p:nvPr/>
        </p:nvSpPr>
        <p:spPr>
          <a:xfrm>
            <a:off x="814690" y="2096988"/>
            <a:ext cx="1163577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and the ambiguous </a:t>
            </a:r>
          </a:p>
        </p:txBody>
      </p:sp>
      <p:sp>
        <p:nvSpPr>
          <p:cNvPr id="55" name="Text 9"/>
          <p:cNvSpPr txBox="1"/>
          <p:nvPr/>
        </p:nvSpPr>
        <p:spPr>
          <a:xfrm>
            <a:off x="1969272" y="2096988"/>
            <a:ext cx="1113843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 b="1">
                <a:solidFill>
                  <a:srgbClr val="F9A82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1914 British Order</a:t>
            </a:r>
          </a:p>
        </p:txBody>
      </p:sp>
      <p:sp>
        <p:nvSpPr>
          <p:cNvPr id="56" name="Text 10"/>
          <p:cNvSpPr txBox="1"/>
          <p:nvPr/>
        </p:nvSpPr>
        <p:spPr>
          <a:xfrm>
            <a:off x="3085334" y="2096988"/>
            <a:ext cx="12700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. </a:t>
            </a:r>
          </a:p>
        </p:txBody>
      </p:sp>
      <p:sp>
        <p:nvSpPr>
          <p:cNvPr id="57" name="Text 11"/>
          <p:cNvSpPr txBox="1"/>
          <p:nvPr/>
        </p:nvSpPr>
        <p:spPr>
          <a:xfrm>
            <a:off x="428624" y="2439888"/>
            <a:ext cx="2180135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The 1914 Order defined the border by </a:t>
            </a:r>
          </a:p>
        </p:txBody>
      </p:sp>
      <p:sp>
        <p:nvSpPr>
          <p:cNvPr id="58" name="Text 12"/>
          <p:cNvSpPr txBox="1"/>
          <p:nvPr/>
        </p:nvSpPr>
        <p:spPr>
          <a:xfrm>
            <a:off x="2625542" y="2439888"/>
            <a:ext cx="1681560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 b="1">
                <a:solidFill>
                  <a:srgbClr val="F9A82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"the southern boundary of  </a:t>
            </a:r>
          </a:p>
        </p:txBody>
      </p:sp>
      <p:sp>
        <p:nvSpPr>
          <p:cNvPr id="59" name="Text 13"/>
          <p:cNvSpPr txBox="1"/>
          <p:nvPr/>
        </p:nvSpPr>
        <p:spPr>
          <a:xfrm>
            <a:off x="428625" y="2654200"/>
            <a:ext cx="92669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 b="1">
                <a:solidFill>
                  <a:srgbClr val="F9A82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the Kuku tribe"</a:t>
            </a:r>
          </a:p>
        </p:txBody>
      </p:sp>
      <p:sp>
        <p:nvSpPr>
          <p:cNvPr id="60" name="Text 14"/>
          <p:cNvSpPr txBox="1"/>
          <p:nvPr/>
        </p:nvSpPr>
        <p:spPr>
          <a:xfrm>
            <a:off x="1353600" y="2654200"/>
            <a:ext cx="2815197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, an ethnographic marker that was never properly </a:t>
            </a:r>
          </a:p>
        </p:txBody>
      </p:sp>
      <p:sp>
        <p:nvSpPr>
          <p:cNvPr id="61" name="Text 15"/>
          <p:cNvSpPr txBox="1"/>
          <p:nvPr/>
        </p:nvSpPr>
        <p:spPr>
          <a:xfrm>
            <a:off x="428625" y="2868513"/>
            <a:ext cx="1643423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demarcated, creating lasting </a:t>
            </a:r>
          </a:p>
        </p:txBody>
      </p:sp>
      <p:sp>
        <p:nvSpPr>
          <p:cNvPr id="62" name="Text 16"/>
          <p:cNvSpPr txBox="1"/>
          <p:nvPr/>
        </p:nvSpPr>
        <p:spPr>
          <a:xfrm>
            <a:off x="2066925" y="2866925"/>
            <a:ext cx="1304653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confusion and conflict. </a:t>
            </a:r>
          </a:p>
        </p:txBody>
      </p:sp>
      <p:sp>
        <p:nvSpPr>
          <p:cNvPr id="63" name="Text 17"/>
          <p:cNvSpPr txBox="1"/>
          <p:nvPr/>
        </p:nvSpPr>
        <p:spPr>
          <a:xfrm>
            <a:off x="428625" y="3311425"/>
            <a:ext cx="979835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This has led to a </a:t>
            </a:r>
          </a:p>
        </p:txBody>
      </p:sp>
      <p:sp>
        <p:nvSpPr>
          <p:cNvPr id="64" name="Text 18"/>
          <p:cNvSpPr txBox="1"/>
          <p:nvPr/>
        </p:nvSpPr>
        <p:spPr>
          <a:xfrm>
            <a:off x="1433465" y="3311425"/>
            <a:ext cx="1156198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 b="1">
                <a:solidFill>
                  <a:srgbClr val="F9A82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crisis of legitimacy</a:t>
            </a:r>
          </a:p>
        </p:txBody>
      </p:sp>
      <p:sp>
        <p:nvSpPr>
          <p:cNvPr id="65" name="Text 19"/>
          <p:cNvSpPr txBox="1"/>
          <p:nvPr/>
        </p:nvSpPr>
        <p:spPr>
          <a:xfrm>
            <a:off x="2590077" y="3311425"/>
            <a:ext cx="1728070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, pitting rigid state sovereignty </a:t>
            </a:r>
          </a:p>
        </p:txBody>
      </p:sp>
      <p:sp>
        <p:nvSpPr>
          <p:cNvPr id="66" name="Text 20"/>
          <p:cNvSpPr txBox="1"/>
          <p:nvPr/>
        </p:nvSpPr>
        <p:spPr>
          <a:xfrm>
            <a:off x="428625" y="3525738"/>
            <a:ext cx="3944492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against the lived realities and customary rights of border communities </a:t>
            </a:r>
          </a:p>
        </p:txBody>
      </p:sp>
      <p:sp>
        <p:nvSpPr>
          <p:cNvPr id="67" name="Text 21"/>
          <p:cNvSpPr txBox="1"/>
          <p:nvPr/>
        </p:nvSpPr>
        <p:spPr>
          <a:xfrm>
            <a:off x="428624" y="3740050"/>
            <a:ext cx="2723730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like the Kuku, Madi, Acholi, Lango, and Kakwa.  </a:t>
            </a:r>
          </a:p>
        </p:txBody>
      </p:sp>
      <p:sp>
        <p:nvSpPr>
          <p:cNvPr id="68" name="Shape 23"/>
          <p:cNvSpPr/>
          <p:nvPr/>
        </p:nvSpPr>
        <p:spPr>
          <a:xfrm>
            <a:off x="428625" y="4152900"/>
            <a:ext cx="4018359" cy="888802"/>
          </a:xfrm>
          <a:prstGeom prst="rect">
            <a:avLst/>
          </a:prstGeom>
          <a:solidFill>
            <a:srgbClr val="8B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69" name="Image 1" descr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4326730"/>
            <a:ext cx="142875" cy="142876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Text 24"/>
          <p:cNvSpPr txBox="1"/>
          <p:nvPr/>
        </p:nvSpPr>
        <p:spPr>
          <a:xfrm>
            <a:off x="785812" y="4321075"/>
            <a:ext cx="3419563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 b="1">
                <a:solidFill>
                  <a:srgbClr val="FAF8F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Recent Escalation: Violent clashes 2014-2025, including</a:t>
            </a:r>
          </a:p>
        </p:txBody>
      </p:sp>
      <p:sp>
        <p:nvSpPr>
          <p:cNvPr id="71" name="Text 25"/>
          <p:cNvSpPr txBox="1"/>
          <p:nvPr/>
        </p:nvSpPr>
        <p:spPr>
          <a:xfrm>
            <a:off x="571499" y="4521100"/>
            <a:ext cx="378909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 b="1">
                <a:solidFill>
                  <a:srgbClr val="FAF8F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lethal military engagement in July 2025, displaced over 15,000 </a:t>
            </a:r>
          </a:p>
        </p:txBody>
      </p:sp>
      <p:sp>
        <p:nvSpPr>
          <p:cNvPr id="72" name="Text 26"/>
          <p:cNvSpPr txBox="1"/>
          <p:nvPr/>
        </p:nvSpPr>
        <p:spPr>
          <a:xfrm>
            <a:off x="571500" y="4721125"/>
            <a:ext cx="3259262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 b="1">
                <a:solidFill>
                  <a:srgbClr val="FAF8F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people. Mineral discoveries have intensified tensions.</a:t>
            </a:r>
          </a:p>
        </p:txBody>
      </p:sp>
      <p:pic>
        <p:nvPicPr>
          <p:cNvPr id="73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549"/>
            <a:ext cx="9144000" cy="1054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Image 5" descr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449" y="1651021"/>
            <a:ext cx="6042269" cy="3356817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 0" descr="Image 0"/>
          <p:cNvPicPr>
            <a:picLocks noChangeAspect="1"/>
          </p:cNvPicPr>
          <p:nvPr/>
        </p:nvPicPr>
        <p:blipFill>
          <a:blip r:embed="rId2"/>
          <a:srcRect b="221"/>
          <a:stretch>
            <a:fillRect/>
          </a:stretch>
        </p:blipFill>
        <p:spPr>
          <a:xfrm>
            <a:off x="0" y="12700"/>
            <a:ext cx="9144000" cy="5727806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Text 1"/>
          <p:cNvSpPr txBox="1"/>
          <p:nvPr/>
        </p:nvSpPr>
        <p:spPr>
          <a:xfrm>
            <a:off x="428625" y="1045369"/>
            <a:ext cx="6160319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200" b="1"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The Proposed Solution: Symbolic Sovereignty</a:t>
            </a:r>
          </a:p>
        </p:txBody>
      </p:sp>
      <p:sp>
        <p:nvSpPr>
          <p:cNvPr id="78" name="Shape 4"/>
          <p:cNvSpPr/>
          <p:nvPr/>
        </p:nvSpPr>
        <p:spPr>
          <a:xfrm>
            <a:off x="428625" y="1388734"/>
            <a:ext cx="42863" cy="2156471"/>
          </a:xfrm>
          <a:prstGeom prst="rect">
            <a:avLst/>
          </a:prstGeom>
          <a:solidFill>
            <a:srgbClr val="F9A82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79" name="Image 1" descr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2" y="1639956"/>
            <a:ext cx="185739" cy="185739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Text 5"/>
          <p:cNvSpPr txBox="1"/>
          <p:nvPr/>
        </p:nvSpPr>
        <p:spPr>
          <a:xfrm>
            <a:off x="814388" y="1623981"/>
            <a:ext cx="2315072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400" b="1">
                <a:solidFill>
                  <a:srgbClr val="FAF8F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Layer 1: Hard Sovereignty </a:t>
            </a:r>
          </a:p>
        </p:txBody>
      </p:sp>
      <p:sp>
        <p:nvSpPr>
          <p:cNvPr id="81" name="Text 6"/>
          <p:cNvSpPr txBox="1"/>
          <p:nvPr/>
        </p:nvSpPr>
        <p:spPr>
          <a:xfrm>
            <a:off x="3112464" y="1623981"/>
            <a:ext cx="1148868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400" b="1">
                <a:solidFill>
                  <a:srgbClr val="FAF8F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(Subsurface) </a:t>
            </a:r>
          </a:p>
        </p:txBody>
      </p:sp>
      <p:sp>
        <p:nvSpPr>
          <p:cNvPr id="82" name="Text 7"/>
          <p:cNvSpPr txBox="1"/>
          <p:nvPr/>
        </p:nvSpPr>
        <p:spPr>
          <a:xfrm>
            <a:off x="569912" y="2258783"/>
            <a:ext cx="1886373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900" b="1">
                <a:solidFill>
                  <a:srgbClr val="FAF8F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Definitive demarcated border with </a:t>
            </a:r>
          </a:p>
        </p:txBody>
      </p:sp>
      <p:sp>
        <p:nvSpPr>
          <p:cNvPr id="83" name="Text 9"/>
          <p:cNvSpPr txBox="1"/>
          <p:nvPr/>
        </p:nvSpPr>
        <p:spPr>
          <a:xfrm>
            <a:off x="2435317" y="2258783"/>
            <a:ext cx="1808825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 b="1">
                <a:solidFill>
                  <a:srgbClr val="FAF8F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exclusive state sovereignty over </a:t>
            </a:r>
          </a:p>
        </p:txBody>
      </p:sp>
      <p:sp>
        <p:nvSpPr>
          <p:cNvPr id="84" name="Text 10"/>
          <p:cNvSpPr txBox="1"/>
          <p:nvPr/>
        </p:nvSpPr>
        <p:spPr>
          <a:xfrm>
            <a:off x="569698" y="2418462"/>
            <a:ext cx="3595905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900">
                <a:solidFill>
                  <a:srgbClr val="FAF8F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all mineral and subsurface resources. States exercise absolute control </a:t>
            </a:r>
          </a:p>
        </p:txBody>
      </p:sp>
      <p:sp>
        <p:nvSpPr>
          <p:cNvPr id="85" name="Text 14"/>
          <p:cNvSpPr txBox="1"/>
          <p:nvPr/>
        </p:nvSpPr>
        <p:spPr>
          <a:xfrm>
            <a:off x="533308" y="2564909"/>
            <a:ext cx="3468825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900">
                <a:solidFill>
                  <a:srgbClr val="FAF8F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over strategic minerals like gold and green transition metals on their</a:t>
            </a:r>
          </a:p>
        </p:txBody>
      </p:sp>
      <p:sp>
        <p:nvSpPr>
          <p:cNvPr id="86" name="Text 15"/>
          <p:cNvSpPr txBox="1"/>
          <p:nvPr/>
        </p:nvSpPr>
        <p:spPr>
          <a:xfrm>
            <a:off x="569912" y="2720360"/>
            <a:ext cx="813304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900">
                <a:solidFill>
                  <a:srgbClr val="FAF8F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side of the line. </a:t>
            </a:r>
          </a:p>
        </p:txBody>
      </p:sp>
      <p:pic>
        <p:nvPicPr>
          <p:cNvPr id="87" name="Image 2" descr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2" y="3211695"/>
            <a:ext cx="135732" cy="135732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Text 16"/>
          <p:cNvSpPr txBox="1"/>
          <p:nvPr/>
        </p:nvSpPr>
        <p:spPr>
          <a:xfrm>
            <a:off x="750093" y="3208817"/>
            <a:ext cx="2573010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900">
                <a:solidFill>
                  <a:srgbClr val="FAF8F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Satisfies national security and economic interests </a:t>
            </a:r>
          </a:p>
        </p:txBody>
      </p:sp>
      <p:sp>
        <p:nvSpPr>
          <p:cNvPr id="89" name="Shape 18"/>
          <p:cNvSpPr/>
          <p:nvPr/>
        </p:nvSpPr>
        <p:spPr>
          <a:xfrm>
            <a:off x="428625" y="3614625"/>
            <a:ext cx="42863" cy="1840330"/>
          </a:xfrm>
          <a:prstGeom prst="rect">
            <a:avLst/>
          </a:prstGeom>
          <a:solidFill>
            <a:srgbClr val="F9A82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90" name="Image 3" descr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12" y="3789648"/>
            <a:ext cx="232173" cy="185739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Text 19"/>
          <p:cNvSpPr txBox="1"/>
          <p:nvPr/>
        </p:nvSpPr>
        <p:spPr>
          <a:xfrm>
            <a:off x="860821" y="3773673"/>
            <a:ext cx="3075671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400" b="1">
                <a:solidFill>
                  <a:srgbClr val="FAF8F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Layer 2: Soft Sovereignty (Surface) </a:t>
            </a:r>
          </a:p>
        </p:txBody>
      </p:sp>
      <p:sp>
        <p:nvSpPr>
          <p:cNvPr id="92" name="Text 20"/>
          <p:cNvSpPr txBox="1"/>
          <p:nvPr/>
        </p:nvSpPr>
        <p:spPr>
          <a:xfrm>
            <a:off x="557212" y="4231469"/>
            <a:ext cx="3564541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900">
                <a:solidFill>
                  <a:srgbClr val="FAF8F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The border becomes a "soft membrane” for people and communities. </a:t>
            </a:r>
          </a:p>
        </p:txBody>
      </p:sp>
      <p:sp>
        <p:nvSpPr>
          <p:cNvPr id="93" name="Text 24"/>
          <p:cNvSpPr txBox="1"/>
          <p:nvPr/>
        </p:nvSpPr>
        <p:spPr>
          <a:xfrm>
            <a:off x="582612" y="4389233"/>
            <a:ext cx="3410503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900" b="1">
                <a:solidFill>
                  <a:srgbClr val="FAF8F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Customary rights of border communities to movement, trade,  </a:t>
            </a:r>
          </a:p>
        </p:txBody>
      </p:sp>
      <p:sp>
        <p:nvSpPr>
          <p:cNvPr id="94" name="Text 26"/>
          <p:cNvSpPr txBox="1"/>
          <p:nvPr/>
        </p:nvSpPr>
        <p:spPr>
          <a:xfrm>
            <a:off x="582612" y="4579240"/>
            <a:ext cx="3564429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900">
                <a:solidFill>
                  <a:srgbClr val="FAF8F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grazing, and cultural practice are legally recognized within designated </a:t>
            </a:r>
          </a:p>
        </p:txBody>
      </p:sp>
      <p:sp>
        <p:nvSpPr>
          <p:cNvPr id="95" name="Text 28"/>
          <p:cNvSpPr txBox="1"/>
          <p:nvPr/>
        </p:nvSpPr>
        <p:spPr>
          <a:xfrm>
            <a:off x="578166" y="4769247"/>
            <a:ext cx="1545760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900" b="1">
                <a:solidFill>
                  <a:srgbClr val="FAF8F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Cross-Border Access Zones</a:t>
            </a:r>
          </a:p>
        </p:txBody>
      </p:sp>
      <p:pic>
        <p:nvPicPr>
          <p:cNvPr id="96" name="Image 4" descr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12" y="5222480"/>
            <a:ext cx="135732" cy="135732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Text 30"/>
          <p:cNvSpPr txBox="1"/>
          <p:nvPr/>
        </p:nvSpPr>
        <p:spPr>
          <a:xfrm>
            <a:off x="775493" y="5219604"/>
            <a:ext cx="2610961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900">
                <a:solidFill>
                  <a:srgbClr val="FAF8F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Honors historical community rights and livelihoods.</a:t>
            </a:r>
          </a:p>
        </p:txBody>
      </p:sp>
      <p:sp>
        <p:nvSpPr>
          <p:cNvPr id="98" name="Text 31"/>
          <p:cNvSpPr txBox="1"/>
          <p:nvPr/>
        </p:nvSpPr>
        <p:spPr>
          <a:xfrm>
            <a:off x="5628046" y="1638963"/>
            <a:ext cx="1655838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1200" b="1">
                <a:solidFill>
                  <a:srgbClr val="1B5E20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Dual-Layer Framework</a:t>
            </a:r>
          </a:p>
        </p:txBody>
      </p:sp>
      <p:pic>
        <p:nvPicPr>
          <p:cNvPr id="99" name="Image 5" descr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9155" y="1742349"/>
            <a:ext cx="3571876" cy="2571751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hape 32"/>
          <p:cNvSpPr/>
          <p:nvPr/>
        </p:nvSpPr>
        <p:spPr>
          <a:xfrm>
            <a:off x="4679155" y="4399824"/>
            <a:ext cx="4036220" cy="642939"/>
          </a:xfrm>
          <a:prstGeom prst="rect">
            <a:avLst/>
          </a:prstGeom>
          <a:solidFill>
            <a:srgbClr val="F9A82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1" name="Image 6" descr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4970" y="4542699"/>
            <a:ext cx="178595" cy="142876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Text 33"/>
          <p:cNvSpPr txBox="1"/>
          <p:nvPr/>
        </p:nvSpPr>
        <p:spPr>
          <a:xfrm>
            <a:off x="5376328" y="4537043"/>
            <a:ext cx="2891906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1000" b="1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THE GRAND BARGAIN: States Get Resources, </a:t>
            </a:r>
          </a:p>
        </p:txBody>
      </p:sp>
      <p:sp>
        <p:nvSpPr>
          <p:cNvPr id="103" name="Text 34"/>
          <p:cNvSpPr txBox="1"/>
          <p:nvPr/>
        </p:nvSpPr>
        <p:spPr>
          <a:xfrm>
            <a:off x="5890065" y="4751356"/>
            <a:ext cx="1614402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1000" b="1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Communities Get Mobility </a:t>
            </a:r>
          </a:p>
        </p:txBody>
      </p:sp>
      <p:pic>
        <p:nvPicPr>
          <p:cNvPr id="104" name="Picture 3" descr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4549"/>
            <a:ext cx="9144000" cy="10546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 1"/>
          <p:cNvSpPr txBox="1"/>
          <p:nvPr/>
        </p:nvSpPr>
        <p:spPr>
          <a:xfrm>
            <a:off x="308957" y="1157028"/>
            <a:ext cx="828675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 b="1"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Distinguishing Symbolic Sovereignty from Other Models</a:t>
            </a:r>
          </a:p>
        </p:txBody>
      </p:sp>
      <p:sp>
        <p:nvSpPr>
          <p:cNvPr id="107" name="Shape 2"/>
          <p:cNvSpPr/>
          <p:nvPr/>
        </p:nvSpPr>
        <p:spPr>
          <a:xfrm>
            <a:off x="428625" y="1792287"/>
            <a:ext cx="1857375" cy="614365"/>
          </a:xfrm>
          <a:prstGeom prst="rect">
            <a:avLst/>
          </a:prstGeom>
          <a:solidFill>
            <a:srgbClr val="8B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8" name="Text 3"/>
          <p:cNvSpPr txBox="1"/>
          <p:nvPr/>
        </p:nvSpPr>
        <p:spPr>
          <a:xfrm>
            <a:off x="496570" y="1836579"/>
            <a:ext cx="1721485" cy="525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5089" tIns="85089" rIns="85089" bIns="85089" anchor="ctr">
            <a:spAutoFit/>
          </a:bodyPr>
          <a:lstStyle>
            <a:lvl1pPr algn="ctr">
              <a:defRPr sz="1200" b="1">
                <a:solidFill>
                  <a:srgbClr val="FAF8F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Joint Border Management </a:t>
            </a:r>
          </a:p>
        </p:txBody>
      </p:sp>
      <p:sp>
        <p:nvSpPr>
          <p:cNvPr id="109" name="Text 4"/>
          <p:cNvSpPr txBox="1"/>
          <p:nvPr/>
        </p:nvSpPr>
        <p:spPr>
          <a:xfrm>
            <a:off x="2426493" y="1935856"/>
            <a:ext cx="3857676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Technocratic coordination between states for security and customs. </a:t>
            </a:r>
          </a:p>
        </p:txBody>
      </p:sp>
      <p:sp>
        <p:nvSpPr>
          <p:cNvPr id="110" name="Text 5"/>
          <p:cNvSpPr txBox="1"/>
          <p:nvPr/>
        </p:nvSpPr>
        <p:spPr>
          <a:xfrm>
            <a:off x="6274041" y="1935856"/>
            <a:ext cx="782018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 b="1">
                <a:solidFill>
                  <a:srgbClr val="F9A82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State-centric</a:t>
            </a:r>
          </a:p>
        </p:txBody>
      </p:sp>
      <p:sp>
        <p:nvSpPr>
          <p:cNvPr id="111" name="Text 6"/>
          <p:cNvSpPr txBox="1"/>
          <p:nvPr/>
        </p:nvSpPr>
        <p:spPr>
          <a:xfrm>
            <a:off x="7062274" y="1935856"/>
            <a:ext cx="1302358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, focused  on efficiency</a:t>
            </a:r>
          </a:p>
        </p:txBody>
      </p:sp>
      <p:sp>
        <p:nvSpPr>
          <p:cNvPr id="112" name="Text 7"/>
          <p:cNvSpPr txBox="1"/>
          <p:nvPr/>
        </p:nvSpPr>
        <p:spPr>
          <a:xfrm>
            <a:off x="2464593" y="2135881"/>
            <a:ext cx="3760876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and control. Does not address community rights or customary law. </a:t>
            </a:r>
          </a:p>
        </p:txBody>
      </p:sp>
      <p:sp>
        <p:nvSpPr>
          <p:cNvPr id="113" name="Shape 8"/>
          <p:cNvSpPr/>
          <p:nvPr/>
        </p:nvSpPr>
        <p:spPr>
          <a:xfrm>
            <a:off x="428625" y="2492374"/>
            <a:ext cx="1857375" cy="614365"/>
          </a:xfrm>
          <a:prstGeom prst="rect">
            <a:avLst/>
          </a:prstGeom>
          <a:solidFill>
            <a:srgbClr val="8B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4" name="Text 9"/>
          <p:cNvSpPr txBox="1"/>
          <p:nvPr/>
        </p:nvSpPr>
        <p:spPr>
          <a:xfrm>
            <a:off x="496570" y="2536666"/>
            <a:ext cx="1721485" cy="525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5089" tIns="85089" rIns="85089" bIns="85089" anchor="ctr">
            <a:spAutoFit/>
          </a:bodyPr>
          <a:lstStyle>
            <a:lvl1pPr algn="ctr">
              <a:defRPr sz="1200" b="1">
                <a:solidFill>
                  <a:srgbClr val="FAF8F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Functional Sovereignty </a:t>
            </a:r>
          </a:p>
        </p:txBody>
      </p:sp>
      <p:sp>
        <p:nvSpPr>
          <p:cNvPr id="115" name="Text 10"/>
          <p:cNvSpPr txBox="1"/>
          <p:nvPr/>
        </p:nvSpPr>
        <p:spPr>
          <a:xfrm>
            <a:off x="2426493" y="2623244"/>
            <a:ext cx="478444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Pragmatic sharing of specific sovereign functions (e.g., resource management). Still </a:t>
            </a:r>
          </a:p>
        </p:txBody>
      </p:sp>
      <p:sp>
        <p:nvSpPr>
          <p:cNvPr id="116" name="Text 11"/>
          <p:cNvSpPr txBox="1"/>
          <p:nvPr/>
        </p:nvSpPr>
        <p:spPr>
          <a:xfrm>
            <a:off x="7207488" y="2628641"/>
            <a:ext cx="1120789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 sz="1000" b="1">
                <a:solidFill>
                  <a:srgbClr val="F9A825"/>
                </a:solidFill>
                <a:latin typeface="Noto Sans"/>
                <a:ea typeface="Noto Sans"/>
                <a:cs typeface="Noto Sans"/>
                <a:sym typeface="Noto Sans"/>
              </a:defRPr>
            </a:pPr>
            <a:r>
              <a:t>state-driven</a:t>
            </a:r>
            <a:r>
              <a:rPr b="0">
                <a:solidFill>
                  <a:srgbClr val="2C2C2C"/>
                </a:solidFill>
              </a:rPr>
              <a:t>, treats</a:t>
            </a:r>
          </a:p>
        </p:txBody>
      </p:sp>
      <p:sp>
        <p:nvSpPr>
          <p:cNvPr id="117" name="Text 13"/>
          <p:cNvSpPr txBox="1"/>
          <p:nvPr/>
        </p:nvSpPr>
        <p:spPr>
          <a:xfrm>
            <a:off x="2466019" y="2823269"/>
            <a:ext cx="3617443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communities as subjects rather than rights-holders with agency. </a:t>
            </a:r>
          </a:p>
        </p:txBody>
      </p:sp>
      <p:sp>
        <p:nvSpPr>
          <p:cNvPr id="118" name="Shape 14"/>
          <p:cNvSpPr/>
          <p:nvPr/>
        </p:nvSpPr>
        <p:spPr>
          <a:xfrm>
            <a:off x="428625" y="3192463"/>
            <a:ext cx="1857375" cy="614364"/>
          </a:xfrm>
          <a:prstGeom prst="rect">
            <a:avLst/>
          </a:prstGeom>
          <a:solidFill>
            <a:srgbClr val="1B5E2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9" name="Image 1" descr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19" y="3304976"/>
            <a:ext cx="176809" cy="157164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Text 15"/>
          <p:cNvSpPr txBox="1"/>
          <p:nvPr/>
        </p:nvSpPr>
        <p:spPr>
          <a:xfrm>
            <a:off x="1107986" y="3292872"/>
            <a:ext cx="732583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1200" b="1">
                <a:solidFill>
                  <a:srgbClr val="FAF8F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Symbolic </a:t>
            </a:r>
          </a:p>
        </p:txBody>
      </p:sp>
      <p:sp>
        <p:nvSpPr>
          <p:cNvPr id="121" name="Text 16"/>
          <p:cNvSpPr txBox="1"/>
          <p:nvPr/>
        </p:nvSpPr>
        <p:spPr>
          <a:xfrm>
            <a:off x="893599" y="3528615"/>
            <a:ext cx="927399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1200" b="1">
                <a:solidFill>
                  <a:srgbClr val="FAF8F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Sovereignty </a:t>
            </a:r>
          </a:p>
        </p:txBody>
      </p:sp>
      <p:sp>
        <p:nvSpPr>
          <p:cNvPr id="122" name="Text 17"/>
          <p:cNvSpPr txBox="1"/>
          <p:nvPr/>
        </p:nvSpPr>
        <p:spPr>
          <a:xfrm>
            <a:off x="2426493" y="3221731"/>
            <a:ext cx="2546190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 b="1">
                <a:solidFill>
                  <a:srgbClr val="F9A82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Community-centric, decolonial framework</a:t>
            </a:r>
          </a:p>
        </p:txBody>
      </p:sp>
      <p:sp>
        <p:nvSpPr>
          <p:cNvPr id="123" name="Text 18"/>
          <p:cNvSpPr txBox="1"/>
          <p:nvPr/>
        </p:nvSpPr>
        <p:spPr>
          <a:xfrm>
            <a:off x="4973171" y="3221731"/>
            <a:ext cx="3097598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that validates and institutionalizes customary laws and</a:t>
            </a:r>
          </a:p>
        </p:txBody>
      </p:sp>
      <p:sp>
        <p:nvSpPr>
          <p:cNvPr id="124" name="Text 19"/>
          <p:cNvSpPr txBox="1"/>
          <p:nvPr/>
        </p:nvSpPr>
        <p:spPr>
          <a:xfrm>
            <a:off x="2426493" y="3421756"/>
            <a:ext cx="4714306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social realities as the foundational governance layer for surface-level management. </a:t>
            </a:r>
          </a:p>
        </p:txBody>
      </p:sp>
      <p:sp>
        <p:nvSpPr>
          <p:cNvPr id="125" name="Text 20"/>
          <p:cNvSpPr txBox="1"/>
          <p:nvPr/>
        </p:nvSpPr>
        <p:spPr>
          <a:xfrm>
            <a:off x="2426493" y="3621781"/>
            <a:ext cx="12700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A </a:t>
            </a:r>
          </a:p>
        </p:txBody>
      </p:sp>
      <p:sp>
        <p:nvSpPr>
          <p:cNvPr id="126" name="Text 21"/>
          <p:cNvSpPr txBox="1"/>
          <p:nvPr/>
        </p:nvSpPr>
        <p:spPr>
          <a:xfrm>
            <a:off x="2554941" y="3621781"/>
            <a:ext cx="944179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 b="1">
                <a:solidFill>
                  <a:srgbClr val="F9A82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qualitative shift</a:t>
            </a:r>
          </a:p>
        </p:txBody>
      </p:sp>
      <p:sp>
        <p:nvSpPr>
          <p:cNvPr id="127" name="Text 22"/>
          <p:cNvSpPr txBox="1"/>
          <p:nvPr/>
        </p:nvSpPr>
        <p:spPr>
          <a:xfrm>
            <a:off x="3489978" y="3621781"/>
            <a:ext cx="1699916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in how sovereignty operates. </a:t>
            </a:r>
          </a:p>
        </p:txBody>
      </p:sp>
      <p:pic>
        <p:nvPicPr>
          <p:cNvPr id="128" name="Image 2" descr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7" y="4201319"/>
            <a:ext cx="107157" cy="142876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Text 23"/>
          <p:cNvSpPr txBox="1"/>
          <p:nvPr/>
        </p:nvSpPr>
        <p:spPr>
          <a:xfrm>
            <a:off x="778669" y="4195663"/>
            <a:ext cx="6469857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 b="1">
                <a:solidFill>
                  <a:srgbClr val="1B5E20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Symbolic Sovereignty uses state legal authority not to manage communities, but to validate their inherent </a:t>
            </a:r>
          </a:p>
        </p:txBody>
      </p:sp>
      <p:sp>
        <p:nvSpPr>
          <p:cNvPr id="130" name="Text 24"/>
          <p:cNvSpPr txBox="1"/>
          <p:nvPr/>
        </p:nvSpPr>
        <p:spPr>
          <a:xfrm>
            <a:off x="585788" y="4409975"/>
            <a:ext cx="3738489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 b="1">
                <a:solidFill>
                  <a:srgbClr val="1B5E20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rights — transforming the border from a barrier into a bridge. </a:t>
            </a:r>
          </a:p>
        </p:txBody>
      </p:sp>
      <p:pic>
        <p:nvPicPr>
          <p:cNvPr id="131" name="Image 3" descr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196" y="3558381"/>
            <a:ext cx="8286751" cy="142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549"/>
            <a:ext cx="9144000" cy="10546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 0" descr="Image 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57813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ext 1"/>
          <p:cNvSpPr txBox="1"/>
          <p:nvPr/>
        </p:nvSpPr>
        <p:spPr>
          <a:xfrm>
            <a:off x="428625" y="1106488"/>
            <a:ext cx="4652126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700" b="1"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How Symbolic Sovereignty Works in Practice</a:t>
            </a:r>
          </a:p>
        </p:txBody>
      </p:sp>
      <p:sp>
        <p:nvSpPr>
          <p:cNvPr id="136" name="Text 2"/>
          <p:cNvSpPr txBox="1"/>
          <p:nvPr/>
        </p:nvSpPr>
        <p:spPr>
          <a:xfrm>
            <a:off x="556133" y="1588293"/>
            <a:ext cx="1664345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300" b="1">
                <a:solidFill>
                  <a:srgbClr val="1B5E20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De Jure Demarcation</a:t>
            </a:r>
          </a:p>
        </p:txBody>
      </p:sp>
      <p:sp>
        <p:nvSpPr>
          <p:cNvPr id="137" name="Text 3"/>
          <p:cNvSpPr txBox="1"/>
          <p:nvPr/>
        </p:nvSpPr>
        <p:spPr>
          <a:xfrm>
            <a:off x="428625" y="1934269"/>
            <a:ext cx="12700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A </a:t>
            </a:r>
          </a:p>
        </p:txBody>
      </p:sp>
      <p:sp>
        <p:nvSpPr>
          <p:cNvPr id="138" name="Text 4"/>
          <p:cNvSpPr txBox="1"/>
          <p:nvPr/>
        </p:nvSpPr>
        <p:spPr>
          <a:xfrm>
            <a:off x="557073" y="1934269"/>
            <a:ext cx="1725216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 b="1">
                <a:solidFill>
                  <a:srgbClr val="8B0000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Joint Technical Commission</a:t>
            </a:r>
          </a:p>
        </p:txBody>
      </p:sp>
      <p:sp>
        <p:nvSpPr>
          <p:cNvPr id="139" name="Text 5"/>
          <p:cNvSpPr txBox="1"/>
          <p:nvPr/>
        </p:nvSpPr>
        <p:spPr>
          <a:xfrm>
            <a:off x="2278672" y="1934269"/>
            <a:ext cx="1678460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uses historical archives, oral </a:t>
            </a:r>
          </a:p>
        </p:txBody>
      </p:sp>
      <p:sp>
        <p:nvSpPr>
          <p:cNvPr id="140" name="Text 6"/>
          <p:cNvSpPr txBox="1"/>
          <p:nvPr/>
        </p:nvSpPr>
        <p:spPr>
          <a:xfrm>
            <a:off x="428625" y="2148581"/>
            <a:ext cx="3626805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histories, and satellite imagery to formally demarcate the border </a:t>
            </a:r>
          </a:p>
        </p:txBody>
      </p:sp>
      <p:sp>
        <p:nvSpPr>
          <p:cNvPr id="141" name="Text 7"/>
          <p:cNvSpPr txBox="1"/>
          <p:nvPr/>
        </p:nvSpPr>
        <p:spPr>
          <a:xfrm>
            <a:off x="428624" y="2362894"/>
            <a:ext cx="3196507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for resource ownership, settling the subsurface question </a:t>
            </a:r>
          </a:p>
        </p:txBody>
      </p:sp>
      <p:sp>
        <p:nvSpPr>
          <p:cNvPr id="142" name="Text 8"/>
          <p:cNvSpPr txBox="1"/>
          <p:nvPr/>
        </p:nvSpPr>
        <p:spPr>
          <a:xfrm>
            <a:off x="3603331" y="2368549"/>
            <a:ext cx="666863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definitively. </a:t>
            </a:r>
          </a:p>
        </p:txBody>
      </p:sp>
      <p:sp>
        <p:nvSpPr>
          <p:cNvPr id="143" name="Text 9"/>
          <p:cNvSpPr txBox="1"/>
          <p:nvPr/>
        </p:nvSpPr>
        <p:spPr>
          <a:xfrm>
            <a:off x="556133" y="2755106"/>
            <a:ext cx="2774256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300" b="1">
                <a:solidFill>
                  <a:srgbClr val="1B5E20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Local Border Governance Councils</a:t>
            </a:r>
          </a:p>
        </p:txBody>
      </p:sp>
      <p:sp>
        <p:nvSpPr>
          <p:cNvPr id="144" name="Text 10"/>
          <p:cNvSpPr txBox="1"/>
          <p:nvPr/>
        </p:nvSpPr>
        <p:spPr>
          <a:xfrm>
            <a:off x="428624" y="3101081"/>
            <a:ext cx="80335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Composed of </a:t>
            </a:r>
          </a:p>
        </p:txBody>
      </p:sp>
      <p:sp>
        <p:nvSpPr>
          <p:cNvPr id="145" name="Text 11"/>
          <p:cNvSpPr txBox="1"/>
          <p:nvPr/>
        </p:nvSpPr>
        <p:spPr>
          <a:xfrm>
            <a:off x="1220346" y="3101081"/>
            <a:ext cx="302616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 b="1">
                <a:solidFill>
                  <a:srgbClr val="8B0000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traditional leaders, local officials, and community </a:t>
            </a:r>
          </a:p>
        </p:txBody>
      </p:sp>
      <p:sp>
        <p:nvSpPr>
          <p:cNvPr id="146" name="Text 12"/>
          <p:cNvSpPr txBox="1"/>
          <p:nvPr/>
        </p:nvSpPr>
        <p:spPr>
          <a:xfrm>
            <a:off x="428625" y="3315394"/>
            <a:ext cx="951620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 b="1">
                <a:solidFill>
                  <a:srgbClr val="8B0000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representatives</a:t>
            </a:r>
          </a:p>
        </p:txBody>
      </p:sp>
      <p:sp>
        <p:nvSpPr>
          <p:cNvPr id="147" name="Text 13"/>
          <p:cNvSpPr txBox="1"/>
          <p:nvPr/>
        </p:nvSpPr>
        <p:spPr>
          <a:xfrm>
            <a:off x="1387967" y="3315394"/>
            <a:ext cx="3118496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(youth, women), these councils manage Cross-Border </a:t>
            </a:r>
          </a:p>
        </p:txBody>
      </p:sp>
      <p:sp>
        <p:nvSpPr>
          <p:cNvPr id="148" name="Text 14"/>
          <p:cNvSpPr txBox="1"/>
          <p:nvPr/>
        </p:nvSpPr>
        <p:spPr>
          <a:xfrm>
            <a:off x="428625" y="3529706"/>
            <a:ext cx="3916400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Access Zones, resolve local disputes, and oversee shared resources </a:t>
            </a:r>
          </a:p>
        </p:txBody>
      </p:sp>
      <p:sp>
        <p:nvSpPr>
          <p:cNvPr id="149" name="Text 15"/>
          <p:cNvSpPr txBox="1"/>
          <p:nvPr/>
        </p:nvSpPr>
        <p:spPr>
          <a:xfrm>
            <a:off x="428624" y="3744019"/>
            <a:ext cx="1325738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like water and pasture. </a:t>
            </a:r>
          </a:p>
        </p:txBody>
      </p:sp>
      <p:sp>
        <p:nvSpPr>
          <p:cNvPr id="150" name="Text 16"/>
          <p:cNvSpPr txBox="1"/>
          <p:nvPr/>
        </p:nvSpPr>
        <p:spPr>
          <a:xfrm>
            <a:off x="556133" y="4112418"/>
            <a:ext cx="1627262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300" b="1">
                <a:solidFill>
                  <a:srgbClr val="1B5E20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Soft-Border Security</a:t>
            </a:r>
          </a:p>
        </p:txBody>
      </p:sp>
      <p:sp>
        <p:nvSpPr>
          <p:cNvPr id="151" name="Text 17"/>
          <p:cNvSpPr txBox="1"/>
          <p:nvPr/>
        </p:nvSpPr>
        <p:spPr>
          <a:xfrm>
            <a:off x="428624" y="4458394"/>
            <a:ext cx="2716412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Security is reframed: instead of policing people, </a:t>
            </a:r>
          </a:p>
        </p:txBody>
      </p:sp>
      <p:sp>
        <p:nvSpPr>
          <p:cNvPr id="152" name="Text 18"/>
          <p:cNvSpPr txBox="1"/>
          <p:nvPr/>
        </p:nvSpPr>
        <p:spPr>
          <a:xfrm>
            <a:off x="3116776" y="4458394"/>
            <a:ext cx="1339132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 b="1">
                <a:solidFill>
                  <a:srgbClr val="8B0000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joint patrols focus on </a:t>
            </a:r>
          </a:p>
        </p:txBody>
      </p:sp>
      <p:sp>
        <p:nvSpPr>
          <p:cNvPr id="153" name="Text 19"/>
          <p:cNvSpPr txBox="1"/>
          <p:nvPr/>
        </p:nvSpPr>
        <p:spPr>
          <a:xfrm>
            <a:off x="428624" y="4672706"/>
            <a:ext cx="1854636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 b="1">
                <a:solidFill>
                  <a:srgbClr val="8B0000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high-value transnational crime</a:t>
            </a:r>
          </a:p>
        </p:txBody>
      </p:sp>
      <p:sp>
        <p:nvSpPr>
          <p:cNvPr id="154" name="Text 20"/>
          <p:cNvSpPr txBox="1"/>
          <p:nvPr/>
        </p:nvSpPr>
        <p:spPr>
          <a:xfrm>
            <a:off x="2280165" y="4672706"/>
            <a:ext cx="2165623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like mineral smuggling, thus securing </a:t>
            </a:r>
          </a:p>
        </p:txBody>
      </p:sp>
      <p:sp>
        <p:nvSpPr>
          <p:cNvPr id="155" name="Text 21"/>
          <p:cNvSpPr txBox="1"/>
          <p:nvPr/>
        </p:nvSpPr>
        <p:spPr>
          <a:xfrm>
            <a:off x="428625" y="4887019"/>
            <a:ext cx="1742083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state economic interests while </a:t>
            </a:r>
          </a:p>
        </p:txBody>
      </p:sp>
      <p:sp>
        <p:nvSpPr>
          <p:cNvPr id="156" name="Text 22"/>
          <p:cNvSpPr txBox="1"/>
          <p:nvPr/>
        </p:nvSpPr>
        <p:spPr>
          <a:xfrm>
            <a:off x="2167322" y="4887019"/>
            <a:ext cx="1669158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enabling community mobility. </a:t>
            </a:r>
          </a:p>
        </p:txBody>
      </p:sp>
      <p:sp>
        <p:nvSpPr>
          <p:cNvPr id="157" name="Text 23"/>
          <p:cNvSpPr txBox="1"/>
          <p:nvPr/>
        </p:nvSpPr>
        <p:spPr>
          <a:xfrm>
            <a:off x="6022417" y="1475977"/>
            <a:ext cx="1749078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1200" b="1">
                <a:solidFill>
                  <a:srgbClr val="1B5E20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Governance Framework</a:t>
            </a:r>
          </a:p>
        </p:txBody>
      </p:sp>
      <p:pic>
        <p:nvPicPr>
          <p:cNvPr id="158" name="Image 1" descr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536" y="1535905"/>
            <a:ext cx="3636839" cy="3571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549"/>
            <a:ext cx="9144000" cy="10546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 0" descr="Image 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36370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Text 1"/>
          <p:cNvSpPr txBox="1"/>
          <p:nvPr/>
        </p:nvSpPr>
        <p:spPr>
          <a:xfrm>
            <a:off x="428625" y="1119188"/>
            <a:ext cx="615186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500" b="1"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Grounded in Law and Pan-African Policy</a:t>
            </a:r>
          </a:p>
        </p:txBody>
      </p:sp>
      <p:pic>
        <p:nvPicPr>
          <p:cNvPr id="163" name="Image 1" descr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1770458"/>
            <a:ext cx="185738" cy="185739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Text 2"/>
          <p:cNvSpPr txBox="1"/>
          <p:nvPr/>
        </p:nvSpPr>
        <p:spPr>
          <a:xfrm>
            <a:off x="685800" y="1716385"/>
            <a:ext cx="3144950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400" b="1">
                <a:solidFill>
                  <a:srgbClr val="8B0000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Legal Precedent: ICJ Jurisprudence </a:t>
            </a:r>
          </a:p>
        </p:txBody>
      </p:sp>
      <p:sp>
        <p:nvSpPr>
          <p:cNvPr id="165" name="Text 3"/>
          <p:cNvSpPr txBox="1"/>
          <p:nvPr/>
        </p:nvSpPr>
        <p:spPr>
          <a:xfrm>
            <a:off x="390525" y="2063650"/>
            <a:ext cx="2267323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The concept builds on the ICJ’s idea of </a:t>
            </a:r>
          </a:p>
        </p:txBody>
      </p:sp>
      <p:sp>
        <p:nvSpPr>
          <p:cNvPr id="166" name="Text 4"/>
          <p:cNvSpPr txBox="1"/>
          <p:nvPr/>
        </p:nvSpPr>
        <p:spPr>
          <a:xfrm>
            <a:off x="2643088" y="2066081"/>
            <a:ext cx="1431839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 b="1">
                <a:solidFill>
                  <a:srgbClr val="F9A82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"symbolic sovereignty"</a:t>
            </a:r>
          </a:p>
        </p:txBody>
      </p:sp>
      <p:sp>
        <p:nvSpPr>
          <p:cNvPr id="167" name="Text 5"/>
          <p:cNvSpPr txBox="1"/>
          <p:nvPr/>
        </p:nvSpPr>
        <p:spPr>
          <a:xfrm>
            <a:off x="397131" y="2277963"/>
            <a:ext cx="393949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in the </a:t>
            </a:r>
          </a:p>
        </p:txBody>
      </p:sp>
      <p:sp>
        <p:nvSpPr>
          <p:cNvPr id="168" name="Text 6"/>
          <p:cNvSpPr txBox="1"/>
          <p:nvPr/>
        </p:nvSpPr>
        <p:spPr>
          <a:xfrm>
            <a:off x="821883" y="2277963"/>
            <a:ext cx="1196257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 i="1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Botswana v. Namibia</a:t>
            </a:r>
          </a:p>
        </p:txBody>
      </p:sp>
      <p:sp>
        <p:nvSpPr>
          <p:cNvPr id="169" name="Text 7"/>
          <p:cNvSpPr txBox="1"/>
          <p:nvPr/>
        </p:nvSpPr>
        <p:spPr>
          <a:xfrm>
            <a:off x="2060601" y="2277963"/>
            <a:ext cx="386818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case, </a:t>
            </a:r>
          </a:p>
        </p:txBody>
      </p:sp>
      <p:sp>
        <p:nvSpPr>
          <p:cNvPr id="170" name="Text 8"/>
          <p:cNvSpPr txBox="1"/>
          <p:nvPr/>
        </p:nvSpPr>
        <p:spPr>
          <a:xfrm>
            <a:off x="2431910" y="2277963"/>
            <a:ext cx="1050529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which argued that </a:t>
            </a:r>
          </a:p>
        </p:txBody>
      </p:sp>
      <p:sp>
        <p:nvSpPr>
          <p:cNvPr id="171" name="Text 9"/>
          <p:cNvSpPr txBox="1"/>
          <p:nvPr/>
        </p:nvSpPr>
        <p:spPr>
          <a:xfrm>
            <a:off x="439960" y="2507456"/>
            <a:ext cx="2652168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 b="1">
                <a:solidFill>
                  <a:srgbClr val="F9A82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sovereignty can coexist with de facto rights</a:t>
            </a:r>
          </a:p>
        </p:txBody>
      </p:sp>
      <p:sp>
        <p:nvSpPr>
          <p:cNvPr id="172" name="Text 11"/>
          <p:cNvSpPr txBox="1"/>
          <p:nvPr/>
        </p:nvSpPr>
        <p:spPr>
          <a:xfrm>
            <a:off x="3102799" y="2499121"/>
            <a:ext cx="1142245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of access and use. </a:t>
            </a:r>
          </a:p>
        </p:txBody>
      </p:sp>
      <p:sp>
        <p:nvSpPr>
          <p:cNvPr id="173" name="Text 12"/>
          <p:cNvSpPr txBox="1"/>
          <p:nvPr/>
        </p:nvSpPr>
        <p:spPr>
          <a:xfrm>
            <a:off x="428624" y="2782788"/>
            <a:ext cx="2332746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The ICJ has shown flexibility, stating that </a:t>
            </a:r>
          </a:p>
        </p:txBody>
      </p:sp>
      <p:sp>
        <p:nvSpPr>
          <p:cNvPr id="174" name="Text 13"/>
          <p:cNvSpPr txBox="1"/>
          <p:nvPr/>
        </p:nvSpPr>
        <p:spPr>
          <a:xfrm>
            <a:off x="2802927" y="2788740"/>
            <a:ext cx="746858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 i="1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uti possidetis</a:t>
            </a:r>
          </a:p>
        </p:txBody>
      </p:sp>
      <p:sp>
        <p:nvSpPr>
          <p:cNvPr id="175" name="Text 14"/>
          <p:cNvSpPr txBox="1"/>
          <p:nvPr/>
        </p:nvSpPr>
        <p:spPr>
          <a:xfrm>
            <a:off x="428625" y="2997100"/>
            <a:ext cx="429295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lead to </a:t>
            </a:r>
          </a:p>
        </p:txBody>
      </p:sp>
      <p:sp>
        <p:nvSpPr>
          <p:cNvPr id="176" name="Text 15"/>
          <p:cNvSpPr txBox="1"/>
          <p:nvPr/>
        </p:nvSpPr>
        <p:spPr>
          <a:xfrm>
            <a:off x="857717" y="2997100"/>
            <a:ext cx="1424460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 b="1">
                <a:solidFill>
                  <a:srgbClr val="F9A82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"inequitable or absurd"</a:t>
            </a:r>
          </a:p>
        </p:txBody>
      </p:sp>
      <p:sp>
        <p:nvSpPr>
          <p:cNvPr id="177" name="Text 16"/>
          <p:cNvSpPr txBox="1"/>
          <p:nvPr/>
        </p:nvSpPr>
        <p:spPr>
          <a:xfrm>
            <a:off x="2303580" y="2986881"/>
            <a:ext cx="1678832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outcomes, opening space for</a:t>
            </a:r>
          </a:p>
        </p:txBody>
      </p:sp>
      <p:sp>
        <p:nvSpPr>
          <p:cNvPr id="178" name="Text 17"/>
          <p:cNvSpPr txBox="1"/>
          <p:nvPr/>
        </p:nvSpPr>
        <p:spPr>
          <a:xfrm>
            <a:off x="428625" y="3211413"/>
            <a:ext cx="1191667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innovative solutions. </a:t>
            </a:r>
          </a:p>
        </p:txBody>
      </p:sp>
      <p:pic>
        <p:nvPicPr>
          <p:cNvPr id="179" name="Image 2" descr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808" y="3939380"/>
            <a:ext cx="857251" cy="857251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Text 18"/>
          <p:cNvSpPr txBox="1"/>
          <p:nvPr/>
        </p:nvSpPr>
        <p:spPr>
          <a:xfrm>
            <a:off x="1707976" y="4864894"/>
            <a:ext cx="142393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800" b="1">
                <a:solidFill>
                  <a:srgbClr val="1B5E20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International Court of Justice</a:t>
            </a:r>
          </a:p>
        </p:txBody>
      </p:sp>
      <p:pic>
        <p:nvPicPr>
          <p:cNvPr id="181" name="Image 3" descr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0533" y="1719658"/>
            <a:ext cx="185739" cy="185739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Text 19"/>
          <p:cNvSpPr txBox="1"/>
          <p:nvPr/>
        </p:nvSpPr>
        <p:spPr>
          <a:xfrm>
            <a:off x="5167708" y="1703685"/>
            <a:ext cx="3160751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400" b="1">
                <a:solidFill>
                  <a:srgbClr val="8B0000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Alignment with African Union Policy </a:t>
            </a:r>
          </a:p>
        </p:txBody>
      </p:sp>
      <p:sp>
        <p:nvSpPr>
          <p:cNvPr id="183" name="Text 20"/>
          <p:cNvSpPr txBox="1"/>
          <p:nvPr/>
        </p:nvSpPr>
        <p:spPr>
          <a:xfrm>
            <a:off x="4910533" y="2050950"/>
            <a:ext cx="3298888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 b="1">
                <a:solidFill>
                  <a:srgbClr val="1B5E20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Africa Mining Vision (AMV) &amp; Green Minerals Strategy:</a:t>
            </a:r>
          </a:p>
        </p:txBody>
      </p:sp>
      <p:sp>
        <p:nvSpPr>
          <p:cNvPr id="184" name="Text 21"/>
          <p:cNvSpPr txBox="1"/>
          <p:nvPr/>
        </p:nvSpPr>
        <p:spPr>
          <a:xfrm>
            <a:off x="4910534" y="2265263"/>
            <a:ext cx="3326173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Symbolic Sovereignty directly implements the AMV's call to</a:t>
            </a:r>
          </a:p>
        </p:txBody>
      </p:sp>
      <p:sp>
        <p:nvSpPr>
          <p:cNvPr id="185" name="Text 22"/>
          <p:cNvSpPr txBox="1"/>
          <p:nvPr/>
        </p:nvSpPr>
        <p:spPr>
          <a:xfrm>
            <a:off x="4910533" y="2479575"/>
            <a:ext cx="3365737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ensure mineral wealth benefits local communities, providing</a:t>
            </a:r>
          </a:p>
        </p:txBody>
      </p:sp>
      <p:sp>
        <p:nvSpPr>
          <p:cNvPr id="186" name="Text 23"/>
          <p:cNvSpPr txBox="1"/>
          <p:nvPr/>
        </p:nvSpPr>
        <p:spPr>
          <a:xfrm>
            <a:off x="4910533" y="2693888"/>
            <a:ext cx="2631766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a model for responsible resource governance. </a:t>
            </a:r>
          </a:p>
        </p:txBody>
      </p:sp>
      <p:sp>
        <p:nvSpPr>
          <p:cNvPr id="187" name="Text 24"/>
          <p:cNvSpPr txBox="1"/>
          <p:nvPr/>
        </p:nvSpPr>
        <p:spPr>
          <a:xfrm>
            <a:off x="4910534" y="3036788"/>
            <a:ext cx="1910879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 b="1">
                <a:solidFill>
                  <a:srgbClr val="1B5E20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AU Border Programme (AUBP):</a:t>
            </a:r>
          </a:p>
        </p:txBody>
      </p:sp>
      <p:sp>
        <p:nvSpPr>
          <p:cNvPr id="188" name="Text 26"/>
          <p:cNvSpPr txBox="1"/>
          <p:nvPr/>
        </p:nvSpPr>
        <p:spPr>
          <a:xfrm>
            <a:off x="4910534" y="3251100"/>
            <a:ext cx="3496085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Aligns with the AU's dual mandate to demarcate borders while</a:t>
            </a:r>
          </a:p>
        </p:txBody>
      </p:sp>
      <p:sp>
        <p:nvSpPr>
          <p:cNvPr id="189" name="Text 27"/>
          <p:cNvSpPr txBox="1"/>
          <p:nvPr/>
        </p:nvSpPr>
        <p:spPr>
          <a:xfrm>
            <a:off x="4910534" y="3465413"/>
            <a:ext cx="2765897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promoting cross- border cooperation and turning </a:t>
            </a:r>
          </a:p>
        </p:txBody>
      </p:sp>
      <p:sp>
        <p:nvSpPr>
          <p:cNvPr id="190" name="Text 28"/>
          <p:cNvSpPr txBox="1"/>
          <p:nvPr/>
        </p:nvSpPr>
        <p:spPr>
          <a:xfrm>
            <a:off x="7654459" y="3465413"/>
            <a:ext cx="813955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 b="1">
                <a:solidFill>
                  <a:srgbClr val="F9A82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"barriers into</a:t>
            </a:r>
          </a:p>
        </p:txBody>
      </p:sp>
      <p:sp>
        <p:nvSpPr>
          <p:cNvPr id="191" name="Text 29"/>
          <p:cNvSpPr txBox="1"/>
          <p:nvPr/>
        </p:nvSpPr>
        <p:spPr>
          <a:xfrm>
            <a:off x="8466655" y="3059013"/>
            <a:ext cx="12700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. </a:t>
            </a:r>
          </a:p>
        </p:txBody>
      </p:sp>
      <p:pic>
        <p:nvPicPr>
          <p:cNvPr id="192" name="Image 4" descr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341" y="3919537"/>
            <a:ext cx="857251" cy="857251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Text 30"/>
          <p:cNvSpPr txBox="1"/>
          <p:nvPr/>
        </p:nvSpPr>
        <p:spPr>
          <a:xfrm>
            <a:off x="5039217" y="4845447"/>
            <a:ext cx="59550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700" b="1">
                <a:solidFill>
                  <a:srgbClr val="1B5E20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African Union</a:t>
            </a:r>
          </a:p>
        </p:txBody>
      </p:sp>
      <p:pic>
        <p:nvPicPr>
          <p:cNvPr id="194" name="Image 5" descr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5402" y="3919537"/>
            <a:ext cx="857251" cy="857251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Text 31"/>
          <p:cNvSpPr txBox="1"/>
          <p:nvPr/>
        </p:nvSpPr>
        <p:spPr>
          <a:xfrm>
            <a:off x="6606552" y="4845447"/>
            <a:ext cx="23495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700" b="1">
                <a:solidFill>
                  <a:srgbClr val="1B5E20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IGAD</a:t>
            </a:r>
          </a:p>
        </p:txBody>
      </p:sp>
      <p:pic>
        <p:nvPicPr>
          <p:cNvPr id="196" name="Image 6" descr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2461" y="3919537"/>
            <a:ext cx="857251" cy="857251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Text 32"/>
          <p:cNvSpPr txBox="1"/>
          <p:nvPr/>
        </p:nvSpPr>
        <p:spPr>
          <a:xfrm>
            <a:off x="8010887" y="4845447"/>
            <a:ext cx="20039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700" b="1">
                <a:solidFill>
                  <a:srgbClr val="1B5E20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EAC</a:t>
            </a:r>
          </a:p>
        </p:txBody>
      </p:sp>
      <p:sp>
        <p:nvSpPr>
          <p:cNvPr id="198" name="Text 24"/>
          <p:cNvSpPr txBox="1"/>
          <p:nvPr/>
        </p:nvSpPr>
        <p:spPr>
          <a:xfrm>
            <a:off x="338047" y="3503705"/>
            <a:ext cx="4114801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 i="1">
                <a:solidFill>
                  <a:srgbClr val="4B556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"The ICJ's jurisprudence on African border disputes reveals a pattern of pragmatism and a willingness to adapt to the specific circumstances of each dispute."</a:t>
            </a:r>
          </a:p>
        </p:txBody>
      </p:sp>
      <p:sp>
        <p:nvSpPr>
          <p:cNvPr id="199" name="de jure"/>
          <p:cNvSpPr txBox="1"/>
          <p:nvPr/>
        </p:nvSpPr>
        <p:spPr>
          <a:xfrm>
            <a:off x="3434104" y="2227997"/>
            <a:ext cx="555835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 b="1">
                <a:solidFill>
                  <a:srgbClr val="F9A82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de jure </a:t>
            </a:r>
          </a:p>
        </p:txBody>
      </p:sp>
      <p:sp>
        <p:nvSpPr>
          <p:cNvPr id="200" name="should not"/>
          <p:cNvSpPr txBox="1"/>
          <p:nvPr/>
        </p:nvSpPr>
        <p:spPr>
          <a:xfrm>
            <a:off x="3501802" y="2737068"/>
            <a:ext cx="725499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should not</a:t>
            </a:r>
          </a:p>
        </p:txBody>
      </p:sp>
      <p:sp>
        <p:nvSpPr>
          <p:cNvPr id="201" name="bridges&quot;"/>
          <p:cNvSpPr txBox="1"/>
          <p:nvPr/>
        </p:nvSpPr>
        <p:spPr>
          <a:xfrm>
            <a:off x="4871646" y="3610719"/>
            <a:ext cx="623055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 b="1">
                <a:solidFill>
                  <a:srgbClr val="F9A82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bridges"</a:t>
            </a:r>
          </a:p>
        </p:txBody>
      </p:sp>
      <p:pic>
        <p:nvPicPr>
          <p:cNvPr id="202" name="Picture 3" descr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4549"/>
            <a:ext cx="9144000" cy="10546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 0" descr="Image 0"/>
          <p:cNvPicPr>
            <a:picLocks noChangeAspect="1"/>
          </p:cNvPicPr>
          <p:nvPr/>
        </p:nvPicPr>
        <p:blipFill>
          <a:blip r:embed="rId2"/>
          <a:srcRect b="5579"/>
          <a:stretch>
            <a:fillRect/>
          </a:stretch>
        </p:blipFill>
        <p:spPr>
          <a:xfrm>
            <a:off x="0" y="295648"/>
            <a:ext cx="9144000" cy="5003564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Text 1"/>
          <p:cNvSpPr txBox="1"/>
          <p:nvPr/>
        </p:nvSpPr>
        <p:spPr>
          <a:xfrm>
            <a:off x="428625" y="1045369"/>
            <a:ext cx="5136332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A Pragmatic, Phased Implementation Roadmap</a:t>
            </a:r>
          </a:p>
        </p:txBody>
      </p:sp>
      <p:sp>
        <p:nvSpPr>
          <p:cNvPr id="206" name="Shape 2"/>
          <p:cNvSpPr/>
          <p:nvPr/>
        </p:nvSpPr>
        <p:spPr>
          <a:xfrm>
            <a:off x="428625" y="1517650"/>
            <a:ext cx="1428750" cy="600075"/>
          </a:xfrm>
          <a:prstGeom prst="rect">
            <a:avLst/>
          </a:prstGeom>
          <a:solidFill>
            <a:srgbClr val="8B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07" name="Image 1" descr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82" y="1639094"/>
            <a:ext cx="142876" cy="142876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Text 3"/>
          <p:cNvSpPr txBox="1"/>
          <p:nvPr/>
        </p:nvSpPr>
        <p:spPr>
          <a:xfrm>
            <a:off x="947270" y="1633438"/>
            <a:ext cx="591457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1000" b="1">
                <a:solidFill>
                  <a:srgbClr val="FAF8F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PHASE 1</a:t>
            </a:r>
          </a:p>
        </p:txBody>
      </p:sp>
      <p:sp>
        <p:nvSpPr>
          <p:cNvPr id="209" name="Text 4"/>
          <p:cNvSpPr txBox="1"/>
          <p:nvPr/>
        </p:nvSpPr>
        <p:spPr>
          <a:xfrm>
            <a:off x="744983" y="1847750"/>
            <a:ext cx="796034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1000" b="1">
                <a:solidFill>
                  <a:srgbClr val="FAF8F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0-12 months </a:t>
            </a:r>
          </a:p>
        </p:txBody>
      </p:sp>
      <p:sp>
        <p:nvSpPr>
          <p:cNvPr id="210" name="Text 5"/>
          <p:cNvSpPr txBox="1"/>
          <p:nvPr/>
        </p:nvSpPr>
        <p:spPr>
          <a:xfrm>
            <a:off x="2035968" y="1527175"/>
            <a:ext cx="1247355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 b="1">
                <a:solidFill>
                  <a:srgbClr val="1B5E20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Confidence Building</a:t>
            </a:r>
          </a:p>
        </p:txBody>
      </p:sp>
      <p:sp>
        <p:nvSpPr>
          <p:cNvPr id="211" name="Text 6"/>
          <p:cNvSpPr txBox="1"/>
          <p:nvPr/>
        </p:nvSpPr>
        <p:spPr>
          <a:xfrm>
            <a:off x="2035968" y="1754881"/>
            <a:ext cx="5779543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Immediate military de-escalation overseen by a neutral body (e.g., ICGLR-EJVM). Establish ceasefire </a:t>
            </a:r>
          </a:p>
        </p:txBody>
      </p:sp>
      <p:sp>
        <p:nvSpPr>
          <p:cNvPr id="212" name="Text 7"/>
          <p:cNvSpPr txBox="1"/>
          <p:nvPr/>
        </p:nvSpPr>
        <p:spPr>
          <a:xfrm>
            <a:off x="2035968" y="1954906"/>
            <a:ext cx="2766022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protocols and create political space for dialogue. </a:t>
            </a:r>
          </a:p>
        </p:txBody>
      </p:sp>
      <p:sp>
        <p:nvSpPr>
          <p:cNvPr id="213" name="Shape 8"/>
          <p:cNvSpPr/>
          <p:nvPr/>
        </p:nvSpPr>
        <p:spPr>
          <a:xfrm>
            <a:off x="428625" y="2217738"/>
            <a:ext cx="8286750" cy="21432"/>
          </a:xfrm>
          <a:prstGeom prst="rect">
            <a:avLst/>
          </a:prstGeom>
          <a:solidFill>
            <a:srgbClr val="F9A82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4" name="Shape 9"/>
          <p:cNvSpPr/>
          <p:nvPr/>
        </p:nvSpPr>
        <p:spPr>
          <a:xfrm>
            <a:off x="428625" y="2309018"/>
            <a:ext cx="1428750" cy="600076"/>
          </a:xfrm>
          <a:prstGeom prst="rect">
            <a:avLst/>
          </a:prstGeom>
          <a:solidFill>
            <a:srgbClr val="A52A2A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15" name="Image 2" descr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82" y="2430463"/>
            <a:ext cx="142876" cy="142876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Text 10"/>
          <p:cNvSpPr txBox="1"/>
          <p:nvPr/>
        </p:nvSpPr>
        <p:spPr>
          <a:xfrm>
            <a:off x="947270" y="2424806"/>
            <a:ext cx="591457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1000" b="1">
                <a:solidFill>
                  <a:srgbClr val="FAF8F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PHASE 2</a:t>
            </a:r>
          </a:p>
        </p:txBody>
      </p:sp>
      <p:sp>
        <p:nvSpPr>
          <p:cNvPr id="217" name="Text 11"/>
          <p:cNvSpPr txBox="1"/>
          <p:nvPr/>
        </p:nvSpPr>
        <p:spPr>
          <a:xfrm>
            <a:off x="709668" y="2639119"/>
            <a:ext cx="866665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1000" b="1">
                <a:solidFill>
                  <a:srgbClr val="FAF8F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12-36 months </a:t>
            </a:r>
          </a:p>
        </p:txBody>
      </p:sp>
      <p:sp>
        <p:nvSpPr>
          <p:cNvPr id="218" name="Text 12"/>
          <p:cNvSpPr txBox="1"/>
          <p:nvPr/>
        </p:nvSpPr>
        <p:spPr>
          <a:xfrm>
            <a:off x="2035968" y="2332831"/>
            <a:ext cx="2042593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 b="1">
                <a:solidFill>
                  <a:srgbClr val="1B5E20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Technical &amp; Dialogic Foundations</a:t>
            </a:r>
          </a:p>
        </p:txBody>
      </p:sp>
      <p:sp>
        <p:nvSpPr>
          <p:cNvPr id="219" name="Text 13"/>
          <p:cNvSpPr txBox="1"/>
          <p:nvPr/>
        </p:nvSpPr>
        <p:spPr>
          <a:xfrm>
            <a:off x="2035968" y="2560538"/>
            <a:ext cx="5384343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Establish two parallel commissions: one for technical border demarcation (for resources) using </a:t>
            </a:r>
          </a:p>
        </p:txBody>
      </p:sp>
      <p:sp>
        <p:nvSpPr>
          <p:cNvPr id="220" name="Text 14"/>
          <p:cNvSpPr txBox="1"/>
          <p:nvPr/>
        </p:nvSpPr>
        <p:spPr>
          <a:xfrm>
            <a:off x="2035968" y="2760563"/>
            <a:ext cx="5003777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archives and satellite data, and one for mapping customary land use through community </a:t>
            </a:r>
          </a:p>
        </p:txBody>
      </p:sp>
      <p:sp>
        <p:nvSpPr>
          <p:cNvPr id="221" name="Text 15"/>
          <p:cNvSpPr txBox="1"/>
          <p:nvPr/>
        </p:nvSpPr>
        <p:spPr>
          <a:xfrm>
            <a:off x="7019765" y="2766119"/>
            <a:ext cx="761059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consultation. </a:t>
            </a:r>
          </a:p>
        </p:txBody>
      </p:sp>
      <p:sp>
        <p:nvSpPr>
          <p:cNvPr id="222" name="Shape 16"/>
          <p:cNvSpPr/>
          <p:nvPr/>
        </p:nvSpPr>
        <p:spPr>
          <a:xfrm>
            <a:off x="428625" y="3109118"/>
            <a:ext cx="8286750" cy="21432"/>
          </a:xfrm>
          <a:prstGeom prst="rect">
            <a:avLst/>
          </a:prstGeom>
          <a:solidFill>
            <a:srgbClr val="F9A82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3" name="Shape 17"/>
          <p:cNvSpPr/>
          <p:nvPr/>
        </p:nvSpPr>
        <p:spPr>
          <a:xfrm>
            <a:off x="428625" y="3201988"/>
            <a:ext cx="1428750" cy="600076"/>
          </a:xfrm>
          <a:prstGeom prst="rect">
            <a:avLst/>
          </a:prstGeom>
          <a:solidFill>
            <a:srgbClr val="2E7D3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24" name="Image 3" descr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713" y="3323431"/>
            <a:ext cx="125017" cy="142876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Text 18"/>
          <p:cNvSpPr txBox="1"/>
          <p:nvPr/>
        </p:nvSpPr>
        <p:spPr>
          <a:xfrm>
            <a:off x="938340" y="3317775"/>
            <a:ext cx="591457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1000" b="1">
                <a:solidFill>
                  <a:srgbClr val="FAF8F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PHASE 3</a:t>
            </a:r>
          </a:p>
        </p:txBody>
      </p:sp>
      <p:sp>
        <p:nvSpPr>
          <p:cNvPr id="226" name="Text 19"/>
          <p:cNvSpPr txBox="1"/>
          <p:nvPr/>
        </p:nvSpPr>
        <p:spPr>
          <a:xfrm>
            <a:off x="709668" y="3532088"/>
            <a:ext cx="866665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1000" b="1">
                <a:solidFill>
                  <a:srgbClr val="FAF8F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36-48 months </a:t>
            </a:r>
          </a:p>
        </p:txBody>
      </p:sp>
      <p:sp>
        <p:nvSpPr>
          <p:cNvPr id="227" name="Text 20"/>
          <p:cNvSpPr txBox="1"/>
          <p:nvPr/>
        </p:nvSpPr>
        <p:spPr>
          <a:xfrm>
            <a:off x="2035968" y="3211512"/>
            <a:ext cx="753679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 b="1">
                <a:solidFill>
                  <a:srgbClr val="1B5E20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Pilot Project</a:t>
            </a:r>
          </a:p>
        </p:txBody>
      </p:sp>
      <p:sp>
        <p:nvSpPr>
          <p:cNvPr id="228" name="Text 21"/>
          <p:cNvSpPr txBox="1"/>
          <p:nvPr/>
        </p:nvSpPr>
        <p:spPr>
          <a:xfrm>
            <a:off x="2035968" y="3439219"/>
            <a:ext cx="5277310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Launch a pilot "Cross-Border Access Zone" in a high-interaction area like the Kajo Keji-Moyo </a:t>
            </a:r>
          </a:p>
        </p:txBody>
      </p:sp>
      <p:sp>
        <p:nvSpPr>
          <p:cNvPr id="229" name="Text 22"/>
          <p:cNvSpPr txBox="1"/>
          <p:nvPr/>
        </p:nvSpPr>
        <p:spPr>
          <a:xfrm>
            <a:off x="2035968" y="3639244"/>
            <a:ext cx="5391908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corridor. Demonstrate tangible benefits: reduced conflict, increased trade, improved livelihoods. </a:t>
            </a:r>
          </a:p>
        </p:txBody>
      </p:sp>
      <p:sp>
        <p:nvSpPr>
          <p:cNvPr id="230" name="Shape 23"/>
          <p:cNvSpPr/>
          <p:nvPr/>
        </p:nvSpPr>
        <p:spPr>
          <a:xfrm>
            <a:off x="428625" y="3902074"/>
            <a:ext cx="8286750" cy="21433"/>
          </a:xfrm>
          <a:prstGeom prst="rect">
            <a:avLst/>
          </a:prstGeom>
          <a:solidFill>
            <a:srgbClr val="F9A82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1" name="Shape 24"/>
          <p:cNvSpPr/>
          <p:nvPr/>
        </p:nvSpPr>
        <p:spPr>
          <a:xfrm>
            <a:off x="428625" y="3994944"/>
            <a:ext cx="1428750" cy="600076"/>
          </a:xfrm>
          <a:prstGeom prst="rect">
            <a:avLst/>
          </a:prstGeom>
          <a:solidFill>
            <a:srgbClr val="1B5E2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32" name="Image 4" descr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853" y="4116387"/>
            <a:ext cx="160735" cy="142876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Text 25"/>
          <p:cNvSpPr txBox="1"/>
          <p:nvPr/>
        </p:nvSpPr>
        <p:spPr>
          <a:xfrm>
            <a:off x="956200" y="4110731"/>
            <a:ext cx="591457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1000" b="1">
                <a:solidFill>
                  <a:srgbClr val="FAF8F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PHASE 4</a:t>
            </a:r>
          </a:p>
        </p:txBody>
      </p:sp>
      <p:sp>
        <p:nvSpPr>
          <p:cNvPr id="234" name="Text 26"/>
          <p:cNvSpPr txBox="1"/>
          <p:nvPr/>
        </p:nvSpPr>
        <p:spPr>
          <a:xfrm>
            <a:off x="764348" y="4325044"/>
            <a:ext cx="757276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1000" b="1">
                <a:solidFill>
                  <a:srgbClr val="FAF8F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48+ months </a:t>
            </a:r>
          </a:p>
        </p:txBody>
      </p:sp>
      <p:sp>
        <p:nvSpPr>
          <p:cNvPr id="235" name="Text 27"/>
          <p:cNvSpPr txBox="1"/>
          <p:nvPr/>
        </p:nvSpPr>
        <p:spPr>
          <a:xfrm>
            <a:off x="2035968" y="4004468"/>
            <a:ext cx="845643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 b="1">
                <a:solidFill>
                  <a:srgbClr val="1B5E20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Formal Treaty</a:t>
            </a:r>
          </a:p>
        </p:txBody>
      </p:sp>
      <p:sp>
        <p:nvSpPr>
          <p:cNvPr id="236" name="Text 28"/>
          <p:cNvSpPr txBox="1"/>
          <p:nvPr/>
        </p:nvSpPr>
        <p:spPr>
          <a:xfrm>
            <a:off x="2035968" y="4232175"/>
            <a:ext cx="5522257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Based on the pilot's success, negotiate and sign a formal bilateral treaty enshrining the principles </a:t>
            </a:r>
          </a:p>
        </p:txBody>
      </p:sp>
      <p:sp>
        <p:nvSpPr>
          <p:cNvPr id="237" name="Text 29"/>
          <p:cNvSpPr txBox="1"/>
          <p:nvPr/>
        </p:nvSpPr>
        <p:spPr>
          <a:xfrm>
            <a:off x="2035968" y="4432200"/>
            <a:ext cx="4965639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of Symbolic Sovereignty. Scale successful mechanisms across the entire border region. </a:t>
            </a:r>
          </a:p>
        </p:txBody>
      </p:sp>
      <p:pic>
        <p:nvPicPr>
          <p:cNvPr id="238" name="Image 5" descr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218" y="4735116"/>
            <a:ext cx="150020" cy="150020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Text 30"/>
          <p:cNvSpPr txBox="1"/>
          <p:nvPr/>
        </p:nvSpPr>
        <p:spPr>
          <a:xfrm>
            <a:off x="828674" y="4724896"/>
            <a:ext cx="6906023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 b="1">
                <a:solidFill>
                  <a:srgbClr val="1B5E20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Incremental adoption creates momentum: technical work runs parallel with community dialogue, and a </a:t>
            </a:r>
          </a:p>
        </p:txBody>
      </p:sp>
      <p:sp>
        <p:nvSpPr>
          <p:cNvPr id="240" name="Text 31"/>
          <p:cNvSpPr txBox="1"/>
          <p:nvPr/>
        </p:nvSpPr>
        <p:spPr>
          <a:xfrm>
            <a:off x="607218" y="4934911"/>
            <a:ext cx="5136990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 b="1">
                <a:solidFill>
                  <a:srgbClr val="1B5E20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successful pilot makes the formal treaty politically attractive and achievable. </a:t>
            </a:r>
          </a:p>
        </p:txBody>
      </p:sp>
      <p:pic>
        <p:nvPicPr>
          <p:cNvPr id="241" name="Picture 3" descr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549"/>
            <a:ext cx="9144000" cy="10546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ext 1"/>
          <p:cNvSpPr txBox="1"/>
          <p:nvPr/>
        </p:nvSpPr>
        <p:spPr>
          <a:xfrm>
            <a:off x="428625" y="1073150"/>
            <a:ext cx="505874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500" b="1"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Benefits and Expected Outcomes</a:t>
            </a:r>
          </a:p>
        </p:txBody>
      </p:sp>
      <p:pic>
        <p:nvPicPr>
          <p:cNvPr id="244" name="Image 1" descr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86" y="1737022"/>
            <a:ext cx="271464" cy="171451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Text 2"/>
          <p:cNvSpPr txBox="1"/>
          <p:nvPr/>
        </p:nvSpPr>
        <p:spPr>
          <a:xfrm>
            <a:off x="771525" y="1736327"/>
            <a:ext cx="2722265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200" b="1">
                <a:solidFill>
                  <a:srgbClr val="1B5E20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Conflict Reduction &amp; Human Security</a:t>
            </a:r>
          </a:p>
        </p:txBody>
      </p:sp>
      <p:sp>
        <p:nvSpPr>
          <p:cNvPr id="246" name="Text 3"/>
          <p:cNvSpPr txBox="1"/>
          <p:nvPr/>
        </p:nvSpPr>
        <p:spPr>
          <a:xfrm>
            <a:off x="428625" y="2018970"/>
            <a:ext cx="389298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Transforms militarized tensions into cooperative frameworks, enhancing safety and security for border communities while respecting their historical rights and livelihoods. </a:t>
            </a:r>
          </a:p>
        </p:txBody>
      </p:sp>
      <p:pic>
        <p:nvPicPr>
          <p:cNvPr id="247" name="Image 2" descr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86" y="2642530"/>
            <a:ext cx="271464" cy="171451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Text 4"/>
          <p:cNvSpPr txBox="1"/>
          <p:nvPr/>
        </p:nvSpPr>
        <p:spPr>
          <a:xfrm>
            <a:off x="771525" y="2657215"/>
            <a:ext cx="3018880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200" b="1">
                <a:solidFill>
                  <a:srgbClr val="1B5E20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Economic Integration &amp; Trade Facilitation</a:t>
            </a:r>
          </a:p>
        </p:txBody>
      </p:sp>
      <p:sp>
        <p:nvSpPr>
          <p:cNvPr id="249" name="Text 5"/>
          <p:cNvSpPr txBox="1"/>
          <p:nvPr/>
        </p:nvSpPr>
        <p:spPr>
          <a:xfrm>
            <a:off x="428625" y="2940535"/>
            <a:ext cx="389298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Enables seamless cross-border trade and economic activity, aligning with EAC and IGAD integration goals while boosting local economies and regional prosperity. </a:t>
            </a:r>
          </a:p>
        </p:txBody>
      </p:sp>
      <p:pic>
        <p:nvPicPr>
          <p:cNvPr id="250" name="Image 3" descr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86" y="3559413"/>
            <a:ext cx="271464" cy="171451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Text 6"/>
          <p:cNvSpPr txBox="1"/>
          <p:nvPr/>
        </p:nvSpPr>
        <p:spPr>
          <a:xfrm>
            <a:off x="771525" y="3566756"/>
            <a:ext cx="2545309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200" b="1">
                <a:solidFill>
                  <a:srgbClr val="1B5E20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Transparent Resource Governance</a:t>
            </a:r>
          </a:p>
        </p:txBody>
      </p:sp>
      <p:sp>
        <p:nvSpPr>
          <p:cNvPr id="252" name="Text 7"/>
          <p:cNvSpPr txBox="1"/>
          <p:nvPr/>
        </p:nvSpPr>
        <p:spPr>
          <a:xfrm>
            <a:off x="428625" y="3850076"/>
            <a:ext cx="389298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Ensures communities benefit from mineral wealth extraction through clear frameworks, implementing the Africa Mining Vision's commitment to local stakeholder participation. </a:t>
            </a:r>
          </a:p>
        </p:txBody>
      </p:sp>
      <p:pic>
        <p:nvPicPr>
          <p:cNvPr id="253" name="Image 4" descr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386" y="4416468"/>
            <a:ext cx="271464" cy="171451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Text 8"/>
          <p:cNvSpPr txBox="1"/>
          <p:nvPr/>
        </p:nvSpPr>
        <p:spPr>
          <a:xfrm>
            <a:off x="771525" y="4438197"/>
            <a:ext cx="2806800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200" b="1">
                <a:solidFill>
                  <a:srgbClr val="1B5E20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Continental Model for Border Disputes</a:t>
            </a:r>
          </a:p>
        </p:txBody>
      </p:sp>
      <p:sp>
        <p:nvSpPr>
          <p:cNvPr id="255" name="Text 9"/>
          <p:cNvSpPr txBox="1"/>
          <p:nvPr/>
        </p:nvSpPr>
        <p:spPr>
          <a:xfrm>
            <a:off x="428625" y="4708817"/>
            <a:ext cx="389298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Establishes a replicable framework for resolving similar colonial-era border disputes across Africa, offering a decolonial alternative to rigid Westphalian approaches. </a:t>
            </a:r>
          </a:p>
        </p:txBody>
      </p:sp>
      <p:sp>
        <p:nvSpPr>
          <p:cNvPr id="256" name="Shape 10"/>
          <p:cNvSpPr/>
          <p:nvPr/>
        </p:nvSpPr>
        <p:spPr>
          <a:xfrm>
            <a:off x="4771849" y="4447861"/>
            <a:ext cx="4235882" cy="514351"/>
          </a:xfrm>
          <a:prstGeom prst="rect">
            <a:avLst/>
          </a:prstGeom>
          <a:solidFill>
            <a:srgbClr val="2E7D3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57" name="Image 5" descr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124" y="4540730"/>
            <a:ext cx="178595" cy="142876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Text 11"/>
          <p:cNvSpPr txBox="1"/>
          <p:nvPr/>
        </p:nvSpPr>
        <p:spPr>
          <a:xfrm>
            <a:off x="5565645" y="4535075"/>
            <a:ext cx="2898292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1000" b="1">
                <a:solidFill>
                  <a:srgbClr val="FAF8F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From Conflict to Cooperation: Building Shared </a:t>
            </a:r>
          </a:p>
        </p:txBody>
      </p:sp>
      <p:sp>
        <p:nvSpPr>
          <p:cNvPr id="259" name="Text 12"/>
          <p:cNvSpPr txBox="1"/>
          <p:nvPr/>
        </p:nvSpPr>
        <p:spPr>
          <a:xfrm>
            <a:off x="5228657" y="4720812"/>
            <a:ext cx="3322266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1000" b="1">
                <a:solidFill>
                  <a:srgbClr val="FAF8F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Prosperity Through Community-Centered Governance </a:t>
            </a:r>
          </a:p>
        </p:txBody>
      </p:sp>
      <p:pic>
        <p:nvPicPr>
          <p:cNvPr id="260" name="Picture 3" descr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4549"/>
            <a:ext cx="9144000" cy="1054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age 4" descr="Image 4"/>
          <p:cNvPicPr>
            <a:picLocks noChangeAspect="1"/>
          </p:cNvPicPr>
          <p:nvPr/>
        </p:nvPicPr>
        <p:blipFill>
          <a:blip r:embed="rId8"/>
          <a:srcRect l="23534" t="23263" r="19564" b="9819"/>
          <a:stretch>
            <a:fillRect/>
          </a:stretch>
        </p:blipFill>
        <p:spPr>
          <a:xfrm>
            <a:off x="4777505" y="1624297"/>
            <a:ext cx="4735207" cy="24749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 1"/>
          <p:cNvSpPr txBox="1"/>
          <p:nvPr/>
        </p:nvSpPr>
        <p:spPr>
          <a:xfrm>
            <a:off x="428625" y="1112838"/>
            <a:ext cx="392524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Recommendations for Stakeholders</a:t>
            </a:r>
          </a:p>
        </p:txBody>
      </p:sp>
      <p:sp>
        <p:nvSpPr>
          <p:cNvPr id="264" name="Shape 2"/>
          <p:cNvSpPr/>
          <p:nvPr/>
        </p:nvSpPr>
        <p:spPr>
          <a:xfrm>
            <a:off x="428624" y="1570037"/>
            <a:ext cx="4036221" cy="371476"/>
          </a:xfrm>
          <a:prstGeom prst="rect">
            <a:avLst/>
          </a:prstGeom>
          <a:solidFill>
            <a:srgbClr val="8B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65" name="Image 1" descr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2" y="1670050"/>
            <a:ext cx="171451" cy="171450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Text 3"/>
          <p:cNvSpPr txBox="1"/>
          <p:nvPr/>
        </p:nvSpPr>
        <p:spPr>
          <a:xfrm>
            <a:off x="800100" y="1653282"/>
            <a:ext cx="2250660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300" b="1">
                <a:solidFill>
                  <a:srgbClr val="FAF8F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For South Sudan &amp; Uganda </a:t>
            </a:r>
          </a:p>
        </p:txBody>
      </p:sp>
      <p:sp>
        <p:nvSpPr>
          <p:cNvPr id="267" name="Text 4"/>
          <p:cNvSpPr txBox="1"/>
          <p:nvPr/>
        </p:nvSpPr>
        <p:spPr>
          <a:xfrm>
            <a:off x="607218" y="2015133"/>
            <a:ext cx="127001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rgbClr val="F9A82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●</a:t>
            </a:r>
          </a:p>
        </p:txBody>
      </p:sp>
      <p:sp>
        <p:nvSpPr>
          <p:cNvPr id="268" name="Text 5"/>
          <p:cNvSpPr txBox="1"/>
          <p:nvPr/>
        </p:nvSpPr>
        <p:spPr>
          <a:xfrm>
            <a:off x="835847" y="2034083"/>
            <a:ext cx="3203328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Immediately de-escalate military presence and establish </a:t>
            </a:r>
          </a:p>
        </p:txBody>
      </p:sp>
      <p:sp>
        <p:nvSpPr>
          <p:cNvPr id="269" name="Text 6"/>
          <p:cNvSpPr txBox="1"/>
          <p:nvPr/>
        </p:nvSpPr>
        <p:spPr>
          <a:xfrm>
            <a:off x="835818" y="2230173"/>
            <a:ext cx="234924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ceasefire protocols with neutral oversight </a:t>
            </a:r>
          </a:p>
        </p:txBody>
      </p:sp>
      <p:sp>
        <p:nvSpPr>
          <p:cNvPr id="270" name="Text 7"/>
          <p:cNvSpPr txBox="1"/>
          <p:nvPr/>
        </p:nvSpPr>
        <p:spPr>
          <a:xfrm>
            <a:off x="607218" y="2463040"/>
            <a:ext cx="127001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rgbClr val="F9A82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●</a:t>
            </a:r>
          </a:p>
        </p:txBody>
      </p:sp>
      <p:sp>
        <p:nvSpPr>
          <p:cNvPr id="271" name="Text 8"/>
          <p:cNvSpPr txBox="1"/>
          <p:nvPr/>
        </p:nvSpPr>
        <p:spPr>
          <a:xfrm>
            <a:off x="835847" y="2481991"/>
            <a:ext cx="3483310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Establish Joint Technical Commission for border demarcation </a:t>
            </a:r>
          </a:p>
        </p:txBody>
      </p:sp>
      <p:sp>
        <p:nvSpPr>
          <p:cNvPr id="272" name="Text 9"/>
          <p:cNvSpPr txBox="1"/>
          <p:nvPr/>
        </p:nvSpPr>
        <p:spPr>
          <a:xfrm>
            <a:off x="848519" y="2678081"/>
            <a:ext cx="1311722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and resource mapping </a:t>
            </a:r>
          </a:p>
        </p:txBody>
      </p:sp>
      <p:sp>
        <p:nvSpPr>
          <p:cNvPr id="273" name="Text 10"/>
          <p:cNvSpPr txBox="1"/>
          <p:nvPr/>
        </p:nvSpPr>
        <p:spPr>
          <a:xfrm>
            <a:off x="607218" y="2910948"/>
            <a:ext cx="127001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rgbClr val="F9A82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●</a:t>
            </a:r>
          </a:p>
        </p:txBody>
      </p:sp>
      <p:sp>
        <p:nvSpPr>
          <p:cNvPr id="274" name="Text 11"/>
          <p:cNvSpPr txBox="1"/>
          <p:nvPr/>
        </p:nvSpPr>
        <p:spPr>
          <a:xfrm>
            <a:off x="835847" y="2929898"/>
            <a:ext cx="3605970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Adopt the Symbolic Sovereignty framework through the phased </a:t>
            </a:r>
          </a:p>
        </p:txBody>
      </p:sp>
      <p:sp>
        <p:nvSpPr>
          <p:cNvPr id="275" name="Text 12"/>
          <p:cNvSpPr txBox="1"/>
          <p:nvPr/>
        </p:nvSpPr>
        <p:spPr>
          <a:xfrm>
            <a:off x="835818" y="3125988"/>
            <a:ext cx="1445730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implementation roadmap </a:t>
            </a:r>
          </a:p>
        </p:txBody>
      </p:sp>
      <p:sp>
        <p:nvSpPr>
          <p:cNvPr id="276" name="Shape 13"/>
          <p:cNvSpPr/>
          <p:nvPr/>
        </p:nvSpPr>
        <p:spPr>
          <a:xfrm>
            <a:off x="428624" y="3370959"/>
            <a:ext cx="4036221" cy="371476"/>
          </a:xfrm>
          <a:prstGeom prst="rect">
            <a:avLst/>
          </a:prstGeom>
          <a:solidFill>
            <a:srgbClr val="1B5E2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77" name="Image 2" descr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2" y="3470973"/>
            <a:ext cx="214314" cy="171451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Text 14"/>
          <p:cNvSpPr txBox="1"/>
          <p:nvPr/>
        </p:nvSpPr>
        <p:spPr>
          <a:xfrm>
            <a:off x="842962" y="3454204"/>
            <a:ext cx="1685226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300" b="1">
                <a:solidFill>
                  <a:srgbClr val="FAF8F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For AU / IGAD / EAC </a:t>
            </a:r>
          </a:p>
        </p:txBody>
      </p:sp>
      <p:sp>
        <p:nvSpPr>
          <p:cNvPr id="279" name="Text 15"/>
          <p:cNvSpPr txBox="1"/>
          <p:nvPr/>
        </p:nvSpPr>
        <p:spPr>
          <a:xfrm>
            <a:off x="607218" y="3816055"/>
            <a:ext cx="127001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rgbClr val="F9A82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●</a:t>
            </a:r>
          </a:p>
        </p:txBody>
      </p:sp>
      <p:sp>
        <p:nvSpPr>
          <p:cNvPr id="280" name="Text 16"/>
          <p:cNvSpPr txBox="1"/>
          <p:nvPr/>
        </p:nvSpPr>
        <p:spPr>
          <a:xfrm>
            <a:off x="835846" y="3835006"/>
            <a:ext cx="3408029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Endorse Symbolic Sovereignty as a model for implementing </a:t>
            </a:r>
          </a:p>
        </p:txBody>
      </p:sp>
      <p:sp>
        <p:nvSpPr>
          <p:cNvPr id="281" name="Text 17"/>
          <p:cNvSpPr txBox="1"/>
          <p:nvPr/>
        </p:nvSpPr>
        <p:spPr>
          <a:xfrm>
            <a:off x="848518" y="4031096"/>
            <a:ext cx="2932957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the Africa Mining Vision and AU Border Programme </a:t>
            </a:r>
          </a:p>
        </p:txBody>
      </p:sp>
      <p:sp>
        <p:nvSpPr>
          <p:cNvPr id="282" name="Text 19"/>
          <p:cNvSpPr txBox="1"/>
          <p:nvPr/>
        </p:nvSpPr>
        <p:spPr>
          <a:xfrm>
            <a:off x="607218" y="4240944"/>
            <a:ext cx="127001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rgbClr val="F9A82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●</a:t>
            </a:r>
          </a:p>
        </p:txBody>
      </p:sp>
      <p:sp>
        <p:nvSpPr>
          <p:cNvPr id="283" name="Text 20"/>
          <p:cNvSpPr txBox="1"/>
          <p:nvPr/>
        </p:nvSpPr>
        <p:spPr>
          <a:xfrm>
            <a:off x="835846" y="4259894"/>
            <a:ext cx="3690617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Provide technical support for resource governance, demarcation, </a:t>
            </a:r>
          </a:p>
        </p:txBody>
      </p:sp>
      <p:sp>
        <p:nvSpPr>
          <p:cNvPr id="284" name="Text 21"/>
          <p:cNvSpPr txBox="1"/>
          <p:nvPr/>
        </p:nvSpPr>
        <p:spPr>
          <a:xfrm>
            <a:off x="848518" y="4455985"/>
            <a:ext cx="2236318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and community consultation processes </a:t>
            </a:r>
          </a:p>
        </p:txBody>
      </p:sp>
      <p:sp>
        <p:nvSpPr>
          <p:cNvPr id="285" name="Text 22"/>
          <p:cNvSpPr txBox="1"/>
          <p:nvPr/>
        </p:nvSpPr>
        <p:spPr>
          <a:xfrm>
            <a:off x="607218" y="4676152"/>
            <a:ext cx="127001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rgbClr val="F9A82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●</a:t>
            </a:r>
          </a:p>
        </p:txBody>
      </p:sp>
      <p:sp>
        <p:nvSpPr>
          <p:cNvPr id="286" name="Text 23"/>
          <p:cNvSpPr txBox="1"/>
          <p:nvPr/>
        </p:nvSpPr>
        <p:spPr>
          <a:xfrm>
            <a:off x="835847" y="4695102"/>
            <a:ext cx="3309802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Facilitate dialogue and mediation between the two nations </a:t>
            </a:r>
          </a:p>
        </p:txBody>
      </p:sp>
      <p:sp>
        <p:nvSpPr>
          <p:cNvPr id="287" name="Text 24"/>
          <p:cNvSpPr txBox="1"/>
          <p:nvPr/>
        </p:nvSpPr>
        <p:spPr>
          <a:xfrm>
            <a:off x="848518" y="4891192"/>
            <a:ext cx="1996580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throughout implementation phases </a:t>
            </a:r>
          </a:p>
        </p:txBody>
      </p:sp>
      <p:sp>
        <p:nvSpPr>
          <p:cNvPr id="288" name="Shape 25"/>
          <p:cNvSpPr/>
          <p:nvPr/>
        </p:nvSpPr>
        <p:spPr>
          <a:xfrm>
            <a:off x="4968948" y="1574551"/>
            <a:ext cx="4036220" cy="371476"/>
          </a:xfrm>
          <a:prstGeom prst="rect">
            <a:avLst/>
          </a:prstGeom>
          <a:solidFill>
            <a:srgbClr val="2E7D3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9" name="Image 3" descr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536" y="1674564"/>
            <a:ext cx="171451" cy="171451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Text 26"/>
          <p:cNvSpPr txBox="1"/>
          <p:nvPr/>
        </p:nvSpPr>
        <p:spPr>
          <a:xfrm>
            <a:off x="5340423" y="1657796"/>
            <a:ext cx="2360862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300" b="1">
                <a:solidFill>
                  <a:srgbClr val="FAF8F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 For International Community </a:t>
            </a:r>
          </a:p>
        </p:txBody>
      </p:sp>
      <p:sp>
        <p:nvSpPr>
          <p:cNvPr id="291" name="Text 27"/>
          <p:cNvSpPr txBox="1"/>
          <p:nvPr/>
        </p:nvSpPr>
        <p:spPr>
          <a:xfrm>
            <a:off x="5147542" y="2019647"/>
            <a:ext cx="127001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rgbClr val="F9A82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●</a:t>
            </a:r>
          </a:p>
        </p:txBody>
      </p:sp>
      <p:sp>
        <p:nvSpPr>
          <p:cNvPr id="292" name="Text 28"/>
          <p:cNvSpPr txBox="1"/>
          <p:nvPr/>
        </p:nvSpPr>
        <p:spPr>
          <a:xfrm>
            <a:off x="5376170" y="2038598"/>
            <a:ext cx="3500178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Provide diplomatic backing and financial support for peaceful  </a:t>
            </a:r>
          </a:p>
        </p:txBody>
      </p:sp>
      <p:sp>
        <p:nvSpPr>
          <p:cNvPr id="293" name="Text 29"/>
          <p:cNvSpPr txBox="1"/>
          <p:nvPr/>
        </p:nvSpPr>
        <p:spPr>
          <a:xfrm>
            <a:off x="5388842" y="2234688"/>
            <a:ext cx="1346759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resolution mechanisms </a:t>
            </a:r>
          </a:p>
        </p:txBody>
      </p:sp>
      <p:sp>
        <p:nvSpPr>
          <p:cNvPr id="294" name="Text 30"/>
          <p:cNvSpPr txBox="1"/>
          <p:nvPr/>
        </p:nvSpPr>
        <p:spPr>
          <a:xfrm>
            <a:off x="5147542" y="2467555"/>
            <a:ext cx="127001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rgbClr val="F9A82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●</a:t>
            </a:r>
          </a:p>
        </p:txBody>
      </p:sp>
      <p:sp>
        <p:nvSpPr>
          <p:cNvPr id="295" name="Text 31"/>
          <p:cNvSpPr txBox="1"/>
          <p:nvPr/>
        </p:nvSpPr>
        <p:spPr>
          <a:xfrm>
            <a:off x="5376170" y="2486505"/>
            <a:ext cx="3245868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Fund cross-border development projects that strengthen  </a:t>
            </a:r>
          </a:p>
        </p:txBody>
      </p:sp>
      <p:sp>
        <p:nvSpPr>
          <p:cNvPr id="296" name="Text 32"/>
          <p:cNvSpPr txBox="1"/>
          <p:nvPr/>
        </p:nvSpPr>
        <p:spPr>
          <a:xfrm>
            <a:off x="5376142" y="2682595"/>
            <a:ext cx="2349240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rgbClr val="2C2C2C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t>community ties and economic integration </a:t>
            </a:r>
          </a:p>
        </p:txBody>
      </p:sp>
      <p:pic>
        <p:nvPicPr>
          <p:cNvPr id="297" name="Image 4" descr="Image 4"/>
          <p:cNvPicPr>
            <a:picLocks noChangeAspect="1"/>
          </p:cNvPicPr>
          <p:nvPr/>
        </p:nvPicPr>
        <p:blipFill>
          <a:blip r:embed="rId5">
            <a:alphaModFix amt="20213"/>
          </a:blip>
          <a:stretch>
            <a:fillRect/>
          </a:stretch>
        </p:blipFill>
        <p:spPr>
          <a:xfrm>
            <a:off x="5405573" y="2370894"/>
            <a:ext cx="3309803" cy="3046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Picture 3" descr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549"/>
            <a:ext cx="9144000" cy="10546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Metadata/LabelInfo.xml><?xml version="1.0" encoding="utf-8"?>
<clbl:labelList xmlns:clbl="http://schemas.microsoft.com/office/2020/mipLabelMetadata">
  <clbl:label id="{8b77875e-5908-45a0-9cb4-dec9ae074618}" enabled="1" method="Privileged" siteId="{0f9e35db-544f-4f60-bdcc-5ea416e6dc70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1205</Words>
  <Application>Microsoft Office PowerPoint</Application>
  <PresentationFormat>On-screen Show (16:9)</PresentationFormat>
  <Paragraphs>205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Carlito</vt:lpstr>
      <vt:lpstr>Office Theme</vt:lpstr>
      <vt:lpstr>   Symbolic Sovereignty for Border Communities:  An African Customary Law Principle for Resolving South Sudan-Uganda Territorial Disputes   JOHN GERRY EMMANUEL Landlocked Policy Institute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Fikre Asmamaw</dc:creator>
  <cp:lastModifiedBy>Fikre Asmamaw</cp:lastModifiedBy>
  <cp:revision>1</cp:revision>
  <dcterms:modified xsi:type="dcterms:W3CDTF">2025-11-11T02:35:45Z</dcterms:modified>
</cp:coreProperties>
</file>