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68" r:id="rId6"/>
    <p:sldId id="271" r:id="rId7"/>
    <p:sldId id="287" r:id="rId8"/>
    <p:sldId id="272" r:id="rId9"/>
    <p:sldId id="270" r:id="rId10"/>
    <p:sldId id="275" r:id="rId11"/>
    <p:sldId id="276" r:id="rId12"/>
    <p:sldId id="278" r:id="rId13"/>
    <p:sldId id="280" r:id="rId14"/>
    <p:sldId id="281" r:id="rId15"/>
    <p:sldId id="282" r:id="rId16"/>
    <p:sldId id="283" r:id="rId17"/>
    <p:sldId id="273" r:id="rId18"/>
    <p:sldId id="284" r:id="rId19"/>
    <p:sldId id="285" r:id="rId20"/>
    <p:sldId id="28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1131"/>
            <a:ext cx="9144000" cy="3259078"/>
          </a:xfrm>
        </p:spPr>
        <p:txBody>
          <a:bodyPr>
            <a:normAutofit fontScale="90000"/>
          </a:bodyPr>
          <a:lstStyle/>
          <a:p>
            <a:br>
              <a:rPr lang="en-US" sz="3800" b="1" dirty="0"/>
            </a:br>
            <a:r>
              <a:rPr lang="x-none" sz="3600" b="1" dirty="0"/>
              <a:t>La Gouvernance foncière et le Développement spontanée de la ville de Bujumbura </a:t>
            </a:r>
            <a:br>
              <a:rPr lang="en-US" sz="3800" b="1" dirty="0"/>
            </a:br>
            <a:br>
              <a:rPr lang="en-US" sz="3800" b="1" dirty="0"/>
            </a:br>
            <a:r>
              <a:rPr lang="fr-FR" sz="3600" b="1" dirty="0"/>
              <a:t>Mlle IRUMVA Jeanne Clémence </a:t>
            </a:r>
            <a:br>
              <a:rPr lang="en-US" sz="3800" b="1" dirty="0"/>
            </a:br>
            <a:r>
              <a:rPr lang="fr-FR" sz="3600" dirty="0"/>
              <a:t>Université du Burundi</a:t>
            </a:r>
            <a:r>
              <a:rPr lang="en-US" sz="3600" dirty="0"/>
              <a:t>, FSI</a:t>
            </a:r>
            <a:br>
              <a:rPr lang="en-US" b="1" dirty="0"/>
            </a:b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           2. </a:t>
            </a:r>
            <a:r>
              <a:rPr lang="en-US" b="1" dirty="0" err="1"/>
              <a:t>Objectif</a:t>
            </a:r>
            <a:r>
              <a:rPr lang="en-US" b="1" dirty="0"/>
              <a:t> de </a:t>
            </a:r>
            <a:r>
              <a:rPr lang="en-US" b="1" dirty="0" err="1"/>
              <a:t>recherche</a:t>
            </a:r>
            <a:endParaRPr lang="en-US" b="1" dirty="0"/>
          </a:p>
          <a:p>
            <a:pPr marL="0" indent="0">
              <a:buNone/>
            </a:pPr>
            <a:r>
              <a:rPr lang="fr-FR" dirty="0"/>
              <a:t>L’objectif de cet article est </a:t>
            </a:r>
            <a:r>
              <a:rPr lang="fr-FR" dirty="0">
                <a:solidFill>
                  <a:srgbClr val="FF0000"/>
                </a:solidFill>
              </a:rPr>
              <a:t>d’identifier les causes </a:t>
            </a:r>
            <a:r>
              <a:rPr lang="fr-FR" dirty="0"/>
              <a:t>et les </a:t>
            </a:r>
            <a:r>
              <a:rPr lang="fr-FR" dirty="0">
                <a:solidFill>
                  <a:srgbClr val="FF0000"/>
                </a:solidFill>
              </a:rPr>
              <a:t>conséquences</a:t>
            </a:r>
            <a:r>
              <a:rPr lang="fr-FR" dirty="0"/>
              <a:t> du développement spontané observé dans la ville de Bujumbura malgré </a:t>
            </a:r>
            <a:r>
              <a:rPr lang="fr-FR" dirty="0">
                <a:solidFill>
                  <a:srgbClr val="FF0000"/>
                </a:solidFill>
              </a:rPr>
              <a:t>l’existence d’un système de gouvernance foncière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9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b="1" dirty="0"/>
              <a:t> 3. M</a:t>
            </a:r>
            <a:r>
              <a:rPr lang="fr-FR" b="1" dirty="0"/>
              <a:t>é</a:t>
            </a:r>
            <a:r>
              <a:rPr lang="en-US" b="1" dirty="0" err="1"/>
              <a:t>thodologie</a:t>
            </a: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qualitative</a:t>
            </a:r>
          </a:p>
          <a:p>
            <a:pPr marL="0" indent="0">
              <a:buNone/>
            </a:pPr>
            <a:r>
              <a:rPr lang="en-US" dirty="0"/>
              <a:t>    . Revue </a:t>
            </a:r>
            <a:r>
              <a:rPr lang="en-US" dirty="0" err="1"/>
              <a:t>literraire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    . Interview avec </a:t>
            </a:r>
            <a:r>
              <a:rPr lang="en-US" dirty="0" err="1"/>
              <a:t>informateurs</a:t>
            </a:r>
            <a:r>
              <a:rPr lang="en-US" dirty="0"/>
              <a:t> cl</a:t>
            </a:r>
            <a:r>
              <a:rPr lang="fr-FR" dirty="0"/>
              <a:t>é</a:t>
            </a:r>
            <a:r>
              <a:rPr lang="en-US" dirty="0"/>
              <a:t>s</a:t>
            </a:r>
          </a:p>
          <a:p>
            <a:pPr marL="0" indent="0">
              <a:buNone/>
            </a:pPr>
            <a:r>
              <a:rPr lang="en-US" dirty="0"/>
              <a:t>    . Observation </a:t>
            </a:r>
            <a:r>
              <a:rPr lang="en-US" dirty="0" err="1"/>
              <a:t>Directe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de </a:t>
            </a:r>
            <a:r>
              <a:rPr lang="en-US" dirty="0" err="1"/>
              <a:t>contenue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. I</a:t>
            </a:r>
            <a:r>
              <a:rPr lang="fr-FR" dirty="0" err="1"/>
              <a:t>dentification</a:t>
            </a:r>
            <a:r>
              <a:rPr lang="fr-FR" dirty="0"/>
              <a:t> des thèmes;</a:t>
            </a:r>
          </a:p>
          <a:p>
            <a:pPr marL="0" indent="0">
              <a:buNone/>
            </a:pPr>
            <a:r>
              <a:rPr lang="fr-FR" dirty="0"/>
              <a:t>    . Une catégorisation; </a:t>
            </a:r>
          </a:p>
          <a:p>
            <a:pPr marL="0" indent="0">
              <a:buNone/>
            </a:pPr>
            <a:r>
              <a:rPr lang="fr-FR" dirty="0"/>
              <a:t>    . Une analyse;    </a:t>
            </a:r>
          </a:p>
          <a:p>
            <a:pPr marL="0" indent="0">
              <a:buNone/>
            </a:pPr>
            <a:r>
              <a:rPr lang="fr-FR" dirty="0"/>
              <a:t>    . Une interprétation.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1879629"/>
            <a:ext cx="4911634" cy="447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                                                                         Fig.1 :</a:t>
            </a:r>
            <a:r>
              <a:rPr lang="fr-FR" dirty="0"/>
              <a:t> </a:t>
            </a:r>
            <a:r>
              <a:rPr lang="fr-FR" b="1" dirty="0"/>
              <a:t>Carte de localisation de la ville de                                                                                            Bujumbura Mairie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r="7261"/>
          <a:stretch>
            <a:fillRect/>
          </a:stretch>
        </p:blipFill>
        <p:spPr bwMode="auto">
          <a:xfrm>
            <a:off x="1023954" y="1734849"/>
            <a:ext cx="5269456" cy="5123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08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         4. R</a:t>
            </a:r>
            <a:r>
              <a:rPr lang="fr-FR" b="1" dirty="0"/>
              <a:t>é</a:t>
            </a:r>
            <a:r>
              <a:rPr lang="en-US" b="1" dirty="0" err="1"/>
              <a:t>sultats</a:t>
            </a:r>
            <a:r>
              <a:rPr lang="en-US" b="1" dirty="0"/>
              <a:t> et discussions</a:t>
            </a:r>
          </a:p>
          <a:p>
            <a:pPr marL="0" indent="0">
              <a:buNone/>
            </a:pPr>
            <a:r>
              <a:rPr lang="fr-FR" dirty="0"/>
              <a:t>La gouvernance foncière au Burundi est régie de plusieurs textes réglementaires dont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La constitution du Burundi de 2018 (révisée);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La Lettre de Politique Foncière de 2008;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Le code foncier révisé de 2011;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Le code de l'urbanisme;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L'habitat et la construction de 2016;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Code de l’Environnement de 2023;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Code de l’Eau de 2012;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Code Forestier de 2012.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3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institutions responsables de la gouvernance foncière: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Ministère de l’Environnement, de l’Agriculture et de l’Elevage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Ministère de la Justice, des Droits de la Personne Humaine et du Genre;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Ministère des Infrastructures, des Logements Sociaux, des Transports et de l’Equipement;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67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41863"/>
            <a:ext cx="10505403" cy="451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Conséquences du manque de schéma directeur d’aménagement pour la ville de Bujumbura </a:t>
            </a: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Habitations installées sur des terrains non- aménagés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5" y="3486411"/>
            <a:ext cx="4040369" cy="2530687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31" y="3450216"/>
            <a:ext cx="4316107" cy="2566882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73" y="6132718"/>
            <a:ext cx="7395365" cy="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9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1811" y="1479464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dirty="0">
                <a:latin typeface="+mn-lt"/>
              </a:rPr>
              <a:t>Logement en assaut des espaces arables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772" y="2299358"/>
            <a:ext cx="518160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r-FR" sz="2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6407333" y="229935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observations montrent que l’extension de la ville se fait vers les directions </a:t>
            </a:r>
            <a:r>
              <a:rPr lang="fr-FR" dirty="0">
                <a:solidFill>
                  <a:srgbClr val="FF0000"/>
                </a:solidFill>
              </a:rPr>
              <a:t>nord et sud </a:t>
            </a:r>
            <a:r>
              <a:rPr lang="fr-FR" dirty="0"/>
              <a:t>vues les </a:t>
            </a:r>
            <a:r>
              <a:rPr lang="fr-FR" dirty="0">
                <a:solidFill>
                  <a:srgbClr val="FF0000"/>
                </a:solidFill>
              </a:rPr>
              <a:t>obstacles physiques </a:t>
            </a:r>
            <a:r>
              <a:rPr lang="fr-FR" dirty="0"/>
              <a:t>à l’ouest et l’est.</a:t>
            </a: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2259373"/>
            <a:ext cx="5181600" cy="4391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38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377" y="1530767"/>
            <a:ext cx="7313023" cy="1106523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>
                <a:latin typeface="+mn-lt"/>
              </a:rPr>
              <a:t>Manque des services sociales et économiques</a:t>
            </a:r>
            <a:br>
              <a:rPr lang="en-US" sz="2800" dirty="0"/>
            </a:br>
            <a:endParaRPr lang="fr-FR" sz="2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8787" y="2637290"/>
            <a:ext cx="5462685" cy="3889924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096000" y="250666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quartiers spontanés au Burundi manquent d’ infrastructures comme les routes, les écoles, les dispensaires (hôpitaux), les logements sociaux, les transports publics,…</a:t>
            </a:r>
          </a:p>
        </p:txBody>
      </p:sp>
    </p:spTree>
    <p:extLst>
      <p:ext uri="{BB962C8B-B14F-4D97-AF65-F5344CB8AC3E}">
        <p14:creationId xmlns:p14="http://schemas.microsoft.com/office/powerpoint/2010/main" val="46523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Voirie et Réseaux Divers insuffisants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Les routes sont étroites, mesurant au moins un mètre de large.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Sans forme ni orientation, ces routes sont sinusoïdales.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Ces quartiers n’ont pas de système d’eau potable durable. </a:t>
            </a:r>
          </a:p>
        </p:txBody>
      </p:sp>
    </p:spTree>
    <p:extLst>
      <p:ext uri="{BB962C8B-B14F-4D97-AF65-F5344CB8AC3E}">
        <p14:creationId xmlns:p14="http://schemas.microsoft.com/office/powerpoint/2010/main" val="143967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                         5. Conclusion</a:t>
            </a:r>
          </a:p>
          <a:p>
            <a:pPr marL="0" indent="0">
              <a:buNone/>
            </a:pPr>
            <a:r>
              <a:rPr lang="fr-FR" dirty="0"/>
              <a:t>Le Burundi est doté de plusieurs textes réglementaires en matière de gouvernance foncière</a:t>
            </a:r>
          </a:p>
          <a:p>
            <a:pPr marL="0" indent="0">
              <a:buNone/>
            </a:pPr>
            <a:r>
              <a:rPr lang="fr-FR" dirty="0"/>
              <a:t>Il s’observe une réticence dans leur mise en application par les institutions responsables.</a:t>
            </a:r>
          </a:p>
          <a:p>
            <a:pPr marL="0" indent="0">
              <a:buNone/>
            </a:pPr>
            <a:r>
              <a:rPr lang="fr-FR" dirty="0"/>
              <a:t>Il y a une difficulté de préparation des outils de planifications des terres urbaines et leur gestion.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100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5"/>
            <a:ext cx="12192000" cy="14062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2692" y="1400138"/>
            <a:ext cx="10515600" cy="1325563"/>
          </a:xfrm>
        </p:spPr>
        <p:txBody>
          <a:bodyPr/>
          <a:lstStyle/>
          <a:p>
            <a:r>
              <a:rPr lang="en-US" b="1" dirty="0"/>
              <a:t>Plan de </a:t>
            </a:r>
            <a:r>
              <a:rPr lang="en-US" b="1" dirty="0" err="1"/>
              <a:t>pr</a:t>
            </a:r>
            <a:r>
              <a:rPr lang="en-US" b="1" dirty="0" err="1">
                <a:cs typeface="Times New Roman" panose="02020603050405020304" pitchFamily="18" charset="0"/>
              </a:rPr>
              <a:t>é</a:t>
            </a:r>
            <a:r>
              <a:rPr lang="en-US" b="1" dirty="0" err="1"/>
              <a:t>sentation</a:t>
            </a:r>
            <a:endParaRPr lang="fr-FR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AutoNum type="arabicPeriod"/>
            </a:pPr>
            <a:r>
              <a:rPr lang="en-US" dirty="0" err="1"/>
              <a:t>Objectif</a:t>
            </a:r>
            <a:r>
              <a:rPr lang="en-US" dirty="0"/>
              <a:t> de </a:t>
            </a:r>
            <a:r>
              <a:rPr lang="en-US" dirty="0" err="1"/>
              <a:t>recherche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</a:t>
            </a:r>
            <a:r>
              <a:rPr lang="en-US" dirty="0" err="1">
                <a:cs typeface="Times New Roman" panose="02020603050405020304" pitchFamily="18" charset="0"/>
              </a:rPr>
              <a:t>é</a:t>
            </a:r>
            <a:r>
              <a:rPr lang="en-US" dirty="0" err="1"/>
              <a:t>thodologie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</a:t>
            </a:r>
            <a:r>
              <a:rPr lang="en-US" dirty="0" err="1">
                <a:cs typeface="Times New Roman" panose="02020603050405020304" pitchFamily="18" charset="0"/>
              </a:rPr>
              <a:t>é</a:t>
            </a:r>
            <a:r>
              <a:rPr lang="en-US" dirty="0" err="1"/>
              <a:t>sultats</a:t>
            </a:r>
            <a:r>
              <a:rPr lang="en-US" dirty="0"/>
              <a:t> et discussions</a:t>
            </a:r>
          </a:p>
          <a:p>
            <a:pPr marL="514350" indent="-514350">
              <a:buAutoNum type="arabicPeriod"/>
            </a:pPr>
            <a:r>
              <a:rPr lang="en-US" dirty="0"/>
              <a:t>Conclusion</a:t>
            </a:r>
          </a:p>
          <a:p>
            <a:pPr marL="514350" indent="-514350">
              <a:buAutoNum type="arabicPeriod"/>
            </a:pPr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                        6. </a:t>
            </a:r>
            <a:r>
              <a:rPr lang="fr-FR" b="1" dirty="0" err="1"/>
              <a:t>Recommendations</a:t>
            </a:r>
            <a:endParaRPr lang="fr-F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L’application des textes réglementaires en place;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Décentralisation du système de la gouvernance foncière;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Le respect des besoins de la communauté en infrastructure, services sociaux et économiques dans l’étalement de la ville.</a:t>
            </a:r>
          </a:p>
        </p:txBody>
      </p:sp>
    </p:spTree>
    <p:extLst>
      <p:ext uri="{BB962C8B-B14F-4D97-AF65-F5344CB8AC3E}">
        <p14:creationId xmlns:p14="http://schemas.microsoft.com/office/powerpoint/2010/main" val="2211736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Merci!</a:t>
            </a:r>
          </a:p>
          <a:p>
            <a:pPr marL="0" indent="0" algn="ctr">
              <a:buNone/>
            </a:pPr>
            <a:r>
              <a:rPr lang="en-US" sz="4000" b="1" dirty="0"/>
              <a:t>clemenceirumva@gmail.com</a:t>
            </a: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80" y="1528354"/>
            <a:ext cx="10583780" cy="5329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/>
              <a:t>                                   1. INTRODUCTION</a:t>
            </a:r>
            <a:endParaRPr lang="fr-FR" dirty="0"/>
          </a:p>
          <a:p>
            <a:pPr algn="just"/>
            <a:r>
              <a:rPr lang="fr-FR" dirty="0"/>
              <a:t>Le foncier concerne </a:t>
            </a:r>
            <a:r>
              <a:rPr lang="fr-FR" dirty="0">
                <a:solidFill>
                  <a:schemeClr val="accent6"/>
                </a:solidFill>
              </a:rPr>
              <a:t>l’ensemble des règles </a:t>
            </a:r>
            <a:r>
              <a:rPr lang="fr-FR" dirty="0"/>
              <a:t>gouvernant l’accès, l’exploitation et le contrôle de la terre et des ressources naturelles Selon Lavigne Delville (2002) </a:t>
            </a:r>
          </a:p>
          <a:p>
            <a:pPr algn="just"/>
            <a:r>
              <a:rPr lang="fr-FR" dirty="0"/>
              <a:t>Et l’Union Africaine (2010) définit en termes simple la gouvernance foncière comme étant:  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dirty="0"/>
              <a:t> Les structures politiques et administratives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dirty="0"/>
              <a:t> Les processus de décisions sur l’accès et l’utilisation des ressources foncières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dirty="0"/>
              <a:t> La façon dont les conflits fonciers sont réglés</a:t>
            </a:r>
          </a:p>
        </p:txBody>
      </p:sp>
    </p:spTree>
    <p:extLst>
      <p:ext uri="{BB962C8B-B14F-4D97-AF65-F5344CB8AC3E}">
        <p14:creationId xmlns:p14="http://schemas.microsoft.com/office/powerpoint/2010/main" val="346791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L’Union Africaine (2010) précise que l’adoption des textes légaux doit être vérifiée pour que ces textes puissent Contribuer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Au renforcement des droits fonciers;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 l’amélioration de la productivité;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Aux conditions d’existence.</a:t>
            </a:r>
          </a:p>
          <a:p>
            <a:pPr marL="0" indent="0">
              <a:buNone/>
            </a:pPr>
            <a:r>
              <a:rPr lang="fr-FR" dirty="0"/>
              <a:t>L’existence des institutions en domaine foncier doit être un atout pour la performance du secteur foncier.</a:t>
            </a:r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7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textes réglementaires concernant la gouvernance foncière: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lettre de politique foncière,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code foncier,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code d’urbanisme,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code de l’eau,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code forestier 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code minier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8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10583781" cy="44757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Pour le cas de la ville de Bujumbura, capitale économique du Burundi, de </a:t>
            </a:r>
            <a:r>
              <a:rPr lang="fr-FR" dirty="0">
                <a:solidFill>
                  <a:schemeClr val="accent6"/>
                </a:solidFill>
              </a:rPr>
              <a:t>100 km² de superficie</a:t>
            </a:r>
            <a:r>
              <a:rPr lang="fr-FR" dirty="0"/>
              <a:t>; dont la croissance démographique est de </a:t>
            </a:r>
            <a:r>
              <a:rPr lang="fr-FR" dirty="0">
                <a:solidFill>
                  <a:schemeClr val="accent6"/>
                </a:solidFill>
              </a:rPr>
              <a:t>60 000 habitants (1962) </a:t>
            </a:r>
            <a:r>
              <a:rPr lang="fr-FR" dirty="0"/>
              <a:t>à </a:t>
            </a:r>
            <a:r>
              <a:rPr lang="fr-FR" dirty="0">
                <a:solidFill>
                  <a:schemeClr val="accent6"/>
                </a:solidFill>
              </a:rPr>
              <a:t>1 million (2021</a:t>
            </a:r>
            <a:r>
              <a:rPr lang="fr-FR" dirty="0"/>
              <a:t>), pouvant atteindre </a:t>
            </a:r>
            <a:r>
              <a:rPr lang="fr-FR" dirty="0">
                <a:solidFill>
                  <a:schemeClr val="accent6"/>
                </a:solidFill>
              </a:rPr>
              <a:t>2.6 millions d’ici 2030</a:t>
            </a:r>
            <a:r>
              <a:rPr lang="fr-FR" dirty="0"/>
              <a:t> d’apr</a:t>
            </a:r>
            <a:r>
              <a:rPr lang="fr-FR" dirty="0">
                <a:cs typeface="Times New Roman" panose="02020603050405020304" pitchFamily="18" charset="0"/>
              </a:rPr>
              <a:t>è</a:t>
            </a:r>
            <a:r>
              <a:rPr lang="fr-FR" dirty="0"/>
              <a:t>s les projections; une augmentation de </a:t>
            </a:r>
            <a:r>
              <a:rPr lang="fr-FR" dirty="0">
                <a:solidFill>
                  <a:schemeClr val="accent6"/>
                </a:solidFill>
              </a:rPr>
              <a:t>123%</a:t>
            </a:r>
            <a:r>
              <a:rPr lang="fr-FR" dirty="0"/>
              <a:t> par rapport à 2021(World Bank, 2023);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10583781" cy="44757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fr-FR" dirty="0"/>
              <a:t>Cette croissance est alimentée par:</a:t>
            </a:r>
          </a:p>
          <a:p>
            <a:pPr algn="just"/>
            <a:r>
              <a:rPr lang="fr-FR" dirty="0"/>
              <a:t>L'exode rural; </a:t>
            </a:r>
          </a:p>
          <a:p>
            <a:pPr algn="just"/>
            <a:r>
              <a:rPr lang="fr-FR" dirty="0"/>
              <a:t>Les déplacements liés aux conflits;</a:t>
            </a:r>
          </a:p>
          <a:p>
            <a:pPr algn="just"/>
            <a:r>
              <a:rPr lang="fr-FR" dirty="0"/>
              <a:t>La recherche d'opportunités économiques en ville.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1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698172"/>
            <a:ext cx="10100455" cy="48201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Cette expansion s'est souvent faite de manière désordonnée. Des quartiers se développent sans planification adéquate.</a:t>
            </a:r>
          </a:p>
          <a:p>
            <a:pPr marL="0" indent="0" algn="just">
              <a:buNone/>
            </a:pPr>
            <a:r>
              <a:rPr lang="fr-FR" dirty="0"/>
              <a:t>Les risques qui s’en suivent sont: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Consommation des terres agricoles fertiles de la plaine de l’</a:t>
            </a:r>
            <a:r>
              <a:rPr lang="fr-FR" dirty="0" err="1"/>
              <a:t>Imbo</a:t>
            </a:r>
            <a:r>
              <a:rPr lang="fr-FR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Dégradation du sol et la pollution de l’eau;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Un changement radicale de la morphologie urbaine;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Des infrastructures insuffisantes,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Une croissance anarchique des quartiers et des conditions de vie précaires.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9212181" cy="44757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                                 </a:t>
            </a:r>
            <a:r>
              <a:rPr lang="fr-FR" b="1" dirty="0"/>
              <a:t>Problématique</a:t>
            </a:r>
          </a:p>
          <a:p>
            <a:pPr marL="0" indent="0" algn="just">
              <a:buNone/>
            </a:pPr>
            <a:r>
              <a:rPr lang="fr-FR" dirty="0"/>
              <a:t>Pourtant, au Burundi l’existence des textes légaux et institutions en matière foncière </a:t>
            </a:r>
            <a:r>
              <a:rPr lang="fr-FR" dirty="0">
                <a:solidFill>
                  <a:srgbClr val="FF0000"/>
                </a:solidFill>
              </a:rPr>
              <a:t>n’ont pas </a:t>
            </a:r>
            <a:r>
              <a:rPr lang="fr-FR" dirty="0"/>
              <a:t>répondu aux problèmes fonciers. </a:t>
            </a:r>
          </a:p>
          <a:p>
            <a:pPr marL="0" indent="0" algn="just">
              <a:buNone/>
            </a:pPr>
            <a:r>
              <a:rPr lang="fr-FR" dirty="0"/>
              <a:t>Les causes énoncées par certains auteurs révèlent la présence </a:t>
            </a:r>
            <a:r>
              <a:rPr lang="fr-FR" i="1" u="sng" dirty="0"/>
              <a:t>d’une mauvaise gouvernance foncière </a:t>
            </a:r>
            <a:r>
              <a:rPr lang="fr-FR" dirty="0"/>
              <a:t>qui se manifeste chez certaines institutions.</a:t>
            </a:r>
          </a:p>
          <a:p>
            <a:pPr marL="0" indent="0" algn="just">
              <a:buNone/>
            </a:pPr>
            <a:r>
              <a:rPr lang="fr-FR" dirty="0"/>
              <a:t>Leurs structures font qu’il y ait </a:t>
            </a:r>
            <a:r>
              <a:rPr lang="fr-FR" dirty="0">
                <a:solidFill>
                  <a:srgbClr val="FF0000"/>
                </a:solidFill>
              </a:rPr>
              <a:t>des conflits d’intérêts </a:t>
            </a:r>
            <a:r>
              <a:rPr lang="fr-FR" dirty="0"/>
              <a:t>ainsi que </a:t>
            </a:r>
            <a:r>
              <a:rPr lang="fr-FR" dirty="0">
                <a:solidFill>
                  <a:srgbClr val="FF0000"/>
                </a:solidFill>
              </a:rPr>
              <a:t>des pouvoirs et responsabilités superposés et quelques fois centralisés.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6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14324</TotalTime>
  <Words>849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 La Gouvernance foncière et le Développement spontanée de la ville de Bujumbura   Mlle IRUMVA Jeanne Clémence  Université du Burundi, FSI </vt:lpstr>
      <vt:lpstr>Plan de présentation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Logement en assaut des espaces arables </vt:lpstr>
      <vt:lpstr>Manque des services sociales et économiques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Medhat Elhelepi</cp:lastModifiedBy>
  <cp:revision>71</cp:revision>
  <dcterms:created xsi:type="dcterms:W3CDTF">2025-06-17T08:21:46Z</dcterms:created>
  <dcterms:modified xsi:type="dcterms:W3CDTF">2025-11-10T19:23:11Z</dcterms:modified>
</cp:coreProperties>
</file>