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7">
  <p:sldMasterIdLst>
    <p:sldMasterId id="2147483648" r:id="rId1"/>
  </p:sldMasterIdLst>
  <p:notesMasterIdLst>
    <p:notesMasterId r:id="rId22"/>
  </p:notesMasterIdLst>
  <p:sldIdLst>
    <p:sldId id="354" r:id="rId2"/>
    <p:sldId id="257" r:id="rId3"/>
    <p:sldId id="323" r:id="rId4"/>
    <p:sldId id="356" r:id="rId5"/>
    <p:sldId id="325" r:id="rId6"/>
    <p:sldId id="349" r:id="rId7"/>
    <p:sldId id="330" r:id="rId8"/>
    <p:sldId id="334" r:id="rId9"/>
    <p:sldId id="303" r:id="rId10"/>
    <p:sldId id="336" r:id="rId11"/>
    <p:sldId id="320" r:id="rId12"/>
    <p:sldId id="359" r:id="rId13"/>
    <p:sldId id="351" r:id="rId14"/>
    <p:sldId id="357" r:id="rId15"/>
    <p:sldId id="358" r:id="rId16"/>
    <p:sldId id="322" r:id="rId17"/>
    <p:sldId id="360" r:id="rId18"/>
    <p:sldId id="361" r:id="rId19"/>
    <p:sldId id="348" r:id="rId20"/>
    <p:sldId id="35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ambou andre dumas" initials="Tad" lastIdx="1" clrIdx="0">
    <p:extLst>
      <p:ext uri="{19B8F6BF-5375-455C-9EA6-DF929625EA0E}">
        <p15:presenceInfo xmlns:p15="http://schemas.microsoft.com/office/powerpoint/2012/main" userId="a00dc432d23b28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389" autoAdjust="0"/>
  </p:normalViewPr>
  <p:slideViewPr>
    <p:cSldViewPr snapToGrid="0">
      <p:cViewPr varScale="1">
        <p:scale>
          <a:sx n="56" d="100"/>
          <a:sy n="56" d="100"/>
        </p:scale>
        <p:origin x="1000"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Classeur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Proposition%20conf&#233;rences\conf&#233;rences%20CLAP2025\stat%20CLPA2025.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descriptive statistics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Feuil1!$H$28</c:f>
              <c:strCache>
                <c:ptCount val="1"/>
                <c:pt idx="0">
                  <c:v>Non-Holders</c:v>
                </c:pt>
              </c:strCache>
            </c:strRef>
          </c:tx>
          <c:spPr>
            <a:solidFill>
              <a:schemeClr val="accent1"/>
            </a:solidFill>
            <a:ln>
              <a:noFill/>
            </a:ln>
            <a:effectLst/>
          </c:spPr>
          <c:invertIfNegative val="0"/>
          <c:dLbls>
            <c:dLbl>
              <c:idx val="0"/>
              <c:layout>
                <c:manualLayout>
                  <c:x val="-1.666666666666668E-2"/>
                  <c:y val="-3.63636363636364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8C-47D3-A6B1-0493622D50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Feuil1!$G$29:$G$34</c:f>
              <c:strCache>
                <c:ptCount val="5"/>
                <c:pt idx="0">
                  <c:v>Specialized agricultural training</c:v>
                </c:pt>
                <c:pt idx="1">
                  <c:v>Irrigation</c:v>
                </c:pt>
                <c:pt idx="2">
                  <c:v>Use of organic matter</c:v>
                </c:pt>
                <c:pt idx="3">
                  <c:v>Use of phytosanitary products </c:v>
                </c:pt>
                <c:pt idx="4">
                  <c:v>Use of phytosanitary products </c:v>
                </c:pt>
              </c:strCache>
            </c:strRef>
          </c:cat>
          <c:val>
            <c:numRef>
              <c:f>Feuil1!$H$29:$H$34</c:f>
              <c:numCache>
                <c:formatCode>General</c:formatCode>
                <c:ptCount val="6"/>
                <c:pt idx="0">
                  <c:v>4.3999999999999997E-2</c:v>
                </c:pt>
                <c:pt idx="1">
                  <c:v>8.6999999999999994E-2</c:v>
                </c:pt>
                <c:pt idx="2">
                  <c:v>0.24299999999999999</c:v>
                </c:pt>
                <c:pt idx="3">
                  <c:v>0.71599999999999997</c:v>
                </c:pt>
                <c:pt idx="4">
                  <c:v>0.71599999999999997</c:v>
                </c:pt>
              </c:numCache>
            </c:numRef>
          </c:val>
          <c:extLst>
            <c:ext xmlns:c16="http://schemas.microsoft.com/office/drawing/2014/chart" uri="{C3380CC4-5D6E-409C-BE32-E72D297353CC}">
              <c16:uniqueId val="{00000001-C38C-47D3-A6B1-0493622D50F9}"/>
            </c:ext>
          </c:extLst>
        </c:ser>
        <c:ser>
          <c:idx val="1"/>
          <c:order val="1"/>
          <c:tx>
            <c:strRef>
              <c:f>Feuil1!$I$28</c:f>
              <c:strCache>
                <c:ptCount val="1"/>
                <c:pt idx="0">
                  <c:v>Holders</c:v>
                </c:pt>
              </c:strCache>
            </c:strRef>
          </c:tx>
          <c:spPr>
            <a:solidFill>
              <a:schemeClr val="accent2"/>
            </a:solidFill>
            <a:ln>
              <a:noFill/>
            </a:ln>
            <a:effectLst/>
          </c:spPr>
          <c:invertIfNegative val="0"/>
          <c:dLbls>
            <c:dLbl>
              <c:idx val="3"/>
              <c:layout>
                <c:manualLayout>
                  <c:x val="1.944444444444444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8C-47D3-A6B1-0493622D50F9}"/>
                </c:ext>
              </c:extLst>
            </c:dLbl>
            <c:dLbl>
              <c:idx val="4"/>
              <c:layout>
                <c:manualLayout>
                  <c:x val="2.222222222222232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8C-47D3-A6B1-0493622D50F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Feuil1!$G$29:$G$34</c:f>
              <c:strCache>
                <c:ptCount val="5"/>
                <c:pt idx="0">
                  <c:v>Specialized agricultural training</c:v>
                </c:pt>
                <c:pt idx="1">
                  <c:v>Irrigation</c:v>
                </c:pt>
                <c:pt idx="2">
                  <c:v>Use of organic matter</c:v>
                </c:pt>
                <c:pt idx="3">
                  <c:v>Use of phytosanitary products </c:v>
                </c:pt>
                <c:pt idx="4">
                  <c:v>Use of phytosanitary products </c:v>
                </c:pt>
              </c:strCache>
            </c:strRef>
          </c:cat>
          <c:val>
            <c:numRef>
              <c:f>Feuil1!$I$29:$I$34</c:f>
              <c:numCache>
                <c:formatCode>General</c:formatCode>
                <c:ptCount val="6"/>
                <c:pt idx="0">
                  <c:v>3.1E-2</c:v>
                </c:pt>
                <c:pt idx="1">
                  <c:v>0.4</c:v>
                </c:pt>
                <c:pt idx="2">
                  <c:v>0.36799999999999999</c:v>
                </c:pt>
                <c:pt idx="3">
                  <c:v>0.68</c:v>
                </c:pt>
                <c:pt idx="4">
                  <c:v>0.68</c:v>
                </c:pt>
              </c:numCache>
            </c:numRef>
          </c:val>
          <c:extLst>
            <c:ext xmlns:c16="http://schemas.microsoft.com/office/drawing/2014/chart" uri="{C3380CC4-5D6E-409C-BE32-E72D297353CC}">
              <c16:uniqueId val="{00000004-C38C-47D3-A6B1-0493622D50F9}"/>
            </c:ext>
          </c:extLst>
        </c:ser>
        <c:dLbls>
          <c:dLblPos val="outEnd"/>
          <c:showLegendKey val="0"/>
          <c:showVal val="1"/>
          <c:showCatName val="0"/>
          <c:showSerName val="0"/>
          <c:showPercent val="0"/>
          <c:showBubbleSize val="0"/>
        </c:dLbls>
        <c:gapWidth val="219"/>
        <c:overlap val="-27"/>
        <c:axId val="1525365311"/>
        <c:axId val="1525364479"/>
      </c:barChart>
      <c:catAx>
        <c:axId val="1525365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25364479"/>
        <c:crosses val="autoZero"/>
        <c:auto val="1"/>
        <c:lblAlgn val="ctr"/>
        <c:lblOffset val="100"/>
        <c:noMultiLvlLbl val="0"/>
      </c:catAx>
      <c:valAx>
        <c:axId val="1525364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25365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Feuil1!$A$21</c:f>
              <c:strCache>
                <c:ptCount val="1"/>
                <c:pt idx="0">
                  <c:v>logarithm of agricultural production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Feuil1!$B$20:$C$20</c:f>
              <c:strCache>
                <c:ptCount val="2"/>
                <c:pt idx="0">
                  <c:v>Non-Holders</c:v>
                </c:pt>
                <c:pt idx="1">
                  <c:v>Holders</c:v>
                </c:pt>
              </c:strCache>
            </c:strRef>
          </c:cat>
          <c:val>
            <c:numRef>
              <c:f>Feuil1!$B$21:$C$21</c:f>
              <c:numCache>
                <c:formatCode>General</c:formatCode>
                <c:ptCount val="2"/>
                <c:pt idx="0">
                  <c:v>4.8490000000000002</c:v>
                </c:pt>
                <c:pt idx="1">
                  <c:v>5.202</c:v>
                </c:pt>
              </c:numCache>
            </c:numRef>
          </c:val>
          <c:extLst>
            <c:ext xmlns:c16="http://schemas.microsoft.com/office/drawing/2014/chart" uri="{C3380CC4-5D6E-409C-BE32-E72D297353CC}">
              <c16:uniqueId val="{00000000-3848-4FDB-BA8F-DC296737D4A5}"/>
            </c:ext>
          </c:extLst>
        </c:ser>
        <c:dLbls>
          <c:dLblPos val="outEnd"/>
          <c:showLegendKey val="0"/>
          <c:showVal val="1"/>
          <c:showCatName val="0"/>
          <c:showSerName val="0"/>
          <c:showPercent val="0"/>
          <c:showBubbleSize val="0"/>
        </c:dLbls>
        <c:gapWidth val="219"/>
        <c:overlap val="-27"/>
        <c:axId val="2119414335"/>
        <c:axId val="2119417247"/>
      </c:barChart>
      <c:catAx>
        <c:axId val="2119414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19417247"/>
        <c:crosses val="autoZero"/>
        <c:auto val="1"/>
        <c:lblAlgn val="ctr"/>
        <c:lblOffset val="100"/>
        <c:noMultiLvlLbl val="0"/>
      </c:catAx>
      <c:valAx>
        <c:axId val="21194172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194143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Feuil1!$G$36</c:f>
              <c:strCache>
                <c:ptCount val="1"/>
                <c:pt idx="0">
                  <c:v>Household size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Feuil1!$H$35:$I$35</c:f>
              <c:strCache>
                <c:ptCount val="2"/>
                <c:pt idx="0">
                  <c:v>Non-Holders</c:v>
                </c:pt>
                <c:pt idx="1">
                  <c:v>Holders</c:v>
                </c:pt>
              </c:strCache>
            </c:strRef>
          </c:cat>
          <c:val>
            <c:numRef>
              <c:f>Feuil1!$H$36:$I$36</c:f>
              <c:numCache>
                <c:formatCode>General</c:formatCode>
                <c:ptCount val="2"/>
                <c:pt idx="0">
                  <c:v>8.9039999999999999</c:v>
                </c:pt>
                <c:pt idx="1">
                  <c:v>8.2620000000000005</c:v>
                </c:pt>
              </c:numCache>
            </c:numRef>
          </c:val>
          <c:extLst>
            <c:ext xmlns:c16="http://schemas.microsoft.com/office/drawing/2014/chart" uri="{C3380CC4-5D6E-409C-BE32-E72D297353CC}">
              <c16:uniqueId val="{00000000-E6B0-4E4F-9F93-6432C8B69D24}"/>
            </c:ext>
          </c:extLst>
        </c:ser>
        <c:dLbls>
          <c:dLblPos val="outEnd"/>
          <c:showLegendKey val="0"/>
          <c:showVal val="1"/>
          <c:showCatName val="0"/>
          <c:showSerName val="0"/>
          <c:showPercent val="0"/>
          <c:showBubbleSize val="0"/>
        </c:dLbls>
        <c:gapWidth val="219"/>
        <c:overlap val="-27"/>
        <c:axId val="2119411839"/>
        <c:axId val="2119403519"/>
      </c:barChart>
      <c:catAx>
        <c:axId val="2119411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19403519"/>
        <c:crosses val="autoZero"/>
        <c:auto val="1"/>
        <c:lblAlgn val="ctr"/>
        <c:lblOffset val="100"/>
        <c:noMultiLvlLbl val="0"/>
      </c:catAx>
      <c:valAx>
        <c:axId val="2119403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194118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Feuil1!$G$41</c:f>
              <c:strCache>
                <c:ptCount val="1"/>
                <c:pt idx="0">
                  <c:v>Cultivated area (ha)</c:v>
                </c:pt>
              </c:strCache>
            </c:strRef>
          </c:tx>
          <c:spPr>
            <a:solidFill>
              <a:schemeClr val="accent4"/>
            </a:solidFill>
            <a:ln>
              <a:noFill/>
            </a:ln>
            <a:effectLst/>
          </c:spPr>
          <c:invertIfNegative val="0"/>
          <c:dLbls>
            <c:dLbl>
              <c:idx val="0"/>
              <c:layout>
                <c:manualLayout>
                  <c:x val="0"/>
                  <c:y val="9.18999708369782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45-4D8C-9976-AAF22E3C9665}"/>
                </c:ext>
              </c:extLst>
            </c:dLbl>
            <c:dLbl>
              <c:idx val="1"/>
              <c:layout>
                <c:manualLayout>
                  <c:x val="-1.0185067526415994E-16"/>
                  <c:y val="9.18999708369787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45-4D8C-9976-AAF22E3C966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Feuil1!$H$40:$I$40</c:f>
              <c:strCache>
                <c:ptCount val="2"/>
                <c:pt idx="0">
                  <c:v>Non-Holders</c:v>
                </c:pt>
                <c:pt idx="1">
                  <c:v>Holders</c:v>
                </c:pt>
              </c:strCache>
            </c:strRef>
          </c:cat>
          <c:val>
            <c:numRef>
              <c:f>Feuil1!$H$41:$I$41</c:f>
              <c:numCache>
                <c:formatCode>General</c:formatCode>
                <c:ptCount val="2"/>
                <c:pt idx="0">
                  <c:v>1.0660000000000001</c:v>
                </c:pt>
                <c:pt idx="1">
                  <c:v>1.369</c:v>
                </c:pt>
              </c:numCache>
            </c:numRef>
          </c:val>
          <c:extLst>
            <c:ext xmlns:c16="http://schemas.microsoft.com/office/drawing/2014/chart" uri="{C3380CC4-5D6E-409C-BE32-E72D297353CC}">
              <c16:uniqueId val="{00000002-3745-4D8C-9976-AAF22E3C9665}"/>
            </c:ext>
          </c:extLst>
        </c:ser>
        <c:dLbls>
          <c:dLblPos val="inEnd"/>
          <c:showLegendKey val="0"/>
          <c:showVal val="1"/>
          <c:showCatName val="0"/>
          <c:showSerName val="0"/>
          <c:showPercent val="0"/>
          <c:showBubbleSize val="0"/>
        </c:dLbls>
        <c:gapWidth val="219"/>
        <c:overlap val="-27"/>
        <c:axId val="2119403935"/>
        <c:axId val="2119410591"/>
      </c:barChart>
      <c:catAx>
        <c:axId val="2119403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19410591"/>
        <c:crosses val="autoZero"/>
        <c:auto val="1"/>
        <c:lblAlgn val="ctr"/>
        <c:lblOffset val="100"/>
        <c:noMultiLvlLbl val="0"/>
      </c:catAx>
      <c:valAx>
        <c:axId val="2119410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194039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Feuil1!$B$45</c:f>
              <c:strCache>
                <c:ptCount val="1"/>
                <c:pt idx="0">
                  <c:v>Coefficient</c:v>
                </c:pt>
              </c:strCache>
            </c:strRef>
          </c:tx>
          <c:spPr>
            <a:solidFill>
              <a:schemeClr val="accent1"/>
            </a:solidFill>
            <a:ln>
              <a:noFill/>
            </a:ln>
            <a:effectLst/>
          </c:spPr>
          <c:invertIfNegative val="0"/>
          <c:dLbls>
            <c:dLbl>
              <c:idx val="0"/>
              <c:layout>
                <c:manualLayout>
                  <c:x val="1.2731334408019993E-17"/>
                  <c:y val="0.10648148148148157"/>
                </c:manualLayout>
              </c:layout>
              <c:tx>
                <c:rich>
                  <a:bodyPr/>
                  <a:lstStyle/>
                  <a:p>
                    <a:fld id="{5321598A-7986-4FB0-9A48-916AEFF00275}"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95-40E3-B7BD-AFAC2130619F}"/>
                </c:ext>
              </c:extLst>
            </c:dLbl>
            <c:dLbl>
              <c:idx val="1"/>
              <c:tx>
                <c:rich>
                  <a:bodyPr/>
                  <a:lstStyle/>
                  <a:p>
                    <a:fld id="{22A996C7-DEAD-469A-8BDA-A971FD176685}"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95-40E3-B7BD-AFAC2130619F}"/>
                </c:ext>
              </c:extLst>
            </c:dLbl>
            <c:dLbl>
              <c:idx val="3"/>
              <c:tx>
                <c:rich>
                  <a:bodyPr/>
                  <a:lstStyle/>
                  <a:p>
                    <a:fld id="{910277C7-0A26-4B68-8D51-D67F7F31EFD2}"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295-40E3-B7BD-AFAC2130619F}"/>
                </c:ext>
              </c:extLst>
            </c:dLbl>
            <c:dLbl>
              <c:idx val="4"/>
              <c:tx>
                <c:rich>
                  <a:bodyPr/>
                  <a:lstStyle/>
                  <a:p>
                    <a:fld id="{9B87BDF3-4611-4EE2-984F-F81876B72A62}"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295-40E3-B7BD-AFAC2130619F}"/>
                </c:ext>
              </c:extLst>
            </c:dLbl>
            <c:dLbl>
              <c:idx val="5"/>
              <c:tx>
                <c:rich>
                  <a:bodyPr/>
                  <a:lstStyle/>
                  <a:p>
                    <a:fld id="{05B75DF6-2A31-4021-B2EE-BD2A6924AB2B}"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295-40E3-B7BD-AFAC2130619F}"/>
                </c:ext>
              </c:extLst>
            </c:dLbl>
            <c:dLbl>
              <c:idx val="6"/>
              <c:tx>
                <c:rich>
                  <a:bodyPr/>
                  <a:lstStyle/>
                  <a:p>
                    <a:fld id="{2F6C6383-F7E0-4D5C-8EAC-D77850EA625E}"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295-40E3-B7BD-AFAC2130619F}"/>
                </c:ext>
              </c:extLst>
            </c:dLbl>
            <c:dLbl>
              <c:idx val="7"/>
              <c:tx>
                <c:rich>
                  <a:bodyPr/>
                  <a:lstStyle/>
                  <a:p>
                    <a:fld id="{FC1F303E-AFD1-4D56-B41A-C25D4D268FF4}"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295-40E3-B7BD-AFAC2130619F}"/>
                </c:ext>
              </c:extLst>
            </c:dLbl>
            <c:dLbl>
              <c:idx val="8"/>
              <c:tx>
                <c:rich>
                  <a:bodyPr/>
                  <a:lstStyle/>
                  <a:p>
                    <a:fld id="{ECF27335-C9B6-432D-BC3C-E1693277BAB2}"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295-40E3-B7BD-AFAC213061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Feuil1!$A$46:$A$54</c:f>
              <c:strCache>
                <c:ptCount val="9"/>
                <c:pt idx="0">
                  <c:v>Size </c:v>
                </c:pt>
                <c:pt idx="1">
                  <c:v>Irrigation </c:v>
                </c:pt>
                <c:pt idx="2">
                  <c:v>Use of phytosanitary products</c:v>
                </c:pt>
                <c:pt idx="3">
                  <c:v>Niayes</c:v>
                </c:pt>
                <c:pt idx="4">
                  <c:v>Agro-sylvo pastoral zone</c:v>
                </c:pt>
                <c:pt idx="5">
                  <c:v>Groundnut basin</c:v>
                </c:pt>
                <c:pt idx="6">
                  <c:v>Eastern Senegal</c:v>
                </c:pt>
                <c:pt idx="7">
                  <c:v>Casamance</c:v>
                </c:pt>
                <c:pt idx="8">
                  <c:v>Surface area</c:v>
                </c:pt>
              </c:strCache>
            </c:strRef>
          </c:cat>
          <c:val>
            <c:numRef>
              <c:f>Feuil1!$B$46:$B$54</c:f>
              <c:numCache>
                <c:formatCode>0.000</c:formatCode>
                <c:ptCount val="9"/>
                <c:pt idx="0">
                  <c:v>-4.5371799999999997E-2</c:v>
                </c:pt>
                <c:pt idx="1">
                  <c:v>-0.58249799999999996</c:v>
                </c:pt>
                <c:pt idx="2">
                  <c:v>6.9070300000000001E-2</c:v>
                </c:pt>
                <c:pt idx="3">
                  <c:v>-0.60062020000000005</c:v>
                </c:pt>
                <c:pt idx="4">
                  <c:v>0.63873210000000002</c:v>
                </c:pt>
                <c:pt idx="5">
                  <c:v>-0.44582379999999999</c:v>
                </c:pt>
                <c:pt idx="6">
                  <c:v>0.25100070000000002</c:v>
                </c:pt>
                <c:pt idx="7">
                  <c:v>0.17580180000000001</c:v>
                </c:pt>
                <c:pt idx="8">
                  <c:v>0.20626220000000001</c:v>
                </c:pt>
              </c:numCache>
            </c:numRef>
          </c:val>
          <c:extLst>
            <c:ext xmlns:c16="http://schemas.microsoft.com/office/drawing/2014/chart" uri="{C3380CC4-5D6E-409C-BE32-E72D297353CC}">
              <c16:uniqueId val="{00000008-2295-40E3-B7BD-AFAC2130619F}"/>
            </c:ext>
          </c:extLst>
        </c:ser>
        <c:dLbls>
          <c:dLblPos val="outEnd"/>
          <c:showLegendKey val="0"/>
          <c:showVal val="1"/>
          <c:showCatName val="0"/>
          <c:showSerName val="0"/>
          <c:showPercent val="0"/>
          <c:showBubbleSize val="0"/>
        </c:dLbls>
        <c:gapWidth val="219"/>
        <c:overlap val="-27"/>
        <c:axId val="1388910575"/>
        <c:axId val="1388908079"/>
      </c:barChart>
      <c:catAx>
        <c:axId val="138891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88908079"/>
        <c:crosses val="autoZero"/>
        <c:auto val="1"/>
        <c:lblAlgn val="ctr"/>
        <c:lblOffset val="100"/>
        <c:noMultiLvlLbl val="0"/>
      </c:catAx>
      <c:valAx>
        <c:axId val="1388908079"/>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889105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Traetment</a:t>
            </a:r>
            <a:r>
              <a:rPr lang="fr-FR" baseline="0"/>
              <a:t> effect</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Feuil1!$A$62</c:f>
              <c:strCache>
                <c:ptCount val="1"/>
                <c:pt idx="0">
                  <c:v>Log of agricultural production</c:v>
                </c:pt>
              </c:strCache>
            </c:strRef>
          </c:tx>
          <c:spPr>
            <a:solidFill>
              <a:schemeClr val="accent1"/>
            </a:solidFill>
            <a:ln>
              <a:noFill/>
            </a:ln>
            <a:effectLst/>
          </c:spPr>
          <c:invertIfNegative val="0"/>
          <c:dLbls>
            <c:dLbl>
              <c:idx val="0"/>
              <c:tx>
                <c:rich>
                  <a:bodyPr/>
                  <a:lstStyle/>
                  <a:p>
                    <a:fld id="{17447118-BA71-494A-8A03-E4A0D96781AC}"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D9-40AF-A9CF-5F56BE9E298D}"/>
                </c:ext>
              </c:extLst>
            </c:dLbl>
            <c:dLbl>
              <c:idx val="1"/>
              <c:tx>
                <c:rich>
                  <a:bodyPr/>
                  <a:lstStyle/>
                  <a:p>
                    <a:fld id="{D71904A7-E262-44EE-97F8-7896EE1F7A25}"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D9-40AF-A9CF-5F56BE9E298D}"/>
                </c:ext>
              </c:extLst>
            </c:dLbl>
            <c:dLbl>
              <c:idx val="2"/>
              <c:tx>
                <c:rich>
                  <a:bodyPr/>
                  <a:lstStyle/>
                  <a:p>
                    <a:fld id="{0B704E05-E2F5-4128-98B2-515D0E692CB7}"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4D9-40AF-A9CF-5F56BE9E29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Feuil1!$B$61:$D$61</c:f>
              <c:strCache>
                <c:ptCount val="3"/>
                <c:pt idx="0">
                  <c:v>nearest neighbor</c:v>
                </c:pt>
                <c:pt idx="1">
                  <c:v>kernel matching</c:v>
                </c:pt>
                <c:pt idx="2">
                  <c:v>kernel matching</c:v>
                </c:pt>
              </c:strCache>
            </c:strRef>
          </c:cat>
          <c:val>
            <c:numRef>
              <c:f>Feuil1!$B$62:$D$62</c:f>
              <c:numCache>
                <c:formatCode>General</c:formatCode>
                <c:ptCount val="3"/>
                <c:pt idx="0">
                  <c:v>0.14610000000000001</c:v>
                </c:pt>
                <c:pt idx="1">
                  <c:v>0.28249999999999997</c:v>
                </c:pt>
                <c:pt idx="2">
                  <c:v>0.1956</c:v>
                </c:pt>
              </c:numCache>
            </c:numRef>
          </c:val>
          <c:extLst>
            <c:ext xmlns:c16="http://schemas.microsoft.com/office/drawing/2014/chart" uri="{C3380CC4-5D6E-409C-BE32-E72D297353CC}">
              <c16:uniqueId val="{00000003-44D9-40AF-A9CF-5F56BE9E298D}"/>
            </c:ext>
          </c:extLst>
        </c:ser>
        <c:ser>
          <c:idx val="1"/>
          <c:order val="1"/>
          <c:tx>
            <c:strRef>
              <c:f>Feuil1!$A$63</c:f>
              <c:strCache>
                <c:ptCount val="1"/>
                <c:pt idx="0">
                  <c:v>Organic matter use</c:v>
                </c:pt>
              </c:strCache>
            </c:strRef>
          </c:tx>
          <c:spPr>
            <a:solidFill>
              <a:schemeClr val="accent2"/>
            </a:solidFill>
            <a:ln>
              <a:noFill/>
            </a:ln>
            <a:effectLst/>
          </c:spPr>
          <c:invertIfNegative val="0"/>
          <c:dLbls>
            <c:dLbl>
              <c:idx val="0"/>
              <c:layout>
                <c:manualLayout>
                  <c:x val="3.3333333333333333E-2"/>
                  <c:y val="0"/>
                </c:manualLayout>
              </c:layout>
              <c:tx>
                <c:rich>
                  <a:bodyPr/>
                  <a:lstStyle/>
                  <a:p>
                    <a:fld id="{4E874AE1-6EA6-47FE-8956-531570FCDD3E}"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4D9-40AF-A9CF-5F56BE9E298D}"/>
                </c:ext>
              </c:extLst>
            </c:dLbl>
            <c:dLbl>
              <c:idx val="1"/>
              <c:layout>
                <c:manualLayout>
                  <c:x val="1.9444444444444344E-2"/>
                  <c:y val="-8.4875562720133283E-17"/>
                </c:manualLayout>
              </c:layout>
              <c:tx>
                <c:rich>
                  <a:bodyPr/>
                  <a:lstStyle/>
                  <a:p>
                    <a:fld id="{D189C4C6-3936-420D-8E24-A9C9F7B219A7}"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4D9-40AF-A9CF-5F56BE9E298D}"/>
                </c:ext>
              </c:extLst>
            </c:dLbl>
            <c:dLbl>
              <c:idx val="2"/>
              <c:layout>
                <c:manualLayout>
                  <c:x val="2.5000000000000001E-2"/>
                  <c:y val="0"/>
                </c:manualLayout>
              </c:layout>
              <c:tx>
                <c:rich>
                  <a:bodyPr/>
                  <a:lstStyle/>
                  <a:p>
                    <a:fld id="{7B06233D-748F-4132-A579-304A79F504FB}"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4D9-40AF-A9CF-5F56BE9E29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Feuil1!$B$61:$D$61</c:f>
              <c:strCache>
                <c:ptCount val="3"/>
                <c:pt idx="0">
                  <c:v>nearest neighbor</c:v>
                </c:pt>
                <c:pt idx="1">
                  <c:v>kernel matching</c:v>
                </c:pt>
                <c:pt idx="2">
                  <c:v>kernel matching</c:v>
                </c:pt>
              </c:strCache>
            </c:strRef>
          </c:cat>
          <c:val>
            <c:numRef>
              <c:f>Feuil1!$B$63:$D$63</c:f>
              <c:numCache>
                <c:formatCode>General</c:formatCode>
                <c:ptCount val="3"/>
                <c:pt idx="0">
                  <c:v>0.13089999999999999</c:v>
                </c:pt>
                <c:pt idx="1">
                  <c:v>0.13550000000000001</c:v>
                </c:pt>
                <c:pt idx="2">
                  <c:v>0.12230000000000001</c:v>
                </c:pt>
              </c:numCache>
            </c:numRef>
          </c:val>
          <c:extLst>
            <c:ext xmlns:c16="http://schemas.microsoft.com/office/drawing/2014/chart" uri="{C3380CC4-5D6E-409C-BE32-E72D297353CC}">
              <c16:uniqueId val="{00000007-44D9-40AF-A9CF-5F56BE9E298D}"/>
            </c:ext>
          </c:extLst>
        </c:ser>
        <c:dLbls>
          <c:dLblPos val="outEnd"/>
          <c:showLegendKey val="0"/>
          <c:showVal val="1"/>
          <c:showCatName val="0"/>
          <c:showSerName val="0"/>
          <c:showPercent val="0"/>
          <c:showBubbleSize val="0"/>
        </c:dLbls>
        <c:gapWidth val="219"/>
        <c:overlap val="-27"/>
        <c:axId val="2116207999"/>
        <c:axId val="2116208831"/>
      </c:barChart>
      <c:catAx>
        <c:axId val="211620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16208831"/>
        <c:crosses val="autoZero"/>
        <c:auto val="1"/>
        <c:lblAlgn val="ctr"/>
        <c:lblOffset val="100"/>
        <c:noMultiLvlLbl val="0"/>
      </c:catAx>
      <c:valAx>
        <c:axId val="21162088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16207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7C1ED-0AE8-477C-9C2E-AC79429AB623}" type="datetimeFigureOut">
              <a:rPr lang="fr-FR" smtClean="0"/>
              <a:t>10/11/2025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5D8DB-DB77-4302-8AA7-2A6733D3CD7F}" type="slidenum">
              <a:rPr lang="fr-FR" smtClean="0"/>
              <a:t>‹#›</a:t>
            </a:fld>
            <a:endParaRPr lang="fr-FR"/>
          </a:p>
        </p:txBody>
      </p:sp>
    </p:spTree>
    <p:extLst>
      <p:ext uri="{BB962C8B-B14F-4D97-AF65-F5344CB8AC3E}">
        <p14:creationId xmlns:p14="http://schemas.microsoft.com/office/powerpoint/2010/main" val="242316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ambria" panose="02040503050406030204" pitchFamily="18" charset="0"/>
              </a:rPr>
              <a:t>L'agriculture familiale est une source importante de revenus pour les populations rurales des pays en développement</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latin typeface="Cambria" panose="02040503050406030204" pitchFamily="18" charset="0"/>
              </a:rPr>
              <a:t>Des problèmes fonciers, associés aux aléas du changement climatique, aux invasions fréquentes de ravageurs et de maladies et aux multiples défaillances du marché, les agriculteurs ne sont pas en mesure d'accroître leurs performances (</a:t>
            </a:r>
            <a:r>
              <a:rPr lang="fr-FR" sz="1200" dirty="0">
                <a:solidFill>
                  <a:srgbClr val="0070C0"/>
                </a:solidFill>
                <a:latin typeface="Cambria" panose="02040503050406030204" pitchFamily="18" charset="0"/>
              </a:rPr>
              <a:t>Botha et al., 2020</a:t>
            </a:r>
            <a:r>
              <a:rPr lang="fr-FR" sz="1200" dirty="0">
                <a:solidFill>
                  <a:prstClr val="black"/>
                </a:solidFill>
                <a:latin typeface="Cambria"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prstClr val="black"/>
              </a:solidFill>
              <a:latin typeface="Cambria" panose="02040503050406030204" pitchFamily="18" charset="0"/>
            </a:endParaRPr>
          </a:p>
          <a:p>
            <a:pPr lvl="0" algn="just"/>
            <a:r>
              <a:rPr lang="fr-FR" sz="1200" dirty="0">
                <a:solidFill>
                  <a:prstClr val="black"/>
                </a:solidFill>
                <a:latin typeface="Cambria" panose="02040503050406030204" pitchFamily="18" charset="0"/>
              </a:rPr>
              <a:t>L’agriculture joue un rôle clé dans l'économie rurale. </a:t>
            </a:r>
          </a:p>
          <a:p>
            <a:pPr lvl="0" algn="just"/>
            <a:r>
              <a:rPr lang="fr-FR" sz="1200" dirty="0">
                <a:solidFill>
                  <a:prstClr val="black"/>
                </a:solidFill>
                <a:latin typeface="Cambria" panose="02040503050406030204" pitchFamily="18" charset="0"/>
              </a:rPr>
              <a:t>68 % de la population travaille dans le secteur agricole </a:t>
            </a:r>
          </a:p>
          <a:p>
            <a:pPr lvl="0" algn="just"/>
            <a:r>
              <a:rPr lang="fr-FR" sz="1200" dirty="0">
                <a:solidFill>
                  <a:prstClr val="black"/>
                </a:solidFill>
                <a:latin typeface="Cambria" panose="02040503050406030204" pitchFamily="18" charset="0"/>
              </a:rPr>
              <a:t>La majorité dans de petites exploitations familiales.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prstClr val="black"/>
              </a:solidFill>
              <a:latin typeface="Cambria" panose="020405030504060302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fld id="{3B35D8DB-DB77-4302-8AA7-2A6733D3CD7F}" type="slidenum">
              <a:rPr lang="fr-FR" smtClean="0"/>
              <a:t>3</a:t>
            </a:fld>
            <a:endParaRPr lang="fr-FR"/>
          </a:p>
        </p:txBody>
      </p:sp>
    </p:spTree>
    <p:extLst>
      <p:ext uri="{BB962C8B-B14F-4D97-AF65-F5344CB8AC3E}">
        <p14:creationId xmlns:p14="http://schemas.microsoft.com/office/powerpoint/2010/main" val="319096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Renforcer la gouvernance foncière, clarifier et sécuriser les droits de propriété, protéger les droits des groupes vulnérables, améliorer la résolution des litiges fonciers, etc. </a:t>
            </a:r>
          </a:p>
          <a:p>
            <a:endParaRPr lang="fr-FR" dirty="0"/>
          </a:p>
          <a:p>
            <a:r>
              <a:rPr lang="fr-FR" dirty="0"/>
              <a:t>Pour y parvenir, il est important que les décideurs politiques et les autres parties prenantes collaborent sur des propositions politiques visant à encourager l'accès à la propriété foncière et à garantir l'application de lois protégeant les droits des agriculteurs et des </a:t>
            </a:r>
            <a:r>
              <a:rPr lang="fr-FR" dirty="0" err="1"/>
              <a:t>propri</a:t>
            </a:r>
            <a:endParaRPr lang="fr-FR" dirty="0"/>
          </a:p>
          <a:p>
            <a:r>
              <a:rPr lang="fr-FR" dirty="0"/>
              <a:t>• Mettre en place des mécanismes clairs pour établir et enregistrer les droits de propriété. Cela peut inclure la mise en œuvre d'un système d'enregistrement foncier moderne, la délivrance de titres de propriété et la sensibilisation des citoyens à l'importance de l'enregistrement de leurs terres.</a:t>
            </a:r>
          </a:p>
          <a:p>
            <a:r>
              <a:rPr lang="fr-FR" dirty="0"/>
              <a:t>• Protéger les droits des groupes marginalisés tels que les femmes, les communautés rurales et les peuples autochtones. Cela peut être réalisé en adoptant des politiques et des lois garantissant leurs droits fonciers, ainsi qu'en renforçant leur participation aux processus décisionnels sur les questions foncières.</a:t>
            </a:r>
          </a:p>
          <a:p>
            <a:r>
              <a:rPr lang="fr-FR" dirty="0"/>
              <a:t>• Mettre en place des mécanismes de résolution des litiges fonciers afin de garantir une justice rapide et équitable. Cela peut inclure la création de tribunaux spécialisés, le recours à des modes alternatifs de résolution des litiges et la formation des acteurs impliqués dans la résolution des litiges fonciers.</a:t>
            </a:r>
          </a:p>
          <a:p>
            <a:r>
              <a:rPr lang="fr-FR" dirty="0" err="1"/>
              <a:t>étaires</a:t>
            </a:r>
            <a:r>
              <a:rPr lang="fr-FR" dirty="0"/>
              <a:t> fonciers. </a:t>
            </a:r>
          </a:p>
          <a:p>
            <a:endParaRPr lang="fr-FR" dirty="0"/>
          </a:p>
        </p:txBody>
      </p:sp>
      <p:sp>
        <p:nvSpPr>
          <p:cNvPr id="4" name="Espace réservé du numéro de diapositive 3"/>
          <p:cNvSpPr>
            <a:spLocks noGrp="1"/>
          </p:cNvSpPr>
          <p:nvPr>
            <p:ph type="sldNum" sz="quarter" idx="10"/>
          </p:nvPr>
        </p:nvSpPr>
        <p:spPr/>
        <p:txBody>
          <a:bodyPr/>
          <a:lstStyle/>
          <a:p>
            <a:fld id="{3B35D8DB-DB77-4302-8AA7-2A6733D3CD7F}" type="slidenum">
              <a:rPr lang="fr-FR" smtClean="0"/>
              <a:t>19</a:t>
            </a:fld>
            <a:endParaRPr lang="fr-FR"/>
          </a:p>
        </p:txBody>
      </p:sp>
    </p:spTree>
    <p:extLst>
      <p:ext uri="{BB962C8B-B14F-4D97-AF65-F5344CB8AC3E}">
        <p14:creationId xmlns:p14="http://schemas.microsoft.com/office/powerpoint/2010/main" val="10123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système de l'immatriculation et le système du domaine national régi par la loi foncière du 17 juin 1964 relative au domaine national ; le décret d'application de juillet 1964 ; la loi du 2 juillet 1976 portant code du domaine de l'État ; la loi de 1996 relative à la décentralisation ; la loi de 1996 portant code des collectivités locales ; la loi de mars 1996 transférant des compétences aux régions, communes et communautés rurales ; et la loi foncière de mars 2011. </a:t>
            </a:r>
          </a:p>
          <a:p>
            <a:endParaRPr lang="fr-FR" dirty="0"/>
          </a:p>
          <a:p>
            <a:r>
              <a:rPr lang="fr-FR" dirty="0"/>
              <a:t>95 % des terres appartiennent au domaine national, les 5 % restants étant partagés entre l'État et des tiers privés (</a:t>
            </a:r>
            <a:r>
              <a:rPr lang="fr-FR" dirty="0" err="1"/>
              <a:t>Dieye</a:t>
            </a:r>
            <a:r>
              <a:rPr lang="fr-FR" dirty="0"/>
              <a:t>, 2022). </a:t>
            </a:r>
          </a:p>
          <a:p>
            <a:r>
              <a:rPr lang="fr-FR" dirty="0"/>
              <a:t>Seuls 152 000 titres fonciers ont été délivrés à quelque 14 millions de Sénégalais. </a:t>
            </a:r>
          </a:p>
          <a:p>
            <a:r>
              <a:rPr lang="fr-FR" dirty="0"/>
              <a:t> la loi sur le domaine national ne prévoit ni la transférabilité ni l’aliénabilité des terres, et encore moins leur cessibilité. </a:t>
            </a:r>
          </a:p>
          <a:p>
            <a:endParaRPr lang="fr-FR" dirty="0"/>
          </a:p>
          <a:p>
            <a:r>
              <a:rPr lang="fr-FR" dirty="0"/>
              <a:t> Au Sénégal, ce titre foncier est un titre de propriété que l’État accorde aux propriétaires de biens immobiliers (terrains, bâtiments, etc.), leur garantissant un droit d’occupation permanent et illimité dans le temps, pouvant être légué, utilisé comme garantie de prêt ou vendu. </a:t>
            </a:r>
          </a:p>
        </p:txBody>
      </p:sp>
      <p:sp>
        <p:nvSpPr>
          <p:cNvPr id="4" name="Espace réservé du numéro de diapositive 3"/>
          <p:cNvSpPr>
            <a:spLocks noGrp="1"/>
          </p:cNvSpPr>
          <p:nvPr>
            <p:ph type="sldNum" sz="quarter" idx="10"/>
          </p:nvPr>
        </p:nvSpPr>
        <p:spPr/>
        <p:txBody>
          <a:bodyPr/>
          <a:lstStyle/>
          <a:p>
            <a:fld id="{3B35D8DB-DB77-4302-8AA7-2A6733D3CD7F}" type="slidenum">
              <a:rPr lang="fr-FR" smtClean="0"/>
              <a:t>5</a:t>
            </a:fld>
            <a:endParaRPr lang="fr-FR"/>
          </a:p>
        </p:txBody>
      </p:sp>
    </p:spTree>
    <p:extLst>
      <p:ext uri="{BB962C8B-B14F-4D97-AF65-F5344CB8AC3E}">
        <p14:creationId xmlns:p14="http://schemas.microsoft.com/office/powerpoint/2010/main" val="340136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Evaluer l'impact du régime foncier sur la sécurité alimentaire en terme disponibilité alimentaire.</a:t>
            </a:r>
          </a:p>
          <a:p>
            <a:r>
              <a:rPr lang="fr-FR" dirty="0"/>
              <a:t>Evaluer l'impact du régime foncier sur la productivité agricole des  exploitations familiales agricoles en milieu rural au Sénégal.</a:t>
            </a:r>
          </a:p>
          <a:p>
            <a:r>
              <a:rPr lang="fr-FR" dirty="0"/>
              <a:t>Evaluer l'impact du régime foncier sur l'investissement agricole des  exploitations familiales agricoles en milieu rural au Sénégal.</a:t>
            </a:r>
          </a:p>
        </p:txBody>
      </p:sp>
      <p:sp>
        <p:nvSpPr>
          <p:cNvPr id="4" name="Espace réservé du numéro de diapositive 3"/>
          <p:cNvSpPr>
            <a:spLocks noGrp="1"/>
          </p:cNvSpPr>
          <p:nvPr>
            <p:ph type="sldNum" sz="quarter" idx="10"/>
          </p:nvPr>
        </p:nvSpPr>
        <p:spPr/>
        <p:txBody>
          <a:bodyPr/>
          <a:lstStyle/>
          <a:p>
            <a:fld id="{3B35D8DB-DB77-4302-8AA7-2A6733D3CD7F}" type="slidenum">
              <a:rPr lang="fr-FR" smtClean="0"/>
              <a:t>8</a:t>
            </a:fld>
            <a:endParaRPr lang="fr-FR"/>
          </a:p>
        </p:txBody>
      </p:sp>
    </p:spTree>
    <p:extLst>
      <p:ext uri="{BB962C8B-B14F-4D97-AF65-F5344CB8AC3E}">
        <p14:creationId xmlns:p14="http://schemas.microsoft.com/office/powerpoint/2010/main" val="205553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L'analyse statistique indique que :</a:t>
            </a:r>
          </a:p>
          <a:p>
            <a:r>
              <a:rPr lang="fr-FR" dirty="0"/>
              <a:t>Seulement 4,85 % des ménages agricoles du Sénégal rural possèdent des parcelles avec titre de propriété. </a:t>
            </a:r>
          </a:p>
          <a:p>
            <a:r>
              <a:rPr lang="fr-FR" dirty="0"/>
              <a:t>Les ménages exploitant des parcelles en prêt, en location,  à titre gratuit sont minoritaires. </a:t>
            </a:r>
          </a:p>
          <a:p>
            <a:r>
              <a:rPr lang="fr-FR" dirty="0"/>
              <a:t>88,07 % des ménages agricoles possèdent des parcelles sans titre de propriété. </a:t>
            </a:r>
          </a:p>
          <a:p>
            <a:r>
              <a:rPr lang="fr-FR" dirty="0"/>
              <a:t>L'analyse par sexe révèle que le statut foncier des parcelles cultivées ne diffère pas significativement entre les ménages dirigés par un homme et ceux dirigés par une femme. </a:t>
            </a:r>
          </a:p>
          <a:p>
            <a:r>
              <a:rPr lang="fr-FR" dirty="0"/>
              <a:t>Les ménages dirigés par une femme détiennent légèrement plus de droits sur les parcelles cultivées que les ménages dirigés par un homme ; </a:t>
            </a:r>
          </a:p>
          <a:p>
            <a:r>
              <a:rPr lang="fr-FR" dirty="0"/>
              <a:t>Les ménages dirigés par une femme ont également tendance à emprunter davantage de parcelles que les ménages dirigés par un homme. </a:t>
            </a:r>
          </a:p>
        </p:txBody>
      </p:sp>
      <p:sp>
        <p:nvSpPr>
          <p:cNvPr id="4" name="Espace réservé du numéro de diapositive 3"/>
          <p:cNvSpPr>
            <a:spLocks noGrp="1"/>
          </p:cNvSpPr>
          <p:nvPr>
            <p:ph type="sldNum" sz="quarter" idx="10"/>
          </p:nvPr>
        </p:nvSpPr>
        <p:spPr/>
        <p:txBody>
          <a:bodyPr/>
          <a:lstStyle/>
          <a:p>
            <a:fld id="{3B35D8DB-DB77-4302-8AA7-2A6733D3CD7F}" type="slidenum">
              <a:rPr lang="fr-FR" smtClean="0"/>
              <a:t>12</a:t>
            </a:fld>
            <a:endParaRPr lang="fr-FR"/>
          </a:p>
        </p:txBody>
      </p:sp>
    </p:spTree>
    <p:extLst>
      <p:ext uri="{BB962C8B-B14F-4D97-AF65-F5344CB8AC3E}">
        <p14:creationId xmlns:p14="http://schemas.microsoft.com/office/powerpoint/2010/main" val="252638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propriété foncière a un effet positif et statistiquement significatif sur le volume de production des ménages agricoles. </a:t>
            </a:r>
          </a:p>
          <a:p>
            <a:r>
              <a:rPr lang="fr-FR" dirty="0"/>
              <a:t>L'augmentation du niveau de production des ménages possédant des droits fonciers a varié entre 14,61 % et 28,25 %. </a:t>
            </a:r>
          </a:p>
          <a:p>
            <a:r>
              <a:rPr lang="fr-FR" dirty="0"/>
              <a:t>Les résultats montrent également que la propriété foncière augmente la probabilité d'investir dans l'utilisation de matières organiques de 12,25 % à 13,55 %.</a:t>
            </a:r>
          </a:p>
        </p:txBody>
      </p:sp>
      <p:sp>
        <p:nvSpPr>
          <p:cNvPr id="4" name="Espace réservé du numéro de diapositive 3"/>
          <p:cNvSpPr>
            <a:spLocks noGrp="1"/>
          </p:cNvSpPr>
          <p:nvPr>
            <p:ph type="sldNum" sz="quarter" idx="10"/>
          </p:nvPr>
        </p:nvSpPr>
        <p:spPr/>
        <p:txBody>
          <a:bodyPr/>
          <a:lstStyle/>
          <a:p>
            <a:fld id="{3B35D8DB-DB77-4302-8AA7-2A6733D3CD7F}" type="slidenum">
              <a:rPr lang="fr-FR" smtClean="0"/>
              <a:t>14</a:t>
            </a:fld>
            <a:endParaRPr lang="fr-FR"/>
          </a:p>
        </p:txBody>
      </p:sp>
    </p:spTree>
    <p:extLst>
      <p:ext uri="{BB962C8B-B14F-4D97-AF65-F5344CB8AC3E}">
        <p14:creationId xmlns:p14="http://schemas.microsoft.com/office/powerpoint/2010/main" val="26420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Outre l'amélioration de la production agricole, la propriété foncière incite les agriculteurs à utiliser de la matière organique pour améliorer la fertilité des sols et maintenir leur productivité à long terme.</a:t>
            </a:r>
          </a:p>
          <a:p>
            <a:r>
              <a:rPr lang="fr-FR" dirty="0"/>
              <a:t> Ainsi, la sécurité foncière incite les agriculteurs à investir dans leurs terres et à y produire davantage de produits agricoles. </a:t>
            </a:r>
          </a:p>
          <a:p>
            <a:r>
              <a:rPr lang="fr-FR" dirty="0"/>
              <a:t>Elle les encourage également à adopter des pratiques agricoles plus durables, comme l’utilisation de matières organiques, bénéfiques pour l’environnement.</a:t>
            </a:r>
          </a:p>
        </p:txBody>
      </p:sp>
      <p:sp>
        <p:nvSpPr>
          <p:cNvPr id="4" name="Espace réservé du numéro de diapositive 3"/>
          <p:cNvSpPr>
            <a:spLocks noGrp="1"/>
          </p:cNvSpPr>
          <p:nvPr>
            <p:ph type="sldNum" sz="quarter" idx="10"/>
          </p:nvPr>
        </p:nvSpPr>
        <p:spPr/>
        <p:txBody>
          <a:bodyPr/>
          <a:lstStyle/>
          <a:p>
            <a:fld id="{3B35D8DB-DB77-4302-8AA7-2A6733D3CD7F}" type="slidenum">
              <a:rPr lang="fr-FR" smtClean="0"/>
              <a:t>15</a:t>
            </a:fld>
            <a:endParaRPr lang="fr-FR"/>
          </a:p>
        </p:txBody>
      </p:sp>
    </p:spTree>
    <p:extLst>
      <p:ext uri="{BB962C8B-B14F-4D97-AF65-F5344CB8AC3E}">
        <p14:creationId xmlns:p14="http://schemas.microsoft.com/office/powerpoint/2010/main" val="239668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résultats économétriques montrent que la propriété foncière a un effet positif et statistiquement significatif sur le volume de production des ménages agricoles.</a:t>
            </a:r>
          </a:p>
          <a:p>
            <a:r>
              <a:rPr lang="fr-FR" dirty="0"/>
              <a:t>La propriété foncière joue ainsi un rôle important dans l'agriculture. Les ménages possédant des droits de propriété sur les parcelles qu'ils exploitent enregistrent un volume de production plus élevé que les ménages sans titre de propriété foncière.</a:t>
            </a:r>
          </a:p>
          <a:p>
            <a:r>
              <a:rPr lang="fr-FR" dirty="0"/>
              <a:t> Lorsque les agriculteurs possèdent légalement leurs terres, ils sont plus enclins à investir dans des techniques agricoles améliorées, telles que des machines modernes, des systèmes d'irrigation et des semences de qualité.</a:t>
            </a:r>
          </a:p>
        </p:txBody>
      </p:sp>
      <p:sp>
        <p:nvSpPr>
          <p:cNvPr id="4" name="Espace réservé du numéro de diapositive 3"/>
          <p:cNvSpPr>
            <a:spLocks noGrp="1"/>
          </p:cNvSpPr>
          <p:nvPr>
            <p:ph type="sldNum" sz="quarter" idx="10"/>
          </p:nvPr>
        </p:nvSpPr>
        <p:spPr/>
        <p:txBody>
          <a:bodyPr/>
          <a:lstStyle/>
          <a:p>
            <a:fld id="{3B35D8DB-DB77-4302-8AA7-2A6733D3CD7F}" type="slidenum">
              <a:rPr lang="fr-FR" smtClean="0"/>
              <a:t>16</a:t>
            </a:fld>
            <a:endParaRPr lang="fr-FR"/>
          </a:p>
        </p:txBody>
      </p:sp>
    </p:spTree>
    <p:extLst>
      <p:ext uri="{BB962C8B-B14F-4D97-AF65-F5344CB8AC3E}">
        <p14:creationId xmlns:p14="http://schemas.microsoft.com/office/powerpoint/2010/main" val="22953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quelle que soit la méthode d'estimation utilisée. L'augmentation du niveau de production des ménages possédant des droits fonciers varie entre 14,61 % et 28,25 %. </a:t>
            </a:r>
          </a:p>
          <a:p>
            <a:r>
              <a:rPr lang="fr-FR" dirty="0"/>
              <a:t>La propriété foncière augmente la probabilité d'investir dans l'utilisation de matières organiques de 12,25 % à 13,55 %. </a:t>
            </a:r>
          </a:p>
          <a:p>
            <a:r>
              <a:rPr lang="fr-FR" dirty="0"/>
              <a:t>Ces résultats indiquent que la propriété foncière joue un rôle crucial dans l'amélioration du niveau de production agricole et d'investissement des agriculteurs sénégalais. </a:t>
            </a:r>
          </a:p>
          <a:p>
            <a:r>
              <a:rPr lang="fr-FR" dirty="0"/>
              <a:t>La propriété foncière incite les agriculteurs à utiliser la matière organique pour améliorer la fertilité des sols et maintenir leur productivité à long terme. </a:t>
            </a:r>
          </a:p>
          <a:p>
            <a:endParaRPr lang="fr-FR" dirty="0"/>
          </a:p>
        </p:txBody>
      </p:sp>
      <p:sp>
        <p:nvSpPr>
          <p:cNvPr id="4" name="Espace réservé du numéro de diapositive 3"/>
          <p:cNvSpPr>
            <a:spLocks noGrp="1"/>
          </p:cNvSpPr>
          <p:nvPr>
            <p:ph type="sldNum" sz="quarter" idx="10"/>
          </p:nvPr>
        </p:nvSpPr>
        <p:spPr/>
        <p:txBody>
          <a:bodyPr/>
          <a:lstStyle/>
          <a:p>
            <a:fld id="{3B35D8DB-DB77-4302-8AA7-2A6733D3CD7F}" type="slidenum">
              <a:rPr lang="fr-FR" smtClean="0"/>
              <a:t>17</a:t>
            </a:fld>
            <a:endParaRPr lang="fr-FR"/>
          </a:p>
        </p:txBody>
      </p:sp>
    </p:spTree>
    <p:extLst>
      <p:ext uri="{BB962C8B-B14F-4D97-AF65-F5344CB8AC3E}">
        <p14:creationId xmlns:p14="http://schemas.microsoft.com/office/powerpoint/2010/main" val="3641265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sécurité foncière incite les agriculteurs à investir dans leurs terres et à y produire davantage de produits agricoles. </a:t>
            </a:r>
          </a:p>
          <a:p>
            <a:r>
              <a:rPr lang="fr-FR" dirty="0"/>
              <a:t>La sécurité foncière encourage également les agriculteurs à adopter des pratiques agricoles plus durables, telles que l'utilisation de matières organiques, bénéfiques pour l'environnement. </a:t>
            </a:r>
          </a:p>
          <a:p>
            <a:endParaRPr lang="fr-FR" dirty="0"/>
          </a:p>
          <a:p>
            <a:r>
              <a:rPr lang="fr-FR" dirty="0"/>
              <a:t>L'amélioration des politiques foncières étant un processus complexe, il sera nécessaire que toutes les parties prenantes (gouvernement, société civile et communautés locales) s'impliquent et participent à l'élaboration de politiques efficaces </a:t>
            </a:r>
          </a:p>
        </p:txBody>
      </p:sp>
      <p:sp>
        <p:nvSpPr>
          <p:cNvPr id="4" name="Espace réservé du numéro de diapositive 3"/>
          <p:cNvSpPr>
            <a:spLocks noGrp="1"/>
          </p:cNvSpPr>
          <p:nvPr>
            <p:ph type="sldNum" sz="quarter" idx="10"/>
          </p:nvPr>
        </p:nvSpPr>
        <p:spPr/>
        <p:txBody>
          <a:bodyPr/>
          <a:lstStyle/>
          <a:p>
            <a:fld id="{3B35D8DB-DB77-4302-8AA7-2A6733D3CD7F}" type="slidenum">
              <a:rPr lang="fr-FR" smtClean="0"/>
              <a:t>18</a:t>
            </a:fld>
            <a:endParaRPr lang="fr-FR"/>
          </a:p>
        </p:txBody>
      </p:sp>
    </p:spTree>
    <p:extLst>
      <p:ext uri="{BB962C8B-B14F-4D97-AF65-F5344CB8AC3E}">
        <p14:creationId xmlns:p14="http://schemas.microsoft.com/office/powerpoint/2010/main" val="151084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ED6E0118-237E-4421-8928-164E988C71F1}" type="datetimeFigureOut">
              <a:rPr lang="en-US" smtClean="0"/>
              <a:t>11/10/2025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897E453-A7D9-42FE-9961-05AABCC0CEDC}" type="slidenum">
              <a:rPr lang="en-US" smtClean="0"/>
              <a:t>‹#›</a:t>
            </a:fld>
            <a:endParaRPr lang="en-US"/>
          </a:p>
        </p:txBody>
      </p:sp>
    </p:spTree>
    <p:extLst>
      <p:ext uri="{BB962C8B-B14F-4D97-AF65-F5344CB8AC3E}">
        <p14:creationId xmlns:p14="http://schemas.microsoft.com/office/powerpoint/2010/main" val="344484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ED6E0118-237E-4421-8928-164E988C71F1}" type="datetimeFigureOut">
              <a:rPr lang="en-US" smtClean="0"/>
              <a:t>11/10/2025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897E453-A7D9-42FE-9961-05AABCC0CEDC}" type="slidenum">
              <a:rPr lang="en-US" smtClean="0"/>
              <a:t>‹#›</a:t>
            </a:fld>
            <a:endParaRPr lang="en-US"/>
          </a:p>
        </p:txBody>
      </p:sp>
    </p:spTree>
    <p:extLst>
      <p:ext uri="{BB962C8B-B14F-4D97-AF65-F5344CB8AC3E}">
        <p14:creationId xmlns:p14="http://schemas.microsoft.com/office/powerpoint/2010/main" val="424393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ED6E0118-237E-4421-8928-164E988C71F1}" type="datetimeFigureOut">
              <a:rPr lang="en-US" smtClean="0"/>
              <a:t>11/10/2025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897E453-A7D9-42FE-9961-05AABCC0CEDC}" type="slidenum">
              <a:rPr lang="en-US" smtClean="0"/>
              <a:t>‹#›</a:t>
            </a:fld>
            <a:endParaRPr lang="en-US"/>
          </a:p>
        </p:txBody>
      </p:sp>
    </p:spTree>
    <p:extLst>
      <p:ext uri="{BB962C8B-B14F-4D97-AF65-F5344CB8AC3E}">
        <p14:creationId xmlns:p14="http://schemas.microsoft.com/office/powerpoint/2010/main" val="386871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ED6E0118-237E-4421-8928-164E988C71F1}" type="datetimeFigureOut">
              <a:rPr lang="en-US" smtClean="0"/>
              <a:t>11/10/2025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897E453-A7D9-42FE-9961-05AABCC0CEDC}" type="slidenum">
              <a:rPr lang="en-US" smtClean="0"/>
              <a:t>‹#›</a:t>
            </a:fld>
            <a:endParaRPr lang="en-US"/>
          </a:p>
        </p:txBody>
      </p:sp>
    </p:spTree>
    <p:extLst>
      <p:ext uri="{BB962C8B-B14F-4D97-AF65-F5344CB8AC3E}">
        <p14:creationId xmlns:p14="http://schemas.microsoft.com/office/powerpoint/2010/main" val="69140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D6E0118-237E-4421-8928-164E988C71F1}" type="datetimeFigureOut">
              <a:rPr lang="en-US" smtClean="0"/>
              <a:t>11/10/2025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5897E453-A7D9-42FE-9961-05AABCC0CEDC}" type="slidenum">
              <a:rPr lang="en-US" smtClean="0"/>
              <a:t>‹#›</a:t>
            </a:fld>
            <a:endParaRPr lang="en-US"/>
          </a:p>
        </p:txBody>
      </p:sp>
    </p:spTree>
    <p:extLst>
      <p:ext uri="{BB962C8B-B14F-4D97-AF65-F5344CB8AC3E}">
        <p14:creationId xmlns:p14="http://schemas.microsoft.com/office/powerpoint/2010/main" val="129574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ED6E0118-237E-4421-8928-164E988C71F1}" type="datetimeFigureOut">
              <a:rPr lang="en-US" smtClean="0"/>
              <a:t>11/10/2025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897E453-A7D9-42FE-9961-05AABCC0CEDC}" type="slidenum">
              <a:rPr lang="en-US" smtClean="0"/>
              <a:t>‹#›</a:t>
            </a:fld>
            <a:endParaRPr lang="en-US"/>
          </a:p>
        </p:txBody>
      </p:sp>
    </p:spTree>
    <p:extLst>
      <p:ext uri="{BB962C8B-B14F-4D97-AF65-F5344CB8AC3E}">
        <p14:creationId xmlns:p14="http://schemas.microsoft.com/office/powerpoint/2010/main" val="42843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ED6E0118-237E-4421-8928-164E988C71F1}" type="datetimeFigureOut">
              <a:rPr lang="en-US" smtClean="0"/>
              <a:t>11/10/2025</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5897E453-A7D9-42FE-9961-05AABCC0CEDC}" type="slidenum">
              <a:rPr lang="en-US" smtClean="0"/>
              <a:t>‹#›</a:t>
            </a:fld>
            <a:endParaRPr lang="en-US"/>
          </a:p>
        </p:txBody>
      </p:sp>
    </p:spTree>
    <p:extLst>
      <p:ext uri="{BB962C8B-B14F-4D97-AF65-F5344CB8AC3E}">
        <p14:creationId xmlns:p14="http://schemas.microsoft.com/office/powerpoint/2010/main" val="75240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ED6E0118-237E-4421-8928-164E988C71F1}" type="datetimeFigureOut">
              <a:rPr lang="en-US" smtClean="0"/>
              <a:t>11/10/2025</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5897E453-A7D9-42FE-9961-05AABCC0CEDC}" type="slidenum">
              <a:rPr lang="en-US" smtClean="0"/>
              <a:t>‹#›</a:t>
            </a:fld>
            <a:endParaRPr lang="en-US"/>
          </a:p>
        </p:txBody>
      </p:sp>
    </p:spTree>
    <p:extLst>
      <p:ext uri="{BB962C8B-B14F-4D97-AF65-F5344CB8AC3E}">
        <p14:creationId xmlns:p14="http://schemas.microsoft.com/office/powerpoint/2010/main" val="200157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6E0118-237E-4421-8928-164E988C71F1}" type="datetimeFigureOut">
              <a:rPr lang="en-US" smtClean="0"/>
              <a:t>11/10/2025</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5897E453-A7D9-42FE-9961-05AABCC0CEDC}" type="slidenum">
              <a:rPr lang="en-US" smtClean="0"/>
              <a:t>‹#›</a:t>
            </a:fld>
            <a:endParaRPr lang="en-US"/>
          </a:p>
        </p:txBody>
      </p:sp>
    </p:spTree>
    <p:extLst>
      <p:ext uri="{BB962C8B-B14F-4D97-AF65-F5344CB8AC3E}">
        <p14:creationId xmlns:p14="http://schemas.microsoft.com/office/powerpoint/2010/main" val="918686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D6E0118-237E-4421-8928-164E988C71F1}" type="datetimeFigureOut">
              <a:rPr lang="en-US" smtClean="0"/>
              <a:t>11/10/2025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897E453-A7D9-42FE-9961-05AABCC0CEDC}" type="slidenum">
              <a:rPr lang="en-US" smtClean="0"/>
              <a:t>‹#›</a:t>
            </a:fld>
            <a:endParaRPr lang="en-US"/>
          </a:p>
        </p:txBody>
      </p:sp>
    </p:spTree>
    <p:extLst>
      <p:ext uri="{BB962C8B-B14F-4D97-AF65-F5344CB8AC3E}">
        <p14:creationId xmlns:p14="http://schemas.microsoft.com/office/powerpoint/2010/main" val="251903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D6E0118-237E-4421-8928-164E988C71F1}" type="datetimeFigureOut">
              <a:rPr lang="en-US" smtClean="0"/>
              <a:t>11/10/2025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5897E453-A7D9-42FE-9961-05AABCC0CEDC}" type="slidenum">
              <a:rPr lang="en-US" smtClean="0"/>
              <a:t>‹#›</a:t>
            </a:fld>
            <a:endParaRPr lang="en-US"/>
          </a:p>
        </p:txBody>
      </p:sp>
    </p:spTree>
    <p:extLst>
      <p:ext uri="{BB962C8B-B14F-4D97-AF65-F5344CB8AC3E}">
        <p14:creationId xmlns:p14="http://schemas.microsoft.com/office/powerpoint/2010/main" val="1524839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E0118-237E-4421-8928-164E988C71F1}" type="datetimeFigureOut">
              <a:rPr lang="en-US" smtClean="0"/>
              <a:t>11/10/2025</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7E453-A7D9-42FE-9961-05AABCC0CEDC}" type="slidenum">
              <a:rPr lang="en-US" smtClean="0"/>
              <a:t>‹#›</a:t>
            </a:fld>
            <a:endParaRPr lang="en-US"/>
          </a:p>
        </p:txBody>
      </p:sp>
    </p:spTree>
    <p:extLst>
      <p:ext uri="{BB962C8B-B14F-4D97-AF65-F5344CB8AC3E}">
        <p14:creationId xmlns:p14="http://schemas.microsoft.com/office/powerpoint/2010/main" val="3058251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tsamboudumas@yahoo.fr" TargetMode="External"/><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B777-EE90-4AD2-A3A1-076D378BE6C0}"/>
              </a:ext>
            </a:extLst>
          </p:cNvPr>
          <p:cNvSpPr>
            <a:spLocks noGrp="1"/>
          </p:cNvSpPr>
          <p:nvPr>
            <p:ph type="ctrTitle"/>
          </p:nvPr>
        </p:nvSpPr>
        <p:spPr>
          <a:xfrm>
            <a:off x="1228122" y="2117736"/>
            <a:ext cx="9144000" cy="1802150"/>
          </a:xfrm>
        </p:spPr>
        <p:txBody>
          <a:bodyPr>
            <a:normAutofit/>
          </a:bodyPr>
          <a:lstStyle/>
          <a:p>
            <a:r>
              <a:rPr lang="en-US" sz="5300" b="1" dirty="0"/>
              <a:t>Land tenure and food security of family farmers in rural Senegal</a:t>
            </a:r>
            <a:endParaRPr lang="fr-FR" sz="5300" b="1" dirty="0"/>
          </a:p>
        </p:txBody>
      </p:sp>
      <p:pic>
        <p:nvPicPr>
          <p:cNvPr id="4" name="Picture 3">
            <a:extLst>
              <a:ext uri="{FF2B5EF4-FFF2-40B4-BE49-F238E27FC236}">
                <a16:creationId xmlns:a16="http://schemas.microsoft.com/office/drawing/2014/main" id="{C03F0551-469F-424E-B2C3-6FED08F40D5F}"/>
              </a:ext>
            </a:extLst>
          </p:cNvPr>
          <p:cNvPicPr>
            <a:picLocks noChangeAspect="1"/>
          </p:cNvPicPr>
          <p:nvPr/>
        </p:nvPicPr>
        <p:blipFill>
          <a:blip r:embed="rId2"/>
          <a:stretch>
            <a:fillRect/>
          </a:stretch>
        </p:blipFill>
        <p:spPr>
          <a:xfrm>
            <a:off x="10006575" y="1527353"/>
            <a:ext cx="1900634" cy="825009"/>
          </a:xfrm>
          <a:prstGeom prst="rect">
            <a:avLst/>
          </a:prstGeom>
        </p:spPr>
      </p:pic>
      <p:pic>
        <p:nvPicPr>
          <p:cNvPr id="6" name="Picture 5">
            <a:extLst>
              <a:ext uri="{FF2B5EF4-FFF2-40B4-BE49-F238E27FC236}">
                <a16:creationId xmlns:a16="http://schemas.microsoft.com/office/drawing/2014/main" id="{F0939353-2726-44DD-93BC-23A46C49DC55}"/>
              </a:ext>
            </a:extLst>
          </p:cNvPr>
          <p:cNvPicPr>
            <a:picLocks noChangeAspect="1"/>
          </p:cNvPicPr>
          <p:nvPr/>
        </p:nvPicPr>
        <p:blipFill>
          <a:blip r:embed="rId3"/>
          <a:stretch>
            <a:fillRect/>
          </a:stretch>
        </p:blipFill>
        <p:spPr>
          <a:xfrm>
            <a:off x="0" y="-6064"/>
            <a:ext cx="12192000" cy="1406203"/>
          </a:xfrm>
          <a:prstGeom prst="rect">
            <a:avLst/>
          </a:prstGeom>
        </p:spPr>
      </p:pic>
      <p:pic>
        <p:nvPicPr>
          <p:cNvPr id="7" name="Picture 6">
            <a:extLst>
              <a:ext uri="{FF2B5EF4-FFF2-40B4-BE49-F238E27FC236}">
                <a16:creationId xmlns:a16="http://schemas.microsoft.com/office/drawing/2014/main" id="{13B09F70-E9B4-4970-9832-2AFF6580BA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806" y="6152606"/>
            <a:ext cx="1797435" cy="637253"/>
          </a:xfrm>
          <a:prstGeom prst="rect">
            <a:avLst/>
          </a:prstGeom>
          <a:noFill/>
          <a:ln>
            <a:noFill/>
          </a:ln>
        </p:spPr>
      </p:pic>
      <p:pic>
        <p:nvPicPr>
          <p:cNvPr id="9" name="Picture 8">
            <a:extLst>
              <a:ext uri="{FF2B5EF4-FFF2-40B4-BE49-F238E27FC236}">
                <a16:creationId xmlns:a16="http://schemas.microsoft.com/office/drawing/2014/main" id="{B2B10B92-2F5C-4151-886D-B2F439BD403C}"/>
              </a:ext>
            </a:extLst>
          </p:cNvPr>
          <p:cNvPicPr>
            <a:picLocks noChangeAspect="1"/>
          </p:cNvPicPr>
          <p:nvPr/>
        </p:nvPicPr>
        <p:blipFill>
          <a:blip r:embed="rId5"/>
          <a:stretch>
            <a:fillRect/>
          </a:stretch>
        </p:blipFill>
        <p:spPr>
          <a:xfrm>
            <a:off x="9822807" y="5956663"/>
            <a:ext cx="2337923" cy="833196"/>
          </a:xfrm>
          <a:prstGeom prst="rect">
            <a:avLst/>
          </a:prstGeom>
        </p:spPr>
      </p:pic>
      <p:pic>
        <p:nvPicPr>
          <p:cNvPr id="11" name="Picture 10">
            <a:extLst>
              <a:ext uri="{FF2B5EF4-FFF2-40B4-BE49-F238E27FC236}">
                <a16:creationId xmlns:a16="http://schemas.microsoft.com/office/drawing/2014/main" id="{4ECEC6A6-7015-4807-8CB6-BE7E4D383166}"/>
              </a:ext>
            </a:extLst>
          </p:cNvPr>
          <p:cNvPicPr>
            <a:picLocks noChangeAspect="1"/>
          </p:cNvPicPr>
          <p:nvPr/>
        </p:nvPicPr>
        <p:blipFill>
          <a:blip r:embed="rId6"/>
          <a:stretch>
            <a:fillRect/>
          </a:stretch>
        </p:blipFill>
        <p:spPr>
          <a:xfrm>
            <a:off x="4676503" y="6016881"/>
            <a:ext cx="3142498" cy="812167"/>
          </a:xfrm>
          <a:prstGeom prst="rect">
            <a:avLst/>
          </a:prstGeom>
        </p:spPr>
      </p:pic>
      <p:pic>
        <p:nvPicPr>
          <p:cNvPr id="5" name="Picture 4">
            <a:extLst>
              <a:ext uri="{FF2B5EF4-FFF2-40B4-BE49-F238E27FC236}">
                <a16:creationId xmlns:a16="http://schemas.microsoft.com/office/drawing/2014/main" id="{C128AD63-FA0C-DA33-E089-D6FFE7AF76D8}"/>
              </a:ext>
            </a:extLst>
          </p:cNvPr>
          <p:cNvPicPr>
            <a:picLocks noChangeAspect="1"/>
          </p:cNvPicPr>
          <p:nvPr/>
        </p:nvPicPr>
        <p:blipFill>
          <a:blip r:embed="rId7"/>
          <a:stretch>
            <a:fillRect/>
          </a:stretch>
        </p:blipFill>
        <p:spPr>
          <a:xfrm>
            <a:off x="114972" y="1400140"/>
            <a:ext cx="1478697" cy="1248504"/>
          </a:xfrm>
          <a:prstGeom prst="rect">
            <a:avLst/>
          </a:prstGeom>
        </p:spPr>
      </p:pic>
      <p:sp>
        <p:nvSpPr>
          <p:cNvPr id="3" name="Rectangle 2"/>
          <p:cNvSpPr/>
          <p:nvPr/>
        </p:nvSpPr>
        <p:spPr>
          <a:xfrm>
            <a:off x="3412322" y="4153069"/>
            <a:ext cx="4542974" cy="1323439"/>
          </a:xfrm>
          <a:prstGeom prst="rect">
            <a:avLst/>
          </a:prstGeom>
        </p:spPr>
        <p:txBody>
          <a:bodyPr wrap="square">
            <a:spAutoFit/>
          </a:bodyPr>
          <a:lstStyle/>
          <a:p>
            <a:pPr algn="ctr">
              <a:spcAft>
                <a:spcPts val="0"/>
              </a:spcAft>
            </a:pPr>
            <a:r>
              <a:rPr lang="fr-FR" sz="1600" b="1" dirty="0">
                <a:latin typeface="Times New Roman" panose="02020603050405020304" pitchFamily="18" charset="0"/>
                <a:ea typeface="Times New Roman" panose="02020603050405020304" pitchFamily="18" charset="0"/>
              </a:rPr>
              <a:t>André Dumas TSAMBOU</a:t>
            </a:r>
          </a:p>
          <a:p>
            <a:pPr algn="ctr">
              <a:spcAft>
                <a:spcPts val="0"/>
              </a:spcAft>
            </a:pPr>
            <a:r>
              <a:rPr lang="fr-FR" sz="1600" dirty="0" err="1">
                <a:latin typeface="Times New Roman" panose="02020603050405020304" pitchFamily="18" charset="0"/>
                <a:ea typeface="Times New Roman" panose="02020603050405020304" pitchFamily="18" charset="0"/>
              </a:rPr>
              <a:t>University</a:t>
            </a:r>
            <a:r>
              <a:rPr lang="fr-FR" sz="1600" dirty="0">
                <a:latin typeface="Times New Roman" panose="02020603050405020304" pitchFamily="18" charset="0"/>
                <a:ea typeface="Times New Roman" panose="02020603050405020304" pitchFamily="18" charset="0"/>
              </a:rPr>
              <a:t> of Yaoundé II ; </a:t>
            </a:r>
            <a:r>
              <a:rPr lang="fr-FR" sz="1600" dirty="0" err="1">
                <a:latin typeface="Times New Roman" panose="02020603050405020304" pitchFamily="18" charset="0"/>
                <a:ea typeface="Times New Roman" panose="02020603050405020304" pitchFamily="18" charset="0"/>
              </a:rPr>
              <a:t>Cameroon</a:t>
            </a:r>
            <a:endParaRPr lang="fr-FR" sz="1600" dirty="0">
              <a:latin typeface="Times New Roman" panose="02020603050405020304" pitchFamily="18" charset="0"/>
              <a:ea typeface="Times New Roman" panose="02020603050405020304" pitchFamily="18" charset="0"/>
            </a:endParaRPr>
          </a:p>
          <a:p>
            <a:pPr>
              <a:spcAft>
                <a:spcPts val="0"/>
              </a:spcAft>
            </a:pPr>
            <a:r>
              <a:rPr lang="en-GB" sz="1600" dirty="0">
                <a:solidFill>
                  <a:srgbClr val="000000"/>
                </a:solidFill>
                <a:latin typeface="Times New Roman" panose="02020603050405020304" pitchFamily="18" charset="0"/>
                <a:ea typeface="Times New Roman" panose="02020603050405020304" pitchFamily="18" charset="0"/>
                <a:cs typeface="Helvetica" panose="020B0604020202020204" pitchFamily="34" charset="0"/>
              </a:rPr>
              <a:t> </a:t>
            </a:r>
            <a:endParaRPr lang="fr-FR" sz="100" dirty="0">
              <a:latin typeface="Times New Roman" panose="02020603050405020304" pitchFamily="18" charset="0"/>
              <a:ea typeface="Times New Roman" panose="02020603050405020304" pitchFamily="18" charset="0"/>
            </a:endParaRPr>
          </a:p>
          <a:p>
            <a:pPr algn="ctr">
              <a:spcAft>
                <a:spcPts val="0"/>
              </a:spcAft>
            </a:pPr>
            <a:r>
              <a:rPr lang="en-GB" sz="1600" b="1" dirty="0" err="1">
                <a:latin typeface="Times New Roman" panose="02020603050405020304" pitchFamily="18" charset="0"/>
                <a:ea typeface="Times New Roman" panose="02020603050405020304" pitchFamily="18" charset="0"/>
              </a:rPr>
              <a:t>Thierno</a:t>
            </a:r>
            <a:r>
              <a:rPr lang="en-GB" sz="1600" b="1" dirty="0">
                <a:latin typeface="Times New Roman" panose="02020603050405020304" pitchFamily="18" charset="0"/>
                <a:ea typeface="Times New Roman" panose="02020603050405020304" pitchFamily="18" charset="0"/>
              </a:rPr>
              <a:t> </a:t>
            </a:r>
            <a:r>
              <a:rPr lang="en-GB" sz="1600" b="1" dirty="0" err="1">
                <a:latin typeface="Times New Roman" panose="02020603050405020304" pitchFamily="18" charset="0"/>
                <a:ea typeface="Times New Roman" panose="02020603050405020304" pitchFamily="18" charset="0"/>
              </a:rPr>
              <a:t>Malick</a:t>
            </a:r>
            <a:r>
              <a:rPr lang="en-GB" sz="1600" b="1" dirty="0">
                <a:latin typeface="Times New Roman" panose="02020603050405020304" pitchFamily="18" charset="0"/>
                <a:ea typeface="Times New Roman" panose="02020603050405020304" pitchFamily="18" charset="0"/>
              </a:rPr>
              <a:t> DIALLO</a:t>
            </a:r>
            <a:endParaRPr lang="fr-FR" sz="1600" dirty="0">
              <a:latin typeface="Times New Roman" panose="02020603050405020304" pitchFamily="18" charset="0"/>
              <a:ea typeface="Times New Roman" panose="02020603050405020304" pitchFamily="18" charset="0"/>
            </a:endParaRPr>
          </a:p>
          <a:p>
            <a:pPr algn="ctr">
              <a:spcAft>
                <a:spcPts val="0"/>
              </a:spcAft>
            </a:pPr>
            <a:r>
              <a:rPr lang="fr-FR" sz="1600" dirty="0">
                <a:latin typeface="Times New Roman" panose="02020603050405020304" pitchFamily="18" charset="0"/>
                <a:ea typeface="Times New Roman" panose="02020603050405020304" pitchFamily="18" charset="0"/>
              </a:rPr>
              <a:t>Gaston Berger </a:t>
            </a:r>
            <a:r>
              <a:rPr lang="fr-FR" sz="1600" dirty="0" err="1">
                <a:latin typeface="Times New Roman" panose="02020603050405020304" pitchFamily="18" charset="0"/>
                <a:ea typeface="Times New Roman" panose="02020603050405020304" pitchFamily="18" charset="0"/>
              </a:rPr>
              <a:t>University</a:t>
            </a:r>
            <a:r>
              <a:rPr lang="fr-FR" sz="1600" dirty="0">
                <a:latin typeface="Times New Roman" panose="02020603050405020304" pitchFamily="18" charset="0"/>
                <a:ea typeface="Times New Roman" panose="02020603050405020304" pitchFamily="18" charset="0"/>
              </a:rPr>
              <a:t> of Saint-Louis, </a:t>
            </a:r>
            <a:r>
              <a:rPr lang="fr-FR" sz="1600" dirty="0" err="1">
                <a:latin typeface="Times New Roman" panose="02020603050405020304" pitchFamily="18" charset="0"/>
                <a:ea typeface="Times New Roman" panose="02020603050405020304" pitchFamily="18" charset="0"/>
              </a:rPr>
              <a:t>Senegal</a:t>
            </a:r>
            <a:endParaRPr lang="fr-FR"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8995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8212"/>
            <a:ext cx="12192000" cy="822877"/>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rPr>
              <a:t>3. ANALYSIS METHODOLOGY</a:t>
            </a:r>
            <a:endParaRPr lang="en-US" sz="3600" b="1" dirty="0">
              <a:solidFill>
                <a:schemeClr val="bg1"/>
              </a:solidFill>
              <a:latin typeface="Cambria" panose="02040503050406030204" pitchFamily="18" charset="0"/>
            </a:endParaRPr>
          </a:p>
        </p:txBody>
      </p:sp>
      <p:cxnSp>
        <p:nvCxnSpPr>
          <p:cNvPr id="5" name="Connecteur droit 4"/>
          <p:cNvCxnSpPr>
            <a:cxnSpLocks/>
          </p:cNvCxnSpPr>
          <p:nvPr/>
        </p:nvCxnSpPr>
        <p:spPr>
          <a:xfrm>
            <a:off x="1609763" y="754765"/>
            <a:ext cx="100842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09764" y="831089"/>
            <a:ext cx="10084254" cy="71720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Cambria" panose="02040503050406030204" pitchFamily="18" charset="0"/>
                <a:ea typeface="Cambria" panose="02040503050406030204" pitchFamily="18" charset="0"/>
              </a:rPr>
              <a:t>Estimation and </a:t>
            </a:r>
            <a:r>
              <a:rPr lang="fr-FR" sz="2800" b="1" dirty="0" err="1">
                <a:solidFill>
                  <a:schemeClr val="tx1"/>
                </a:solidFill>
                <a:latin typeface="Cambria" panose="02040503050406030204" pitchFamily="18" charset="0"/>
                <a:ea typeface="Cambria" panose="02040503050406030204" pitchFamily="18" charset="0"/>
              </a:rPr>
              <a:t>analysis</a:t>
            </a:r>
            <a:r>
              <a:rPr lang="fr-FR" sz="2800" b="1" dirty="0">
                <a:solidFill>
                  <a:schemeClr val="tx1"/>
                </a:solidFill>
                <a:latin typeface="Cambria" panose="02040503050406030204" pitchFamily="18" charset="0"/>
                <a:ea typeface="Cambria" panose="02040503050406030204" pitchFamily="18" charset="0"/>
              </a:rPr>
              <a:t> techniques</a:t>
            </a:r>
          </a:p>
        </p:txBody>
      </p:sp>
      <p:sp>
        <p:nvSpPr>
          <p:cNvPr id="4" name="Rectangle 3"/>
          <p:cNvSpPr/>
          <p:nvPr/>
        </p:nvSpPr>
        <p:spPr>
          <a:xfrm>
            <a:off x="566670" y="2626825"/>
            <a:ext cx="2879915" cy="1087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latin typeface="Cambria" panose="02040503050406030204" pitchFamily="18" charset="0"/>
                <a:ea typeface="Cambria" panose="02040503050406030204" pitchFamily="18" charset="0"/>
              </a:rPr>
              <a:t>PSM</a:t>
            </a: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3"/>
          <p:cNvSpPr>
            <a:spLocks noChangeArrowheads="1"/>
          </p:cNvSpPr>
          <p:nvPr/>
        </p:nvSpPr>
        <p:spPr bwMode="auto">
          <a:xfrm>
            <a:off x="0" y="238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Flèche droite 8"/>
          <p:cNvSpPr/>
          <p:nvPr/>
        </p:nvSpPr>
        <p:spPr>
          <a:xfrm>
            <a:off x="3446585" y="2806391"/>
            <a:ext cx="576551" cy="57954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6"/>
          <p:cNvSpPr>
            <a:spLocks noChangeArrowheads="1"/>
          </p:cNvSpPr>
          <p:nvPr/>
        </p:nvSpPr>
        <p:spPr bwMode="auto">
          <a:xfrm>
            <a:off x="0" y="22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6"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9"/>
          <p:cNvSpPr>
            <a:spLocks noChangeArrowheads="1"/>
          </p:cNvSpPr>
          <p:nvPr/>
        </p:nvSpPr>
        <p:spPr bwMode="auto">
          <a:xfrm>
            <a:off x="0" y="209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12"/>
          <p:cNvSpPr>
            <a:spLocks noChangeArrowheads="1"/>
          </p:cNvSpPr>
          <p:nvPr/>
        </p:nvSpPr>
        <p:spPr bwMode="auto">
          <a:xfrm>
            <a:off x="0" y="142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15"/>
          <p:cNvSpPr>
            <a:spLocks noChangeArrowheads="1"/>
          </p:cNvSpPr>
          <p:nvPr/>
        </p:nvSpPr>
        <p:spPr bwMode="auto">
          <a:xfrm>
            <a:off x="0" y="161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5" name="Rectangle 17"/>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18"/>
          <p:cNvSpPr>
            <a:spLocks noChangeArrowheads="1"/>
          </p:cNvSpPr>
          <p:nvPr/>
        </p:nvSpPr>
        <p:spPr bwMode="auto">
          <a:xfrm>
            <a:off x="15240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9" name="Flèche droite 38"/>
          <p:cNvSpPr/>
          <p:nvPr/>
        </p:nvSpPr>
        <p:spPr>
          <a:xfrm>
            <a:off x="566670" y="813602"/>
            <a:ext cx="1043093" cy="1064631"/>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Garamond" pitchFamily="18" charset="0"/>
              </a:rPr>
              <a:t>3.2</a:t>
            </a:r>
            <a:endParaRPr lang="fr-FR" sz="1000" b="1" dirty="0">
              <a:solidFill>
                <a:schemeClr val="tx1"/>
              </a:solidFill>
              <a:latin typeface="Garamond"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4264509" y="2156815"/>
                <a:ext cx="6400799" cy="5027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2400">
                          <a:latin typeface="Cambria Math" panose="02040503050406030204" pitchFamily="18" charset="0"/>
                        </a:rPr>
                        <m:t>∆</m:t>
                      </m:r>
                      <m:bar>
                        <m:barPr>
                          <m:pos m:val="top"/>
                          <m:ctrlPr>
                            <a:rPr lang="fr-FR" sz="2400" i="1">
                              <a:latin typeface="Cambria Math" panose="02040503050406030204" pitchFamily="18" charset="0"/>
                            </a:rPr>
                          </m:ctrlPr>
                        </m:barPr>
                        <m:e>
                          <m:r>
                            <a:rPr lang="fr-FR" sz="2400" i="1">
                              <a:latin typeface="Cambria Math" panose="02040503050406030204" pitchFamily="18" charset="0"/>
                            </a:rPr>
                            <m:t>𝑌</m:t>
                          </m:r>
                        </m:e>
                      </m:bar>
                      <m:r>
                        <a:rPr lang="fr-FR" sz="2400" i="0">
                          <a:latin typeface="Cambria Math" panose="02040503050406030204" pitchFamily="18" charset="0"/>
                        </a:rPr>
                        <m:t>=</m:t>
                      </m:r>
                      <m:r>
                        <a:rPr lang="fr-FR" sz="2400" i="1">
                          <a:latin typeface="Cambria Math" panose="02040503050406030204" pitchFamily="18" charset="0"/>
                        </a:rPr>
                        <m:t>𝐸</m:t>
                      </m:r>
                      <m:d>
                        <m:dPr>
                          <m:begChr m:val="["/>
                          <m:endChr m:val="]"/>
                          <m:ctrlPr>
                            <a:rPr lang="fr-FR" sz="2400" i="1">
                              <a:latin typeface="Cambria Math" panose="02040503050406030204" pitchFamily="18" charset="0"/>
                            </a:rPr>
                          </m:ctrlPr>
                        </m:dPr>
                        <m:e>
                          <m:d>
                            <m:dPr>
                              <m:begChr m:val=""/>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𝑌</m:t>
                                  </m:r>
                                </m:e>
                                <m:sub>
                                  <m:r>
                                    <a:rPr lang="fr-FR" sz="2400" i="0">
                                      <a:latin typeface="Cambria Math" panose="02040503050406030204" pitchFamily="18" charset="0"/>
                                    </a:rPr>
                                    <m:t>1</m:t>
                                  </m:r>
                                </m:sub>
                              </m:sSub>
                              <m:r>
                                <a:rPr lang="fr-FR" sz="2400" i="0">
                                  <a:latin typeface="Cambria Math" panose="02040503050406030204" pitchFamily="18" charset="0"/>
                                </a:rPr>
                                <m:t>|</m:t>
                              </m:r>
                              <m:r>
                                <a:rPr lang="fr-FR" sz="2400" i="1">
                                  <a:latin typeface="Cambria Math" panose="02040503050406030204" pitchFamily="18" charset="0"/>
                                </a:rPr>
                                <m:t>𝐷</m:t>
                              </m:r>
                              <m:r>
                                <a:rPr lang="fr-FR" sz="2400" i="0">
                                  <a:latin typeface="Cambria Math" panose="02040503050406030204" pitchFamily="18" charset="0"/>
                                </a:rPr>
                                <m:t>=1, </m:t>
                              </m:r>
                              <m:r>
                                <a:rPr lang="fr-FR" sz="2400" i="1">
                                  <a:latin typeface="Cambria Math" panose="02040503050406030204" pitchFamily="18" charset="0"/>
                                </a:rPr>
                                <m:t>𝑃</m:t>
                              </m:r>
                              <m:r>
                                <a:rPr lang="fr-FR" sz="2400" i="0">
                                  <a:latin typeface="Cambria Math" panose="02040503050406030204" pitchFamily="18" charset="0"/>
                                </a:rPr>
                                <m:t>(</m:t>
                              </m:r>
                              <m:r>
                                <a:rPr lang="fr-FR" sz="2400" i="1">
                                  <a:latin typeface="Cambria Math" panose="02040503050406030204" pitchFamily="18" charset="0"/>
                                </a:rPr>
                                <m:t>𝑋</m:t>
                              </m:r>
                            </m:e>
                          </m:d>
                        </m:e>
                      </m:d>
                      <m:r>
                        <a:rPr lang="fr-FR" sz="2400" i="0">
                          <a:latin typeface="Cambria Math" panose="02040503050406030204" pitchFamily="18" charset="0"/>
                        </a:rPr>
                        <m:t>−</m:t>
                      </m:r>
                      <m:r>
                        <a:rPr lang="fr-FR" sz="2400" i="1">
                          <a:latin typeface="Cambria Math" panose="02040503050406030204" pitchFamily="18" charset="0"/>
                        </a:rPr>
                        <m:t>𝐸</m:t>
                      </m:r>
                      <m:d>
                        <m:dPr>
                          <m:begChr m:val="["/>
                          <m:endChr m:val="]"/>
                          <m:ctrlPr>
                            <a:rPr lang="fr-FR" sz="2400" i="1">
                              <a:latin typeface="Cambria Math" panose="02040503050406030204" pitchFamily="18" charset="0"/>
                            </a:rPr>
                          </m:ctrlPr>
                        </m:dPr>
                        <m:e>
                          <m:d>
                            <m:dPr>
                              <m:begChr m:val=""/>
                              <m:ctrlPr>
                                <a:rPr lang="fr-FR" sz="2400" i="1">
                                  <a:latin typeface="Cambria Math" panose="02040503050406030204" pitchFamily="18" charset="0"/>
                                </a:rPr>
                              </m:ctrlPr>
                            </m:dPr>
                            <m:e>
                              <m:sSub>
                                <m:sSubPr>
                                  <m:ctrlPr>
                                    <a:rPr lang="fr-FR" sz="2400" i="1">
                                      <a:latin typeface="Cambria Math" panose="02040503050406030204" pitchFamily="18" charset="0"/>
                                    </a:rPr>
                                  </m:ctrlPr>
                                </m:sSubPr>
                                <m:e>
                                  <m:r>
                                    <a:rPr lang="fr-FR" sz="2400" i="1">
                                      <a:latin typeface="Cambria Math" panose="02040503050406030204" pitchFamily="18" charset="0"/>
                                    </a:rPr>
                                    <m:t>𝑌</m:t>
                                  </m:r>
                                </m:e>
                                <m:sub>
                                  <m:r>
                                    <a:rPr lang="fr-FR" sz="2400" i="0">
                                      <a:latin typeface="Cambria Math" panose="02040503050406030204" pitchFamily="18" charset="0"/>
                                    </a:rPr>
                                    <m:t>0</m:t>
                                  </m:r>
                                </m:sub>
                              </m:sSub>
                              <m:r>
                                <a:rPr lang="fr-FR" sz="2400" i="0">
                                  <a:latin typeface="Cambria Math" panose="02040503050406030204" pitchFamily="18" charset="0"/>
                                </a:rPr>
                                <m:t>|</m:t>
                              </m:r>
                              <m:r>
                                <a:rPr lang="fr-FR" sz="2400" i="1">
                                  <a:latin typeface="Cambria Math" panose="02040503050406030204" pitchFamily="18" charset="0"/>
                                </a:rPr>
                                <m:t>𝐷</m:t>
                              </m:r>
                              <m:r>
                                <a:rPr lang="fr-FR" sz="2400" i="0">
                                  <a:latin typeface="Cambria Math" panose="02040503050406030204" pitchFamily="18" charset="0"/>
                                </a:rPr>
                                <m:t>=1,</m:t>
                              </m:r>
                              <m:r>
                                <a:rPr lang="fr-FR" sz="2400" i="1">
                                  <a:latin typeface="Cambria Math" panose="02040503050406030204" pitchFamily="18" charset="0"/>
                                </a:rPr>
                                <m:t>𝑃</m:t>
                              </m:r>
                              <m:r>
                                <a:rPr lang="fr-FR" sz="2400" i="0">
                                  <a:latin typeface="Cambria Math" panose="02040503050406030204" pitchFamily="18" charset="0"/>
                                </a:rPr>
                                <m:t>(</m:t>
                              </m:r>
                              <m:r>
                                <a:rPr lang="fr-FR" sz="2400" i="1">
                                  <a:latin typeface="Cambria Math" panose="02040503050406030204" pitchFamily="18" charset="0"/>
                                </a:rPr>
                                <m:t>𝑋</m:t>
                              </m:r>
                            </m:e>
                          </m:d>
                        </m:e>
                      </m:d>
                    </m:oMath>
                  </m:oMathPara>
                </a14:m>
                <a:endParaRPr lang="fr-FR" sz="2400" dirty="0"/>
              </a:p>
            </p:txBody>
          </p:sp>
        </mc:Choice>
        <mc:Fallback xmlns="">
          <p:sp>
            <p:nvSpPr>
              <p:cNvPr id="13" name="Rectangle 12"/>
              <p:cNvSpPr>
                <a:spLocks noRot="1" noChangeAspect="1" noMove="1" noResize="1" noEditPoints="1" noAdjustHandles="1" noChangeArrowheads="1" noChangeShapeType="1" noTextEdit="1"/>
              </p:cNvSpPr>
              <p:nvPr/>
            </p:nvSpPr>
            <p:spPr>
              <a:xfrm>
                <a:off x="4264509" y="2156815"/>
                <a:ext cx="6400799" cy="502766"/>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642337" y="3140428"/>
                <a:ext cx="5627077" cy="4344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2000">
                          <a:latin typeface="Cambria Math" panose="02040503050406030204" pitchFamily="18" charset="0"/>
                        </a:rPr>
                        <m:t>∆</m:t>
                      </m:r>
                      <m:bar>
                        <m:barPr>
                          <m:pos m:val="top"/>
                          <m:ctrlPr>
                            <a:rPr lang="fr-FR" sz="2000" i="1">
                              <a:latin typeface="Cambria Math" panose="02040503050406030204" pitchFamily="18" charset="0"/>
                            </a:rPr>
                          </m:ctrlPr>
                        </m:barPr>
                        <m:e>
                          <m:r>
                            <a:rPr lang="fr-FR" sz="2000" i="1">
                              <a:latin typeface="Cambria Math" panose="02040503050406030204" pitchFamily="18" charset="0"/>
                            </a:rPr>
                            <m:t>𝑌</m:t>
                          </m:r>
                        </m:e>
                      </m:bar>
                      <m:r>
                        <a:rPr lang="fr-FR" sz="2000" i="0">
                          <a:latin typeface="Cambria Math" panose="02040503050406030204" pitchFamily="18" charset="0"/>
                        </a:rPr>
                        <m:t>=</m:t>
                      </m:r>
                      <m:r>
                        <a:rPr lang="fr-FR" sz="2000" i="1">
                          <a:latin typeface="Cambria Math" panose="02040503050406030204" pitchFamily="18" charset="0"/>
                        </a:rPr>
                        <m:t>𝐸</m:t>
                      </m:r>
                      <m:d>
                        <m:dPr>
                          <m:begChr m:val="["/>
                          <m:endChr m:val="]"/>
                          <m:ctrlPr>
                            <a:rPr lang="fr-FR" sz="2000" i="1">
                              <a:latin typeface="Cambria Math" panose="02040503050406030204" pitchFamily="18" charset="0"/>
                            </a:rPr>
                          </m:ctrlPr>
                        </m:dPr>
                        <m:e>
                          <m:d>
                            <m:dPr>
                              <m:begChr m:val=""/>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panose="02040503050406030204" pitchFamily="18" charset="0"/>
                                    </a:rPr>
                                    <m:t>𝑌</m:t>
                                  </m:r>
                                </m:e>
                                <m:sub>
                                  <m:r>
                                    <a:rPr lang="fr-FR" sz="2000" i="0">
                                      <a:latin typeface="Cambria Math" panose="02040503050406030204" pitchFamily="18" charset="0"/>
                                    </a:rPr>
                                    <m:t>1</m:t>
                                  </m:r>
                                </m:sub>
                              </m:sSub>
                              <m:r>
                                <a:rPr lang="fr-FR" sz="2000" i="0">
                                  <a:latin typeface="Cambria Math" panose="02040503050406030204" pitchFamily="18" charset="0"/>
                                </a:rPr>
                                <m:t>|</m:t>
                              </m:r>
                              <m:r>
                                <a:rPr lang="fr-FR" sz="2000" i="1">
                                  <a:latin typeface="Cambria Math" panose="02040503050406030204" pitchFamily="18" charset="0"/>
                                </a:rPr>
                                <m:t>𝐷</m:t>
                              </m:r>
                              <m:r>
                                <a:rPr lang="fr-FR" sz="2000" i="0">
                                  <a:latin typeface="Cambria Math" panose="02040503050406030204" pitchFamily="18" charset="0"/>
                                </a:rPr>
                                <m:t>=1, </m:t>
                              </m:r>
                              <m:r>
                                <a:rPr lang="fr-FR" sz="2000" i="1">
                                  <a:latin typeface="Cambria Math" panose="02040503050406030204" pitchFamily="18" charset="0"/>
                                </a:rPr>
                                <m:t>𝑃</m:t>
                              </m:r>
                              <m:r>
                                <a:rPr lang="fr-FR" sz="2000" i="0">
                                  <a:latin typeface="Cambria Math" panose="02040503050406030204" pitchFamily="18" charset="0"/>
                                </a:rPr>
                                <m:t>(</m:t>
                              </m:r>
                              <m:r>
                                <a:rPr lang="fr-FR" sz="2000" i="1">
                                  <a:latin typeface="Cambria Math" panose="02040503050406030204" pitchFamily="18" charset="0"/>
                                </a:rPr>
                                <m:t>𝑋</m:t>
                              </m:r>
                            </m:e>
                          </m:d>
                        </m:e>
                      </m:d>
                      <m:r>
                        <a:rPr lang="fr-FR" sz="2000" i="0">
                          <a:latin typeface="Cambria Math" panose="02040503050406030204" pitchFamily="18" charset="0"/>
                        </a:rPr>
                        <m:t>−</m:t>
                      </m:r>
                      <m:r>
                        <a:rPr lang="fr-FR" sz="2000" i="1">
                          <a:latin typeface="Cambria Math" panose="02040503050406030204" pitchFamily="18" charset="0"/>
                        </a:rPr>
                        <m:t>𝐸</m:t>
                      </m:r>
                      <m:d>
                        <m:dPr>
                          <m:begChr m:val="["/>
                          <m:endChr m:val="]"/>
                          <m:ctrlPr>
                            <a:rPr lang="fr-FR" sz="2000" i="1">
                              <a:latin typeface="Cambria Math" panose="02040503050406030204" pitchFamily="18" charset="0"/>
                            </a:rPr>
                          </m:ctrlPr>
                        </m:dPr>
                        <m:e>
                          <m:d>
                            <m:dPr>
                              <m:begChr m:val=""/>
                              <m:ctrlPr>
                                <a:rPr lang="fr-FR" sz="2000" i="1">
                                  <a:latin typeface="Cambria Math" panose="02040503050406030204" pitchFamily="18" charset="0"/>
                                </a:rPr>
                              </m:ctrlPr>
                            </m:dPr>
                            <m:e>
                              <m:sSub>
                                <m:sSubPr>
                                  <m:ctrlPr>
                                    <a:rPr lang="fr-FR" sz="2000" i="1">
                                      <a:latin typeface="Cambria Math" panose="02040503050406030204" pitchFamily="18" charset="0"/>
                                    </a:rPr>
                                  </m:ctrlPr>
                                </m:sSubPr>
                                <m:e>
                                  <m:r>
                                    <a:rPr lang="fr-FR" sz="2000" i="1">
                                      <a:latin typeface="Cambria Math" panose="02040503050406030204" pitchFamily="18" charset="0"/>
                                    </a:rPr>
                                    <m:t>𝑌</m:t>
                                  </m:r>
                                </m:e>
                                <m:sub>
                                  <m:r>
                                    <a:rPr lang="fr-FR" sz="2000" i="0">
                                      <a:latin typeface="Cambria Math" panose="02040503050406030204" pitchFamily="18" charset="0"/>
                                    </a:rPr>
                                    <m:t>0</m:t>
                                  </m:r>
                                </m:sub>
                              </m:sSub>
                              <m:r>
                                <a:rPr lang="fr-FR" sz="2000" i="0">
                                  <a:latin typeface="Cambria Math" panose="02040503050406030204" pitchFamily="18" charset="0"/>
                                </a:rPr>
                                <m:t>|</m:t>
                              </m:r>
                              <m:r>
                                <a:rPr lang="fr-FR" sz="2000" i="1">
                                  <a:latin typeface="Cambria Math" panose="02040503050406030204" pitchFamily="18" charset="0"/>
                                </a:rPr>
                                <m:t>𝐷</m:t>
                              </m:r>
                              <m:r>
                                <a:rPr lang="fr-FR" sz="2000" i="0">
                                  <a:latin typeface="Cambria Math" panose="02040503050406030204" pitchFamily="18" charset="0"/>
                                </a:rPr>
                                <m:t>=0,</m:t>
                              </m:r>
                              <m:r>
                                <a:rPr lang="fr-FR" sz="2000" i="1">
                                  <a:latin typeface="Cambria Math" panose="02040503050406030204" pitchFamily="18" charset="0"/>
                                </a:rPr>
                                <m:t>𝑃</m:t>
                              </m:r>
                              <m:r>
                                <a:rPr lang="fr-FR" sz="2000" i="0">
                                  <a:latin typeface="Cambria Math" panose="02040503050406030204" pitchFamily="18" charset="0"/>
                                </a:rPr>
                                <m:t>(</m:t>
                              </m:r>
                              <m:r>
                                <a:rPr lang="fr-FR" sz="2000" i="1">
                                  <a:latin typeface="Cambria Math" panose="02040503050406030204" pitchFamily="18" charset="0"/>
                                </a:rPr>
                                <m:t>𝑋</m:t>
                              </m:r>
                            </m:e>
                          </m:d>
                        </m:e>
                      </m:d>
                    </m:oMath>
                  </m:oMathPara>
                </a14:m>
                <a:endParaRPr lang="fr-FR" sz="2000" dirty="0"/>
              </a:p>
            </p:txBody>
          </p:sp>
        </mc:Choice>
        <mc:Fallback xmlns="">
          <p:sp>
            <p:nvSpPr>
              <p:cNvPr id="14" name="Rectangle 13"/>
              <p:cNvSpPr>
                <a:spLocks noRot="1" noChangeAspect="1" noMove="1" noResize="1" noEditPoints="1" noAdjustHandles="1" noChangeArrowheads="1" noChangeShapeType="1" noTextEdit="1"/>
              </p:cNvSpPr>
              <p:nvPr/>
            </p:nvSpPr>
            <p:spPr>
              <a:xfrm>
                <a:off x="4642337" y="3140428"/>
                <a:ext cx="5627077" cy="434414"/>
              </a:xfrm>
              <a:prstGeom prst="rect">
                <a:avLst/>
              </a:prstGeom>
              <a:blipFill>
                <a:blip r:embed="rId4"/>
                <a:stretch>
                  <a:fillRect t="-108451" r="-4117" b="-177465"/>
                </a:stretch>
              </a:blipFill>
            </p:spPr>
            <p:txBody>
              <a:bodyPr/>
              <a:lstStyle/>
              <a:p>
                <a:r>
                  <a:rPr lang="fr-FR">
                    <a:noFill/>
                  </a:rPr>
                  <a:t> </a:t>
                </a:r>
              </a:p>
            </p:txBody>
          </p:sp>
        </mc:Fallback>
      </mc:AlternateContent>
      <p:pic>
        <p:nvPicPr>
          <p:cNvPr id="36" name="Image 3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507" y="4055689"/>
            <a:ext cx="9702744" cy="2608852"/>
          </a:xfrm>
          <a:prstGeom prst="rect">
            <a:avLst/>
          </a:prstGeom>
          <a:noFill/>
          <a:ln>
            <a:noFill/>
          </a:ln>
        </p:spPr>
      </p:pic>
    </p:spTree>
    <p:extLst>
      <p:ext uri="{BB962C8B-B14F-4D97-AF65-F5344CB8AC3E}">
        <p14:creationId xmlns:p14="http://schemas.microsoft.com/office/powerpoint/2010/main" val="225758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8212"/>
            <a:ext cx="12192000" cy="867201"/>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ea typeface="Cambria" panose="02040503050406030204" pitchFamily="18" charset="0"/>
              </a:rPr>
              <a:t>4. RESULTS</a:t>
            </a:r>
            <a:endParaRPr lang="en-US" sz="3600" b="1" dirty="0">
              <a:solidFill>
                <a:schemeClr val="bg1"/>
              </a:solidFill>
              <a:latin typeface="Cambria" panose="02040503050406030204" pitchFamily="18" charset="0"/>
              <a:ea typeface="Cambria" panose="02040503050406030204" pitchFamily="18" charset="0"/>
            </a:endParaRPr>
          </a:p>
        </p:txBody>
      </p:sp>
      <p:cxnSp>
        <p:nvCxnSpPr>
          <p:cNvPr id="5" name="Connecteur droit 4"/>
          <p:cNvCxnSpPr/>
          <p:nvPr/>
        </p:nvCxnSpPr>
        <p:spPr>
          <a:xfrm>
            <a:off x="566670" y="754765"/>
            <a:ext cx="111273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nvSpPr>
        <p:spPr>
          <a:xfrm>
            <a:off x="1590837" y="921850"/>
            <a:ext cx="10088766" cy="674834"/>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b="1" dirty="0">
                <a:solidFill>
                  <a:schemeClr val="tx1"/>
                </a:solidFill>
                <a:latin typeface="Cambria" panose="02040503050406030204" pitchFamily="18" charset="0"/>
              </a:rPr>
              <a:t>Descriptive </a:t>
            </a:r>
            <a:r>
              <a:rPr lang="fr-FR" sz="2400" b="1" dirty="0" err="1">
                <a:solidFill>
                  <a:schemeClr val="tx1"/>
                </a:solidFill>
                <a:latin typeface="Cambria" panose="02040503050406030204" pitchFamily="18" charset="0"/>
              </a:rPr>
              <a:t>statistics</a:t>
            </a:r>
            <a:endParaRPr lang="fr-FR" sz="2400" b="1" dirty="0">
              <a:solidFill>
                <a:schemeClr val="tx1"/>
              </a:solidFill>
              <a:latin typeface="Cambria" panose="02040503050406030204" pitchFamily="18" charset="0"/>
            </a:endParaRPr>
          </a:p>
        </p:txBody>
      </p:sp>
      <p:sp>
        <p:nvSpPr>
          <p:cNvPr id="14" name="Flèche droite 13"/>
          <p:cNvSpPr/>
          <p:nvPr/>
        </p:nvSpPr>
        <p:spPr>
          <a:xfrm>
            <a:off x="393672" y="911052"/>
            <a:ext cx="1043093" cy="68376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a:solidFill>
                  <a:schemeClr val="tx1"/>
                </a:solidFill>
                <a:latin typeface="Cambria" panose="02040503050406030204" pitchFamily="18" charset="0"/>
                <a:ea typeface="Cambria" panose="02040503050406030204" pitchFamily="18" charset="0"/>
              </a:rPr>
              <a:t>4</a:t>
            </a:r>
            <a:r>
              <a:rPr kumimoji="0" lang="fr-FR" sz="2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.1</a:t>
            </a:r>
            <a:endParaRPr kumimoji="0" lang="fr-FR" sz="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graphicFrame>
        <p:nvGraphicFramePr>
          <p:cNvPr id="10" name="Graphique 9"/>
          <p:cNvGraphicFramePr>
            <a:graphicFrameLocks/>
          </p:cNvGraphicFramePr>
          <p:nvPr>
            <p:extLst>
              <p:ext uri="{D42A27DB-BD31-4B8C-83A1-F6EECF244321}">
                <p14:modId xmlns:p14="http://schemas.microsoft.com/office/powerpoint/2010/main" val="679412785"/>
              </p:ext>
            </p:extLst>
          </p:nvPr>
        </p:nvGraphicFramePr>
        <p:xfrm>
          <a:off x="6635219" y="1594820"/>
          <a:ext cx="5044383" cy="27915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a:graphicFrameLocks/>
          </p:cNvGraphicFramePr>
          <p:nvPr>
            <p:extLst>
              <p:ext uri="{D42A27DB-BD31-4B8C-83A1-F6EECF244321}">
                <p14:modId xmlns:p14="http://schemas.microsoft.com/office/powerpoint/2010/main" val="572492199"/>
              </p:ext>
            </p:extLst>
          </p:nvPr>
        </p:nvGraphicFramePr>
        <p:xfrm>
          <a:off x="1827028" y="1643121"/>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phique 11"/>
          <p:cNvGraphicFramePr>
            <a:graphicFrameLocks/>
          </p:cNvGraphicFramePr>
          <p:nvPr>
            <p:extLst>
              <p:ext uri="{D42A27DB-BD31-4B8C-83A1-F6EECF244321}">
                <p14:modId xmlns:p14="http://schemas.microsoft.com/office/powerpoint/2010/main" val="3899672556"/>
              </p:ext>
            </p:extLst>
          </p:nvPr>
        </p:nvGraphicFramePr>
        <p:xfrm>
          <a:off x="1945124" y="4432758"/>
          <a:ext cx="4453904" cy="22582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phique 14"/>
          <p:cNvGraphicFramePr>
            <a:graphicFrameLocks/>
          </p:cNvGraphicFramePr>
          <p:nvPr>
            <p:extLst>
              <p:ext uri="{D42A27DB-BD31-4B8C-83A1-F6EECF244321}">
                <p14:modId xmlns:p14="http://schemas.microsoft.com/office/powerpoint/2010/main" val="674357506"/>
              </p:ext>
            </p:extLst>
          </p:nvPr>
        </p:nvGraphicFramePr>
        <p:xfrm>
          <a:off x="6968836" y="4432757"/>
          <a:ext cx="4384964" cy="225829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5651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a:extLst>
              <a:ext uri="{FF2B5EF4-FFF2-40B4-BE49-F238E27FC236}">
                <a16:creationId xmlns:a16="http://schemas.microsoft.com/office/drawing/2014/main" id="{B6FE8141-ACC7-F7B1-804E-29F521A720AD}"/>
              </a:ext>
            </a:extLst>
          </p:cNvPr>
          <p:cNvPicPr>
            <a:picLocks noChangeAspect="1"/>
          </p:cNvPicPr>
          <p:nvPr/>
        </p:nvPicPr>
        <p:blipFill>
          <a:blip r:embed="rId3"/>
          <a:stretch>
            <a:fillRect/>
          </a:stretch>
        </p:blipFill>
        <p:spPr>
          <a:xfrm>
            <a:off x="0" y="8212"/>
            <a:ext cx="12192000" cy="1039921"/>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ea typeface="Cambria" panose="02040503050406030204" pitchFamily="18" charset="0"/>
              </a:rPr>
              <a:t>4. RESULTS</a:t>
            </a:r>
            <a:endParaRPr lang="en-US" sz="3600" b="1" dirty="0">
              <a:solidFill>
                <a:schemeClr val="bg1"/>
              </a:solidFill>
              <a:latin typeface="Cambria" panose="02040503050406030204" pitchFamily="18" charset="0"/>
              <a:ea typeface="Cambria" panose="02040503050406030204" pitchFamily="18" charset="0"/>
            </a:endParaRPr>
          </a:p>
        </p:txBody>
      </p:sp>
      <p:cxnSp>
        <p:nvCxnSpPr>
          <p:cNvPr id="5" name="Connecteur droit 4"/>
          <p:cNvCxnSpPr/>
          <p:nvPr/>
        </p:nvCxnSpPr>
        <p:spPr>
          <a:xfrm>
            <a:off x="566670" y="754765"/>
            <a:ext cx="111273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nvSpPr>
        <p:spPr>
          <a:xfrm>
            <a:off x="1454591" y="1061215"/>
            <a:ext cx="10088766" cy="59437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b="1" dirty="0">
                <a:solidFill>
                  <a:schemeClr val="tx1"/>
                </a:solidFill>
                <a:latin typeface="Cambria" panose="02040503050406030204" pitchFamily="18" charset="0"/>
              </a:rPr>
              <a:t>Descriptive </a:t>
            </a:r>
            <a:r>
              <a:rPr lang="fr-FR" sz="2400" b="1" dirty="0" err="1">
                <a:solidFill>
                  <a:schemeClr val="tx1"/>
                </a:solidFill>
                <a:latin typeface="Cambria" panose="02040503050406030204" pitchFamily="18" charset="0"/>
              </a:rPr>
              <a:t>statistics</a:t>
            </a:r>
            <a:endParaRPr lang="fr-FR" sz="2400" b="1" dirty="0">
              <a:solidFill>
                <a:schemeClr val="tx1"/>
              </a:solidFill>
              <a:latin typeface="Cambria" panose="02040503050406030204" pitchFamily="18" charset="0"/>
            </a:endParaRPr>
          </a:p>
        </p:txBody>
      </p:sp>
      <p:sp>
        <p:nvSpPr>
          <p:cNvPr id="14" name="Flèche droite 13"/>
          <p:cNvSpPr/>
          <p:nvPr/>
        </p:nvSpPr>
        <p:spPr>
          <a:xfrm>
            <a:off x="393672" y="911052"/>
            <a:ext cx="1043093" cy="683768"/>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noProof="0" dirty="0">
                <a:solidFill>
                  <a:schemeClr val="tx1"/>
                </a:solidFill>
                <a:latin typeface="Cambria" panose="02040503050406030204" pitchFamily="18" charset="0"/>
                <a:ea typeface="Cambria" panose="02040503050406030204" pitchFamily="18" charset="0"/>
              </a:rPr>
              <a:t>4</a:t>
            </a:r>
            <a:r>
              <a:rPr kumimoji="0" lang="fr-FR" sz="24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rPr>
              <a:t>.1</a:t>
            </a:r>
            <a:endParaRPr kumimoji="0" lang="fr-FR" sz="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13" name="Rectangle 12"/>
          <p:cNvSpPr/>
          <p:nvPr/>
        </p:nvSpPr>
        <p:spPr>
          <a:xfrm>
            <a:off x="1308295" y="1727229"/>
            <a:ext cx="10381358" cy="4952151"/>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a:solidFill>
                  <a:prstClr val="black"/>
                </a:solidFill>
                <a:latin typeface="Cambria" panose="02040503050406030204" pitchFamily="18" charset="0"/>
              </a:rPr>
              <a:t>Statistical analysis indicates that:</a:t>
            </a:r>
          </a:p>
          <a:p>
            <a:pPr algn="just"/>
            <a:endParaRPr lang="en-US" sz="1050" b="1" dirty="0">
              <a:solidFill>
                <a:prstClr val="black"/>
              </a:solidFill>
              <a:latin typeface="Cambria" panose="02040503050406030204" pitchFamily="18" charset="0"/>
            </a:endParaRPr>
          </a:p>
          <a:p>
            <a:pPr marL="342900" indent="-342900" algn="just">
              <a:buFont typeface="Wingdings" panose="05000000000000000000" pitchFamily="2" charset="2"/>
              <a:buChar char="Ø"/>
            </a:pPr>
            <a:r>
              <a:rPr lang="en-US" sz="2000" dirty="0">
                <a:solidFill>
                  <a:prstClr val="black"/>
                </a:solidFill>
                <a:latin typeface="Cambria" panose="02040503050406030204" pitchFamily="18" charset="0"/>
              </a:rPr>
              <a:t>Only </a:t>
            </a:r>
            <a:r>
              <a:rPr lang="en-US" sz="2000" b="1" dirty="0">
                <a:solidFill>
                  <a:srgbClr val="0070C0"/>
                </a:solidFill>
                <a:latin typeface="Cambria" panose="02040503050406030204" pitchFamily="18" charset="0"/>
              </a:rPr>
              <a:t>4.85% </a:t>
            </a:r>
            <a:r>
              <a:rPr lang="en-US" sz="2000" dirty="0">
                <a:solidFill>
                  <a:prstClr val="black"/>
                </a:solidFill>
                <a:latin typeface="Cambria" panose="02040503050406030204" pitchFamily="18" charset="0"/>
              </a:rPr>
              <a:t>of agricultural households in rural Senegal own plots with title deeds.</a:t>
            </a:r>
          </a:p>
          <a:p>
            <a:pPr marL="342900" indent="-342900" algn="just">
              <a:buFont typeface="Wingdings" panose="05000000000000000000" pitchFamily="2" charset="2"/>
              <a:buChar char="Ø"/>
            </a:pPr>
            <a:endParaRPr lang="en-US" sz="1050" dirty="0">
              <a:solidFill>
                <a:prstClr val="black"/>
              </a:solidFill>
              <a:latin typeface="Cambria" panose="02040503050406030204" pitchFamily="18" charset="0"/>
            </a:endParaRPr>
          </a:p>
          <a:p>
            <a:pPr marL="342900" indent="-342900" algn="just">
              <a:buFont typeface="Wingdings" panose="05000000000000000000" pitchFamily="2" charset="2"/>
              <a:buChar char="Ø"/>
            </a:pPr>
            <a:r>
              <a:rPr lang="en-US" sz="2000" dirty="0">
                <a:solidFill>
                  <a:prstClr val="black"/>
                </a:solidFill>
                <a:latin typeface="Cambria" panose="02040503050406030204" pitchFamily="18" charset="0"/>
              </a:rPr>
              <a:t>Households farming plots on loan, rent, or free of charge are a minority.</a:t>
            </a:r>
          </a:p>
          <a:p>
            <a:pPr marL="342900" indent="-342900" algn="just">
              <a:buFont typeface="Wingdings" panose="05000000000000000000" pitchFamily="2" charset="2"/>
              <a:buChar char="Ø"/>
            </a:pPr>
            <a:endParaRPr lang="en-US" sz="1050" dirty="0">
              <a:solidFill>
                <a:prstClr val="black"/>
              </a:solidFill>
              <a:latin typeface="Cambria" panose="02040503050406030204" pitchFamily="18" charset="0"/>
            </a:endParaRPr>
          </a:p>
          <a:p>
            <a:pPr marL="342900" indent="-342900" algn="just">
              <a:buFont typeface="Wingdings" panose="05000000000000000000" pitchFamily="2" charset="2"/>
              <a:buChar char="Ø"/>
            </a:pPr>
            <a:r>
              <a:rPr lang="en-US" sz="2000" b="1" dirty="0">
                <a:solidFill>
                  <a:srgbClr val="0070C0"/>
                </a:solidFill>
                <a:latin typeface="Cambria" panose="02040503050406030204" pitchFamily="18" charset="0"/>
              </a:rPr>
              <a:t>88.07% </a:t>
            </a:r>
            <a:r>
              <a:rPr lang="en-US" sz="2000" dirty="0">
                <a:solidFill>
                  <a:prstClr val="black"/>
                </a:solidFill>
                <a:latin typeface="Cambria" panose="02040503050406030204" pitchFamily="18" charset="0"/>
              </a:rPr>
              <a:t>of agricultural households own plots without title deeds.</a:t>
            </a:r>
          </a:p>
          <a:p>
            <a:pPr marL="342900" indent="-342900" algn="just">
              <a:buFont typeface="Wingdings" panose="05000000000000000000" pitchFamily="2" charset="2"/>
              <a:buChar char="Ø"/>
            </a:pPr>
            <a:endParaRPr lang="en-US" sz="2000" dirty="0">
              <a:solidFill>
                <a:prstClr val="black"/>
              </a:solidFill>
              <a:latin typeface="Cambria" panose="02040503050406030204" pitchFamily="18" charset="0"/>
            </a:endParaRPr>
          </a:p>
          <a:p>
            <a:pPr algn="just"/>
            <a:r>
              <a:rPr lang="en-US" sz="2000" b="1" dirty="0">
                <a:solidFill>
                  <a:prstClr val="black"/>
                </a:solidFill>
                <a:latin typeface="Cambria" panose="02040503050406030204" pitchFamily="18" charset="0"/>
              </a:rPr>
              <a:t>Gender analysis reveals that :</a:t>
            </a:r>
          </a:p>
          <a:p>
            <a:pPr algn="just"/>
            <a:endParaRPr lang="en-US" sz="1050" b="1" dirty="0">
              <a:solidFill>
                <a:prstClr val="black"/>
              </a:solidFill>
              <a:latin typeface="Cambria" panose="02040503050406030204" pitchFamily="18" charset="0"/>
            </a:endParaRPr>
          </a:p>
          <a:p>
            <a:pPr marL="342900" indent="-342900" algn="just">
              <a:buFont typeface="Wingdings" panose="05000000000000000000" pitchFamily="2" charset="2"/>
              <a:buChar char="Ø"/>
            </a:pPr>
            <a:r>
              <a:rPr lang="en-US" sz="2000" dirty="0">
                <a:solidFill>
                  <a:prstClr val="black"/>
                </a:solidFill>
                <a:latin typeface="Cambria" panose="02040503050406030204" pitchFamily="18" charset="0"/>
              </a:rPr>
              <a:t>The land tenure status of cultivated plots does not differ significantly between male-headed and female-headed households.</a:t>
            </a:r>
          </a:p>
          <a:p>
            <a:pPr marL="342900" indent="-342900" algn="just">
              <a:buFont typeface="Wingdings" panose="05000000000000000000" pitchFamily="2" charset="2"/>
              <a:buChar char="Ø"/>
            </a:pPr>
            <a:r>
              <a:rPr lang="en-US" sz="2000" dirty="0">
                <a:solidFill>
                  <a:prstClr val="black"/>
                </a:solidFill>
                <a:latin typeface="Cambria" panose="02040503050406030204" pitchFamily="18" charset="0"/>
              </a:rPr>
              <a:t>Female-headed households hold slightly more rights to cultivated plots than male-headed households.</a:t>
            </a:r>
          </a:p>
          <a:p>
            <a:pPr marL="342900" indent="-342900" algn="just">
              <a:buFont typeface="Wingdings" panose="05000000000000000000" pitchFamily="2" charset="2"/>
              <a:buChar char="Ø"/>
            </a:pPr>
            <a:endParaRPr lang="en-US" sz="1200" dirty="0">
              <a:solidFill>
                <a:prstClr val="black"/>
              </a:solidFill>
              <a:latin typeface="Cambria" panose="02040503050406030204" pitchFamily="18" charset="0"/>
            </a:endParaRPr>
          </a:p>
          <a:p>
            <a:pPr marL="342900" indent="-342900" algn="just">
              <a:buFont typeface="Wingdings" panose="05000000000000000000" pitchFamily="2" charset="2"/>
              <a:buChar char="Ø"/>
            </a:pPr>
            <a:r>
              <a:rPr lang="en-US" sz="2000" dirty="0">
                <a:solidFill>
                  <a:prstClr val="black"/>
                </a:solidFill>
                <a:latin typeface="Cambria" panose="02040503050406030204" pitchFamily="18" charset="0"/>
              </a:rPr>
              <a:t>They also tend to borrow more plots than male-headed households.</a:t>
            </a:r>
          </a:p>
          <a:p>
            <a:pPr marL="342900" indent="-342900" algn="just">
              <a:buFont typeface="Wingdings" panose="05000000000000000000" pitchFamily="2" charset="2"/>
              <a:buChar char="Ø"/>
            </a:pPr>
            <a:endParaRPr lang="en-US" sz="1050" dirty="0">
              <a:solidFill>
                <a:prstClr val="black"/>
              </a:solidFill>
              <a:latin typeface="Cambria" panose="02040503050406030204" pitchFamily="18" charset="0"/>
            </a:endParaRPr>
          </a:p>
          <a:p>
            <a:pPr marL="342900" indent="-342900" algn="just">
              <a:buFont typeface="Wingdings" panose="05000000000000000000" pitchFamily="2" charset="2"/>
              <a:buChar char="Ø"/>
            </a:pPr>
            <a:r>
              <a:rPr lang="en-US" sz="2000" dirty="0">
                <a:solidFill>
                  <a:prstClr val="black"/>
                </a:solidFill>
                <a:latin typeface="Cambria" panose="02040503050406030204" pitchFamily="18" charset="0"/>
              </a:rPr>
              <a:t>The households with property rights to the plots they farm record a higher production volume than households without land title deeds.</a:t>
            </a:r>
          </a:p>
        </p:txBody>
      </p:sp>
    </p:spTree>
    <p:extLst>
      <p:ext uri="{BB962C8B-B14F-4D97-AF65-F5344CB8AC3E}">
        <p14:creationId xmlns:p14="http://schemas.microsoft.com/office/powerpoint/2010/main" val="639231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8212"/>
            <a:ext cx="12192000" cy="1039921"/>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rPr>
              <a:t>4. </a:t>
            </a:r>
            <a:r>
              <a:rPr lang="fr-FR" sz="3600" b="1" dirty="0">
                <a:solidFill>
                  <a:schemeClr val="bg1"/>
                </a:solidFill>
                <a:latin typeface="Cambria" panose="02040503050406030204" pitchFamily="18" charset="0"/>
                <a:ea typeface="Cambria" panose="02040503050406030204" pitchFamily="18" charset="0"/>
              </a:rPr>
              <a:t>RESULTS</a:t>
            </a:r>
            <a:endParaRPr lang="en-US" sz="3600" b="1" dirty="0">
              <a:solidFill>
                <a:schemeClr val="bg1"/>
              </a:solidFill>
              <a:latin typeface="Cambria" panose="02040503050406030204" pitchFamily="18" charset="0"/>
            </a:endParaRPr>
          </a:p>
        </p:txBody>
      </p:sp>
      <p:cxnSp>
        <p:nvCxnSpPr>
          <p:cNvPr id="5" name="Connecteur droit 4"/>
          <p:cNvCxnSpPr/>
          <p:nvPr/>
        </p:nvCxnSpPr>
        <p:spPr>
          <a:xfrm>
            <a:off x="566670" y="754765"/>
            <a:ext cx="111273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nvSpPr>
        <p:spPr>
          <a:xfrm>
            <a:off x="1600886" y="902914"/>
            <a:ext cx="10088766" cy="52845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chemeClr val="tx1"/>
                </a:solidFill>
                <a:effectLst/>
                <a:uLnTx/>
                <a:uFillTx/>
                <a:latin typeface="Cambria" panose="02040503050406030204" pitchFamily="18" charset="0"/>
                <a:ea typeface="+mn-ea"/>
                <a:cs typeface="+mn-cs"/>
              </a:rPr>
              <a:t>Econometrics</a:t>
            </a:r>
            <a:r>
              <a:rPr kumimoji="0" lang="fr-FR" sz="24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 </a:t>
            </a:r>
            <a:r>
              <a:rPr kumimoji="0" lang="fr-FR" sz="2400" b="1" i="0" u="none" strike="noStrike" kern="1200" cap="none" spc="0" normalizeH="0" baseline="0" noProof="0" dirty="0" err="1">
                <a:ln>
                  <a:noFill/>
                </a:ln>
                <a:solidFill>
                  <a:schemeClr val="tx1"/>
                </a:solidFill>
                <a:effectLst/>
                <a:uLnTx/>
                <a:uFillTx/>
                <a:latin typeface="Cambria" panose="02040503050406030204" pitchFamily="18" charset="0"/>
                <a:ea typeface="+mn-ea"/>
                <a:cs typeface="+mn-cs"/>
              </a:rPr>
              <a:t>Results</a:t>
            </a:r>
            <a:endParaRPr kumimoji="0" lang="fr-FR" sz="36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p:txBody>
      </p:sp>
      <p:sp>
        <p:nvSpPr>
          <p:cNvPr id="9" name="Flèche droite 8"/>
          <p:cNvSpPr/>
          <p:nvPr/>
        </p:nvSpPr>
        <p:spPr>
          <a:xfrm>
            <a:off x="383301" y="783897"/>
            <a:ext cx="1043093" cy="78637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b="1" dirty="0">
                <a:solidFill>
                  <a:schemeClr val="tx1"/>
                </a:solidFill>
                <a:latin typeface="Cambria" panose="02040503050406030204" pitchFamily="18" charset="0"/>
              </a:rPr>
              <a:t>4</a:t>
            </a:r>
            <a:r>
              <a:rPr kumimoji="0" lang="fr-FR" sz="32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.3</a:t>
            </a:r>
          </a:p>
        </p:txBody>
      </p:sp>
      <p:sp>
        <p:nvSpPr>
          <p:cNvPr id="19" name="Flèche vers le bas 15">
            <a:extLst>
              <a:ext uri="{FF2B5EF4-FFF2-40B4-BE49-F238E27FC236}">
                <a16:creationId xmlns:a16="http://schemas.microsoft.com/office/drawing/2014/main" id="{C78C5F21-6C74-4167-AC43-F040F93EE3A4}"/>
              </a:ext>
            </a:extLst>
          </p:cNvPr>
          <p:cNvSpPr/>
          <p:nvPr/>
        </p:nvSpPr>
        <p:spPr>
          <a:xfrm>
            <a:off x="6247701" y="1388173"/>
            <a:ext cx="425202" cy="24552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Tableau 3"/>
          <p:cNvGraphicFramePr>
            <a:graphicFrameLocks noGrp="1"/>
          </p:cNvGraphicFramePr>
          <p:nvPr>
            <p:extLst>
              <p:ext uri="{D42A27DB-BD31-4B8C-83A1-F6EECF244321}">
                <p14:modId xmlns:p14="http://schemas.microsoft.com/office/powerpoint/2010/main" val="3659918233"/>
              </p:ext>
            </p:extLst>
          </p:nvPr>
        </p:nvGraphicFramePr>
        <p:xfrm>
          <a:off x="1600886" y="1633701"/>
          <a:ext cx="3934692" cy="5075017"/>
        </p:xfrm>
        <a:graphic>
          <a:graphicData uri="http://schemas.openxmlformats.org/drawingml/2006/table">
            <a:tbl>
              <a:tblPr>
                <a:tableStyleId>{5C22544A-7EE6-4342-B048-85BDC9FD1C3A}</a:tableStyleId>
              </a:tblPr>
              <a:tblGrid>
                <a:gridCol w="983673">
                  <a:extLst>
                    <a:ext uri="{9D8B030D-6E8A-4147-A177-3AD203B41FA5}">
                      <a16:colId xmlns:a16="http://schemas.microsoft.com/office/drawing/2014/main" val="1971271512"/>
                    </a:ext>
                  </a:extLst>
                </a:gridCol>
                <a:gridCol w="983673">
                  <a:extLst>
                    <a:ext uri="{9D8B030D-6E8A-4147-A177-3AD203B41FA5}">
                      <a16:colId xmlns:a16="http://schemas.microsoft.com/office/drawing/2014/main" val="3461434745"/>
                    </a:ext>
                  </a:extLst>
                </a:gridCol>
                <a:gridCol w="983673">
                  <a:extLst>
                    <a:ext uri="{9D8B030D-6E8A-4147-A177-3AD203B41FA5}">
                      <a16:colId xmlns:a16="http://schemas.microsoft.com/office/drawing/2014/main" val="2576047496"/>
                    </a:ext>
                  </a:extLst>
                </a:gridCol>
                <a:gridCol w="983673">
                  <a:extLst>
                    <a:ext uri="{9D8B030D-6E8A-4147-A177-3AD203B41FA5}">
                      <a16:colId xmlns:a16="http://schemas.microsoft.com/office/drawing/2014/main" val="2992081068"/>
                    </a:ext>
                  </a:extLst>
                </a:gridCol>
              </a:tblGrid>
              <a:tr h="441093">
                <a:tc>
                  <a:txBody>
                    <a:bodyPr/>
                    <a:lstStyle/>
                    <a:p>
                      <a:pPr algn="l" fontAlgn="b"/>
                      <a:endParaRPr lang="fr-FR"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ctr"/>
                      <a:r>
                        <a:rPr lang="fr-FR" sz="1400" u="none" strike="noStrike">
                          <a:effectLst/>
                        </a:rPr>
                        <a:t>Coefficient</a:t>
                      </a:r>
                      <a:endParaRPr lang="fr-FR"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100" u="none" strike="noStrike">
                          <a:effectLst/>
                        </a:rPr>
                        <a:t>Standard deviations</a:t>
                      </a:r>
                      <a:endParaRPr lang="fr-FR" sz="11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P-value</a:t>
                      </a:r>
                      <a:endParaRPr lang="fr-FR" sz="1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94085278"/>
                  </a:ext>
                </a:extLst>
              </a:tr>
              <a:tr h="280695">
                <a:tc>
                  <a:txBody>
                    <a:bodyPr/>
                    <a:lstStyle/>
                    <a:p>
                      <a:pPr algn="just" fontAlgn="ctr"/>
                      <a:r>
                        <a:rPr lang="en-US" sz="1600" u="none" strike="noStrike">
                          <a:effectLst/>
                        </a:rPr>
                        <a:t>Size </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dirty="0">
                          <a:effectLst/>
                        </a:rPr>
                        <a:t>-0,045</a:t>
                      </a:r>
                      <a:endParaRPr lang="fr-FR"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0,010</a:t>
                      </a:r>
                      <a:endParaRPr lang="fr-FR"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0.000***</a:t>
                      </a:r>
                      <a:endParaRPr lang="fr-FR" sz="1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98324956"/>
                  </a:ext>
                </a:extLst>
              </a:tr>
              <a:tr h="280695">
                <a:tc>
                  <a:txBody>
                    <a:bodyPr/>
                    <a:lstStyle/>
                    <a:p>
                      <a:pPr algn="just" fontAlgn="ctr"/>
                      <a:r>
                        <a:rPr lang="en-US" sz="1600" u="none" strike="noStrike">
                          <a:effectLst/>
                        </a:rPr>
                        <a:t>Irrigation </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dirty="0">
                          <a:effectLst/>
                        </a:rPr>
                        <a:t>-0,582</a:t>
                      </a:r>
                      <a:endParaRPr lang="fr-FR"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0,146</a:t>
                      </a:r>
                      <a:endParaRPr lang="fr-FR"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0.000***</a:t>
                      </a:r>
                      <a:endParaRPr lang="fr-FR" sz="1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6633781"/>
                  </a:ext>
                </a:extLst>
              </a:tr>
              <a:tr h="842086">
                <a:tc>
                  <a:txBody>
                    <a:bodyPr/>
                    <a:lstStyle/>
                    <a:p>
                      <a:pPr algn="just" fontAlgn="ctr"/>
                      <a:r>
                        <a:rPr lang="en-US" sz="1600" u="none" strike="noStrike">
                          <a:effectLst/>
                        </a:rPr>
                        <a:t>Use of phytosanitary products</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dirty="0">
                          <a:effectLst/>
                        </a:rPr>
                        <a:t>0,069</a:t>
                      </a:r>
                      <a:endParaRPr lang="fr-FR"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0,085</a:t>
                      </a:r>
                      <a:endParaRPr lang="fr-FR"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0.416</a:t>
                      </a:r>
                      <a:endParaRPr lang="fr-FR" sz="1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93725978"/>
                  </a:ext>
                </a:extLst>
              </a:tr>
              <a:tr h="280695">
                <a:tc>
                  <a:txBody>
                    <a:bodyPr/>
                    <a:lstStyle/>
                    <a:p>
                      <a:pPr algn="just" fontAlgn="ctr"/>
                      <a:r>
                        <a:rPr lang="en-US" sz="1600" u="none" strike="noStrike">
                          <a:effectLst/>
                        </a:rPr>
                        <a:t>Niayes</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-0,601</a:t>
                      </a:r>
                      <a:endParaRPr lang="fr-FR"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dirty="0">
                          <a:effectLst/>
                        </a:rPr>
                        <a:t>0,160</a:t>
                      </a:r>
                      <a:endParaRPr lang="fr-FR"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0.000***</a:t>
                      </a:r>
                      <a:endParaRPr lang="fr-FR" sz="1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20165828"/>
                  </a:ext>
                </a:extLst>
              </a:tr>
              <a:tr h="842086">
                <a:tc>
                  <a:txBody>
                    <a:bodyPr/>
                    <a:lstStyle/>
                    <a:p>
                      <a:pPr algn="just" fontAlgn="ctr"/>
                      <a:r>
                        <a:rPr lang="en-US" sz="1600" u="none" strike="noStrike">
                          <a:effectLst/>
                        </a:rPr>
                        <a:t>Agro-sylvo pastoral zone</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0,639</a:t>
                      </a:r>
                      <a:endParaRPr lang="fr-FR"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dirty="0">
                          <a:effectLst/>
                        </a:rPr>
                        <a:t>0,190</a:t>
                      </a:r>
                      <a:endParaRPr lang="fr-FR"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0.001***</a:t>
                      </a:r>
                      <a:endParaRPr lang="fr-FR" sz="1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67984877"/>
                  </a:ext>
                </a:extLst>
              </a:tr>
              <a:tr h="561391">
                <a:tc>
                  <a:txBody>
                    <a:bodyPr/>
                    <a:lstStyle/>
                    <a:p>
                      <a:pPr algn="just" fontAlgn="ctr"/>
                      <a:r>
                        <a:rPr lang="en-US" sz="1600" u="none" strike="noStrike">
                          <a:effectLst/>
                        </a:rPr>
                        <a:t>Groundnut basin</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-0,446</a:t>
                      </a:r>
                      <a:endParaRPr lang="fr-FR"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dirty="0">
                          <a:effectLst/>
                        </a:rPr>
                        <a:t>0,371</a:t>
                      </a:r>
                      <a:endParaRPr lang="fr-FR"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0.001***</a:t>
                      </a:r>
                      <a:endParaRPr lang="fr-FR" sz="1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43242561"/>
                  </a:ext>
                </a:extLst>
              </a:tr>
              <a:tr h="561391">
                <a:tc>
                  <a:txBody>
                    <a:bodyPr/>
                    <a:lstStyle/>
                    <a:p>
                      <a:pPr algn="just" fontAlgn="ctr"/>
                      <a:r>
                        <a:rPr lang="en-US" sz="1600" u="none" strike="noStrike">
                          <a:effectLst/>
                        </a:rPr>
                        <a:t>Eastern Senegal</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0,251</a:t>
                      </a:r>
                      <a:endParaRPr lang="fr-FR"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dirty="0">
                          <a:effectLst/>
                        </a:rPr>
                        <a:t>0,929</a:t>
                      </a:r>
                      <a:endParaRPr lang="fr-FR"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0.193</a:t>
                      </a:r>
                      <a:endParaRPr lang="fr-FR" sz="14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169347074"/>
                  </a:ext>
                </a:extLst>
              </a:tr>
              <a:tr h="280695">
                <a:tc>
                  <a:txBody>
                    <a:bodyPr/>
                    <a:lstStyle/>
                    <a:p>
                      <a:pPr algn="just" fontAlgn="ctr"/>
                      <a:r>
                        <a:rPr lang="en-US" sz="1600" u="none" strike="noStrike">
                          <a:effectLst/>
                        </a:rPr>
                        <a:t>Casamance</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0,176</a:t>
                      </a:r>
                      <a:endParaRPr lang="fr-FR"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0,557</a:t>
                      </a:r>
                      <a:endParaRPr lang="fr-FR"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dirty="0">
                          <a:effectLst/>
                        </a:rPr>
                        <a:t>0.259</a:t>
                      </a:r>
                      <a:endParaRPr lang="fr-FR" sz="1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36674044"/>
                  </a:ext>
                </a:extLst>
              </a:tr>
              <a:tr h="561391">
                <a:tc>
                  <a:txBody>
                    <a:bodyPr/>
                    <a:lstStyle/>
                    <a:p>
                      <a:pPr algn="just" fontAlgn="ctr"/>
                      <a:r>
                        <a:rPr lang="en-US" sz="1600" u="none" strike="noStrike">
                          <a:effectLst/>
                        </a:rPr>
                        <a:t>Surface area</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0,206</a:t>
                      </a:r>
                      <a:endParaRPr lang="fr-FR"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a:effectLst/>
                        </a:rPr>
                        <a:t>0,494</a:t>
                      </a:r>
                      <a:endParaRPr lang="fr-FR"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fr-FR" sz="1400" u="none" strike="noStrike" dirty="0">
                          <a:effectLst/>
                        </a:rPr>
                        <a:t>0.000***</a:t>
                      </a:r>
                      <a:endParaRPr lang="fr-FR" sz="1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72013179"/>
                  </a:ext>
                </a:extLst>
              </a:tr>
            </a:tbl>
          </a:graphicData>
        </a:graphic>
      </p:graphicFrame>
      <p:graphicFrame>
        <p:nvGraphicFramePr>
          <p:cNvPr id="23" name="Graphique 22"/>
          <p:cNvGraphicFramePr>
            <a:graphicFrameLocks/>
          </p:cNvGraphicFramePr>
          <p:nvPr>
            <p:extLst>
              <p:ext uri="{D42A27DB-BD31-4B8C-83A1-F6EECF244321}">
                <p14:modId xmlns:p14="http://schemas.microsoft.com/office/powerpoint/2010/main" val="3456372628"/>
              </p:ext>
            </p:extLst>
          </p:nvPr>
        </p:nvGraphicFramePr>
        <p:xfrm>
          <a:off x="5638800" y="1762794"/>
          <a:ext cx="5715000" cy="3321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465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B6FE8141-ACC7-F7B1-804E-29F521A720AD}"/>
              </a:ext>
            </a:extLst>
          </p:cNvPr>
          <p:cNvPicPr>
            <a:picLocks noChangeAspect="1"/>
          </p:cNvPicPr>
          <p:nvPr/>
        </p:nvPicPr>
        <p:blipFill>
          <a:blip r:embed="rId3"/>
          <a:stretch>
            <a:fillRect/>
          </a:stretch>
        </p:blipFill>
        <p:spPr>
          <a:xfrm>
            <a:off x="0" y="8212"/>
            <a:ext cx="12192000" cy="1039921"/>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rPr>
              <a:t>4. </a:t>
            </a:r>
            <a:r>
              <a:rPr lang="fr-FR" sz="3600" b="1" dirty="0">
                <a:solidFill>
                  <a:schemeClr val="bg1"/>
                </a:solidFill>
                <a:latin typeface="Cambria" panose="02040503050406030204" pitchFamily="18" charset="0"/>
                <a:ea typeface="Cambria" panose="02040503050406030204" pitchFamily="18" charset="0"/>
              </a:rPr>
              <a:t>RESULTS</a:t>
            </a:r>
            <a:endParaRPr lang="en-US" sz="3600" b="1" dirty="0">
              <a:solidFill>
                <a:schemeClr val="bg1"/>
              </a:solidFill>
              <a:latin typeface="Cambria" panose="02040503050406030204" pitchFamily="18" charset="0"/>
            </a:endParaRPr>
          </a:p>
        </p:txBody>
      </p:sp>
      <p:cxnSp>
        <p:nvCxnSpPr>
          <p:cNvPr id="5" name="Connecteur droit 4"/>
          <p:cNvCxnSpPr/>
          <p:nvPr/>
        </p:nvCxnSpPr>
        <p:spPr>
          <a:xfrm>
            <a:off x="566670" y="754765"/>
            <a:ext cx="111273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nvSpPr>
        <p:spPr>
          <a:xfrm>
            <a:off x="1600886" y="902914"/>
            <a:ext cx="10088766" cy="52845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chemeClr val="tx1"/>
                </a:solidFill>
                <a:effectLst/>
                <a:uLnTx/>
                <a:uFillTx/>
                <a:latin typeface="Cambria" panose="02040503050406030204" pitchFamily="18" charset="0"/>
                <a:ea typeface="+mn-ea"/>
                <a:cs typeface="+mn-cs"/>
              </a:rPr>
              <a:t>Econometrics</a:t>
            </a:r>
            <a:r>
              <a:rPr kumimoji="0" lang="fr-FR" sz="24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 </a:t>
            </a:r>
            <a:r>
              <a:rPr kumimoji="0" lang="fr-FR" sz="2400" b="1" i="0" u="none" strike="noStrike" kern="1200" cap="none" spc="0" normalizeH="0" baseline="0" noProof="0" dirty="0" err="1">
                <a:ln>
                  <a:noFill/>
                </a:ln>
                <a:solidFill>
                  <a:schemeClr val="tx1"/>
                </a:solidFill>
                <a:effectLst/>
                <a:uLnTx/>
                <a:uFillTx/>
                <a:latin typeface="Cambria" panose="02040503050406030204" pitchFamily="18" charset="0"/>
                <a:ea typeface="+mn-ea"/>
                <a:cs typeface="+mn-cs"/>
              </a:rPr>
              <a:t>Results</a:t>
            </a:r>
            <a:endParaRPr kumimoji="0" lang="fr-FR" sz="36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p:txBody>
      </p:sp>
      <p:sp>
        <p:nvSpPr>
          <p:cNvPr id="9" name="Flèche droite 8"/>
          <p:cNvSpPr/>
          <p:nvPr/>
        </p:nvSpPr>
        <p:spPr>
          <a:xfrm>
            <a:off x="383301" y="783897"/>
            <a:ext cx="1043093" cy="78637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b="1" dirty="0">
                <a:solidFill>
                  <a:schemeClr val="tx1"/>
                </a:solidFill>
                <a:latin typeface="Cambria" panose="02040503050406030204" pitchFamily="18" charset="0"/>
              </a:rPr>
              <a:t>4</a:t>
            </a:r>
            <a:r>
              <a:rPr kumimoji="0" lang="fr-FR" sz="32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.3</a:t>
            </a:r>
          </a:p>
        </p:txBody>
      </p:sp>
      <p:sp>
        <p:nvSpPr>
          <p:cNvPr id="19" name="Flèche vers le bas 15">
            <a:extLst>
              <a:ext uri="{FF2B5EF4-FFF2-40B4-BE49-F238E27FC236}">
                <a16:creationId xmlns:a16="http://schemas.microsoft.com/office/drawing/2014/main" id="{C78C5F21-6C74-4167-AC43-F040F93EE3A4}"/>
              </a:ext>
            </a:extLst>
          </p:cNvPr>
          <p:cNvSpPr/>
          <p:nvPr/>
        </p:nvSpPr>
        <p:spPr>
          <a:xfrm>
            <a:off x="6247701" y="1388173"/>
            <a:ext cx="425202" cy="24552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2" name="Graphique 11"/>
          <p:cNvGraphicFramePr>
            <a:graphicFrameLocks/>
          </p:cNvGraphicFramePr>
          <p:nvPr>
            <p:extLst>
              <p:ext uri="{D42A27DB-BD31-4B8C-83A1-F6EECF244321}">
                <p14:modId xmlns:p14="http://schemas.microsoft.com/office/powerpoint/2010/main" val="2769621934"/>
              </p:ext>
            </p:extLst>
          </p:nvPr>
        </p:nvGraphicFramePr>
        <p:xfrm>
          <a:off x="904847" y="1727230"/>
          <a:ext cx="5244905" cy="4062046"/>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6149753" y="1727229"/>
            <a:ext cx="5539900" cy="4952151"/>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Ø"/>
            </a:pPr>
            <a:r>
              <a:rPr lang="en-US" sz="2000" dirty="0">
                <a:solidFill>
                  <a:prstClr val="black"/>
                </a:solidFill>
                <a:latin typeface="Cambria" panose="02040503050406030204" pitchFamily="18" charset="0"/>
              </a:rPr>
              <a:t>Land ownership has a positive and statistically significant effect on the production volume of farm households.</a:t>
            </a:r>
          </a:p>
          <a:p>
            <a:pPr marL="342900" indent="-342900" algn="just">
              <a:buFont typeface="Wingdings" panose="05000000000000000000" pitchFamily="2" charset="2"/>
              <a:buChar char="Ø"/>
            </a:pPr>
            <a:endParaRPr lang="en-US" sz="2000" dirty="0">
              <a:solidFill>
                <a:prstClr val="black"/>
              </a:solidFill>
              <a:latin typeface="Cambria" panose="02040503050406030204" pitchFamily="18" charset="0"/>
            </a:endParaRPr>
          </a:p>
          <a:p>
            <a:pPr marL="342900" indent="-342900" algn="just">
              <a:buFont typeface="Wingdings" panose="05000000000000000000" pitchFamily="2" charset="2"/>
              <a:buChar char="Ø"/>
            </a:pPr>
            <a:r>
              <a:rPr lang="en-US" sz="2000" dirty="0">
                <a:solidFill>
                  <a:prstClr val="black"/>
                </a:solidFill>
                <a:latin typeface="Cambria" panose="02040503050406030204" pitchFamily="18" charset="0"/>
              </a:rPr>
              <a:t>The increase in the production level of households with land rights ranged from 14.61% to 28.25%.</a:t>
            </a:r>
          </a:p>
          <a:p>
            <a:pPr marL="342900" indent="-342900" algn="just">
              <a:buFont typeface="Wingdings" panose="05000000000000000000" pitchFamily="2" charset="2"/>
              <a:buChar char="Ø"/>
            </a:pPr>
            <a:endParaRPr lang="en-US" sz="2000" dirty="0">
              <a:solidFill>
                <a:prstClr val="black"/>
              </a:solidFill>
              <a:latin typeface="Cambria" panose="02040503050406030204" pitchFamily="18" charset="0"/>
            </a:endParaRPr>
          </a:p>
          <a:p>
            <a:pPr marL="342900" indent="-342900" algn="just">
              <a:buFont typeface="Wingdings" panose="05000000000000000000" pitchFamily="2" charset="2"/>
              <a:buChar char="Ø"/>
            </a:pPr>
            <a:r>
              <a:rPr lang="en-US" sz="2000" dirty="0">
                <a:solidFill>
                  <a:prstClr val="black"/>
                </a:solidFill>
                <a:latin typeface="Cambria" panose="02040503050406030204" pitchFamily="18" charset="0"/>
              </a:rPr>
              <a:t>The results also show that land ownership increases the likelihood of investing in the use of organic matter by 12.25% to 13.55%.</a:t>
            </a:r>
          </a:p>
          <a:p>
            <a:pPr marL="342900" indent="-342900" algn="just">
              <a:buFont typeface="Wingdings" panose="05000000000000000000" pitchFamily="2" charset="2"/>
              <a:buChar char="Ø"/>
            </a:pPr>
            <a:endParaRPr lang="en-US" sz="2000" dirty="0">
              <a:solidFill>
                <a:prstClr val="black"/>
              </a:solidFill>
              <a:latin typeface="Cambria" panose="02040503050406030204" pitchFamily="18" charset="0"/>
            </a:endParaRPr>
          </a:p>
          <a:p>
            <a:pPr marL="342900" indent="-342900" algn="just">
              <a:buFont typeface="Wingdings" panose="05000000000000000000" pitchFamily="2" charset="2"/>
              <a:buChar char="Ø"/>
            </a:pPr>
            <a:r>
              <a:rPr lang="en-US" sz="2000" dirty="0">
                <a:solidFill>
                  <a:prstClr val="black"/>
                </a:solidFill>
                <a:latin typeface="Cambria" panose="02040503050406030204" pitchFamily="18" charset="0"/>
              </a:rPr>
              <a:t>Overall, our results indicate that land ownership plays a crucial role in improving the level of agricultural production and investment of Senegalese farmers.</a:t>
            </a:r>
            <a:endParaRPr lang="fr-FR" sz="20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159058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B6FE8141-ACC7-F7B1-804E-29F521A720AD}"/>
              </a:ext>
            </a:extLst>
          </p:cNvPr>
          <p:cNvPicPr>
            <a:picLocks noChangeAspect="1"/>
          </p:cNvPicPr>
          <p:nvPr/>
        </p:nvPicPr>
        <p:blipFill>
          <a:blip r:embed="rId3"/>
          <a:stretch>
            <a:fillRect/>
          </a:stretch>
        </p:blipFill>
        <p:spPr>
          <a:xfrm>
            <a:off x="0" y="8212"/>
            <a:ext cx="12192000" cy="1039921"/>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rPr>
              <a:t>4. </a:t>
            </a:r>
            <a:r>
              <a:rPr lang="fr-FR" sz="3600" b="1" dirty="0">
                <a:solidFill>
                  <a:schemeClr val="bg1"/>
                </a:solidFill>
                <a:latin typeface="Cambria" panose="02040503050406030204" pitchFamily="18" charset="0"/>
                <a:ea typeface="Cambria" panose="02040503050406030204" pitchFamily="18" charset="0"/>
              </a:rPr>
              <a:t>RESULTS</a:t>
            </a:r>
            <a:endParaRPr lang="en-US" sz="3600" b="1" dirty="0">
              <a:solidFill>
                <a:schemeClr val="bg1"/>
              </a:solidFill>
              <a:latin typeface="Cambria" panose="02040503050406030204" pitchFamily="18" charset="0"/>
            </a:endParaRPr>
          </a:p>
        </p:txBody>
      </p:sp>
      <p:cxnSp>
        <p:nvCxnSpPr>
          <p:cNvPr id="5" name="Connecteur droit 4"/>
          <p:cNvCxnSpPr/>
          <p:nvPr/>
        </p:nvCxnSpPr>
        <p:spPr>
          <a:xfrm>
            <a:off x="566670" y="754765"/>
            <a:ext cx="111273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nvSpPr>
        <p:spPr>
          <a:xfrm>
            <a:off x="1628520" y="1030419"/>
            <a:ext cx="10088766" cy="528452"/>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chemeClr val="tx1"/>
                </a:solidFill>
                <a:effectLst/>
                <a:uLnTx/>
                <a:uFillTx/>
                <a:latin typeface="Cambria" panose="02040503050406030204" pitchFamily="18" charset="0"/>
                <a:ea typeface="+mn-ea"/>
                <a:cs typeface="+mn-cs"/>
              </a:rPr>
              <a:t>Econometrics</a:t>
            </a:r>
            <a:r>
              <a:rPr kumimoji="0" lang="fr-FR" sz="24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 </a:t>
            </a:r>
            <a:r>
              <a:rPr kumimoji="0" lang="fr-FR" sz="2400" b="1" i="0" u="none" strike="noStrike" kern="1200" cap="none" spc="0" normalizeH="0" baseline="0" noProof="0" dirty="0" err="1">
                <a:ln>
                  <a:noFill/>
                </a:ln>
                <a:solidFill>
                  <a:schemeClr val="tx1"/>
                </a:solidFill>
                <a:effectLst/>
                <a:uLnTx/>
                <a:uFillTx/>
                <a:latin typeface="Cambria" panose="02040503050406030204" pitchFamily="18" charset="0"/>
                <a:ea typeface="+mn-ea"/>
                <a:cs typeface="+mn-cs"/>
              </a:rPr>
              <a:t>Results</a:t>
            </a:r>
            <a:endParaRPr kumimoji="0" lang="fr-FR" sz="36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endParaRPr>
          </a:p>
        </p:txBody>
      </p:sp>
      <p:sp>
        <p:nvSpPr>
          <p:cNvPr id="9" name="Flèche droite 8"/>
          <p:cNvSpPr/>
          <p:nvPr/>
        </p:nvSpPr>
        <p:spPr>
          <a:xfrm>
            <a:off x="383301" y="783897"/>
            <a:ext cx="1043093" cy="78637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b="1" dirty="0">
                <a:solidFill>
                  <a:schemeClr val="tx1"/>
                </a:solidFill>
                <a:latin typeface="Cambria" panose="02040503050406030204" pitchFamily="18" charset="0"/>
              </a:rPr>
              <a:t>4</a:t>
            </a:r>
            <a:r>
              <a:rPr kumimoji="0" lang="fr-FR" sz="3200" b="1" i="0" u="none" strike="noStrike" kern="1200" cap="none" spc="0" normalizeH="0" baseline="0" noProof="0" dirty="0">
                <a:ln>
                  <a:noFill/>
                </a:ln>
                <a:solidFill>
                  <a:schemeClr val="tx1"/>
                </a:solidFill>
                <a:effectLst/>
                <a:uLnTx/>
                <a:uFillTx/>
                <a:latin typeface="Cambria" panose="02040503050406030204" pitchFamily="18" charset="0"/>
                <a:ea typeface="+mn-ea"/>
                <a:cs typeface="+mn-cs"/>
              </a:rPr>
              <a:t>.3</a:t>
            </a:r>
          </a:p>
        </p:txBody>
      </p:sp>
      <p:sp>
        <p:nvSpPr>
          <p:cNvPr id="19" name="Flèche vers le bas 15">
            <a:extLst>
              <a:ext uri="{FF2B5EF4-FFF2-40B4-BE49-F238E27FC236}">
                <a16:creationId xmlns:a16="http://schemas.microsoft.com/office/drawing/2014/main" id="{C78C5F21-6C74-4167-AC43-F040F93EE3A4}"/>
              </a:ext>
            </a:extLst>
          </p:cNvPr>
          <p:cNvSpPr/>
          <p:nvPr/>
        </p:nvSpPr>
        <p:spPr>
          <a:xfrm>
            <a:off x="6316393" y="1531445"/>
            <a:ext cx="356509" cy="17678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1308295" y="1727229"/>
            <a:ext cx="10381358" cy="4952151"/>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Ø"/>
            </a:pPr>
            <a:r>
              <a:rPr lang="en-US" sz="2800" dirty="0">
                <a:solidFill>
                  <a:prstClr val="black"/>
                </a:solidFill>
                <a:latin typeface="Cambria" panose="02040503050406030204" pitchFamily="18" charset="0"/>
              </a:rPr>
              <a:t>In addition to improving agricultural production, land ownership encourages farmers to use organic matter to improve soil fertility and maintain long-term productivity.</a:t>
            </a:r>
          </a:p>
          <a:p>
            <a:pPr marL="342900" indent="-342900" algn="just">
              <a:buFont typeface="Wingdings" panose="05000000000000000000" pitchFamily="2" charset="2"/>
              <a:buChar char="Ø"/>
            </a:pPr>
            <a:endParaRPr lang="en-US" sz="2800" dirty="0">
              <a:solidFill>
                <a:prstClr val="black"/>
              </a:solidFill>
              <a:latin typeface="Cambria" panose="02040503050406030204" pitchFamily="18" charset="0"/>
            </a:endParaRPr>
          </a:p>
          <a:p>
            <a:pPr marL="342900" indent="-342900" algn="just">
              <a:buFont typeface="Wingdings" panose="05000000000000000000" pitchFamily="2" charset="2"/>
              <a:buChar char="Ø"/>
            </a:pPr>
            <a:r>
              <a:rPr lang="en-US" sz="2800" dirty="0">
                <a:solidFill>
                  <a:prstClr val="black"/>
                </a:solidFill>
                <a:latin typeface="Cambria" panose="02040503050406030204" pitchFamily="18" charset="0"/>
              </a:rPr>
              <a:t>Thus, secure land tenure encourages farmers to invest in their land and produce more agricultural products. </a:t>
            </a:r>
          </a:p>
          <a:p>
            <a:pPr marL="342900" indent="-342900" algn="just">
              <a:buFont typeface="Wingdings" panose="05000000000000000000" pitchFamily="2" charset="2"/>
              <a:buChar char="Ø"/>
            </a:pPr>
            <a:endParaRPr lang="en-US" sz="2800" dirty="0">
              <a:solidFill>
                <a:prstClr val="black"/>
              </a:solidFill>
              <a:latin typeface="Cambria" panose="02040503050406030204" pitchFamily="18" charset="0"/>
            </a:endParaRPr>
          </a:p>
          <a:p>
            <a:pPr marL="342900" indent="-342900" algn="just">
              <a:buFont typeface="Wingdings" panose="05000000000000000000" pitchFamily="2" charset="2"/>
              <a:buChar char="Ø"/>
            </a:pPr>
            <a:r>
              <a:rPr lang="en-US" sz="2800" dirty="0">
                <a:solidFill>
                  <a:prstClr val="black"/>
                </a:solidFill>
                <a:latin typeface="Cambria" panose="02040503050406030204" pitchFamily="18" charset="0"/>
              </a:rPr>
              <a:t>It also encourages them to adopt more sustainable agricultural practices, such as the use of organic materials, which are beneficial for the environment..</a:t>
            </a:r>
            <a:endParaRPr lang="fr-F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2124854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B6FE8141-ACC7-F7B1-804E-29F521A720AD}"/>
              </a:ext>
            </a:extLst>
          </p:cNvPr>
          <p:cNvPicPr>
            <a:picLocks noChangeAspect="1"/>
          </p:cNvPicPr>
          <p:nvPr/>
        </p:nvPicPr>
        <p:blipFill>
          <a:blip r:embed="rId3"/>
          <a:stretch>
            <a:fillRect/>
          </a:stretch>
        </p:blipFill>
        <p:spPr>
          <a:xfrm>
            <a:off x="0" y="8212"/>
            <a:ext cx="12192000" cy="1039921"/>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rPr>
              <a:t>5 . CONCLUSION</a:t>
            </a:r>
            <a:endParaRPr lang="en-US" sz="3600" b="1" dirty="0">
              <a:solidFill>
                <a:schemeClr val="bg1"/>
              </a:solidFill>
              <a:latin typeface="Cambria" panose="02040503050406030204" pitchFamily="18" charset="0"/>
            </a:endParaRPr>
          </a:p>
        </p:txBody>
      </p:sp>
      <p:cxnSp>
        <p:nvCxnSpPr>
          <p:cNvPr id="5" name="Connecteur droit 4"/>
          <p:cNvCxnSpPr>
            <a:cxnSpLocks/>
          </p:cNvCxnSpPr>
          <p:nvPr/>
        </p:nvCxnSpPr>
        <p:spPr>
          <a:xfrm flipV="1">
            <a:off x="1600737" y="754765"/>
            <a:ext cx="10093280" cy="82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cxnSpLocks/>
          </p:cNvCxnSpPr>
          <p:nvPr/>
        </p:nvCxnSpPr>
        <p:spPr>
          <a:xfrm>
            <a:off x="896959" y="2157836"/>
            <a:ext cx="8008" cy="374453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V="1">
            <a:off x="904967" y="2157836"/>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578735" y="1147419"/>
            <a:ext cx="10088767" cy="142697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prstClr val="black"/>
                </a:solidFill>
                <a:latin typeface="Cambria" panose="02040503050406030204" pitchFamily="18" charset="0"/>
              </a:rPr>
              <a:t>Econometric results show that land ownership has a positive and statistically significant effect on the production volume of agricultural households.</a:t>
            </a:r>
            <a:endParaRPr lang="fr-FR" sz="2400" dirty="0">
              <a:solidFill>
                <a:prstClr val="black"/>
              </a:solidFill>
              <a:latin typeface="Cambria" panose="02040503050406030204" pitchFamily="18" charset="0"/>
            </a:endParaRPr>
          </a:p>
        </p:txBody>
      </p:sp>
      <p:cxnSp>
        <p:nvCxnSpPr>
          <p:cNvPr id="38" name="Connecteur droit 37"/>
          <p:cNvCxnSpPr/>
          <p:nvPr/>
        </p:nvCxnSpPr>
        <p:spPr>
          <a:xfrm flipV="1">
            <a:off x="926969" y="3785180"/>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605250" y="2991197"/>
            <a:ext cx="10088767" cy="1891477"/>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prstClr val="black"/>
                </a:solidFill>
                <a:latin typeface="Cambria" panose="02040503050406030204" pitchFamily="18" charset="0"/>
              </a:rPr>
              <a:t>Land ownership thus plays an important role in agriculture. Households with property rights to the plots they farm record a higher production volume than households without land title.</a:t>
            </a:r>
            <a:endParaRPr lang="fr-FR" sz="2400" dirty="0">
              <a:solidFill>
                <a:prstClr val="black"/>
              </a:solidFill>
              <a:latin typeface="Cambria" panose="02040503050406030204" pitchFamily="18" charset="0"/>
            </a:endParaRPr>
          </a:p>
        </p:txBody>
      </p:sp>
      <p:cxnSp>
        <p:nvCxnSpPr>
          <p:cNvPr id="40" name="Connecteur droit 39"/>
          <p:cNvCxnSpPr/>
          <p:nvPr/>
        </p:nvCxnSpPr>
        <p:spPr>
          <a:xfrm flipV="1">
            <a:off x="926969" y="5902372"/>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605250" y="5192967"/>
            <a:ext cx="10088767" cy="1280695"/>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prstClr val="black"/>
                </a:solidFill>
                <a:latin typeface="Cambria" panose="02040503050406030204" pitchFamily="18" charset="0"/>
              </a:rPr>
              <a:t>When farmers legally own their land, they are more likely to invest in improved agricultural techniques, such as modern machinery, irrigation systems, and quality seeds.</a:t>
            </a:r>
            <a:r>
              <a:rPr lang="ro-RO" sz="2400" dirty="0">
                <a:solidFill>
                  <a:prstClr val="black"/>
                </a:solidFill>
                <a:latin typeface="Cambria" panose="02040503050406030204" pitchFamily="18" charset="0"/>
              </a:rPr>
              <a:t>.</a:t>
            </a:r>
            <a:endParaRPr lang="fr-FR" sz="24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2393514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a:extLst>
              <a:ext uri="{FF2B5EF4-FFF2-40B4-BE49-F238E27FC236}">
                <a16:creationId xmlns:a16="http://schemas.microsoft.com/office/drawing/2014/main" id="{B6FE8141-ACC7-F7B1-804E-29F521A720AD}"/>
              </a:ext>
            </a:extLst>
          </p:cNvPr>
          <p:cNvPicPr>
            <a:picLocks noChangeAspect="1"/>
          </p:cNvPicPr>
          <p:nvPr/>
        </p:nvPicPr>
        <p:blipFill>
          <a:blip r:embed="rId3"/>
          <a:stretch>
            <a:fillRect/>
          </a:stretch>
        </p:blipFill>
        <p:spPr>
          <a:xfrm>
            <a:off x="0" y="8212"/>
            <a:ext cx="12192000" cy="1039921"/>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rPr>
              <a:t>5 . CONCLUSION</a:t>
            </a:r>
            <a:endParaRPr lang="en-US" sz="3600" b="1" dirty="0">
              <a:solidFill>
                <a:schemeClr val="bg1"/>
              </a:solidFill>
              <a:latin typeface="Cambria" panose="02040503050406030204" pitchFamily="18" charset="0"/>
            </a:endParaRPr>
          </a:p>
        </p:txBody>
      </p:sp>
      <p:cxnSp>
        <p:nvCxnSpPr>
          <p:cNvPr id="5" name="Connecteur droit 4"/>
          <p:cNvCxnSpPr>
            <a:cxnSpLocks/>
          </p:cNvCxnSpPr>
          <p:nvPr/>
        </p:nvCxnSpPr>
        <p:spPr>
          <a:xfrm flipV="1">
            <a:off x="1600737" y="754765"/>
            <a:ext cx="10093280" cy="82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cxnSpLocks/>
          </p:cNvCxnSpPr>
          <p:nvPr/>
        </p:nvCxnSpPr>
        <p:spPr>
          <a:xfrm>
            <a:off x="896959" y="2157836"/>
            <a:ext cx="8008" cy="374453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V="1">
            <a:off x="904967" y="2157836"/>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578735" y="1771904"/>
            <a:ext cx="10088767" cy="1010417"/>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prstClr val="black"/>
                </a:solidFill>
                <a:latin typeface="Cambria" panose="02040503050406030204" pitchFamily="18" charset="0"/>
              </a:rPr>
              <a:t>The increase in production levels for households with land rights ranges from 14.61% to 28.25%..</a:t>
            </a:r>
            <a:endParaRPr lang="fr-FR" sz="2400" dirty="0">
              <a:solidFill>
                <a:prstClr val="black"/>
              </a:solidFill>
              <a:latin typeface="Cambria" panose="02040503050406030204" pitchFamily="18" charset="0"/>
            </a:endParaRPr>
          </a:p>
        </p:txBody>
      </p:sp>
      <p:cxnSp>
        <p:nvCxnSpPr>
          <p:cNvPr id="38" name="Connecteur droit 37"/>
          <p:cNvCxnSpPr/>
          <p:nvPr/>
        </p:nvCxnSpPr>
        <p:spPr>
          <a:xfrm flipV="1">
            <a:off x="926969" y="4558512"/>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622739" y="3017926"/>
            <a:ext cx="10088767" cy="98996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prstClr val="black"/>
                </a:solidFill>
                <a:latin typeface="Cambria" panose="02040503050406030204" pitchFamily="18" charset="0"/>
              </a:rPr>
              <a:t>Land ownership increases the likelihood of investing in the use of organic matter by 12.25% to 13.55%.</a:t>
            </a:r>
            <a:endParaRPr lang="fr-FR" sz="2400" dirty="0">
              <a:solidFill>
                <a:prstClr val="black"/>
              </a:solidFill>
              <a:latin typeface="Cambria" panose="02040503050406030204" pitchFamily="18" charset="0"/>
            </a:endParaRPr>
          </a:p>
        </p:txBody>
      </p:sp>
      <p:cxnSp>
        <p:nvCxnSpPr>
          <p:cNvPr id="40" name="Connecteur droit 39"/>
          <p:cNvCxnSpPr/>
          <p:nvPr/>
        </p:nvCxnSpPr>
        <p:spPr>
          <a:xfrm flipV="1">
            <a:off x="926969" y="5902372"/>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605250" y="5412524"/>
            <a:ext cx="10088767" cy="1061138"/>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prstClr val="black"/>
                </a:solidFill>
                <a:latin typeface="Cambria" panose="02040503050406030204" pitchFamily="18" charset="0"/>
              </a:rPr>
              <a:t>Land ownership encourages farmers to use organic matter to improve soil fertility and maintain long-term productivity.</a:t>
            </a:r>
            <a:endParaRPr lang="fr-FR" sz="2400" dirty="0">
              <a:solidFill>
                <a:prstClr val="black"/>
              </a:solidFill>
              <a:latin typeface="Cambria" panose="02040503050406030204" pitchFamily="18" charset="0"/>
            </a:endParaRPr>
          </a:p>
        </p:txBody>
      </p:sp>
      <p:sp>
        <p:nvSpPr>
          <p:cNvPr id="12" name="Rectangle 11"/>
          <p:cNvSpPr/>
          <p:nvPr/>
        </p:nvSpPr>
        <p:spPr>
          <a:xfrm>
            <a:off x="1605250" y="4210775"/>
            <a:ext cx="10088767" cy="98996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prstClr val="black"/>
                </a:solidFill>
                <a:latin typeface="Cambria" panose="02040503050406030204" pitchFamily="18" charset="0"/>
              </a:rPr>
              <a:t>These results indicate that land ownership plays a crucial role in improving the agricultural production and investment levels of Senegalese farmers.</a:t>
            </a:r>
            <a:endParaRPr lang="fr-FR" sz="2400" dirty="0">
              <a:solidFill>
                <a:prstClr val="black"/>
              </a:solidFill>
              <a:latin typeface="Cambria" panose="02040503050406030204" pitchFamily="18" charset="0"/>
            </a:endParaRPr>
          </a:p>
        </p:txBody>
      </p:sp>
      <p:cxnSp>
        <p:nvCxnSpPr>
          <p:cNvPr id="13" name="Connecteur droit 12"/>
          <p:cNvCxnSpPr/>
          <p:nvPr/>
        </p:nvCxnSpPr>
        <p:spPr>
          <a:xfrm flipV="1">
            <a:off x="926969" y="3512906"/>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156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B6FE8141-ACC7-F7B1-804E-29F521A720AD}"/>
              </a:ext>
            </a:extLst>
          </p:cNvPr>
          <p:cNvPicPr>
            <a:picLocks noChangeAspect="1"/>
          </p:cNvPicPr>
          <p:nvPr/>
        </p:nvPicPr>
        <p:blipFill>
          <a:blip r:embed="rId3"/>
          <a:stretch>
            <a:fillRect/>
          </a:stretch>
        </p:blipFill>
        <p:spPr>
          <a:xfrm>
            <a:off x="0" y="8212"/>
            <a:ext cx="12192000" cy="1039921"/>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rPr>
              <a:t>5 . CONCLUSION</a:t>
            </a:r>
            <a:endParaRPr lang="en-US" sz="3600" b="1" dirty="0">
              <a:solidFill>
                <a:schemeClr val="bg1"/>
              </a:solidFill>
              <a:latin typeface="Cambria" panose="02040503050406030204" pitchFamily="18" charset="0"/>
            </a:endParaRPr>
          </a:p>
        </p:txBody>
      </p:sp>
      <p:cxnSp>
        <p:nvCxnSpPr>
          <p:cNvPr id="5" name="Connecteur droit 4"/>
          <p:cNvCxnSpPr>
            <a:cxnSpLocks/>
          </p:cNvCxnSpPr>
          <p:nvPr/>
        </p:nvCxnSpPr>
        <p:spPr>
          <a:xfrm flipV="1">
            <a:off x="1600737" y="754765"/>
            <a:ext cx="10093280" cy="82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cxnSpLocks/>
          </p:cNvCxnSpPr>
          <p:nvPr/>
        </p:nvCxnSpPr>
        <p:spPr>
          <a:xfrm>
            <a:off x="896959" y="2157836"/>
            <a:ext cx="8008" cy="374453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V="1">
            <a:off x="904967" y="2157836"/>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578735" y="1147419"/>
            <a:ext cx="10088767" cy="142697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prstClr val="black"/>
                </a:solidFill>
                <a:latin typeface="Cambria" panose="02040503050406030204" pitchFamily="18" charset="0"/>
              </a:rPr>
              <a:t>Secure land tenure encourages farmers to invest in their land and produce more agricultural products. </a:t>
            </a:r>
            <a:endParaRPr lang="fr-FR" sz="2400" dirty="0">
              <a:solidFill>
                <a:prstClr val="black"/>
              </a:solidFill>
              <a:latin typeface="Cambria" panose="02040503050406030204" pitchFamily="18" charset="0"/>
            </a:endParaRPr>
          </a:p>
        </p:txBody>
      </p:sp>
      <p:cxnSp>
        <p:nvCxnSpPr>
          <p:cNvPr id="38" name="Connecteur droit 37"/>
          <p:cNvCxnSpPr/>
          <p:nvPr/>
        </p:nvCxnSpPr>
        <p:spPr>
          <a:xfrm flipV="1">
            <a:off x="926969" y="3785180"/>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605250" y="2991197"/>
            <a:ext cx="10088767" cy="1891477"/>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prstClr val="black"/>
                </a:solidFill>
                <a:latin typeface="Cambria" panose="02040503050406030204" pitchFamily="18" charset="0"/>
              </a:rPr>
              <a:t>Land tenure security also encourages farmers to adopt more sustainable agricultural practices, such as the use of organic matter, which is beneficial for the environment.</a:t>
            </a:r>
            <a:endParaRPr lang="fr-FR" sz="2400" dirty="0">
              <a:solidFill>
                <a:prstClr val="black"/>
              </a:solidFill>
              <a:latin typeface="Cambria" panose="02040503050406030204" pitchFamily="18" charset="0"/>
            </a:endParaRPr>
          </a:p>
        </p:txBody>
      </p:sp>
      <p:cxnSp>
        <p:nvCxnSpPr>
          <p:cNvPr id="40" name="Connecteur droit 39"/>
          <p:cNvCxnSpPr/>
          <p:nvPr/>
        </p:nvCxnSpPr>
        <p:spPr>
          <a:xfrm flipV="1">
            <a:off x="926969" y="5902372"/>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605250" y="5192967"/>
            <a:ext cx="10088767" cy="1280695"/>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prstClr val="black"/>
                </a:solidFill>
                <a:latin typeface="Cambria" panose="02040503050406030204" pitchFamily="18" charset="0"/>
              </a:rPr>
              <a:t>As improving land policies is a complex process, it will be necessary for all stakeholders (government, civil society, and local communities) to be involved and participate in developing effective policies.</a:t>
            </a:r>
            <a:r>
              <a:rPr lang="ro-RO" sz="2400" dirty="0">
                <a:solidFill>
                  <a:prstClr val="black"/>
                </a:solidFill>
                <a:latin typeface="Cambria" panose="02040503050406030204" pitchFamily="18" charset="0"/>
              </a:rPr>
              <a:t>.</a:t>
            </a:r>
            <a:endParaRPr lang="fr-FR" sz="24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3962573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B6FE8141-ACC7-F7B1-804E-29F521A720AD}"/>
              </a:ext>
            </a:extLst>
          </p:cNvPr>
          <p:cNvPicPr>
            <a:picLocks noChangeAspect="1"/>
          </p:cNvPicPr>
          <p:nvPr/>
        </p:nvPicPr>
        <p:blipFill>
          <a:blip r:embed="rId3"/>
          <a:stretch>
            <a:fillRect/>
          </a:stretch>
        </p:blipFill>
        <p:spPr>
          <a:xfrm>
            <a:off x="0" y="8212"/>
            <a:ext cx="12192000" cy="1039921"/>
          </a:xfrm>
          <a:prstGeom prst="rect">
            <a:avLst/>
          </a:prstGeom>
        </p:spPr>
      </p:pic>
      <p:sp>
        <p:nvSpPr>
          <p:cNvPr id="2" name="Titre 1"/>
          <p:cNvSpPr>
            <a:spLocks noGrp="1"/>
          </p:cNvSpPr>
          <p:nvPr>
            <p:ph type="title"/>
          </p:nvPr>
        </p:nvSpPr>
        <p:spPr>
          <a:xfrm>
            <a:off x="838200" y="112541"/>
            <a:ext cx="10515600" cy="724583"/>
          </a:xfrm>
        </p:spPr>
        <p:txBody>
          <a:bodyPr>
            <a:normAutofit/>
          </a:bodyPr>
          <a:lstStyle/>
          <a:p>
            <a:pPr algn="ctr"/>
            <a:r>
              <a:rPr lang="fr-FR" sz="3600" b="1" dirty="0">
                <a:solidFill>
                  <a:schemeClr val="bg1"/>
                </a:solidFill>
                <a:latin typeface="Cambria" panose="02040503050406030204" pitchFamily="18" charset="0"/>
              </a:rPr>
              <a:t>5 . Recommandations</a:t>
            </a:r>
            <a:endParaRPr lang="en-US" sz="3600" b="1" dirty="0">
              <a:solidFill>
                <a:schemeClr val="bg1"/>
              </a:solidFill>
              <a:latin typeface="Cambria" panose="02040503050406030204" pitchFamily="18" charset="0"/>
            </a:endParaRPr>
          </a:p>
        </p:txBody>
      </p:sp>
      <p:cxnSp>
        <p:nvCxnSpPr>
          <p:cNvPr id="5" name="Connecteur droit 4"/>
          <p:cNvCxnSpPr>
            <a:cxnSpLocks/>
          </p:cNvCxnSpPr>
          <p:nvPr/>
        </p:nvCxnSpPr>
        <p:spPr>
          <a:xfrm>
            <a:off x="1577265" y="754765"/>
            <a:ext cx="10116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cxnSpLocks/>
          </p:cNvCxnSpPr>
          <p:nvPr/>
        </p:nvCxnSpPr>
        <p:spPr>
          <a:xfrm>
            <a:off x="883531" y="2351489"/>
            <a:ext cx="0" cy="300595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V="1">
            <a:off x="903497" y="2351489"/>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432927" y="1328390"/>
            <a:ext cx="10088767" cy="123193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prstClr val="black"/>
                </a:solidFill>
                <a:latin typeface="Cambria" panose="02040503050406030204" pitchFamily="18" charset="0"/>
              </a:rPr>
              <a:t>Establishing clear mechanisms for establishing and recording property rights.</a:t>
            </a:r>
            <a:endParaRPr lang="fr-FR" sz="2400" dirty="0">
              <a:solidFill>
                <a:schemeClr val="tx1"/>
              </a:solidFill>
              <a:latin typeface="Cambria" panose="02040503050406030204" pitchFamily="18" charset="0"/>
            </a:endParaRPr>
          </a:p>
        </p:txBody>
      </p:sp>
      <p:sp>
        <p:nvSpPr>
          <p:cNvPr id="39" name="Rectangle 38"/>
          <p:cNvSpPr/>
          <p:nvPr/>
        </p:nvSpPr>
        <p:spPr>
          <a:xfrm>
            <a:off x="1432927" y="2837626"/>
            <a:ext cx="10088767" cy="1491586"/>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prstClr val="black"/>
                </a:solidFill>
                <a:latin typeface="Cambria" panose="02040503050406030204" pitchFamily="18" charset="0"/>
              </a:rPr>
              <a:t>Protect the rights of marginalized groups such as women, rural communities, and indigenous peoples</a:t>
            </a:r>
            <a:r>
              <a:rPr lang="fr-FR" sz="2400" dirty="0">
                <a:solidFill>
                  <a:prstClr val="black"/>
                </a:solidFill>
                <a:latin typeface="Cambria" panose="02040503050406030204" pitchFamily="18" charset="0"/>
              </a:rPr>
              <a:t>.</a:t>
            </a:r>
          </a:p>
        </p:txBody>
      </p:sp>
      <p:cxnSp>
        <p:nvCxnSpPr>
          <p:cNvPr id="40" name="Connecteur droit 39"/>
          <p:cNvCxnSpPr>
            <a:cxnSpLocks/>
            <a:endCxn id="39" idx="1"/>
          </p:cNvCxnSpPr>
          <p:nvPr/>
        </p:nvCxnSpPr>
        <p:spPr>
          <a:xfrm>
            <a:off x="883531" y="3583419"/>
            <a:ext cx="5493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432926" y="4510125"/>
            <a:ext cx="10088767" cy="1491586"/>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prstClr val="black"/>
                </a:solidFill>
                <a:latin typeface="Cambria" panose="02040503050406030204" pitchFamily="18" charset="0"/>
              </a:rPr>
              <a:t>Establish land dispute resolution mechanisms to ensure prompt and fair justice</a:t>
            </a:r>
            <a:r>
              <a:rPr lang="en-US" sz="2400" dirty="0">
                <a:solidFill>
                  <a:schemeClr val="tx1"/>
                </a:solidFill>
                <a:latin typeface="Cambria" panose="02040503050406030204" pitchFamily="18" charset="0"/>
              </a:rPr>
              <a:t>.</a:t>
            </a:r>
            <a:endParaRPr lang="fr-FR" sz="2400" dirty="0">
              <a:solidFill>
                <a:schemeClr val="tx1"/>
              </a:solidFill>
              <a:latin typeface="Cambria" panose="02040503050406030204" pitchFamily="18" charset="0"/>
            </a:endParaRPr>
          </a:p>
        </p:txBody>
      </p:sp>
      <p:cxnSp>
        <p:nvCxnSpPr>
          <p:cNvPr id="11" name="Connecteur droit 10"/>
          <p:cNvCxnSpPr>
            <a:cxnSpLocks/>
          </p:cNvCxnSpPr>
          <p:nvPr/>
        </p:nvCxnSpPr>
        <p:spPr>
          <a:xfrm>
            <a:off x="883530" y="5351255"/>
            <a:ext cx="54939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097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105915"/>
            <a:ext cx="12192000" cy="1037695"/>
          </a:xfrm>
          <a:prstGeom prst="rect">
            <a:avLst/>
          </a:prstGeom>
        </p:spPr>
      </p:pic>
      <p:sp>
        <p:nvSpPr>
          <p:cNvPr id="2" name="Titre 1"/>
          <p:cNvSpPr>
            <a:spLocks noGrp="1"/>
          </p:cNvSpPr>
          <p:nvPr>
            <p:ph type="title"/>
          </p:nvPr>
        </p:nvSpPr>
        <p:spPr>
          <a:xfrm>
            <a:off x="838200" y="-46252"/>
            <a:ext cx="10515600" cy="742458"/>
          </a:xfrm>
        </p:spPr>
        <p:txBody>
          <a:bodyPr>
            <a:normAutofit/>
          </a:bodyPr>
          <a:lstStyle/>
          <a:p>
            <a:pPr algn="ctr"/>
            <a:r>
              <a:rPr lang="fr-CM" sz="4000" b="1" dirty="0">
                <a:solidFill>
                  <a:schemeClr val="bg1"/>
                </a:solidFill>
                <a:latin typeface="Cambria" panose="02040503050406030204" pitchFamily="18" charset="0"/>
              </a:rPr>
              <a:t>PR</a:t>
            </a:r>
            <a:r>
              <a:rPr lang="fr-FR" sz="4000" b="1" dirty="0">
                <a:solidFill>
                  <a:schemeClr val="bg1"/>
                </a:solidFill>
                <a:latin typeface="Cambria" panose="02040503050406030204" pitchFamily="18" charset="0"/>
              </a:rPr>
              <a:t>E</a:t>
            </a:r>
            <a:r>
              <a:rPr lang="fr-CM" sz="4000" b="1" dirty="0">
                <a:solidFill>
                  <a:schemeClr val="bg1"/>
                </a:solidFill>
                <a:latin typeface="Cambria" panose="02040503050406030204" pitchFamily="18" charset="0"/>
              </a:rPr>
              <a:t>SENTATION PLAN</a:t>
            </a:r>
            <a:endParaRPr lang="en-US" sz="4000" b="1" dirty="0">
              <a:solidFill>
                <a:schemeClr val="bg1"/>
              </a:solidFill>
              <a:latin typeface="Cambria" panose="02040503050406030204" pitchFamily="18" charset="0"/>
            </a:endParaRPr>
          </a:p>
        </p:txBody>
      </p:sp>
      <p:cxnSp>
        <p:nvCxnSpPr>
          <p:cNvPr id="5" name="Connecteur droit 4"/>
          <p:cNvCxnSpPr>
            <a:cxnSpLocks/>
          </p:cNvCxnSpPr>
          <p:nvPr/>
        </p:nvCxnSpPr>
        <p:spPr>
          <a:xfrm>
            <a:off x="2158840" y="1004552"/>
            <a:ext cx="9535177" cy="12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écagone 8"/>
          <p:cNvSpPr/>
          <p:nvPr/>
        </p:nvSpPr>
        <p:spPr>
          <a:xfrm>
            <a:off x="959948" y="1334311"/>
            <a:ext cx="980987" cy="720080"/>
          </a:xfrm>
          <a:prstGeom prst="dec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tx1"/>
                </a:solidFill>
                <a:latin typeface="Cambria" panose="02040503050406030204" pitchFamily="18" charset="0"/>
              </a:rPr>
              <a:t>1</a:t>
            </a:r>
            <a:endParaRPr lang="fr-FR" sz="2000" b="1" dirty="0">
              <a:solidFill>
                <a:schemeClr val="tx1"/>
              </a:solidFill>
              <a:latin typeface="Cambria" panose="02040503050406030204" pitchFamily="18" charset="0"/>
            </a:endParaRPr>
          </a:p>
        </p:txBody>
      </p:sp>
      <p:sp>
        <p:nvSpPr>
          <p:cNvPr id="10" name="Décagone 9"/>
          <p:cNvSpPr/>
          <p:nvPr/>
        </p:nvSpPr>
        <p:spPr>
          <a:xfrm>
            <a:off x="975662" y="3457322"/>
            <a:ext cx="980987" cy="720080"/>
          </a:xfrm>
          <a:prstGeom prst="dec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tx1"/>
                </a:solidFill>
                <a:latin typeface="Cambria" panose="02040503050406030204" pitchFamily="18" charset="0"/>
              </a:rPr>
              <a:t>3</a:t>
            </a:r>
            <a:endParaRPr lang="fr-FR" sz="2000" b="1" dirty="0">
              <a:solidFill>
                <a:schemeClr val="tx1"/>
              </a:solidFill>
              <a:latin typeface="Cambria" panose="02040503050406030204" pitchFamily="18" charset="0"/>
            </a:endParaRPr>
          </a:p>
        </p:txBody>
      </p:sp>
      <p:sp>
        <p:nvSpPr>
          <p:cNvPr id="11" name="Décagone 10"/>
          <p:cNvSpPr/>
          <p:nvPr/>
        </p:nvSpPr>
        <p:spPr>
          <a:xfrm>
            <a:off x="975662" y="4617007"/>
            <a:ext cx="980987" cy="720080"/>
          </a:xfrm>
          <a:prstGeom prst="dec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tx1"/>
                </a:solidFill>
                <a:latin typeface="Cambria" panose="02040503050406030204" pitchFamily="18" charset="0"/>
              </a:rPr>
              <a:t>4</a:t>
            </a:r>
            <a:endParaRPr lang="fr-FR" sz="2000" b="1" dirty="0">
              <a:solidFill>
                <a:schemeClr val="tx1"/>
              </a:solidFill>
              <a:latin typeface="Cambria" panose="02040503050406030204" pitchFamily="18" charset="0"/>
            </a:endParaRPr>
          </a:p>
        </p:txBody>
      </p:sp>
      <p:sp>
        <p:nvSpPr>
          <p:cNvPr id="13" name="Rectangle 12"/>
          <p:cNvSpPr/>
          <p:nvPr/>
        </p:nvSpPr>
        <p:spPr>
          <a:xfrm>
            <a:off x="2171718" y="1163854"/>
            <a:ext cx="9368952" cy="89545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800" b="1" dirty="0">
                <a:solidFill>
                  <a:schemeClr val="tx1"/>
                </a:solidFill>
                <a:latin typeface="Cambria" panose="02040503050406030204" pitchFamily="18" charset="0"/>
              </a:rPr>
              <a:t>CONTEXT AND PROBLEM</a:t>
            </a:r>
          </a:p>
        </p:txBody>
      </p:sp>
      <p:sp>
        <p:nvSpPr>
          <p:cNvPr id="14" name="Rectangle 13"/>
          <p:cNvSpPr/>
          <p:nvPr/>
        </p:nvSpPr>
        <p:spPr>
          <a:xfrm>
            <a:off x="2158840" y="3436262"/>
            <a:ext cx="9368952" cy="87666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800" b="1" dirty="0">
                <a:solidFill>
                  <a:schemeClr val="tx1"/>
                </a:solidFill>
                <a:latin typeface="Cambria" panose="02040503050406030204" pitchFamily="18" charset="0"/>
              </a:rPr>
              <a:t>METHODOLOGY</a:t>
            </a:r>
          </a:p>
        </p:txBody>
      </p:sp>
      <p:sp>
        <p:nvSpPr>
          <p:cNvPr id="15" name="Rectangle 14"/>
          <p:cNvSpPr/>
          <p:nvPr/>
        </p:nvSpPr>
        <p:spPr>
          <a:xfrm>
            <a:off x="2158840" y="4541668"/>
            <a:ext cx="9381830" cy="87075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800" b="1" dirty="0">
                <a:solidFill>
                  <a:schemeClr val="tx1"/>
                </a:solidFill>
                <a:latin typeface="Cambria" panose="02040503050406030204" pitchFamily="18" charset="0"/>
              </a:rPr>
              <a:t>RESULTS</a:t>
            </a:r>
          </a:p>
        </p:txBody>
      </p:sp>
      <p:sp>
        <p:nvSpPr>
          <p:cNvPr id="17" name="Décagone 16">
            <a:extLst>
              <a:ext uri="{FF2B5EF4-FFF2-40B4-BE49-F238E27FC236}">
                <a16:creationId xmlns:a16="http://schemas.microsoft.com/office/drawing/2014/main" id="{08A0F6C0-3A64-4FA6-929B-18F15C4ADCE1}"/>
              </a:ext>
            </a:extLst>
          </p:cNvPr>
          <p:cNvSpPr/>
          <p:nvPr/>
        </p:nvSpPr>
        <p:spPr>
          <a:xfrm>
            <a:off x="975662" y="5739618"/>
            <a:ext cx="980987" cy="720080"/>
          </a:xfrm>
          <a:prstGeom prst="dec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tx1"/>
                </a:solidFill>
                <a:latin typeface="Cambria" panose="02040503050406030204" pitchFamily="18" charset="0"/>
              </a:rPr>
              <a:t>5</a:t>
            </a:r>
            <a:endParaRPr lang="fr-FR" sz="2000" b="1" dirty="0">
              <a:solidFill>
                <a:schemeClr val="tx1"/>
              </a:solidFill>
              <a:latin typeface="Cambria" panose="02040503050406030204" pitchFamily="18" charset="0"/>
            </a:endParaRPr>
          </a:p>
        </p:txBody>
      </p:sp>
      <p:sp>
        <p:nvSpPr>
          <p:cNvPr id="18" name="Rectangle 17">
            <a:extLst>
              <a:ext uri="{FF2B5EF4-FFF2-40B4-BE49-F238E27FC236}">
                <a16:creationId xmlns:a16="http://schemas.microsoft.com/office/drawing/2014/main" id="{BF420B2C-0FD0-41FB-891B-7D5FEFEF740D}"/>
              </a:ext>
            </a:extLst>
          </p:cNvPr>
          <p:cNvSpPr/>
          <p:nvPr/>
        </p:nvSpPr>
        <p:spPr>
          <a:xfrm>
            <a:off x="2171718" y="5754422"/>
            <a:ext cx="9381830" cy="75797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800" b="1" dirty="0">
                <a:solidFill>
                  <a:schemeClr val="tx1"/>
                </a:solidFill>
                <a:latin typeface="Cambria" panose="02040503050406030204" pitchFamily="18" charset="0"/>
              </a:rPr>
              <a:t> CONCLUSION AND RECOMMANDATIONS</a:t>
            </a:r>
          </a:p>
        </p:txBody>
      </p:sp>
      <p:sp>
        <p:nvSpPr>
          <p:cNvPr id="12" name="Décagone 11">
            <a:extLst>
              <a:ext uri="{FF2B5EF4-FFF2-40B4-BE49-F238E27FC236}">
                <a16:creationId xmlns:a16="http://schemas.microsoft.com/office/drawing/2014/main" id="{DE09FCFB-BF43-47DE-BEA0-F9006FAA87D1}"/>
              </a:ext>
            </a:extLst>
          </p:cNvPr>
          <p:cNvSpPr/>
          <p:nvPr/>
        </p:nvSpPr>
        <p:spPr>
          <a:xfrm>
            <a:off x="975662" y="2477311"/>
            <a:ext cx="980987" cy="720080"/>
          </a:xfrm>
          <a:prstGeom prst="dec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chemeClr val="tx1"/>
                </a:solidFill>
                <a:latin typeface="Cambria" panose="02040503050406030204" pitchFamily="18" charset="0"/>
              </a:rPr>
              <a:t>2</a:t>
            </a:r>
            <a:endParaRPr lang="fr-FR" sz="2000" b="1" dirty="0">
              <a:solidFill>
                <a:schemeClr val="tx1"/>
              </a:solidFill>
              <a:latin typeface="Cambria" panose="02040503050406030204" pitchFamily="18" charset="0"/>
            </a:endParaRPr>
          </a:p>
        </p:txBody>
      </p:sp>
      <p:sp>
        <p:nvSpPr>
          <p:cNvPr id="16" name="Rectangle 15">
            <a:extLst>
              <a:ext uri="{FF2B5EF4-FFF2-40B4-BE49-F238E27FC236}">
                <a16:creationId xmlns:a16="http://schemas.microsoft.com/office/drawing/2014/main" id="{39979D34-C96B-4EFF-B262-0E43C806FD2E}"/>
              </a:ext>
            </a:extLst>
          </p:cNvPr>
          <p:cNvSpPr/>
          <p:nvPr/>
        </p:nvSpPr>
        <p:spPr>
          <a:xfrm>
            <a:off x="2158840" y="2388597"/>
            <a:ext cx="9368952" cy="87666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800" b="1" dirty="0">
                <a:solidFill>
                  <a:schemeClr val="tx1"/>
                </a:solidFill>
                <a:latin typeface="Cambria" panose="02040503050406030204" pitchFamily="18" charset="0"/>
              </a:rPr>
              <a:t>OBJECTIFS </a:t>
            </a:r>
          </a:p>
        </p:txBody>
      </p:sp>
    </p:spTree>
    <p:extLst>
      <p:ext uri="{BB962C8B-B14F-4D97-AF65-F5344CB8AC3E}">
        <p14:creationId xmlns:p14="http://schemas.microsoft.com/office/powerpoint/2010/main" val="2248212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CCEFE6-4AE7-4DE3-A38E-74E56795694C}"/>
              </a:ext>
            </a:extLst>
          </p:cNvPr>
          <p:cNvPicPr>
            <a:picLocks noChangeAspect="1"/>
          </p:cNvPicPr>
          <p:nvPr/>
        </p:nvPicPr>
        <p:blipFill>
          <a:blip r:embed="rId2"/>
          <a:stretch>
            <a:fillRect/>
          </a:stretch>
        </p:blipFill>
        <p:spPr>
          <a:xfrm>
            <a:off x="-8468" y="0"/>
            <a:ext cx="12185625" cy="1405467"/>
          </a:xfrm>
          <a:prstGeom prst="rect">
            <a:avLst/>
          </a:prstGeom>
        </p:spPr>
      </p:pic>
      <p:sp>
        <p:nvSpPr>
          <p:cNvPr id="3" name="Content Placeholder 2">
            <a:extLst>
              <a:ext uri="{FF2B5EF4-FFF2-40B4-BE49-F238E27FC236}">
                <a16:creationId xmlns:a16="http://schemas.microsoft.com/office/drawing/2014/main" id="{612966D3-037E-493E-B5E0-6D1FFA6EFB39}"/>
              </a:ext>
            </a:extLst>
          </p:cNvPr>
          <p:cNvSpPr>
            <a:spLocks noGrp="1"/>
          </p:cNvSpPr>
          <p:nvPr>
            <p:ph idx="1"/>
          </p:nvPr>
        </p:nvSpPr>
        <p:spPr>
          <a:xfrm>
            <a:off x="147782" y="2983345"/>
            <a:ext cx="11333901" cy="3046913"/>
          </a:xfrm>
        </p:spPr>
        <p:txBody>
          <a:bodyPr anchor="t">
            <a:normAutofit fontScale="92500" lnSpcReduction="20000"/>
          </a:bodyPr>
          <a:lstStyle/>
          <a:p>
            <a:pPr marL="0" indent="0" algn="ctr">
              <a:buNone/>
            </a:pPr>
            <a:r>
              <a:rPr lang="en-US" sz="6600" b="1" dirty="0"/>
              <a:t>Thank you!</a:t>
            </a:r>
          </a:p>
          <a:p>
            <a:pPr marL="0" indent="0" algn="ctr">
              <a:buNone/>
            </a:pPr>
            <a:endParaRPr lang="en-US" sz="6600" b="1" dirty="0"/>
          </a:p>
          <a:p>
            <a:pPr marL="0" indent="0">
              <a:buNone/>
            </a:pPr>
            <a:r>
              <a:rPr lang="fr-FR" sz="3000" b="1" dirty="0">
                <a:latin typeface="Times New Roman" panose="02020603050405020304" pitchFamily="18" charset="0"/>
                <a:ea typeface="Times New Roman" panose="02020603050405020304" pitchFamily="18" charset="0"/>
              </a:rPr>
              <a:t>André Dumas TSAMBOU, </a:t>
            </a:r>
            <a:r>
              <a:rPr lang="fr-FR" sz="3000" dirty="0" err="1">
                <a:latin typeface="Times New Roman" panose="02020603050405020304" pitchFamily="18" charset="0"/>
                <a:ea typeface="Times New Roman" panose="02020603050405020304" pitchFamily="18" charset="0"/>
              </a:rPr>
              <a:t>University</a:t>
            </a:r>
            <a:r>
              <a:rPr lang="fr-FR" sz="3000" dirty="0">
                <a:latin typeface="Times New Roman" panose="02020603050405020304" pitchFamily="18" charset="0"/>
                <a:ea typeface="Times New Roman" panose="02020603050405020304" pitchFamily="18" charset="0"/>
              </a:rPr>
              <a:t> of Yaoundé II ; </a:t>
            </a:r>
            <a:r>
              <a:rPr lang="fr-FR" sz="3000" dirty="0" err="1">
                <a:latin typeface="Times New Roman" panose="02020603050405020304" pitchFamily="18" charset="0"/>
                <a:ea typeface="Times New Roman" panose="02020603050405020304" pitchFamily="18" charset="0"/>
              </a:rPr>
              <a:t>Cameroon</a:t>
            </a:r>
            <a:endParaRPr lang="fr-FR" sz="3000" dirty="0">
              <a:latin typeface="Times New Roman" panose="02020603050405020304" pitchFamily="18" charset="0"/>
              <a:ea typeface="Times New Roman" panose="02020603050405020304" pitchFamily="18" charset="0"/>
            </a:endParaRPr>
          </a:p>
          <a:p>
            <a:pPr marL="0" indent="0">
              <a:buNone/>
            </a:pPr>
            <a:r>
              <a:rPr lang="en-GB" sz="3000" b="1" dirty="0" err="1">
                <a:latin typeface="Times New Roman" panose="02020603050405020304" pitchFamily="18" charset="0"/>
                <a:ea typeface="Times New Roman" panose="02020603050405020304" pitchFamily="18" charset="0"/>
              </a:rPr>
              <a:t>Thierno</a:t>
            </a:r>
            <a:r>
              <a:rPr lang="en-GB" sz="3000" b="1" dirty="0">
                <a:latin typeface="Times New Roman" panose="02020603050405020304" pitchFamily="18" charset="0"/>
                <a:ea typeface="Times New Roman" panose="02020603050405020304" pitchFamily="18" charset="0"/>
              </a:rPr>
              <a:t> </a:t>
            </a:r>
            <a:r>
              <a:rPr lang="en-GB" sz="3000" b="1" dirty="0" err="1">
                <a:latin typeface="Times New Roman" panose="02020603050405020304" pitchFamily="18" charset="0"/>
                <a:ea typeface="Times New Roman" panose="02020603050405020304" pitchFamily="18" charset="0"/>
              </a:rPr>
              <a:t>Malick</a:t>
            </a:r>
            <a:r>
              <a:rPr lang="en-GB" sz="3000" b="1" dirty="0">
                <a:latin typeface="Times New Roman" panose="02020603050405020304" pitchFamily="18" charset="0"/>
                <a:ea typeface="Times New Roman" panose="02020603050405020304" pitchFamily="18" charset="0"/>
              </a:rPr>
              <a:t> DIALLO</a:t>
            </a:r>
            <a:r>
              <a:rPr lang="fr-FR" sz="3000" dirty="0">
                <a:latin typeface="Times New Roman" panose="02020603050405020304" pitchFamily="18" charset="0"/>
                <a:ea typeface="Times New Roman" panose="02020603050405020304" pitchFamily="18" charset="0"/>
              </a:rPr>
              <a:t>, Gaston Berger </a:t>
            </a:r>
            <a:r>
              <a:rPr lang="fr-FR" sz="3000" dirty="0" err="1">
                <a:latin typeface="Times New Roman" panose="02020603050405020304" pitchFamily="18" charset="0"/>
                <a:ea typeface="Times New Roman" panose="02020603050405020304" pitchFamily="18" charset="0"/>
              </a:rPr>
              <a:t>University</a:t>
            </a:r>
            <a:r>
              <a:rPr lang="fr-FR" sz="3000" dirty="0">
                <a:latin typeface="Times New Roman" panose="02020603050405020304" pitchFamily="18" charset="0"/>
                <a:ea typeface="Times New Roman" panose="02020603050405020304" pitchFamily="18" charset="0"/>
              </a:rPr>
              <a:t> of Saint-Louis, </a:t>
            </a:r>
            <a:r>
              <a:rPr lang="fr-FR" sz="3000" dirty="0" err="1">
                <a:latin typeface="Times New Roman" panose="02020603050405020304" pitchFamily="18" charset="0"/>
                <a:ea typeface="Times New Roman" panose="02020603050405020304" pitchFamily="18" charset="0"/>
              </a:rPr>
              <a:t>Senegal</a:t>
            </a:r>
            <a:endParaRPr lang="en-US" sz="4000" b="1" dirty="0"/>
          </a:p>
          <a:p>
            <a:pPr marL="0" lvl="0" indent="0" algn="ctr">
              <a:buNone/>
            </a:pPr>
            <a:r>
              <a:rPr lang="en-US" sz="4000" b="1" dirty="0" err="1">
                <a:hlinkClick r:id="rId3"/>
              </a:rPr>
              <a:t>tsamboudumas@yahoo</a:t>
            </a:r>
            <a:r>
              <a:rPr lang="fr-FR" sz="4000" dirty="0">
                <a:solidFill>
                  <a:prstClr val="black"/>
                </a:solidFill>
                <a:latin typeface="Cambria" panose="02040503050406030204" pitchFamily="18" charset="0"/>
                <a:hlinkClick r:id="rId3"/>
              </a:rPr>
              <a:t>.</a:t>
            </a:r>
            <a:r>
              <a:rPr lang="en-US" sz="4000" b="1" dirty="0" err="1">
                <a:hlinkClick r:id="rId3"/>
              </a:rPr>
              <a:t>fr</a:t>
            </a:r>
            <a:r>
              <a:rPr lang="en-US" sz="4000" b="1" dirty="0"/>
              <a:t> </a:t>
            </a:r>
            <a:endParaRPr lang="en-GB" sz="4000" b="1" dirty="0"/>
          </a:p>
        </p:txBody>
      </p:sp>
    </p:spTree>
    <p:extLst>
      <p:ext uri="{BB962C8B-B14F-4D97-AF65-F5344CB8AC3E}">
        <p14:creationId xmlns:p14="http://schemas.microsoft.com/office/powerpoint/2010/main" val="218436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B6FE8141-ACC7-F7B1-804E-29F521A720AD}"/>
              </a:ext>
            </a:extLst>
          </p:cNvPr>
          <p:cNvPicPr>
            <a:picLocks noChangeAspect="1"/>
          </p:cNvPicPr>
          <p:nvPr/>
        </p:nvPicPr>
        <p:blipFill>
          <a:blip r:embed="rId3"/>
          <a:stretch>
            <a:fillRect/>
          </a:stretch>
        </p:blipFill>
        <p:spPr>
          <a:xfrm>
            <a:off x="0" y="0"/>
            <a:ext cx="12192000" cy="1039921"/>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rPr>
              <a:t>1. CONTEXT AND PROBLEM</a:t>
            </a:r>
            <a:endParaRPr lang="en-US" sz="3600" b="1" dirty="0">
              <a:solidFill>
                <a:schemeClr val="bg1"/>
              </a:solidFill>
              <a:latin typeface="Cambria" panose="02040503050406030204" pitchFamily="18" charset="0"/>
            </a:endParaRPr>
          </a:p>
        </p:txBody>
      </p:sp>
      <p:cxnSp>
        <p:nvCxnSpPr>
          <p:cNvPr id="5" name="Connecteur droit 4"/>
          <p:cNvCxnSpPr>
            <a:cxnSpLocks/>
          </p:cNvCxnSpPr>
          <p:nvPr/>
        </p:nvCxnSpPr>
        <p:spPr>
          <a:xfrm>
            <a:off x="1321559" y="754765"/>
            <a:ext cx="103724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cxnSpLocks/>
          </p:cNvCxnSpPr>
          <p:nvPr/>
        </p:nvCxnSpPr>
        <p:spPr>
          <a:xfrm flipH="1">
            <a:off x="587117" y="1519396"/>
            <a:ext cx="30337" cy="433469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V="1">
            <a:off x="571591" y="5854087"/>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F91A9746-E985-42F4-88ED-D1E193BA0229}"/>
              </a:ext>
            </a:extLst>
          </p:cNvPr>
          <p:cNvCxnSpPr/>
          <p:nvPr/>
        </p:nvCxnSpPr>
        <p:spPr>
          <a:xfrm flipV="1">
            <a:off x="571591" y="3686740"/>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253BC20-B79A-4AF0-924A-E3972145F532}"/>
              </a:ext>
            </a:extLst>
          </p:cNvPr>
          <p:cNvSpPr/>
          <p:nvPr/>
        </p:nvSpPr>
        <p:spPr>
          <a:xfrm>
            <a:off x="1276053" y="2957146"/>
            <a:ext cx="10378660" cy="1558964"/>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600" dirty="0">
                <a:solidFill>
                  <a:prstClr val="black"/>
                </a:solidFill>
                <a:latin typeface="Cambria" panose="02040503050406030204" pitchFamily="18" charset="0"/>
              </a:rPr>
              <a:t>Land tenure problems, combined with the vagaries of climate change, frequent pest and disease outbreaks, and multiple market failures, prevent farmers from increasing their productivity (</a:t>
            </a:r>
            <a:r>
              <a:rPr lang="en-US" sz="2600" dirty="0">
                <a:solidFill>
                  <a:srgbClr val="00B0F0"/>
                </a:solidFill>
                <a:latin typeface="Cambria" panose="02040503050406030204" pitchFamily="18" charset="0"/>
              </a:rPr>
              <a:t>Botha et al., 2020</a:t>
            </a:r>
            <a:r>
              <a:rPr lang="en-US" sz="2600" dirty="0">
                <a:solidFill>
                  <a:prstClr val="black"/>
                </a:solidFill>
                <a:latin typeface="Cambria" panose="02040503050406030204" pitchFamily="18" charset="0"/>
              </a:rPr>
              <a:t>).</a:t>
            </a:r>
            <a:endParaRPr lang="fr-FR" sz="2600" dirty="0">
              <a:solidFill>
                <a:prstClr val="black"/>
              </a:solidFill>
              <a:latin typeface="Cambria" panose="02040503050406030204" pitchFamily="18" charset="0"/>
            </a:endParaRPr>
          </a:p>
        </p:txBody>
      </p:sp>
      <p:sp>
        <p:nvSpPr>
          <p:cNvPr id="18" name="Rectangle 17">
            <a:extLst>
              <a:ext uri="{FF2B5EF4-FFF2-40B4-BE49-F238E27FC236}">
                <a16:creationId xmlns:a16="http://schemas.microsoft.com/office/drawing/2014/main" id="{0D549B3E-AECF-4F9F-AE8D-AAFA8D291C2D}"/>
              </a:ext>
            </a:extLst>
          </p:cNvPr>
          <p:cNvSpPr/>
          <p:nvPr/>
        </p:nvSpPr>
        <p:spPr>
          <a:xfrm>
            <a:off x="1290865" y="1104118"/>
            <a:ext cx="10363875" cy="1458881"/>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600" dirty="0">
                <a:solidFill>
                  <a:prstClr val="black"/>
                </a:solidFill>
                <a:latin typeface="Cambria" panose="02040503050406030204" pitchFamily="18" charset="0"/>
              </a:rPr>
              <a:t>Family farming is an important source of income for rural populations in developing countries</a:t>
            </a:r>
            <a:r>
              <a:rPr lang="fr-FR" sz="2600" dirty="0">
                <a:solidFill>
                  <a:prstClr val="black"/>
                </a:solidFill>
                <a:latin typeface="Cambria" panose="02040503050406030204" pitchFamily="18" charset="0"/>
              </a:rPr>
              <a:t>.</a:t>
            </a:r>
          </a:p>
        </p:txBody>
      </p:sp>
      <p:cxnSp>
        <p:nvCxnSpPr>
          <p:cNvPr id="19" name="Connecteur droit 18">
            <a:extLst>
              <a:ext uri="{FF2B5EF4-FFF2-40B4-BE49-F238E27FC236}">
                <a16:creationId xmlns:a16="http://schemas.microsoft.com/office/drawing/2014/main" id="{55DEBC7B-EDA9-49D3-BA68-669AA8E1D71E}"/>
              </a:ext>
            </a:extLst>
          </p:cNvPr>
          <p:cNvCxnSpPr>
            <a:cxnSpLocks/>
          </p:cNvCxnSpPr>
          <p:nvPr/>
        </p:nvCxnSpPr>
        <p:spPr>
          <a:xfrm flipV="1">
            <a:off x="602285" y="1524512"/>
            <a:ext cx="719274" cy="1846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F4392ED-6F3E-63CF-4031-72F238496991}"/>
              </a:ext>
            </a:extLst>
          </p:cNvPr>
          <p:cNvSpPr/>
          <p:nvPr/>
        </p:nvSpPr>
        <p:spPr>
          <a:xfrm>
            <a:off x="1245359" y="4910258"/>
            <a:ext cx="10417964" cy="1642382"/>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600" dirty="0">
                <a:solidFill>
                  <a:prstClr val="black"/>
                </a:solidFill>
                <a:latin typeface="Cambria" panose="02040503050406030204" pitchFamily="18" charset="0"/>
              </a:rPr>
              <a:t>Agriculture plays a key role in the rural economy.</a:t>
            </a:r>
          </a:p>
          <a:p>
            <a:pPr lvl="0" algn="just"/>
            <a:r>
              <a:rPr lang="en-US" sz="2600" b="1" dirty="0">
                <a:solidFill>
                  <a:prstClr val="black"/>
                </a:solidFill>
                <a:latin typeface="Cambria" panose="02040503050406030204" pitchFamily="18" charset="0"/>
              </a:rPr>
              <a:t>68% </a:t>
            </a:r>
            <a:r>
              <a:rPr lang="en-US" sz="2600" dirty="0">
                <a:solidFill>
                  <a:prstClr val="black"/>
                </a:solidFill>
                <a:latin typeface="Cambria" panose="02040503050406030204" pitchFamily="18" charset="0"/>
              </a:rPr>
              <a:t>of the population works in the agricultural sector, the majority on small family farms.</a:t>
            </a:r>
            <a:endParaRPr lang="fr-FR" sz="26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421107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0"/>
            <a:ext cx="12192000" cy="1039921"/>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ea typeface="Cambria" panose="02040503050406030204" pitchFamily="18" charset="0"/>
              </a:rPr>
              <a:t>1. </a:t>
            </a:r>
            <a:r>
              <a:rPr lang="fr-FR" sz="3600" b="1" dirty="0">
                <a:solidFill>
                  <a:schemeClr val="bg1"/>
                </a:solidFill>
                <a:latin typeface="Cambria" panose="02040503050406030204" pitchFamily="18" charset="0"/>
              </a:rPr>
              <a:t>CONTEXT AND PROBEM</a:t>
            </a:r>
            <a:endParaRPr lang="en-US" sz="3600" b="1" dirty="0">
              <a:solidFill>
                <a:schemeClr val="bg1"/>
              </a:solidFill>
              <a:latin typeface="Cambria" panose="02040503050406030204" pitchFamily="18" charset="0"/>
            </a:endParaRPr>
          </a:p>
        </p:txBody>
      </p:sp>
      <p:cxnSp>
        <p:nvCxnSpPr>
          <p:cNvPr id="5" name="Connecteur droit 4"/>
          <p:cNvCxnSpPr>
            <a:cxnSpLocks/>
          </p:cNvCxnSpPr>
          <p:nvPr/>
        </p:nvCxnSpPr>
        <p:spPr>
          <a:xfrm>
            <a:off x="1321559" y="754765"/>
            <a:ext cx="103724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cxnSpLocks/>
          </p:cNvCxnSpPr>
          <p:nvPr/>
        </p:nvCxnSpPr>
        <p:spPr>
          <a:xfrm flipH="1">
            <a:off x="587117" y="1519396"/>
            <a:ext cx="30337" cy="433469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V="1">
            <a:off x="571591" y="5854087"/>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F91A9746-E985-42F4-88ED-D1E193BA0229}"/>
              </a:ext>
            </a:extLst>
          </p:cNvPr>
          <p:cNvCxnSpPr/>
          <p:nvPr/>
        </p:nvCxnSpPr>
        <p:spPr>
          <a:xfrm flipV="1">
            <a:off x="602285" y="3351294"/>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253BC20-B79A-4AF0-924A-E3972145F532}"/>
              </a:ext>
            </a:extLst>
          </p:cNvPr>
          <p:cNvSpPr/>
          <p:nvPr/>
        </p:nvSpPr>
        <p:spPr>
          <a:xfrm>
            <a:off x="1303339" y="2348565"/>
            <a:ext cx="10378660" cy="1768071"/>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fr-FR" sz="2600" dirty="0">
                <a:solidFill>
                  <a:prstClr val="black"/>
                </a:solidFill>
                <a:latin typeface="Cambria" panose="02040503050406030204" pitchFamily="18" charset="0"/>
              </a:rPr>
              <a:t>Des problèmes fonciers, associés aux aléas du changement climatique, aux invasions fréquentes de ravageurs et de maladies et aux multiples défaillances du marché, les agriculteurs ne sont pas en mesure d'accroître leurs performances (</a:t>
            </a:r>
            <a:r>
              <a:rPr lang="fr-FR" sz="2600" dirty="0">
                <a:solidFill>
                  <a:srgbClr val="0070C0"/>
                </a:solidFill>
                <a:latin typeface="Cambria" panose="02040503050406030204" pitchFamily="18" charset="0"/>
              </a:rPr>
              <a:t>Botha et al., 2020</a:t>
            </a:r>
            <a:r>
              <a:rPr lang="fr-FR" sz="2600" dirty="0">
                <a:solidFill>
                  <a:prstClr val="black"/>
                </a:solidFill>
                <a:latin typeface="Cambria" panose="02040503050406030204" pitchFamily="18" charset="0"/>
              </a:rPr>
              <a:t>)</a:t>
            </a:r>
          </a:p>
        </p:txBody>
      </p:sp>
      <p:sp>
        <p:nvSpPr>
          <p:cNvPr id="18" name="Rectangle 17">
            <a:extLst>
              <a:ext uri="{FF2B5EF4-FFF2-40B4-BE49-F238E27FC236}">
                <a16:creationId xmlns:a16="http://schemas.microsoft.com/office/drawing/2014/main" id="{0D549B3E-AECF-4F9F-AE8D-AAFA8D291C2D}"/>
              </a:ext>
            </a:extLst>
          </p:cNvPr>
          <p:cNvSpPr/>
          <p:nvPr/>
        </p:nvSpPr>
        <p:spPr>
          <a:xfrm>
            <a:off x="1321559" y="789956"/>
            <a:ext cx="10363875" cy="1458881"/>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fr-FR" sz="2600" dirty="0">
                <a:solidFill>
                  <a:prstClr val="black"/>
                </a:solidFill>
                <a:latin typeface="Cambria" panose="02040503050406030204" pitchFamily="18" charset="0"/>
              </a:rPr>
              <a:t>L'agriculture familiale est une source importante de revenus pour les populations rurales des pays en développement</a:t>
            </a:r>
          </a:p>
        </p:txBody>
      </p:sp>
      <p:cxnSp>
        <p:nvCxnSpPr>
          <p:cNvPr id="19" name="Connecteur droit 18">
            <a:extLst>
              <a:ext uri="{FF2B5EF4-FFF2-40B4-BE49-F238E27FC236}">
                <a16:creationId xmlns:a16="http://schemas.microsoft.com/office/drawing/2014/main" id="{55DEBC7B-EDA9-49D3-BA68-669AA8E1D71E}"/>
              </a:ext>
            </a:extLst>
          </p:cNvPr>
          <p:cNvCxnSpPr>
            <a:cxnSpLocks/>
          </p:cNvCxnSpPr>
          <p:nvPr/>
        </p:nvCxnSpPr>
        <p:spPr>
          <a:xfrm flipV="1">
            <a:off x="602285" y="1524512"/>
            <a:ext cx="719274" cy="1846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F4392ED-6F3E-63CF-4031-72F238496991}"/>
              </a:ext>
            </a:extLst>
          </p:cNvPr>
          <p:cNvSpPr/>
          <p:nvPr/>
        </p:nvSpPr>
        <p:spPr>
          <a:xfrm>
            <a:off x="1321559" y="4216364"/>
            <a:ext cx="10417964" cy="2336276"/>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fr-FR" sz="2600" dirty="0">
                <a:solidFill>
                  <a:prstClr val="black"/>
                </a:solidFill>
                <a:latin typeface="Cambria" panose="02040503050406030204" pitchFamily="18" charset="0"/>
              </a:rPr>
              <a:t>L’agriculture joue un rôle clé dans l'économie rurale. </a:t>
            </a:r>
          </a:p>
          <a:p>
            <a:pPr lvl="0" algn="just"/>
            <a:r>
              <a:rPr lang="fr-FR" sz="2600" dirty="0">
                <a:solidFill>
                  <a:prstClr val="black"/>
                </a:solidFill>
                <a:latin typeface="Cambria" panose="02040503050406030204" pitchFamily="18" charset="0"/>
              </a:rPr>
              <a:t>68 % de la population travaille dans le secteur agricole </a:t>
            </a:r>
          </a:p>
          <a:p>
            <a:pPr lvl="0" algn="just"/>
            <a:r>
              <a:rPr lang="fr-FR" sz="2600" dirty="0">
                <a:solidFill>
                  <a:prstClr val="black"/>
                </a:solidFill>
                <a:latin typeface="Cambria" panose="02040503050406030204" pitchFamily="18" charset="0"/>
              </a:rPr>
              <a:t>La majorité dans de petites exploitations familiales.</a:t>
            </a:r>
          </a:p>
        </p:txBody>
      </p:sp>
    </p:spTree>
    <p:extLst>
      <p:ext uri="{BB962C8B-B14F-4D97-AF65-F5344CB8AC3E}">
        <p14:creationId xmlns:p14="http://schemas.microsoft.com/office/powerpoint/2010/main" val="87586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B6FE8141-ACC7-F7B1-804E-29F521A720AD}"/>
              </a:ext>
            </a:extLst>
          </p:cNvPr>
          <p:cNvPicPr>
            <a:picLocks noChangeAspect="1"/>
          </p:cNvPicPr>
          <p:nvPr/>
        </p:nvPicPr>
        <p:blipFill>
          <a:blip r:embed="rId3"/>
          <a:stretch>
            <a:fillRect/>
          </a:stretch>
        </p:blipFill>
        <p:spPr>
          <a:xfrm>
            <a:off x="0" y="8212"/>
            <a:ext cx="12192000" cy="652151"/>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ea typeface="Cambria" panose="02040503050406030204" pitchFamily="18" charset="0"/>
              </a:rPr>
              <a:t>1. </a:t>
            </a:r>
            <a:r>
              <a:rPr lang="fr-FR" sz="3600" b="1" dirty="0">
                <a:solidFill>
                  <a:schemeClr val="bg1"/>
                </a:solidFill>
                <a:latin typeface="Cambria" panose="02040503050406030204" pitchFamily="18" charset="0"/>
              </a:rPr>
              <a:t>CONTEXT AND PROBEM</a:t>
            </a:r>
            <a:endParaRPr lang="en-US" sz="3600" b="1" dirty="0">
              <a:latin typeface="Cambria" panose="02040503050406030204" pitchFamily="18" charset="0"/>
            </a:endParaRPr>
          </a:p>
        </p:txBody>
      </p:sp>
      <p:cxnSp>
        <p:nvCxnSpPr>
          <p:cNvPr id="5" name="Connecteur droit 4"/>
          <p:cNvCxnSpPr/>
          <p:nvPr/>
        </p:nvCxnSpPr>
        <p:spPr>
          <a:xfrm>
            <a:off x="566670" y="665985"/>
            <a:ext cx="111273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cxnSpLocks/>
          </p:cNvCxnSpPr>
          <p:nvPr/>
        </p:nvCxnSpPr>
        <p:spPr>
          <a:xfrm flipH="1">
            <a:off x="536663" y="1475297"/>
            <a:ext cx="54774" cy="436082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43650" y="5342192"/>
            <a:ext cx="11205064" cy="1394467"/>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chemeClr val="tx1"/>
                </a:solidFill>
                <a:latin typeface="Cambria" panose="02040503050406030204" pitchFamily="18" charset="0"/>
              </a:rPr>
              <a:t>In Senegal, this land title is a property title granted by the State to owners of real estate (land, buildings, etc.), guaranteeing them a permanent and unlimited right of occupancy, which can be bequeathed, used as loan collateral, or sold.</a:t>
            </a:r>
            <a:endParaRPr lang="fr-FR" sz="2400" dirty="0">
              <a:solidFill>
                <a:schemeClr val="tx1"/>
              </a:solidFill>
              <a:latin typeface="Cambria" panose="02040503050406030204" pitchFamily="18" charset="0"/>
            </a:endParaRPr>
          </a:p>
        </p:txBody>
      </p:sp>
      <p:sp>
        <p:nvSpPr>
          <p:cNvPr id="18" name="Rectangle 17">
            <a:extLst>
              <a:ext uri="{FF2B5EF4-FFF2-40B4-BE49-F238E27FC236}">
                <a16:creationId xmlns:a16="http://schemas.microsoft.com/office/drawing/2014/main" id="{0D549B3E-AECF-4F9F-AE8D-AAFA8D291C2D}"/>
              </a:ext>
            </a:extLst>
          </p:cNvPr>
          <p:cNvSpPr/>
          <p:nvPr/>
        </p:nvSpPr>
        <p:spPr>
          <a:xfrm>
            <a:off x="577618" y="654506"/>
            <a:ext cx="11116399" cy="212163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fr-FR" sz="2200" dirty="0">
                <a:solidFill>
                  <a:schemeClr val="tx1"/>
                </a:solidFill>
                <a:latin typeface="Cambria" panose="02040503050406030204" pitchFamily="18" charset="0"/>
              </a:rPr>
              <a:t>T</a:t>
            </a:r>
            <a:r>
              <a:rPr lang="en-US" sz="2200" dirty="0">
                <a:solidFill>
                  <a:schemeClr val="tx1"/>
                </a:solidFill>
                <a:latin typeface="Cambria" panose="02040503050406030204" pitchFamily="18" charset="0"/>
              </a:rPr>
              <a:t>he registration system and the national domain system governed by the Land Law of June 17, 1964, relating to the national domain; the implementing decree of July 1964; the Law of July 2, 1976, establishing the State Domain Code; the 1996 Law on Decentralization; the 1996 Law establishing the Local Authorities Code; the March 1996 Law transferring powers to regions, communes, and rural communities; and the March 2011 Land Law).</a:t>
            </a:r>
            <a:endParaRPr lang="fr-FR" sz="2200" dirty="0">
              <a:solidFill>
                <a:schemeClr val="tx1"/>
              </a:solidFill>
              <a:latin typeface="Cambria" panose="02040503050406030204" pitchFamily="18" charset="0"/>
            </a:endParaRPr>
          </a:p>
        </p:txBody>
      </p:sp>
      <p:sp>
        <p:nvSpPr>
          <p:cNvPr id="4" name="Rectangle 3">
            <a:extLst>
              <a:ext uri="{FF2B5EF4-FFF2-40B4-BE49-F238E27FC236}">
                <a16:creationId xmlns:a16="http://schemas.microsoft.com/office/drawing/2014/main" id="{9BB9EAB3-902F-2978-76D9-195387C6A57A}"/>
              </a:ext>
            </a:extLst>
          </p:cNvPr>
          <p:cNvSpPr/>
          <p:nvPr/>
        </p:nvSpPr>
        <p:spPr>
          <a:xfrm>
            <a:off x="584528" y="3097931"/>
            <a:ext cx="11116399" cy="193830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n-US" sz="2400" dirty="0">
                <a:solidFill>
                  <a:schemeClr val="tx1"/>
                </a:solidFill>
                <a:latin typeface="Cambria" panose="02040503050406030204" pitchFamily="18" charset="0"/>
              </a:rPr>
              <a:t>95% of land belongs to the national domain, with the remaining 5% being shared between the State and private third parties (</a:t>
            </a:r>
            <a:r>
              <a:rPr lang="en-US" sz="2400" dirty="0" err="1">
                <a:solidFill>
                  <a:schemeClr val="tx1"/>
                </a:solidFill>
                <a:latin typeface="Cambria" panose="02040503050406030204" pitchFamily="18" charset="0"/>
              </a:rPr>
              <a:t>Dieye</a:t>
            </a:r>
            <a:r>
              <a:rPr lang="en-US" sz="2400" dirty="0">
                <a:solidFill>
                  <a:schemeClr val="tx1"/>
                </a:solidFill>
                <a:latin typeface="Cambria" panose="02040503050406030204" pitchFamily="18" charset="0"/>
              </a:rPr>
              <a:t>, 2022).</a:t>
            </a:r>
          </a:p>
          <a:p>
            <a:pPr marL="342900" indent="-342900" algn="just">
              <a:buFont typeface="Arial" panose="020B0604020202020204" pitchFamily="34" charset="0"/>
              <a:buChar char="•"/>
            </a:pPr>
            <a:r>
              <a:rPr lang="en-US" sz="2400" dirty="0">
                <a:solidFill>
                  <a:schemeClr val="tx1"/>
                </a:solidFill>
                <a:latin typeface="Cambria" panose="02040503050406030204" pitchFamily="18" charset="0"/>
              </a:rPr>
              <a:t>Only 152,000 land titles have been issued to some 14 million </a:t>
            </a:r>
            <a:r>
              <a:rPr lang="en-US" sz="2400" dirty="0" err="1">
                <a:solidFill>
                  <a:schemeClr val="tx1"/>
                </a:solidFill>
                <a:latin typeface="Cambria" panose="02040503050406030204" pitchFamily="18" charset="0"/>
              </a:rPr>
              <a:t>Senegalese.The</a:t>
            </a:r>
            <a:r>
              <a:rPr lang="en-US" sz="2400" dirty="0">
                <a:solidFill>
                  <a:schemeClr val="tx1"/>
                </a:solidFill>
                <a:latin typeface="Cambria" panose="02040503050406030204" pitchFamily="18" charset="0"/>
              </a:rPr>
              <a:t> national domain law provides for neither transferability nor Land alienability, let alone transferability.</a:t>
            </a:r>
            <a:endParaRPr lang="fr-FR" sz="24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167742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8212"/>
            <a:ext cx="12192000" cy="652151"/>
          </a:xfrm>
          <a:prstGeom prst="rect">
            <a:avLst/>
          </a:prstGeom>
        </p:spPr>
      </p:pic>
      <p:sp>
        <p:nvSpPr>
          <p:cNvPr id="2" name="Titre 1"/>
          <p:cNvSpPr>
            <a:spLocks noGrp="1"/>
          </p:cNvSpPr>
          <p:nvPr>
            <p:ph type="title"/>
          </p:nvPr>
        </p:nvSpPr>
        <p:spPr>
          <a:xfrm>
            <a:off x="838200" y="40806"/>
            <a:ext cx="10515600" cy="742458"/>
          </a:xfrm>
        </p:spPr>
        <p:txBody>
          <a:bodyPr>
            <a:normAutofit/>
          </a:bodyPr>
          <a:lstStyle/>
          <a:p>
            <a:pPr algn="ctr"/>
            <a:r>
              <a:rPr lang="fr-FR" sz="3600" b="1" dirty="0">
                <a:solidFill>
                  <a:schemeClr val="bg1"/>
                </a:solidFill>
                <a:latin typeface="Cambria" panose="02040503050406030204" pitchFamily="18" charset="0"/>
                <a:ea typeface="Cambria" panose="02040503050406030204" pitchFamily="18" charset="0"/>
              </a:rPr>
              <a:t>1. </a:t>
            </a:r>
            <a:r>
              <a:rPr lang="fr-FR" sz="3600" b="1" dirty="0">
                <a:solidFill>
                  <a:schemeClr val="bg1"/>
                </a:solidFill>
                <a:latin typeface="Cambria" panose="02040503050406030204" pitchFamily="18" charset="0"/>
              </a:rPr>
              <a:t>CONTEXT AND PROBEM</a:t>
            </a:r>
            <a:endParaRPr lang="en-US" sz="3600" b="1" dirty="0">
              <a:latin typeface="Cambria" panose="02040503050406030204" pitchFamily="18" charset="0"/>
            </a:endParaRPr>
          </a:p>
        </p:txBody>
      </p:sp>
      <p:cxnSp>
        <p:nvCxnSpPr>
          <p:cNvPr id="5" name="Connecteur droit 4"/>
          <p:cNvCxnSpPr>
            <a:cxnSpLocks/>
          </p:cNvCxnSpPr>
          <p:nvPr/>
        </p:nvCxnSpPr>
        <p:spPr>
          <a:xfrm>
            <a:off x="1590686" y="763640"/>
            <a:ext cx="101033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a:cxnSpLocks/>
          </p:cNvCxnSpPr>
          <p:nvPr/>
        </p:nvCxnSpPr>
        <p:spPr>
          <a:xfrm flipH="1">
            <a:off x="888556" y="1832613"/>
            <a:ext cx="22381" cy="380766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V="1">
            <a:off x="916918" y="3902871"/>
            <a:ext cx="673768" cy="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605250" y="2966625"/>
            <a:ext cx="10088767" cy="1844526"/>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300" dirty="0">
                <a:solidFill>
                  <a:schemeClr val="tx1"/>
                </a:solidFill>
                <a:latin typeface="Cambria" panose="02040503050406030204" pitchFamily="18" charset="0"/>
              </a:rPr>
              <a:t>The appropriation of land ownership rights can resolve this insecurity and its resulting problems, such as conflicts and low agricultural investment. Another theoretical approach shows that land ownership provides security against expropriation, bequest, or guarantee, encouraging farmers to invest more in factors of production and farm maintenance (</a:t>
            </a:r>
            <a:r>
              <a:rPr lang="en-US" sz="2300" dirty="0" err="1">
                <a:solidFill>
                  <a:schemeClr val="tx1"/>
                </a:solidFill>
                <a:latin typeface="Cambria" panose="02040503050406030204" pitchFamily="18" charset="0"/>
              </a:rPr>
              <a:t>Alchian</a:t>
            </a:r>
            <a:r>
              <a:rPr lang="en-US" sz="2300" dirty="0">
                <a:solidFill>
                  <a:schemeClr val="tx1"/>
                </a:solidFill>
                <a:latin typeface="Cambria" panose="02040503050406030204" pitchFamily="18" charset="0"/>
              </a:rPr>
              <a:t> and </a:t>
            </a:r>
            <a:r>
              <a:rPr lang="en-US" sz="2300" dirty="0" err="1">
                <a:solidFill>
                  <a:schemeClr val="tx1"/>
                </a:solidFill>
                <a:latin typeface="Cambria" panose="02040503050406030204" pitchFamily="18" charset="0"/>
              </a:rPr>
              <a:t>Demsetz</a:t>
            </a:r>
            <a:r>
              <a:rPr lang="en-US" sz="2300" dirty="0">
                <a:solidFill>
                  <a:schemeClr val="tx1"/>
                </a:solidFill>
                <a:latin typeface="Cambria" panose="02040503050406030204" pitchFamily="18" charset="0"/>
              </a:rPr>
              <a:t>, 1973). </a:t>
            </a:r>
            <a:r>
              <a:rPr lang="fr-FR" sz="2300" dirty="0">
                <a:solidFill>
                  <a:schemeClr val="tx1"/>
                </a:solidFill>
                <a:latin typeface="Cambria" panose="02040503050406030204" pitchFamily="18" charset="0"/>
              </a:rPr>
              <a:t>. </a:t>
            </a:r>
          </a:p>
        </p:txBody>
      </p:sp>
      <p:sp>
        <p:nvSpPr>
          <p:cNvPr id="18" name="Rectangle 17">
            <a:extLst>
              <a:ext uri="{FF2B5EF4-FFF2-40B4-BE49-F238E27FC236}">
                <a16:creationId xmlns:a16="http://schemas.microsoft.com/office/drawing/2014/main" id="{0D549B3E-AECF-4F9F-AE8D-AAFA8D291C2D}"/>
              </a:ext>
            </a:extLst>
          </p:cNvPr>
          <p:cNvSpPr/>
          <p:nvPr/>
        </p:nvSpPr>
        <p:spPr>
          <a:xfrm>
            <a:off x="1590686" y="802887"/>
            <a:ext cx="10088767" cy="1916238"/>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a:solidFill>
                  <a:schemeClr val="tx1"/>
                </a:solidFill>
                <a:latin typeface="Cambria" panose="02040503050406030204" pitchFamily="18" charset="0"/>
              </a:rPr>
              <a:t>In Senegal, this land title is a property title granted by the State to owners of real estate (land, buildings, etc.), guaranteeing them a permanent and unlimited right of occupancy, which can be bequeathed, used as loan collateral, or sold.</a:t>
            </a:r>
            <a:endParaRPr lang="fr-FR" sz="2300" dirty="0">
              <a:solidFill>
                <a:schemeClr val="tx1"/>
              </a:solidFill>
              <a:latin typeface="Cambria" panose="02040503050406030204" pitchFamily="18" charset="0"/>
            </a:endParaRPr>
          </a:p>
        </p:txBody>
      </p:sp>
      <p:cxnSp>
        <p:nvCxnSpPr>
          <p:cNvPr id="19" name="Connecteur droit 18">
            <a:extLst>
              <a:ext uri="{FF2B5EF4-FFF2-40B4-BE49-F238E27FC236}">
                <a16:creationId xmlns:a16="http://schemas.microsoft.com/office/drawing/2014/main" id="{55DEBC7B-EDA9-49D3-BA68-669AA8E1D71E}"/>
              </a:ext>
            </a:extLst>
          </p:cNvPr>
          <p:cNvCxnSpPr>
            <a:cxnSpLocks/>
          </p:cNvCxnSpPr>
          <p:nvPr/>
        </p:nvCxnSpPr>
        <p:spPr>
          <a:xfrm flipV="1">
            <a:off x="888556" y="1832614"/>
            <a:ext cx="702130" cy="1711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AB8DD8AE-C943-4115-96B4-53975BC4A6E7}"/>
              </a:ext>
            </a:extLst>
          </p:cNvPr>
          <p:cNvCxnSpPr>
            <a:cxnSpLocks/>
          </p:cNvCxnSpPr>
          <p:nvPr/>
        </p:nvCxnSpPr>
        <p:spPr>
          <a:xfrm>
            <a:off x="888556" y="5640279"/>
            <a:ext cx="70213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7B38CFC-0A79-4F61-B4E4-720D9F5B2A71}"/>
              </a:ext>
            </a:extLst>
          </p:cNvPr>
          <p:cNvSpPr/>
          <p:nvPr/>
        </p:nvSpPr>
        <p:spPr>
          <a:xfrm>
            <a:off x="1590686" y="5025387"/>
            <a:ext cx="10135954" cy="1229783"/>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dirty="0">
                <a:solidFill>
                  <a:schemeClr val="tx1"/>
                </a:solidFill>
                <a:latin typeface="Cambria" panose="02040503050406030204" pitchFamily="18" charset="0"/>
              </a:rPr>
              <a:t>The land ownership decision, numerous studies indicate that age (</a:t>
            </a:r>
            <a:r>
              <a:rPr lang="en-US" sz="2300" dirty="0" err="1">
                <a:solidFill>
                  <a:schemeClr val="tx1"/>
                </a:solidFill>
                <a:latin typeface="Cambria" panose="02040503050406030204" pitchFamily="18" charset="0"/>
              </a:rPr>
              <a:t>Tsegaye</a:t>
            </a:r>
            <a:r>
              <a:rPr lang="en-US" sz="2300" dirty="0">
                <a:solidFill>
                  <a:schemeClr val="tx1"/>
                </a:solidFill>
                <a:latin typeface="Cambria" panose="02040503050406030204" pitchFamily="18" charset="0"/>
              </a:rPr>
              <a:t>, 2017), education (</a:t>
            </a:r>
            <a:r>
              <a:rPr lang="en-US" sz="2300" dirty="0" err="1">
                <a:solidFill>
                  <a:schemeClr val="tx1"/>
                </a:solidFill>
                <a:latin typeface="Cambria" panose="02040503050406030204" pitchFamily="18" charset="0"/>
              </a:rPr>
              <a:t>Ngango</a:t>
            </a:r>
            <a:r>
              <a:rPr lang="en-US" sz="2300" dirty="0">
                <a:solidFill>
                  <a:schemeClr val="tx1"/>
                </a:solidFill>
                <a:latin typeface="Cambria" panose="02040503050406030204" pitchFamily="18" charset="0"/>
              </a:rPr>
              <a:t> and Hong, 2021), household size, asset value, and number of years of residence in the village (</a:t>
            </a:r>
            <a:r>
              <a:rPr lang="en-US" sz="2300" dirty="0" err="1">
                <a:solidFill>
                  <a:schemeClr val="tx1"/>
                </a:solidFill>
                <a:latin typeface="Cambria" panose="02040503050406030204" pitchFamily="18" charset="0"/>
              </a:rPr>
              <a:t>Olagunju</a:t>
            </a:r>
            <a:r>
              <a:rPr lang="en-US" sz="2300" dirty="0">
                <a:solidFill>
                  <a:schemeClr val="tx1"/>
                </a:solidFill>
                <a:latin typeface="Cambria" panose="02040503050406030204" pitchFamily="18" charset="0"/>
              </a:rPr>
              <a:t> et al., 2023) </a:t>
            </a:r>
            <a:endParaRPr lang="fr-FR" sz="2300" dirty="0">
              <a:solidFill>
                <a:schemeClr val="tx1"/>
              </a:solidFill>
              <a:latin typeface="Cambria" panose="02040503050406030204" pitchFamily="18" charset="0"/>
            </a:endParaRPr>
          </a:p>
        </p:txBody>
      </p:sp>
    </p:spTree>
    <p:extLst>
      <p:ext uri="{BB962C8B-B14F-4D97-AF65-F5344CB8AC3E}">
        <p14:creationId xmlns:p14="http://schemas.microsoft.com/office/powerpoint/2010/main" val="3244933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8212"/>
            <a:ext cx="12192000" cy="881473"/>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ea typeface="Cambria" panose="02040503050406030204" pitchFamily="18" charset="0"/>
              </a:rPr>
              <a:t>1. </a:t>
            </a:r>
            <a:r>
              <a:rPr lang="fr-FR" sz="3600" b="1" dirty="0">
                <a:solidFill>
                  <a:schemeClr val="bg1"/>
                </a:solidFill>
                <a:latin typeface="Cambria" panose="02040503050406030204" pitchFamily="18" charset="0"/>
              </a:rPr>
              <a:t>CONTEXT AND PROBEM</a:t>
            </a:r>
            <a:endParaRPr lang="en-US" sz="3600" b="1" dirty="0">
              <a:solidFill>
                <a:schemeClr val="bg1"/>
              </a:solidFill>
              <a:latin typeface="Cambria" panose="02040503050406030204" pitchFamily="18" charset="0"/>
              <a:ea typeface="Cambria" panose="02040503050406030204" pitchFamily="18" charset="0"/>
            </a:endParaRPr>
          </a:p>
        </p:txBody>
      </p:sp>
      <p:cxnSp>
        <p:nvCxnSpPr>
          <p:cNvPr id="5" name="Connecteur droit 4"/>
          <p:cNvCxnSpPr>
            <a:cxnSpLocks/>
          </p:cNvCxnSpPr>
          <p:nvPr/>
        </p:nvCxnSpPr>
        <p:spPr>
          <a:xfrm>
            <a:off x="1549241" y="754765"/>
            <a:ext cx="101447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nvSpPr>
        <p:spPr>
          <a:xfrm>
            <a:off x="1549241" y="837124"/>
            <a:ext cx="10088766" cy="660099"/>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a:solidFill>
                  <a:schemeClr val="tx1"/>
                </a:solidFill>
                <a:latin typeface="Cambria" panose="02040503050406030204" pitchFamily="18" charset="0"/>
                <a:ea typeface="Cambria" panose="02040503050406030204" pitchFamily="18" charset="0"/>
              </a:rPr>
              <a:t>Research</a:t>
            </a:r>
            <a:r>
              <a:rPr lang="fr-FR" sz="3600" b="1" dirty="0">
                <a:solidFill>
                  <a:schemeClr val="tx1"/>
                </a:solidFill>
                <a:latin typeface="Cambria" panose="02040503050406030204" pitchFamily="18" charset="0"/>
                <a:ea typeface="Cambria" panose="02040503050406030204" pitchFamily="18" charset="0"/>
              </a:rPr>
              <a:t> Question</a:t>
            </a:r>
            <a:endParaRPr lang="fr-FR" sz="3600" b="1" dirty="0">
              <a:solidFill>
                <a:schemeClr val="bg1"/>
              </a:solidFill>
              <a:latin typeface="Garamond" pitchFamily="18" charset="0"/>
            </a:endParaRPr>
          </a:p>
        </p:txBody>
      </p:sp>
      <p:sp>
        <p:nvSpPr>
          <p:cNvPr id="14" name="Flèche droite 13"/>
          <p:cNvSpPr/>
          <p:nvPr/>
        </p:nvSpPr>
        <p:spPr>
          <a:xfrm>
            <a:off x="393672" y="777887"/>
            <a:ext cx="1043093" cy="143265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Cambria" panose="02040503050406030204" pitchFamily="18" charset="0"/>
                <a:ea typeface="Cambria" panose="02040503050406030204" pitchFamily="18" charset="0"/>
              </a:rPr>
              <a:t>1.5</a:t>
            </a:r>
            <a:endParaRPr lang="fr-FR" sz="1000" b="1" dirty="0">
              <a:solidFill>
                <a:schemeClr val="tx1"/>
              </a:solidFill>
              <a:latin typeface="Cambria" panose="02040503050406030204" pitchFamily="18" charset="0"/>
              <a:ea typeface="Cambria" panose="02040503050406030204" pitchFamily="18" charset="0"/>
            </a:endParaRPr>
          </a:p>
        </p:txBody>
      </p:sp>
      <p:sp>
        <p:nvSpPr>
          <p:cNvPr id="16" name="Ellipse 15">
            <a:extLst>
              <a:ext uri="{FF2B5EF4-FFF2-40B4-BE49-F238E27FC236}">
                <a16:creationId xmlns:a16="http://schemas.microsoft.com/office/drawing/2014/main" id="{8BA87C98-E7BF-4BB6-8C6A-13DB684FA43C}"/>
              </a:ext>
            </a:extLst>
          </p:cNvPr>
          <p:cNvSpPr/>
          <p:nvPr/>
        </p:nvSpPr>
        <p:spPr>
          <a:xfrm>
            <a:off x="497083" y="2503616"/>
            <a:ext cx="836270" cy="76606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400" b="1" dirty="0">
                <a:solidFill>
                  <a:schemeClr val="bg1"/>
                </a:solidFill>
                <a:latin typeface="Garamond" pitchFamily="18" charset="0"/>
              </a:rPr>
              <a:t>°</a:t>
            </a:r>
          </a:p>
        </p:txBody>
      </p:sp>
      <p:sp>
        <p:nvSpPr>
          <p:cNvPr id="20" name="Rectangle 19">
            <a:extLst>
              <a:ext uri="{FF2B5EF4-FFF2-40B4-BE49-F238E27FC236}">
                <a16:creationId xmlns:a16="http://schemas.microsoft.com/office/drawing/2014/main" id="{0F18CEB8-A8C7-4231-9F8C-3FF5DD02A840}"/>
              </a:ext>
            </a:extLst>
          </p:cNvPr>
          <p:cNvSpPr/>
          <p:nvPr/>
        </p:nvSpPr>
        <p:spPr>
          <a:xfrm>
            <a:off x="1605251" y="1908841"/>
            <a:ext cx="10088766" cy="112978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en-US" sz="2800" b="1" dirty="0">
                <a:solidFill>
                  <a:schemeClr val="tx1"/>
                </a:solidFill>
                <a:cs typeface="Times New Roman" pitchFamily="18" charset="0"/>
              </a:rPr>
              <a:t>What is the impact of land tenure on food security in terms of food availability?</a:t>
            </a:r>
            <a:r>
              <a:rPr lang="fr-FR" sz="2800" b="1" dirty="0">
                <a:solidFill>
                  <a:schemeClr val="tx1"/>
                </a:solidFill>
                <a:cs typeface="Times New Roman" pitchFamily="18" charset="0"/>
              </a:rPr>
              <a:t> </a:t>
            </a:r>
          </a:p>
        </p:txBody>
      </p:sp>
      <p:sp>
        <p:nvSpPr>
          <p:cNvPr id="3" name="Rectangle 2">
            <a:extLst>
              <a:ext uri="{FF2B5EF4-FFF2-40B4-BE49-F238E27FC236}">
                <a16:creationId xmlns:a16="http://schemas.microsoft.com/office/drawing/2014/main" id="{8A7D11AB-C29A-46DA-B209-BBD1ACA3B1A8}"/>
              </a:ext>
            </a:extLst>
          </p:cNvPr>
          <p:cNvSpPr/>
          <p:nvPr/>
        </p:nvSpPr>
        <p:spPr>
          <a:xfrm>
            <a:off x="1333353" y="4192696"/>
            <a:ext cx="4381647" cy="825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a:latin typeface="Cambria" panose="02040503050406030204" pitchFamily="18" charset="0"/>
                <a:ea typeface="Cambria" panose="02040503050406030204" pitchFamily="18" charset="0"/>
              </a:rPr>
              <a:t>Agricultural </a:t>
            </a:r>
            <a:r>
              <a:rPr lang="fr-FR" sz="2400" b="1" dirty="0" err="1">
                <a:latin typeface="Cambria" panose="02040503050406030204" pitchFamily="18" charset="0"/>
                <a:ea typeface="Cambria" panose="02040503050406030204" pitchFamily="18" charset="0"/>
              </a:rPr>
              <a:t>diversity</a:t>
            </a:r>
            <a:endParaRPr lang="fr-FR" sz="2400" b="1"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4968FA19-F5CC-4091-980A-7B9D6288B2ED}"/>
              </a:ext>
            </a:extLst>
          </p:cNvPr>
          <p:cNvSpPr/>
          <p:nvPr/>
        </p:nvSpPr>
        <p:spPr>
          <a:xfrm>
            <a:off x="1333353" y="5372786"/>
            <a:ext cx="4381647" cy="7998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a:latin typeface="Cambria" panose="02040503050406030204" pitchFamily="18" charset="0"/>
                <a:ea typeface="Cambria" panose="02040503050406030204" pitchFamily="18" charset="0"/>
              </a:rPr>
              <a:t>Agricultural </a:t>
            </a:r>
            <a:r>
              <a:rPr lang="fr-FR" sz="2000" b="1" dirty="0" err="1">
                <a:latin typeface="Cambria" panose="02040503050406030204" pitchFamily="18" charset="0"/>
                <a:ea typeface="Cambria" panose="02040503050406030204" pitchFamily="18" charset="0"/>
              </a:rPr>
              <a:t>accessibility</a:t>
            </a:r>
            <a:endParaRPr lang="fr-FR" sz="2000" b="1"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10D52E1D-0981-4CD2-AEA6-029830610D8A}"/>
              </a:ext>
            </a:extLst>
          </p:cNvPr>
          <p:cNvSpPr/>
          <p:nvPr/>
        </p:nvSpPr>
        <p:spPr>
          <a:xfrm>
            <a:off x="8936182" y="4618622"/>
            <a:ext cx="2757835" cy="7998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cs typeface="Times New Roman" pitchFamily="18" charset="0"/>
              </a:rPr>
              <a:t>food security</a:t>
            </a:r>
            <a:endParaRPr lang="fr-FR" sz="2400" b="1" dirty="0">
              <a:latin typeface="Cambria" panose="02040503050406030204" pitchFamily="18" charset="0"/>
              <a:ea typeface="Cambria" panose="02040503050406030204" pitchFamily="18" charset="0"/>
            </a:endParaRPr>
          </a:p>
        </p:txBody>
      </p:sp>
      <p:cxnSp>
        <p:nvCxnSpPr>
          <p:cNvPr id="6" name="Connecteur droit avec flèche 5">
            <a:extLst>
              <a:ext uri="{FF2B5EF4-FFF2-40B4-BE49-F238E27FC236}">
                <a16:creationId xmlns:a16="http://schemas.microsoft.com/office/drawing/2014/main" id="{A4B605BD-502C-4159-8089-2D96D047F871}"/>
              </a:ext>
            </a:extLst>
          </p:cNvPr>
          <p:cNvCxnSpPr>
            <a:cxnSpLocks/>
          </p:cNvCxnSpPr>
          <p:nvPr/>
        </p:nvCxnSpPr>
        <p:spPr>
          <a:xfrm>
            <a:off x="5715000" y="4680748"/>
            <a:ext cx="3221182" cy="39991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8" name="Connecteur droit avec flèche 7">
            <a:extLst>
              <a:ext uri="{FF2B5EF4-FFF2-40B4-BE49-F238E27FC236}">
                <a16:creationId xmlns:a16="http://schemas.microsoft.com/office/drawing/2014/main" id="{A801755E-3FDC-4350-B6BB-F0DA1C37ABD1}"/>
              </a:ext>
            </a:extLst>
          </p:cNvPr>
          <p:cNvCxnSpPr>
            <a:cxnSpLocks/>
          </p:cNvCxnSpPr>
          <p:nvPr/>
        </p:nvCxnSpPr>
        <p:spPr>
          <a:xfrm flipV="1">
            <a:off x="5715000" y="5080660"/>
            <a:ext cx="3221182" cy="75416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5" name="Rectangle 14">
            <a:extLst>
              <a:ext uri="{FF2B5EF4-FFF2-40B4-BE49-F238E27FC236}">
                <a16:creationId xmlns:a16="http://schemas.microsoft.com/office/drawing/2014/main" id="{8A7D11AB-C29A-46DA-B209-BBD1ACA3B1A8}"/>
              </a:ext>
            </a:extLst>
          </p:cNvPr>
          <p:cNvSpPr/>
          <p:nvPr/>
        </p:nvSpPr>
        <p:spPr>
          <a:xfrm>
            <a:off x="1333352" y="3269681"/>
            <a:ext cx="4381647" cy="8258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a:latin typeface="Cambria" panose="02040503050406030204" pitchFamily="18" charset="0"/>
                <a:ea typeface="Cambria" panose="02040503050406030204" pitchFamily="18" charset="0"/>
              </a:rPr>
              <a:t>Agricultural </a:t>
            </a:r>
            <a:r>
              <a:rPr lang="fr-FR" sz="2400" b="1" dirty="0" err="1">
                <a:latin typeface="Cambria" panose="02040503050406030204" pitchFamily="18" charset="0"/>
                <a:ea typeface="Cambria" panose="02040503050406030204" pitchFamily="18" charset="0"/>
              </a:rPr>
              <a:t>availability</a:t>
            </a:r>
            <a:r>
              <a:rPr lang="fr-FR" sz="2400" b="1" dirty="0">
                <a:latin typeface="Cambria" panose="02040503050406030204" pitchFamily="18" charset="0"/>
                <a:ea typeface="Cambria" panose="02040503050406030204" pitchFamily="18" charset="0"/>
              </a:rPr>
              <a:t>: </a:t>
            </a:r>
          </a:p>
          <a:p>
            <a:pPr algn="ctr"/>
            <a:r>
              <a:rPr lang="fr-FR" sz="2400" b="1" dirty="0">
                <a:latin typeface="Cambria" panose="02040503050406030204" pitchFamily="18" charset="0"/>
                <a:ea typeface="Cambria" panose="02040503050406030204" pitchFamily="18" charset="0"/>
              </a:rPr>
              <a:t>agricultural </a:t>
            </a:r>
            <a:r>
              <a:rPr lang="fr-FR" sz="2400" b="1" dirty="0" err="1">
                <a:latin typeface="Cambria" panose="02040503050406030204" pitchFamily="18" charset="0"/>
                <a:ea typeface="Cambria" panose="02040503050406030204" pitchFamily="18" charset="0"/>
              </a:rPr>
              <a:t>productivity</a:t>
            </a:r>
            <a:endParaRPr lang="fr-FR" sz="2400" b="1" dirty="0">
              <a:latin typeface="Cambria" panose="02040503050406030204" pitchFamily="18" charset="0"/>
              <a:ea typeface="Cambria" panose="02040503050406030204" pitchFamily="18" charset="0"/>
            </a:endParaRPr>
          </a:p>
        </p:txBody>
      </p:sp>
      <p:cxnSp>
        <p:nvCxnSpPr>
          <p:cNvPr id="17" name="Connecteur droit avec flèche 16">
            <a:extLst>
              <a:ext uri="{FF2B5EF4-FFF2-40B4-BE49-F238E27FC236}">
                <a16:creationId xmlns:a16="http://schemas.microsoft.com/office/drawing/2014/main" id="{A4B605BD-502C-4159-8089-2D96D047F871}"/>
              </a:ext>
            </a:extLst>
          </p:cNvPr>
          <p:cNvCxnSpPr>
            <a:cxnSpLocks/>
            <a:endCxn id="10" idx="1"/>
          </p:cNvCxnSpPr>
          <p:nvPr/>
        </p:nvCxnSpPr>
        <p:spPr>
          <a:xfrm>
            <a:off x="5714999" y="3792784"/>
            <a:ext cx="3221183" cy="12257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491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B6FE8141-ACC7-F7B1-804E-29F521A720AD}"/>
              </a:ext>
            </a:extLst>
          </p:cNvPr>
          <p:cNvPicPr>
            <a:picLocks noChangeAspect="1"/>
          </p:cNvPicPr>
          <p:nvPr/>
        </p:nvPicPr>
        <p:blipFill>
          <a:blip r:embed="rId3"/>
          <a:stretch>
            <a:fillRect/>
          </a:stretch>
        </p:blipFill>
        <p:spPr>
          <a:xfrm>
            <a:off x="0" y="8212"/>
            <a:ext cx="12192000" cy="881473"/>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ea typeface="Cambria" panose="02040503050406030204" pitchFamily="18" charset="0"/>
              </a:rPr>
              <a:t>2. </a:t>
            </a:r>
            <a:r>
              <a:rPr lang="fr-FR" sz="3600" b="1" dirty="0">
                <a:solidFill>
                  <a:schemeClr val="bg1"/>
                </a:solidFill>
                <a:latin typeface="Cambria" panose="02040503050406030204" pitchFamily="18" charset="0"/>
              </a:rPr>
              <a:t>Objective</a:t>
            </a:r>
            <a:endParaRPr lang="en-US" sz="3600" b="1" dirty="0">
              <a:solidFill>
                <a:schemeClr val="bg1"/>
              </a:solidFill>
              <a:latin typeface="Cambria" panose="02040503050406030204" pitchFamily="18" charset="0"/>
              <a:ea typeface="Cambria" panose="02040503050406030204" pitchFamily="18" charset="0"/>
            </a:endParaRPr>
          </a:p>
        </p:txBody>
      </p:sp>
      <p:cxnSp>
        <p:nvCxnSpPr>
          <p:cNvPr id="5" name="Connecteur droit 4"/>
          <p:cNvCxnSpPr>
            <a:cxnSpLocks/>
          </p:cNvCxnSpPr>
          <p:nvPr/>
        </p:nvCxnSpPr>
        <p:spPr>
          <a:xfrm>
            <a:off x="1580536" y="754765"/>
            <a:ext cx="101134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à coins arrondis 33"/>
          <p:cNvSpPr/>
          <p:nvPr/>
        </p:nvSpPr>
        <p:spPr>
          <a:xfrm>
            <a:off x="1605251" y="1017114"/>
            <a:ext cx="10088766" cy="78355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fr-FR" sz="3600" b="1" dirty="0" err="1">
                <a:solidFill>
                  <a:schemeClr val="tx1"/>
                </a:solidFill>
                <a:latin typeface="Cambria" panose="02040503050406030204" pitchFamily="18" charset="0"/>
              </a:rPr>
              <a:t>Research</a:t>
            </a:r>
            <a:r>
              <a:rPr lang="fr-FR" sz="3600" b="1" dirty="0">
                <a:solidFill>
                  <a:schemeClr val="tx1"/>
                </a:solidFill>
                <a:latin typeface="Cambria" panose="02040503050406030204" pitchFamily="18" charset="0"/>
              </a:rPr>
              <a:t> Objective</a:t>
            </a:r>
            <a:endParaRPr kumimoji="0" lang="fr-FR" sz="3600" b="1" i="0" u="none" strike="noStrike" kern="1200" cap="none" spc="0" normalizeH="0" baseline="0" noProof="0" dirty="0">
              <a:ln>
                <a:noFill/>
              </a:ln>
              <a:solidFill>
                <a:schemeClr val="tx1"/>
              </a:solidFill>
              <a:effectLst/>
              <a:uLnTx/>
              <a:uFillTx/>
              <a:latin typeface="Garamond" pitchFamily="18" charset="0"/>
            </a:endParaRPr>
          </a:p>
        </p:txBody>
      </p:sp>
      <p:sp>
        <p:nvSpPr>
          <p:cNvPr id="14" name="Flèche droite 13"/>
          <p:cNvSpPr/>
          <p:nvPr/>
        </p:nvSpPr>
        <p:spPr>
          <a:xfrm>
            <a:off x="393672" y="777887"/>
            <a:ext cx="1043093" cy="1432654"/>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b="1" noProof="0" dirty="0">
                <a:solidFill>
                  <a:prstClr val="black"/>
                </a:solidFill>
                <a:latin typeface="Cambria" panose="02040503050406030204" pitchFamily="18" charset="0"/>
                <a:ea typeface="Cambria" panose="02040503050406030204" pitchFamily="18" charset="0"/>
              </a:rPr>
              <a:t>2</a:t>
            </a:r>
            <a:r>
              <a:rPr kumimoji="0" lang="fr-FR"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a:t>
            </a:r>
            <a:endParaRPr kumimoji="0" lang="fr-FR" sz="1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Rectangle 12"/>
          <p:cNvSpPr/>
          <p:nvPr/>
        </p:nvSpPr>
        <p:spPr>
          <a:xfrm>
            <a:off x="1436765" y="3460653"/>
            <a:ext cx="10109716" cy="295698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Wingdings" panose="05000000000000000000" pitchFamily="2" charset="2"/>
              <a:buChar char="Ø"/>
              <a:defRPr/>
            </a:pPr>
            <a:r>
              <a:rPr lang="en-US" sz="2800" b="1" dirty="0">
                <a:solidFill>
                  <a:prstClr val="black"/>
                </a:solidFill>
                <a:latin typeface="Cambria" panose="02040503050406030204" pitchFamily="18" charset="0"/>
                <a:ea typeface="Cambria" panose="02040503050406030204" pitchFamily="18" charset="0"/>
              </a:rPr>
              <a:t>Assess the impact of land tenure on agricultural productivity of family farms in rural Senegal.</a:t>
            </a:r>
          </a:p>
          <a:p>
            <a:pPr marL="457200" lvl="0" indent="-457200" algn="just">
              <a:buFont typeface="Wingdings" panose="05000000000000000000" pitchFamily="2" charset="2"/>
              <a:buChar char="Ø"/>
              <a:defRPr/>
            </a:pPr>
            <a:endParaRPr lang="en-US" sz="2800" b="1" dirty="0">
              <a:solidFill>
                <a:prstClr val="black"/>
              </a:solidFill>
              <a:latin typeface="Cambria" panose="02040503050406030204" pitchFamily="18" charset="0"/>
              <a:ea typeface="Cambria" panose="02040503050406030204" pitchFamily="18" charset="0"/>
            </a:endParaRPr>
          </a:p>
          <a:p>
            <a:pPr marL="457200" lvl="0" indent="-457200" algn="just">
              <a:buFont typeface="Wingdings" panose="05000000000000000000" pitchFamily="2" charset="2"/>
              <a:buChar char="Ø"/>
              <a:defRPr/>
            </a:pPr>
            <a:r>
              <a:rPr lang="en-US" sz="2800" b="1" dirty="0">
                <a:solidFill>
                  <a:prstClr val="black"/>
                </a:solidFill>
                <a:latin typeface="Cambria" panose="02040503050406030204" pitchFamily="18" charset="0"/>
                <a:ea typeface="Cambria" panose="02040503050406030204" pitchFamily="18" charset="0"/>
              </a:rPr>
              <a:t>Assess the impact of land tenure on agricultural investment of family farms in rural Senegal.</a:t>
            </a:r>
            <a:endParaRPr lang="fr-FR" sz="2800" b="1" dirty="0">
              <a:solidFill>
                <a:prstClr val="black"/>
              </a:solidFill>
              <a:latin typeface="Cambria" panose="02040503050406030204" pitchFamily="18" charset="0"/>
              <a:ea typeface="Cambria" panose="02040503050406030204" pitchFamily="18" charset="0"/>
            </a:endParaRPr>
          </a:p>
        </p:txBody>
      </p:sp>
      <p:sp>
        <p:nvSpPr>
          <p:cNvPr id="18" name="Ellipse 17"/>
          <p:cNvSpPr/>
          <p:nvPr/>
        </p:nvSpPr>
        <p:spPr>
          <a:xfrm>
            <a:off x="433505" y="3658604"/>
            <a:ext cx="836270" cy="76606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Garamond" pitchFamily="18" charset="0"/>
                <a:ea typeface="+mn-ea"/>
                <a:cs typeface="+mn-cs"/>
              </a:rPr>
              <a:t>°</a:t>
            </a:r>
          </a:p>
        </p:txBody>
      </p:sp>
      <p:sp>
        <p:nvSpPr>
          <p:cNvPr id="9" name="Rectangle 8"/>
          <p:cNvSpPr/>
          <p:nvPr/>
        </p:nvSpPr>
        <p:spPr>
          <a:xfrm>
            <a:off x="1436765" y="2087237"/>
            <a:ext cx="10109716" cy="93147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Wingdings" panose="05000000000000000000" pitchFamily="2" charset="2"/>
              <a:buChar char="Ø"/>
              <a:defRPr/>
            </a:pPr>
            <a:r>
              <a:rPr lang="en-US" sz="2800" b="1" dirty="0">
                <a:solidFill>
                  <a:prstClr val="black"/>
                </a:solidFill>
                <a:latin typeface="Cambria" panose="02040503050406030204" pitchFamily="18" charset="0"/>
                <a:ea typeface="Cambria" panose="02040503050406030204" pitchFamily="18" charset="0"/>
              </a:rPr>
              <a:t>Assess the impact of land tenure on food security in terms of food availability.</a:t>
            </a:r>
            <a:endParaRPr lang="fr-FR" sz="2800" b="1"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963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a:extLst>
              <a:ext uri="{FF2B5EF4-FFF2-40B4-BE49-F238E27FC236}">
                <a16:creationId xmlns:a16="http://schemas.microsoft.com/office/drawing/2014/main" id="{B6FE8141-ACC7-F7B1-804E-29F521A720AD}"/>
              </a:ext>
            </a:extLst>
          </p:cNvPr>
          <p:cNvPicPr>
            <a:picLocks noChangeAspect="1"/>
          </p:cNvPicPr>
          <p:nvPr/>
        </p:nvPicPr>
        <p:blipFill>
          <a:blip r:embed="rId2"/>
          <a:stretch>
            <a:fillRect/>
          </a:stretch>
        </p:blipFill>
        <p:spPr>
          <a:xfrm>
            <a:off x="0" y="8212"/>
            <a:ext cx="12192000" cy="881473"/>
          </a:xfrm>
          <a:prstGeom prst="rect">
            <a:avLst/>
          </a:prstGeom>
        </p:spPr>
      </p:pic>
      <p:sp>
        <p:nvSpPr>
          <p:cNvPr id="2" name="Titre 1"/>
          <p:cNvSpPr>
            <a:spLocks noGrp="1"/>
          </p:cNvSpPr>
          <p:nvPr>
            <p:ph type="title"/>
          </p:nvPr>
        </p:nvSpPr>
        <p:spPr>
          <a:xfrm>
            <a:off x="838200" y="94667"/>
            <a:ext cx="10515600" cy="742458"/>
          </a:xfrm>
        </p:spPr>
        <p:txBody>
          <a:bodyPr>
            <a:normAutofit/>
          </a:bodyPr>
          <a:lstStyle/>
          <a:p>
            <a:pPr algn="ctr"/>
            <a:r>
              <a:rPr lang="fr-FR" sz="3600" b="1" dirty="0">
                <a:solidFill>
                  <a:schemeClr val="bg1"/>
                </a:solidFill>
                <a:latin typeface="Cambria" panose="02040503050406030204" pitchFamily="18" charset="0"/>
              </a:rPr>
              <a:t>3. ANALYSIS METHODOLOGY</a:t>
            </a:r>
            <a:endParaRPr lang="en-US" sz="3600" b="1" dirty="0">
              <a:latin typeface="Cambria" panose="02040503050406030204" pitchFamily="18" charset="0"/>
            </a:endParaRPr>
          </a:p>
        </p:txBody>
      </p:sp>
      <p:cxnSp>
        <p:nvCxnSpPr>
          <p:cNvPr id="5" name="Connecteur droit 4"/>
          <p:cNvCxnSpPr>
            <a:cxnSpLocks/>
          </p:cNvCxnSpPr>
          <p:nvPr/>
        </p:nvCxnSpPr>
        <p:spPr>
          <a:xfrm>
            <a:off x="1609763" y="754765"/>
            <a:ext cx="100842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09764" y="889685"/>
            <a:ext cx="10084254" cy="61335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tx1"/>
                </a:solidFill>
                <a:latin typeface="Cambria" panose="02040503050406030204" pitchFamily="18" charset="0"/>
                <a:ea typeface="Cambria" panose="02040503050406030204" pitchFamily="18" charset="0"/>
              </a:rPr>
              <a:t>Les données</a:t>
            </a:r>
          </a:p>
        </p:txBody>
      </p:sp>
      <p:sp>
        <p:nvSpPr>
          <p:cNvPr id="4" name="Rectangle 3"/>
          <p:cNvSpPr/>
          <p:nvPr/>
        </p:nvSpPr>
        <p:spPr>
          <a:xfrm>
            <a:off x="566669" y="1660338"/>
            <a:ext cx="4153611" cy="1087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Cambria" panose="02040503050406030204" pitchFamily="18" charset="0"/>
                <a:ea typeface="Cambria" panose="02040503050406030204" pitchFamily="18" charset="0"/>
              </a:rPr>
              <a:t>l'Enquête agricole annuelle (EAA) , 2019</a:t>
            </a: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3"/>
          <p:cNvSpPr>
            <a:spLocks noChangeArrowheads="1"/>
          </p:cNvSpPr>
          <p:nvPr/>
        </p:nvSpPr>
        <p:spPr bwMode="auto">
          <a:xfrm>
            <a:off x="0" y="238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Flèche droite 8"/>
          <p:cNvSpPr/>
          <p:nvPr/>
        </p:nvSpPr>
        <p:spPr>
          <a:xfrm>
            <a:off x="4718530" y="1827617"/>
            <a:ext cx="920665" cy="579549"/>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Rectangle 6"/>
          <p:cNvSpPr>
            <a:spLocks noChangeArrowheads="1"/>
          </p:cNvSpPr>
          <p:nvPr/>
        </p:nvSpPr>
        <p:spPr bwMode="auto">
          <a:xfrm>
            <a:off x="0" y="22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5" name="Rectangle 14"/>
          <p:cNvSpPr/>
          <p:nvPr/>
        </p:nvSpPr>
        <p:spPr>
          <a:xfrm>
            <a:off x="5637444" y="1647827"/>
            <a:ext cx="6053070" cy="11114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Cambria" panose="02040503050406030204" pitchFamily="18" charset="0"/>
                <a:ea typeface="Cambria" panose="02040503050406030204" pitchFamily="18" charset="0"/>
              </a:rPr>
              <a:t> Programme intégré d'enquêtes agricoles de la FAO  </a:t>
            </a:r>
          </a:p>
        </p:txBody>
      </p:sp>
      <p:sp>
        <p:nvSpPr>
          <p:cNvPr id="16"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9"/>
          <p:cNvSpPr>
            <a:spLocks noChangeArrowheads="1"/>
          </p:cNvSpPr>
          <p:nvPr/>
        </p:nvSpPr>
        <p:spPr bwMode="auto">
          <a:xfrm>
            <a:off x="0" y="209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4"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9" name="Rectangle 12"/>
          <p:cNvSpPr>
            <a:spLocks noChangeArrowheads="1"/>
          </p:cNvSpPr>
          <p:nvPr/>
        </p:nvSpPr>
        <p:spPr bwMode="auto">
          <a:xfrm>
            <a:off x="0" y="142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3" name="Rectangle 15"/>
          <p:cNvSpPr>
            <a:spLocks noChangeArrowheads="1"/>
          </p:cNvSpPr>
          <p:nvPr/>
        </p:nvSpPr>
        <p:spPr bwMode="auto">
          <a:xfrm>
            <a:off x="0" y="161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5" name="Rectangle 17"/>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7" name="Rectangle 18"/>
          <p:cNvSpPr>
            <a:spLocks noChangeArrowheads="1"/>
          </p:cNvSpPr>
          <p:nvPr/>
        </p:nvSpPr>
        <p:spPr bwMode="auto">
          <a:xfrm>
            <a:off x="152400" y="39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8" name="Rectangle 37"/>
          <p:cNvSpPr/>
          <p:nvPr/>
        </p:nvSpPr>
        <p:spPr>
          <a:xfrm>
            <a:off x="1041017" y="5275384"/>
            <a:ext cx="10652997" cy="111868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fr-FR" sz="2400" b="1" dirty="0">
                <a:solidFill>
                  <a:schemeClr val="tx1"/>
                </a:solidFill>
                <a:latin typeface="Cambria" panose="02040503050406030204" pitchFamily="18" charset="0"/>
                <a:ea typeface="Cambria" panose="02040503050406030204" pitchFamily="18" charset="0"/>
              </a:rPr>
              <a:t>7 000 ménages </a:t>
            </a:r>
          </a:p>
        </p:txBody>
      </p:sp>
      <p:sp>
        <p:nvSpPr>
          <p:cNvPr id="39" name="Flèche droite 38"/>
          <p:cNvSpPr/>
          <p:nvPr/>
        </p:nvSpPr>
        <p:spPr>
          <a:xfrm>
            <a:off x="566670" y="813603"/>
            <a:ext cx="1043093" cy="67567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chemeClr val="tx1"/>
                </a:solidFill>
                <a:latin typeface="Garamond" pitchFamily="18" charset="0"/>
              </a:rPr>
              <a:t>3.1</a:t>
            </a:r>
            <a:endParaRPr lang="fr-FR" sz="1000" b="1" dirty="0">
              <a:solidFill>
                <a:schemeClr val="tx1"/>
              </a:solidFill>
              <a:latin typeface="Garamond" pitchFamily="18" charset="0"/>
            </a:endParaRPr>
          </a:p>
        </p:txBody>
      </p:sp>
      <p:grpSp>
        <p:nvGrpSpPr>
          <p:cNvPr id="46" name="Groupe 45">
            <a:extLst>
              <a:ext uri="{FF2B5EF4-FFF2-40B4-BE49-F238E27FC236}">
                <a16:creationId xmlns:a16="http://schemas.microsoft.com/office/drawing/2014/main" id="{E2705D69-8D4A-4535-90BE-302F76959178}"/>
              </a:ext>
            </a:extLst>
          </p:cNvPr>
          <p:cNvGrpSpPr/>
          <p:nvPr/>
        </p:nvGrpSpPr>
        <p:grpSpPr>
          <a:xfrm>
            <a:off x="566671" y="3011095"/>
            <a:ext cx="11127344" cy="2770729"/>
            <a:chOff x="563170" y="3027888"/>
            <a:chExt cx="11127344" cy="3057614"/>
          </a:xfrm>
        </p:grpSpPr>
        <p:sp>
          <p:nvSpPr>
            <p:cNvPr id="31" name="Rectangle 30"/>
            <p:cNvSpPr/>
            <p:nvPr/>
          </p:nvSpPr>
          <p:spPr>
            <a:xfrm>
              <a:off x="1037516" y="3027888"/>
              <a:ext cx="10652998" cy="227752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a:solidFill>
                    <a:schemeClr val="tx1"/>
                  </a:solidFill>
                  <a:latin typeface="Cambria" panose="02040503050406030204" pitchFamily="18" charset="0"/>
                  <a:ea typeface="Cambria" panose="02040503050406030204" pitchFamily="18" charset="0"/>
                </a:rPr>
                <a:t>L’EAA a été réalisée en deux cycles : </a:t>
              </a:r>
            </a:p>
            <a:p>
              <a:pPr algn="just"/>
              <a:r>
                <a:rPr lang="fr-FR" sz="2400" b="1" dirty="0">
                  <a:solidFill>
                    <a:schemeClr val="tx1"/>
                  </a:solidFill>
                  <a:latin typeface="Cambria" panose="02040503050406030204" pitchFamily="18" charset="0"/>
                  <a:ea typeface="Cambria" panose="02040503050406030204" pitchFamily="18" charset="0"/>
                </a:rPr>
                <a:t>- </a:t>
              </a:r>
              <a:r>
                <a:rPr lang="fr-FR" sz="2400" dirty="0">
                  <a:solidFill>
                    <a:schemeClr val="tx1"/>
                  </a:solidFill>
                  <a:latin typeface="Cambria" panose="02040503050406030204" pitchFamily="18" charset="0"/>
                  <a:ea typeface="Cambria" panose="02040503050406030204" pitchFamily="18" charset="0"/>
                </a:rPr>
                <a:t>un premier cycle en début de campagne pour collecter des données structurelles;</a:t>
              </a:r>
            </a:p>
            <a:p>
              <a:pPr algn="just"/>
              <a:r>
                <a:rPr lang="fr-FR" sz="2400" dirty="0">
                  <a:solidFill>
                    <a:schemeClr val="tx1"/>
                  </a:solidFill>
                  <a:latin typeface="Cambria" panose="02040503050406030204" pitchFamily="18" charset="0"/>
                  <a:ea typeface="Cambria" panose="02040503050406030204" pitchFamily="18" charset="0"/>
                </a:rPr>
                <a:t>- un second tour après les récoltes pour recueillir des informations sur la production végétale, ainsi que sur les autres activités agricoles,  </a:t>
              </a:r>
            </a:p>
          </p:txBody>
        </p:sp>
        <p:grpSp>
          <p:nvGrpSpPr>
            <p:cNvPr id="44" name="Groupe 43">
              <a:extLst>
                <a:ext uri="{FF2B5EF4-FFF2-40B4-BE49-F238E27FC236}">
                  <a16:creationId xmlns:a16="http://schemas.microsoft.com/office/drawing/2014/main" id="{1B04FE28-2117-401C-8940-965600BC1BB3}"/>
                </a:ext>
              </a:extLst>
            </p:cNvPr>
            <p:cNvGrpSpPr/>
            <p:nvPr/>
          </p:nvGrpSpPr>
          <p:grpSpPr>
            <a:xfrm>
              <a:off x="563170" y="3629792"/>
              <a:ext cx="474346" cy="2455710"/>
              <a:chOff x="563170" y="3629792"/>
              <a:chExt cx="474346" cy="2455710"/>
            </a:xfrm>
          </p:grpSpPr>
          <p:cxnSp>
            <p:nvCxnSpPr>
              <p:cNvPr id="14" name="Connecteur droit 13">
                <a:extLst>
                  <a:ext uri="{FF2B5EF4-FFF2-40B4-BE49-F238E27FC236}">
                    <a16:creationId xmlns:a16="http://schemas.microsoft.com/office/drawing/2014/main" id="{25DDC55D-0DD3-4F58-9A47-E4D8F41FE3D0}"/>
                  </a:ext>
                </a:extLst>
              </p:cNvPr>
              <p:cNvCxnSpPr>
                <a:cxnSpLocks/>
              </p:cNvCxnSpPr>
              <p:nvPr/>
            </p:nvCxnSpPr>
            <p:spPr>
              <a:xfrm>
                <a:off x="563170" y="3629792"/>
                <a:ext cx="3500" cy="2455710"/>
              </a:xfrm>
              <a:prstGeom prst="line">
                <a:avLst/>
              </a:prstGeom>
            </p:spPr>
            <p:style>
              <a:lnRef idx="1">
                <a:schemeClr val="accent6"/>
              </a:lnRef>
              <a:fillRef idx="0">
                <a:schemeClr val="accent6"/>
              </a:fillRef>
              <a:effectRef idx="0">
                <a:schemeClr val="accent6"/>
              </a:effectRef>
              <a:fontRef idx="minor">
                <a:schemeClr val="tx1"/>
              </a:fontRef>
            </p:style>
          </p:cxnSp>
          <p:cxnSp>
            <p:nvCxnSpPr>
              <p:cNvPr id="19" name="Connecteur droit 18">
                <a:extLst>
                  <a:ext uri="{FF2B5EF4-FFF2-40B4-BE49-F238E27FC236}">
                    <a16:creationId xmlns:a16="http://schemas.microsoft.com/office/drawing/2014/main" id="{E70E1BB1-EF34-4A01-9A88-76EA4060158D}"/>
                  </a:ext>
                </a:extLst>
              </p:cNvPr>
              <p:cNvCxnSpPr>
                <a:cxnSpLocks/>
              </p:cNvCxnSpPr>
              <p:nvPr/>
            </p:nvCxnSpPr>
            <p:spPr>
              <a:xfrm>
                <a:off x="563170" y="3629792"/>
                <a:ext cx="474346"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41" name="Connecteur droit 40">
                <a:extLst>
                  <a:ext uri="{FF2B5EF4-FFF2-40B4-BE49-F238E27FC236}">
                    <a16:creationId xmlns:a16="http://schemas.microsoft.com/office/drawing/2014/main" id="{3193C29C-B8D9-44DB-8807-3BA17C216695}"/>
                  </a:ext>
                </a:extLst>
              </p:cNvPr>
              <p:cNvCxnSpPr>
                <a:cxnSpLocks/>
              </p:cNvCxnSpPr>
              <p:nvPr/>
            </p:nvCxnSpPr>
            <p:spPr>
              <a:xfrm flipH="1">
                <a:off x="566670" y="6085502"/>
                <a:ext cx="459516" cy="0"/>
              </a:xfrm>
              <a:prstGeom prst="line">
                <a:avLst/>
              </a:prstGeom>
            </p:spPr>
            <p:style>
              <a:lnRef idx="1">
                <a:schemeClr val="accent6"/>
              </a:lnRef>
              <a:fillRef idx="0">
                <a:schemeClr val="accent6"/>
              </a:fillRef>
              <a:effectRef idx="0">
                <a:schemeClr val="accent6"/>
              </a:effectRef>
              <a:fontRef idx="minor">
                <a:schemeClr val="tx1"/>
              </a:fontRef>
            </p:style>
          </p:cxnSp>
        </p:grpSp>
      </p:grpSp>
    </p:spTree>
    <p:extLst>
      <p:ext uri="{BB962C8B-B14F-4D97-AF65-F5344CB8AC3E}">
        <p14:creationId xmlns:p14="http://schemas.microsoft.com/office/powerpoint/2010/main" val="19910452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06bed3f-efae-4d70-a15b-866bb27c918d}"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otalTime>74554</TotalTime>
  <Words>2591</Words>
  <Application>Microsoft Office PowerPoint</Application>
  <PresentationFormat>Widescreen</PresentationFormat>
  <Paragraphs>252</Paragraphs>
  <Slides>20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Cambria</vt:lpstr>
      <vt:lpstr>Cambria Math</vt:lpstr>
      <vt:lpstr>Garamond</vt:lpstr>
      <vt:lpstr>Times New Roman</vt:lpstr>
      <vt:lpstr>Wingdings</vt:lpstr>
      <vt:lpstr>Thème Office</vt:lpstr>
      <vt:lpstr>Land tenure and food security of family farmers in rural Senegal</vt:lpstr>
      <vt:lpstr>PRESENTATION PLAN</vt:lpstr>
      <vt:lpstr>1. CONTEXT AND PROBLEM</vt:lpstr>
      <vt:lpstr>1. CONTEXT AND PROBEM</vt:lpstr>
      <vt:lpstr>1. CONTEXT AND PROBEM</vt:lpstr>
      <vt:lpstr>1. CONTEXT AND PROBEM</vt:lpstr>
      <vt:lpstr>1. CONTEXT AND PROBEM</vt:lpstr>
      <vt:lpstr>2. Objective</vt:lpstr>
      <vt:lpstr>3. ANALYSIS METHODOLOGY</vt:lpstr>
      <vt:lpstr>3. ANALYSIS METHODOLOGY</vt:lpstr>
      <vt:lpstr>4. RESULTS</vt:lpstr>
      <vt:lpstr>4. RESULTS</vt:lpstr>
      <vt:lpstr>4. RESULTS</vt:lpstr>
      <vt:lpstr>4. RESULTS</vt:lpstr>
      <vt:lpstr>4. RESULTS</vt:lpstr>
      <vt:lpstr>5 . CONCLUSION</vt:lpstr>
      <vt:lpstr>5 . CONCLUSION</vt:lpstr>
      <vt:lpstr>5 . CONCLUSION</vt:lpstr>
      <vt:lpstr>5 . Recommandations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Djihadisme : Financement et Conséquences économiques</dc:title>
  <dc:creator>Desire</dc:creator>
  <cp:lastModifiedBy>Medhat Elhelepi</cp:lastModifiedBy>
  <cp:revision>687</cp:revision>
  <dcterms:created xsi:type="dcterms:W3CDTF">2015-03-26T15:06:40Z</dcterms:created>
  <dcterms:modified xsi:type="dcterms:W3CDTF">2025-11-10T18:48:23Z</dcterms:modified>
</cp:coreProperties>
</file>