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5"/>
  </p:notesMasterIdLst>
  <p:handoutMasterIdLst>
    <p:handoutMasterId r:id="rId36"/>
  </p:handoutMasterIdLst>
  <p:sldIdLst>
    <p:sldId id="297" r:id="rId5"/>
    <p:sldId id="257" r:id="rId6"/>
    <p:sldId id="269" r:id="rId7"/>
    <p:sldId id="270" r:id="rId8"/>
    <p:sldId id="271" r:id="rId9"/>
    <p:sldId id="272" r:id="rId10"/>
    <p:sldId id="298" r:id="rId11"/>
    <p:sldId id="273" r:id="rId12"/>
    <p:sldId id="276" r:id="rId13"/>
    <p:sldId id="275" r:id="rId14"/>
    <p:sldId id="277" r:id="rId15"/>
    <p:sldId id="278" r:id="rId16"/>
    <p:sldId id="280" r:id="rId17"/>
    <p:sldId id="281" r:id="rId18"/>
    <p:sldId id="299" r:id="rId19"/>
    <p:sldId id="282" r:id="rId20"/>
    <p:sldId id="283" r:id="rId21"/>
    <p:sldId id="300" r:id="rId22"/>
    <p:sldId id="284" r:id="rId23"/>
    <p:sldId id="285" r:id="rId24"/>
    <p:sldId id="286" r:id="rId25"/>
    <p:sldId id="301" r:id="rId26"/>
    <p:sldId id="287" r:id="rId27"/>
    <p:sldId id="292" r:id="rId28"/>
    <p:sldId id="289" r:id="rId29"/>
    <p:sldId id="303" r:id="rId30"/>
    <p:sldId id="294" r:id="rId31"/>
    <p:sldId id="293" r:id="rId32"/>
    <p:sldId id="290" r:id="rId33"/>
    <p:sldId id="291" r:id="rId3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565C04"/>
    <a:srgbClr val="99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73" d="100"/>
          <a:sy n="73" d="100"/>
        </p:scale>
        <p:origin x="44" y="80"/>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REDE\Desktop\Document%20Erick\BASE%20A%20UTILISER\CROISSANC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EREDE\Desktop\Document%20Erick\BASE%20A%20UTILISER\CHOMAG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EREDE\Desktop\Document%20Erick\BASE%20A%20UTILISER\ESPERANCE%20DE%20VIE.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EREDE\Desktop\Document%20Erick\BASE%20A%20UTILISER\MORTALIT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EREDE\Desktop\Document%20Erick\BASE%20A%20UTILISER\FREEDOM%20ECONOMIC.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EREDE\AppData\Local\Temp\CPI2017_FullDataS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TAUX</a:t>
            </a:r>
            <a:r>
              <a:rPr lang="fr-FR" baseline="0"/>
              <a:t> DE CROISSANCE DE 2000-2016</a:t>
            </a:r>
            <a:endParaRPr lang="fr-FR"/>
          </a:p>
        </c:rich>
      </c:tx>
      <c:overlay val="0"/>
    </c:title>
    <c:autoTitleDeleted val="0"/>
    <c:plotArea>
      <c:layout/>
      <c:lineChart>
        <c:grouping val="stacked"/>
        <c:varyColors val="0"/>
        <c:ser>
          <c:idx val="0"/>
          <c:order val="0"/>
          <c:tx>
            <c:strRef>
              <c:f>STATISTIQUE!$B$6</c:f>
              <c:strCache>
                <c:ptCount val="1"/>
                <c:pt idx="0">
                  <c:v>République centrafricaine</c:v>
                </c:pt>
              </c:strCache>
            </c:strRef>
          </c:tx>
          <c:spPr>
            <a:ln>
              <a:solidFill>
                <a:srgbClr val="565C04"/>
              </a:solidFill>
            </a:ln>
          </c:spPr>
          <c:cat>
            <c:strRef>
              <c:f>STATISTIQUE!$A$7:$A$23</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STATISTIQUE!$B$7:$B$23</c:f>
              <c:numCache>
                <c:formatCode>General</c:formatCode>
                <c:ptCount val="17"/>
                <c:pt idx="0">
                  <c:v>-2.4894324402887378</c:v>
                </c:pt>
                <c:pt idx="1">
                  <c:v>-1.48943244028874</c:v>
                </c:pt>
                <c:pt idx="2">
                  <c:v>-0.489432440288738</c:v>
                </c:pt>
                <c:pt idx="3">
                  <c:v>0.5105675597112308</c:v>
                </c:pt>
                <c:pt idx="4">
                  <c:v>1.5105675597112833</c:v>
                </c:pt>
                <c:pt idx="5">
                  <c:v>2.51056755971126</c:v>
                </c:pt>
                <c:pt idx="6">
                  <c:v>3.51056755971126</c:v>
                </c:pt>
                <c:pt idx="7">
                  <c:v>4.5105675597112445</c:v>
                </c:pt>
                <c:pt idx="8">
                  <c:v>5.5105675597112445</c:v>
                </c:pt>
                <c:pt idx="9">
                  <c:v>6.5105675597112445</c:v>
                </c:pt>
                <c:pt idx="10">
                  <c:v>7.5105675597112445</c:v>
                </c:pt>
                <c:pt idx="11">
                  <c:v>8.5105675597112747</c:v>
                </c:pt>
                <c:pt idx="12">
                  <c:v>9.5105675597112747</c:v>
                </c:pt>
                <c:pt idx="13">
                  <c:v>10.510567559711324</c:v>
                </c:pt>
                <c:pt idx="14">
                  <c:v>11.510567559711324</c:v>
                </c:pt>
                <c:pt idx="15">
                  <c:v>12.510567559711324</c:v>
                </c:pt>
                <c:pt idx="16">
                  <c:v>13.510567559711324</c:v>
                </c:pt>
              </c:numCache>
            </c:numRef>
          </c:val>
          <c:smooth val="0"/>
          <c:extLst>
            <c:ext xmlns:c16="http://schemas.microsoft.com/office/drawing/2014/chart" uri="{C3380CC4-5D6E-409C-BE32-E72D297353CC}">
              <c16:uniqueId val="{00000000-7134-4B43-8F8E-61E8F994F6B0}"/>
            </c:ext>
          </c:extLst>
        </c:ser>
        <c:ser>
          <c:idx val="1"/>
          <c:order val="1"/>
          <c:tx>
            <c:strRef>
              <c:f>STATISTIQUE!$C$6</c:f>
              <c:strCache>
                <c:ptCount val="1"/>
                <c:pt idx="0">
                  <c:v>Cameroun</c:v>
                </c:pt>
              </c:strCache>
            </c:strRef>
          </c:tx>
          <c:spPr>
            <a:ln>
              <a:solidFill>
                <a:srgbClr val="002060"/>
              </a:solidFill>
            </a:ln>
          </c:spPr>
          <c:cat>
            <c:strRef>
              <c:f>STATISTIQUE!$A$7:$A$23</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STATISTIQUE!$C$7:$C$23</c:f>
              <c:numCache>
                <c:formatCode>General</c:formatCode>
                <c:ptCount val="17"/>
                <c:pt idx="0">
                  <c:v>3.5533743641612716</c:v>
                </c:pt>
                <c:pt idx="1">
                  <c:v>4.5533743641612698</c:v>
                </c:pt>
                <c:pt idx="2">
                  <c:v>5.5533743641612698</c:v>
                </c:pt>
                <c:pt idx="3">
                  <c:v>6.5533743641612698</c:v>
                </c:pt>
                <c:pt idx="4">
                  <c:v>7.5533743641612698</c:v>
                </c:pt>
                <c:pt idx="5">
                  <c:v>8.5533743641612698</c:v>
                </c:pt>
                <c:pt idx="6">
                  <c:v>9.5533743641612698</c:v>
                </c:pt>
                <c:pt idx="7">
                  <c:v>10.5533743641613</c:v>
                </c:pt>
                <c:pt idx="8">
                  <c:v>11.5533743641613</c:v>
                </c:pt>
                <c:pt idx="9">
                  <c:v>12.5533743641613</c:v>
                </c:pt>
                <c:pt idx="10">
                  <c:v>13.5533743641613</c:v>
                </c:pt>
                <c:pt idx="11">
                  <c:v>14.5533743641613</c:v>
                </c:pt>
                <c:pt idx="12">
                  <c:v>15.5533743641613</c:v>
                </c:pt>
                <c:pt idx="13">
                  <c:v>16.553374364161289</c:v>
                </c:pt>
                <c:pt idx="14">
                  <c:v>17.553374364161289</c:v>
                </c:pt>
                <c:pt idx="15">
                  <c:v>18.553374364161289</c:v>
                </c:pt>
                <c:pt idx="16">
                  <c:v>19.553374364161289</c:v>
                </c:pt>
              </c:numCache>
            </c:numRef>
          </c:val>
          <c:smooth val="0"/>
          <c:extLst>
            <c:ext xmlns:c16="http://schemas.microsoft.com/office/drawing/2014/chart" uri="{C3380CC4-5D6E-409C-BE32-E72D297353CC}">
              <c16:uniqueId val="{00000001-7134-4B43-8F8E-61E8F994F6B0}"/>
            </c:ext>
          </c:extLst>
        </c:ser>
        <c:ser>
          <c:idx val="2"/>
          <c:order val="2"/>
          <c:tx>
            <c:strRef>
              <c:f>STATISTIQUE!$D$6</c:f>
              <c:strCache>
                <c:ptCount val="1"/>
                <c:pt idx="0">
                  <c:v>Congo, République du</c:v>
                </c:pt>
              </c:strCache>
            </c:strRef>
          </c:tx>
          <c:spPr>
            <a:ln>
              <a:solidFill>
                <a:srgbClr val="FF0000"/>
              </a:solidFill>
            </a:ln>
          </c:spPr>
          <c:cat>
            <c:strRef>
              <c:f>STATISTIQUE!$A$7:$A$23</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STATISTIQUE!$D$7:$D$23</c:f>
              <c:numCache>
                <c:formatCode>General</c:formatCode>
                <c:ptCount val="17"/>
                <c:pt idx="0">
                  <c:v>7.5759803921568505</c:v>
                </c:pt>
                <c:pt idx="1">
                  <c:v>8.5759803921568505</c:v>
                </c:pt>
                <c:pt idx="2">
                  <c:v>9.5759803921568505</c:v>
                </c:pt>
                <c:pt idx="3">
                  <c:v>10.575980392157026</c:v>
                </c:pt>
                <c:pt idx="4">
                  <c:v>11.575980392157026</c:v>
                </c:pt>
                <c:pt idx="5">
                  <c:v>12.575980392157026</c:v>
                </c:pt>
                <c:pt idx="6">
                  <c:v>13.575980392157026</c:v>
                </c:pt>
                <c:pt idx="7">
                  <c:v>14.575980392157026</c:v>
                </c:pt>
                <c:pt idx="8">
                  <c:v>15.575980392157026</c:v>
                </c:pt>
                <c:pt idx="9">
                  <c:v>16.5759803921569</c:v>
                </c:pt>
                <c:pt idx="10">
                  <c:v>17.5759803921569</c:v>
                </c:pt>
                <c:pt idx="11">
                  <c:v>18.5759803921569</c:v>
                </c:pt>
                <c:pt idx="12">
                  <c:v>19.5759803921569</c:v>
                </c:pt>
                <c:pt idx="13">
                  <c:v>20.5759803921569</c:v>
                </c:pt>
                <c:pt idx="14">
                  <c:v>21.5759803921569</c:v>
                </c:pt>
                <c:pt idx="15">
                  <c:v>22.5759803921569</c:v>
                </c:pt>
                <c:pt idx="16">
                  <c:v>23.5759803921569</c:v>
                </c:pt>
              </c:numCache>
            </c:numRef>
          </c:val>
          <c:smooth val="0"/>
          <c:extLst>
            <c:ext xmlns:c16="http://schemas.microsoft.com/office/drawing/2014/chart" uri="{C3380CC4-5D6E-409C-BE32-E72D297353CC}">
              <c16:uniqueId val="{00000002-7134-4B43-8F8E-61E8F994F6B0}"/>
            </c:ext>
          </c:extLst>
        </c:ser>
        <c:ser>
          <c:idx val="3"/>
          <c:order val="3"/>
          <c:tx>
            <c:strRef>
              <c:f>STATISTIQUE!$E$6</c:f>
              <c:strCache>
                <c:ptCount val="1"/>
                <c:pt idx="0">
                  <c:v>Gabon</c:v>
                </c:pt>
              </c:strCache>
            </c:strRef>
          </c:tx>
          <c:spPr>
            <a:ln>
              <a:solidFill>
                <a:srgbClr val="FFC000"/>
              </a:solidFill>
            </a:ln>
          </c:spPr>
          <c:cat>
            <c:strRef>
              <c:f>STATISTIQUE!$A$7:$A$23</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STATISTIQUE!$E$7:$E$23</c:f>
              <c:numCache>
                <c:formatCode>General</c:formatCode>
                <c:ptCount val="17"/>
                <c:pt idx="0">
                  <c:v>-1.8829663976089444</c:v>
                </c:pt>
                <c:pt idx="1">
                  <c:v>-0.88296639760896767</c:v>
                </c:pt>
                <c:pt idx="2">
                  <c:v>0.11703360239103357</c:v>
                </c:pt>
                <c:pt idx="3">
                  <c:v>1.1170336023910299</c:v>
                </c:pt>
                <c:pt idx="4">
                  <c:v>2.1170336023910412</c:v>
                </c:pt>
                <c:pt idx="5">
                  <c:v>3.1170336023910412</c:v>
                </c:pt>
                <c:pt idx="6">
                  <c:v>4.1170336023910297</c:v>
                </c:pt>
                <c:pt idx="7">
                  <c:v>5.1170336023910297</c:v>
                </c:pt>
                <c:pt idx="8">
                  <c:v>6.1170336023910297</c:v>
                </c:pt>
                <c:pt idx="9">
                  <c:v>7.1170336023910297</c:v>
                </c:pt>
                <c:pt idx="10">
                  <c:v>8.1170336023910199</c:v>
                </c:pt>
                <c:pt idx="11">
                  <c:v>9.1170336023910199</c:v>
                </c:pt>
                <c:pt idx="12">
                  <c:v>10.117033602390999</c:v>
                </c:pt>
                <c:pt idx="13">
                  <c:v>11.117033602390999</c:v>
                </c:pt>
                <c:pt idx="14">
                  <c:v>12.117033602390999</c:v>
                </c:pt>
                <c:pt idx="15">
                  <c:v>13.117033602390999</c:v>
                </c:pt>
                <c:pt idx="16">
                  <c:v>14.117033602390999</c:v>
                </c:pt>
              </c:numCache>
            </c:numRef>
          </c:val>
          <c:smooth val="0"/>
          <c:extLst>
            <c:ext xmlns:c16="http://schemas.microsoft.com/office/drawing/2014/chart" uri="{C3380CC4-5D6E-409C-BE32-E72D297353CC}">
              <c16:uniqueId val="{00000003-7134-4B43-8F8E-61E8F994F6B0}"/>
            </c:ext>
          </c:extLst>
        </c:ser>
        <c:ser>
          <c:idx val="4"/>
          <c:order val="4"/>
          <c:tx>
            <c:strRef>
              <c:f>STATISTIQUE!$F$6</c:f>
              <c:strCache>
                <c:ptCount val="1"/>
                <c:pt idx="0">
                  <c:v>Guinée équatoriale</c:v>
                </c:pt>
              </c:strCache>
            </c:strRef>
          </c:tx>
          <c:spPr>
            <a:ln>
              <a:solidFill>
                <a:schemeClr val="tx2"/>
              </a:solidFill>
            </a:ln>
          </c:spPr>
          <c:cat>
            <c:strRef>
              <c:f>STATISTIQUE!$A$7:$A$23</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STATISTIQUE!$F$7:$F$23</c:f>
              <c:numCache>
                <c:formatCode>General</c:formatCode>
                <c:ptCount val="17"/>
                <c:pt idx="0">
                  <c:v>18.213779954899167</c:v>
                </c:pt>
                <c:pt idx="1">
                  <c:v>19.213779954899199</c:v>
                </c:pt>
                <c:pt idx="2">
                  <c:v>20.213779954899199</c:v>
                </c:pt>
                <c:pt idx="3">
                  <c:v>21.213779954899199</c:v>
                </c:pt>
                <c:pt idx="4">
                  <c:v>22.213779954899199</c:v>
                </c:pt>
                <c:pt idx="5">
                  <c:v>23.213779954899199</c:v>
                </c:pt>
                <c:pt idx="6">
                  <c:v>24.213779954899199</c:v>
                </c:pt>
                <c:pt idx="7">
                  <c:v>25.213779954899199</c:v>
                </c:pt>
                <c:pt idx="8">
                  <c:v>26.213779954899199</c:v>
                </c:pt>
                <c:pt idx="9">
                  <c:v>27.213779954899199</c:v>
                </c:pt>
                <c:pt idx="10">
                  <c:v>28.213779954899199</c:v>
                </c:pt>
                <c:pt idx="11">
                  <c:v>29.213779954899199</c:v>
                </c:pt>
                <c:pt idx="12">
                  <c:v>30.213779954899199</c:v>
                </c:pt>
                <c:pt idx="13">
                  <c:v>31.213779954899199</c:v>
                </c:pt>
                <c:pt idx="14">
                  <c:v>32.213779954899202</c:v>
                </c:pt>
                <c:pt idx="15">
                  <c:v>33.213779954899202</c:v>
                </c:pt>
                <c:pt idx="16">
                  <c:v>34.213779954899202</c:v>
                </c:pt>
              </c:numCache>
            </c:numRef>
          </c:val>
          <c:smooth val="0"/>
          <c:extLst>
            <c:ext xmlns:c16="http://schemas.microsoft.com/office/drawing/2014/chart" uri="{C3380CC4-5D6E-409C-BE32-E72D297353CC}">
              <c16:uniqueId val="{00000004-7134-4B43-8F8E-61E8F994F6B0}"/>
            </c:ext>
          </c:extLst>
        </c:ser>
        <c:ser>
          <c:idx val="5"/>
          <c:order val="5"/>
          <c:tx>
            <c:strRef>
              <c:f>STATISTIQUE!$G$6</c:f>
              <c:strCache>
                <c:ptCount val="1"/>
                <c:pt idx="0">
                  <c:v>Afrique subsaharienne</c:v>
                </c:pt>
              </c:strCache>
            </c:strRef>
          </c:tx>
          <c:spPr>
            <a:ln>
              <a:solidFill>
                <a:srgbClr val="00B050"/>
              </a:solidFill>
            </a:ln>
          </c:spPr>
          <c:cat>
            <c:strRef>
              <c:f>STATISTIQUE!$A$7:$A$23</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STATISTIQUE!$G$7:$G$23</c:f>
              <c:numCache>
                <c:formatCode>General</c:formatCode>
                <c:ptCount val="17"/>
                <c:pt idx="0">
                  <c:v>3.6167256289957797</c:v>
                </c:pt>
                <c:pt idx="1">
                  <c:v>4.6167256289957646</c:v>
                </c:pt>
                <c:pt idx="2">
                  <c:v>5.6167256289957646</c:v>
                </c:pt>
                <c:pt idx="3">
                  <c:v>6.6167256289957646</c:v>
                </c:pt>
                <c:pt idx="4">
                  <c:v>7.6167256289957646</c:v>
                </c:pt>
                <c:pt idx="5">
                  <c:v>8.6167256289957699</c:v>
                </c:pt>
                <c:pt idx="6">
                  <c:v>9.6167256289957699</c:v>
                </c:pt>
                <c:pt idx="7">
                  <c:v>10.616725628995798</c:v>
                </c:pt>
                <c:pt idx="8">
                  <c:v>11.616725628995798</c:v>
                </c:pt>
                <c:pt idx="9">
                  <c:v>12.616725628995798</c:v>
                </c:pt>
                <c:pt idx="10">
                  <c:v>13.616725628995798</c:v>
                </c:pt>
                <c:pt idx="11">
                  <c:v>14.616725628995798</c:v>
                </c:pt>
                <c:pt idx="12">
                  <c:v>15.616725628995798</c:v>
                </c:pt>
                <c:pt idx="13">
                  <c:v>16.616725628995798</c:v>
                </c:pt>
                <c:pt idx="14">
                  <c:v>17.616725628995798</c:v>
                </c:pt>
                <c:pt idx="15">
                  <c:v>18.616725628995798</c:v>
                </c:pt>
                <c:pt idx="16">
                  <c:v>19.616725628995798</c:v>
                </c:pt>
              </c:numCache>
            </c:numRef>
          </c:val>
          <c:smooth val="0"/>
          <c:extLst>
            <c:ext xmlns:c16="http://schemas.microsoft.com/office/drawing/2014/chart" uri="{C3380CC4-5D6E-409C-BE32-E72D297353CC}">
              <c16:uniqueId val="{00000005-7134-4B43-8F8E-61E8F994F6B0}"/>
            </c:ext>
          </c:extLst>
        </c:ser>
        <c:ser>
          <c:idx val="6"/>
          <c:order val="6"/>
          <c:tx>
            <c:strRef>
              <c:f>STATISTIQUE!$H$6</c:f>
              <c:strCache>
                <c:ptCount val="1"/>
                <c:pt idx="0">
                  <c:v>Tchad</c:v>
                </c:pt>
              </c:strCache>
            </c:strRef>
          </c:tx>
          <c:spPr>
            <a:ln>
              <a:solidFill>
                <a:srgbClr val="00B0F0"/>
              </a:solidFill>
            </a:ln>
          </c:spPr>
          <c:cat>
            <c:strRef>
              <c:f>STATISTIQUE!$A$7:$A$23</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STATISTIQUE!$H$7:$H$23</c:f>
              <c:numCache>
                <c:formatCode>General</c:formatCode>
                <c:ptCount val="17"/>
                <c:pt idx="0">
                  <c:v>-0.87968102544485316</c:v>
                </c:pt>
                <c:pt idx="1">
                  <c:v>0.120318974555161</c:v>
                </c:pt>
                <c:pt idx="2">
                  <c:v>1.1203189745551867</c:v>
                </c:pt>
                <c:pt idx="3">
                  <c:v>2.1203189745551598</c:v>
                </c:pt>
                <c:pt idx="4">
                  <c:v>3.1203189745551598</c:v>
                </c:pt>
                <c:pt idx="5">
                  <c:v>4.1203189745551345</c:v>
                </c:pt>
                <c:pt idx="6">
                  <c:v>5.1203189745551345</c:v>
                </c:pt>
                <c:pt idx="7">
                  <c:v>6.1203189745551345</c:v>
                </c:pt>
                <c:pt idx="8">
                  <c:v>7.1203189745551345</c:v>
                </c:pt>
                <c:pt idx="9">
                  <c:v>8.1203189745550919</c:v>
                </c:pt>
                <c:pt idx="10">
                  <c:v>9.1203189745550919</c:v>
                </c:pt>
                <c:pt idx="11">
                  <c:v>10.120318974555</c:v>
                </c:pt>
                <c:pt idx="12">
                  <c:v>11.120318974555</c:v>
                </c:pt>
                <c:pt idx="13">
                  <c:v>12.120318974555</c:v>
                </c:pt>
                <c:pt idx="14">
                  <c:v>13.120318974555</c:v>
                </c:pt>
                <c:pt idx="15">
                  <c:v>14.120318974555</c:v>
                </c:pt>
                <c:pt idx="16">
                  <c:v>15.120318974555</c:v>
                </c:pt>
              </c:numCache>
            </c:numRef>
          </c:val>
          <c:smooth val="0"/>
          <c:extLst>
            <c:ext xmlns:c16="http://schemas.microsoft.com/office/drawing/2014/chart" uri="{C3380CC4-5D6E-409C-BE32-E72D297353CC}">
              <c16:uniqueId val="{00000006-7134-4B43-8F8E-61E8F994F6B0}"/>
            </c:ext>
          </c:extLst>
        </c:ser>
        <c:dLbls>
          <c:showLegendKey val="0"/>
          <c:showVal val="0"/>
          <c:showCatName val="0"/>
          <c:showSerName val="0"/>
          <c:showPercent val="0"/>
          <c:showBubbleSize val="0"/>
        </c:dLbls>
        <c:marker val="1"/>
        <c:smooth val="0"/>
        <c:axId val="82319616"/>
        <c:axId val="82329600"/>
      </c:lineChart>
      <c:catAx>
        <c:axId val="82319616"/>
        <c:scaling>
          <c:orientation val="minMax"/>
        </c:scaling>
        <c:delete val="0"/>
        <c:axPos val="b"/>
        <c:numFmt formatCode="General" sourceLinked="0"/>
        <c:majorTickMark val="none"/>
        <c:minorTickMark val="none"/>
        <c:tickLblPos val="nextTo"/>
        <c:crossAx val="82329600"/>
        <c:crosses val="autoZero"/>
        <c:auto val="1"/>
        <c:lblAlgn val="ctr"/>
        <c:lblOffset val="100"/>
        <c:noMultiLvlLbl val="0"/>
      </c:catAx>
      <c:valAx>
        <c:axId val="82329600"/>
        <c:scaling>
          <c:orientation val="minMax"/>
        </c:scaling>
        <c:delete val="0"/>
        <c:axPos val="l"/>
        <c:majorGridlines/>
        <c:title>
          <c:overlay val="0"/>
        </c:title>
        <c:numFmt formatCode="General" sourceLinked="1"/>
        <c:majorTickMark val="none"/>
        <c:minorTickMark val="none"/>
        <c:tickLblPos val="nextTo"/>
        <c:crossAx val="82319616"/>
        <c:crosses val="autoZero"/>
        <c:crossBetween val="between"/>
      </c:valAx>
    </c:plotArea>
    <c:legend>
      <c:legendPos val="r"/>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fr-FR"/>
              <a:t>TAUX DE CHOMAGE DE 2000-2017</a:t>
            </a:r>
          </a:p>
        </c:rich>
      </c:tx>
      <c:overlay val="0"/>
    </c:title>
    <c:autoTitleDeleted val="0"/>
    <c:plotArea>
      <c:layout/>
      <c:lineChart>
        <c:grouping val="standard"/>
        <c:varyColors val="0"/>
        <c:ser>
          <c:idx val="0"/>
          <c:order val="0"/>
          <c:tx>
            <c:strRef>
              <c:f>STATISTIQUE!$B$1</c:f>
              <c:strCache>
                <c:ptCount val="1"/>
                <c:pt idx="0">
                  <c:v>RCA</c:v>
                </c:pt>
              </c:strCache>
            </c:strRef>
          </c:tx>
          <c:cat>
            <c:strRef>
              <c:f>STATISTIQUE!$A$2:$A$19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STATISTIQUE!$B$2:$B$19</c:f>
              <c:numCache>
                <c:formatCode>General</c:formatCode>
                <c:ptCount val="18"/>
                <c:pt idx="0">
                  <c:v>10.6000003814697</c:v>
                </c:pt>
                <c:pt idx="1">
                  <c:v>10.6000003814697</c:v>
                </c:pt>
                <c:pt idx="2">
                  <c:v>10.6000003814697</c:v>
                </c:pt>
                <c:pt idx="3">
                  <c:v>10.5</c:v>
                </c:pt>
                <c:pt idx="4">
                  <c:v>10.6000003814697</c:v>
                </c:pt>
                <c:pt idx="5">
                  <c:v>10.6000003814697</c:v>
                </c:pt>
                <c:pt idx="6">
                  <c:v>10.699999809265124</c:v>
                </c:pt>
                <c:pt idx="7">
                  <c:v>10.699999809265124</c:v>
                </c:pt>
                <c:pt idx="8">
                  <c:v>10.6000003814697</c:v>
                </c:pt>
                <c:pt idx="9">
                  <c:v>10.6000003814697</c:v>
                </c:pt>
                <c:pt idx="10">
                  <c:v>10.6000003814697</c:v>
                </c:pt>
                <c:pt idx="11">
                  <c:v>10.6000003814697</c:v>
                </c:pt>
                <c:pt idx="12">
                  <c:v>10.699999809265124</c:v>
                </c:pt>
                <c:pt idx="13">
                  <c:v>10.1000003814697</c:v>
                </c:pt>
                <c:pt idx="14">
                  <c:v>10.6000003814697</c:v>
                </c:pt>
                <c:pt idx="15">
                  <c:v>10.6000003814697</c:v>
                </c:pt>
                <c:pt idx="16">
                  <c:v>10.699999809265124</c:v>
                </c:pt>
                <c:pt idx="17">
                  <c:v>10.800000190734902</c:v>
                </c:pt>
              </c:numCache>
            </c:numRef>
          </c:val>
          <c:smooth val="0"/>
          <c:extLst>
            <c:ext xmlns:c16="http://schemas.microsoft.com/office/drawing/2014/chart" uri="{C3380CC4-5D6E-409C-BE32-E72D297353CC}">
              <c16:uniqueId val="{00000000-9679-4F76-A795-F3FBA96E787E}"/>
            </c:ext>
          </c:extLst>
        </c:ser>
        <c:ser>
          <c:idx val="1"/>
          <c:order val="1"/>
          <c:tx>
            <c:strRef>
              <c:f>STATISTIQUE!$C$1</c:f>
              <c:strCache>
                <c:ptCount val="1"/>
                <c:pt idx="0">
                  <c:v>CAMEROUN</c:v>
                </c:pt>
              </c:strCache>
            </c:strRef>
          </c:tx>
          <c:spPr>
            <a:ln>
              <a:solidFill>
                <a:srgbClr val="00B0F0"/>
              </a:solidFill>
            </a:ln>
          </c:spPr>
          <c:cat>
            <c:strRef>
              <c:f>STATISTIQUE!$A$2:$A$19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STATISTIQUE!$C$2:$C$19</c:f>
              <c:numCache>
                <c:formatCode>General</c:formatCode>
                <c:ptCount val="18"/>
                <c:pt idx="0">
                  <c:v>10</c:v>
                </c:pt>
                <c:pt idx="1">
                  <c:v>11.5</c:v>
                </c:pt>
                <c:pt idx="2">
                  <c:v>9.1000003814697301</c:v>
                </c:pt>
                <c:pt idx="3">
                  <c:v>9.1999998092651527</c:v>
                </c:pt>
                <c:pt idx="4">
                  <c:v>7.8000001907349024</c:v>
                </c:pt>
                <c:pt idx="5">
                  <c:v>6.6999998092651385</c:v>
                </c:pt>
                <c:pt idx="6">
                  <c:v>5.5999999046325923</c:v>
                </c:pt>
                <c:pt idx="7">
                  <c:v>4.4000000953674334</c:v>
                </c:pt>
                <c:pt idx="8">
                  <c:v>4.9000000953674334</c:v>
                </c:pt>
                <c:pt idx="9">
                  <c:v>5.3000001907349024</c:v>
                </c:pt>
                <c:pt idx="10">
                  <c:v>6.3000001907349024</c:v>
                </c:pt>
                <c:pt idx="11">
                  <c:v>6.3000001907349024</c:v>
                </c:pt>
                <c:pt idx="12">
                  <c:v>6.3000001907349024</c:v>
                </c:pt>
                <c:pt idx="13">
                  <c:v>6.3000001907349024</c:v>
                </c:pt>
                <c:pt idx="14">
                  <c:v>6.3000001907349024</c:v>
                </c:pt>
                <c:pt idx="15">
                  <c:v>6.3000001907349024</c:v>
                </c:pt>
                <c:pt idx="16">
                  <c:v>6.6999998092651385</c:v>
                </c:pt>
                <c:pt idx="17">
                  <c:v>6.9000000953674334</c:v>
                </c:pt>
              </c:numCache>
            </c:numRef>
          </c:val>
          <c:smooth val="0"/>
          <c:extLst>
            <c:ext xmlns:c16="http://schemas.microsoft.com/office/drawing/2014/chart" uri="{C3380CC4-5D6E-409C-BE32-E72D297353CC}">
              <c16:uniqueId val="{00000001-9679-4F76-A795-F3FBA96E787E}"/>
            </c:ext>
          </c:extLst>
        </c:ser>
        <c:ser>
          <c:idx val="2"/>
          <c:order val="2"/>
          <c:tx>
            <c:strRef>
              <c:f>STATISTIQUE!$D$1</c:f>
              <c:strCache>
                <c:ptCount val="1"/>
                <c:pt idx="0">
                  <c:v>CONGO</c:v>
                </c:pt>
              </c:strCache>
            </c:strRef>
          </c:tx>
          <c:spPr>
            <a:ln>
              <a:solidFill>
                <a:srgbClr val="FFFF00"/>
              </a:solidFill>
            </a:ln>
          </c:spPr>
          <c:cat>
            <c:strRef>
              <c:f>STATISTIQUE!$A$2:$A$19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STATISTIQUE!$D$2:$D$19</c:f>
              <c:numCache>
                <c:formatCode>General</c:formatCode>
                <c:ptCount val="18"/>
                <c:pt idx="0">
                  <c:v>26</c:v>
                </c:pt>
                <c:pt idx="1">
                  <c:v>17.200000762939499</c:v>
                </c:pt>
                <c:pt idx="2">
                  <c:v>18.5</c:v>
                </c:pt>
                <c:pt idx="3">
                  <c:v>19.700000762939499</c:v>
                </c:pt>
                <c:pt idx="4">
                  <c:v>20.899999618530288</c:v>
                </c:pt>
                <c:pt idx="5">
                  <c:v>26.700000762939499</c:v>
                </c:pt>
                <c:pt idx="6">
                  <c:v>22.5</c:v>
                </c:pt>
                <c:pt idx="7">
                  <c:v>21.600000381469702</c:v>
                </c:pt>
                <c:pt idx="8">
                  <c:v>20.799999237060486</c:v>
                </c:pt>
                <c:pt idx="9">
                  <c:v>26.899999618530288</c:v>
                </c:pt>
                <c:pt idx="10">
                  <c:v>24.5</c:v>
                </c:pt>
                <c:pt idx="11">
                  <c:v>22</c:v>
                </c:pt>
                <c:pt idx="12">
                  <c:v>16.799999237060486</c:v>
                </c:pt>
                <c:pt idx="13">
                  <c:v>16.799999237060486</c:v>
                </c:pt>
                <c:pt idx="14">
                  <c:v>16.899999618530288</c:v>
                </c:pt>
                <c:pt idx="15">
                  <c:v>16.700000762939499</c:v>
                </c:pt>
                <c:pt idx="16">
                  <c:v>18</c:v>
                </c:pt>
                <c:pt idx="17">
                  <c:v>19.200000762939499</c:v>
                </c:pt>
              </c:numCache>
            </c:numRef>
          </c:val>
          <c:smooth val="0"/>
          <c:extLst>
            <c:ext xmlns:c16="http://schemas.microsoft.com/office/drawing/2014/chart" uri="{C3380CC4-5D6E-409C-BE32-E72D297353CC}">
              <c16:uniqueId val="{00000002-9679-4F76-A795-F3FBA96E787E}"/>
            </c:ext>
          </c:extLst>
        </c:ser>
        <c:ser>
          <c:idx val="3"/>
          <c:order val="3"/>
          <c:tx>
            <c:strRef>
              <c:f>STATISTIQUE!$E$1</c:f>
              <c:strCache>
                <c:ptCount val="1"/>
                <c:pt idx="0">
                  <c:v>GUINEE EQUATORIALE</c:v>
                </c:pt>
              </c:strCache>
            </c:strRef>
          </c:tx>
          <c:spPr>
            <a:ln>
              <a:solidFill>
                <a:schemeClr val="tx2"/>
              </a:solidFill>
            </a:ln>
          </c:spPr>
          <c:cat>
            <c:strRef>
              <c:f>STATISTIQUE!$A$2:$A$19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STATISTIQUE!$E$2:$E$19</c:f>
              <c:numCache>
                <c:formatCode>General</c:formatCode>
                <c:ptCount val="18"/>
                <c:pt idx="0">
                  <c:v>12.1000003814697</c:v>
                </c:pt>
                <c:pt idx="1">
                  <c:v>11.6000003814697</c:v>
                </c:pt>
                <c:pt idx="2">
                  <c:v>10.699999809265124</c:v>
                </c:pt>
                <c:pt idx="3">
                  <c:v>10.6000003814697</c:v>
                </c:pt>
                <c:pt idx="4">
                  <c:v>11</c:v>
                </c:pt>
                <c:pt idx="5">
                  <c:v>10.5</c:v>
                </c:pt>
                <c:pt idx="6">
                  <c:v>10.300000190734902</c:v>
                </c:pt>
                <c:pt idx="7">
                  <c:v>10.699999809265124</c:v>
                </c:pt>
                <c:pt idx="8">
                  <c:v>10.699999809265124</c:v>
                </c:pt>
                <c:pt idx="9">
                  <c:v>10.399999618530376</c:v>
                </c:pt>
                <c:pt idx="10">
                  <c:v>10.300000190734902</c:v>
                </c:pt>
                <c:pt idx="11">
                  <c:v>10.5</c:v>
                </c:pt>
                <c:pt idx="12">
                  <c:v>10.5</c:v>
                </c:pt>
                <c:pt idx="13">
                  <c:v>10.300000190734902</c:v>
                </c:pt>
                <c:pt idx="14">
                  <c:v>10.399999618530376</c:v>
                </c:pt>
                <c:pt idx="15">
                  <c:v>10.300000190734902</c:v>
                </c:pt>
                <c:pt idx="16">
                  <c:v>11.1000003814697</c:v>
                </c:pt>
                <c:pt idx="17">
                  <c:v>11.800000190734902</c:v>
                </c:pt>
              </c:numCache>
            </c:numRef>
          </c:val>
          <c:smooth val="0"/>
          <c:extLst>
            <c:ext xmlns:c16="http://schemas.microsoft.com/office/drawing/2014/chart" uri="{C3380CC4-5D6E-409C-BE32-E72D297353CC}">
              <c16:uniqueId val="{00000003-9679-4F76-A795-F3FBA96E787E}"/>
            </c:ext>
          </c:extLst>
        </c:ser>
        <c:ser>
          <c:idx val="4"/>
          <c:order val="4"/>
          <c:tx>
            <c:strRef>
              <c:f>STATISTIQUE!$F$1</c:f>
              <c:strCache>
                <c:ptCount val="1"/>
                <c:pt idx="0">
                  <c:v>GABON</c:v>
                </c:pt>
              </c:strCache>
            </c:strRef>
          </c:tx>
          <c:spPr>
            <a:ln>
              <a:solidFill>
                <a:srgbClr val="C00000"/>
              </a:solidFill>
            </a:ln>
          </c:spPr>
          <c:cat>
            <c:strRef>
              <c:f>STATISTIQUE!$A$2:$A$19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STATISTIQUE!$F$2:$F$19</c:f>
              <c:numCache>
                <c:formatCode>General</c:formatCode>
                <c:ptCount val="18"/>
                <c:pt idx="0">
                  <c:v>39.599998474121413</c:v>
                </c:pt>
                <c:pt idx="1">
                  <c:v>38.900001525878899</c:v>
                </c:pt>
                <c:pt idx="2">
                  <c:v>36</c:v>
                </c:pt>
                <c:pt idx="3">
                  <c:v>38.299999237060511</c:v>
                </c:pt>
                <c:pt idx="4">
                  <c:v>37.400001525878899</c:v>
                </c:pt>
                <c:pt idx="5">
                  <c:v>35.099998474121413</c:v>
                </c:pt>
                <c:pt idx="6">
                  <c:v>36.299999237060511</c:v>
                </c:pt>
                <c:pt idx="7">
                  <c:v>37.599998474121413</c:v>
                </c:pt>
                <c:pt idx="8">
                  <c:v>38.799999237060511</c:v>
                </c:pt>
                <c:pt idx="9">
                  <c:v>37.400001525878899</c:v>
                </c:pt>
                <c:pt idx="10">
                  <c:v>36.099998474121413</c:v>
                </c:pt>
                <c:pt idx="11">
                  <c:v>36.200000762939503</c:v>
                </c:pt>
                <c:pt idx="12">
                  <c:v>36.099998474121413</c:v>
                </c:pt>
                <c:pt idx="13">
                  <c:v>36.099998474121413</c:v>
                </c:pt>
                <c:pt idx="14">
                  <c:v>36.099998474121413</c:v>
                </c:pt>
                <c:pt idx="15">
                  <c:v>40</c:v>
                </c:pt>
                <c:pt idx="16">
                  <c:v>40.200000762939503</c:v>
                </c:pt>
                <c:pt idx="17">
                  <c:v>40.5</c:v>
                </c:pt>
              </c:numCache>
            </c:numRef>
          </c:val>
          <c:smooth val="0"/>
          <c:extLst>
            <c:ext xmlns:c16="http://schemas.microsoft.com/office/drawing/2014/chart" uri="{C3380CC4-5D6E-409C-BE32-E72D297353CC}">
              <c16:uniqueId val="{00000004-9679-4F76-A795-F3FBA96E787E}"/>
            </c:ext>
          </c:extLst>
        </c:ser>
        <c:ser>
          <c:idx val="5"/>
          <c:order val="5"/>
          <c:tx>
            <c:strRef>
              <c:f>STATISTIQUE!$G$1</c:f>
              <c:strCache>
                <c:ptCount val="1"/>
                <c:pt idx="0">
                  <c:v>TCHAD</c:v>
                </c:pt>
              </c:strCache>
            </c:strRef>
          </c:tx>
          <c:spPr>
            <a:ln>
              <a:solidFill>
                <a:srgbClr val="00B050"/>
              </a:solidFill>
            </a:ln>
          </c:spPr>
          <c:cat>
            <c:strRef>
              <c:f>STATISTIQUE!$A$2:$A$19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STATISTIQUE!$G$2:$G$19</c:f>
              <c:numCache>
                <c:formatCode>General</c:formatCode>
                <c:ptCount val="18"/>
                <c:pt idx="0">
                  <c:v>8.8999996185303267</c:v>
                </c:pt>
                <c:pt idx="1">
                  <c:v>9</c:v>
                </c:pt>
                <c:pt idx="2">
                  <c:v>9</c:v>
                </c:pt>
                <c:pt idx="3">
                  <c:v>9</c:v>
                </c:pt>
                <c:pt idx="4">
                  <c:v>9.1999998092651527</c:v>
                </c:pt>
                <c:pt idx="5">
                  <c:v>9</c:v>
                </c:pt>
                <c:pt idx="6">
                  <c:v>8.8999996185303267</c:v>
                </c:pt>
                <c:pt idx="7">
                  <c:v>8.8999996185303267</c:v>
                </c:pt>
                <c:pt idx="8">
                  <c:v>8.8999996185303267</c:v>
                </c:pt>
                <c:pt idx="9">
                  <c:v>8.8999996185303267</c:v>
                </c:pt>
                <c:pt idx="10">
                  <c:v>9</c:v>
                </c:pt>
                <c:pt idx="11">
                  <c:v>8.8999996185303267</c:v>
                </c:pt>
                <c:pt idx="12">
                  <c:v>9</c:v>
                </c:pt>
                <c:pt idx="13">
                  <c:v>8.8999996185303267</c:v>
                </c:pt>
                <c:pt idx="14">
                  <c:v>8.8999996185303267</c:v>
                </c:pt>
                <c:pt idx="15">
                  <c:v>8.8999996185303267</c:v>
                </c:pt>
                <c:pt idx="16">
                  <c:v>8.8999996185303267</c:v>
                </c:pt>
                <c:pt idx="17">
                  <c:v>9.1000003814697301</c:v>
                </c:pt>
              </c:numCache>
            </c:numRef>
          </c:val>
          <c:smooth val="0"/>
          <c:extLst>
            <c:ext xmlns:c16="http://schemas.microsoft.com/office/drawing/2014/chart" uri="{C3380CC4-5D6E-409C-BE32-E72D297353CC}">
              <c16:uniqueId val="{00000005-9679-4F76-A795-F3FBA96E787E}"/>
            </c:ext>
          </c:extLst>
        </c:ser>
        <c:ser>
          <c:idx val="6"/>
          <c:order val="6"/>
          <c:tx>
            <c:strRef>
              <c:f>STATISTIQUE!$H$1</c:f>
              <c:strCache>
                <c:ptCount val="1"/>
                <c:pt idx="0">
                  <c:v>AFRIQUE SUBSAHARIENNE</c:v>
                </c:pt>
              </c:strCache>
            </c:strRef>
          </c:tx>
          <c:spPr>
            <a:ln>
              <a:solidFill>
                <a:srgbClr val="565C04"/>
              </a:solidFill>
            </a:ln>
          </c:spPr>
          <c:cat>
            <c:strRef>
              <c:f>STATISTIQUE!$A$2:$A$19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STATISTIQUE!$H$2:$H$19</c:f>
              <c:numCache>
                <c:formatCode>General</c:formatCode>
                <c:ptCount val="18"/>
                <c:pt idx="0">
                  <c:v>13.793050408997965</c:v>
                </c:pt>
                <c:pt idx="1">
                  <c:v>14.557298271143805</c:v>
                </c:pt>
                <c:pt idx="2">
                  <c:v>14.485776451410525</c:v>
                </c:pt>
                <c:pt idx="3">
                  <c:v>14.618180900148868</c:v>
                </c:pt>
                <c:pt idx="4">
                  <c:v>14.061424860234123</c:v>
                </c:pt>
                <c:pt idx="5">
                  <c:v>13.96583245995048</c:v>
                </c:pt>
                <c:pt idx="6">
                  <c:v>13.783330302711418</c:v>
                </c:pt>
                <c:pt idx="7">
                  <c:v>13.908465146108512</c:v>
                </c:pt>
                <c:pt idx="8">
                  <c:v>13.474574435957527</c:v>
                </c:pt>
                <c:pt idx="9">
                  <c:v>13.813599230166842</c:v>
                </c:pt>
                <c:pt idx="10">
                  <c:v>13.887253680083598</c:v>
                </c:pt>
                <c:pt idx="11">
                  <c:v>13.760425277582376</c:v>
                </c:pt>
                <c:pt idx="12">
                  <c:v>13.517257306450649</c:v>
                </c:pt>
                <c:pt idx="13">
                  <c:v>13.212088560156849</c:v>
                </c:pt>
                <c:pt idx="14">
                  <c:v>12.559729894992184</c:v>
                </c:pt>
                <c:pt idx="15">
                  <c:v>12.383339161479125</c:v>
                </c:pt>
                <c:pt idx="16">
                  <c:v>12.797137779059108</c:v>
                </c:pt>
                <c:pt idx="17">
                  <c:v>12.945763272794187</c:v>
                </c:pt>
              </c:numCache>
            </c:numRef>
          </c:val>
          <c:smooth val="0"/>
          <c:extLst>
            <c:ext xmlns:c16="http://schemas.microsoft.com/office/drawing/2014/chart" uri="{C3380CC4-5D6E-409C-BE32-E72D297353CC}">
              <c16:uniqueId val="{00000006-9679-4F76-A795-F3FBA96E787E}"/>
            </c:ext>
          </c:extLst>
        </c:ser>
        <c:dLbls>
          <c:showLegendKey val="0"/>
          <c:showVal val="0"/>
          <c:showCatName val="0"/>
          <c:showSerName val="0"/>
          <c:showPercent val="0"/>
          <c:showBubbleSize val="0"/>
        </c:dLbls>
        <c:marker val="1"/>
        <c:smooth val="0"/>
        <c:axId val="82921728"/>
        <c:axId val="82923520"/>
      </c:lineChart>
      <c:catAx>
        <c:axId val="82921728"/>
        <c:scaling>
          <c:orientation val="minMax"/>
        </c:scaling>
        <c:delete val="0"/>
        <c:axPos val="b"/>
        <c:numFmt formatCode="General" sourceLinked="0"/>
        <c:majorTickMark val="none"/>
        <c:minorTickMark val="none"/>
        <c:tickLblPos val="nextTo"/>
        <c:crossAx val="82923520"/>
        <c:crosses val="autoZero"/>
        <c:auto val="1"/>
        <c:lblAlgn val="ctr"/>
        <c:lblOffset val="100"/>
        <c:noMultiLvlLbl val="0"/>
      </c:catAx>
      <c:valAx>
        <c:axId val="82923520"/>
        <c:scaling>
          <c:orientation val="minMax"/>
        </c:scaling>
        <c:delete val="0"/>
        <c:axPos val="l"/>
        <c:majorGridlines/>
        <c:numFmt formatCode="General" sourceLinked="1"/>
        <c:majorTickMark val="none"/>
        <c:minorTickMark val="none"/>
        <c:tickLblPos val="nextTo"/>
        <c:crossAx val="82921728"/>
        <c:crosses val="autoZero"/>
        <c:crossBetween val="between"/>
      </c:valAx>
      <c:spPr>
        <a:ln cmpd="sng">
          <a:solidFill>
            <a:srgbClr val="565C04"/>
          </a:solidFill>
        </a:ln>
      </c:spPr>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ESPERANCE</a:t>
            </a:r>
            <a:r>
              <a:rPr lang="fr-FR" baseline="0"/>
              <a:t> DE VIE DE 2000-2015</a:t>
            </a:r>
            <a:endParaRPr lang="fr-FR"/>
          </a:p>
        </c:rich>
      </c:tx>
      <c:overlay val="0"/>
    </c:title>
    <c:autoTitleDeleted val="0"/>
    <c:plotArea>
      <c:layout/>
      <c:barChart>
        <c:barDir val="col"/>
        <c:grouping val="clustered"/>
        <c:varyColors val="0"/>
        <c:ser>
          <c:idx val="0"/>
          <c:order val="0"/>
          <c:tx>
            <c:strRef>
              <c:f>STATISTIQUE!$B$1</c:f>
              <c:strCache>
                <c:ptCount val="1"/>
                <c:pt idx="0">
                  <c:v>République centrafricaine</c:v>
                </c:pt>
              </c:strCache>
            </c:strRef>
          </c:tx>
          <c:spPr>
            <a:solidFill>
              <a:srgbClr val="9900CC"/>
            </a:solidFill>
            <a:ln cmpd="sng">
              <a:solidFill>
                <a:srgbClr val="C00000"/>
              </a:solidFill>
            </a:ln>
          </c:spPr>
          <c:invertIfNegative val="0"/>
          <c:cat>
            <c:strRef>
              <c:f>STATISTIQUE!$A$2:$A$17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STATISTIQUE!$B$2:$B$17</c:f>
              <c:numCache>
                <c:formatCode>General</c:formatCode>
                <c:ptCount val="16"/>
                <c:pt idx="0">
                  <c:v>43.914292682926835</c:v>
                </c:pt>
                <c:pt idx="1">
                  <c:v>43.733585365853664</c:v>
                </c:pt>
                <c:pt idx="2">
                  <c:v>43.6963170731715</c:v>
                </c:pt>
                <c:pt idx="3">
                  <c:v>43.805487804878055</c:v>
                </c:pt>
                <c:pt idx="4">
                  <c:v>44.057634146341194</c:v>
                </c:pt>
                <c:pt idx="5">
                  <c:v>44.442829268291995</c:v>
                </c:pt>
                <c:pt idx="6">
                  <c:v>44.943219512195128</c:v>
                </c:pt>
                <c:pt idx="7">
                  <c:v>45.526463414634144</c:v>
                </c:pt>
                <c:pt idx="8">
                  <c:v>46.163170731707332</c:v>
                </c:pt>
                <c:pt idx="9">
                  <c:v>46.834926829267744</c:v>
                </c:pt>
                <c:pt idx="10">
                  <c:v>47.532707317073182</c:v>
                </c:pt>
                <c:pt idx="11">
                  <c:v>48.256975609756104</c:v>
                </c:pt>
                <c:pt idx="12">
                  <c:v>49.012146341463414</c:v>
                </c:pt>
                <c:pt idx="13">
                  <c:v>49.795658536586444</c:v>
                </c:pt>
                <c:pt idx="14">
                  <c:v>50.591048780487803</c:v>
                </c:pt>
                <c:pt idx="15">
                  <c:v>51.377853658535997</c:v>
                </c:pt>
              </c:numCache>
            </c:numRef>
          </c:val>
          <c:extLst>
            <c:ext xmlns:c16="http://schemas.microsoft.com/office/drawing/2014/chart" uri="{C3380CC4-5D6E-409C-BE32-E72D297353CC}">
              <c16:uniqueId val="{00000000-6E25-4DA5-A5DE-1160126939E2}"/>
            </c:ext>
          </c:extLst>
        </c:ser>
        <c:ser>
          <c:idx val="1"/>
          <c:order val="1"/>
          <c:tx>
            <c:strRef>
              <c:f>STATISTIQUE!$C$1</c:f>
              <c:strCache>
                <c:ptCount val="1"/>
                <c:pt idx="0">
                  <c:v>Cameroun</c:v>
                </c:pt>
              </c:strCache>
            </c:strRef>
          </c:tx>
          <c:spPr>
            <a:solidFill>
              <a:srgbClr val="FF0000"/>
            </a:solidFill>
          </c:spPr>
          <c:invertIfNegative val="0"/>
          <c:cat>
            <c:strRef>
              <c:f>STATISTIQUE!$A$2:$A$17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STATISTIQUE!$C$2:$C$17</c:f>
              <c:numCache>
                <c:formatCode>General</c:formatCode>
                <c:ptCount val="16"/>
                <c:pt idx="0">
                  <c:v>49.999731707317075</c:v>
                </c:pt>
                <c:pt idx="1">
                  <c:v>50.467829268291894</c:v>
                </c:pt>
                <c:pt idx="2">
                  <c:v>51.031756097560987</c:v>
                </c:pt>
                <c:pt idx="3">
                  <c:v>51.644097560975595</c:v>
                </c:pt>
                <c:pt idx="4">
                  <c:v>52.273878048780503</c:v>
                </c:pt>
                <c:pt idx="5">
                  <c:v>52.889000000000003</c:v>
                </c:pt>
                <c:pt idx="6">
                  <c:v>53.467878048780491</c:v>
                </c:pt>
                <c:pt idx="7">
                  <c:v>54.007902439024399</c:v>
                </c:pt>
                <c:pt idx="8">
                  <c:v>54.510634146341474</c:v>
                </c:pt>
                <c:pt idx="9">
                  <c:v>54.97263414634147</c:v>
                </c:pt>
                <c:pt idx="10">
                  <c:v>55.401146341463395</c:v>
                </c:pt>
                <c:pt idx="11">
                  <c:v>55.808926829268295</c:v>
                </c:pt>
                <c:pt idx="12">
                  <c:v>56.217682926829283</c:v>
                </c:pt>
                <c:pt idx="13">
                  <c:v>56.641975609756095</c:v>
                </c:pt>
                <c:pt idx="14">
                  <c:v>57.087804878047841</c:v>
                </c:pt>
                <c:pt idx="15">
                  <c:v>57.557512195122008</c:v>
                </c:pt>
              </c:numCache>
            </c:numRef>
          </c:val>
          <c:extLst>
            <c:ext xmlns:c16="http://schemas.microsoft.com/office/drawing/2014/chart" uri="{C3380CC4-5D6E-409C-BE32-E72D297353CC}">
              <c16:uniqueId val="{00000001-6E25-4DA5-A5DE-1160126939E2}"/>
            </c:ext>
          </c:extLst>
        </c:ser>
        <c:ser>
          <c:idx val="2"/>
          <c:order val="2"/>
          <c:tx>
            <c:strRef>
              <c:f>STATISTIQUE!$D$1</c:f>
              <c:strCache>
                <c:ptCount val="1"/>
                <c:pt idx="0">
                  <c:v>Congo, République du</c:v>
                </c:pt>
              </c:strCache>
            </c:strRef>
          </c:tx>
          <c:spPr>
            <a:solidFill>
              <a:srgbClr val="FFFF00"/>
            </a:solidFill>
          </c:spPr>
          <c:invertIfNegative val="0"/>
          <c:cat>
            <c:strRef>
              <c:f>STATISTIQUE!$A$2:$A$17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STATISTIQUE!$D$2:$D$17</c:f>
              <c:numCache>
                <c:formatCode>General</c:formatCode>
                <c:ptCount val="16"/>
                <c:pt idx="0">
                  <c:v>51.377341463412982</c:v>
                </c:pt>
                <c:pt idx="1">
                  <c:v>51.556536585365855</c:v>
                </c:pt>
                <c:pt idx="2">
                  <c:v>51.996780487804884</c:v>
                </c:pt>
                <c:pt idx="3">
                  <c:v>52.682170731707323</c:v>
                </c:pt>
                <c:pt idx="4">
                  <c:v>53.586731707316844</c:v>
                </c:pt>
                <c:pt idx="5">
                  <c:v>54.665512195123043</c:v>
                </c:pt>
                <c:pt idx="6">
                  <c:v>55.86007317073171</c:v>
                </c:pt>
                <c:pt idx="7">
                  <c:v>57.094463414633744</c:v>
                </c:pt>
                <c:pt idx="8">
                  <c:v>58.300804878048744</c:v>
                </c:pt>
                <c:pt idx="9">
                  <c:v>59.432146341463422</c:v>
                </c:pt>
                <c:pt idx="10">
                  <c:v>60.452609756096614</c:v>
                </c:pt>
                <c:pt idx="11">
                  <c:v>61.350243902439026</c:v>
                </c:pt>
                <c:pt idx="12">
                  <c:v>62.149073170731711</c:v>
                </c:pt>
                <c:pt idx="13">
                  <c:v>62.870097560975594</c:v>
                </c:pt>
                <c:pt idx="14">
                  <c:v>63.515317073170763</c:v>
                </c:pt>
                <c:pt idx="15">
                  <c:v>64.090731707317076</c:v>
                </c:pt>
              </c:numCache>
            </c:numRef>
          </c:val>
          <c:extLst>
            <c:ext xmlns:c16="http://schemas.microsoft.com/office/drawing/2014/chart" uri="{C3380CC4-5D6E-409C-BE32-E72D297353CC}">
              <c16:uniqueId val="{00000002-6E25-4DA5-A5DE-1160126939E2}"/>
            </c:ext>
          </c:extLst>
        </c:ser>
        <c:ser>
          <c:idx val="3"/>
          <c:order val="3"/>
          <c:tx>
            <c:strRef>
              <c:f>STATISTIQUE!$E$1</c:f>
              <c:strCache>
                <c:ptCount val="1"/>
                <c:pt idx="0">
                  <c:v>Gabon</c:v>
                </c:pt>
              </c:strCache>
            </c:strRef>
          </c:tx>
          <c:spPr>
            <a:solidFill>
              <a:srgbClr val="002060"/>
            </a:solidFill>
          </c:spPr>
          <c:invertIfNegative val="0"/>
          <c:cat>
            <c:strRef>
              <c:f>STATISTIQUE!$A$2:$A$17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STATISTIQUE!$E$2:$E$17</c:f>
              <c:numCache>
                <c:formatCode>General</c:formatCode>
                <c:ptCount val="16"/>
                <c:pt idx="0">
                  <c:v>59.251804878048794</c:v>
                </c:pt>
                <c:pt idx="1">
                  <c:v>59.121195121952013</c:v>
                </c:pt>
                <c:pt idx="2">
                  <c:v>59.105585365853656</c:v>
                </c:pt>
                <c:pt idx="3">
                  <c:v>59.217853658536001</c:v>
                </c:pt>
                <c:pt idx="4">
                  <c:v>59.463780487804875</c:v>
                </c:pt>
                <c:pt idx="5">
                  <c:v>59.842560975609764</c:v>
                </c:pt>
                <c:pt idx="6">
                  <c:v>60.339878048780498</c:v>
                </c:pt>
                <c:pt idx="7">
                  <c:v>60.922121951219495</c:v>
                </c:pt>
                <c:pt idx="8">
                  <c:v>61.552804878048775</c:v>
                </c:pt>
                <c:pt idx="9">
                  <c:v>62.205024390243906</c:v>
                </c:pt>
                <c:pt idx="10">
                  <c:v>62.856536585365845</c:v>
                </c:pt>
                <c:pt idx="11">
                  <c:v>63.488682926829263</c:v>
                </c:pt>
                <c:pt idx="12">
                  <c:v>64.095341463414258</c:v>
                </c:pt>
                <c:pt idx="13">
                  <c:v>64.670878048778007</c:v>
                </c:pt>
                <c:pt idx="14">
                  <c:v>65.203024390243925</c:v>
                </c:pt>
                <c:pt idx="15">
                  <c:v>65.684414634146364</c:v>
                </c:pt>
              </c:numCache>
            </c:numRef>
          </c:val>
          <c:extLst>
            <c:ext xmlns:c16="http://schemas.microsoft.com/office/drawing/2014/chart" uri="{C3380CC4-5D6E-409C-BE32-E72D297353CC}">
              <c16:uniqueId val="{00000003-6E25-4DA5-A5DE-1160126939E2}"/>
            </c:ext>
          </c:extLst>
        </c:ser>
        <c:ser>
          <c:idx val="4"/>
          <c:order val="4"/>
          <c:tx>
            <c:strRef>
              <c:f>STATISTIQUE!$F$1</c:f>
              <c:strCache>
                <c:ptCount val="1"/>
                <c:pt idx="0">
                  <c:v>Guinée équatoriale</c:v>
                </c:pt>
              </c:strCache>
            </c:strRef>
          </c:tx>
          <c:spPr>
            <a:solidFill>
              <a:srgbClr val="FFC000"/>
            </a:solidFill>
          </c:spPr>
          <c:invertIfNegative val="0"/>
          <c:cat>
            <c:strRef>
              <c:f>STATISTIQUE!$A$2:$A$17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STATISTIQUE!$F$2:$F$17</c:f>
              <c:numCache>
                <c:formatCode>General</c:formatCode>
                <c:ptCount val="16"/>
                <c:pt idx="0">
                  <c:v>52.764146341463423</c:v>
                </c:pt>
                <c:pt idx="1">
                  <c:v>53.111707317073176</c:v>
                </c:pt>
                <c:pt idx="2">
                  <c:v>53.429243902439033</c:v>
                </c:pt>
                <c:pt idx="3">
                  <c:v>53.723707317073213</c:v>
                </c:pt>
                <c:pt idx="4">
                  <c:v>54.002024390243896</c:v>
                </c:pt>
                <c:pt idx="5">
                  <c:v>54.279560975609762</c:v>
                </c:pt>
                <c:pt idx="6">
                  <c:v>54.570219512195123</c:v>
                </c:pt>
                <c:pt idx="7">
                  <c:v>54.882975609756095</c:v>
                </c:pt>
                <c:pt idx="8">
                  <c:v>55.221878048780503</c:v>
                </c:pt>
                <c:pt idx="9">
                  <c:v>55.584975609755993</c:v>
                </c:pt>
                <c:pt idx="10">
                  <c:v>55.958951219512194</c:v>
                </c:pt>
                <c:pt idx="11">
                  <c:v>56.326024390243894</c:v>
                </c:pt>
                <c:pt idx="12">
                  <c:v>56.668341463414244</c:v>
                </c:pt>
                <c:pt idx="13">
                  <c:v>56.978000000000009</c:v>
                </c:pt>
                <c:pt idx="14">
                  <c:v>57.25553658536586</c:v>
                </c:pt>
                <c:pt idx="15">
                  <c:v>57.508390243902461</c:v>
                </c:pt>
              </c:numCache>
            </c:numRef>
          </c:val>
          <c:extLst>
            <c:ext xmlns:c16="http://schemas.microsoft.com/office/drawing/2014/chart" uri="{C3380CC4-5D6E-409C-BE32-E72D297353CC}">
              <c16:uniqueId val="{00000004-6E25-4DA5-A5DE-1160126939E2}"/>
            </c:ext>
          </c:extLst>
        </c:ser>
        <c:ser>
          <c:idx val="5"/>
          <c:order val="5"/>
          <c:tx>
            <c:strRef>
              <c:f>STATISTIQUE!$G$1</c:f>
              <c:strCache>
                <c:ptCount val="1"/>
                <c:pt idx="0">
                  <c:v>Afrique subsaharienne</c:v>
                </c:pt>
              </c:strCache>
            </c:strRef>
          </c:tx>
          <c:spPr>
            <a:solidFill>
              <a:srgbClr val="0070C0"/>
            </a:solidFill>
          </c:spPr>
          <c:invertIfNegative val="0"/>
          <c:cat>
            <c:strRef>
              <c:f>STATISTIQUE!$A$2:$A$17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STATISTIQUE!$G$2:$G$17</c:f>
              <c:numCache>
                <c:formatCode>General</c:formatCode>
                <c:ptCount val="16"/>
                <c:pt idx="0">
                  <c:v>50.512502937924559</c:v>
                </c:pt>
                <c:pt idx="1">
                  <c:v>50.837220927189456</c:v>
                </c:pt>
                <c:pt idx="2">
                  <c:v>51.264827556727894</c:v>
                </c:pt>
                <c:pt idx="3">
                  <c:v>51.786697045169255</c:v>
                </c:pt>
                <c:pt idx="4">
                  <c:v>52.397739542430052</c:v>
                </c:pt>
                <c:pt idx="5">
                  <c:v>53.085061335139351</c:v>
                </c:pt>
                <c:pt idx="6">
                  <c:v>53.832142239345501</c:v>
                </c:pt>
                <c:pt idx="7">
                  <c:v>54.61311643190276</c:v>
                </c:pt>
                <c:pt idx="8">
                  <c:v>55.400345275669991</c:v>
                </c:pt>
                <c:pt idx="9">
                  <c:v>56.173055706148531</c:v>
                </c:pt>
                <c:pt idx="10">
                  <c:v>56.911361698103995</c:v>
                </c:pt>
                <c:pt idx="11">
                  <c:v>57.603085260322814</c:v>
                </c:pt>
                <c:pt idx="12">
                  <c:v>58.249075194046355</c:v>
                </c:pt>
                <c:pt idx="13">
                  <c:v>58.848661196590044</c:v>
                </c:pt>
                <c:pt idx="14">
                  <c:v>59.399879283208094</c:v>
                </c:pt>
                <c:pt idx="15">
                  <c:v>59.901826107685636</c:v>
                </c:pt>
              </c:numCache>
            </c:numRef>
          </c:val>
          <c:extLst>
            <c:ext xmlns:c16="http://schemas.microsoft.com/office/drawing/2014/chart" uri="{C3380CC4-5D6E-409C-BE32-E72D297353CC}">
              <c16:uniqueId val="{00000005-6E25-4DA5-A5DE-1160126939E2}"/>
            </c:ext>
          </c:extLst>
        </c:ser>
        <c:ser>
          <c:idx val="6"/>
          <c:order val="6"/>
          <c:tx>
            <c:strRef>
              <c:f>STATISTIQUE!$H$1</c:f>
              <c:strCache>
                <c:ptCount val="1"/>
                <c:pt idx="0">
                  <c:v>Tchad</c:v>
                </c:pt>
              </c:strCache>
            </c:strRef>
          </c:tx>
          <c:spPr>
            <a:solidFill>
              <a:srgbClr val="00B050"/>
            </a:solidFill>
          </c:spPr>
          <c:invertIfNegative val="0"/>
          <c:cat>
            <c:strRef>
              <c:f>STATISTIQUE!$A$2:$A$17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STATISTIQUE!$H$2:$H$17</c:f>
              <c:numCache>
                <c:formatCode>General</c:formatCode>
                <c:ptCount val="16"/>
                <c:pt idx="0">
                  <c:v>47.570585365853645</c:v>
                </c:pt>
                <c:pt idx="1">
                  <c:v>47.581121951218449</c:v>
                </c:pt>
                <c:pt idx="2">
                  <c:v>47.615097560975606</c:v>
                </c:pt>
                <c:pt idx="3">
                  <c:v>47.690902439024413</c:v>
                </c:pt>
                <c:pt idx="4">
                  <c:v>47.822414634146348</c:v>
                </c:pt>
                <c:pt idx="5">
                  <c:v>48.027512195122213</c:v>
                </c:pt>
                <c:pt idx="6">
                  <c:v>48.322073170731713</c:v>
                </c:pt>
                <c:pt idx="7">
                  <c:v>48.701097560975604</c:v>
                </c:pt>
                <c:pt idx="8">
                  <c:v>49.153682926829283</c:v>
                </c:pt>
                <c:pt idx="9">
                  <c:v>49.66336585365854</c:v>
                </c:pt>
                <c:pt idx="10">
                  <c:v>50.206341463413814</c:v>
                </c:pt>
                <c:pt idx="11">
                  <c:v>50.752243902439062</c:v>
                </c:pt>
                <c:pt idx="12">
                  <c:v>51.274756097560982</c:v>
                </c:pt>
                <c:pt idx="13">
                  <c:v>51.754512195122011</c:v>
                </c:pt>
                <c:pt idx="14">
                  <c:v>52.181073170731715</c:v>
                </c:pt>
                <c:pt idx="15">
                  <c:v>52.553951219512044</c:v>
                </c:pt>
              </c:numCache>
            </c:numRef>
          </c:val>
          <c:extLst>
            <c:ext xmlns:c16="http://schemas.microsoft.com/office/drawing/2014/chart" uri="{C3380CC4-5D6E-409C-BE32-E72D297353CC}">
              <c16:uniqueId val="{00000006-6E25-4DA5-A5DE-1160126939E2}"/>
            </c:ext>
          </c:extLst>
        </c:ser>
        <c:dLbls>
          <c:showLegendKey val="0"/>
          <c:showVal val="0"/>
          <c:showCatName val="0"/>
          <c:showSerName val="0"/>
          <c:showPercent val="0"/>
          <c:showBubbleSize val="0"/>
        </c:dLbls>
        <c:gapWidth val="150"/>
        <c:axId val="82947456"/>
        <c:axId val="82977920"/>
      </c:barChart>
      <c:catAx>
        <c:axId val="82947456"/>
        <c:scaling>
          <c:orientation val="minMax"/>
        </c:scaling>
        <c:delete val="0"/>
        <c:axPos val="b"/>
        <c:numFmt formatCode="General" sourceLinked="0"/>
        <c:majorTickMark val="none"/>
        <c:minorTickMark val="none"/>
        <c:tickLblPos val="nextTo"/>
        <c:crossAx val="82977920"/>
        <c:crosses val="autoZero"/>
        <c:auto val="1"/>
        <c:lblAlgn val="ctr"/>
        <c:lblOffset val="100"/>
        <c:noMultiLvlLbl val="0"/>
      </c:catAx>
      <c:valAx>
        <c:axId val="82977920"/>
        <c:scaling>
          <c:orientation val="minMax"/>
        </c:scaling>
        <c:delete val="0"/>
        <c:axPos val="l"/>
        <c:majorGridlines/>
        <c:numFmt formatCode="General" sourceLinked="1"/>
        <c:majorTickMark val="none"/>
        <c:minorTickMark val="none"/>
        <c:tickLblPos val="nextTo"/>
        <c:crossAx val="82947456"/>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8.1538418808760046E-2"/>
          <c:y val="5.6073331742623113E-2"/>
          <c:w val="0.90743865350164554"/>
          <c:h val="0.39380537660065368"/>
        </c:manualLayout>
      </c:layout>
      <c:bar3DChart>
        <c:barDir val="col"/>
        <c:grouping val="standard"/>
        <c:varyColors val="0"/>
        <c:ser>
          <c:idx val="0"/>
          <c:order val="0"/>
          <c:tx>
            <c:strRef>
              <c:f>Feuil1!$A$2</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Gabon</c:v>
                </c:pt>
                <c:pt idx="2">
                  <c:v>Afrique subsaharienne (hors revenu élevé)</c:v>
                </c:pt>
                <c:pt idx="3">
                  <c:v>Tchad</c:v>
                </c:pt>
                <c:pt idx="4">
                  <c:v>République centrafricaine</c:v>
                </c:pt>
                <c:pt idx="6">
                  <c:v>Guinée équatoriale</c:v>
                </c:pt>
                <c:pt idx="8">
                  <c:v>Cameroun</c:v>
                </c:pt>
                <c:pt idx="9">
                  <c:v>Congo, République du</c:v>
                </c:pt>
              </c:strCache>
            </c:strRef>
          </c:cat>
          <c:val>
            <c:numRef>
              <c:f>Feuil1!$B$2:$O$2</c:f>
              <c:numCache>
                <c:formatCode>General</c:formatCode>
                <c:ptCount val="10"/>
              </c:numCache>
            </c:numRef>
          </c:val>
          <c:extLst>
            <c:ext xmlns:c16="http://schemas.microsoft.com/office/drawing/2014/chart" uri="{C3380CC4-5D6E-409C-BE32-E72D297353CC}">
              <c16:uniqueId val="{00000000-AE83-4891-BC78-A4EEB16F99A4}"/>
            </c:ext>
          </c:extLst>
        </c:ser>
        <c:ser>
          <c:idx val="1"/>
          <c:order val="1"/>
          <c:tx>
            <c:strRef>
              <c:f>Feuil1!$A$3</c:f>
              <c:strCache>
                <c:ptCount val="1"/>
                <c:pt idx="0">
                  <c:v>2016</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0"/>
                <c:pt idx="0">
                  <c:v>Gabon</c:v>
                </c:pt>
                <c:pt idx="2">
                  <c:v>Afrique subsaharienne (hors revenu élevé)</c:v>
                </c:pt>
                <c:pt idx="3">
                  <c:v>Tchad</c:v>
                </c:pt>
                <c:pt idx="4">
                  <c:v>République centrafricaine</c:v>
                </c:pt>
                <c:pt idx="6">
                  <c:v>Guinée équatoriale</c:v>
                </c:pt>
                <c:pt idx="8">
                  <c:v>Cameroun</c:v>
                </c:pt>
                <c:pt idx="9">
                  <c:v>Congo, République du</c:v>
                </c:pt>
              </c:strCache>
            </c:strRef>
          </c:cat>
          <c:val>
            <c:numRef>
              <c:f>Feuil1!$B$3:$O$3</c:f>
              <c:numCache>
                <c:formatCode>General</c:formatCode>
                <c:ptCount val="10"/>
                <c:pt idx="0">
                  <c:v>34.300000000000004</c:v>
                </c:pt>
                <c:pt idx="2">
                  <c:v>53.3</c:v>
                </c:pt>
                <c:pt idx="3">
                  <c:v>75.2</c:v>
                </c:pt>
                <c:pt idx="4">
                  <c:v>88.5</c:v>
                </c:pt>
                <c:pt idx="6">
                  <c:v>66.2</c:v>
                </c:pt>
                <c:pt idx="8">
                  <c:v>52.8</c:v>
                </c:pt>
                <c:pt idx="9">
                  <c:v>38.5</c:v>
                </c:pt>
              </c:numCache>
            </c:numRef>
          </c:val>
          <c:extLst>
            <c:ext xmlns:c16="http://schemas.microsoft.com/office/drawing/2014/chart" uri="{C3380CC4-5D6E-409C-BE32-E72D297353CC}">
              <c16:uniqueId val="{00000001-AE83-4891-BC78-A4EEB16F99A4}"/>
            </c:ext>
          </c:extLst>
        </c:ser>
        <c:dLbls>
          <c:showLegendKey val="0"/>
          <c:showVal val="1"/>
          <c:showCatName val="0"/>
          <c:showSerName val="0"/>
          <c:showPercent val="0"/>
          <c:showBubbleSize val="0"/>
        </c:dLbls>
        <c:gapWidth val="75"/>
        <c:shape val="cylinder"/>
        <c:axId val="83009920"/>
        <c:axId val="83011456"/>
        <c:axId val="82956288"/>
      </c:bar3DChart>
      <c:catAx>
        <c:axId val="83009920"/>
        <c:scaling>
          <c:orientation val="minMax"/>
        </c:scaling>
        <c:delete val="0"/>
        <c:axPos val="b"/>
        <c:numFmt formatCode="General" sourceLinked="1"/>
        <c:majorTickMark val="none"/>
        <c:minorTickMark val="none"/>
        <c:tickLblPos val="nextTo"/>
        <c:crossAx val="83011456"/>
        <c:crosses val="autoZero"/>
        <c:auto val="1"/>
        <c:lblAlgn val="ctr"/>
        <c:lblOffset val="100"/>
        <c:noMultiLvlLbl val="0"/>
      </c:catAx>
      <c:valAx>
        <c:axId val="83011456"/>
        <c:scaling>
          <c:orientation val="minMax"/>
        </c:scaling>
        <c:delete val="0"/>
        <c:axPos val="l"/>
        <c:numFmt formatCode="General" sourceLinked="1"/>
        <c:majorTickMark val="none"/>
        <c:minorTickMark val="none"/>
        <c:tickLblPos val="nextTo"/>
        <c:crossAx val="83009920"/>
        <c:crosses val="autoZero"/>
        <c:crossBetween val="between"/>
      </c:valAx>
      <c:serAx>
        <c:axId val="82956288"/>
        <c:scaling>
          <c:orientation val="minMax"/>
        </c:scaling>
        <c:delete val="1"/>
        <c:axPos val="b"/>
        <c:majorTickMark val="none"/>
        <c:minorTickMark val="none"/>
        <c:tickLblPos val="none"/>
        <c:crossAx val="83011456"/>
        <c:crosses val="autoZero"/>
      </c:serAx>
    </c:plotArea>
    <c:legend>
      <c:legendPos val="b"/>
      <c:overlay val="0"/>
    </c:legend>
    <c:plotVisOnly val="1"/>
    <c:dispBlanksAs val="gap"/>
    <c:showDLblsOverMax val="0"/>
  </c:chart>
  <c:txPr>
    <a:bodyPr/>
    <a:lstStyle/>
    <a:p>
      <a:pPr>
        <a:defRPr sz="1800"/>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ECONOMIC</a:t>
            </a:r>
            <a:r>
              <a:rPr lang="fr-FR" baseline="0"/>
              <a:t> FREEDOM  1995-2017</a:t>
            </a:r>
            <a:endParaRPr lang="fr-FR"/>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'FREEDOM ECONOMIC'!$A$13</c:f>
              <c:strCache>
                <c:ptCount val="1"/>
                <c:pt idx="0">
                  <c:v>WORLD</c:v>
                </c:pt>
              </c:strCache>
            </c:strRef>
          </c:tx>
          <c:spPr>
            <a:solidFill>
              <a:srgbClr val="00B050"/>
            </a:solidFill>
          </c:spPr>
          <c:invertIfNegative val="0"/>
          <c:cat>
            <c:numRef>
              <c:f>'FREEDOM ECONOMIC'!$B$12:$Y$12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'FREEDOM ECONOMIC'!$B$13:$Y$13</c:f>
              <c:numCache>
                <c:formatCode>General</c:formatCode>
                <c:ptCount val="24"/>
                <c:pt idx="0">
                  <c:v>57.6</c:v>
                </c:pt>
                <c:pt idx="1">
                  <c:v>57.1</c:v>
                </c:pt>
                <c:pt idx="2">
                  <c:v>57.3</c:v>
                </c:pt>
                <c:pt idx="3">
                  <c:v>57.2</c:v>
                </c:pt>
                <c:pt idx="4">
                  <c:v>57.6</c:v>
                </c:pt>
                <c:pt idx="5">
                  <c:v>58.1</c:v>
                </c:pt>
                <c:pt idx="6">
                  <c:v>59.2</c:v>
                </c:pt>
                <c:pt idx="7">
                  <c:v>59.2</c:v>
                </c:pt>
                <c:pt idx="8">
                  <c:v>59.6</c:v>
                </c:pt>
                <c:pt idx="9">
                  <c:v>59.6</c:v>
                </c:pt>
                <c:pt idx="10">
                  <c:v>59.6</c:v>
                </c:pt>
                <c:pt idx="11">
                  <c:v>59.9</c:v>
                </c:pt>
                <c:pt idx="12">
                  <c:v>60.1</c:v>
                </c:pt>
                <c:pt idx="13">
                  <c:v>60.2</c:v>
                </c:pt>
                <c:pt idx="14">
                  <c:v>59.5</c:v>
                </c:pt>
                <c:pt idx="15">
                  <c:v>59.4</c:v>
                </c:pt>
                <c:pt idx="16">
                  <c:v>59.7</c:v>
                </c:pt>
                <c:pt idx="17">
                  <c:v>59.5</c:v>
                </c:pt>
                <c:pt idx="18">
                  <c:v>59.6</c:v>
                </c:pt>
                <c:pt idx="19">
                  <c:v>60.3</c:v>
                </c:pt>
                <c:pt idx="20">
                  <c:v>60.4</c:v>
                </c:pt>
                <c:pt idx="21">
                  <c:v>60.7</c:v>
                </c:pt>
                <c:pt idx="22">
                  <c:v>60.9</c:v>
                </c:pt>
                <c:pt idx="23">
                  <c:v>61.1</c:v>
                </c:pt>
              </c:numCache>
            </c:numRef>
          </c:val>
          <c:extLst>
            <c:ext xmlns:c16="http://schemas.microsoft.com/office/drawing/2014/chart" uri="{C3380CC4-5D6E-409C-BE32-E72D297353CC}">
              <c16:uniqueId val="{00000000-4147-466A-BD36-8939DAF2650B}"/>
            </c:ext>
          </c:extLst>
        </c:ser>
        <c:ser>
          <c:idx val="1"/>
          <c:order val="1"/>
          <c:tx>
            <c:strRef>
              <c:f>'FREEDOM ECONOMIC'!$A$14</c:f>
              <c:strCache>
                <c:ptCount val="1"/>
                <c:pt idx="0">
                  <c:v>AFRIQUE SUB-SAHARA</c:v>
                </c:pt>
              </c:strCache>
            </c:strRef>
          </c:tx>
          <c:spPr>
            <a:solidFill>
              <a:srgbClr val="565C04"/>
            </a:solidFill>
          </c:spPr>
          <c:invertIfNegative val="0"/>
          <c:cat>
            <c:numRef>
              <c:f>'FREEDOM ECONOMIC'!$B$12:$Y$12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'FREEDOM ECONOMIC'!$B$14:$Y$14</c:f>
              <c:numCache>
                <c:formatCode>General</c:formatCode>
                <c:ptCount val="24"/>
                <c:pt idx="0">
                  <c:v>51.7</c:v>
                </c:pt>
                <c:pt idx="1">
                  <c:v>51.3</c:v>
                </c:pt>
                <c:pt idx="2">
                  <c:v>51.4</c:v>
                </c:pt>
                <c:pt idx="3">
                  <c:v>51.8</c:v>
                </c:pt>
                <c:pt idx="4">
                  <c:v>52</c:v>
                </c:pt>
                <c:pt idx="5">
                  <c:v>52.2</c:v>
                </c:pt>
                <c:pt idx="6">
                  <c:v>54.7</c:v>
                </c:pt>
                <c:pt idx="7">
                  <c:v>55.3</c:v>
                </c:pt>
                <c:pt idx="8">
                  <c:v>55.3</c:v>
                </c:pt>
                <c:pt idx="9">
                  <c:v>55.4</c:v>
                </c:pt>
                <c:pt idx="10">
                  <c:v>55.5</c:v>
                </c:pt>
                <c:pt idx="11">
                  <c:v>55.2</c:v>
                </c:pt>
                <c:pt idx="12">
                  <c:v>54.3</c:v>
                </c:pt>
                <c:pt idx="13">
                  <c:v>54.6</c:v>
                </c:pt>
                <c:pt idx="14">
                  <c:v>54.3</c:v>
                </c:pt>
                <c:pt idx="15">
                  <c:v>53.1</c:v>
                </c:pt>
                <c:pt idx="16">
                  <c:v>52.9</c:v>
                </c:pt>
                <c:pt idx="17">
                  <c:v>53.5</c:v>
                </c:pt>
                <c:pt idx="18">
                  <c:v>53.7</c:v>
                </c:pt>
                <c:pt idx="19">
                  <c:v>53.7</c:v>
                </c:pt>
                <c:pt idx="20">
                  <c:v>54.6</c:v>
                </c:pt>
                <c:pt idx="21">
                  <c:v>54.9</c:v>
                </c:pt>
                <c:pt idx="22">
                  <c:v>55.5</c:v>
                </c:pt>
                <c:pt idx="23">
                  <c:v>55</c:v>
                </c:pt>
              </c:numCache>
            </c:numRef>
          </c:val>
          <c:extLst>
            <c:ext xmlns:c16="http://schemas.microsoft.com/office/drawing/2014/chart" uri="{C3380CC4-5D6E-409C-BE32-E72D297353CC}">
              <c16:uniqueId val="{00000001-4147-466A-BD36-8939DAF2650B}"/>
            </c:ext>
          </c:extLst>
        </c:ser>
        <c:ser>
          <c:idx val="2"/>
          <c:order val="2"/>
          <c:tx>
            <c:strRef>
              <c:f>'FREEDOM ECONOMIC'!$A$15</c:f>
              <c:strCache>
                <c:ptCount val="1"/>
                <c:pt idx="0">
                  <c:v>CAMEROUN</c:v>
                </c:pt>
              </c:strCache>
            </c:strRef>
          </c:tx>
          <c:spPr>
            <a:solidFill>
              <a:schemeClr val="tx2"/>
            </a:solidFill>
          </c:spPr>
          <c:invertIfNegative val="0"/>
          <c:cat>
            <c:numRef>
              <c:f>'FREEDOM ECONOMIC'!$B$12:$Y$12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'FREEDOM ECONOMIC'!$B$15:$Y$15</c:f>
              <c:numCache>
                <c:formatCode>General</c:formatCode>
                <c:ptCount val="24"/>
                <c:pt idx="0">
                  <c:v>51.3</c:v>
                </c:pt>
                <c:pt idx="1">
                  <c:v>45.7</c:v>
                </c:pt>
                <c:pt idx="2">
                  <c:v>44.6</c:v>
                </c:pt>
                <c:pt idx="3">
                  <c:v>48</c:v>
                </c:pt>
                <c:pt idx="4">
                  <c:v>50.3</c:v>
                </c:pt>
                <c:pt idx="5">
                  <c:v>49.9</c:v>
                </c:pt>
                <c:pt idx="6">
                  <c:v>53.3</c:v>
                </c:pt>
                <c:pt idx="7">
                  <c:v>52.8</c:v>
                </c:pt>
                <c:pt idx="8">
                  <c:v>52.7</c:v>
                </c:pt>
                <c:pt idx="9">
                  <c:v>52.3</c:v>
                </c:pt>
                <c:pt idx="10">
                  <c:v>53</c:v>
                </c:pt>
                <c:pt idx="11">
                  <c:v>54.6</c:v>
                </c:pt>
                <c:pt idx="12">
                  <c:v>55.6</c:v>
                </c:pt>
                <c:pt idx="13">
                  <c:v>54.3</c:v>
                </c:pt>
                <c:pt idx="14">
                  <c:v>53</c:v>
                </c:pt>
                <c:pt idx="15">
                  <c:v>52.3</c:v>
                </c:pt>
                <c:pt idx="16">
                  <c:v>51.8</c:v>
                </c:pt>
                <c:pt idx="17">
                  <c:v>51.8</c:v>
                </c:pt>
                <c:pt idx="18">
                  <c:v>52.3</c:v>
                </c:pt>
                <c:pt idx="19">
                  <c:v>52.6</c:v>
                </c:pt>
                <c:pt idx="20">
                  <c:v>51.9</c:v>
                </c:pt>
                <c:pt idx="21">
                  <c:v>54.2</c:v>
                </c:pt>
                <c:pt idx="22">
                  <c:v>51.8</c:v>
                </c:pt>
                <c:pt idx="23">
                  <c:v>51.9</c:v>
                </c:pt>
              </c:numCache>
            </c:numRef>
          </c:val>
          <c:extLst>
            <c:ext xmlns:c16="http://schemas.microsoft.com/office/drawing/2014/chart" uri="{C3380CC4-5D6E-409C-BE32-E72D297353CC}">
              <c16:uniqueId val="{00000002-4147-466A-BD36-8939DAF2650B}"/>
            </c:ext>
          </c:extLst>
        </c:ser>
        <c:ser>
          <c:idx val="3"/>
          <c:order val="3"/>
          <c:tx>
            <c:strRef>
              <c:f>'FREEDOM ECONOMIC'!$A$16</c:f>
              <c:strCache>
                <c:ptCount val="1"/>
                <c:pt idx="0">
                  <c:v>CONGO</c:v>
                </c:pt>
              </c:strCache>
            </c:strRef>
          </c:tx>
          <c:spPr>
            <a:solidFill>
              <a:srgbClr val="FF0000"/>
            </a:solidFill>
          </c:spPr>
          <c:invertIfNegative val="0"/>
          <c:cat>
            <c:numRef>
              <c:f>'FREEDOM ECONOMIC'!$B$12:$Y$12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'FREEDOM ECONOMIC'!$B$16:$Y$16</c:f>
              <c:numCache>
                <c:formatCode>General</c:formatCode>
                <c:ptCount val="24"/>
                <c:pt idx="0">
                  <c:v>0</c:v>
                </c:pt>
                <c:pt idx="1">
                  <c:v>40.300000000000004</c:v>
                </c:pt>
                <c:pt idx="2">
                  <c:v>42.2</c:v>
                </c:pt>
                <c:pt idx="3">
                  <c:v>33.800000000000004</c:v>
                </c:pt>
                <c:pt idx="4">
                  <c:v>41.6</c:v>
                </c:pt>
                <c:pt idx="5">
                  <c:v>40.6</c:v>
                </c:pt>
                <c:pt idx="6">
                  <c:v>44.3</c:v>
                </c:pt>
                <c:pt idx="7">
                  <c:v>45.3</c:v>
                </c:pt>
                <c:pt idx="8">
                  <c:v>47.7</c:v>
                </c:pt>
                <c:pt idx="9">
                  <c:v>45.9</c:v>
                </c:pt>
                <c:pt idx="10">
                  <c:v>46.2</c:v>
                </c:pt>
                <c:pt idx="11">
                  <c:v>43.8</c:v>
                </c:pt>
                <c:pt idx="12">
                  <c:v>44.4</c:v>
                </c:pt>
                <c:pt idx="13">
                  <c:v>45.3</c:v>
                </c:pt>
                <c:pt idx="14">
                  <c:v>45.4</c:v>
                </c:pt>
                <c:pt idx="15">
                  <c:v>43.2</c:v>
                </c:pt>
                <c:pt idx="16">
                  <c:v>43.6</c:v>
                </c:pt>
                <c:pt idx="17">
                  <c:v>43.8</c:v>
                </c:pt>
                <c:pt idx="18">
                  <c:v>43.5</c:v>
                </c:pt>
                <c:pt idx="19">
                  <c:v>43.7</c:v>
                </c:pt>
                <c:pt idx="20">
                  <c:v>42.7</c:v>
                </c:pt>
                <c:pt idx="21">
                  <c:v>42.8</c:v>
                </c:pt>
                <c:pt idx="22">
                  <c:v>40</c:v>
                </c:pt>
                <c:pt idx="23">
                  <c:v>38.9</c:v>
                </c:pt>
              </c:numCache>
            </c:numRef>
          </c:val>
          <c:extLst>
            <c:ext xmlns:c16="http://schemas.microsoft.com/office/drawing/2014/chart" uri="{C3380CC4-5D6E-409C-BE32-E72D297353CC}">
              <c16:uniqueId val="{00000003-4147-466A-BD36-8939DAF2650B}"/>
            </c:ext>
          </c:extLst>
        </c:ser>
        <c:ser>
          <c:idx val="4"/>
          <c:order val="4"/>
          <c:tx>
            <c:strRef>
              <c:f>'FREEDOM ECONOMIC'!$A$17</c:f>
              <c:strCache>
                <c:ptCount val="1"/>
                <c:pt idx="0">
                  <c:v>GABON</c:v>
                </c:pt>
              </c:strCache>
            </c:strRef>
          </c:tx>
          <c:spPr>
            <a:solidFill>
              <a:srgbClr val="FFC000"/>
            </a:solidFill>
          </c:spPr>
          <c:invertIfNegative val="0"/>
          <c:cat>
            <c:numRef>
              <c:f>'FREEDOM ECONOMIC'!$B$12:$Y$12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'FREEDOM ECONOMIC'!$B$17:$Y$17</c:f>
              <c:numCache>
                <c:formatCode>General</c:formatCode>
                <c:ptCount val="24"/>
                <c:pt idx="0">
                  <c:v>57.5</c:v>
                </c:pt>
                <c:pt idx="1">
                  <c:v>55.7</c:v>
                </c:pt>
                <c:pt idx="2">
                  <c:v>58.8</c:v>
                </c:pt>
                <c:pt idx="3">
                  <c:v>59.2</c:v>
                </c:pt>
                <c:pt idx="4">
                  <c:v>60.5</c:v>
                </c:pt>
                <c:pt idx="5">
                  <c:v>58.2</c:v>
                </c:pt>
                <c:pt idx="6">
                  <c:v>55</c:v>
                </c:pt>
                <c:pt idx="7">
                  <c:v>58</c:v>
                </c:pt>
                <c:pt idx="8">
                  <c:v>58.7</c:v>
                </c:pt>
                <c:pt idx="9">
                  <c:v>57.1</c:v>
                </c:pt>
                <c:pt idx="10">
                  <c:v>54.8</c:v>
                </c:pt>
                <c:pt idx="11">
                  <c:v>56.1</c:v>
                </c:pt>
                <c:pt idx="12">
                  <c:v>54.8</c:v>
                </c:pt>
                <c:pt idx="13">
                  <c:v>54.2</c:v>
                </c:pt>
                <c:pt idx="14">
                  <c:v>55</c:v>
                </c:pt>
                <c:pt idx="15">
                  <c:v>55.4</c:v>
                </c:pt>
                <c:pt idx="16">
                  <c:v>56.7</c:v>
                </c:pt>
                <c:pt idx="17">
                  <c:v>56.4</c:v>
                </c:pt>
                <c:pt idx="18">
                  <c:v>57.8</c:v>
                </c:pt>
                <c:pt idx="19">
                  <c:v>58.3</c:v>
                </c:pt>
                <c:pt idx="20">
                  <c:v>59</c:v>
                </c:pt>
                <c:pt idx="21">
                  <c:v>58.6</c:v>
                </c:pt>
                <c:pt idx="22">
                  <c:v>58</c:v>
                </c:pt>
              </c:numCache>
            </c:numRef>
          </c:val>
          <c:extLst>
            <c:ext xmlns:c16="http://schemas.microsoft.com/office/drawing/2014/chart" uri="{C3380CC4-5D6E-409C-BE32-E72D297353CC}">
              <c16:uniqueId val="{00000004-4147-466A-BD36-8939DAF2650B}"/>
            </c:ext>
          </c:extLst>
        </c:ser>
        <c:ser>
          <c:idx val="5"/>
          <c:order val="5"/>
          <c:tx>
            <c:strRef>
              <c:f>'FREEDOM ECONOMIC'!$A$18</c:f>
              <c:strCache>
                <c:ptCount val="1"/>
                <c:pt idx="0">
                  <c:v>GUINEE EQUATORIALE</c:v>
                </c:pt>
              </c:strCache>
            </c:strRef>
          </c:tx>
          <c:spPr>
            <a:solidFill>
              <a:srgbClr val="00B0F0"/>
            </a:solidFill>
          </c:spPr>
          <c:invertIfNegative val="0"/>
          <c:cat>
            <c:numRef>
              <c:f>'FREEDOM ECONOMIC'!$B$12:$Y$12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'FREEDOM ECONOMIC'!$B$18:$Y$18</c:f>
              <c:numCache>
                <c:formatCode>General</c:formatCode>
                <c:ptCount val="24"/>
                <c:pt idx="0">
                  <c:v>0</c:v>
                </c:pt>
                <c:pt idx="1">
                  <c:v>0</c:v>
                </c:pt>
                <c:pt idx="2">
                  <c:v>0</c:v>
                </c:pt>
                <c:pt idx="3">
                  <c:v>0</c:v>
                </c:pt>
                <c:pt idx="4">
                  <c:v>45.1</c:v>
                </c:pt>
                <c:pt idx="5">
                  <c:v>45.6</c:v>
                </c:pt>
                <c:pt idx="6">
                  <c:v>47.9</c:v>
                </c:pt>
                <c:pt idx="7">
                  <c:v>46.4</c:v>
                </c:pt>
                <c:pt idx="8">
                  <c:v>53.1</c:v>
                </c:pt>
                <c:pt idx="9">
                  <c:v>53.3</c:v>
                </c:pt>
                <c:pt idx="10">
                  <c:v>53.3</c:v>
                </c:pt>
                <c:pt idx="11">
                  <c:v>51.5</c:v>
                </c:pt>
                <c:pt idx="12">
                  <c:v>53.2</c:v>
                </c:pt>
                <c:pt idx="13">
                  <c:v>51.6</c:v>
                </c:pt>
                <c:pt idx="14">
                  <c:v>51.3</c:v>
                </c:pt>
                <c:pt idx="15">
                  <c:v>48.6</c:v>
                </c:pt>
                <c:pt idx="16">
                  <c:v>47.5</c:v>
                </c:pt>
                <c:pt idx="17">
                  <c:v>42.8</c:v>
                </c:pt>
                <c:pt idx="18">
                  <c:v>42.3</c:v>
                </c:pt>
                <c:pt idx="19">
                  <c:v>44.4</c:v>
                </c:pt>
                <c:pt idx="20">
                  <c:v>40.4</c:v>
                </c:pt>
                <c:pt idx="21">
                  <c:v>43.7</c:v>
                </c:pt>
                <c:pt idx="22">
                  <c:v>45</c:v>
                </c:pt>
                <c:pt idx="23">
                  <c:v>42</c:v>
                </c:pt>
              </c:numCache>
            </c:numRef>
          </c:val>
          <c:extLst>
            <c:ext xmlns:c16="http://schemas.microsoft.com/office/drawing/2014/chart" uri="{C3380CC4-5D6E-409C-BE32-E72D297353CC}">
              <c16:uniqueId val="{00000005-4147-466A-BD36-8939DAF2650B}"/>
            </c:ext>
          </c:extLst>
        </c:ser>
        <c:ser>
          <c:idx val="6"/>
          <c:order val="6"/>
          <c:tx>
            <c:strRef>
              <c:f>'FREEDOM ECONOMIC'!$A$19</c:f>
              <c:strCache>
                <c:ptCount val="1"/>
                <c:pt idx="0">
                  <c:v>REPUBLIQUE CENTRAFICAINE</c:v>
                </c:pt>
              </c:strCache>
            </c:strRef>
          </c:tx>
          <c:spPr>
            <a:solidFill>
              <a:srgbClr val="002060"/>
            </a:solidFill>
          </c:spPr>
          <c:invertIfNegative val="0"/>
          <c:cat>
            <c:numRef>
              <c:f>'FREEDOM ECONOMIC'!$B$12:$Y$12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'FREEDOM ECONOMIC'!$B$19:$Y$19</c:f>
              <c:numCache>
                <c:formatCode>General</c:formatCode>
                <c:ptCount val="24"/>
                <c:pt idx="0">
                  <c:v>0</c:v>
                </c:pt>
                <c:pt idx="1">
                  <c:v>0</c:v>
                </c:pt>
                <c:pt idx="2">
                  <c:v>0</c:v>
                </c:pt>
                <c:pt idx="3">
                  <c:v>0</c:v>
                </c:pt>
                <c:pt idx="4">
                  <c:v>0</c:v>
                </c:pt>
                <c:pt idx="5">
                  <c:v>0</c:v>
                </c:pt>
                <c:pt idx="6">
                  <c:v>0</c:v>
                </c:pt>
                <c:pt idx="7">
                  <c:v>59.8</c:v>
                </c:pt>
                <c:pt idx="8">
                  <c:v>60</c:v>
                </c:pt>
                <c:pt idx="9">
                  <c:v>57.5</c:v>
                </c:pt>
                <c:pt idx="10">
                  <c:v>56.5</c:v>
                </c:pt>
                <c:pt idx="11">
                  <c:v>54.2</c:v>
                </c:pt>
                <c:pt idx="12">
                  <c:v>50.6</c:v>
                </c:pt>
                <c:pt idx="13">
                  <c:v>48.6</c:v>
                </c:pt>
                <c:pt idx="14">
                  <c:v>48.3</c:v>
                </c:pt>
                <c:pt idx="15">
                  <c:v>48.4</c:v>
                </c:pt>
                <c:pt idx="16">
                  <c:v>49.3</c:v>
                </c:pt>
                <c:pt idx="17">
                  <c:v>50.3</c:v>
                </c:pt>
                <c:pt idx="18">
                  <c:v>50.4</c:v>
                </c:pt>
                <c:pt idx="19">
                  <c:v>46.7</c:v>
                </c:pt>
                <c:pt idx="20">
                  <c:v>45.9</c:v>
                </c:pt>
                <c:pt idx="21">
                  <c:v>45.2</c:v>
                </c:pt>
                <c:pt idx="22">
                  <c:v>51.8</c:v>
                </c:pt>
                <c:pt idx="23">
                  <c:v>49.2</c:v>
                </c:pt>
              </c:numCache>
            </c:numRef>
          </c:val>
          <c:extLst>
            <c:ext xmlns:c16="http://schemas.microsoft.com/office/drawing/2014/chart" uri="{C3380CC4-5D6E-409C-BE32-E72D297353CC}">
              <c16:uniqueId val="{00000006-4147-466A-BD36-8939DAF2650B}"/>
            </c:ext>
          </c:extLst>
        </c:ser>
        <c:ser>
          <c:idx val="7"/>
          <c:order val="7"/>
          <c:tx>
            <c:strRef>
              <c:f>'FREEDOM ECONOMIC'!$A$20</c:f>
              <c:strCache>
                <c:ptCount val="1"/>
                <c:pt idx="0">
                  <c:v>TCHAD</c:v>
                </c:pt>
              </c:strCache>
            </c:strRef>
          </c:tx>
          <c:spPr>
            <a:solidFill>
              <a:srgbClr val="00B050"/>
            </a:solidFill>
          </c:spPr>
          <c:invertIfNegative val="0"/>
          <c:cat>
            <c:numRef>
              <c:f>'FREEDOM ECONOMIC'!$B$12:$Y$12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'FREEDOM ECONOMIC'!$B$20:$Y$20</c:f>
              <c:numCache>
                <c:formatCode>General</c:formatCode>
                <c:ptCount val="24"/>
                <c:pt idx="0">
                  <c:v>0</c:v>
                </c:pt>
                <c:pt idx="1">
                  <c:v>0</c:v>
                </c:pt>
                <c:pt idx="2">
                  <c:v>45.1</c:v>
                </c:pt>
                <c:pt idx="3">
                  <c:v>46.6</c:v>
                </c:pt>
                <c:pt idx="4">
                  <c:v>47.2</c:v>
                </c:pt>
                <c:pt idx="5">
                  <c:v>46.8</c:v>
                </c:pt>
                <c:pt idx="6">
                  <c:v>46.4</c:v>
                </c:pt>
                <c:pt idx="7">
                  <c:v>49.2</c:v>
                </c:pt>
                <c:pt idx="8">
                  <c:v>52.6</c:v>
                </c:pt>
                <c:pt idx="9">
                  <c:v>53.1</c:v>
                </c:pt>
                <c:pt idx="10">
                  <c:v>52.1</c:v>
                </c:pt>
                <c:pt idx="11">
                  <c:v>50</c:v>
                </c:pt>
                <c:pt idx="12">
                  <c:v>50.1</c:v>
                </c:pt>
                <c:pt idx="13">
                  <c:v>47.8</c:v>
                </c:pt>
                <c:pt idx="14">
                  <c:v>47.5</c:v>
                </c:pt>
                <c:pt idx="15">
                  <c:v>47.5</c:v>
                </c:pt>
                <c:pt idx="16">
                  <c:v>45.3</c:v>
                </c:pt>
                <c:pt idx="17">
                  <c:v>44.8</c:v>
                </c:pt>
                <c:pt idx="18">
                  <c:v>45.2</c:v>
                </c:pt>
                <c:pt idx="19">
                  <c:v>44.5</c:v>
                </c:pt>
                <c:pt idx="20">
                  <c:v>45.9</c:v>
                </c:pt>
                <c:pt idx="21">
                  <c:v>46.3</c:v>
                </c:pt>
                <c:pt idx="22">
                  <c:v>49</c:v>
                </c:pt>
                <c:pt idx="23">
                  <c:v>49.3</c:v>
                </c:pt>
              </c:numCache>
            </c:numRef>
          </c:val>
          <c:extLst>
            <c:ext xmlns:c16="http://schemas.microsoft.com/office/drawing/2014/chart" uri="{C3380CC4-5D6E-409C-BE32-E72D297353CC}">
              <c16:uniqueId val="{00000007-4147-466A-BD36-8939DAF2650B}"/>
            </c:ext>
          </c:extLst>
        </c:ser>
        <c:ser>
          <c:idx val="8"/>
          <c:order val="8"/>
          <c:tx>
            <c:strRef>
              <c:f>'FREEDOM ECONOMIC'!$A$21</c:f>
              <c:strCache>
                <c:ptCount val="1"/>
              </c:strCache>
            </c:strRef>
          </c:tx>
          <c:invertIfNegative val="0"/>
          <c:cat>
            <c:numRef>
              <c:f>'FREEDOM ECONOMIC'!$B$12:$Y$12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'FREEDOM ECONOMIC'!$B$21:$Y$21</c:f>
              <c:numCache>
                <c:formatCode>General</c:formatCode>
                <c:ptCount val="24"/>
              </c:numCache>
            </c:numRef>
          </c:val>
          <c:extLst>
            <c:ext xmlns:c16="http://schemas.microsoft.com/office/drawing/2014/chart" uri="{C3380CC4-5D6E-409C-BE32-E72D297353CC}">
              <c16:uniqueId val="{00000008-4147-466A-BD36-8939DAF2650B}"/>
            </c:ext>
          </c:extLst>
        </c:ser>
        <c:dLbls>
          <c:showLegendKey val="0"/>
          <c:showVal val="0"/>
          <c:showCatName val="0"/>
          <c:showSerName val="0"/>
          <c:showPercent val="0"/>
          <c:showBubbleSize val="0"/>
        </c:dLbls>
        <c:gapWidth val="150"/>
        <c:shape val="cylinder"/>
        <c:axId val="80753024"/>
        <c:axId val="80754560"/>
        <c:axId val="0"/>
      </c:bar3DChart>
      <c:catAx>
        <c:axId val="80753024"/>
        <c:scaling>
          <c:orientation val="minMax"/>
        </c:scaling>
        <c:delete val="0"/>
        <c:axPos val="b"/>
        <c:numFmt formatCode="General" sourceLinked="1"/>
        <c:majorTickMark val="none"/>
        <c:minorTickMark val="none"/>
        <c:tickLblPos val="nextTo"/>
        <c:crossAx val="80754560"/>
        <c:crosses val="autoZero"/>
        <c:auto val="1"/>
        <c:lblAlgn val="ctr"/>
        <c:lblOffset val="100"/>
        <c:noMultiLvlLbl val="0"/>
      </c:catAx>
      <c:valAx>
        <c:axId val="80754560"/>
        <c:scaling>
          <c:orientation val="minMax"/>
        </c:scaling>
        <c:delete val="0"/>
        <c:axPos val="l"/>
        <c:majorGridlines/>
        <c:title>
          <c:overlay val="0"/>
        </c:title>
        <c:numFmt formatCode="General" sourceLinked="1"/>
        <c:majorTickMark val="none"/>
        <c:minorTickMark val="none"/>
        <c:tickLblPos val="nextTo"/>
        <c:crossAx val="80753024"/>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Feuil1!$C$1</c:f>
              <c:strCache>
                <c:ptCount val="1"/>
                <c:pt idx="0">
                  <c:v>CPI Score 2017</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Feuil1!$A$2:$B$7</c:f>
              <c:multiLvlStrCache>
                <c:ptCount val="6"/>
                <c:lvl>
                  <c:pt idx="0">
                    <c:v>TCD</c:v>
                  </c:pt>
                  <c:pt idx="1">
                    <c:v>GAB</c:v>
                  </c:pt>
                  <c:pt idx="2">
                    <c:v>CMR</c:v>
                  </c:pt>
                  <c:pt idx="3">
                    <c:v>CAF</c:v>
                  </c:pt>
                  <c:pt idx="4">
                    <c:v>COG</c:v>
                  </c:pt>
                  <c:pt idx="5">
                    <c:v>GNQ</c:v>
                  </c:pt>
                </c:lvl>
                <c:lvl>
                  <c:pt idx="0">
                    <c:v>Chad</c:v>
                  </c:pt>
                  <c:pt idx="1">
                    <c:v>Gabon</c:v>
                  </c:pt>
                  <c:pt idx="2">
                    <c:v>Cameroon</c:v>
                  </c:pt>
                  <c:pt idx="3">
                    <c:v>Central African Republic</c:v>
                  </c:pt>
                  <c:pt idx="4">
                    <c:v>Congo</c:v>
                  </c:pt>
                  <c:pt idx="5">
                    <c:v>Equatorial Guinea</c:v>
                  </c:pt>
                </c:lvl>
              </c:multiLvlStrCache>
            </c:multiLvlStrRef>
          </c:cat>
          <c:val>
            <c:numRef>
              <c:f>Feuil1!$C$2:$C$7</c:f>
              <c:numCache>
                <c:formatCode>General</c:formatCode>
                <c:ptCount val="6"/>
                <c:pt idx="0">
                  <c:v>20</c:v>
                </c:pt>
                <c:pt idx="1">
                  <c:v>32</c:v>
                </c:pt>
                <c:pt idx="2">
                  <c:v>25</c:v>
                </c:pt>
                <c:pt idx="3">
                  <c:v>23</c:v>
                </c:pt>
                <c:pt idx="4">
                  <c:v>21</c:v>
                </c:pt>
                <c:pt idx="5">
                  <c:v>17</c:v>
                </c:pt>
              </c:numCache>
            </c:numRef>
          </c:val>
          <c:extLst>
            <c:ext xmlns:c16="http://schemas.microsoft.com/office/drawing/2014/chart" uri="{C3380CC4-5D6E-409C-BE32-E72D297353CC}">
              <c16:uniqueId val="{00000000-B3D0-4EC8-8CD8-9135E357DB17}"/>
            </c:ext>
          </c:extLst>
        </c:ser>
        <c:ser>
          <c:idx val="1"/>
          <c:order val="1"/>
          <c:tx>
            <c:strRef>
              <c:f>Feuil1!$D$1</c:f>
              <c:strCache>
                <c:ptCount val="1"/>
                <c:pt idx="0">
                  <c:v>Rank 2017</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Feuil1!$A$2:$B$7</c:f>
              <c:multiLvlStrCache>
                <c:ptCount val="6"/>
                <c:lvl>
                  <c:pt idx="0">
                    <c:v>TCD</c:v>
                  </c:pt>
                  <c:pt idx="1">
                    <c:v>GAB</c:v>
                  </c:pt>
                  <c:pt idx="2">
                    <c:v>CMR</c:v>
                  </c:pt>
                  <c:pt idx="3">
                    <c:v>CAF</c:v>
                  </c:pt>
                  <c:pt idx="4">
                    <c:v>COG</c:v>
                  </c:pt>
                  <c:pt idx="5">
                    <c:v>GNQ</c:v>
                  </c:pt>
                </c:lvl>
                <c:lvl>
                  <c:pt idx="0">
                    <c:v>Chad</c:v>
                  </c:pt>
                  <c:pt idx="1">
                    <c:v>Gabon</c:v>
                  </c:pt>
                  <c:pt idx="2">
                    <c:v>Cameroon</c:v>
                  </c:pt>
                  <c:pt idx="3">
                    <c:v>Central African Republic</c:v>
                  </c:pt>
                  <c:pt idx="4">
                    <c:v>Congo</c:v>
                  </c:pt>
                  <c:pt idx="5">
                    <c:v>Equatorial Guinea</c:v>
                  </c:pt>
                </c:lvl>
              </c:multiLvlStrCache>
            </c:multiLvlStrRef>
          </c:cat>
          <c:val>
            <c:numRef>
              <c:f>Feuil1!$D$2:$D$7</c:f>
              <c:numCache>
                <c:formatCode>General</c:formatCode>
                <c:ptCount val="6"/>
                <c:pt idx="0">
                  <c:v>165</c:v>
                </c:pt>
                <c:pt idx="1">
                  <c:v>117</c:v>
                </c:pt>
                <c:pt idx="2">
                  <c:v>153</c:v>
                </c:pt>
                <c:pt idx="3">
                  <c:v>156</c:v>
                </c:pt>
                <c:pt idx="4">
                  <c:v>161</c:v>
                </c:pt>
                <c:pt idx="5">
                  <c:v>171</c:v>
                </c:pt>
              </c:numCache>
            </c:numRef>
          </c:val>
          <c:extLst>
            <c:ext xmlns:c16="http://schemas.microsoft.com/office/drawing/2014/chart" uri="{C3380CC4-5D6E-409C-BE32-E72D297353CC}">
              <c16:uniqueId val="{00000001-B3D0-4EC8-8CD8-9135E357DB17}"/>
            </c:ext>
          </c:extLst>
        </c:ser>
        <c:dLbls>
          <c:showLegendKey val="0"/>
          <c:showVal val="1"/>
          <c:showCatName val="0"/>
          <c:showSerName val="0"/>
          <c:showPercent val="0"/>
          <c:showBubbleSize val="0"/>
        </c:dLbls>
        <c:gapWidth val="75"/>
        <c:shape val="box"/>
        <c:axId val="80772096"/>
        <c:axId val="83028992"/>
        <c:axId val="80751680"/>
      </c:bar3DChart>
      <c:catAx>
        <c:axId val="80772096"/>
        <c:scaling>
          <c:orientation val="minMax"/>
        </c:scaling>
        <c:delete val="0"/>
        <c:axPos val="b"/>
        <c:numFmt formatCode="General" sourceLinked="0"/>
        <c:majorTickMark val="none"/>
        <c:minorTickMark val="none"/>
        <c:tickLblPos val="nextTo"/>
        <c:crossAx val="83028992"/>
        <c:crosses val="autoZero"/>
        <c:auto val="1"/>
        <c:lblAlgn val="ctr"/>
        <c:lblOffset val="100"/>
        <c:noMultiLvlLbl val="0"/>
      </c:catAx>
      <c:valAx>
        <c:axId val="83028992"/>
        <c:scaling>
          <c:orientation val="minMax"/>
        </c:scaling>
        <c:delete val="0"/>
        <c:axPos val="l"/>
        <c:numFmt formatCode="General" sourceLinked="1"/>
        <c:majorTickMark val="none"/>
        <c:minorTickMark val="none"/>
        <c:tickLblPos val="nextTo"/>
        <c:crossAx val="80772096"/>
        <c:crosses val="autoZero"/>
        <c:crossBetween val="between"/>
      </c:valAx>
      <c:serAx>
        <c:axId val="80751680"/>
        <c:scaling>
          <c:orientation val="minMax"/>
        </c:scaling>
        <c:delete val="0"/>
        <c:axPos val="b"/>
        <c:majorTickMark val="out"/>
        <c:minorTickMark val="none"/>
        <c:tickLblPos val="nextTo"/>
        <c:crossAx val="83028992"/>
        <c:crosses val="autoZero"/>
      </c:serAx>
    </c:plotArea>
    <c:legend>
      <c:legendPos val="b"/>
      <c:overlay val="0"/>
    </c:legend>
    <c:plotVisOnly val="1"/>
    <c:dispBlanksAs val="gap"/>
    <c:showDLblsOverMax val="0"/>
  </c:chart>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0.08651</cdr:y>
    </cdr:to>
    <cdr:pic>
      <cdr:nvPicPr>
        <cdr:cNvPr id="2" name="chart">
          <a:extLst xmlns:a="http://schemas.openxmlformats.org/drawingml/2006/main">
            <a:ext uri="{FF2B5EF4-FFF2-40B4-BE49-F238E27FC236}">
              <a16:creationId xmlns:a16="http://schemas.microsoft.com/office/drawing/2014/main" id="{34141119-9234-314A-7492-5E7D32C8F5A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760720" cy="23812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3DEC388-69C3-41CE-836D-8CADE66F758F}" type="datetime1">
              <a:rPr lang="fr-FR" smtClean="0"/>
              <a:pPr algn="r" rtl="0"/>
              <a:t>11/11/2025</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E31375A4-56A4-47D6-9801-1991572033F7}" type="slidenum">
              <a:rPr lang="fr-FR"/>
              <a:pPr algn="r"/>
              <a:t>‹#›</a:t>
            </a:fld>
            <a:endParaRPr lang="fr-F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3CF334A0-7817-44BF-BE74-0C1D60A40209}" type="datetime1">
              <a:rPr lang="fr-FR" smtClean="0"/>
              <a:pPr/>
              <a:t>11/11/2025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fr-FR" noProof="0"/>
              <a:t>Cliquez pour modifier le style du titre</a:t>
            </a:r>
            <a:endParaRPr lang="fr-FR" noProof="0" dirty="0"/>
          </a:p>
        </p:txBody>
      </p:sp>
      <p:sp>
        <p:nvSpPr>
          <p:cNvPr id="3" name="Sous-titre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noProof="0"/>
              <a:t>Cliquez pour modifier le style des sous-titres du masque</a:t>
            </a:r>
            <a:endParaRPr lang="fr-FR" noProof="0" dirty="0"/>
          </a:p>
        </p:txBody>
      </p:sp>
      <p:sp>
        <p:nvSpPr>
          <p:cNvPr id="4" name="Espace réservé de la date 3"/>
          <p:cNvSpPr>
            <a:spLocks noGrp="1"/>
          </p:cNvSpPr>
          <p:nvPr>
            <p:ph type="dt" sz="half" idx="10"/>
          </p:nvPr>
        </p:nvSpPr>
        <p:spPr/>
        <p:txBody>
          <a:bodyPr rtlCol="0"/>
          <a:lstStyle>
            <a:lvl1pPr>
              <a:defRPr/>
            </a:lvl1pPr>
          </a:lstStyle>
          <a:p>
            <a:fld id="{2A93682C-1666-439C-B1F6-2324BA8BDEE9}" type="datetime1">
              <a:rPr lang="fr-FR" smtClean="0"/>
              <a:pPr/>
              <a:t>11/11/2025</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pic>
        <p:nvPicPr>
          <p:cNvPr id="11" name="Imag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3200"/>
            </a:lvl1pPr>
          </a:lstStyle>
          <a:p>
            <a:pPr rtl="0"/>
            <a:r>
              <a:rPr lang="fr-FR" noProof="0"/>
              <a:t>Cliquez pour modifier le style du titre</a:t>
            </a:r>
            <a:endParaRPr lang="fr-FR" noProof="0" dirty="0"/>
          </a:p>
        </p:txBody>
      </p:sp>
      <p:sp>
        <p:nvSpPr>
          <p:cNvPr id="3" name="Espace réservé d’imag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75AC62B6-9765-4D0D-A062-B6261D408591}" type="datetime1">
              <a:rPr lang="fr-FR" smtClean="0"/>
              <a:pPr/>
              <a:t>11/11/2025</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Cliquez pour modifier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05560E40-E96F-4F90-B177-9CA529868AE7}" type="datetime1">
              <a:rPr lang="fr-FR" smtClean="0"/>
              <a:pPr/>
              <a:t>11/11/2025</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72600" y="365125"/>
            <a:ext cx="1714500" cy="5811838"/>
          </a:xfrm>
        </p:spPr>
        <p:txBody>
          <a:bodyPr vert="eaVert" rtlCol="0"/>
          <a:lstStyle/>
          <a:p>
            <a:pPr rtl="0"/>
            <a:r>
              <a:rPr lang="fr-FR" noProof="0"/>
              <a:t>Cliquez pour modifier le style du titre</a:t>
            </a:r>
            <a:endParaRPr lang="fr-FR" noProof="0" dirty="0"/>
          </a:p>
        </p:txBody>
      </p:sp>
      <p:sp>
        <p:nvSpPr>
          <p:cNvPr id="3" name="Espace réservé du texte vertical 2"/>
          <p:cNvSpPr>
            <a:spLocks noGrp="1"/>
          </p:cNvSpPr>
          <p:nvPr>
            <p:ph type="body" orient="vert" idx="1"/>
          </p:nvPr>
        </p:nvSpPr>
        <p:spPr>
          <a:xfrm>
            <a:off x="1104900" y="365125"/>
            <a:ext cx="8098896" cy="5811838"/>
          </a:xfrm>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495D8A20-D5AA-4EBF-82E0-3620BEFE5662}" type="datetime1">
              <a:rPr lang="fr-FR" smtClean="0"/>
              <a:pPr/>
              <a:t>11/11/2025</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grpSp>
        <p:nvGrpSpPr>
          <p:cNvPr id="7" name="Groupe 6"/>
          <p:cNvGrpSpPr/>
          <p:nvPr/>
        </p:nvGrpSpPr>
        <p:grpSpPr>
          <a:xfrm rot="5400000">
            <a:off x="6514047" y="3228843"/>
            <a:ext cx="5632704" cy="84403"/>
            <a:chOff x="1073150" y="1219201"/>
            <a:chExt cx="10058400" cy="63125"/>
          </a:xfrm>
        </p:grpSpPr>
        <p:cxnSp>
          <p:nvCxnSpPr>
            <p:cNvPr id="8" name="Connecteur droit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Cliquez pour modifier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51DB54D6-28DC-40C0-8824-32CC37999B83}" type="datetime1">
              <a:rPr lang="fr-FR" smtClean="0"/>
              <a:pPr/>
              <a:t>11/11/2025</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grpSp>
        <p:nvGrpSpPr>
          <p:cNvPr id="13" name="Groupe 12"/>
          <p:cNvGrpSpPr/>
          <p:nvPr/>
        </p:nvGrpSpPr>
        <p:grpSpPr>
          <a:xfrm rot="10800000">
            <a:off x="0" y="5645510"/>
            <a:ext cx="12192000" cy="63125"/>
            <a:chOff x="507492" y="1501519"/>
            <a:chExt cx="8129016" cy="63125"/>
          </a:xfrm>
        </p:grpSpPr>
        <p:cxnSp>
          <p:nvCxnSpPr>
            <p:cNvPr id="17" name="Connecteur droit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0" y="1143000"/>
            <a:ext cx="12192000" cy="63125"/>
            <a:chOff x="507492" y="1501519"/>
            <a:chExt cx="8129016" cy="63125"/>
          </a:xfrm>
        </p:grpSpPr>
        <p:cxnSp>
          <p:nvCxnSpPr>
            <p:cNvPr id="15" name="Connecteur droit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fr-FR" noProof="0"/>
              <a:t>Cliquez pour modifier le style du titre</a:t>
            </a:r>
            <a:endParaRPr lang="fr-FR" noProof="0" dirty="0"/>
          </a:p>
        </p:txBody>
      </p:sp>
      <p:sp>
        <p:nvSpPr>
          <p:cNvPr id="3" name="Sous-titre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noProof="0"/>
              <a:t>Cliquez pour modifier le style des sous-titres du masque</a:t>
            </a:r>
            <a:endParaRPr lang="fr-FR" noProof="0" dirty="0"/>
          </a:p>
        </p:txBody>
      </p:sp>
      <p:pic>
        <p:nvPicPr>
          <p:cNvPr id="10" name="Imag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Espace réservé d’imag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fr-FR" noProof="0"/>
              <a:t>Cliquez sur l'icône pour ajouter une image</a:t>
            </a:r>
            <a:endParaRPr lang="fr-FR" noProof="0" dirty="0"/>
          </a:p>
        </p:txBody>
      </p:sp>
      <p:sp>
        <p:nvSpPr>
          <p:cNvPr id="19" name="Texte d’instruction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fr-FR" sz="1200" b="1" i="1" noProof="0" dirty="0">
                <a:latin typeface="Arial" pitchFamily="34" charset="0"/>
                <a:cs typeface="Arial" pitchFamily="34" charset="0"/>
              </a:rPr>
              <a:t>REMARQUE :</a:t>
            </a:r>
          </a:p>
          <a:p>
            <a:pPr rtl="0"/>
            <a:r>
              <a:rPr lang="fr-FR" sz="1200" i="1" noProof="0" dirty="0">
                <a:latin typeface="Arial" pitchFamily="34" charset="0"/>
                <a:cs typeface="Arial" pitchFamily="34" charset="0"/>
              </a:rPr>
              <a:t>Pour remplacer l’image sur cette diapositive, sélectionnez-la et supprimez-la. Cliquez ensuite sur l’icône Images dans l’espace réservé pour insérer votre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e 7"/>
          <p:cNvGrpSpPr/>
          <p:nvPr/>
        </p:nvGrpSpPr>
        <p:grpSpPr>
          <a:xfrm>
            <a:off x="0" y="2514600"/>
            <a:ext cx="12192000" cy="3194035"/>
            <a:chOff x="647402" y="2514600"/>
            <a:chExt cx="10838688" cy="3194035"/>
          </a:xfrm>
        </p:grpSpPr>
        <p:grpSp>
          <p:nvGrpSpPr>
            <p:cNvPr id="9" name="Groupe 8"/>
            <p:cNvGrpSpPr/>
            <p:nvPr/>
          </p:nvGrpSpPr>
          <p:grpSpPr>
            <a:xfrm>
              <a:off x="647402" y="2514600"/>
              <a:ext cx="10838688" cy="63125"/>
              <a:chOff x="507492" y="1501519"/>
              <a:chExt cx="8129016" cy="63125"/>
            </a:xfrm>
          </p:grpSpPr>
          <p:cxnSp>
            <p:nvCxnSpPr>
              <p:cNvPr id="14" name="Connecteur droit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1" name="Groupe 10"/>
            <p:cNvGrpSpPr/>
            <p:nvPr/>
          </p:nvGrpSpPr>
          <p:grpSpPr>
            <a:xfrm rot="10800000">
              <a:off x="647402" y="5645510"/>
              <a:ext cx="10838688" cy="63125"/>
              <a:chOff x="507492" y="1501519"/>
              <a:chExt cx="8129016" cy="63125"/>
            </a:xfrm>
          </p:grpSpPr>
          <p:cxnSp>
            <p:nvCxnSpPr>
              <p:cNvPr id="12" name="Connecteur droit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re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fr-FR" noProof="0"/>
              <a:t>Cliquez pour modifier le style du titre</a:t>
            </a:r>
            <a:endParaRPr lang="fr-FR" noProof="0" dirty="0"/>
          </a:p>
        </p:txBody>
      </p:sp>
      <p:sp>
        <p:nvSpPr>
          <p:cNvPr id="3" name="Espace réservé du texte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r-FR" noProof="0"/>
              <a:t>Cliquez pour modifier les styles du texte du masque</a:t>
            </a:r>
          </a:p>
        </p:txBody>
      </p:sp>
      <p:sp>
        <p:nvSpPr>
          <p:cNvPr id="4" name="Espace réservé de la date 3"/>
          <p:cNvSpPr>
            <a:spLocks noGrp="1"/>
          </p:cNvSpPr>
          <p:nvPr>
            <p:ph type="dt" sz="half" idx="10"/>
          </p:nvPr>
        </p:nvSpPr>
        <p:spPr/>
        <p:txBody>
          <a:bodyPr rtlCol="0"/>
          <a:lstStyle/>
          <a:p>
            <a:r>
              <a:rPr lang="fr-FR" dirty="0"/>
              <a:t>​</a:t>
            </a:r>
            <a:fld id="{FF5F1CE1-2D83-4710-B005-E03A94773F54}" type="datetime1">
              <a:rPr lang="fr-FR" smtClean="0"/>
              <a:pPr/>
              <a:t>11/11/2025</a:t>
            </a:fld>
            <a:r>
              <a:rPr lang="fr-FR" dirty="0"/>
              <a:t>​</a:t>
            </a:r>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pic>
        <p:nvPicPr>
          <p:cNvPr id="7" name="Imag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Cliquez pour modifier le style du titre</a:t>
            </a:r>
            <a:endParaRPr lang="fr-FR" noProof="0" dirty="0"/>
          </a:p>
        </p:txBody>
      </p:sp>
      <p:sp>
        <p:nvSpPr>
          <p:cNvPr id="3" name="Espace réservé du contenu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03CC60CA-F5F0-431E-AD16-DA84336EFE3A}" type="datetime1">
              <a:rPr lang="fr-FR" smtClean="0"/>
              <a:pPr/>
              <a:t>11/11/2025</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Cliquez pour modifier le style du titre</a:t>
            </a:r>
            <a:endParaRPr lang="fr-FR" noProof="0" dirty="0"/>
          </a:p>
        </p:txBody>
      </p:sp>
      <p:sp>
        <p:nvSpPr>
          <p:cNvPr id="3" name="Espace réservé du texte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104900" y="2424112"/>
            <a:ext cx="4919472" cy="3748088"/>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166110" y="2424112"/>
            <a:ext cx="4919472" cy="3748088"/>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37571E30-3F8C-45A0-A97D-32FEE21AD3FE}" type="datetime1">
              <a:rPr lang="fr-FR" smtClean="0"/>
              <a:pPr/>
              <a:t>11/11/2025</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Cliquez pour modifier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F53E571F-D862-4C44-826E-B0273097C3EE}" type="datetime1">
              <a:rPr lang="fr-FR" smtClean="0"/>
              <a:pPr/>
              <a:t>11/11/2025</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6A5EA7CD-A54C-4044-94F4-AD92C5338D2B}" type="datetime1">
              <a:rPr lang="fr-FR" smtClean="0"/>
              <a:pPr/>
              <a:t>11/11/2025</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3200"/>
            </a:lvl1pPr>
          </a:lstStyle>
          <a:p>
            <a:pPr rtl="0"/>
            <a:r>
              <a:rPr lang="fr-FR" noProof="0"/>
              <a:t>Cliquez pour modifier le style du titre</a:t>
            </a:r>
            <a:endParaRPr lang="fr-FR" noProof="0" dirty="0"/>
          </a:p>
        </p:txBody>
      </p:sp>
      <p:sp>
        <p:nvSpPr>
          <p:cNvPr id="3" name="Espace réservé du contenu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3214D363-38EB-4EFE-A4CB-9D469BC54DCB}" type="datetime1">
              <a:rPr lang="fr-FR" smtClean="0"/>
              <a:pPr/>
              <a:t>11/11/2025</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a:p>
            <a:pPr lvl="5" rtl="0"/>
            <a:r>
              <a:rPr lang="fr-FR" noProof="0" dirty="0"/>
              <a:t>Sixième niveau</a:t>
            </a:r>
          </a:p>
          <a:p>
            <a:pPr lvl="6" rtl="0"/>
            <a:r>
              <a:rPr lang="fr-FR" noProof="0" dirty="0"/>
              <a:t>Septième niveau</a:t>
            </a:r>
          </a:p>
          <a:p>
            <a:pPr lvl="7" rtl="0"/>
            <a:r>
              <a:rPr lang="fr-FR" noProof="0" dirty="0"/>
              <a:t>Huitième niveau</a:t>
            </a:r>
          </a:p>
          <a:p>
            <a:pPr lvl="8" rtl="0"/>
            <a:r>
              <a:rPr lang="fr-FR" noProof="0" dirty="0"/>
              <a:t>Neuvième niveau</a:t>
            </a:r>
          </a:p>
        </p:txBody>
      </p:sp>
      <p:sp>
        <p:nvSpPr>
          <p:cNvPr id="4" name="Espace réservé de la date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fr-FR" dirty="0"/>
              <a:t>​</a:t>
            </a:r>
            <a:fld id="{B4D55279-C06B-4789-90C7-CDBF3CF07A5D}" type="datetime1">
              <a:rPr lang="fr-FR" smtClean="0"/>
              <a:pPr/>
              <a:t>11/11/2025</a:t>
            </a:fld>
            <a:r>
              <a:rPr lang="fr-FR" dirty="0"/>
              <a:t>​</a:t>
            </a:r>
          </a:p>
        </p:txBody>
      </p:sp>
      <p:sp>
        <p:nvSpPr>
          <p:cNvPr id="5" name="Espace réservé du pied de page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E31375A4-56A4-47D6-9801-1991572033F7}" type="slidenum">
              <a:rPr lang="fr-FR" smtClean="0"/>
              <a:pPr/>
              <a:t>‹#›</a:t>
            </a:fld>
            <a:endParaRPr lang="fr-FR" dirty="0"/>
          </a:p>
        </p:txBody>
      </p:sp>
      <p:grpSp>
        <p:nvGrpSpPr>
          <p:cNvPr id="15" name="Groupe 14"/>
          <p:cNvGrpSpPr/>
          <p:nvPr/>
        </p:nvGrpSpPr>
        <p:grpSpPr>
          <a:xfrm>
            <a:off x="1103376" y="1219201"/>
            <a:ext cx="9985248" cy="84403"/>
            <a:chOff x="1073150" y="1219201"/>
            <a:chExt cx="10058400" cy="63125"/>
          </a:xfrm>
        </p:grpSpPr>
        <p:cxnSp>
          <p:nvCxnSpPr>
            <p:cNvPr id="13" name="Connecteur droit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ia.gov/library/publications/the-world-factbook/"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91AADFC-F758-2F3B-435E-B329E191B69E}"/>
              </a:ext>
            </a:extLst>
          </p:cNvPr>
          <p:cNvSpPr>
            <a:spLocks noGrp="1"/>
          </p:cNvSpPr>
          <p:nvPr>
            <p:ph type="subTitle" idx="1"/>
          </p:nvPr>
        </p:nvSpPr>
        <p:spPr>
          <a:xfrm>
            <a:off x="2667786" y="2677212"/>
            <a:ext cx="6551628" cy="2560235"/>
          </a:xfrm>
        </p:spPr>
        <p:txBody>
          <a:bodyPr>
            <a:normAutofit fontScale="85000" lnSpcReduction="10000"/>
          </a:bodyPr>
          <a:lstStyle/>
          <a:p>
            <a:pPr>
              <a:lnSpc>
                <a:spcPct val="160000"/>
              </a:lnSpc>
            </a:pPr>
            <a:r>
              <a:rPr lang="fr-FR" sz="3200" b="1" dirty="0">
                <a:solidFill>
                  <a:srgbClr val="FFC000"/>
                </a:solidFill>
              </a:rPr>
              <a:t>Gouvernance et croissance économique, vérification empirique dans les pays pétroliers de la  zone CEMAC</a:t>
            </a:r>
            <a:endParaRPr lang="fr-FR" sz="3200" dirty="0">
              <a:solidFill>
                <a:srgbClr val="FFC000"/>
              </a:solidFill>
            </a:endParaRPr>
          </a:p>
          <a:p>
            <a:endParaRPr lang="fr-FR" dirty="0"/>
          </a:p>
        </p:txBody>
      </p:sp>
      <p:pic>
        <p:nvPicPr>
          <p:cNvPr id="1026" name="Picture 2">
            <a:extLst>
              <a:ext uri="{FF2B5EF4-FFF2-40B4-BE49-F238E27FC236}">
                <a16:creationId xmlns:a16="http://schemas.microsoft.com/office/drawing/2014/main" id="{A461CA51-38D0-4E7F-FE18-FEB10B35A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21"/>
            <a:ext cx="12192000" cy="1404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C72CC02-2EA8-EC60-05D8-3B87614F7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74" y="1532355"/>
            <a:ext cx="2175773" cy="17439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F09088F-B720-A372-60CF-E39963928B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0303" y="1620552"/>
            <a:ext cx="2648933" cy="16557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39DE818-FEEE-1B2D-5B6D-DDB608C1A5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450881"/>
            <a:ext cx="2667786" cy="14049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83FF2B7-81F3-2FDC-A046-EA4CD6F7C2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4665" y="5525821"/>
            <a:ext cx="4138368" cy="12550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4F8DE70-B3B2-7E2B-A8DE-6FDB1A7FED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49179" y="5545392"/>
            <a:ext cx="3242821" cy="140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0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graphicFrame>
        <p:nvGraphicFramePr>
          <p:cNvPr id="4" name="Espace réservé du contenu 3"/>
          <p:cNvGraphicFramePr>
            <a:graphicFrameLocks noGrp="1"/>
          </p:cNvGraphicFramePr>
          <p:nvPr>
            <p:ph idx="1"/>
          </p:nvPr>
        </p:nvGraphicFramePr>
        <p:xfrm>
          <a:off x="504825" y="1600200"/>
          <a:ext cx="10582275" cy="4572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CA3A9030-A79F-DECB-1637-C77ADAEFE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Quelques faits stylisés (4/7)</a:t>
            </a:r>
            <a:br>
              <a:rPr lang="fr-FR" dirty="0"/>
            </a:br>
            <a:endParaRPr lang="fr-FR" dirty="0"/>
          </a:p>
        </p:txBody>
      </p:sp>
      <p:graphicFrame>
        <p:nvGraphicFramePr>
          <p:cNvPr id="4" name="Espace réservé du contenu 3"/>
          <p:cNvGraphicFramePr>
            <a:graphicFrameLocks noGrp="1"/>
          </p:cNvGraphicFramePr>
          <p:nvPr>
            <p:ph idx="1"/>
          </p:nvPr>
        </p:nvGraphicFramePr>
        <p:xfrm>
          <a:off x="247649" y="1600199"/>
          <a:ext cx="11439525" cy="498157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BC1A1B04-8F59-D302-1990-552D4AA90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Quelques faits stylisés (5/7)</a:t>
            </a:r>
            <a:br>
              <a:rPr lang="fr-FR" dirty="0"/>
            </a:br>
            <a:endParaRPr lang="fr-FR" dirty="0"/>
          </a:p>
        </p:txBody>
      </p:sp>
      <p:graphicFrame>
        <p:nvGraphicFramePr>
          <p:cNvPr id="4" name="Espace réservé du contenu 3"/>
          <p:cNvGraphicFramePr>
            <a:graphicFrameLocks noGrp="1"/>
          </p:cNvGraphicFramePr>
          <p:nvPr>
            <p:ph idx="1"/>
          </p:nvPr>
        </p:nvGraphicFramePr>
        <p:xfrm>
          <a:off x="1104900" y="1600200"/>
          <a:ext cx="9982200" cy="4572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D3BF4CDB-2655-797E-9791-E6720D66E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sp>
        <p:nvSpPr>
          <p:cNvPr id="4" name="Espace réservé du contenu 3"/>
          <p:cNvSpPr>
            <a:spLocks noGrp="1"/>
          </p:cNvSpPr>
          <p:nvPr>
            <p:ph sz="half" idx="2"/>
          </p:nvPr>
        </p:nvSpPr>
        <p:spPr>
          <a:xfrm>
            <a:off x="7543800" y="1371600"/>
            <a:ext cx="4362450" cy="5267325"/>
          </a:xfrm>
        </p:spPr>
        <p:txBody>
          <a:bodyPr>
            <a:normAutofit fontScale="85000" lnSpcReduction="10000"/>
          </a:bodyPr>
          <a:lstStyle/>
          <a:p>
            <a:pPr algn="just">
              <a:lnSpc>
                <a:spcPct val="150000"/>
              </a:lnSpc>
            </a:pPr>
            <a:r>
              <a:rPr lang="fr-FR" sz="1900" dirty="0"/>
              <a:t>En prenant la moyenne mondiale qui est d’un score de 60 on remarque que l’Afrique subsaharienne est à la traine avec un score moyen de 53 points sur 100. Mais dans la zone CEMAC le constat est que le Gabon est le mieux classé concernant la qualité de liberté économique avec un score moyen de 57 points, ce qui est au-dessus de la moyenne de l’Afrique subsaharienne. Le Cameroun suit avec 53 points ; Le Tchad et le Congo suivent avec respectivement 45 et 43 points. La guinée équatoriale et la RCA termine le podium avec un score moyen respectif de 39 et 36 points sur la même période.</a:t>
            </a:r>
          </a:p>
          <a:p>
            <a:endParaRPr lang="fr-FR" dirty="0"/>
          </a:p>
        </p:txBody>
      </p:sp>
      <p:graphicFrame>
        <p:nvGraphicFramePr>
          <p:cNvPr id="5" name="Espace réservé du contenu 3"/>
          <p:cNvGraphicFramePr>
            <a:graphicFrameLocks noGrp="1"/>
          </p:cNvGraphicFramePr>
          <p:nvPr>
            <p:ph sz="half" idx="1"/>
          </p:nvPr>
        </p:nvGraphicFramePr>
        <p:xfrm>
          <a:off x="152399" y="1600199"/>
          <a:ext cx="7305675" cy="490537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99BFCD45-F34E-1212-63BD-71687BD8F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4)">
                                      <p:cBhvr>
                                        <p:cTn id="18"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dirty="0"/>
            </a:br>
            <a:endParaRPr lang="fr-FR" dirty="0"/>
          </a:p>
        </p:txBody>
      </p:sp>
      <p:sp>
        <p:nvSpPr>
          <p:cNvPr id="4" name="Espace réservé du contenu 3"/>
          <p:cNvSpPr>
            <a:spLocks noGrp="1"/>
          </p:cNvSpPr>
          <p:nvPr>
            <p:ph sz="half" idx="2"/>
          </p:nvPr>
        </p:nvSpPr>
        <p:spPr>
          <a:xfrm>
            <a:off x="7591424" y="1600200"/>
            <a:ext cx="4143376" cy="4571999"/>
          </a:xfrm>
        </p:spPr>
        <p:txBody>
          <a:bodyPr/>
          <a:lstStyle/>
          <a:p>
            <a:pPr algn="just">
              <a:lnSpc>
                <a:spcPct val="150000"/>
              </a:lnSpc>
            </a:pPr>
            <a:endParaRPr lang="fr-FR" dirty="0"/>
          </a:p>
          <a:p>
            <a:pPr algn="just">
              <a:lnSpc>
                <a:spcPct val="150000"/>
              </a:lnSpc>
            </a:pPr>
            <a:endParaRPr lang="fr-FR" dirty="0"/>
          </a:p>
          <a:p>
            <a:pPr algn="just">
              <a:lnSpc>
                <a:spcPct val="150000"/>
              </a:lnSpc>
            </a:pPr>
            <a:r>
              <a:rPr lang="fr-FR" dirty="0"/>
              <a:t>Classement et scores des pays de la zone CEMAC selon Corruption Perceptions Index 2017</a:t>
            </a:r>
            <a:endParaRPr lang="fr-FR" b="1" dirty="0"/>
          </a:p>
          <a:p>
            <a:pPr algn="just">
              <a:lnSpc>
                <a:spcPct val="150000"/>
              </a:lnSpc>
            </a:pPr>
            <a:endParaRPr lang="fr-FR" dirty="0"/>
          </a:p>
        </p:txBody>
      </p:sp>
      <p:graphicFrame>
        <p:nvGraphicFramePr>
          <p:cNvPr id="5" name="Espace réservé du contenu 5"/>
          <p:cNvGraphicFramePr>
            <a:graphicFrameLocks noGrp="1"/>
          </p:cNvGraphicFramePr>
          <p:nvPr>
            <p:ph sz="half" idx="1"/>
          </p:nvPr>
        </p:nvGraphicFramePr>
        <p:xfrm>
          <a:off x="247650" y="1447800"/>
          <a:ext cx="7105650" cy="511492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F3C36D99-9689-CBA3-4DA2-CF422E80A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from="(-#ppt_w/2)" to="(#ppt_x)" calcmode="lin" valueType="num">
                                      <p:cBhvr>
                                        <p:cTn id="25" dur="600" fill="hold">
                                          <p:stCondLst>
                                            <p:cond delay="0"/>
                                          </p:stCondLst>
                                        </p:cTn>
                                        <p:tgtEl>
                                          <p:spTgt spid="4">
                                            <p:txEl>
                                              <p:pRg st="2" end="2"/>
                                            </p:txEl>
                                          </p:spTgt>
                                        </p:tgtEl>
                                        <p:attrNameLst>
                                          <p:attrName>ppt_x</p:attrName>
                                        </p:attrNameLst>
                                      </p:cBhvr>
                                    </p:anim>
                                    <p:anim from="0" to="-1.0" calcmode="lin" valueType="num">
                                      <p:cBhvr>
                                        <p:cTn id="26" dur="200" decel="50000" autoRev="1" fill="hold">
                                          <p:stCondLst>
                                            <p:cond delay="600"/>
                                          </p:stCondLst>
                                        </p:cTn>
                                        <p:tgtEl>
                                          <p:spTgt spid="4">
                                            <p:txEl>
                                              <p:pRg st="2" end="2"/>
                                            </p:txEl>
                                          </p:spTgt>
                                        </p:tgtEl>
                                        <p:attrNameLst>
                                          <p:attrName>xshear</p:attrName>
                                        </p:attrNameLst>
                                      </p:cBhvr>
                                    </p:anim>
                                    <p:animScale>
                                      <p:cBhvr>
                                        <p:cTn id="27" dur="200" decel="100000" autoRev="1" fill="hold">
                                          <p:stCondLst>
                                            <p:cond delay="600"/>
                                          </p:stCondLst>
                                        </p:cTn>
                                        <p:tgtEl>
                                          <p:spTgt spid="4">
                                            <p:txEl>
                                              <p:pRg st="2" end="2"/>
                                            </p:txEl>
                                          </p:spTgt>
                                        </p:tgtEl>
                                      </p:cBhvr>
                                      <p:from x="100000" y="100000"/>
                                      <p:to x="80000" y="100000"/>
                                    </p:animScale>
                                    <p:anim by="(#ppt_h/3+#ppt_w*0.1)" calcmode="lin" valueType="num">
                                      <p:cBhvr additive="sum">
                                        <p:cTn id="28" dur="200" decel="100000" autoRev="1" fill="hold">
                                          <p:stCondLst>
                                            <p:cond delay="600"/>
                                          </p:stCondLst>
                                        </p:cTn>
                                        <p:tgtEl>
                                          <p:spTgt spid="4">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42D0F-0E80-1F26-C845-858711528FB3}"/>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2DD694C8-0982-5FDC-D0E2-8F83FD24DFE6}"/>
              </a:ext>
            </a:extLst>
          </p:cNvPr>
          <p:cNvSpPr>
            <a:spLocks noGrp="1"/>
          </p:cNvSpPr>
          <p:nvPr>
            <p:ph idx="1"/>
          </p:nvPr>
        </p:nvSpPr>
        <p:spPr/>
        <p:txBody>
          <a:bodyPr>
            <a:normAutofit/>
          </a:bodyPr>
          <a:lstStyle/>
          <a:p>
            <a:pPr algn="ctr"/>
            <a:endParaRPr lang="fr-FR" sz="5400" b="1" dirty="0"/>
          </a:p>
          <a:p>
            <a:pPr algn="ctr"/>
            <a:endParaRPr lang="fr-FR" sz="5400" b="1" dirty="0"/>
          </a:p>
          <a:p>
            <a:pPr algn="ctr"/>
            <a:r>
              <a:rPr lang="fr-FR" sz="5400" b="1" dirty="0"/>
              <a:t>REVUE DE LITTÉRATURE</a:t>
            </a:r>
          </a:p>
        </p:txBody>
      </p:sp>
      <p:pic>
        <p:nvPicPr>
          <p:cNvPr id="4" name="Picture 2">
            <a:extLst>
              <a:ext uri="{FF2B5EF4-FFF2-40B4-BE49-F238E27FC236}">
                <a16:creationId xmlns:a16="http://schemas.microsoft.com/office/drawing/2014/main" id="{25527C49-C625-010F-3B11-7C636E9CB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825" y="219075"/>
            <a:ext cx="10580757" cy="600076"/>
          </a:xfrm>
        </p:spPr>
        <p:txBody>
          <a:bodyPr/>
          <a:lstStyle/>
          <a:p>
            <a:pPr algn="ctr"/>
            <a:endParaRPr lang="fr-FR" dirty="0"/>
          </a:p>
        </p:txBody>
      </p:sp>
      <p:sp>
        <p:nvSpPr>
          <p:cNvPr id="3" name="Espace réservé du contenu 2"/>
          <p:cNvSpPr>
            <a:spLocks noGrp="1"/>
          </p:cNvSpPr>
          <p:nvPr>
            <p:ph idx="1"/>
          </p:nvPr>
        </p:nvSpPr>
        <p:spPr>
          <a:xfrm>
            <a:off x="161925" y="1352550"/>
            <a:ext cx="11820525" cy="5143500"/>
          </a:xfrm>
        </p:spPr>
        <p:txBody>
          <a:bodyPr/>
          <a:lstStyle/>
          <a:p>
            <a:pPr algn="just">
              <a:lnSpc>
                <a:spcPct val="150000"/>
              </a:lnSpc>
            </a:pPr>
            <a:r>
              <a:rPr lang="fr-FR" dirty="0"/>
              <a:t>North (1990), l’importance de l’efficacité des institutions quant à expliquer la croissance sur le long terme</a:t>
            </a:r>
          </a:p>
          <a:p>
            <a:pPr algn="just">
              <a:lnSpc>
                <a:spcPct val="150000"/>
              </a:lnSpc>
            </a:pPr>
            <a:r>
              <a:rPr lang="fr-FR" dirty="0" err="1"/>
              <a:t>Knack</a:t>
            </a:r>
            <a:r>
              <a:rPr lang="fr-FR" dirty="0"/>
              <a:t> et </a:t>
            </a:r>
            <a:r>
              <a:rPr lang="fr-FR" dirty="0" err="1"/>
              <a:t>Keefer</a:t>
            </a:r>
            <a:r>
              <a:rPr lang="fr-FR" dirty="0"/>
              <a:t> (1995) relation positive entre la bureaucratie, les droits de propriété, la stabilité politique) et la performance économique.</a:t>
            </a:r>
          </a:p>
          <a:p>
            <a:pPr>
              <a:lnSpc>
                <a:spcPct val="150000"/>
              </a:lnSpc>
            </a:pPr>
            <a:r>
              <a:rPr lang="fr-FR" dirty="0"/>
              <a:t>Mauro (1995), Gyimah-Brempong (2002), Mo (2001) que la corruption fait baisser la croissance économique de ces pays.</a:t>
            </a:r>
          </a:p>
          <a:p>
            <a:pPr>
              <a:lnSpc>
                <a:spcPct val="150000"/>
              </a:lnSpc>
            </a:pPr>
            <a:r>
              <a:rPr lang="fr-FR" dirty="0" err="1"/>
              <a:t>Rodrik</a:t>
            </a:r>
            <a:r>
              <a:rPr lang="fr-FR" dirty="0"/>
              <a:t> et al. (2004) ont démontré que concernant l’explication des écarts de revenus entre pays pauvres et riches, la qualité institutionnelle prime sur la géographie et le commerce international.</a:t>
            </a:r>
          </a:p>
          <a:p>
            <a:pPr>
              <a:lnSpc>
                <a:spcPct val="150000"/>
              </a:lnSpc>
            </a:pPr>
            <a:endParaRPr lang="fr-FR" dirty="0"/>
          </a:p>
          <a:p>
            <a:pPr algn="just">
              <a:lnSpc>
                <a:spcPct val="150000"/>
              </a:lnSpc>
            </a:pPr>
            <a:endParaRPr lang="fr-FR" dirty="0"/>
          </a:p>
        </p:txBody>
      </p:sp>
      <p:pic>
        <p:nvPicPr>
          <p:cNvPr id="4" name="Picture 2">
            <a:extLst>
              <a:ext uri="{FF2B5EF4-FFF2-40B4-BE49-F238E27FC236}">
                <a16:creationId xmlns:a16="http://schemas.microsoft.com/office/drawing/2014/main" id="{18AB67AA-91AB-8BC8-3063-423EBB555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575" y="76200"/>
            <a:ext cx="10676007" cy="762000"/>
          </a:xfrm>
        </p:spPr>
        <p:txBody>
          <a:bodyPr/>
          <a:lstStyle/>
          <a:p>
            <a:pPr algn="ctr"/>
            <a:endParaRPr lang="fr-FR" dirty="0"/>
          </a:p>
        </p:txBody>
      </p:sp>
      <p:sp>
        <p:nvSpPr>
          <p:cNvPr id="3" name="Espace réservé du contenu 2"/>
          <p:cNvSpPr>
            <a:spLocks noGrp="1"/>
          </p:cNvSpPr>
          <p:nvPr>
            <p:ph idx="1"/>
          </p:nvPr>
        </p:nvSpPr>
        <p:spPr>
          <a:xfrm>
            <a:off x="333375" y="1381125"/>
            <a:ext cx="11534775" cy="4895850"/>
          </a:xfrm>
        </p:spPr>
        <p:txBody>
          <a:bodyPr/>
          <a:lstStyle/>
          <a:p>
            <a:pPr algn="just">
              <a:lnSpc>
                <a:spcPct val="150000"/>
              </a:lnSpc>
            </a:pPr>
            <a:r>
              <a:rPr lang="fr-FR" dirty="0"/>
              <a:t>Kaufmann et </a:t>
            </a:r>
            <a:r>
              <a:rPr lang="fr-FR" dirty="0" err="1"/>
              <a:t>Kraay</a:t>
            </a:r>
            <a:r>
              <a:rPr lang="fr-FR" dirty="0"/>
              <a:t> (2002, 2003) affirment que les niveaux de gouvernance et de revenu par habitant sont fortement corrélés. Ainsi, une bonne gouvernance entraine une hausse du niveau de revenu par habitant</a:t>
            </a:r>
          </a:p>
          <a:p>
            <a:pPr algn="just">
              <a:lnSpc>
                <a:spcPct val="150000"/>
              </a:lnSpc>
            </a:pPr>
            <a:r>
              <a:rPr lang="fr-FR" dirty="0"/>
              <a:t>Subramanian et Sala-I-Martin (2003), la ‘‘malédiction des ressources naturelles’’ est un phénomène purement institutionnel. </a:t>
            </a:r>
          </a:p>
          <a:p>
            <a:pPr algn="just">
              <a:lnSpc>
                <a:spcPct val="150000"/>
              </a:lnSpc>
            </a:pPr>
            <a:r>
              <a:rPr lang="fr-FR" dirty="0"/>
              <a:t>Ross (2001), </a:t>
            </a:r>
            <a:r>
              <a:rPr lang="fr-FR" dirty="0" err="1"/>
              <a:t>Wantchekon</a:t>
            </a:r>
            <a:r>
              <a:rPr lang="fr-FR" dirty="0"/>
              <a:t> (2002) et Collier (2005) montrent que les plus mauvais scores en matière de démocratie sont ceux des pays exportateurs de pétrole</a:t>
            </a:r>
          </a:p>
        </p:txBody>
      </p:sp>
      <p:pic>
        <p:nvPicPr>
          <p:cNvPr id="4" name="Picture 2">
            <a:extLst>
              <a:ext uri="{FF2B5EF4-FFF2-40B4-BE49-F238E27FC236}">
                <a16:creationId xmlns:a16="http://schemas.microsoft.com/office/drawing/2014/main" id="{2BD75378-0DF2-C8A9-A5BE-F56C59F74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E26924-BBA9-3D6D-C96D-4F4D690F10F9}"/>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76232F91-03FF-110B-EF49-9D195AC7C0A6}"/>
              </a:ext>
            </a:extLst>
          </p:cNvPr>
          <p:cNvSpPr>
            <a:spLocks noGrp="1"/>
          </p:cNvSpPr>
          <p:nvPr>
            <p:ph idx="1"/>
          </p:nvPr>
        </p:nvSpPr>
        <p:spPr/>
        <p:txBody>
          <a:bodyPr>
            <a:normAutofit/>
          </a:bodyPr>
          <a:lstStyle/>
          <a:p>
            <a:pPr algn="ctr"/>
            <a:endParaRPr lang="fr-FR" sz="6600" b="1" dirty="0"/>
          </a:p>
          <a:p>
            <a:pPr algn="ctr"/>
            <a:r>
              <a:rPr lang="fr-FR" sz="6600" b="1" dirty="0"/>
              <a:t>METHODOLOGIE</a:t>
            </a:r>
          </a:p>
        </p:txBody>
      </p:sp>
      <p:pic>
        <p:nvPicPr>
          <p:cNvPr id="4" name="Picture 2">
            <a:extLst>
              <a:ext uri="{FF2B5EF4-FFF2-40B4-BE49-F238E27FC236}">
                <a16:creationId xmlns:a16="http://schemas.microsoft.com/office/drawing/2014/main" id="{D779D931-5292-030E-BF00-AFED0E28F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6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sp>
        <p:nvSpPr>
          <p:cNvPr id="3" name="Espace réservé du contenu 2"/>
          <p:cNvSpPr>
            <a:spLocks noGrp="1"/>
          </p:cNvSpPr>
          <p:nvPr>
            <p:ph idx="1"/>
          </p:nvPr>
        </p:nvSpPr>
        <p:spPr>
          <a:xfrm>
            <a:off x="276225" y="1600200"/>
            <a:ext cx="11325225" cy="4572000"/>
          </a:xfrm>
        </p:spPr>
        <p:txBody>
          <a:bodyPr/>
          <a:lstStyle/>
          <a:p>
            <a:r>
              <a:rPr lang="fr-FR" dirty="0"/>
              <a:t> Avec :</a:t>
            </a:r>
          </a:p>
        </p:txBody>
      </p:sp>
      <p:pic>
        <p:nvPicPr>
          <p:cNvPr id="1026" name="Picture 2"/>
          <p:cNvPicPr>
            <a:picLocks noChangeAspect="1" noChangeArrowheads="1"/>
          </p:cNvPicPr>
          <p:nvPr/>
        </p:nvPicPr>
        <p:blipFill>
          <a:blip r:embed="rId2"/>
          <a:srcRect/>
          <a:stretch>
            <a:fillRect/>
          </a:stretch>
        </p:blipFill>
        <p:spPr bwMode="auto">
          <a:xfrm>
            <a:off x="1471613" y="1300163"/>
            <a:ext cx="7653337" cy="25574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028700" y="4352925"/>
            <a:ext cx="7162800" cy="2038350"/>
          </a:xfrm>
          <a:prstGeom prst="rect">
            <a:avLst/>
          </a:prstGeom>
          <a:noFill/>
          <a:ln w="9525">
            <a:noFill/>
            <a:miter lim="800000"/>
            <a:headEnd/>
            <a:tailEnd/>
          </a:ln>
          <a:effectLst/>
        </p:spPr>
      </p:pic>
      <p:pic>
        <p:nvPicPr>
          <p:cNvPr id="4" name="Picture 2">
            <a:extLst>
              <a:ext uri="{FF2B5EF4-FFF2-40B4-BE49-F238E27FC236}">
                <a16:creationId xmlns:a16="http://schemas.microsoft.com/office/drawing/2014/main" id="{FD79C71E-C3B8-4BEB-0AAC-C1EAB5E3B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pPr algn="ctr"/>
            <a:endParaRPr lang="fr-FR" dirty="0"/>
          </a:p>
        </p:txBody>
      </p:sp>
      <p:sp>
        <p:nvSpPr>
          <p:cNvPr id="14" name="Espace réservé du contenu 13"/>
          <p:cNvSpPr>
            <a:spLocks noGrp="1"/>
          </p:cNvSpPr>
          <p:nvPr>
            <p:ph idx="1"/>
          </p:nvPr>
        </p:nvSpPr>
        <p:spPr>
          <a:xfrm>
            <a:off x="285750" y="1281953"/>
            <a:ext cx="10801350" cy="4890247"/>
          </a:xfrm>
        </p:spPr>
        <p:txBody>
          <a:bodyPr rtlCol="0">
            <a:normAutofit/>
          </a:bodyPr>
          <a:lstStyle/>
          <a:p>
            <a:pPr marL="0" indent="0" algn="ctr">
              <a:lnSpc>
                <a:spcPct val="120000"/>
              </a:lnSpc>
              <a:buNone/>
            </a:pPr>
            <a:r>
              <a:rPr lang="fr-FR" sz="3200" b="1" dirty="0">
                <a:solidFill>
                  <a:schemeClr val="accent2">
                    <a:lumMod val="75000"/>
                  </a:schemeClr>
                </a:solidFill>
                <a:latin typeface="Times New Roman" pitchFamily="18" charset="0"/>
                <a:cs typeface="Times New Roman" pitchFamily="18" charset="0"/>
              </a:rPr>
              <a:t>Canevas de présentation</a:t>
            </a:r>
            <a:endParaRPr lang="fr-FR" sz="3200" dirty="0">
              <a:latin typeface="Times New Roman" pitchFamily="18" charset="0"/>
              <a:cs typeface="Times New Roman" pitchFamily="18" charset="0"/>
            </a:endParaRPr>
          </a:p>
          <a:p>
            <a:pPr>
              <a:lnSpc>
                <a:spcPct val="120000"/>
              </a:lnSpc>
              <a:buFont typeface="Wingdings" pitchFamily="2" charset="2"/>
              <a:buChar char="Ø"/>
            </a:pPr>
            <a:r>
              <a:rPr lang="fr-FR" dirty="0">
                <a:latin typeface="Times New Roman" pitchFamily="18" charset="0"/>
                <a:cs typeface="Times New Roman" pitchFamily="18" charset="0"/>
              </a:rPr>
              <a:t>Introduction</a:t>
            </a:r>
          </a:p>
          <a:p>
            <a:pPr>
              <a:lnSpc>
                <a:spcPct val="120000"/>
              </a:lnSpc>
              <a:buFont typeface="Wingdings" pitchFamily="2" charset="2"/>
              <a:buChar char="Ø"/>
            </a:pPr>
            <a:r>
              <a:rPr lang="fr-FR" dirty="0">
                <a:latin typeface="Times New Roman" pitchFamily="18" charset="0"/>
                <a:cs typeface="Times New Roman" pitchFamily="18" charset="0"/>
              </a:rPr>
              <a:t>Problématique</a:t>
            </a:r>
          </a:p>
          <a:p>
            <a:pPr>
              <a:lnSpc>
                <a:spcPct val="120000"/>
              </a:lnSpc>
              <a:buFont typeface="Wingdings" pitchFamily="2" charset="2"/>
              <a:buChar char="Ø"/>
            </a:pPr>
            <a:r>
              <a:rPr lang="fr-FR" dirty="0"/>
              <a:t>Quelques faits stylisés</a:t>
            </a:r>
          </a:p>
          <a:p>
            <a:pPr>
              <a:lnSpc>
                <a:spcPct val="120000"/>
              </a:lnSpc>
              <a:buFont typeface="Wingdings" pitchFamily="2" charset="2"/>
              <a:buChar char="Ø"/>
            </a:pPr>
            <a:r>
              <a:rPr lang="fr-FR" dirty="0">
                <a:latin typeface="Times New Roman" pitchFamily="18" charset="0"/>
                <a:cs typeface="Times New Roman" pitchFamily="18" charset="0"/>
              </a:rPr>
              <a:t>Revue de littérature</a:t>
            </a:r>
          </a:p>
          <a:p>
            <a:pPr>
              <a:lnSpc>
                <a:spcPct val="120000"/>
              </a:lnSpc>
              <a:buFont typeface="Wingdings" pitchFamily="2" charset="2"/>
              <a:buChar char="Ø"/>
            </a:pPr>
            <a:r>
              <a:rPr lang="fr-FR" dirty="0">
                <a:latin typeface="Times New Roman" pitchFamily="18" charset="0"/>
                <a:cs typeface="Times New Roman" pitchFamily="18" charset="0"/>
              </a:rPr>
              <a:t>Approche méthodologique</a:t>
            </a:r>
          </a:p>
          <a:p>
            <a:pPr>
              <a:lnSpc>
                <a:spcPct val="120000"/>
              </a:lnSpc>
              <a:buFont typeface="Wingdings" pitchFamily="2" charset="2"/>
              <a:buChar char="Ø"/>
            </a:pPr>
            <a:r>
              <a:rPr lang="fr-FR" dirty="0">
                <a:latin typeface="Times New Roman" pitchFamily="18" charset="0"/>
                <a:cs typeface="Times New Roman" pitchFamily="18" charset="0"/>
              </a:rPr>
              <a:t>Résultats</a:t>
            </a:r>
          </a:p>
          <a:p>
            <a:pPr>
              <a:lnSpc>
                <a:spcPct val="120000"/>
              </a:lnSpc>
              <a:buFont typeface="Wingdings" pitchFamily="2" charset="2"/>
              <a:buChar char="Ø"/>
            </a:pPr>
            <a:r>
              <a:rPr lang="fr-FR" dirty="0">
                <a:latin typeface="Times New Roman" pitchFamily="18" charset="0"/>
                <a:cs typeface="Times New Roman" pitchFamily="18" charset="0"/>
              </a:rPr>
              <a:t>Recommandations</a:t>
            </a:r>
          </a:p>
          <a:p>
            <a:pPr rtl="0"/>
            <a:endParaRPr lang="fr-FR" dirty="0"/>
          </a:p>
        </p:txBody>
      </p:sp>
      <p:pic>
        <p:nvPicPr>
          <p:cNvPr id="2050" name="Picture 2">
            <a:extLst>
              <a:ext uri="{FF2B5EF4-FFF2-40B4-BE49-F238E27FC236}">
                <a16:creationId xmlns:a16="http://schemas.microsoft.com/office/drawing/2014/main" id="{F16E91B3-70B8-D6A2-857B-9386FA725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circle(in)">
                                      <p:cBhvr>
                                        <p:cTn id="22" dur="2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circle(in)">
                                      <p:cBhvr>
                                        <p:cTn id="27" dur="2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circle(in)">
                                      <p:cBhvr>
                                        <p:cTn id="32" dur="2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circle(in)">
                                      <p:cBhvr>
                                        <p:cTn id="37" dur="20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circle(in)">
                                      <p:cBhvr>
                                        <p:cTn id="42" dur="20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1428750" y="1733550"/>
            <a:ext cx="7562850" cy="3943350"/>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D1FBFBAA-FC73-4652-9922-0281CDBBC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sp>
        <p:nvSpPr>
          <p:cNvPr id="3" name="Espace réservé du contenu 2"/>
          <p:cNvSpPr>
            <a:spLocks noGrp="1"/>
          </p:cNvSpPr>
          <p:nvPr>
            <p:ph idx="1"/>
          </p:nvPr>
        </p:nvSpPr>
        <p:spPr>
          <a:xfrm>
            <a:off x="457200" y="1600200"/>
            <a:ext cx="10629900" cy="4572000"/>
          </a:xfrm>
        </p:spPr>
        <p:txBody>
          <a:bodyPr/>
          <a:lstStyle/>
          <a:p>
            <a:pPr algn="just">
              <a:lnSpc>
                <a:spcPct val="150000"/>
              </a:lnSpc>
            </a:pPr>
            <a:r>
              <a:rPr lang="fr-FR" dirty="0"/>
              <a:t>Quant aux estimations, elles ont été faites avec l’estimateur panel least squares dynamique à l’aide du logiciel STATA 12. Le choix de cette méthode a été motivé par le fait qu’elle permet d’avoir de la robustesse dans nos résultats tout en répondant aux problèmes de biais de simultanéité, de causalité inverse et des variables omises (Blundell et Bond, 1998).</a:t>
            </a:r>
          </a:p>
          <a:p>
            <a:endParaRPr lang="fr-FR" dirty="0"/>
          </a:p>
        </p:txBody>
      </p:sp>
      <p:pic>
        <p:nvPicPr>
          <p:cNvPr id="4" name="Picture 2">
            <a:extLst>
              <a:ext uri="{FF2B5EF4-FFF2-40B4-BE49-F238E27FC236}">
                <a16:creationId xmlns:a16="http://schemas.microsoft.com/office/drawing/2014/main" id="{57C8B917-0DD0-B516-829C-ED92C8AD7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E97D4-EE7A-A91C-2043-C0A43A045FBB}"/>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AB7ABBAA-29B1-4B77-551E-B6BCCCA89F57}"/>
              </a:ext>
            </a:extLst>
          </p:cNvPr>
          <p:cNvSpPr>
            <a:spLocks noGrp="1"/>
          </p:cNvSpPr>
          <p:nvPr>
            <p:ph idx="1"/>
          </p:nvPr>
        </p:nvSpPr>
        <p:spPr/>
        <p:txBody>
          <a:bodyPr>
            <a:normAutofit/>
          </a:bodyPr>
          <a:lstStyle/>
          <a:p>
            <a:pPr algn="ctr"/>
            <a:endParaRPr lang="fr-FR" sz="6600" dirty="0"/>
          </a:p>
          <a:p>
            <a:pPr algn="ctr"/>
            <a:r>
              <a:rPr lang="fr-FR" sz="6600" dirty="0"/>
              <a:t>RESULTATS</a:t>
            </a:r>
          </a:p>
        </p:txBody>
      </p:sp>
      <p:pic>
        <p:nvPicPr>
          <p:cNvPr id="4" name="Picture 2">
            <a:extLst>
              <a:ext uri="{FF2B5EF4-FFF2-40B4-BE49-F238E27FC236}">
                <a16:creationId xmlns:a16="http://schemas.microsoft.com/office/drawing/2014/main" id="{9E8F174E-077A-712B-6099-6B1A372E4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6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4900" y="76200"/>
            <a:ext cx="9980682" cy="447675"/>
          </a:xfrm>
        </p:spPr>
        <p:txBody>
          <a:bodyPr>
            <a:normAutofit fontScale="90000"/>
          </a:bodyPr>
          <a:lstStyle/>
          <a:p>
            <a:pPr algn="ctr"/>
            <a:endParaRPr lang="fr-FR" dirty="0"/>
          </a:p>
        </p:txBody>
      </p:sp>
      <p:sp>
        <p:nvSpPr>
          <p:cNvPr id="4" name="Espace réservé du contenu 3">
            <a:extLst>
              <a:ext uri="{FF2B5EF4-FFF2-40B4-BE49-F238E27FC236}">
                <a16:creationId xmlns:a16="http://schemas.microsoft.com/office/drawing/2014/main" id="{EA31BD8B-D49F-D3C1-6C9B-B1F3A8AF78EB}"/>
              </a:ext>
            </a:extLst>
          </p:cNvPr>
          <p:cNvSpPr>
            <a:spLocks noGrp="1"/>
          </p:cNvSpPr>
          <p:nvPr>
            <p:ph idx="1"/>
          </p:nvPr>
        </p:nvSpPr>
        <p:spPr>
          <a:xfrm>
            <a:off x="224117" y="1398493"/>
            <a:ext cx="11627223" cy="5244353"/>
          </a:xfrm>
        </p:spPr>
        <p:txBody>
          <a:bodyPr>
            <a:normAutofit fontScale="92500" lnSpcReduction="10000"/>
          </a:bodyPr>
          <a:lstStyle/>
          <a:p>
            <a:pPr algn="just">
              <a:lnSpc>
                <a:spcPct val="150000"/>
              </a:lnSpc>
            </a:pPr>
            <a:r>
              <a:rPr lang="fr-FR" dirty="0"/>
              <a:t>·  Le taux de croissance moyen du PIB par habitant dans la zone CEMAC (1996-2016) est de </a:t>
            </a:r>
            <a:r>
              <a:rPr lang="fr-FR" b="1" dirty="0"/>
              <a:t>5,11%</a:t>
            </a:r>
            <a:r>
              <a:rPr lang="fr-FR" dirty="0"/>
              <a:t>, avec un pic de </a:t>
            </a:r>
            <a:r>
              <a:rPr lang="fr-FR" b="1" dirty="0"/>
              <a:t>66,57% en Guinée Équatoriale</a:t>
            </a:r>
            <a:r>
              <a:rPr lang="fr-FR" dirty="0"/>
              <a:t> et une récession de </a:t>
            </a:r>
            <a:r>
              <a:rPr lang="fr-FR" b="1" dirty="0"/>
              <a:t>-36,69% en RCA</a:t>
            </a:r>
            <a:r>
              <a:rPr lang="fr-FR" dirty="0"/>
              <a:t>.</a:t>
            </a:r>
          </a:p>
          <a:p>
            <a:pPr algn="just">
              <a:lnSpc>
                <a:spcPct val="150000"/>
              </a:lnSpc>
            </a:pPr>
            <a:r>
              <a:rPr lang="fr-FR" dirty="0"/>
              <a:t>·  Le </a:t>
            </a:r>
            <a:r>
              <a:rPr lang="fr-FR" b="1" dirty="0"/>
              <a:t>taux de scolarisation secondaire</a:t>
            </a:r>
            <a:r>
              <a:rPr lang="fr-FR" dirty="0"/>
              <a:t> est faible (moyenne 29,48%), le Cameroun étant le plus performant (58,07%) et le Tchad le plus faible (8,46%).</a:t>
            </a:r>
          </a:p>
          <a:p>
            <a:pPr algn="just">
              <a:lnSpc>
                <a:spcPct val="150000"/>
              </a:lnSpc>
            </a:pPr>
            <a:r>
              <a:rPr lang="fr-FR" dirty="0"/>
              <a:t>·  L’</a:t>
            </a:r>
            <a:r>
              <a:rPr lang="fr-FR" b="1" dirty="0"/>
              <a:t>inflation</a:t>
            </a:r>
            <a:r>
              <a:rPr lang="fr-FR" dirty="0"/>
              <a:t> reste modérée en moyenne (3,7%), mais avec de fortes fluctuations (-8,97% au Tchad en 2007 contre 37,14% en RCA en 2015).</a:t>
            </a:r>
          </a:p>
          <a:p>
            <a:pPr algn="just">
              <a:lnSpc>
                <a:spcPct val="150000"/>
              </a:lnSpc>
            </a:pPr>
            <a:r>
              <a:rPr lang="fr-FR" dirty="0"/>
              <a:t>·  Les </a:t>
            </a:r>
            <a:r>
              <a:rPr lang="fr-FR" b="1" dirty="0"/>
              <a:t>dépenses publiques</a:t>
            </a:r>
            <a:r>
              <a:rPr lang="fr-FR" dirty="0"/>
              <a:t> représentent en moyenne 11,28% du PIB, avec des écarts marqués (27,3% en Guinée Équatoriale en 2016).</a:t>
            </a:r>
          </a:p>
          <a:p>
            <a:pPr algn="just">
              <a:lnSpc>
                <a:spcPct val="150000"/>
              </a:lnSpc>
            </a:pPr>
            <a:r>
              <a:rPr lang="fr-FR" dirty="0"/>
              <a:t>·  Les indicateurs de </a:t>
            </a:r>
            <a:r>
              <a:rPr lang="fr-FR" b="1" dirty="0"/>
              <a:t>gouvernance</a:t>
            </a:r>
            <a:r>
              <a:rPr lang="fr-FR" dirty="0"/>
              <a:t> sont tous proches de -1, révélant une faible qualité institutionnelle, marquée par inefficacité gouvernementale, mauvaise régulation et corruption généralisée.</a:t>
            </a:r>
          </a:p>
          <a:p>
            <a:endParaRPr lang="fr-FR" dirty="0"/>
          </a:p>
        </p:txBody>
      </p:sp>
      <p:pic>
        <p:nvPicPr>
          <p:cNvPr id="3" name="Picture 2">
            <a:extLst>
              <a:ext uri="{FF2B5EF4-FFF2-40B4-BE49-F238E27FC236}">
                <a16:creationId xmlns:a16="http://schemas.microsoft.com/office/drawing/2014/main" id="{5152A2DA-9549-6BFC-3367-1137F896D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EC560-C936-ABA0-63DD-4D0107741192}"/>
              </a:ext>
            </a:extLst>
          </p:cNvPr>
          <p:cNvSpPr>
            <a:spLocks noGrp="1"/>
          </p:cNvSpPr>
          <p:nvPr>
            <p:ph type="title"/>
          </p:nvPr>
        </p:nvSpPr>
        <p:spPr/>
        <p:txBody>
          <a:bodyPr/>
          <a:lstStyle/>
          <a:p>
            <a:pPr algn="ctr"/>
            <a:endParaRPr lang="fr-FR" dirty="0"/>
          </a:p>
        </p:txBody>
      </p:sp>
      <p:sp>
        <p:nvSpPr>
          <p:cNvPr id="3" name="Espace réservé du contenu 2">
            <a:extLst>
              <a:ext uri="{FF2B5EF4-FFF2-40B4-BE49-F238E27FC236}">
                <a16:creationId xmlns:a16="http://schemas.microsoft.com/office/drawing/2014/main" id="{997BCE39-F247-091A-CB01-01E93B6C08BB}"/>
              </a:ext>
            </a:extLst>
          </p:cNvPr>
          <p:cNvSpPr>
            <a:spLocks noGrp="1"/>
          </p:cNvSpPr>
          <p:nvPr>
            <p:ph idx="1"/>
          </p:nvPr>
        </p:nvSpPr>
        <p:spPr>
          <a:xfrm>
            <a:off x="573741" y="1308847"/>
            <a:ext cx="11044518" cy="5262282"/>
          </a:xfrm>
        </p:spPr>
        <p:txBody>
          <a:bodyPr>
            <a:normAutofit fontScale="85000" lnSpcReduction="20000"/>
          </a:bodyPr>
          <a:lstStyle/>
          <a:p>
            <a:pPr algn="just">
              <a:lnSpc>
                <a:spcPct val="160000"/>
              </a:lnSpc>
            </a:pPr>
            <a:r>
              <a:rPr lang="fr-FR" dirty="0"/>
              <a:t>·  La croissance du PIB par habitant est </a:t>
            </a:r>
            <a:r>
              <a:rPr lang="fr-FR" b="1" dirty="0"/>
              <a:t>positivement corrélée</a:t>
            </a:r>
            <a:r>
              <a:rPr lang="fr-FR" dirty="0"/>
              <a:t> à l’investissement et au degré d’ouverture, bien que cette relation ne soit pas toujours significative.</a:t>
            </a:r>
          </a:p>
          <a:p>
            <a:pPr algn="just">
              <a:lnSpc>
                <a:spcPct val="160000"/>
              </a:lnSpc>
            </a:pPr>
            <a:r>
              <a:rPr lang="fr-FR" dirty="0"/>
              <a:t>·  L’</a:t>
            </a:r>
            <a:r>
              <a:rPr lang="fr-FR" b="1" dirty="0"/>
              <a:t>inflation</a:t>
            </a:r>
            <a:r>
              <a:rPr lang="fr-FR" dirty="0"/>
              <a:t> montre une corrélation positive mais ambiguë avec la croissance, reflétant l’influence de l’inflation importée et budgétaire dans la zone CEMAC.</a:t>
            </a:r>
          </a:p>
          <a:p>
            <a:pPr algn="just">
              <a:lnSpc>
                <a:spcPct val="160000"/>
              </a:lnSpc>
            </a:pPr>
            <a:r>
              <a:rPr lang="fr-FR" dirty="0"/>
              <a:t>·  Le </a:t>
            </a:r>
            <a:r>
              <a:rPr lang="fr-FR" b="1" dirty="0"/>
              <a:t>capital humain (scolarisation secondaire)</a:t>
            </a:r>
            <a:r>
              <a:rPr lang="fr-FR" dirty="0"/>
              <a:t> et les </a:t>
            </a:r>
            <a:r>
              <a:rPr lang="fr-FR" b="1" dirty="0"/>
              <a:t>dépenses publiques</a:t>
            </a:r>
            <a:r>
              <a:rPr lang="fr-FR" dirty="0"/>
              <a:t> présentent une </a:t>
            </a:r>
            <a:r>
              <a:rPr lang="fr-FR" b="1" dirty="0"/>
              <a:t>corrélation négative</a:t>
            </a:r>
            <a:r>
              <a:rPr lang="fr-FR" dirty="0"/>
              <a:t> avec la croissance, traduisant une inefficacité de leur gestion.</a:t>
            </a:r>
          </a:p>
          <a:p>
            <a:pPr algn="just">
              <a:lnSpc>
                <a:spcPct val="160000"/>
              </a:lnSpc>
            </a:pPr>
            <a:r>
              <a:rPr lang="fr-FR" dirty="0"/>
              <a:t>·  Parmi les indicateurs de gouvernance, seule la </a:t>
            </a:r>
            <a:r>
              <a:rPr lang="fr-FR" b="1" dirty="0"/>
              <a:t>qualité de la régulation (RQ)</a:t>
            </a:r>
            <a:r>
              <a:rPr lang="fr-FR" dirty="0"/>
              <a:t> a une corrélation </a:t>
            </a:r>
            <a:r>
              <a:rPr lang="fr-FR" b="1" dirty="0"/>
              <a:t>négative et significative</a:t>
            </a:r>
            <a:r>
              <a:rPr lang="fr-FR" dirty="0"/>
              <a:t> avec la croissance.</a:t>
            </a:r>
          </a:p>
          <a:p>
            <a:pPr algn="just">
              <a:lnSpc>
                <a:spcPct val="160000"/>
              </a:lnSpc>
            </a:pPr>
            <a:r>
              <a:rPr lang="fr-FR" dirty="0"/>
              <a:t>·  Le </a:t>
            </a:r>
            <a:r>
              <a:rPr lang="fr-FR" b="1" dirty="0"/>
              <a:t>contrôle de la corruption (CC)</a:t>
            </a:r>
            <a:r>
              <a:rPr lang="fr-FR" dirty="0"/>
              <a:t> est le seul indicateur de gouvernance qui entretient une </a:t>
            </a:r>
            <a:r>
              <a:rPr lang="fr-FR" b="1" dirty="0"/>
              <a:t>corrélation positive significative</a:t>
            </a:r>
            <a:r>
              <a:rPr lang="fr-FR" dirty="0"/>
              <a:t> avec la croissance, confirmant l’importance d’un environnement institutionnel sain.</a:t>
            </a:r>
          </a:p>
          <a:p>
            <a:pPr algn="just">
              <a:lnSpc>
                <a:spcPct val="160000"/>
              </a:lnSpc>
            </a:pPr>
            <a:r>
              <a:rPr lang="fr-FR" dirty="0"/>
              <a:t> </a:t>
            </a:r>
          </a:p>
          <a:p>
            <a:endParaRPr lang="fr-FR" dirty="0"/>
          </a:p>
        </p:txBody>
      </p:sp>
      <p:pic>
        <p:nvPicPr>
          <p:cNvPr id="4" name="Picture 2">
            <a:extLst>
              <a:ext uri="{FF2B5EF4-FFF2-40B4-BE49-F238E27FC236}">
                <a16:creationId xmlns:a16="http://schemas.microsoft.com/office/drawing/2014/main" id="{D2148CA5-AE8A-CD1B-B940-6D34A33C9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4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sp>
        <p:nvSpPr>
          <p:cNvPr id="3" name="Espace réservé du contenu 2"/>
          <p:cNvSpPr>
            <a:spLocks noGrp="1"/>
          </p:cNvSpPr>
          <p:nvPr>
            <p:ph idx="1"/>
          </p:nvPr>
        </p:nvSpPr>
        <p:spPr>
          <a:xfrm>
            <a:off x="381000" y="1600200"/>
            <a:ext cx="11525250" cy="5105400"/>
          </a:xfrm>
        </p:spPr>
        <p:txBody>
          <a:bodyPr>
            <a:normAutofit fontScale="85000" lnSpcReduction="10000"/>
          </a:bodyPr>
          <a:lstStyle/>
          <a:p>
            <a:pPr algn="just">
              <a:lnSpc>
                <a:spcPct val="200000"/>
              </a:lnSpc>
            </a:pPr>
            <a:r>
              <a:rPr lang="fr-FR" dirty="0"/>
              <a:t>Globalement, de ces estimations, il se dégage deux principales conclusions pour l’espace CEMAC. La première est que la bonne gouvernance est inexistante  dans ces pays, la seconde conclusion est que la corruption surtout la grande corruption réduit significativement la croissance et surtout conduit a d’énorme sortie de devise de ces pays.  </a:t>
            </a:r>
          </a:p>
          <a:p>
            <a:pPr algn="just">
              <a:lnSpc>
                <a:spcPct val="200000"/>
              </a:lnSpc>
            </a:pPr>
            <a:r>
              <a:rPr lang="fr-FR" dirty="0"/>
              <a:t>Quant a nos variables de contrôles, les résultats de leurs coefficients répondent aux signes prédits par la théorie économique a savoir que l’investissement direct étranger, le degré d’ouverture influence positivement la croissance et les dépenses sur le capital humain  a court terme ont une influence négative sur la croissance</a:t>
            </a:r>
          </a:p>
          <a:p>
            <a:pPr algn="just">
              <a:lnSpc>
                <a:spcPct val="200000"/>
              </a:lnSpc>
            </a:pPr>
            <a:r>
              <a:rPr lang="fr-FR" dirty="0"/>
              <a:t> Ces résultats (constats) confirment notre analyse précédente et renforce la robustesse de nos résultats.</a:t>
            </a:r>
          </a:p>
          <a:p>
            <a:endParaRPr lang="fr-FR" dirty="0"/>
          </a:p>
        </p:txBody>
      </p:sp>
      <p:pic>
        <p:nvPicPr>
          <p:cNvPr id="4" name="Picture 2">
            <a:extLst>
              <a:ext uri="{FF2B5EF4-FFF2-40B4-BE49-F238E27FC236}">
                <a16:creationId xmlns:a16="http://schemas.microsoft.com/office/drawing/2014/main" id="{40DB35DD-9CA8-958C-1778-435F6AAB1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8BF46-8E48-35D5-3680-3C3960B9E078}"/>
            </a:ext>
          </a:extLst>
        </p:cNvPr>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36D51EFC-3C96-DC28-D840-4E974F68958F}"/>
              </a:ext>
            </a:extLst>
          </p:cNvPr>
          <p:cNvGraphicFramePr>
            <a:graphicFrameLocks noGrp="1"/>
          </p:cNvGraphicFramePr>
          <p:nvPr>
            <p:ph idx="1"/>
          </p:nvPr>
        </p:nvGraphicFramePr>
        <p:xfrm>
          <a:off x="242048" y="343166"/>
          <a:ext cx="11537576" cy="6216904"/>
        </p:xfrm>
        <a:graphic>
          <a:graphicData uri="http://schemas.openxmlformats.org/drawingml/2006/table">
            <a:tbl>
              <a:tblPr firstRow="1" firstCol="1" bandRow="1">
                <a:tableStyleId>{7DF18680-E054-41AD-8BC1-D1AEF772440D}</a:tableStyleId>
              </a:tblPr>
              <a:tblGrid>
                <a:gridCol w="2465841">
                  <a:extLst>
                    <a:ext uri="{9D8B030D-6E8A-4147-A177-3AD203B41FA5}">
                      <a16:colId xmlns:a16="http://schemas.microsoft.com/office/drawing/2014/main" val="1273793543"/>
                    </a:ext>
                  </a:extLst>
                </a:gridCol>
                <a:gridCol w="1591118">
                  <a:extLst>
                    <a:ext uri="{9D8B030D-6E8A-4147-A177-3AD203B41FA5}">
                      <a16:colId xmlns:a16="http://schemas.microsoft.com/office/drawing/2014/main" val="2279511107"/>
                    </a:ext>
                  </a:extLst>
                </a:gridCol>
                <a:gridCol w="1432793">
                  <a:extLst>
                    <a:ext uri="{9D8B030D-6E8A-4147-A177-3AD203B41FA5}">
                      <a16:colId xmlns:a16="http://schemas.microsoft.com/office/drawing/2014/main" val="3007689612"/>
                    </a:ext>
                  </a:extLst>
                </a:gridCol>
                <a:gridCol w="1450759">
                  <a:extLst>
                    <a:ext uri="{9D8B030D-6E8A-4147-A177-3AD203B41FA5}">
                      <a16:colId xmlns:a16="http://schemas.microsoft.com/office/drawing/2014/main" val="534539076"/>
                    </a:ext>
                  </a:extLst>
                </a:gridCol>
                <a:gridCol w="1573152">
                  <a:extLst>
                    <a:ext uri="{9D8B030D-6E8A-4147-A177-3AD203B41FA5}">
                      <a16:colId xmlns:a16="http://schemas.microsoft.com/office/drawing/2014/main" val="271183722"/>
                    </a:ext>
                  </a:extLst>
                </a:gridCol>
                <a:gridCol w="1592242">
                  <a:extLst>
                    <a:ext uri="{9D8B030D-6E8A-4147-A177-3AD203B41FA5}">
                      <a16:colId xmlns:a16="http://schemas.microsoft.com/office/drawing/2014/main" val="4102704604"/>
                    </a:ext>
                  </a:extLst>
                </a:gridCol>
                <a:gridCol w="1431671">
                  <a:extLst>
                    <a:ext uri="{9D8B030D-6E8A-4147-A177-3AD203B41FA5}">
                      <a16:colId xmlns:a16="http://schemas.microsoft.com/office/drawing/2014/main" val="1661150970"/>
                    </a:ext>
                  </a:extLst>
                </a:gridCol>
              </a:tblGrid>
              <a:tr h="191357">
                <a:tc>
                  <a:txBody>
                    <a:bodyPr/>
                    <a:lstStyle/>
                    <a:p>
                      <a:pPr algn="ctr">
                        <a:lnSpc>
                          <a:spcPct val="150000"/>
                        </a:lnSpc>
                        <a:spcAft>
                          <a:spcPts val="800"/>
                        </a:spcAft>
                        <a:buNone/>
                      </a:pPr>
                      <a:r>
                        <a:rPr lang="fr-FR" sz="1000">
                          <a:effectLst/>
                        </a:rPr>
                        <a:t>Variables</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Modèle 1</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Modele2</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Modèle 3</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Modèle 4</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Modèle 5</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Modèle 6</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9016202"/>
                  </a:ext>
                </a:extLst>
              </a:tr>
              <a:tr h="502119">
                <a:tc>
                  <a:txBody>
                    <a:bodyPr/>
                    <a:lstStyle/>
                    <a:p>
                      <a:pPr algn="ctr">
                        <a:lnSpc>
                          <a:spcPct val="150000"/>
                        </a:lnSpc>
                        <a:spcAft>
                          <a:spcPts val="800"/>
                        </a:spcAft>
                        <a:buNone/>
                      </a:pPr>
                      <a:r>
                        <a:rPr lang="fr-FR" sz="1000" dirty="0">
                          <a:effectLst/>
                        </a:rPr>
                        <a:t>DOUVERT</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dirty="0">
                          <a:effectLst/>
                        </a:rPr>
                        <a:t>0.068057</a:t>
                      </a:r>
                      <a:endParaRPr lang="fr-FR" sz="1100" dirty="0">
                        <a:effectLst/>
                      </a:endParaRPr>
                    </a:p>
                    <a:p>
                      <a:pPr algn="ctr">
                        <a:lnSpc>
                          <a:spcPct val="150000"/>
                        </a:lnSpc>
                        <a:spcAft>
                          <a:spcPts val="800"/>
                        </a:spcAft>
                        <a:buNone/>
                      </a:pPr>
                      <a:r>
                        <a:rPr lang="fr-FR" sz="1000" dirty="0">
                          <a:effectLst/>
                        </a:rPr>
                        <a:t>(0.0915)*</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0.108435</a:t>
                      </a:r>
                      <a:endParaRPr lang="fr-FR" sz="1100">
                        <a:effectLst/>
                      </a:endParaRPr>
                    </a:p>
                    <a:p>
                      <a:pPr algn="ctr">
                        <a:lnSpc>
                          <a:spcPct val="150000"/>
                        </a:lnSpc>
                        <a:spcAft>
                          <a:spcPts val="800"/>
                        </a:spcAft>
                        <a:buNone/>
                      </a:pPr>
                      <a:r>
                        <a:rPr lang="fr-FR" sz="1000">
                          <a:effectLst/>
                        </a:rPr>
                        <a:t>(0.0179)***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0.063804</a:t>
                      </a:r>
                      <a:endParaRPr lang="fr-FR" sz="1100">
                        <a:effectLst/>
                      </a:endParaRPr>
                    </a:p>
                    <a:p>
                      <a:pPr algn="ctr">
                        <a:lnSpc>
                          <a:spcPct val="150000"/>
                        </a:lnSpc>
                        <a:spcAft>
                          <a:spcPts val="800"/>
                        </a:spcAft>
                        <a:buNone/>
                      </a:pPr>
                      <a:r>
                        <a:rPr lang="fr-FR" sz="1000">
                          <a:effectLst/>
                        </a:rPr>
                        <a:t>(0.1545)</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0.078187</a:t>
                      </a:r>
                      <a:endParaRPr lang="fr-FR" sz="1100">
                        <a:effectLst/>
                      </a:endParaRPr>
                    </a:p>
                    <a:p>
                      <a:pPr algn="ctr">
                        <a:lnSpc>
                          <a:spcPct val="150000"/>
                        </a:lnSpc>
                        <a:spcAft>
                          <a:spcPts val="800"/>
                        </a:spcAft>
                        <a:buNone/>
                      </a:pPr>
                      <a:r>
                        <a:rPr lang="fr-FR" sz="1000">
                          <a:effectLst/>
                        </a:rPr>
                        <a:t>(0.0589)**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0.070259</a:t>
                      </a:r>
                      <a:endParaRPr lang="fr-FR" sz="1100">
                        <a:effectLst/>
                      </a:endParaRPr>
                    </a:p>
                    <a:p>
                      <a:pPr algn="ctr">
                        <a:lnSpc>
                          <a:spcPct val="150000"/>
                        </a:lnSpc>
                        <a:spcAft>
                          <a:spcPts val="800"/>
                        </a:spcAft>
                        <a:buNone/>
                      </a:pPr>
                      <a:r>
                        <a:rPr lang="fr-FR" sz="1000">
                          <a:effectLst/>
                        </a:rPr>
                        <a:t>(0.0817)*</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0.066567</a:t>
                      </a:r>
                      <a:endParaRPr lang="fr-FR" sz="1100">
                        <a:effectLst/>
                      </a:endParaRPr>
                    </a:p>
                    <a:p>
                      <a:pPr algn="ctr">
                        <a:lnSpc>
                          <a:spcPct val="150000"/>
                        </a:lnSpc>
                        <a:spcAft>
                          <a:spcPts val="800"/>
                        </a:spcAft>
                        <a:buNone/>
                      </a:pPr>
                      <a:r>
                        <a:rPr lang="fr-FR" sz="1000">
                          <a:effectLst/>
                        </a:rPr>
                        <a:t>(</a:t>
                      </a:r>
                      <a:r>
                        <a:rPr lang="fr-FR" sz="900">
                          <a:effectLst/>
                        </a:rPr>
                        <a:t>0.0870</a:t>
                      </a:r>
                      <a:r>
                        <a:rPr lang="fr-FR" sz="1000">
                          <a:effectLst/>
                        </a:rPr>
                        <a:t>)*</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7335158"/>
                  </a:ext>
                </a:extLst>
              </a:tr>
              <a:tr h="502119">
                <a:tc>
                  <a:txBody>
                    <a:bodyPr/>
                    <a:lstStyle/>
                    <a:p>
                      <a:pPr algn="ctr">
                        <a:lnSpc>
                          <a:spcPct val="150000"/>
                        </a:lnSpc>
                        <a:spcAft>
                          <a:spcPts val="800"/>
                        </a:spcAft>
                        <a:buNone/>
                      </a:pPr>
                      <a:r>
                        <a:rPr lang="fr-FR" sz="1000">
                          <a:effectLst/>
                        </a:rPr>
                        <a:t>INVPIB</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0.282585 (0.0058) ***</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0.373820</a:t>
                      </a:r>
                      <a:endParaRPr lang="fr-FR" sz="1100">
                        <a:effectLst/>
                      </a:endParaRPr>
                    </a:p>
                    <a:p>
                      <a:pPr algn="ctr">
                        <a:lnSpc>
                          <a:spcPct val="150000"/>
                        </a:lnSpc>
                        <a:spcAft>
                          <a:spcPts val="800"/>
                        </a:spcAft>
                        <a:buNone/>
                      </a:pPr>
                      <a:r>
                        <a:rPr lang="fr-FR" sz="1000">
                          <a:effectLst/>
                        </a:rPr>
                        <a:t>(0.0014)***</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0.331916</a:t>
                      </a:r>
                      <a:endParaRPr lang="fr-FR" sz="1100">
                        <a:effectLst/>
                      </a:endParaRPr>
                    </a:p>
                    <a:p>
                      <a:pPr algn="ctr">
                        <a:lnSpc>
                          <a:spcPct val="150000"/>
                        </a:lnSpc>
                        <a:spcAft>
                          <a:spcPts val="800"/>
                        </a:spcAft>
                        <a:buNone/>
                      </a:pPr>
                      <a:r>
                        <a:rPr lang="fr-FR" sz="1000">
                          <a:effectLst/>
                        </a:rPr>
                        <a:t>(0.0022)***</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0.284791</a:t>
                      </a:r>
                      <a:endParaRPr lang="fr-FR" sz="1100">
                        <a:effectLst/>
                      </a:endParaRPr>
                    </a:p>
                    <a:p>
                      <a:pPr algn="ctr">
                        <a:lnSpc>
                          <a:spcPct val="150000"/>
                        </a:lnSpc>
                        <a:spcAft>
                          <a:spcPts val="800"/>
                        </a:spcAft>
                        <a:buNone/>
                      </a:pPr>
                      <a:r>
                        <a:rPr lang="fr-FR" sz="1000">
                          <a:effectLst/>
                        </a:rPr>
                        <a:t>(0.0075)***</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0.304022</a:t>
                      </a:r>
                      <a:endParaRPr lang="fr-FR" sz="1100">
                        <a:effectLst/>
                      </a:endParaRPr>
                    </a:p>
                    <a:p>
                      <a:pPr algn="ctr">
                        <a:lnSpc>
                          <a:spcPct val="150000"/>
                        </a:lnSpc>
                        <a:spcAft>
                          <a:spcPts val="800"/>
                        </a:spcAft>
                        <a:buNone/>
                      </a:pPr>
                      <a:r>
                        <a:rPr lang="fr-FR" sz="1000">
                          <a:effectLst/>
                        </a:rPr>
                        <a:t>(0.0029)***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0.268869</a:t>
                      </a:r>
                      <a:endParaRPr lang="fr-FR" sz="1100">
                        <a:effectLst/>
                      </a:endParaRPr>
                    </a:p>
                    <a:p>
                      <a:pPr algn="ctr">
                        <a:lnSpc>
                          <a:spcPct val="150000"/>
                        </a:lnSpc>
                        <a:spcAft>
                          <a:spcPts val="800"/>
                        </a:spcAft>
                        <a:buNone/>
                      </a:pPr>
                      <a:r>
                        <a:rPr lang="fr-FR" sz="1000">
                          <a:effectLst/>
                        </a:rPr>
                        <a:t>(</a:t>
                      </a:r>
                      <a:r>
                        <a:rPr lang="fr-FR" sz="900">
                          <a:effectLst/>
                        </a:rPr>
                        <a:t>0.0069</a:t>
                      </a:r>
                      <a:r>
                        <a:rPr lang="fr-FR" sz="1000">
                          <a:effectLst/>
                        </a:rPr>
                        <a:t>)***</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3518899"/>
                  </a:ext>
                </a:extLst>
              </a:tr>
              <a:tr h="502119">
                <a:tc>
                  <a:txBody>
                    <a:bodyPr/>
                    <a:lstStyle/>
                    <a:p>
                      <a:pPr algn="ctr">
                        <a:lnSpc>
                          <a:spcPct val="150000"/>
                        </a:lnSpc>
                        <a:spcAft>
                          <a:spcPts val="800"/>
                        </a:spcAft>
                        <a:buNone/>
                      </a:pPr>
                      <a:r>
                        <a:rPr lang="fr-FR" sz="1000">
                          <a:effectLst/>
                        </a:rPr>
                        <a:t>DS</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0.665774</a:t>
                      </a:r>
                      <a:endParaRPr lang="fr-FR" sz="1100">
                        <a:effectLst/>
                      </a:endParaRPr>
                    </a:p>
                    <a:p>
                      <a:pPr algn="ctr">
                        <a:lnSpc>
                          <a:spcPct val="150000"/>
                        </a:lnSpc>
                        <a:spcAft>
                          <a:spcPts val="800"/>
                        </a:spcAft>
                        <a:buNone/>
                      </a:pPr>
                      <a:r>
                        <a:rPr lang="fr-FR" sz="1000">
                          <a:effectLst/>
                        </a:rPr>
                        <a:t>(0.0160)***</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-0.675935</a:t>
                      </a:r>
                      <a:endParaRPr lang="fr-FR" sz="1100">
                        <a:effectLst/>
                      </a:endParaRPr>
                    </a:p>
                    <a:p>
                      <a:pPr algn="ctr">
                        <a:lnSpc>
                          <a:spcPct val="150000"/>
                        </a:lnSpc>
                        <a:spcAft>
                          <a:spcPts val="800"/>
                        </a:spcAft>
                        <a:buNone/>
                      </a:pPr>
                      <a:r>
                        <a:rPr lang="fr-FR" sz="1000">
                          <a:effectLst/>
                        </a:rPr>
                        <a:t>(0.0636)*</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-0.686226</a:t>
                      </a:r>
                      <a:endParaRPr lang="fr-FR" sz="1100">
                        <a:effectLst/>
                      </a:endParaRPr>
                    </a:p>
                    <a:p>
                      <a:pPr algn="ctr">
                        <a:lnSpc>
                          <a:spcPct val="150000"/>
                        </a:lnSpc>
                        <a:spcAft>
                          <a:spcPts val="800"/>
                        </a:spcAft>
                        <a:buNone/>
                      </a:pPr>
                      <a:r>
                        <a:rPr lang="fr-FR" sz="1000">
                          <a:effectLst/>
                        </a:rPr>
                        <a:t>(0.0228)**</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-0.697443</a:t>
                      </a:r>
                      <a:endParaRPr lang="fr-FR" sz="1100">
                        <a:effectLst/>
                      </a:endParaRPr>
                    </a:p>
                    <a:p>
                      <a:pPr algn="ctr">
                        <a:lnSpc>
                          <a:spcPct val="150000"/>
                        </a:lnSpc>
                        <a:spcAft>
                          <a:spcPts val="800"/>
                        </a:spcAft>
                        <a:buNone/>
                      </a:pPr>
                      <a:r>
                        <a:rPr lang="fr-FR" sz="1000">
                          <a:effectLst/>
                        </a:rPr>
                        <a:t>(0.0163)**</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-0.816831</a:t>
                      </a:r>
                      <a:endParaRPr lang="fr-FR" sz="1100">
                        <a:effectLst/>
                      </a:endParaRPr>
                    </a:p>
                    <a:p>
                      <a:pPr algn="ctr">
                        <a:lnSpc>
                          <a:spcPct val="150000"/>
                        </a:lnSpc>
                        <a:spcAft>
                          <a:spcPts val="800"/>
                        </a:spcAft>
                        <a:buNone/>
                      </a:pPr>
                      <a:r>
                        <a:rPr lang="fr-FR" sz="1000">
                          <a:effectLst/>
                        </a:rPr>
                        <a:t>(0.0055)***</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-0.741675</a:t>
                      </a:r>
                      <a:endParaRPr lang="fr-FR" sz="1100">
                        <a:effectLst/>
                      </a:endParaRPr>
                    </a:p>
                    <a:p>
                      <a:pPr algn="ctr">
                        <a:lnSpc>
                          <a:spcPct val="150000"/>
                        </a:lnSpc>
                        <a:spcAft>
                          <a:spcPts val="800"/>
                        </a:spcAft>
                        <a:buNone/>
                      </a:pPr>
                      <a:r>
                        <a:rPr lang="fr-FR" sz="1000">
                          <a:effectLst/>
                        </a:rPr>
                        <a:t>(</a:t>
                      </a:r>
                      <a:r>
                        <a:rPr lang="fr-FR" sz="900">
                          <a:effectLst/>
                        </a:rPr>
                        <a:t>0.0069</a:t>
                      </a:r>
                      <a:r>
                        <a:rPr lang="fr-FR" sz="1000">
                          <a:effectLst/>
                        </a:rPr>
                        <a:t>)***</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3528800"/>
                  </a:ext>
                </a:extLst>
              </a:tr>
              <a:tr h="502119">
                <a:tc>
                  <a:txBody>
                    <a:bodyPr/>
                    <a:lstStyle/>
                    <a:p>
                      <a:pPr algn="ctr">
                        <a:lnSpc>
                          <a:spcPct val="150000"/>
                        </a:lnSpc>
                        <a:spcAft>
                          <a:spcPts val="800"/>
                        </a:spcAft>
                        <a:buNone/>
                      </a:pPr>
                      <a:r>
                        <a:rPr lang="fr-FR" sz="1000" dirty="0">
                          <a:effectLst/>
                        </a:rPr>
                        <a:t>INF</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-0.342859</a:t>
                      </a:r>
                      <a:endParaRPr lang="fr-FR" sz="1100">
                        <a:effectLst/>
                      </a:endParaRPr>
                    </a:p>
                    <a:p>
                      <a:pPr algn="ctr">
                        <a:lnSpc>
                          <a:spcPct val="150000"/>
                        </a:lnSpc>
                        <a:spcAft>
                          <a:spcPts val="800"/>
                        </a:spcAft>
                        <a:buNone/>
                      </a:pPr>
                      <a:r>
                        <a:rPr lang="fr-FR" sz="1000">
                          <a:effectLst/>
                        </a:rPr>
                        <a:t>(0.0727)</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-0.174779</a:t>
                      </a:r>
                      <a:endParaRPr lang="fr-FR" sz="1100">
                        <a:effectLst/>
                      </a:endParaRPr>
                    </a:p>
                    <a:p>
                      <a:pPr algn="ctr">
                        <a:lnSpc>
                          <a:spcPct val="150000"/>
                        </a:lnSpc>
                        <a:spcAft>
                          <a:spcPts val="800"/>
                        </a:spcAft>
                        <a:buNone/>
                      </a:pPr>
                      <a:r>
                        <a:rPr lang="fr-FR" sz="1000">
                          <a:effectLst/>
                        </a:rPr>
                        <a:t>(0.4079)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-0.286179</a:t>
                      </a:r>
                      <a:endParaRPr lang="fr-FR" sz="1100">
                        <a:effectLst/>
                      </a:endParaRPr>
                    </a:p>
                    <a:p>
                      <a:pPr algn="ctr">
                        <a:lnSpc>
                          <a:spcPct val="150000"/>
                        </a:lnSpc>
                        <a:spcAft>
                          <a:spcPts val="800"/>
                        </a:spcAft>
                        <a:buNone/>
                      </a:pPr>
                      <a:r>
                        <a:rPr lang="fr-FR" sz="1000">
                          <a:effectLst/>
                        </a:rPr>
                        <a:t>(0.1552)</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-0.405701</a:t>
                      </a:r>
                      <a:endParaRPr lang="fr-FR" sz="1100">
                        <a:effectLst/>
                      </a:endParaRPr>
                    </a:p>
                    <a:p>
                      <a:pPr algn="ctr">
                        <a:lnSpc>
                          <a:spcPct val="150000"/>
                        </a:lnSpc>
                        <a:spcAft>
                          <a:spcPts val="800"/>
                        </a:spcAft>
                        <a:buNone/>
                      </a:pPr>
                      <a:r>
                        <a:rPr lang="fr-FR" sz="1000">
                          <a:effectLst/>
                        </a:rPr>
                        <a:t>(0.0503)</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-0.342402</a:t>
                      </a:r>
                      <a:endParaRPr lang="fr-FR" sz="1100">
                        <a:effectLst/>
                      </a:endParaRPr>
                    </a:p>
                    <a:p>
                      <a:pPr algn="ctr">
                        <a:lnSpc>
                          <a:spcPct val="150000"/>
                        </a:lnSpc>
                        <a:spcAft>
                          <a:spcPts val="800"/>
                        </a:spcAft>
                        <a:buNone/>
                      </a:pPr>
                      <a:r>
                        <a:rPr lang="fr-FR" sz="1000">
                          <a:effectLst/>
                        </a:rPr>
                        <a:t>(0.0742)</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-0.350192</a:t>
                      </a:r>
                      <a:endParaRPr lang="fr-FR" sz="1100">
                        <a:effectLst/>
                      </a:endParaRPr>
                    </a:p>
                    <a:p>
                      <a:pPr algn="ctr">
                        <a:lnSpc>
                          <a:spcPct val="150000"/>
                        </a:lnSpc>
                        <a:spcAft>
                          <a:spcPts val="800"/>
                        </a:spcAft>
                        <a:buNone/>
                      </a:pPr>
                      <a:r>
                        <a:rPr lang="fr-FR" sz="1000">
                          <a:effectLst/>
                        </a:rPr>
                        <a:t>(</a:t>
                      </a:r>
                      <a:r>
                        <a:rPr lang="fr-FR" sz="900">
                          <a:effectLst/>
                        </a:rPr>
                        <a:t>0.0582</a:t>
                      </a:r>
                      <a:r>
                        <a:rPr lang="fr-FR" sz="1000">
                          <a:effectLst/>
                        </a:rPr>
                        <a:t>)*</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4756143"/>
                  </a:ext>
                </a:extLst>
              </a:tr>
              <a:tr h="502119">
                <a:tc>
                  <a:txBody>
                    <a:bodyPr/>
                    <a:lstStyle/>
                    <a:p>
                      <a:pPr algn="ctr">
                        <a:lnSpc>
                          <a:spcPct val="150000"/>
                        </a:lnSpc>
                        <a:spcAft>
                          <a:spcPts val="800"/>
                        </a:spcAft>
                        <a:buNone/>
                      </a:pPr>
                      <a:r>
                        <a:rPr lang="fr-FR" sz="1000">
                          <a:effectLst/>
                        </a:rPr>
                        <a:t>TS</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0.081180</a:t>
                      </a:r>
                      <a:endParaRPr lang="fr-FR" sz="1100">
                        <a:effectLst/>
                      </a:endParaRPr>
                    </a:p>
                    <a:p>
                      <a:pPr algn="ctr">
                        <a:lnSpc>
                          <a:spcPct val="150000"/>
                        </a:lnSpc>
                        <a:spcAft>
                          <a:spcPts val="800"/>
                        </a:spcAft>
                        <a:buNone/>
                      </a:pPr>
                      <a:r>
                        <a:rPr lang="fr-FR" sz="1000">
                          <a:effectLst/>
                        </a:rPr>
                        <a:t>(0.3229)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0.143403</a:t>
                      </a:r>
                      <a:endParaRPr lang="fr-FR" sz="1100">
                        <a:effectLst/>
                      </a:endParaRPr>
                    </a:p>
                    <a:p>
                      <a:pPr algn="ctr">
                        <a:lnSpc>
                          <a:spcPct val="150000"/>
                        </a:lnSpc>
                        <a:spcAft>
                          <a:spcPts val="800"/>
                        </a:spcAft>
                        <a:buNone/>
                      </a:pPr>
                      <a:r>
                        <a:rPr lang="fr-FR" sz="1000">
                          <a:effectLst/>
                        </a:rPr>
                        <a:t>(0.1541)</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0.129460</a:t>
                      </a:r>
                      <a:endParaRPr lang="fr-FR" sz="1100">
                        <a:effectLst/>
                      </a:endParaRPr>
                    </a:p>
                    <a:p>
                      <a:pPr algn="ctr">
                        <a:lnSpc>
                          <a:spcPct val="150000"/>
                        </a:lnSpc>
                        <a:spcAft>
                          <a:spcPts val="800"/>
                        </a:spcAft>
                        <a:buNone/>
                      </a:pPr>
                      <a:r>
                        <a:rPr lang="fr-FR" sz="1000">
                          <a:effectLst/>
                        </a:rPr>
                        <a:t>(0.1474)</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0.099054</a:t>
                      </a:r>
                      <a:endParaRPr lang="fr-FR" sz="1100">
                        <a:effectLst/>
                      </a:endParaRPr>
                    </a:p>
                    <a:p>
                      <a:pPr algn="ctr">
                        <a:lnSpc>
                          <a:spcPct val="150000"/>
                        </a:lnSpc>
                        <a:spcAft>
                          <a:spcPts val="800"/>
                        </a:spcAft>
                        <a:buNone/>
                      </a:pPr>
                      <a:r>
                        <a:rPr lang="fr-FR" sz="1000">
                          <a:effectLst/>
                        </a:rPr>
                        <a:t>(0.2455)</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0.122637</a:t>
                      </a:r>
                      <a:endParaRPr lang="fr-FR" sz="1100">
                        <a:effectLst/>
                      </a:endParaRPr>
                    </a:p>
                    <a:p>
                      <a:pPr algn="ctr">
                        <a:lnSpc>
                          <a:spcPct val="150000"/>
                        </a:lnSpc>
                        <a:spcAft>
                          <a:spcPts val="800"/>
                        </a:spcAft>
                        <a:buNone/>
                      </a:pPr>
                      <a:r>
                        <a:rPr lang="fr-FR" sz="1000">
                          <a:effectLst/>
                        </a:rPr>
                        <a:t>(0.1418)</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0.071438</a:t>
                      </a:r>
                      <a:endParaRPr lang="fr-FR" sz="1100">
                        <a:effectLst/>
                      </a:endParaRPr>
                    </a:p>
                    <a:p>
                      <a:pPr algn="ctr">
                        <a:lnSpc>
                          <a:spcPct val="150000"/>
                        </a:lnSpc>
                        <a:spcAft>
                          <a:spcPts val="800"/>
                        </a:spcAft>
                        <a:buNone/>
                      </a:pPr>
                      <a:r>
                        <a:rPr lang="fr-FR" sz="1000">
                          <a:effectLst/>
                        </a:rPr>
                        <a:t>(</a:t>
                      </a:r>
                      <a:r>
                        <a:rPr lang="fr-FR" sz="900">
                          <a:effectLst/>
                        </a:rPr>
                        <a:t>0.3703</a:t>
                      </a:r>
                      <a:r>
                        <a:rPr lang="fr-FR" sz="1000">
                          <a:effectLst/>
                        </a:rPr>
                        <a:t>)</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9778491"/>
                  </a:ext>
                </a:extLst>
              </a:tr>
              <a:tr h="502119">
                <a:tc>
                  <a:txBody>
                    <a:bodyPr/>
                    <a:lstStyle/>
                    <a:p>
                      <a:pPr algn="ctr">
                        <a:lnSpc>
                          <a:spcPct val="150000"/>
                        </a:lnSpc>
                        <a:spcAft>
                          <a:spcPts val="800"/>
                        </a:spcAft>
                        <a:buNone/>
                      </a:pPr>
                      <a:r>
                        <a:rPr lang="fr-FR" sz="1000">
                          <a:effectLst/>
                        </a:rPr>
                        <a:t>VA</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-6.902654</a:t>
                      </a:r>
                      <a:endParaRPr lang="fr-FR" sz="1100">
                        <a:effectLst/>
                      </a:endParaRPr>
                    </a:p>
                    <a:p>
                      <a:pPr algn="ctr">
                        <a:lnSpc>
                          <a:spcPct val="150000"/>
                        </a:lnSpc>
                        <a:spcAft>
                          <a:spcPts val="800"/>
                        </a:spcAft>
                        <a:buNone/>
                      </a:pPr>
                      <a:r>
                        <a:rPr lang="fr-FR" sz="1000">
                          <a:effectLst/>
                        </a:rPr>
                        <a:t>(0.0002)***</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8175322"/>
                  </a:ext>
                </a:extLst>
              </a:tr>
              <a:tr h="502119">
                <a:tc>
                  <a:txBody>
                    <a:bodyPr/>
                    <a:lstStyle/>
                    <a:p>
                      <a:pPr algn="ctr">
                        <a:lnSpc>
                          <a:spcPct val="150000"/>
                        </a:lnSpc>
                        <a:spcAft>
                          <a:spcPts val="800"/>
                        </a:spcAft>
                        <a:buNone/>
                      </a:pPr>
                      <a:r>
                        <a:rPr lang="fr-FR" sz="1000">
                          <a:effectLst/>
                        </a:rPr>
                        <a:t>PS</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-2.198916</a:t>
                      </a:r>
                      <a:endParaRPr lang="fr-FR" sz="1100">
                        <a:effectLst/>
                      </a:endParaRPr>
                    </a:p>
                    <a:p>
                      <a:pPr algn="ctr">
                        <a:lnSpc>
                          <a:spcPct val="150000"/>
                        </a:lnSpc>
                        <a:spcAft>
                          <a:spcPts val="800"/>
                        </a:spcAft>
                        <a:buNone/>
                      </a:pPr>
                      <a:r>
                        <a:rPr lang="fr-FR" sz="1000">
                          <a:effectLst/>
                        </a:rPr>
                        <a:t>(0.1044)</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1220689"/>
                  </a:ext>
                </a:extLst>
              </a:tr>
              <a:tr h="502119">
                <a:tc>
                  <a:txBody>
                    <a:bodyPr/>
                    <a:lstStyle/>
                    <a:p>
                      <a:pPr algn="ctr">
                        <a:lnSpc>
                          <a:spcPct val="150000"/>
                        </a:lnSpc>
                        <a:spcAft>
                          <a:spcPts val="800"/>
                        </a:spcAft>
                        <a:buNone/>
                      </a:pPr>
                      <a:r>
                        <a:rPr lang="fr-FR" sz="1000">
                          <a:effectLst/>
                        </a:rPr>
                        <a:t>GE</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-5.565760</a:t>
                      </a:r>
                      <a:endParaRPr lang="fr-FR" sz="1100">
                        <a:effectLst/>
                      </a:endParaRPr>
                    </a:p>
                    <a:p>
                      <a:pPr algn="ctr">
                        <a:lnSpc>
                          <a:spcPct val="150000"/>
                        </a:lnSpc>
                        <a:spcAft>
                          <a:spcPts val="800"/>
                        </a:spcAft>
                        <a:buNone/>
                      </a:pPr>
                      <a:r>
                        <a:rPr lang="fr-FR" sz="1000">
                          <a:effectLst/>
                        </a:rPr>
                        <a:t>(0.0034)***</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9139643"/>
                  </a:ext>
                </a:extLst>
              </a:tr>
              <a:tr h="502119">
                <a:tc>
                  <a:txBody>
                    <a:bodyPr/>
                    <a:lstStyle/>
                    <a:p>
                      <a:pPr algn="ctr">
                        <a:lnSpc>
                          <a:spcPct val="150000"/>
                        </a:lnSpc>
                        <a:spcAft>
                          <a:spcPts val="800"/>
                        </a:spcAft>
                        <a:buNone/>
                      </a:pPr>
                      <a:r>
                        <a:rPr lang="fr-FR" sz="1000">
                          <a:effectLst/>
                        </a:rPr>
                        <a:t>RQ</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-7.249897</a:t>
                      </a:r>
                      <a:endParaRPr lang="fr-FR" sz="1100">
                        <a:effectLst/>
                      </a:endParaRPr>
                    </a:p>
                    <a:p>
                      <a:pPr algn="ctr">
                        <a:lnSpc>
                          <a:spcPct val="150000"/>
                        </a:lnSpc>
                        <a:spcAft>
                          <a:spcPts val="800"/>
                        </a:spcAft>
                        <a:buNone/>
                      </a:pPr>
                      <a:r>
                        <a:rPr lang="fr-FR" sz="1000">
                          <a:effectLst/>
                        </a:rPr>
                        <a:t>(0.0009)***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225130"/>
                  </a:ext>
                </a:extLst>
              </a:tr>
              <a:tr h="502119">
                <a:tc>
                  <a:txBody>
                    <a:bodyPr/>
                    <a:lstStyle/>
                    <a:p>
                      <a:pPr algn="ctr">
                        <a:lnSpc>
                          <a:spcPct val="150000"/>
                        </a:lnSpc>
                        <a:spcAft>
                          <a:spcPts val="800"/>
                        </a:spcAft>
                        <a:buNone/>
                      </a:pPr>
                      <a:r>
                        <a:rPr lang="fr-FR" sz="1000">
                          <a:effectLst/>
                        </a:rPr>
                        <a:t>RL</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-6.352079</a:t>
                      </a:r>
                      <a:endParaRPr lang="fr-FR" sz="1100">
                        <a:effectLst/>
                      </a:endParaRPr>
                    </a:p>
                    <a:p>
                      <a:pPr algn="ctr">
                        <a:lnSpc>
                          <a:spcPct val="150000"/>
                        </a:lnSpc>
                        <a:spcAft>
                          <a:spcPts val="800"/>
                        </a:spcAft>
                        <a:buNone/>
                      </a:pPr>
                      <a:r>
                        <a:rPr lang="fr-FR" sz="1000">
                          <a:effectLst/>
                        </a:rPr>
                        <a:t>(0.0003)***</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2650113"/>
                  </a:ext>
                </a:extLst>
              </a:tr>
              <a:tr h="480604">
                <a:tc>
                  <a:txBody>
                    <a:bodyPr/>
                    <a:lstStyle/>
                    <a:p>
                      <a:pPr algn="ctr">
                        <a:lnSpc>
                          <a:spcPct val="150000"/>
                        </a:lnSpc>
                        <a:spcAft>
                          <a:spcPts val="800"/>
                        </a:spcAft>
                        <a:buNone/>
                      </a:pPr>
                      <a:r>
                        <a:rPr lang="fr-FR" sz="1000">
                          <a:effectLst/>
                        </a:rPr>
                        <a:t>CC</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-7.505610</a:t>
                      </a:r>
                      <a:endParaRPr lang="fr-FR" sz="1100">
                        <a:effectLst/>
                      </a:endParaRPr>
                    </a:p>
                    <a:p>
                      <a:pPr algn="ctr">
                        <a:lnSpc>
                          <a:spcPct val="150000"/>
                        </a:lnSpc>
                        <a:spcAft>
                          <a:spcPts val="800"/>
                        </a:spcAft>
                        <a:buNone/>
                      </a:pPr>
                      <a:r>
                        <a:rPr lang="fr-FR" sz="1000">
                          <a:effectLst/>
                        </a:rPr>
                        <a:t>(0.0001)***</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093632"/>
                  </a:ext>
                </a:extLst>
              </a:tr>
              <a:tr h="158712">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dirty="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1391532"/>
                  </a:ext>
                </a:extLst>
              </a:tr>
            </a:tbl>
          </a:graphicData>
        </a:graphic>
      </p:graphicFrame>
    </p:spTree>
    <p:extLst>
      <p:ext uri="{BB962C8B-B14F-4D97-AF65-F5344CB8AC3E}">
        <p14:creationId xmlns:p14="http://schemas.microsoft.com/office/powerpoint/2010/main" val="239866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65BCBA8F-F647-00C4-642B-927E0DF84B13}"/>
              </a:ext>
            </a:extLst>
          </p:cNvPr>
          <p:cNvGraphicFramePr>
            <a:graphicFrameLocks noGrp="1"/>
          </p:cNvGraphicFramePr>
          <p:nvPr>
            <p:ph idx="1"/>
            <p:extLst>
              <p:ext uri="{D42A27DB-BD31-4B8C-83A1-F6EECF244321}">
                <p14:modId xmlns:p14="http://schemas.microsoft.com/office/powerpoint/2010/main" val="646614814"/>
              </p:ext>
            </p:extLst>
          </p:nvPr>
        </p:nvGraphicFramePr>
        <p:xfrm>
          <a:off x="242048" y="343166"/>
          <a:ext cx="11537576" cy="6216904"/>
        </p:xfrm>
        <a:graphic>
          <a:graphicData uri="http://schemas.openxmlformats.org/drawingml/2006/table">
            <a:tbl>
              <a:tblPr firstRow="1" firstCol="1" bandRow="1">
                <a:tableStyleId>{7DF18680-E054-41AD-8BC1-D1AEF772440D}</a:tableStyleId>
              </a:tblPr>
              <a:tblGrid>
                <a:gridCol w="2465841">
                  <a:extLst>
                    <a:ext uri="{9D8B030D-6E8A-4147-A177-3AD203B41FA5}">
                      <a16:colId xmlns:a16="http://schemas.microsoft.com/office/drawing/2014/main" val="1273793543"/>
                    </a:ext>
                  </a:extLst>
                </a:gridCol>
                <a:gridCol w="1591118">
                  <a:extLst>
                    <a:ext uri="{9D8B030D-6E8A-4147-A177-3AD203B41FA5}">
                      <a16:colId xmlns:a16="http://schemas.microsoft.com/office/drawing/2014/main" val="2279511107"/>
                    </a:ext>
                  </a:extLst>
                </a:gridCol>
                <a:gridCol w="1432793">
                  <a:extLst>
                    <a:ext uri="{9D8B030D-6E8A-4147-A177-3AD203B41FA5}">
                      <a16:colId xmlns:a16="http://schemas.microsoft.com/office/drawing/2014/main" val="3007689612"/>
                    </a:ext>
                  </a:extLst>
                </a:gridCol>
                <a:gridCol w="1450759">
                  <a:extLst>
                    <a:ext uri="{9D8B030D-6E8A-4147-A177-3AD203B41FA5}">
                      <a16:colId xmlns:a16="http://schemas.microsoft.com/office/drawing/2014/main" val="534539076"/>
                    </a:ext>
                  </a:extLst>
                </a:gridCol>
                <a:gridCol w="1573152">
                  <a:extLst>
                    <a:ext uri="{9D8B030D-6E8A-4147-A177-3AD203B41FA5}">
                      <a16:colId xmlns:a16="http://schemas.microsoft.com/office/drawing/2014/main" val="271183722"/>
                    </a:ext>
                  </a:extLst>
                </a:gridCol>
                <a:gridCol w="1592242">
                  <a:extLst>
                    <a:ext uri="{9D8B030D-6E8A-4147-A177-3AD203B41FA5}">
                      <a16:colId xmlns:a16="http://schemas.microsoft.com/office/drawing/2014/main" val="4102704604"/>
                    </a:ext>
                  </a:extLst>
                </a:gridCol>
                <a:gridCol w="1431671">
                  <a:extLst>
                    <a:ext uri="{9D8B030D-6E8A-4147-A177-3AD203B41FA5}">
                      <a16:colId xmlns:a16="http://schemas.microsoft.com/office/drawing/2014/main" val="1661150970"/>
                    </a:ext>
                  </a:extLst>
                </a:gridCol>
              </a:tblGrid>
              <a:tr h="191357">
                <a:tc>
                  <a:txBody>
                    <a:bodyPr/>
                    <a:lstStyle/>
                    <a:p>
                      <a:pPr algn="ctr">
                        <a:lnSpc>
                          <a:spcPct val="150000"/>
                        </a:lnSpc>
                        <a:spcAft>
                          <a:spcPts val="800"/>
                        </a:spcAft>
                        <a:buNone/>
                      </a:pPr>
                      <a:r>
                        <a:rPr lang="fr-FR" sz="1000">
                          <a:effectLst/>
                        </a:rPr>
                        <a:t>Variables</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Modèle 1</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Modele2</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Modèle 3</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Modèle 4</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Modèle 5</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Modèle 6</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9016202"/>
                  </a:ext>
                </a:extLst>
              </a:tr>
              <a:tr h="502119">
                <a:tc>
                  <a:txBody>
                    <a:bodyPr/>
                    <a:lstStyle/>
                    <a:p>
                      <a:pPr algn="ctr">
                        <a:lnSpc>
                          <a:spcPct val="150000"/>
                        </a:lnSpc>
                        <a:spcAft>
                          <a:spcPts val="800"/>
                        </a:spcAft>
                        <a:buNone/>
                      </a:pPr>
                      <a:r>
                        <a:rPr lang="fr-FR" sz="1000" dirty="0">
                          <a:effectLst/>
                        </a:rPr>
                        <a:t>DOUVERT</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dirty="0">
                          <a:effectLst/>
                        </a:rPr>
                        <a:t>0.068057</a:t>
                      </a:r>
                      <a:endParaRPr lang="fr-FR" sz="1100" dirty="0">
                        <a:effectLst/>
                      </a:endParaRPr>
                    </a:p>
                    <a:p>
                      <a:pPr algn="ctr">
                        <a:lnSpc>
                          <a:spcPct val="150000"/>
                        </a:lnSpc>
                        <a:spcAft>
                          <a:spcPts val="800"/>
                        </a:spcAft>
                        <a:buNone/>
                      </a:pPr>
                      <a:r>
                        <a:rPr lang="fr-FR" sz="1000" dirty="0">
                          <a:effectLst/>
                        </a:rPr>
                        <a:t>(0.0915)*</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0.108435</a:t>
                      </a:r>
                      <a:endParaRPr lang="fr-FR" sz="1100">
                        <a:effectLst/>
                      </a:endParaRPr>
                    </a:p>
                    <a:p>
                      <a:pPr algn="ctr">
                        <a:lnSpc>
                          <a:spcPct val="150000"/>
                        </a:lnSpc>
                        <a:spcAft>
                          <a:spcPts val="800"/>
                        </a:spcAft>
                        <a:buNone/>
                      </a:pPr>
                      <a:r>
                        <a:rPr lang="fr-FR" sz="1000">
                          <a:effectLst/>
                        </a:rPr>
                        <a:t>(0.0179)***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0.063804</a:t>
                      </a:r>
                      <a:endParaRPr lang="fr-FR" sz="1100">
                        <a:effectLst/>
                      </a:endParaRPr>
                    </a:p>
                    <a:p>
                      <a:pPr algn="ctr">
                        <a:lnSpc>
                          <a:spcPct val="150000"/>
                        </a:lnSpc>
                        <a:spcAft>
                          <a:spcPts val="800"/>
                        </a:spcAft>
                        <a:buNone/>
                      </a:pPr>
                      <a:r>
                        <a:rPr lang="fr-FR" sz="1000">
                          <a:effectLst/>
                        </a:rPr>
                        <a:t>(0.1545)</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0.078187</a:t>
                      </a:r>
                      <a:endParaRPr lang="fr-FR" sz="1100">
                        <a:effectLst/>
                      </a:endParaRPr>
                    </a:p>
                    <a:p>
                      <a:pPr algn="ctr">
                        <a:lnSpc>
                          <a:spcPct val="150000"/>
                        </a:lnSpc>
                        <a:spcAft>
                          <a:spcPts val="800"/>
                        </a:spcAft>
                        <a:buNone/>
                      </a:pPr>
                      <a:r>
                        <a:rPr lang="fr-FR" sz="1000">
                          <a:effectLst/>
                        </a:rPr>
                        <a:t>(0.0589)**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0.070259</a:t>
                      </a:r>
                      <a:endParaRPr lang="fr-FR" sz="1100">
                        <a:effectLst/>
                      </a:endParaRPr>
                    </a:p>
                    <a:p>
                      <a:pPr algn="ctr">
                        <a:lnSpc>
                          <a:spcPct val="150000"/>
                        </a:lnSpc>
                        <a:spcAft>
                          <a:spcPts val="800"/>
                        </a:spcAft>
                        <a:buNone/>
                      </a:pPr>
                      <a:r>
                        <a:rPr lang="fr-FR" sz="1000">
                          <a:effectLst/>
                        </a:rPr>
                        <a:t>(0.0817)*</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0.066567</a:t>
                      </a:r>
                      <a:endParaRPr lang="fr-FR" sz="1100">
                        <a:effectLst/>
                      </a:endParaRPr>
                    </a:p>
                    <a:p>
                      <a:pPr algn="ctr">
                        <a:lnSpc>
                          <a:spcPct val="150000"/>
                        </a:lnSpc>
                        <a:spcAft>
                          <a:spcPts val="800"/>
                        </a:spcAft>
                        <a:buNone/>
                      </a:pPr>
                      <a:r>
                        <a:rPr lang="fr-FR" sz="1000">
                          <a:effectLst/>
                        </a:rPr>
                        <a:t>(</a:t>
                      </a:r>
                      <a:r>
                        <a:rPr lang="fr-FR" sz="900">
                          <a:effectLst/>
                        </a:rPr>
                        <a:t>0.0870</a:t>
                      </a:r>
                      <a:r>
                        <a:rPr lang="fr-FR" sz="1000">
                          <a:effectLst/>
                        </a:rPr>
                        <a:t>)*</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7335158"/>
                  </a:ext>
                </a:extLst>
              </a:tr>
              <a:tr h="502119">
                <a:tc>
                  <a:txBody>
                    <a:bodyPr/>
                    <a:lstStyle/>
                    <a:p>
                      <a:pPr algn="ctr">
                        <a:lnSpc>
                          <a:spcPct val="150000"/>
                        </a:lnSpc>
                        <a:spcAft>
                          <a:spcPts val="800"/>
                        </a:spcAft>
                        <a:buNone/>
                      </a:pPr>
                      <a:r>
                        <a:rPr lang="fr-FR" sz="1000">
                          <a:effectLst/>
                        </a:rPr>
                        <a:t>INVPIB</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0.282585 (0.0058) ***</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0.373820</a:t>
                      </a:r>
                      <a:endParaRPr lang="fr-FR" sz="1100">
                        <a:effectLst/>
                      </a:endParaRPr>
                    </a:p>
                    <a:p>
                      <a:pPr algn="ctr">
                        <a:lnSpc>
                          <a:spcPct val="150000"/>
                        </a:lnSpc>
                        <a:spcAft>
                          <a:spcPts val="800"/>
                        </a:spcAft>
                        <a:buNone/>
                      </a:pPr>
                      <a:r>
                        <a:rPr lang="fr-FR" sz="1000">
                          <a:effectLst/>
                        </a:rPr>
                        <a:t>(0.0014)***</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0.331916</a:t>
                      </a:r>
                      <a:endParaRPr lang="fr-FR" sz="1100">
                        <a:effectLst/>
                      </a:endParaRPr>
                    </a:p>
                    <a:p>
                      <a:pPr algn="ctr">
                        <a:lnSpc>
                          <a:spcPct val="150000"/>
                        </a:lnSpc>
                        <a:spcAft>
                          <a:spcPts val="800"/>
                        </a:spcAft>
                        <a:buNone/>
                      </a:pPr>
                      <a:r>
                        <a:rPr lang="fr-FR" sz="1000">
                          <a:effectLst/>
                        </a:rPr>
                        <a:t>(0.0022)***</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0.284791</a:t>
                      </a:r>
                      <a:endParaRPr lang="fr-FR" sz="1100">
                        <a:effectLst/>
                      </a:endParaRPr>
                    </a:p>
                    <a:p>
                      <a:pPr algn="ctr">
                        <a:lnSpc>
                          <a:spcPct val="150000"/>
                        </a:lnSpc>
                        <a:spcAft>
                          <a:spcPts val="800"/>
                        </a:spcAft>
                        <a:buNone/>
                      </a:pPr>
                      <a:r>
                        <a:rPr lang="fr-FR" sz="1000">
                          <a:effectLst/>
                        </a:rPr>
                        <a:t>(0.0075)***</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0.304022</a:t>
                      </a:r>
                      <a:endParaRPr lang="fr-FR" sz="1100">
                        <a:effectLst/>
                      </a:endParaRPr>
                    </a:p>
                    <a:p>
                      <a:pPr algn="ctr">
                        <a:lnSpc>
                          <a:spcPct val="150000"/>
                        </a:lnSpc>
                        <a:spcAft>
                          <a:spcPts val="800"/>
                        </a:spcAft>
                        <a:buNone/>
                      </a:pPr>
                      <a:r>
                        <a:rPr lang="fr-FR" sz="1000">
                          <a:effectLst/>
                        </a:rPr>
                        <a:t>(0.0029)***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0.268869</a:t>
                      </a:r>
                      <a:endParaRPr lang="fr-FR" sz="1100">
                        <a:effectLst/>
                      </a:endParaRPr>
                    </a:p>
                    <a:p>
                      <a:pPr algn="ctr">
                        <a:lnSpc>
                          <a:spcPct val="150000"/>
                        </a:lnSpc>
                        <a:spcAft>
                          <a:spcPts val="800"/>
                        </a:spcAft>
                        <a:buNone/>
                      </a:pPr>
                      <a:r>
                        <a:rPr lang="fr-FR" sz="1000">
                          <a:effectLst/>
                        </a:rPr>
                        <a:t>(</a:t>
                      </a:r>
                      <a:r>
                        <a:rPr lang="fr-FR" sz="900">
                          <a:effectLst/>
                        </a:rPr>
                        <a:t>0.0069</a:t>
                      </a:r>
                      <a:r>
                        <a:rPr lang="fr-FR" sz="1000">
                          <a:effectLst/>
                        </a:rPr>
                        <a:t>)***</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3518899"/>
                  </a:ext>
                </a:extLst>
              </a:tr>
              <a:tr h="502119">
                <a:tc>
                  <a:txBody>
                    <a:bodyPr/>
                    <a:lstStyle/>
                    <a:p>
                      <a:pPr algn="ctr">
                        <a:lnSpc>
                          <a:spcPct val="150000"/>
                        </a:lnSpc>
                        <a:spcAft>
                          <a:spcPts val="800"/>
                        </a:spcAft>
                        <a:buNone/>
                      </a:pPr>
                      <a:r>
                        <a:rPr lang="fr-FR" sz="1000">
                          <a:effectLst/>
                        </a:rPr>
                        <a:t>DS</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0.665774</a:t>
                      </a:r>
                      <a:endParaRPr lang="fr-FR" sz="1100">
                        <a:effectLst/>
                      </a:endParaRPr>
                    </a:p>
                    <a:p>
                      <a:pPr algn="ctr">
                        <a:lnSpc>
                          <a:spcPct val="150000"/>
                        </a:lnSpc>
                        <a:spcAft>
                          <a:spcPts val="800"/>
                        </a:spcAft>
                        <a:buNone/>
                      </a:pPr>
                      <a:r>
                        <a:rPr lang="fr-FR" sz="1000">
                          <a:effectLst/>
                        </a:rPr>
                        <a:t>(0.0160)***</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-0.675935</a:t>
                      </a:r>
                      <a:endParaRPr lang="fr-FR" sz="1100">
                        <a:effectLst/>
                      </a:endParaRPr>
                    </a:p>
                    <a:p>
                      <a:pPr algn="ctr">
                        <a:lnSpc>
                          <a:spcPct val="150000"/>
                        </a:lnSpc>
                        <a:spcAft>
                          <a:spcPts val="800"/>
                        </a:spcAft>
                        <a:buNone/>
                      </a:pPr>
                      <a:r>
                        <a:rPr lang="fr-FR" sz="1000">
                          <a:effectLst/>
                        </a:rPr>
                        <a:t>(0.0636)*</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-0.686226</a:t>
                      </a:r>
                      <a:endParaRPr lang="fr-FR" sz="1100">
                        <a:effectLst/>
                      </a:endParaRPr>
                    </a:p>
                    <a:p>
                      <a:pPr algn="ctr">
                        <a:lnSpc>
                          <a:spcPct val="150000"/>
                        </a:lnSpc>
                        <a:spcAft>
                          <a:spcPts val="800"/>
                        </a:spcAft>
                        <a:buNone/>
                      </a:pPr>
                      <a:r>
                        <a:rPr lang="fr-FR" sz="1000">
                          <a:effectLst/>
                        </a:rPr>
                        <a:t>(0.0228)**</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-0.697443</a:t>
                      </a:r>
                      <a:endParaRPr lang="fr-FR" sz="1100">
                        <a:effectLst/>
                      </a:endParaRPr>
                    </a:p>
                    <a:p>
                      <a:pPr algn="ctr">
                        <a:lnSpc>
                          <a:spcPct val="150000"/>
                        </a:lnSpc>
                        <a:spcAft>
                          <a:spcPts val="800"/>
                        </a:spcAft>
                        <a:buNone/>
                      </a:pPr>
                      <a:r>
                        <a:rPr lang="fr-FR" sz="1000">
                          <a:effectLst/>
                        </a:rPr>
                        <a:t>(0.0163)**</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-0.816831</a:t>
                      </a:r>
                      <a:endParaRPr lang="fr-FR" sz="1100">
                        <a:effectLst/>
                      </a:endParaRPr>
                    </a:p>
                    <a:p>
                      <a:pPr algn="ctr">
                        <a:lnSpc>
                          <a:spcPct val="150000"/>
                        </a:lnSpc>
                        <a:spcAft>
                          <a:spcPts val="800"/>
                        </a:spcAft>
                        <a:buNone/>
                      </a:pPr>
                      <a:r>
                        <a:rPr lang="fr-FR" sz="1000">
                          <a:effectLst/>
                        </a:rPr>
                        <a:t>(0.0055)***</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-0.741675</a:t>
                      </a:r>
                      <a:endParaRPr lang="fr-FR" sz="1100">
                        <a:effectLst/>
                      </a:endParaRPr>
                    </a:p>
                    <a:p>
                      <a:pPr algn="ctr">
                        <a:lnSpc>
                          <a:spcPct val="150000"/>
                        </a:lnSpc>
                        <a:spcAft>
                          <a:spcPts val="800"/>
                        </a:spcAft>
                        <a:buNone/>
                      </a:pPr>
                      <a:r>
                        <a:rPr lang="fr-FR" sz="1000">
                          <a:effectLst/>
                        </a:rPr>
                        <a:t>(</a:t>
                      </a:r>
                      <a:r>
                        <a:rPr lang="fr-FR" sz="900">
                          <a:effectLst/>
                        </a:rPr>
                        <a:t>0.0069</a:t>
                      </a:r>
                      <a:r>
                        <a:rPr lang="fr-FR" sz="1000">
                          <a:effectLst/>
                        </a:rPr>
                        <a:t>)***</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3528800"/>
                  </a:ext>
                </a:extLst>
              </a:tr>
              <a:tr h="502119">
                <a:tc>
                  <a:txBody>
                    <a:bodyPr/>
                    <a:lstStyle/>
                    <a:p>
                      <a:pPr algn="ctr">
                        <a:lnSpc>
                          <a:spcPct val="150000"/>
                        </a:lnSpc>
                        <a:spcAft>
                          <a:spcPts val="800"/>
                        </a:spcAft>
                        <a:buNone/>
                      </a:pPr>
                      <a:r>
                        <a:rPr lang="fr-FR" sz="1000" dirty="0">
                          <a:effectLst/>
                        </a:rPr>
                        <a:t>INF</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-0.342859</a:t>
                      </a:r>
                      <a:endParaRPr lang="fr-FR" sz="1100">
                        <a:effectLst/>
                      </a:endParaRPr>
                    </a:p>
                    <a:p>
                      <a:pPr algn="ctr">
                        <a:lnSpc>
                          <a:spcPct val="150000"/>
                        </a:lnSpc>
                        <a:spcAft>
                          <a:spcPts val="800"/>
                        </a:spcAft>
                        <a:buNone/>
                      </a:pPr>
                      <a:r>
                        <a:rPr lang="fr-FR" sz="1000">
                          <a:effectLst/>
                        </a:rPr>
                        <a:t>(0.0727)</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-0.174779</a:t>
                      </a:r>
                      <a:endParaRPr lang="fr-FR" sz="1100">
                        <a:effectLst/>
                      </a:endParaRPr>
                    </a:p>
                    <a:p>
                      <a:pPr algn="ctr">
                        <a:lnSpc>
                          <a:spcPct val="150000"/>
                        </a:lnSpc>
                        <a:spcAft>
                          <a:spcPts val="800"/>
                        </a:spcAft>
                        <a:buNone/>
                      </a:pPr>
                      <a:r>
                        <a:rPr lang="fr-FR" sz="1000">
                          <a:effectLst/>
                        </a:rPr>
                        <a:t>(0.4079)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-0.286179</a:t>
                      </a:r>
                      <a:endParaRPr lang="fr-FR" sz="1100">
                        <a:effectLst/>
                      </a:endParaRPr>
                    </a:p>
                    <a:p>
                      <a:pPr algn="ctr">
                        <a:lnSpc>
                          <a:spcPct val="150000"/>
                        </a:lnSpc>
                        <a:spcAft>
                          <a:spcPts val="800"/>
                        </a:spcAft>
                        <a:buNone/>
                      </a:pPr>
                      <a:r>
                        <a:rPr lang="fr-FR" sz="1000">
                          <a:effectLst/>
                        </a:rPr>
                        <a:t>(0.1552)</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-0.405701</a:t>
                      </a:r>
                      <a:endParaRPr lang="fr-FR" sz="1100">
                        <a:effectLst/>
                      </a:endParaRPr>
                    </a:p>
                    <a:p>
                      <a:pPr algn="ctr">
                        <a:lnSpc>
                          <a:spcPct val="150000"/>
                        </a:lnSpc>
                        <a:spcAft>
                          <a:spcPts val="800"/>
                        </a:spcAft>
                        <a:buNone/>
                      </a:pPr>
                      <a:r>
                        <a:rPr lang="fr-FR" sz="1000">
                          <a:effectLst/>
                        </a:rPr>
                        <a:t>(0.0503)</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-0.342402</a:t>
                      </a:r>
                      <a:endParaRPr lang="fr-FR" sz="1100">
                        <a:effectLst/>
                      </a:endParaRPr>
                    </a:p>
                    <a:p>
                      <a:pPr algn="ctr">
                        <a:lnSpc>
                          <a:spcPct val="150000"/>
                        </a:lnSpc>
                        <a:spcAft>
                          <a:spcPts val="800"/>
                        </a:spcAft>
                        <a:buNone/>
                      </a:pPr>
                      <a:r>
                        <a:rPr lang="fr-FR" sz="1000">
                          <a:effectLst/>
                        </a:rPr>
                        <a:t>(0.0742)</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-0.350192</a:t>
                      </a:r>
                      <a:endParaRPr lang="fr-FR" sz="1100">
                        <a:effectLst/>
                      </a:endParaRPr>
                    </a:p>
                    <a:p>
                      <a:pPr algn="ctr">
                        <a:lnSpc>
                          <a:spcPct val="150000"/>
                        </a:lnSpc>
                        <a:spcAft>
                          <a:spcPts val="800"/>
                        </a:spcAft>
                        <a:buNone/>
                      </a:pPr>
                      <a:r>
                        <a:rPr lang="fr-FR" sz="1000">
                          <a:effectLst/>
                        </a:rPr>
                        <a:t>(</a:t>
                      </a:r>
                      <a:r>
                        <a:rPr lang="fr-FR" sz="900">
                          <a:effectLst/>
                        </a:rPr>
                        <a:t>0.0582</a:t>
                      </a:r>
                      <a:r>
                        <a:rPr lang="fr-FR" sz="1000">
                          <a:effectLst/>
                        </a:rPr>
                        <a:t>)*</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4756143"/>
                  </a:ext>
                </a:extLst>
              </a:tr>
              <a:tr h="502119">
                <a:tc>
                  <a:txBody>
                    <a:bodyPr/>
                    <a:lstStyle/>
                    <a:p>
                      <a:pPr algn="ctr">
                        <a:lnSpc>
                          <a:spcPct val="150000"/>
                        </a:lnSpc>
                        <a:spcAft>
                          <a:spcPts val="800"/>
                        </a:spcAft>
                        <a:buNone/>
                      </a:pPr>
                      <a:r>
                        <a:rPr lang="fr-FR" sz="1000">
                          <a:effectLst/>
                        </a:rPr>
                        <a:t>TS</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0.081180</a:t>
                      </a:r>
                      <a:endParaRPr lang="fr-FR" sz="1100">
                        <a:effectLst/>
                      </a:endParaRPr>
                    </a:p>
                    <a:p>
                      <a:pPr algn="ctr">
                        <a:lnSpc>
                          <a:spcPct val="150000"/>
                        </a:lnSpc>
                        <a:spcAft>
                          <a:spcPts val="800"/>
                        </a:spcAft>
                        <a:buNone/>
                      </a:pPr>
                      <a:r>
                        <a:rPr lang="fr-FR" sz="1000">
                          <a:effectLst/>
                        </a:rPr>
                        <a:t>(0.3229)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0.143403</a:t>
                      </a:r>
                      <a:endParaRPr lang="fr-FR" sz="1100">
                        <a:effectLst/>
                      </a:endParaRPr>
                    </a:p>
                    <a:p>
                      <a:pPr algn="ctr">
                        <a:lnSpc>
                          <a:spcPct val="150000"/>
                        </a:lnSpc>
                        <a:spcAft>
                          <a:spcPts val="800"/>
                        </a:spcAft>
                        <a:buNone/>
                      </a:pPr>
                      <a:r>
                        <a:rPr lang="fr-FR" sz="1000">
                          <a:effectLst/>
                        </a:rPr>
                        <a:t>(0.1541)</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0.129460</a:t>
                      </a:r>
                      <a:endParaRPr lang="fr-FR" sz="1100">
                        <a:effectLst/>
                      </a:endParaRPr>
                    </a:p>
                    <a:p>
                      <a:pPr algn="ctr">
                        <a:lnSpc>
                          <a:spcPct val="150000"/>
                        </a:lnSpc>
                        <a:spcAft>
                          <a:spcPts val="800"/>
                        </a:spcAft>
                        <a:buNone/>
                      </a:pPr>
                      <a:r>
                        <a:rPr lang="fr-FR" sz="1000">
                          <a:effectLst/>
                        </a:rPr>
                        <a:t>(0.1474)</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0.099054</a:t>
                      </a:r>
                      <a:endParaRPr lang="fr-FR" sz="1100">
                        <a:effectLst/>
                      </a:endParaRPr>
                    </a:p>
                    <a:p>
                      <a:pPr algn="ctr">
                        <a:lnSpc>
                          <a:spcPct val="150000"/>
                        </a:lnSpc>
                        <a:spcAft>
                          <a:spcPts val="800"/>
                        </a:spcAft>
                        <a:buNone/>
                      </a:pPr>
                      <a:r>
                        <a:rPr lang="fr-FR" sz="1000">
                          <a:effectLst/>
                        </a:rPr>
                        <a:t>(0.2455)</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0.122637</a:t>
                      </a:r>
                      <a:endParaRPr lang="fr-FR" sz="1100">
                        <a:effectLst/>
                      </a:endParaRPr>
                    </a:p>
                    <a:p>
                      <a:pPr algn="ctr">
                        <a:lnSpc>
                          <a:spcPct val="150000"/>
                        </a:lnSpc>
                        <a:spcAft>
                          <a:spcPts val="800"/>
                        </a:spcAft>
                        <a:buNone/>
                      </a:pPr>
                      <a:r>
                        <a:rPr lang="fr-FR" sz="1000">
                          <a:effectLst/>
                        </a:rPr>
                        <a:t>(0.1418)</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0.071438</a:t>
                      </a:r>
                      <a:endParaRPr lang="fr-FR" sz="1100">
                        <a:effectLst/>
                      </a:endParaRPr>
                    </a:p>
                    <a:p>
                      <a:pPr algn="ctr">
                        <a:lnSpc>
                          <a:spcPct val="150000"/>
                        </a:lnSpc>
                        <a:spcAft>
                          <a:spcPts val="800"/>
                        </a:spcAft>
                        <a:buNone/>
                      </a:pPr>
                      <a:r>
                        <a:rPr lang="fr-FR" sz="1000">
                          <a:effectLst/>
                        </a:rPr>
                        <a:t>(</a:t>
                      </a:r>
                      <a:r>
                        <a:rPr lang="fr-FR" sz="900">
                          <a:effectLst/>
                        </a:rPr>
                        <a:t>0.3703</a:t>
                      </a:r>
                      <a:r>
                        <a:rPr lang="fr-FR" sz="1000">
                          <a:effectLst/>
                        </a:rPr>
                        <a:t>)</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9778491"/>
                  </a:ext>
                </a:extLst>
              </a:tr>
              <a:tr h="502119">
                <a:tc>
                  <a:txBody>
                    <a:bodyPr/>
                    <a:lstStyle/>
                    <a:p>
                      <a:pPr algn="ctr">
                        <a:lnSpc>
                          <a:spcPct val="150000"/>
                        </a:lnSpc>
                        <a:spcAft>
                          <a:spcPts val="800"/>
                        </a:spcAft>
                        <a:buNone/>
                      </a:pPr>
                      <a:r>
                        <a:rPr lang="fr-FR" sz="1000">
                          <a:effectLst/>
                        </a:rPr>
                        <a:t>VA</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-6.902654</a:t>
                      </a:r>
                      <a:endParaRPr lang="fr-FR" sz="1100">
                        <a:effectLst/>
                      </a:endParaRPr>
                    </a:p>
                    <a:p>
                      <a:pPr algn="ctr">
                        <a:lnSpc>
                          <a:spcPct val="150000"/>
                        </a:lnSpc>
                        <a:spcAft>
                          <a:spcPts val="800"/>
                        </a:spcAft>
                        <a:buNone/>
                      </a:pPr>
                      <a:r>
                        <a:rPr lang="fr-FR" sz="1000">
                          <a:effectLst/>
                        </a:rPr>
                        <a:t>(0.0002)***</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8175322"/>
                  </a:ext>
                </a:extLst>
              </a:tr>
              <a:tr h="502119">
                <a:tc>
                  <a:txBody>
                    <a:bodyPr/>
                    <a:lstStyle/>
                    <a:p>
                      <a:pPr algn="ctr">
                        <a:lnSpc>
                          <a:spcPct val="150000"/>
                        </a:lnSpc>
                        <a:spcAft>
                          <a:spcPts val="800"/>
                        </a:spcAft>
                        <a:buNone/>
                      </a:pPr>
                      <a:r>
                        <a:rPr lang="fr-FR" sz="1000">
                          <a:effectLst/>
                        </a:rPr>
                        <a:t>PS</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-2.198916</a:t>
                      </a:r>
                      <a:endParaRPr lang="fr-FR" sz="1100">
                        <a:effectLst/>
                      </a:endParaRPr>
                    </a:p>
                    <a:p>
                      <a:pPr algn="ctr">
                        <a:lnSpc>
                          <a:spcPct val="150000"/>
                        </a:lnSpc>
                        <a:spcAft>
                          <a:spcPts val="800"/>
                        </a:spcAft>
                        <a:buNone/>
                      </a:pPr>
                      <a:r>
                        <a:rPr lang="fr-FR" sz="1000">
                          <a:effectLst/>
                        </a:rPr>
                        <a:t>(0.1044)</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1220689"/>
                  </a:ext>
                </a:extLst>
              </a:tr>
              <a:tr h="502119">
                <a:tc>
                  <a:txBody>
                    <a:bodyPr/>
                    <a:lstStyle/>
                    <a:p>
                      <a:pPr algn="ctr">
                        <a:lnSpc>
                          <a:spcPct val="150000"/>
                        </a:lnSpc>
                        <a:spcAft>
                          <a:spcPts val="800"/>
                        </a:spcAft>
                        <a:buNone/>
                      </a:pPr>
                      <a:r>
                        <a:rPr lang="fr-FR" sz="1000">
                          <a:effectLst/>
                        </a:rPr>
                        <a:t>GE</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-5.565760</a:t>
                      </a:r>
                      <a:endParaRPr lang="fr-FR" sz="1100">
                        <a:effectLst/>
                      </a:endParaRPr>
                    </a:p>
                    <a:p>
                      <a:pPr algn="ctr">
                        <a:lnSpc>
                          <a:spcPct val="150000"/>
                        </a:lnSpc>
                        <a:spcAft>
                          <a:spcPts val="800"/>
                        </a:spcAft>
                        <a:buNone/>
                      </a:pPr>
                      <a:r>
                        <a:rPr lang="fr-FR" sz="1000">
                          <a:effectLst/>
                        </a:rPr>
                        <a:t>(0.0034)***</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9139643"/>
                  </a:ext>
                </a:extLst>
              </a:tr>
              <a:tr h="502119">
                <a:tc>
                  <a:txBody>
                    <a:bodyPr/>
                    <a:lstStyle/>
                    <a:p>
                      <a:pPr algn="ctr">
                        <a:lnSpc>
                          <a:spcPct val="150000"/>
                        </a:lnSpc>
                        <a:spcAft>
                          <a:spcPts val="800"/>
                        </a:spcAft>
                        <a:buNone/>
                      </a:pPr>
                      <a:r>
                        <a:rPr lang="fr-FR" sz="1000">
                          <a:effectLst/>
                        </a:rPr>
                        <a:t>RQ</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-7.249897</a:t>
                      </a:r>
                      <a:endParaRPr lang="fr-FR" sz="1100">
                        <a:effectLst/>
                      </a:endParaRPr>
                    </a:p>
                    <a:p>
                      <a:pPr algn="ctr">
                        <a:lnSpc>
                          <a:spcPct val="150000"/>
                        </a:lnSpc>
                        <a:spcAft>
                          <a:spcPts val="800"/>
                        </a:spcAft>
                        <a:buNone/>
                      </a:pPr>
                      <a:r>
                        <a:rPr lang="fr-FR" sz="1000">
                          <a:effectLst/>
                        </a:rPr>
                        <a:t>(0.0009)***</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225130"/>
                  </a:ext>
                </a:extLst>
              </a:tr>
              <a:tr h="502119">
                <a:tc>
                  <a:txBody>
                    <a:bodyPr/>
                    <a:lstStyle/>
                    <a:p>
                      <a:pPr algn="ctr">
                        <a:lnSpc>
                          <a:spcPct val="150000"/>
                        </a:lnSpc>
                        <a:spcAft>
                          <a:spcPts val="800"/>
                        </a:spcAft>
                        <a:buNone/>
                      </a:pPr>
                      <a:r>
                        <a:rPr lang="fr-FR" sz="1000">
                          <a:effectLst/>
                        </a:rPr>
                        <a:t>RL</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1000">
                          <a:effectLst/>
                        </a:rPr>
                        <a:t>-6.352079</a:t>
                      </a:r>
                      <a:endParaRPr lang="fr-FR" sz="1100">
                        <a:effectLst/>
                      </a:endParaRPr>
                    </a:p>
                    <a:p>
                      <a:pPr algn="ctr">
                        <a:lnSpc>
                          <a:spcPct val="150000"/>
                        </a:lnSpc>
                        <a:spcAft>
                          <a:spcPts val="800"/>
                        </a:spcAft>
                        <a:buNone/>
                      </a:pPr>
                      <a:r>
                        <a:rPr lang="fr-FR" sz="1000">
                          <a:effectLst/>
                        </a:rPr>
                        <a:t>(0.0003)***</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2650113"/>
                  </a:ext>
                </a:extLst>
              </a:tr>
              <a:tr h="480604">
                <a:tc>
                  <a:txBody>
                    <a:bodyPr/>
                    <a:lstStyle/>
                    <a:p>
                      <a:pPr algn="ctr">
                        <a:lnSpc>
                          <a:spcPct val="150000"/>
                        </a:lnSpc>
                        <a:spcAft>
                          <a:spcPts val="800"/>
                        </a:spcAft>
                        <a:buNone/>
                      </a:pPr>
                      <a:r>
                        <a:rPr lang="fr-FR" sz="1000">
                          <a:effectLst/>
                        </a:rPr>
                        <a:t>CC</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fr-FR" sz="900">
                          <a:effectLst/>
                        </a:rPr>
                        <a:t>-7.505610</a:t>
                      </a:r>
                      <a:endParaRPr lang="fr-FR" sz="1100">
                        <a:effectLst/>
                      </a:endParaRPr>
                    </a:p>
                    <a:p>
                      <a:pPr algn="ctr">
                        <a:lnSpc>
                          <a:spcPct val="150000"/>
                        </a:lnSpc>
                        <a:spcAft>
                          <a:spcPts val="800"/>
                        </a:spcAft>
                        <a:buNone/>
                      </a:pPr>
                      <a:r>
                        <a:rPr lang="fr-FR" sz="1000">
                          <a:effectLst/>
                        </a:rPr>
                        <a:t>(0.0001)***</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093632"/>
                  </a:ext>
                </a:extLst>
              </a:tr>
              <a:tr h="158712">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buNone/>
                      </a:pPr>
                      <a:endParaRPr lang="fr-FR" sz="1100" dirty="0">
                        <a:solidFill>
                          <a:srgbClr val="000000"/>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1391532"/>
                  </a:ext>
                </a:extLst>
              </a:tr>
            </a:tbl>
          </a:graphicData>
        </a:graphic>
      </p:graphicFrame>
    </p:spTree>
    <p:extLst>
      <p:ext uri="{BB962C8B-B14F-4D97-AF65-F5344CB8AC3E}">
        <p14:creationId xmlns:p14="http://schemas.microsoft.com/office/powerpoint/2010/main" val="212438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A2A25-5982-A6B8-6CC2-C14BF86D8652}"/>
              </a:ext>
            </a:extLst>
          </p:cNvPr>
          <p:cNvSpPr>
            <a:spLocks noGrp="1"/>
          </p:cNvSpPr>
          <p:nvPr>
            <p:ph type="title"/>
          </p:nvPr>
        </p:nvSpPr>
        <p:spPr/>
        <p:txBody>
          <a:bodyPr/>
          <a:lstStyle/>
          <a:p>
            <a:pPr algn="ctr"/>
            <a:endParaRPr lang="fr-FR" dirty="0"/>
          </a:p>
        </p:txBody>
      </p:sp>
      <p:sp>
        <p:nvSpPr>
          <p:cNvPr id="3" name="Espace réservé du contenu 2">
            <a:extLst>
              <a:ext uri="{FF2B5EF4-FFF2-40B4-BE49-F238E27FC236}">
                <a16:creationId xmlns:a16="http://schemas.microsoft.com/office/drawing/2014/main" id="{645EFBD8-D380-A99E-A19E-2DEC6EC49155}"/>
              </a:ext>
            </a:extLst>
          </p:cNvPr>
          <p:cNvSpPr>
            <a:spLocks noGrp="1"/>
          </p:cNvSpPr>
          <p:nvPr>
            <p:ph idx="1"/>
          </p:nvPr>
        </p:nvSpPr>
        <p:spPr>
          <a:xfrm>
            <a:off x="188259" y="1353671"/>
            <a:ext cx="11609294" cy="5271247"/>
          </a:xfrm>
        </p:spPr>
        <p:txBody>
          <a:bodyPr>
            <a:normAutofit fontScale="92500" lnSpcReduction="10000"/>
          </a:bodyPr>
          <a:lstStyle/>
          <a:p>
            <a:pPr>
              <a:lnSpc>
                <a:spcPct val="150000"/>
              </a:lnSpc>
            </a:pPr>
            <a:r>
              <a:rPr lang="fr-FR" dirty="0"/>
              <a:t>Les estimations en panel least squares montrent que les </a:t>
            </a:r>
            <a:r>
              <a:rPr lang="fr-FR" b="1" dirty="0"/>
              <a:t>indicateurs de gouvernance influencent négativement la croissance économique</a:t>
            </a:r>
            <a:r>
              <a:rPr lang="fr-FR" dirty="0"/>
              <a:t> dans la zone CEMAC.</a:t>
            </a:r>
          </a:p>
          <a:p>
            <a:pPr>
              <a:lnSpc>
                <a:spcPct val="150000"/>
              </a:lnSpc>
            </a:pPr>
            <a:r>
              <a:rPr lang="fr-FR" dirty="0"/>
              <a:t>·  L’</a:t>
            </a:r>
            <a:r>
              <a:rPr lang="fr-FR" b="1" dirty="0"/>
              <a:t>efficacité du gouvernement (GE)</a:t>
            </a:r>
            <a:r>
              <a:rPr lang="fr-FR" dirty="0"/>
              <a:t> et la </a:t>
            </a:r>
            <a:r>
              <a:rPr lang="fr-FR" b="1" dirty="0"/>
              <a:t>qualité de la régulation (RQ)</a:t>
            </a:r>
            <a:r>
              <a:rPr lang="fr-FR" dirty="0"/>
              <a:t> ont un effet </a:t>
            </a:r>
            <a:r>
              <a:rPr lang="fr-FR" b="1" dirty="0"/>
              <a:t>négatif et significatif</a:t>
            </a:r>
            <a:r>
              <a:rPr lang="fr-FR" dirty="0"/>
              <a:t>, traduisant la faiblesse des politiques publiques et du climat des affaires.</a:t>
            </a:r>
          </a:p>
          <a:p>
            <a:pPr>
              <a:lnSpc>
                <a:spcPct val="150000"/>
              </a:lnSpc>
            </a:pPr>
            <a:r>
              <a:rPr lang="fr-FR" dirty="0"/>
              <a:t>·  L’</a:t>
            </a:r>
            <a:r>
              <a:rPr lang="fr-FR" b="1" dirty="0"/>
              <a:t>État de droit (RL)</a:t>
            </a:r>
            <a:r>
              <a:rPr lang="fr-FR" dirty="0"/>
              <a:t> est également négatif, confirmant la faible confiance dans la justice, la police et le respect des contrats.</a:t>
            </a:r>
          </a:p>
          <a:p>
            <a:pPr>
              <a:lnSpc>
                <a:spcPct val="150000"/>
              </a:lnSpc>
            </a:pPr>
            <a:r>
              <a:rPr lang="fr-FR" dirty="0"/>
              <a:t>·  Le </a:t>
            </a:r>
            <a:r>
              <a:rPr lang="fr-FR" b="1" dirty="0"/>
              <a:t>contrôle de la corruption (CC)</a:t>
            </a:r>
            <a:r>
              <a:rPr lang="fr-FR" dirty="0"/>
              <a:t> a un effet fortement </a:t>
            </a:r>
            <a:r>
              <a:rPr lang="fr-FR" b="1" dirty="0"/>
              <a:t>négatif et significatif</a:t>
            </a:r>
            <a:r>
              <a:rPr lang="fr-FR" dirty="0"/>
              <a:t>, la grande corruption liée aux rentes pétrolières freinant la croissance et accentuant les fuites de capitaux.</a:t>
            </a:r>
          </a:p>
          <a:p>
            <a:pPr>
              <a:lnSpc>
                <a:spcPct val="150000"/>
              </a:lnSpc>
            </a:pPr>
            <a:r>
              <a:rPr lang="fr-FR" dirty="0"/>
              <a:t>·  Enfin, la </a:t>
            </a:r>
            <a:r>
              <a:rPr lang="fr-FR" b="1" dirty="0"/>
              <a:t>voix et la responsabilité (VA)</a:t>
            </a:r>
            <a:r>
              <a:rPr lang="fr-FR" dirty="0"/>
              <a:t> sont négatives, indiquant que les revendications sociales et la faible participation démocratique pèsent sur l’activité économique.</a:t>
            </a:r>
          </a:p>
          <a:p>
            <a:endParaRPr lang="fr-FR" dirty="0"/>
          </a:p>
        </p:txBody>
      </p:sp>
      <p:pic>
        <p:nvPicPr>
          <p:cNvPr id="4" name="Picture 2">
            <a:extLst>
              <a:ext uri="{FF2B5EF4-FFF2-40B4-BE49-F238E27FC236}">
                <a16:creationId xmlns:a16="http://schemas.microsoft.com/office/drawing/2014/main" id="{362E7706-B0A5-0EE9-AA95-57A1398E2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2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sp>
        <p:nvSpPr>
          <p:cNvPr id="3" name="Espace réservé du contenu 2"/>
          <p:cNvSpPr>
            <a:spLocks noGrp="1"/>
          </p:cNvSpPr>
          <p:nvPr>
            <p:ph idx="1"/>
          </p:nvPr>
        </p:nvSpPr>
        <p:spPr>
          <a:xfrm>
            <a:off x="390525" y="1352550"/>
            <a:ext cx="11553825" cy="5299262"/>
          </a:xfrm>
        </p:spPr>
        <p:txBody>
          <a:bodyPr>
            <a:normAutofit fontScale="70000" lnSpcReduction="20000"/>
          </a:bodyPr>
          <a:lstStyle/>
          <a:p>
            <a:endParaRPr lang="fr-FR" dirty="0">
              <a:cs typeface="Times New Roman" panose="02020603050405020304" pitchFamily="18" charset="0"/>
            </a:endParaRPr>
          </a:p>
          <a:p>
            <a:pPr algn="ctr"/>
            <a:r>
              <a:rPr lang="fr-FR" sz="4000" dirty="0">
                <a:cs typeface="Times New Roman" panose="02020603050405020304" pitchFamily="18" charset="0"/>
              </a:rPr>
              <a:t>RECOMMANDATIONS</a:t>
            </a:r>
          </a:p>
          <a:p>
            <a:r>
              <a:rPr lang="fr-FR" dirty="0">
                <a:cs typeface="Times New Roman" panose="02020603050405020304" pitchFamily="18" charset="0"/>
              </a:rPr>
              <a:t>Sur la base des résultats obtenus, découlent trois recommandations de politiques économiques :</a:t>
            </a:r>
          </a:p>
          <a:p>
            <a:endParaRPr lang="fr-FR" i="1" dirty="0">
              <a:cs typeface="Times New Roman" panose="02020603050405020304" pitchFamily="18" charset="0"/>
            </a:endParaRPr>
          </a:p>
          <a:p>
            <a:pPr marL="400050" indent="-400050" algn="just">
              <a:lnSpc>
                <a:spcPct val="160000"/>
              </a:lnSpc>
              <a:buAutoNum type="romanLcParenBoth"/>
            </a:pPr>
            <a:r>
              <a:rPr lang="fr-FR" dirty="0">
                <a:cs typeface="Times New Roman" panose="02020603050405020304" pitchFamily="18" charset="0"/>
              </a:rPr>
              <a:t>L’assainissement de l’environnement politico-institutionnel à travers la mise en place des règles qui délimitent et soutiennent, la promotion des politiques de bonne gouvernance visant à réduire les inefficiences institutionnelles, de stimuler la compétitivité dans les systèmes de marché et de garantir la protection des droits de propriété en Afrique Centrale.</a:t>
            </a:r>
            <a:endParaRPr lang="fr-FR" i="1" dirty="0">
              <a:cs typeface="Times New Roman" panose="02020603050405020304" pitchFamily="18" charset="0"/>
            </a:endParaRPr>
          </a:p>
          <a:p>
            <a:pPr marL="400050" indent="-400050" algn="just">
              <a:lnSpc>
                <a:spcPct val="170000"/>
              </a:lnSpc>
              <a:buFont typeface="Wingdings" panose="05000000000000000000" pitchFamily="2" charset="2"/>
              <a:buAutoNum type="romanLcParenBoth"/>
            </a:pPr>
            <a:r>
              <a:rPr lang="fr-FR" dirty="0"/>
              <a:t>La mise en place d’un système fiscal incitatif pour renforcer la capacité attractive des pays la zone vis-à-vis des investissements étrangers et lutter contre l’évasion fiscale.</a:t>
            </a:r>
          </a:p>
          <a:p>
            <a:pPr marL="400050" indent="-400050" algn="just">
              <a:lnSpc>
                <a:spcPct val="160000"/>
              </a:lnSpc>
              <a:buFont typeface="Wingdings" panose="05000000000000000000" pitchFamily="2" charset="2"/>
              <a:buAutoNum type="romanLcParenBoth"/>
            </a:pPr>
            <a:r>
              <a:rPr lang="fr-FR" dirty="0"/>
              <a:t>La lutte contre la corruption car elle porte atteinte au bon fonctionnement des marchés et à l’efficacité de l’administration et de la justice. Elle dégrade l’image de la zone auprès des investisseurs et freine les initiatives d’investissement (faire des transactions et engager des contrats). Ainsi, elle nuit au processus de création de la richesse et de la croissance.</a:t>
            </a:r>
          </a:p>
          <a:p>
            <a:pPr marL="400050" indent="-400050">
              <a:buAutoNum type="romanLcParenBoth"/>
            </a:pPr>
            <a:endParaRPr lang="fr-FR" i="1" dirty="0">
              <a:latin typeface="Times New Roman" panose="02020603050405020304" pitchFamily="18" charset="0"/>
              <a:cs typeface="Times New Roman" panose="02020603050405020304" pitchFamily="18" charset="0"/>
            </a:endParaRPr>
          </a:p>
          <a:p>
            <a:pPr marL="400050" indent="-400050">
              <a:buAutoNum type="romanLcParenBoth"/>
            </a:pPr>
            <a:endParaRPr lang="fr-FR" i="1" dirty="0">
              <a:latin typeface="Times New Roman" panose="02020603050405020304" pitchFamily="18" charset="0"/>
              <a:cs typeface="Times New Roman" panose="02020603050405020304" pitchFamily="18" charset="0"/>
            </a:endParaRPr>
          </a:p>
          <a:p>
            <a:pPr marL="400050" indent="-400050">
              <a:buAutoNum type="romanLcParenBoth"/>
            </a:pPr>
            <a:endParaRPr lang="fr-FR" i="1" dirty="0">
              <a:latin typeface="Times New Roman" panose="02020603050405020304" pitchFamily="18" charset="0"/>
              <a:cs typeface="Times New Roman" panose="02020603050405020304" pitchFamily="18" charset="0"/>
            </a:endParaRPr>
          </a:p>
          <a:p>
            <a:endParaRPr lang="fr-FR" dirty="0"/>
          </a:p>
        </p:txBody>
      </p:sp>
      <p:pic>
        <p:nvPicPr>
          <p:cNvPr id="4" name="Picture 2">
            <a:extLst>
              <a:ext uri="{FF2B5EF4-FFF2-40B4-BE49-F238E27FC236}">
                <a16:creationId xmlns:a16="http://schemas.microsoft.com/office/drawing/2014/main" id="{657CBA51-BFF5-1911-214E-86E6AC2B8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sp>
        <p:nvSpPr>
          <p:cNvPr id="3" name="Espace réservé du contenu 2"/>
          <p:cNvSpPr>
            <a:spLocks noGrp="1"/>
          </p:cNvSpPr>
          <p:nvPr>
            <p:ph idx="1"/>
          </p:nvPr>
        </p:nvSpPr>
        <p:spPr>
          <a:xfrm>
            <a:off x="304800" y="1419225"/>
            <a:ext cx="11761694" cy="5268446"/>
          </a:xfrm>
        </p:spPr>
        <p:txBody>
          <a:bodyPr>
            <a:normAutofit fontScale="85000" lnSpcReduction="10000"/>
          </a:bodyPr>
          <a:lstStyle/>
          <a:p>
            <a:pPr algn="ctr">
              <a:lnSpc>
                <a:spcPct val="150000"/>
              </a:lnSpc>
            </a:pPr>
            <a:r>
              <a:rPr lang="fr-FR" sz="2800" b="1" dirty="0"/>
              <a:t>INTRODUCTION</a:t>
            </a:r>
          </a:p>
          <a:p>
            <a:pPr algn="just">
              <a:lnSpc>
                <a:spcPct val="150000"/>
              </a:lnSpc>
            </a:pPr>
            <a:r>
              <a:rPr lang="fr-FR" sz="2400" dirty="0"/>
              <a:t>Cet article traite de la gouvernance et de son effet sur la croissance économique des pays de la zone CEMAC. </a:t>
            </a:r>
          </a:p>
          <a:p>
            <a:pPr algn="just">
              <a:lnSpc>
                <a:spcPct val="150000"/>
              </a:lnSpc>
            </a:pPr>
            <a:r>
              <a:rPr lang="fr-FR" sz="2400" dirty="0"/>
              <a:t>              d’une part, que « la bonne gouvernance » influence positivement la croissance dans la zone CEMAC et, </a:t>
            </a:r>
          </a:p>
          <a:p>
            <a:pPr algn="just">
              <a:lnSpc>
                <a:spcPct val="150000"/>
              </a:lnSpc>
            </a:pPr>
            <a:r>
              <a:rPr lang="fr-FR" sz="2400" dirty="0"/>
              <a:t>             d’autre part,  que ces pays ont tout intérêt à engager des reformes concernant la gouvernance pour améliorer leur croissance économique et développer leurs économies </a:t>
            </a:r>
          </a:p>
          <a:p>
            <a:pPr algn="just">
              <a:lnSpc>
                <a:spcPct val="150000"/>
              </a:lnSpc>
            </a:pPr>
            <a:r>
              <a:rPr lang="fr-FR" sz="2400" dirty="0"/>
              <a:t>au regard de la forte volatilité des prix du pétrole, dont ils dépendent, et de la tendance à la transition énergétique mondiale.</a:t>
            </a:r>
          </a:p>
          <a:p>
            <a:pPr algn="just">
              <a:lnSpc>
                <a:spcPct val="150000"/>
              </a:lnSpc>
            </a:pPr>
            <a:endParaRPr lang="fr-FR" sz="2400" dirty="0"/>
          </a:p>
        </p:txBody>
      </p:sp>
      <p:cxnSp>
        <p:nvCxnSpPr>
          <p:cNvPr id="5" name="Connecteur droit avec flèche 4"/>
          <p:cNvCxnSpPr/>
          <p:nvPr/>
        </p:nvCxnSpPr>
        <p:spPr>
          <a:xfrm>
            <a:off x="514350" y="2771775"/>
            <a:ext cx="1704975" cy="1905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7" name="Connecteur droit avec flèche 6"/>
          <p:cNvCxnSpPr/>
          <p:nvPr/>
        </p:nvCxnSpPr>
        <p:spPr>
          <a:xfrm>
            <a:off x="438150" y="3876675"/>
            <a:ext cx="1704975" cy="19050"/>
          </a:xfrm>
          <a:prstGeom prst="straightConnector1">
            <a:avLst/>
          </a:prstGeom>
          <a:ln>
            <a:solidFill>
              <a:srgbClr val="00B050"/>
            </a:solidFill>
            <a:tailEnd type="arrow"/>
          </a:ln>
        </p:spPr>
        <p:style>
          <a:lnRef idx="3">
            <a:schemeClr val="accent4"/>
          </a:lnRef>
          <a:fillRef idx="0">
            <a:schemeClr val="accent4"/>
          </a:fillRef>
          <a:effectRef idx="2">
            <a:schemeClr val="accent4"/>
          </a:effectRef>
          <a:fontRef idx="minor">
            <a:schemeClr val="tx1"/>
          </a:fontRef>
        </p:style>
      </p:cxnSp>
      <p:pic>
        <p:nvPicPr>
          <p:cNvPr id="4" name="Picture 2">
            <a:extLst>
              <a:ext uri="{FF2B5EF4-FFF2-40B4-BE49-F238E27FC236}">
                <a16:creationId xmlns:a16="http://schemas.microsoft.com/office/drawing/2014/main" id="{9C326083-343C-5287-A175-8B201D684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4900" y="2292094"/>
            <a:ext cx="10096500" cy="3022856"/>
          </a:xfrm>
        </p:spPr>
        <p:txBody>
          <a:bodyPr>
            <a:normAutofit fontScale="90000"/>
          </a:bodyPr>
          <a:lstStyle/>
          <a:p>
            <a:pPr algn="ctr">
              <a:lnSpc>
                <a:spcPct val="150000"/>
              </a:lnSpc>
            </a:pPr>
            <a:br>
              <a:rPr lang="fr-FR"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ea typeface="Calibri"/>
                <a:cs typeface="Times New Roman" pitchFamily="18" charset="0"/>
              </a:rPr>
            </a:br>
            <a:r>
              <a:rPr lang="fr-FR"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ea typeface="Calibri"/>
                <a:cs typeface="Times New Roman" pitchFamily="18" charset="0"/>
              </a:rPr>
              <a:t>MERCI    POUR     VOTRE   AIMABLE     ATTENTION</a:t>
            </a:r>
            <a:br>
              <a:rPr lang="fr-FR"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ea typeface="Calibri"/>
                <a:cs typeface="Times New Roman" pitchFamily="18" charset="0"/>
              </a:rPr>
            </a:br>
            <a:br>
              <a:rPr lang="fr-FR"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ea typeface="Calibri"/>
                <a:cs typeface="Times New Roman" pitchFamily="18" charset="0"/>
              </a:rPr>
            </a:br>
            <a:r>
              <a:rPr lang="fr-FR"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ea typeface="Calibri"/>
                <a:cs typeface="Times New Roman" pitchFamily="18" charset="0"/>
              </a:rPr>
              <a:t>barkarick@yahoo.fr</a:t>
            </a:r>
            <a:br>
              <a:rPr lang="fr-FR"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ea typeface="Calibri"/>
                <a:cs typeface="Times New Roman" pitchFamily="18" charset="0"/>
              </a:rPr>
            </a:br>
            <a:endParaRPr lang="fr-FR" dirty="0">
              <a:solidFill>
                <a:srgbClr val="FFFF00"/>
              </a:solidFill>
            </a:endParaRPr>
          </a:p>
        </p:txBody>
      </p:sp>
      <p:sp>
        <p:nvSpPr>
          <p:cNvPr id="3" name="Sous-titre 2"/>
          <p:cNvSpPr>
            <a:spLocks noGrp="1"/>
          </p:cNvSpPr>
          <p:nvPr>
            <p:ph type="subTitle" idx="1"/>
          </p:nvPr>
        </p:nvSpPr>
        <p:spPr>
          <a:xfrm>
            <a:off x="1104898" y="5562599"/>
            <a:ext cx="10096501" cy="295275"/>
          </a:xfrm>
        </p:spPr>
        <p:txBody>
          <a:bodyPr>
            <a:normAutofit fontScale="92500" lnSpcReduction="20000"/>
          </a:bodyPr>
          <a:lstStyle/>
          <a:p>
            <a:endParaRPr lang="fr-FR" dirty="0"/>
          </a:p>
        </p:txBody>
      </p:sp>
      <p:pic>
        <p:nvPicPr>
          <p:cNvPr id="4" name="Picture 2">
            <a:extLst>
              <a:ext uri="{FF2B5EF4-FFF2-40B4-BE49-F238E27FC236}">
                <a16:creationId xmlns:a16="http://schemas.microsoft.com/office/drawing/2014/main" id="{9F1F7E7D-B169-A0DB-1991-8FC3BAB7F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endParaRPr lang="fr-FR" sz="4400" dirty="0"/>
          </a:p>
        </p:txBody>
      </p:sp>
      <p:sp>
        <p:nvSpPr>
          <p:cNvPr id="3" name="Espace réservé du contenu 2"/>
          <p:cNvSpPr>
            <a:spLocks noGrp="1"/>
          </p:cNvSpPr>
          <p:nvPr>
            <p:ph idx="1"/>
          </p:nvPr>
        </p:nvSpPr>
        <p:spPr>
          <a:xfrm>
            <a:off x="340659" y="1246094"/>
            <a:ext cx="11528611" cy="5535706"/>
          </a:xfrm>
        </p:spPr>
        <p:txBody>
          <a:bodyPr/>
          <a:lstStyle/>
          <a:p>
            <a:endParaRPr lang="fr-FR" dirty="0"/>
          </a:p>
          <a:p>
            <a:pPr algn="ctr">
              <a:lnSpc>
                <a:spcPct val="150000"/>
              </a:lnSpc>
            </a:pPr>
            <a:r>
              <a:rPr lang="fr-FR" sz="3200" b="1" dirty="0"/>
              <a:t>Problématique de recherche (1/3)</a:t>
            </a:r>
            <a:endParaRPr lang="fr-FR" sz="32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fr-FR" sz="2800" dirty="0">
                <a:solidFill>
                  <a:srgbClr val="FF0000"/>
                </a:solidFill>
                <a:latin typeface="Times New Roman" panose="02020603050405020304" pitchFamily="18" charset="0"/>
                <a:cs typeface="Times New Roman" panose="02020603050405020304" pitchFamily="18" charset="0"/>
              </a:rPr>
              <a:t>Question de recherche</a:t>
            </a:r>
            <a:r>
              <a:rPr lang="fr-FR" sz="2800" dirty="0">
                <a:latin typeface="Times New Roman" panose="02020603050405020304" pitchFamily="18" charset="0"/>
                <a:cs typeface="Times New Roman" panose="02020603050405020304" pitchFamily="18" charset="0"/>
              </a:rPr>
              <a:t>: </a:t>
            </a:r>
            <a:r>
              <a:rPr lang="fr-FR" sz="2800" dirty="0"/>
              <a:t>Quelle est la relation existante entre les indicateurs de la gouvernance et les performances économiques des pays exportateurs de ressources naturelles de la zone CEMAC?</a:t>
            </a:r>
          </a:p>
        </p:txBody>
      </p:sp>
      <p:pic>
        <p:nvPicPr>
          <p:cNvPr id="4" name="Picture 2">
            <a:extLst>
              <a:ext uri="{FF2B5EF4-FFF2-40B4-BE49-F238E27FC236}">
                <a16:creationId xmlns:a16="http://schemas.microsoft.com/office/drawing/2014/main" id="{DC5A08F8-1CAD-9B93-563E-A6B41D410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endParaRPr lang="fr-FR" sz="4400" dirty="0"/>
          </a:p>
        </p:txBody>
      </p:sp>
      <p:sp>
        <p:nvSpPr>
          <p:cNvPr id="3" name="Espace réservé du contenu 2"/>
          <p:cNvSpPr>
            <a:spLocks noGrp="1"/>
          </p:cNvSpPr>
          <p:nvPr>
            <p:ph idx="1"/>
          </p:nvPr>
        </p:nvSpPr>
        <p:spPr>
          <a:xfrm>
            <a:off x="323849" y="1600199"/>
            <a:ext cx="11553825" cy="5076825"/>
          </a:xfrm>
        </p:spPr>
        <p:txBody>
          <a:bodyPr>
            <a:normAutofit/>
          </a:bodyPr>
          <a:lstStyle/>
          <a:p>
            <a:pPr algn="ctr">
              <a:lnSpc>
                <a:spcPct val="150000"/>
              </a:lnSpc>
            </a:pPr>
            <a:r>
              <a:rPr lang="fr-FR" sz="3200" b="1" dirty="0"/>
              <a:t>Problématique de recherche (2/3)</a:t>
            </a:r>
            <a:endParaRPr lang="fr-FR" sz="32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fr-FR" sz="2800" dirty="0">
                <a:solidFill>
                  <a:srgbClr val="FF0000"/>
                </a:solidFill>
                <a:latin typeface="Times New Roman" panose="02020603050405020304" pitchFamily="18" charset="0"/>
                <a:cs typeface="Times New Roman" panose="02020603050405020304" pitchFamily="18" charset="0"/>
              </a:rPr>
              <a:t>Objectif de recherche </a:t>
            </a:r>
            <a:r>
              <a:rPr lang="fr-FR" sz="2800" dirty="0">
                <a:latin typeface="Times New Roman" panose="02020603050405020304" pitchFamily="18" charset="0"/>
                <a:cs typeface="Times New Roman" panose="02020603050405020304" pitchFamily="18" charset="0"/>
              </a:rPr>
              <a:t>: </a:t>
            </a:r>
            <a:r>
              <a:rPr lang="fr-FR" sz="2800" dirty="0"/>
              <a:t>évaluer respectivement l’incidence que peut avoir  les six indicateurs de Kaufman (l’efficacité du gouvernement, la qualité de la régulation, les règles du droit, la stabilité politique et de la violence, les capacités revendicatives et d’expression et le contrôle de la corruption )sur la croissance économique de ces pays.</a:t>
            </a:r>
          </a:p>
        </p:txBody>
      </p:sp>
      <p:pic>
        <p:nvPicPr>
          <p:cNvPr id="4" name="Picture 2">
            <a:extLst>
              <a:ext uri="{FF2B5EF4-FFF2-40B4-BE49-F238E27FC236}">
                <a16:creationId xmlns:a16="http://schemas.microsoft.com/office/drawing/2014/main" id="{66F0A0D6-A3CD-CC22-B3E3-B7026DA8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endParaRPr lang="fr-FR" sz="4400" dirty="0"/>
          </a:p>
        </p:txBody>
      </p:sp>
      <p:sp>
        <p:nvSpPr>
          <p:cNvPr id="3" name="Espace réservé du contenu 2"/>
          <p:cNvSpPr>
            <a:spLocks noGrp="1"/>
          </p:cNvSpPr>
          <p:nvPr>
            <p:ph idx="1"/>
          </p:nvPr>
        </p:nvSpPr>
        <p:spPr>
          <a:xfrm>
            <a:off x="257175" y="1600200"/>
            <a:ext cx="11649075" cy="4572000"/>
          </a:xfrm>
        </p:spPr>
        <p:txBody>
          <a:bodyPr>
            <a:normAutofit lnSpcReduction="10000"/>
          </a:bodyPr>
          <a:lstStyle/>
          <a:p>
            <a:pPr algn="ctr">
              <a:lnSpc>
                <a:spcPct val="150000"/>
              </a:lnSpc>
            </a:pPr>
            <a:r>
              <a:rPr lang="fr-FR" sz="3200" b="1" dirty="0"/>
              <a:t>Problématique de recherche (3/3)</a:t>
            </a:r>
            <a:endParaRPr lang="fr-FR" sz="32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FF0000"/>
                </a:solidFill>
                <a:latin typeface="Times New Roman" panose="02020603050405020304" pitchFamily="18" charset="0"/>
                <a:cs typeface="Times New Roman" panose="02020603050405020304" pitchFamily="18" charset="0"/>
              </a:rPr>
              <a:t>Intérêt et justification: </a:t>
            </a:r>
            <a:endParaRPr lang="fr-FR" sz="2400" dirty="0">
              <a:solidFill>
                <a:srgbClr val="FF0000"/>
              </a:solidFill>
            </a:endParaRPr>
          </a:p>
          <a:p>
            <a:pPr algn="just">
              <a:lnSpc>
                <a:spcPct val="150000"/>
              </a:lnSpc>
            </a:pPr>
            <a:r>
              <a:rPr lang="fr-FR" sz="2400" dirty="0"/>
              <a:t>réunir dans le même champ d’analyse économique les  six indicateurs de la gouvernance et de voir leur effet.</a:t>
            </a:r>
          </a:p>
          <a:p>
            <a:pPr algn="just">
              <a:lnSpc>
                <a:spcPct val="150000"/>
              </a:lnSpc>
            </a:pPr>
            <a:r>
              <a:rPr lang="fr-FR" sz="2400" dirty="0"/>
              <a:t>Le cas des pays de la zone CEMAC est intéressant à plus d’un titre. En effet, malgré les ressources naturelles abondantes dont ces pays disposent, ils continuent à souffrir de problèmes de sous-développement.</a:t>
            </a:r>
          </a:p>
        </p:txBody>
      </p:sp>
      <p:pic>
        <p:nvPicPr>
          <p:cNvPr id="4" name="Picture 2">
            <a:extLst>
              <a:ext uri="{FF2B5EF4-FFF2-40B4-BE49-F238E27FC236}">
                <a16:creationId xmlns:a16="http://schemas.microsoft.com/office/drawing/2014/main" id="{09B626FA-9978-4BBF-6E0F-994BFA959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B1210-424A-D8AB-BDE4-26CDE2DB2813}"/>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EBF80B2E-619F-A16A-EABE-0ED3C606FA4D}"/>
              </a:ext>
            </a:extLst>
          </p:cNvPr>
          <p:cNvSpPr>
            <a:spLocks noGrp="1"/>
          </p:cNvSpPr>
          <p:nvPr>
            <p:ph idx="1"/>
          </p:nvPr>
        </p:nvSpPr>
        <p:spPr/>
        <p:txBody>
          <a:bodyPr>
            <a:normAutofit/>
          </a:bodyPr>
          <a:lstStyle/>
          <a:p>
            <a:pPr algn="ctr">
              <a:lnSpc>
                <a:spcPct val="150000"/>
              </a:lnSpc>
            </a:pPr>
            <a:endParaRPr lang="fr-FR" sz="4400" dirty="0"/>
          </a:p>
          <a:p>
            <a:pPr algn="ctr">
              <a:lnSpc>
                <a:spcPct val="150000"/>
              </a:lnSpc>
            </a:pPr>
            <a:r>
              <a:rPr lang="fr-FR" sz="5400" b="1" dirty="0"/>
              <a:t>Quelques faits stylisés</a:t>
            </a:r>
          </a:p>
        </p:txBody>
      </p:sp>
      <p:pic>
        <p:nvPicPr>
          <p:cNvPr id="4" name="Picture 2">
            <a:extLst>
              <a:ext uri="{FF2B5EF4-FFF2-40B4-BE49-F238E27FC236}">
                <a16:creationId xmlns:a16="http://schemas.microsoft.com/office/drawing/2014/main" id="{519AD4A6-C18D-019B-F228-31D3C4BFB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07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graphicFrame>
        <p:nvGraphicFramePr>
          <p:cNvPr id="4" name="Espace réservé du contenu 3"/>
          <p:cNvGraphicFramePr>
            <a:graphicFrameLocks noGrp="1"/>
          </p:cNvGraphicFramePr>
          <p:nvPr>
            <p:ph idx="1"/>
          </p:nvPr>
        </p:nvGraphicFramePr>
        <p:xfrm>
          <a:off x="257174" y="1600192"/>
          <a:ext cx="11477626" cy="4391032"/>
        </p:xfrm>
        <a:graphic>
          <a:graphicData uri="http://schemas.openxmlformats.org/drawingml/2006/table">
            <a:tbl>
              <a:tblPr firstRow="1" bandRow="1">
                <a:tableStyleId>{5C22544A-7EE6-4342-B048-85BDC9FD1C3A}</a:tableStyleId>
              </a:tblPr>
              <a:tblGrid>
                <a:gridCol w="5738813">
                  <a:extLst>
                    <a:ext uri="{9D8B030D-6E8A-4147-A177-3AD203B41FA5}">
                      <a16:colId xmlns:a16="http://schemas.microsoft.com/office/drawing/2014/main" val="20000"/>
                    </a:ext>
                  </a:extLst>
                </a:gridCol>
                <a:gridCol w="5738813">
                  <a:extLst>
                    <a:ext uri="{9D8B030D-6E8A-4147-A177-3AD203B41FA5}">
                      <a16:colId xmlns:a16="http://schemas.microsoft.com/office/drawing/2014/main" val="20001"/>
                    </a:ext>
                  </a:extLst>
                </a:gridCol>
              </a:tblGrid>
              <a:tr h="548879">
                <a:tc>
                  <a:txBody>
                    <a:bodyPr/>
                    <a:lstStyle/>
                    <a:p>
                      <a:pPr algn="ctr">
                        <a:lnSpc>
                          <a:spcPct val="150000"/>
                        </a:lnSpc>
                        <a:spcAft>
                          <a:spcPts val="0"/>
                        </a:spcAft>
                      </a:pPr>
                      <a:r>
                        <a:rPr lang="fr-FR" sz="1800" b="1" dirty="0">
                          <a:solidFill>
                            <a:schemeClr val="tx2"/>
                          </a:solidFill>
                          <a:latin typeface="Century Schoolbook"/>
                          <a:ea typeface="Times New Roman"/>
                          <a:cs typeface="Times New Roman"/>
                        </a:rPr>
                        <a:t>Pays</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tc>
                  <a:txBody>
                    <a:bodyPr/>
                    <a:lstStyle/>
                    <a:p>
                      <a:pPr algn="ctr">
                        <a:lnSpc>
                          <a:spcPct val="150000"/>
                        </a:lnSpc>
                        <a:spcAft>
                          <a:spcPts val="0"/>
                        </a:spcAft>
                      </a:pPr>
                      <a:r>
                        <a:rPr lang="fr-FR" sz="1800" b="1">
                          <a:solidFill>
                            <a:schemeClr val="tx2"/>
                          </a:solidFill>
                          <a:latin typeface="Century Schoolbook"/>
                          <a:ea typeface="Times New Roman"/>
                          <a:cs typeface="Times New Roman"/>
                        </a:rPr>
                        <a:t>réserves prouvées (en barils)</a:t>
                      </a:r>
                      <a:endParaRPr lang="fr-FR" sz="1800" b="1">
                        <a:solidFill>
                          <a:schemeClr val="tx2"/>
                        </a:solidFill>
                        <a:latin typeface="Calibri"/>
                        <a:ea typeface="Calibri"/>
                        <a:cs typeface="Times New Roman"/>
                      </a:endParaRPr>
                    </a:p>
                  </a:txBody>
                  <a:tcPr marL="68580" marR="68580" marT="0" marB="0">
                    <a:blipFill>
                      <a:blip r:embed="rId2"/>
                      <a:tile tx="0" ty="0" sx="100000" sy="100000" flip="none" algn="tl"/>
                    </a:blipFill>
                  </a:tcPr>
                </a:tc>
                <a:extLst>
                  <a:ext uri="{0D108BD9-81ED-4DB2-BD59-A6C34878D82A}">
                    <a16:rowId xmlns:a16="http://schemas.microsoft.com/office/drawing/2014/main" val="10000"/>
                  </a:ext>
                </a:extLst>
              </a:tr>
              <a:tr h="548879">
                <a:tc>
                  <a:txBody>
                    <a:bodyPr/>
                    <a:lstStyle/>
                    <a:p>
                      <a:pPr algn="ctr">
                        <a:lnSpc>
                          <a:spcPct val="150000"/>
                        </a:lnSpc>
                        <a:spcAft>
                          <a:spcPts val="0"/>
                        </a:spcAft>
                      </a:pPr>
                      <a:r>
                        <a:rPr lang="fr-FR" sz="1800" b="1" dirty="0">
                          <a:solidFill>
                            <a:schemeClr val="tx2"/>
                          </a:solidFill>
                          <a:latin typeface="Century Schoolbook"/>
                          <a:ea typeface="Times New Roman"/>
                          <a:cs typeface="Times New Roman"/>
                        </a:rPr>
                        <a:t>Gabon</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tc>
                  <a:txBody>
                    <a:bodyPr/>
                    <a:lstStyle/>
                    <a:p>
                      <a:pPr algn="ctr">
                        <a:lnSpc>
                          <a:spcPct val="150000"/>
                        </a:lnSpc>
                        <a:spcAft>
                          <a:spcPts val="0"/>
                        </a:spcAft>
                      </a:pPr>
                      <a:r>
                        <a:rPr lang="fr-FR" sz="1800" b="1">
                          <a:solidFill>
                            <a:schemeClr val="tx2"/>
                          </a:solidFill>
                          <a:latin typeface="Century Schoolbook"/>
                          <a:ea typeface="Calibri"/>
                          <a:cs typeface="Times New Roman"/>
                        </a:rPr>
                        <a:t>2, 000, 000,000</a:t>
                      </a:r>
                      <a:endParaRPr lang="fr-FR" sz="1800" b="1">
                        <a:solidFill>
                          <a:schemeClr val="tx2"/>
                        </a:solidFill>
                        <a:latin typeface="Calibri"/>
                        <a:ea typeface="Calibri"/>
                        <a:cs typeface="Times New Roman"/>
                      </a:endParaRPr>
                    </a:p>
                  </a:txBody>
                  <a:tcPr marL="68580" marR="68580" marT="0" marB="0">
                    <a:blipFill>
                      <a:blip r:embed="rId2"/>
                      <a:tile tx="0" ty="0" sx="100000" sy="100000" flip="none" algn="tl"/>
                    </a:blipFill>
                  </a:tcPr>
                </a:tc>
                <a:extLst>
                  <a:ext uri="{0D108BD9-81ED-4DB2-BD59-A6C34878D82A}">
                    <a16:rowId xmlns:a16="http://schemas.microsoft.com/office/drawing/2014/main" val="10001"/>
                  </a:ext>
                </a:extLst>
              </a:tr>
              <a:tr h="548879">
                <a:tc>
                  <a:txBody>
                    <a:bodyPr/>
                    <a:lstStyle/>
                    <a:p>
                      <a:pPr algn="ctr">
                        <a:lnSpc>
                          <a:spcPct val="150000"/>
                        </a:lnSpc>
                        <a:spcAft>
                          <a:spcPts val="0"/>
                        </a:spcAft>
                      </a:pPr>
                      <a:r>
                        <a:rPr lang="fr-FR" sz="1800" b="1" dirty="0">
                          <a:solidFill>
                            <a:schemeClr val="tx2"/>
                          </a:solidFill>
                          <a:latin typeface="Century Schoolbook"/>
                          <a:ea typeface="Times New Roman"/>
                          <a:cs typeface="Times New Roman"/>
                        </a:rPr>
                        <a:t>Congo</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tc>
                  <a:txBody>
                    <a:bodyPr/>
                    <a:lstStyle/>
                    <a:p>
                      <a:pPr algn="ctr">
                        <a:lnSpc>
                          <a:spcPct val="150000"/>
                        </a:lnSpc>
                        <a:spcAft>
                          <a:spcPts val="0"/>
                        </a:spcAft>
                      </a:pPr>
                      <a:r>
                        <a:rPr lang="fr-FR" sz="1800" b="1">
                          <a:solidFill>
                            <a:schemeClr val="tx2"/>
                          </a:solidFill>
                          <a:latin typeface="Century Schoolbook"/>
                          <a:ea typeface="Calibri"/>
                          <a:cs typeface="Times New Roman"/>
                        </a:rPr>
                        <a:t>1, 600, 000,000</a:t>
                      </a:r>
                      <a:endParaRPr lang="fr-FR" sz="1800" b="1">
                        <a:solidFill>
                          <a:schemeClr val="tx2"/>
                        </a:solidFill>
                        <a:latin typeface="Calibri"/>
                        <a:ea typeface="Calibri"/>
                        <a:cs typeface="Times New Roman"/>
                      </a:endParaRPr>
                    </a:p>
                  </a:txBody>
                  <a:tcPr marL="68580" marR="68580" marT="0" marB="0">
                    <a:blipFill>
                      <a:blip r:embed="rId2"/>
                      <a:tile tx="0" ty="0" sx="100000" sy="100000" flip="none" algn="tl"/>
                    </a:blipFill>
                  </a:tcPr>
                </a:tc>
                <a:extLst>
                  <a:ext uri="{0D108BD9-81ED-4DB2-BD59-A6C34878D82A}">
                    <a16:rowId xmlns:a16="http://schemas.microsoft.com/office/drawing/2014/main" val="10002"/>
                  </a:ext>
                </a:extLst>
              </a:tr>
              <a:tr h="548879">
                <a:tc>
                  <a:txBody>
                    <a:bodyPr/>
                    <a:lstStyle/>
                    <a:p>
                      <a:pPr algn="ctr">
                        <a:lnSpc>
                          <a:spcPct val="150000"/>
                        </a:lnSpc>
                        <a:spcAft>
                          <a:spcPts val="0"/>
                        </a:spcAft>
                      </a:pPr>
                      <a:r>
                        <a:rPr lang="fr-FR" sz="1800" b="1" dirty="0">
                          <a:solidFill>
                            <a:schemeClr val="tx2"/>
                          </a:solidFill>
                          <a:latin typeface="Century Schoolbook"/>
                          <a:ea typeface="Times New Roman"/>
                          <a:cs typeface="Times New Roman"/>
                        </a:rPr>
                        <a:t>Tchad</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tc>
                  <a:txBody>
                    <a:bodyPr/>
                    <a:lstStyle/>
                    <a:p>
                      <a:pPr algn="ctr">
                        <a:lnSpc>
                          <a:spcPct val="150000"/>
                        </a:lnSpc>
                        <a:spcAft>
                          <a:spcPts val="0"/>
                        </a:spcAft>
                      </a:pPr>
                      <a:r>
                        <a:rPr lang="fr-FR" sz="1800" b="1" dirty="0">
                          <a:solidFill>
                            <a:schemeClr val="tx2"/>
                          </a:solidFill>
                          <a:latin typeface="Century Schoolbook"/>
                          <a:ea typeface="Calibri"/>
                          <a:cs typeface="Times New Roman"/>
                        </a:rPr>
                        <a:t>1, 500, 000,000</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extLst>
                  <a:ext uri="{0D108BD9-81ED-4DB2-BD59-A6C34878D82A}">
                    <a16:rowId xmlns:a16="http://schemas.microsoft.com/office/drawing/2014/main" val="10003"/>
                  </a:ext>
                </a:extLst>
              </a:tr>
              <a:tr h="548879">
                <a:tc>
                  <a:txBody>
                    <a:bodyPr/>
                    <a:lstStyle/>
                    <a:p>
                      <a:pPr algn="ctr">
                        <a:lnSpc>
                          <a:spcPct val="150000"/>
                        </a:lnSpc>
                        <a:spcAft>
                          <a:spcPts val="0"/>
                        </a:spcAft>
                      </a:pPr>
                      <a:r>
                        <a:rPr lang="fr-FR" sz="1800" b="1" dirty="0">
                          <a:solidFill>
                            <a:schemeClr val="tx2"/>
                          </a:solidFill>
                          <a:latin typeface="Century Schoolbook"/>
                          <a:ea typeface="Times New Roman"/>
                          <a:cs typeface="Times New Roman"/>
                        </a:rPr>
                        <a:t>Guinée équatoriale</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tc>
                  <a:txBody>
                    <a:bodyPr/>
                    <a:lstStyle/>
                    <a:p>
                      <a:pPr algn="ctr">
                        <a:lnSpc>
                          <a:spcPct val="150000"/>
                        </a:lnSpc>
                        <a:spcAft>
                          <a:spcPts val="0"/>
                        </a:spcAft>
                      </a:pPr>
                      <a:r>
                        <a:rPr lang="fr-FR" sz="1800" b="1" dirty="0">
                          <a:solidFill>
                            <a:schemeClr val="tx2"/>
                          </a:solidFill>
                          <a:latin typeface="Century Schoolbook"/>
                          <a:ea typeface="Calibri"/>
                          <a:cs typeface="Times New Roman"/>
                        </a:rPr>
                        <a:t>1, 100, 000,000</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extLst>
                  <a:ext uri="{0D108BD9-81ED-4DB2-BD59-A6C34878D82A}">
                    <a16:rowId xmlns:a16="http://schemas.microsoft.com/office/drawing/2014/main" val="10004"/>
                  </a:ext>
                </a:extLst>
              </a:tr>
              <a:tr h="548879">
                <a:tc>
                  <a:txBody>
                    <a:bodyPr/>
                    <a:lstStyle/>
                    <a:p>
                      <a:pPr algn="ctr">
                        <a:lnSpc>
                          <a:spcPct val="150000"/>
                        </a:lnSpc>
                        <a:spcAft>
                          <a:spcPts val="0"/>
                        </a:spcAft>
                      </a:pPr>
                      <a:r>
                        <a:rPr lang="fr-FR" sz="1800" b="1" dirty="0">
                          <a:solidFill>
                            <a:schemeClr val="tx2"/>
                          </a:solidFill>
                          <a:latin typeface="Century Schoolbook"/>
                          <a:ea typeface="Times New Roman"/>
                          <a:cs typeface="Times New Roman"/>
                        </a:rPr>
                        <a:t>Cameroun</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tc>
                  <a:txBody>
                    <a:bodyPr/>
                    <a:lstStyle/>
                    <a:p>
                      <a:pPr algn="ctr">
                        <a:lnSpc>
                          <a:spcPct val="150000"/>
                        </a:lnSpc>
                        <a:spcAft>
                          <a:spcPts val="0"/>
                        </a:spcAft>
                      </a:pPr>
                      <a:r>
                        <a:rPr lang="fr-FR" sz="1800" b="1" dirty="0">
                          <a:solidFill>
                            <a:schemeClr val="tx2"/>
                          </a:solidFill>
                          <a:latin typeface="Century Schoolbook"/>
                          <a:ea typeface="Calibri"/>
                          <a:cs typeface="Times New Roman"/>
                        </a:rPr>
                        <a:t>200, 000,000</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extLst>
                  <a:ext uri="{0D108BD9-81ED-4DB2-BD59-A6C34878D82A}">
                    <a16:rowId xmlns:a16="http://schemas.microsoft.com/office/drawing/2014/main" val="10005"/>
                  </a:ext>
                </a:extLst>
              </a:tr>
              <a:tr h="548879">
                <a:tc>
                  <a:txBody>
                    <a:bodyPr/>
                    <a:lstStyle/>
                    <a:p>
                      <a:pPr algn="ctr">
                        <a:lnSpc>
                          <a:spcPct val="150000"/>
                        </a:lnSpc>
                        <a:spcAft>
                          <a:spcPts val="0"/>
                        </a:spcAft>
                      </a:pPr>
                      <a:r>
                        <a:rPr lang="fr-FR" sz="1800" b="1" dirty="0">
                          <a:solidFill>
                            <a:schemeClr val="tx2"/>
                          </a:solidFill>
                          <a:latin typeface="Century Schoolbook"/>
                          <a:ea typeface="Times New Roman"/>
                          <a:cs typeface="Times New Roman"/>
                        </a:rPr>
                        <a:t>République centrafricaine</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tc>
                  <a:txBody>
                    <a:bodyPr/>
                    <a:lstStyle/>
                    <a:p>
                      <a:pPr algn="ctr">
                        <a:lnSpc>
                          <a:spcPct val="150000"/>
                        </a:lnSpc>
                        <a:spcAft>
                          <a:spcPts val="0"/>
                        </a:spcAft>
                      </a:pPr>
                      <a:r>
                        <a:rPr lang="fr-FR" sz="1800" b="1" dirty="0">
                          <a:solidFill>
                            <a:schemeClr val="tx2"/>
                          </a:solidFill>
                          <a:latin typeface="Century Schoolbook"/>
                          <a:ea typeface="Calibri"/>
                          <a:cs typeface="Times New Roman"/>
                        </a:rPr>
                        <a:t>0</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extLst>
                  <a:ext uri="{0D108BD9-81ED-4DB2-BD59-A6C34878D82A}">
                    <a16:rowId xmlns:a16="http://schemas.microsoft.com/office/drawing/2014/main" val="10006"/>
                  </a:ext>
                </a:extLst>
              </a:tr>
              <a:tr h="548879">
                <a:tc>
                  <a:txBody>
                    <a:bodyPr/>
                    <a:lstStyle/>
                    <a:p>
                      <a:pPr algn="ctr">
                        <a:lnSpc>
                          <a:spcPct val="150000"/>
                        </a:lnSpc>
                        <a:spcAft>
                          <a:spcPts val="0"/>
                        </a:spcAft>
                      </a:pPr>
                      <a:r>
                        <a:rPr lang="fr-FR" sz="1800" b="1" dirty="0">
                          <a:solidFill>
                            <a:schemeClr val="tx2"/>
                          </a:solidFill>
                          <a:latin typeface="Century Schoolbook"/>
                          <a:ea typeface="Times New Roman"/>
                          <a:cs typeface="Times New Roman"/>
                        </a:rPr>
                        <a:t>TOTAL</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tc>
                  <a:txBody>
                    <a:bodyPr/>
                    <a:lstStyle/>
                    <a:p>
                      <a:pPr algn="ctr">
                        <a:lnSpc>
                          <a:spcPct val="150000"/>
                        </a:lnSpc>
                        <a:spcAft>
                          <a:spcPts val="0"/>
                        </a:spcAft>
                      </a:pPr>
                      <a:r>
                        <a:rPr lang="fr-FR" sz="1800" b="1" dirty="0">
                          <a:solidFill>
                            <a:schemeClr val="tx2"/>
                          </a:solidFill>
                          <a:latin typeface="Century Schoolbook"/>
                          <a:ea typeface="Calibri"/>
                          <a:cs typeface="Times New Roman"/>
                        </a:rPr>
                        <a:t>6, 400, 000,000</a:t>
                      </a:r>
                      <a:endParaRPr lang="fr-FR" sz="1800" b="1" dirty="0">
                        <a:solidFill>
                          <a:schemeClr val="tx2"/>
                        </a:solidFill>
                        <a:latin typeface="Calibri"/>
                        <a:ea typeface="Calibri"/>
                        <a:cs typeface="Times New Roman"/>
                      </a:endParaRPr>
                    </a:p>
                  </a:txBody>
                  <a:tcPr marL="68580" marR="68580" marT="0" marB="0">
                    <a:blipFill>
                      <a:blip r:embed="rId2"/>
                      <a:tile tx="0" ty="0" sx="100000" sy="100000" flip="none" algn="tl"/>
                    </a:blipFill>
                  </a:tcPr>
                </a:tc>
                <a:extLst>
                  <a:ext uri="{0D108BD9-81ED-4DB2-BD59-A6C34878D82A}">
                    <a16:rowId xmlns:a16="http://schemas.microsoft.com/office/drawing/2014/main" val="10007"/>
                  </a:ext>
                </a:extLst>
              </a:tr>
            </a:tbl>
          </a:graphicData>
        </a:graphic>
      </p:graphicFrame>
      <p:sp>
        <p:nvSpPr>
          <p:cNvPr id="8" name="Rectangle 7"/>
          <p:cNvSpPr/>
          <p:nvPr/>
        </p:nvSpPr>
        <p:spPr>
          <a:xfrm>
            <a:off x="1127110" y="6025634"/>
            <a:ext cx="5372302" cy="369332"/>
          </a:xfrm>
          <a:prstGeom prst="rect">
            <a:avLst/>
          </a:prstGeom>
        </p:spPr>
        <p:txBody>
          <a:bodyPr wrap="square">
            <a:spAutoFit/>
          </a:bodyPr>
          <a:lstStyle/>
          <a:p>
            <a:r>
              <a:rPr lang="fr-FR" u="sng" dirty="0"/>
              <a:t>Source</a:t>
            </a:r>
            <a:r>
              <a:rPr lang="fr-FR" dirty="0"/>
              <a:t> : </a:t>
            </a:r>
            <a:r>
              <a:rPr lang="fr-FR" b="1" u="sng" dirty="0">
                <a:hlinkClick r:id="rId3"/>
              </a:rPr>
              <a:t>CIA World Factbook</a:t>
            </a:r>
            <a:endParaRPr lang="fr-FR" dirty="0"/>
          </a:p>
        </p:txBody>
      </p:sp>
      <p:pic>
        <p:nvPicPr>
          <p:cNvPr id="3" name="Picture 2">
            <a:extLst>
              <a:ext uri="{FF2B5EF4-FFF2-40B4-BE49-F238E27FC236}">
                <a16:creationId xmlns:a16="http://schemas.microsoft.com/office/drawing/2014/main" id="{78B7F0CA-5533-3F71-479F-A07D756A3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graphicFrame>
        <p:nvGraphicFramePr>
          <p:cNvPr id="5" name="Espace réservé du contenu 5"/>
          <p:cNvGraphicFramePr>
            <a:graphicFrameLocks noGrp="1"/>
          </p:cNvGraphicFramePr>
          <p:nvPr>
            <p:ph sz="half" idx="1"/>
          </p:nvPr>
        </p:nvGraphicFramePr>
        <p:xfrm>
          <a:off x="123825" y="1390650"/>
          <a:ext cx="10848975" cy="51435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A7654B69-AE06-E99B-BBD5-BA8F0EB4A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9"/>
            <a:ext cx="121920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431380 (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71_TF03431380_TF03431380.potx" id="{3EB80C2F-3DBD-42BA-8FFE-45D13301C271}" vid="{18AA12EE-0616-4C76-8CBB-BEAD487DA71A}"/>
    </a:ext>
  </a:extLst>
</a:theme>
</file>

<file path=ppt/theme/theme2.xml><?xml version="1.0" encoding="utf-8"?>
<a:theme xmlns:a="http://schemas.openxmlformats.org/drawingml/2006/main" name="Thèm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emplate>Civic</Template>
  <TotalTime>59</TotalTime>
  <Words>1873</Words>
  <Application>Microsoft Office PowerPoint</Application>
  <PresentationFormat>Widescreen</PresentationFormat>
  <Paragraphs>278</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Schoolbook</vt:lpstr>
      <vt:lpstr>Euphemia</vt:lpstr>
      <vt:lpstr>Plantagenet Cherokee</vt:lpstr>
      <vt:lpstr>Times New Roman</vt:lpstr>
      <vt:lpstr>Wingdings</vt:lpstr>
      <vt:lpstr>TF03431380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Quelques faits stylisés (4/7) </vt:lpstr>
      <vt:lpstr>Quelques faits stylisés (5/7)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MERCI    POUR     VOTRE   AIMABLE     ATTENTION  barkarick@yahoo.fr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lenovo</dc:creator>
  <cp:lastModifiedBy>Fikre Asmamaw</cp:lastModifiedBy>
  <cp:revision>9</cp:revision>
  <dcterms:created xsi:type="dcterms:W3CDTF">2019-01-21T13:20:26Z</dcterms:created>
  <dcterms:modified xsi:type="dcterms:W3CDTF">2025-11-11T03:24:35Z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