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 id="2147483677" r:id="rId2"/>
    <p:sldMasterId id="2147483689" r:id="rId3"/>
    <p:sldMasterId id="2147483701" r:id="rId4"/>
    <p:sldMasterId id="2147483713" r:id="rId5"/>
  </p:sldMasterIdLst>
  <p:notesMasterIdLst>
    <p:notesMasterId r:id="rId26"/>
  </p:notesMasterIdLst>
  <p:sldIdLst>
    <p:sldId id="256" r:id="rId6"/>
    <p:sldId id="274" r:id="rId7"/>
    <p:sldId id="259" r:id="rId8"/>
    <p:sldId id="276" r:id="rId9"/>
    <p:sldId id="300" r:id="rId10"/>
    <p:sldId id="285" r:id="rId11"/>
    <p:sldId id="288" r:id="rId12"/>
    <p:sldId id="289" r:id="rId13"/>
    <p:sldId id="291" r:id="rId14"/>
    <p:sldId id="293" r:id="rId15"/>
    <p:sldId id="279" r:id="rId16"/>
    <p:sldId id="280" r:id="rId17"/>
    <p:sldId id="296" r:id="rId18"/>
    <p:sldId id="281" r:id="rId19"/>
    <p:sldId id="282" r:id="rId20"/>
    <p:sldId id="298" r:id="rId21"/>
    <p:sldId id="283" r:id="rId22"/>
    <p:sldId id="268" r:id="rId23"/>
    <p:sldId id="270" r:id="rId24"/>
    <p:sldId id="273"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Style moyen 1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4" autoAdjust="0"/>
    <p:restoredTop sz="94660"/>
  </p:normalViewPr>
  <p:slideViewPr>
    <p:cSldViewPr snapToGrid="0">
      <p:cViewPr varScale="1">
        <p:scale>
          <a:sx n="65" d="100"/>
          <a:sy n="65" d="100"/>
        </p:scale>
        <p:origin x="38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E4D41C-970B-4F91-9592-BA5FA8061789}" type="datetimeFigureOut">
              <a:rPr lang="fr-FR" smtClean="0"/>
              <a:t>11/11/2025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CF4881-E062-4E6C-B47D-5226BDECE2AB}" type="slidenum">
              <a:rPr lang="fr-FR" smtClean="0"/>
              <a:t>‹#›</a:t>
            </a:fld>
            <a:endParaRPr lang="fr-FR"/>
          </a:p>
        </p:txBody>
      </p:sp>
    </p:spTree>
    <p:extLst>
      <p:ext uri="{BB962C8B-B14F-4D97-AF65-F5344CB8AC3E}">
        <p14:creationId xmlns:p14="http://schemas.microsoft.com/office/powerpoint/2010/main" val="852305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C33B1DF-399B-44CE-A74A-620B7C541016}" type="slidenum">
              <a:rPr lang="en-US" smtClean="0"/>
              <a:t>6</a:t>
            </a:fld>
            <a:endParaRPr lang="en-US"/>
          </a:p>
        </p:txBody>
      </p:sp>
    </p:spTree>
    <p:extLst>
      <p:ext uri="{BB962C8B-B14F-4D97-AF65-F5344CB8AC3E}">
        <p14:creationId xmlns:p14="http://schemas.microsoft.com/office/powerpoint/2010/main" val="3139650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70067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02523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05286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75911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52539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600604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06293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889414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3048000" y="3124200"/>
            <a:ext cx="8229600" cy="1894362"/>
          </a:xfrm>
        </p:spPr>
        <p:txBody>
          <a:bodyPr/>
          <a:lstStyle>
            <a:lvl1pPr>
              <a:defRPr b="1"/>
            </a:lvl1pPr>
          </a:lstStyle>
          <a:p>
            <a:r>
              <a:rPr kumimoji="0" lang="fr-FR"/>
              <a:t>Modifiez le style du titre</a:t>
            </a:r>
            <a:endParaRPr kumimoji="0" lang="en-US"/>
          </a:p>
        </p:txBody>
      </p:sp>
      <p:sp>
        <p:nvSpPr>
          <p:cNvPr id="9" name="Sous-titr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Modifiez le style des sous-titres du masque</a:t>
            </a:r>
            <a:endParaRPr kumimoji="0" lang="en-US"/>
          </a:p>
        </p:txBody>
      </p:sp>
      <p:sp>
        <p:nvSpPr>
          <p:cNvPr id="28" name="Espace réservé de la date 27"/>
          <p:cNvSpPr>
            <a:spLocks noGrp="1"/>
          </p:cNvSpPr>
          <p:nvPr>
            <p:ph type="dt" sz="half" idx="10"/>
          </p:nvPr>
        </p:nvSpPr>
        <p:spPr bwMode="auto">
          <a:xfrm rot="5400000">
            <a:off x="10733828" y="1110597"/>
            <a:ext cx="2286000" cy="508000"/>
          </a:xfrm>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17" name="Espace réservé du pied de page 16"/>
          <p:cNvSpPr>
            <a:spLocks noGrp="1"/>
          </p:cNvSpPr>
          <p:nvPr>
            <p:ph type="ftr" sz="quarter" idx="11"/>
          </p:nvPr>
        </p:nvSpPr>
        <p:spPr bwMode="auto">
          <a:xfrm rot="5400000">
            <a:off x="10045959" y="4117661"/>
            <a:ext cx="3657600" cy="512064"/>
          </a:xfrm>
        </p:spPr>
        <p:txBody>
          <a:bodyPr/>
          <a:lstStyle/>
          <a:p>
            <a:endParaRPr lang="en-US">
              <a:solidFill>
                <a:srgbClr val="575F6D"/>
              </a:solidFill>
            </a:endParaRPr>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Connecteur droit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Connecteur droit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Connecteur droit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Connecteur droit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Connecteur droit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Connecteur droit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Ellipse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llipse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Ellipse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Ellipse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Ellipse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Espace réservé du numéro de diapositive 28"/>
          <p:cNvSpPr>
            <a:spLocks noGrp="1"/>
          </p:cNvSpPr>
          <p:nvPr>
            <p:ph type="sldNum" sz="quarter" idx="12"/>
          </p:nvPr>
        </p:nvSpPr>
        <p:spPr bwMode="auto">
          <a:xfrm>
            <a:off x="1767392" y="4928702"/>
            <a:ext cx="812800" cy="517524"/>
          </a:xfrm>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1272448244"/>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8" name="Espace réservé du contenu 7"/>
          <p:cNvSpPr>
            <a:spLocks noGrp="1"/>
          </p:cNvSpPr>
          <p:nvPr>
            <p:ph sz="quarter" idx="1"/>
          </p:nvPr>
        </p:nvSpPr>
        <p:spPr>
          <a:xfrm>
            <a:off x="609600" y="1600200"/>
            <a:ext cx="9956800" cy="4873752"/>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4"/>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9" name="Espace réservé du numéro de diapositive 8"/>
          <p:cNvSpPr>
            <a:spLocks noGrp="1"/>
          </p:cNvSpPr>
          <p:nvPr>
            <p:ph type="sldNum" sz="quarter" idx="15"/>
          </p:nvPr>
        </p:nvSpPr>
        <p:spPr/>
        <p:txBody>
          <a:bodyPr rtlCol="0"/>
          <a:lstStyle/>
          <a:p>
            <a:fld id="{41EE7768-CA45-47BB-8BE6-61806800A8FF}" type="slidenum">
              <a:rPr lang="en-US" smtClean="0"/>
              <a:pPr/>
              <a:t>‹#›</a:t>
            </a:fld>
            <a:endParaRPr lang="en-US"/>
          </a:p>
        </p:txBody>
      </p:sp>
      <p:sp>
        <p:nvSpPr>
          <p:cNvPr id="10" name="Espace réservé du pied de page 9"/>
          <p:cNvSpPr>
            <a:spLocks noGrp="1"/>
          </p:cNvSpPr>
          <p:nvPr>
            <p:ph type="ftr" sz="quarter" idx="16"/>
          </p:nvPr>
        </p:nvSpPr>
        <p:spPr/>
        <p:txBody>
          <a:bodyPr rtlCol="0"/>
          <a:lstStyle/>
          <a:p>
            <a:endParaRPr lang="en-US">
              <a:solidFill>
                <a:srgbClr val="575F6D"/>
              </a:solidFill>
            </a:endParaRPr>
          </a:p>
        </p:txBody>
      </p:sp>
    </p:spTree>
    <p:extLst>
      <p:ext uri="{BB962C8B-B14F-4D97-AF65-F5344CB8AC3E}">
        <p14:creationId xmlns:p14="http://schemas.microsoft.com/office/powerpoint/2010/main" val="21688723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48000" y="2895600"/>
            <a:ext cx="8229600" cy="2053590"/>
          </a:xfrm>
        </p:spPr>
        <p:txBody>
          <a:bodyPr/>
          <a:lstStyle>
            <a:lvl1pPr algn="l">
              <a:buNone/>
              <a:defRPr sz="3000" b="1" cap="small" baseline="0"/>
            </a:lvl1pPr>
          </a:lstStyle>
          <a:p>
            <a:r>
              <a:rPr kumimoji="0" lang="fr-FR"/>
              <a:t>Modifiez le style du titre</a:t>
            </a:r>
            <a:endParaRPr kumimoji="0" lang="en-US"/>
          </a:p>
        </p:txBody>
      </p:sp>
      <p:sp>
        <p:nvSpPr>
          <p:cNvPr id="3" name="Espace réservé du texte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Modifiez les styles du texte du masque</a:t>
            </a:r>
          </a:p>
        </p:txBody>
      </p:sp>
      <p:sp>
        <p:nvSpPr>
          <p:cNvPr id="4" name="Espace réservé de la date 3"/>
          <p:cNvSpPr>
            <a:spLocks noGrp="1"/>
          </p:cNvSpPr>
          <p:nvPr>
            <p:ph type="dt" sz="half" idx="10"/>
          </p:nvPr>
        </p:nvSpPr>
        <p:spPr bwMode="auto">
          <a:xfrm rot="5400000">
            <a:off x="10732008" y="1106932"/>
            <a:ext cx="2286000" cy="508000"/>
          </a:xfrm>
        </p:spPr>
        <p:txBody>
          <a:bodyPr/>
          <a:lstStyle/>
          <a:p>
            <a:fld id="{D6F7BDB8-A4BC-4EB5-94D0-C55B2680B61C}" type="datetimeFigureOut">
              <a:rPr lang="en-US" smtClean="0">
                <a:solidFill>
                  <a:srgbClr val="FFF39D"/>
                </a:solidFill>
              </a:rPr>
              <a:pPr/>
              <a:t>11/11/2025</a:t>
            </a:fld>
            <a:endParaRPr lang="en-US">
              <a:solidFill>
                <a:srgbClr val="FFF39D"/>
              </a:solidFill>
            </a:endParaRPr>
          </a:p>
        </p:txBody>
      </p:sp>
      <p:sp>
        <p:nvSpPr>
          <p:cNvPr id="5" name="Espace réservé du pied de page 4"/>
          <p:cNvSpPr>
            <a:spLocks noGrp="1"/>
          </p:cNvSpPr>
          <p:nvPr>
            <p:ph type="ftr" sz="quarter" idx="11"/>
          </p:nvPr>
        </p:nvSpPr>
        <p:spPr bwMode="auto">
          <a:xfrm rot="5400000">
            <a:off x="10046208" y="4114800"/>
            <a:ext cx="3657600" cy="512064"/>
          </a:xfrm>
        </p:spPr>
        <p:txBody>
          <a:bodyPr/>
          <a:lstStyle/>
          <a:p>
            <a:endParaRPr lang="en-US">
              <a:solidFill>
                <a:srgbClr val="FFF39D"/>
              </a:solidFill>
            </a:endParaRPr>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Connecteur droit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Connecteur droit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Connecteur droit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Connecteur droit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Connecteur droit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Ellipse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Ellipse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Ellipse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Ellipse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llipse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Connecteur droit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Espace réservé du numéro de diapositive 5"/>
          <p:cNvSpPr>
            <a:spLocks noGrp="1"/>
          </p:cNvSpPr>
          <p:nvPr>
            <p:ph type="sldNum" sz="quarter" idx="12"/>
          </p:nvPr>
        </p:nvSpPr>
        <p:spPr bwMode="auto">
          <a:xfrm>
            <a:off x="1787488" y="4928702"/>
            <a:ext cx="812800" cy="517524"/>
          </a:xfrm>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354615350"/>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79047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5" name="Espace réservé de la date 4"/>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6" name="Espace réservé du pied de page 5"/>
          <p:cNvSpPr>
            <a:spLocks noGrp="1"/>
          </p:cNvSpPr>
          <p:nvPr>
            <p:ph type="ftr" sz="quarter" idx="11"/>
          </p:nvPr>
        </p:nvSpPr>
        <p:spPr/>
        <p:txBody>
          <a:bodyPr/>
          <a:lstStyle/>
          <a:p>
            <a:endParaRPr lang="en-US">
              <a:solidFill>
                <a:srgbClr val="575F6D"/>
              </a:solidFill>
            </a:endParaRPr>
          </a:p>
        </p:txBody>
      </p:sp>
      <p:sp>
        <p:nvSpPr>
          <p:cNvPr id="7" name="Espace réservé du numéro de diapositive 6"/>
          <p:cNvSpPr>
            <a:spLocks noGrp="1"/>
          </p:cNvSpPr>
          <p:nvPr>
            <p:ph type="sldNum" sz="quarter" idx="12"/>
          </p:nvPr>
        </p:nvSpPr>
        <p:spPr/>
        <p:txBody>
          <a:bodyPr/>
          <a:lstStyle/>
          <a:p>
            <a:fld id="{41EE7768-CA45-47BB-8BE6-61806800A8FF}" type="slidenum">
              <a:rPr lang="en-US" smtClean="0"/>
              <a:pPr/>
              <a:t>‹#›</a:t>
            </a:fld>
            <a:endParaRPr lang="en-US"/>
          </a:p>
        </p:txBody>
      </p:sp>
      <p:sp>
        <p:nvSpPr>
          <p:cNvPr id="9" name="Espace réservé du contenu 8"/>
          <p:cNvSpPr>
            <a:spLocks noGrp="1"/>
          </p:cNvSpPr>
          <p:nvPr>
            <p:ph sz="quarter" idx="1"/>
          </p:nvPr>
        </p:nvSpPr>
        <p:spPr>
          <a:xfrm>
            <a:off x="609600" y="1600200"/>
            <a:ext cx="4876800" cy="45720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5693664" y="1600200"/>
            <a:ext cx="4876800" cy="45720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extLst>
      <p:ext uri="{BB962C8B-B14F-4D97-AF65-F5344CB8AC3E}">
        <p14:creationId xmlns:p14="http://schemas.microsoft.com/office/powerpoint/2010/main" val="4101466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058400" cy="1143000"/>
          </a:xfrm>
        </p:spPr>
        <p:txBody>
          <a:bodyPr anchor="b"/>
          <a:lstStyle>
            <a:lvl1pPr>
              <a:defRPr/>
            </a:lvl1pPr>
          </a:lstStyle>
          <a:p>
            <a:r>
              <a:rPr kumimoji="0" lang="fr-FR"/>
              <a:t>Modifiez le style du titre</a:t>
            </a:r>
            <a:endParaRPr kumimoji="0" lang="en-US"/>
          </a:p>
        </p:txBody>
      </p:sp>
      <p:sp>
        <p:nvSpPr>
          <p:cNvPr id="7" name="Espace réservé de la date 6"/>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8" name="Espace réservé du pied de page 7"/>
          <p:cNvSpPr>
            <a:spLocks noGrp="1"/>
          </p:cNvSpPr>
          <p:nvPr>
            <p:ph type="ftr" sz="quarter" idx="11"/>
          </p:nvPr>
        </p:nvSpPr>
        <p:spPr/>
        <p:txBody>
          <a:bodyPr/>
          <a:lstStyle/>
          <a:p>
            <a:endParaRPr lang="en-US">
              <a:solidFill>
                <a:srgbClr val="575F6D"/>
              </a:solidFill>
            </a:endParaRPr>
          </a:p>
        </p:txBody>
      </p:sp>
      <p:sp>
        <p:nvSpPr>
          <p:cNvPr id="9" name="Espace réservé du numéro de diapositive 8"/>
          <p:cNvSpPr>
            <a:spLocks noGrp="1"/>
          </p:cNvSpPr>
          <p:nvPr>
            <p:ph type="sldNum" sz="quarter" idx="12"/>
          </p:nvPr>
        </p:nvSpPr>
        <p:spPr/>
        <p:txBody>
          <a:bodyPr/>
          <a:lstStyle/>
          <a:p>
            <a:fld id="{41EE7768-CA45-47BB-8BE6-61806800A8FF}" type="slidenum">
              <a:rPr lang="en-US" smtClean="0"/>
              <a:pPr/>
              <a:t>‹#›</a:t>
            </a:fld>
            <a:endParaRPr lang="en-US"/>
          </a:p>
        </p:txBody>
      </p:sp>
      <p:sp>
        <p:nvSpPr>
          <p:cNvPr id="11" name="Espace réservé du contenu 10"/>
          <p:cNvSpPr>
            <a:spLocks noGrp="1"/>
          </p:cNvSpPr>
          <p:nvPr>
            <p:ph sz="quarter" idx="2"/>
          </p:nvPr>
        </p:nvSpPr>
        <p:spPr>
          <a:xfrm>
            <a:off x="609600" y="2362200"/>
            <a:ext cx="4876800" cy="38862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5829300" y="2362200"/>
            <a:ext cx="4876800" cy="38862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texte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Modifiez les styles du texte du masque</a:t>
            </a:r>
          </a:p>
        </p:txBody>
      </p:sp>
      <p:sp>
        <p:nvSpPr>
          <p:cNvPr id="14" name="Espace réservé du texte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Modifiez les styles du texte du masque</a:t>
            </a:r>
          </a:p>
        </p:txBody>
      </p:sp>
    </p:spTree>
    <p:extLst>
      <p:ext uri="{BB962C8B-B14F-4D97-AF65-F5344CB8AC3E}">
        <p14:creationId xmlns:p14="http://schemas.microsoft.com/office/powerpoint/2010/main" val="2489695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6" name="Espace réservé de la date 5"/>
          <p:cNvSpPr>
            <a:spLocks noGrp="1"/>
          </p:cNvSpPr>
          <p:nvPr>
            <p:ph type="dt" sz="half" idx="10"/>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7" name="Espace réservé du numéro de diapositive 6"/>
          <p:cNvSpPr>
            <a:spLocks noGrp="1"/>
          </p:cNvSpPr>
          <p:nvPr>
            <p:ph type="sldNum" sz="quarter" idx="11"/>
          </p:nvPr>
        </p:nvSpPr>
        <p:spPr/>
        <p:txBody>
          <a:bodyPr rtlCol="0"/>
          <a:lstStyle/>
          <a:p>
            <a:fld id="{41EE7768-CA45-47BB-8BE6-61806800A8FF}" type="slidenum">
              <a:rPr lang="en-US" smtClean="0"/>
              <a:pPr/>
              <a:t>‹#›</a:t>
            </a:fld>
            <a:endParaRPr lang="en-US"/>
          </a:p>
        </p:txBody>
      </p:sp>
      <p:sp>
        <p:nvSpPr>
          <p:cNvPr id="8" name="Espace réservé du pied de page 7"/>
          <p:cNvSpPr>
            <a:spLocks noGrp="1"/>
          </p:cNvSpPr>
          <p:nvPr>
            <p:ph type="ftr" sz="quarter" idx="12"/>
          </p:nvPr>
        </p:nvSpPr>
        <p:spPr/>
        <p:txBody>
          <a:bodyPr rtlCol="0"/>
          <a:lstStyle/>
          <a:p>
            <a:endParaRPr lang="en-US">
              <a:solidFill>
                <a:srgbClr val="575F6D"/>
              </a:solidFill>
            </a:endParaRPr>
          </a:p>
        </p:txBody>
      </p:sp>
    </p:spTree>
    <p:extLst>
      <p:ext uri="{BB962C8B-B14F-4D97-AF65-F5344CB8AC3E}">
        <p14:creationId xmlns:p14="http://schemas.microsoft.com/office/powerpoint/2010/main" val="364566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3" name="Espace réservé du pied de page 2"/>
          <p:cNvSpPr>
            <a:spLocks noGrp="1"/>
          </p:cNvSpPr>
          <p:nvPr>
            <p:ph type="ftr" sz="quarter" idx="11"/>
          </p:nvPr>
        </p:nvSpPr>
        <p:spPr/>
        <p:txBody>
          <a:bodyPr/>
          <a:lstStyle/>
          <a:p>
            <a:endParaRPr lang="en-US">
              <a:solidFill>
                <a:srgbClr val="575F6D"/>
              </a:solidFill>
            </a:endParaRPr>
          </a:p>
        </p:txBody>
      </p:sp>
      <p:sp>
        <p:nvSpPr>
          <p:cNvPr id="4" name="Espace réservé du numéro de diapositive 3"/>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34147078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Titr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fr-FR"/>
              <a:t>Modifiez le style du titre</a:t>
            </a:r>
            <a:endParaRPr kumimoji="0" lang="en-US"/>
          </a:p>
        </p:txBody>
      </p:sp>
      <p:sp>
        <p:nvSpPr>
          <p:cNvPr id="3" name="Espace réservé du texte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a:t>Modifiez les styles du texte du masque</a:t>
            </a:r>
          </a:p>
        </p:txBody>
      </p:sp>
      <p:sp>
        <p:nvSpPr>
          <p:cNvPr id="8" name="Connecteur droit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Connecteur droit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Connecteur droit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Connecteur droit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Ellipse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Espace réservé du contenu 17"/>
          <p:cNvSpPr>
            <a:spLocks noGrp="1"/>
          </p:cNvSpPr>
          <p:nvPr>
            <p:ph sz="quarter" idx="1"/>
          </p:nvPr>
        </p:nvSpPr>
        <p:spPr>
          <a:xfrm>
            <a:off x="406400" y="274320"/>
            <a:ext cx="7518400" cy="6327648"/>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1" name="Espace réservé de la date 20"/>
          <p:cNvSpPr>
            <a:spLocks noGrp="1"/>
          </p:cNvSpPr>
          <p:nvPr>
            <p:ph type="dt" sz="half" idx="14"/>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22" name="Espace réservé du numéro de diapositive 21"/>
          <p:cNvSpPr>
            <a:spLocks noGrp="1"/>
          </p:cNvSpPr>
          <p:nvPr>
            <p:ph type="sldNum" sz="quarter" idx="15"/>
          </p:nvPr>
        </p:nvSpPr>
        <p:spPr/>
        <p:txBody>
          <a:bodyPr rtlCol="0"/>
          <a:lstStyle/>
          <a:p>
            <a:fld id="{41EE7768-CA45-47BB-8BE6-61806800A8FF}" type="slidenum">
              <a:rPr lang="en-US" smtClean="0"/>
              <a:pPr/>
              <a:t>‹#›</a:t>
            </a:fld>
            <a:endParaRPr lang="en-US"/>
          </a:p>
        </p:txBody>
      </p:sp>
      <p:sp>
        <p:nvSpPr>
          <p:cNvPr id="23" name="Espace réservé du pied de page 22"/>
          <p:cNvSpPr>
            <a:spLocks noGrp="1"/>
          </p:cNvSpPr>
          <p:nvPr>
            <p:ph type="ftr" sz="quarter" idx="16"/>
          </p:nvPr>
        </p:nvSpPr>
        <p:spPr/>
        <p:txBody>
          <a:bodyPr rtlCol="0"/>
          <a:lstStyle/>
          <a:p>
            <a:endParaRPr lang="en-US">
              <a:solidFill>
                <a:srgbClr val="575F6D"/>
              </a:solidFill>
            </a:endParaRPr>
          </a:p>
        </p:txBody>
      </p:sp>
    </p:spTree>
    <p:extLst>
      <p:ext uri="{BB962C8B-B14F-4D97-AF65-F5344CB8AC3E}">
        <p14:creationId xmlns:p14="http://schemas.microsoft.com/office/powerpoint/2010/main" val="3767960914"/>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Ellipse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Titre 1"/>
          <p:cNvSpPr>
            <a:spLocks noGrp="1"/>
          </p:cNvSpPr>
          <p:nvPr>
            <p:ph type="title"/>
          </p:nvPr>
        </p:nvSpPr>
        <p:spPr>
          <a:xfrm rot="5400000">
            <a:off x="5518404" y="3124200"/>
            <a:ext cx="6309360" cy="609600"/>
          </a:xfrm>
        </p:spPr>
        <p:txBody>
          <a:bodyPr anchor="b"/>
          <a:lstStyle>
            <a:lvl1pPr algn="l">
              <a:buNone/>
              <a:defRPr sz="2000" b="1"/>
            </a:lvl1pPr>
          </a:lstStyle>
          <a:p>
            <a:r>
              <a:rPr kumimoji="0" lang="fr-FR"/>
              <a:t>Modifiez le style du titre</a:t>
            </a:r>
            <a:endParaRPr kumimoji="0" lang="en-US"/>
          </a:p>
        </p:txBody>
      </p:sp>
      <p:sp>
        <p:nvSpPr>
          <p:cNvPr id="3" name="Espace réservé pour une image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a:t>Modifiez les styles du texte du masque</a:t>
            </a:r>
          </a:p>
        </p:txBody>
      </p:sp>
      <p:sp>
        <p:nvSpPr>
          <p:cNvPr id="10" name="Connecteur droit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Connecteur droit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Connecteur droit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Connecteur droit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Espace réservé de la date 16"/>
          <p:cNvSpPr>
            <a:spLocks noGrp="1"/>
          </p:cNvSpPr>
          <p:nvPr>
            <p:ph type="dt" sz="half" idx="10"/>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18" name="Espace réservé du numéro de diapositive 17"/>
          <p:cNvSpPr>
            <a:spLocks noGrp="1"/>
          </p:cNvSpPr>
          <p:nvPr>
            <p:ph type="sldNum" sz="quarter" idx="11"/>
          </p:nvPr>
        </p:nvSpPr>
        <p:spPr/>
        <p:txBody>
          <a:bodyPr rtlCol="0"/>
          <a:lstStyle/>
          <a:p>
            <a:fld id="{41EE7768-CA45-47BB-8BE6-61806800A8FF}" type="slidenum">
              <a:rPr lang="en-US" smtClean="0"/>
              <a:pPr/>
              <a:t>‹#›</a:t>
            </a:fld>
            <a:endParaRPr lang="en-US"/>
          </a:p>
        </p:txBody>
      </p:sp>
      <p:sp>
        <p:nvSpPr>
          <p:cNvPr id="21" name="Espace réservé du pied de page 20"/>
          <p:cNvSpPr>
            <a:spLocks noGrp="1"/>
          </p:cNvSpPr>
          <p:nvPr>
            <p:ph type="ftr" sz="quarter" idx="12"/>
          </p:nvPr>
        </p:nvSpPr>
        <p:spPr/>
        <p:txBody>
          <a:bodyPr rtlCol="0"/>
          <a:lstStyle/>
          <a:p>
            <a:endParaRPr lang="en-US">
              <a:solidFill>
                <a:srgbClr val="575F6D"/>
              </a:solidFill>
            </a:endParaRPr>
          </a:p>
        </p:txBody>
      </p:sp>
    </p:spTree>
    <p:extLst>
      <p:ext uri="{BB962C8B-B14F-4D97-AF65-F5344CB8AC3E}">
        <p14:creationId xmlns:p14="http://schemas.microsoft.com/office/powerpoint/2010/main" val="42488198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5" name="Espace réservé du pied de page 4"/>
          <p:cNvSpPr>
            <a:spLocks noGrp="1"/>
          </p:cNvSpPr>
          <p:nvPr>
            <p:ph type="ftr" sz="quarter" idx="11"/>
          </p:nvPr>
        </p:nvSpPr>
        <p:spPr/>
        <p:txBody>
          <a:bodyPr/>
          <a:lstStyle/>
          <a:p>
            <a:endParaRPr lang="en-US">
              <a:solidFill>
                <a:srgbClr val="575F6D"/>
              </a:solidFill>
            </a:endParaRPr>
          </a:p>
        </p:txBody>
      </p:sp>
      <p:sp>
        <p:nvSpPr>
          <p:cNvPr id="6" name="Espace réservé du numéro de diapositive 5"/>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36353353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40"/>
            <a:ext cx="2235200" cy="5851525"/>
          </a:xfrm>
        </p:spPr>
        <p:txBody>
          <a:bodyPr vert="eaVert"/>
          <a:lstStyle/>
          <a:p>
            <a:r>
              <a:rPr kumimoji="0" lang="fr-FR"/>
              <a:t>Modifiez le style du titre</a:t>
            </a:r>
            <a:endParaRPr kumimoji="0" lang="en-US"/>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5" name="Espace réservé du pied de page 4"/>
          <p:cNvSpPr>
            <a:spLocks noGrp="1"/>
          </p:cNvSpPr>
          <p:nvPr>
            <p:ph type="ftr" sz="quarter" idx="11"/>
          </p:nvPr>
        </p:nvSpPr>
        <p:spPr/>
        <p:txBody>
          <a:bodyPr/>
          <a:lstStyle/>
          <a:p>
            <a:endParaRPr lang="en-US">
              <a:solidFill>
                <a:srgbClr val="575F6D"/>
              </a:solidFill>
            </a:endParaRPr>
          </a:p>
        </p:txBody>
      </p:sp>
      <p:sp>
        <p:nvSpPr>
          <p:cNvPr id="6" name="Espace réservé du numéro de diapositive 5"/>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26428129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3048000" y="3124200"/>
            <a:ext cx="8229600" cy="1894362"/>
          </a:xfrm>
        </p:spPr>
        <p:txBody>
          <a:bodyPr/>
          <a:lstStyle>
            <a:lvl1pPr>
              <a:defRPr b="1"/>
            </a:lvl1pPr>
          </a:lstStyle>
          <a:p>
            <a:r>
              <a:rPr kumimoji="0" lang="fr-FR"/>
              <a:t>Modifiez le style du titre</a:t>
            </a:r>
            <a:endParaRPr kumimoji="0" lang="en-US"/>
          </a:p>
        </p:txBody>
      </p:sp>
      <p:sp>
        <p:nvSpPr>
          <p:cNvPr id="9" name="Sous-titr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Modifiez le style des sous-titres du masque</a:t>
            </a:r>
            <a:endParaRPr kumimoji="0" lang="en-US"/>
          </a:p>
        </p:txBody>
      </p:sp>
      <p:sp>
        <p:nvSpPr>
          <p:cNvPr id="28" name="Espace réservé de la date 27"/>
          <p:cNvSpPr>
            <a:spLocks noGrp="1"/>
          </p:cNvSpPr>
          <p:nvPr>
            <p:ph type="dt" sz="half" idx="10"/>
          </p:nvPr>
        </p:nvSpPr>
        <p:spPr bwMode="auto">
          <a:xfrm rot="5400000">
            <a:off x="10733828" y="1110597"/>
            <a:ext cx="2286000" cy="508000"/>
          </a:xfrm>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17" name="Espace réservé du pied de page 16"/>
          <p:cNvSpPr>
            <a:spLocks noGrp="1"/>
          </p:cNvSpPr>
          <p:nvPr>
            <p:ph type="ftr" sz="quarter" idx="11"/>
          </p:nvPr>
        </p:nvSpPr>
        <p:spPr bwMode="auto">
          <a:xfrm rot="5400000">
            <a:off x="10045959" y="4117661"/>
            <a:ext cx="3657600" cy="512064"/>
          </a:xfrm>
        </p:spPr>
        <p:txBody>
          <a:bodyPr/>
          <a:lstStyle/>
          <a:p>
            <a:endParaRPr lang="en-US">
              <a:solidFill>
                <a:srgbClr val="575F6D"/>
              </a:solidFill>
            </a:endParaRPr>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Connecteur droit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Connecteur droit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Connecteur droit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Connecteur droit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Connecteur droit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Connecteur droit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Ellipse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llipse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Ellipse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Ellipse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Ellipse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Espace réservé du numéro de diapositive 28"/>
          <p:cNvSpPr>
            <a:spLocks noGrp="1"/>
          </p:cNvSpPr>
          <p:nvPr>
            <p:ph type="sldNum" sz="quarter" idx="12"/>
          </p:nvPr>
        </p:nvSpPr>
        <p:spPr bwMode="auto">
          <a:xfrm>
            <a:off x="1767392" y="4928702"/>
            <a:ext cx="812800" cy="517524"/>
          </a:xfrm>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1352448332"/>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8" name="Espace réservé du contenu 7"/>
          <p:cNvSpPr>
            <a:spLocks noGrp="1"/>
          </p:cNvSpPr>
          <p:nvPr>
            <p:ph sz="quarter" idx="1"/>
          </p:nvPr>
        </p:nvSpPr>
        <p:spPr>
          <a:xfrm>
            <a:off x="609600" y="1600200"/>
            <a:ext cx="9956800" cy="4873752"/>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4"/>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9" name="Espace réservé du numéro de diapositive 8"/>
          <p:cNvSpPr>
            <a:spLocks noGrp="1"/>
          </p:cNvSpPr>
          <p:nvPr>
            <p:ph type="sldNum" sz="quarter" idx="15"/>
          </p:nvPr>
        </p:nvSpPr>
        <p:spPr/>
        <p:txBody>
          <a:bodyPr rtlCol="0"/>
          <a:lstStyle/>
          <a:p>
            <a:fld id="{41EE7768-CA45-47BB-8BE6-61806800A8FF}" type="slidenum">
              <a:rPr lang="en-US" smtClean="0"/>
              <a:pPr/>
              <a:t>‹#›</a:t>
            </a:fld>
            <a:endParaRPr lang="en-US"/>
          </a:p>
        </p:txBody>
      </p:sp>
      <p:sp>
        <p:nvSpPr>
          <p:cNvPr id="10" name="Espace réservé du pied de page 9"/>
          <p:cNvSpPr>
            <a:spLocks noGrp="1"/>
          </p:cNvSpPr>
          <p:nvPr>
            <p:ph type="ftr" sz="quarter" idx="16"/>
          </p:nvPr>
        </p:nvSpPr>
        <p:spPr/>
        <p:txBody>
          <a:bodyPr rtlCol="0"/>
          <a:lstStyle/>
          <a:p>
            <a:endParaRPr lang="en-US">
              <a:solidFill>
                <a:srgbClr val="575F6D"/>
              </a:solidFill>
            </a:endParaRPr>
          </a:p>
        </p:txBody>
      </p:sp>
    </p:spTree>
    <p:extLst>
      <p:ext uri="{BB962C8B-B14F-4D97-AF65-F5344CB8AC3E}">
        <p14:creationId xmlns:p14="http://schemas.microsoft.com/office/powerpoint/2010/main" val="969794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6600802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48000" y="2895600"/>
            <a:ext cx="8229600" cy="2053590"/>
          </a:xfrm>
        </p:spPr>
        <p:txBody>
          <a:bodyPr/>
          <a:lstStyle>
            <a:lvl1pPr algn="l">
              <a:buNone/>
              <a:defRPr sz="3000" b="1" cap="small" baseline="0"/>
            </a:lvl1pPr>
          </a:lstStyle>
          <a:p>
            <a:r>
              <a:rPr kumimoji="0" lang="fr-FR"/>
              <a:t>Modifiez le style du titre</a:t>
            </a:r>
            <a:endParaRPr kumimoji="0" lang="en-US"/>
          </a:p>
        </p:txBody>
      </p:sp>
      <p:sp>
        <p:nvSpPr>
          <p:cNvPr id="3" name="Espace réservé du texte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Modifiez les styles du texte du masque</a:t>
            </a:r>
          </a:p>
        </p:txBody>
      </p:sp>
      <p:sp>
        <p:nvSpPr>
          <p:cNvPr id="4" name="Espace réservé de la date 3"/>
          <p:cNvSpPr>
            <a:spLocks noGrp="1"/>
          </p:cNvSpPr>
          <p:nvPr>
            <p:ph type="dt" sz="half" idx="10"/>
          </p:nvPr>
        </p:nvSpPr>
        <p:spPr bwMode="auto">
          <a:xfrm rot="5400000">
            <a:off x="10732008" y="1106932"/>
            <a:ext cx="2286000" cy="508000"/>
          </a:xfrm>
        </p:spPr>
        <p:txBody>
          <a:bodyPr/>
          <a:lstStyle/>
          <a:p>
            <a:fld id="{D6F7BDB8-A4BC-4EB5-94D0-C55B2680B61C}" type="datetimeFigureOut">
              <a:rPr lang="en-US" smtClean="0">
                <a:solidFill>
                  <a:srgbClr val="FFF39D"/>
                </a:solidFill>
              </a:rPr>
              <a:pPr/>
              <a:t>11/11/2025</a:t>
            </a:fld>
            <a:endParaRPr lang="en-US">
              <a:solidFill>
                <a:srgbClr val="FFF39D"/>
              </a:solidFill>
            </a:endParaRPr>
          </a:p>
        </p:txBody>
      </p:sp>
      <p:sp>
        <p:nvSpPr>
          <p:cNvPr id="5" name="Espace réservé du pied de page 4"/>
          <p:cNvSpPr>
            <a:spLocks noGrp="1"/>
          </p:cNvSpPr>
          <p:nvPr>
            <p:ph type="ftr" sz="quarter" idx="11"/>
          </p:nvPr>
        </p:nvSpPr>
        <p:spPr bwMode="auto">
          <a:xfrm rot="5400000">
            <a:off x="10046208" y="4114800"/>
            <a:ext cx="3657600" cy="512064"/>
          </a:xfrm>
        </p:spPr>
        <p:txBody>
          <a:bodyPr/>
          <a:lstStyle/>
          <a:p>
            <a:endParaRPr lang="en-US">
              <a:solidFill>
                <a:srgbClr val="FFF39D"/>
              </a:solidFill>
            </a:endParaRPr>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Connecteur droit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Connecteur droit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Connecteur droit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Connecteur droit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Connecteur droit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Ellipse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Ellipse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Ellipse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Ellipse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llipse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Connecteur droit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Espace réservé du numéro de diapositive 5"/>
          <p:cNvSpPr>
            <a:spLocks noGrp="1"/>
          </p:cNvSpPr>
          <p:nvPr>
            <p:ph type="sldNum" sz="quarter" idx="12"/>
          </p:nvPr>
        </p:nvSpPr>
        <p:spPr bwMode="auto">
          <a:xfrm>
            <a:off x="1787488" y="4928702"/>
            <a:ext cx="812800" cy="517524"/>
          </a:xfrm>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3603562034"/>
      </p:ext>
    </p:extLst>
  </p:cSld>
  <p:clrMapOvr>
    <a:overrideClrMapping bg1="dk1" tx1="lt1" bg2="dk2" tx2="lt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5" name="Espace réservé de la date 4"/>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6" name="Espace réservé du pied de page 5"/>
          <p:cNvSpPr>
            <a:spLocks noGrp="1"/>
          </p:cNvSpPr>
          <p:nvPr>
            <p:ph type="ftr" sz="quarter" idx="11"/>
          </p:nvPr>
        </p:nvSpPr>
        <p:spPr/>
        <p:txBody>
          <a:bodyPr/>
          <a:lstStyle/>
          <a:p>
            <a:endParaRPr lang="en-US">
              <a:solidFill>
                <a:srgbClr val="575F6D"/>
              </a:solidFill>
            </a:endParaRPr>
          </a:p>
        </p:txBody>
      </p:sp>
      <p:sp>
        <p:nvSpPr>
          <p:cNvPr id="7" name="Espace réservé du numéro de diapositive 6"/>
          <p:cNvSpPr>
            <a:spLocks noGrp="1"/>
          </p:cNvSpPr>
          <p:nvPr>
            <p:ph type="sldNum" sz="quarter" idx="12"/>
          </p:nvPr>
        </p:nvSpPr>
        <p:spPr/>
        <p:txBody>
          <a:bodyPr/>
          <a:lstStyle/>
          <a:p>
            <a:fld id="{41EE7768-CA45-47BB-8BE6-61806800A8FF}" type="slidenum">
              <a:rPr lang="en-US" smtClean="0"/>
              <a:pPr/>
              <a:t>‹#›</a:t>
            </a:fld>
            <a:endParaRPr lang="en-US"/>
          </a:p>
        </p:txBody>
      </p:sp>
      <p:sp>
        <p:nvSpPr>
          <p:cNvPr id="9" name="Espace réservé du contenu 8"/>
          <p:cNvSpPr>
            <a:spLocks noGrp="1"/>
          </p:cNvSpPr>
          <p:nvPr>
            <p:ph sz="quarter" idx="1"/>
          </p:nvPr>
        </p:nvSpPr>
        <p:spPr>
          <a:xfrm>
            <a:off x="609600" y="1600200"/>
            <a:ext cx="4876800" cy="45720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5693664" y="1600200"/>
            <a:ext cx="4876800" cy="45720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extLst>
      <p:ext uri="{BB962C8B-B14F-4D97-AF65-F5344CB8AC3E}">
        <p14:creationId xmlns:p14="http://schemas.microsoft.com/office/powerpoint/2010/main" val="9002209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058400" cy="1143000"/>
          </a:xfrm>
        </p:spPr>
        <p:txBody>
          <a:bodyPr anchor="b"/>
          <a:lstStyle>
            <a:lvl1pPr>
              <a:defRPr/>
            </a:lvl1pPr>
          </a:lstStyle>
          <a:p>
            <a:r>
              <a:rPr kumimoji="0" lang="fr-FR"/>
              <a:t>Modifiez le style du titre</a:t>
            </a:r>
            <a:endParaRPr kumimoji="0" lang="en-US"/>
          </a:p>
        </p:txBody>
      </p:sp>
      <p:sp>
        <p:nvSpPr>
          <p:cNvPr id="7" name="Espace réservé de la date 6"/>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8" name="Espace réservé du pied de page 7"/>
          <p:cNvSpPr>
            <a:spLocks noGrp="1"/>
          </p:cNvSpPr>
          <p:nvPr>
            <p:ph type="ftr" sz="quarter" idx="11"/>
          </p:nvPr>
        </p:nvSpPr>
        <p:spPr/>
        <p:txBody>
          <a:bodyPr/>
          <a:lstStyle/>
          <a:p>
            <a:endParaRPr lang="en-US">
              <a:solidFill>
                <a:srgbClr val="575F6D"/>
              </a:solidFill>
            </a:endParaRPr>
          </a:p>
        </p:txBody>
      </p:sp>
      <p:sp>
        <p:nvSpPr>
          <p:cNvPr id="9" name="Espace réservé du numéro de diapositive 8"/>
          <p:cNvSpPr>
            <a:spLocks noGrp="1"/>
          </p:cNvSpPr>
          <p:nvPr>
            <p:ph type="sldNum" sz="quarter" idx="12"/>
          </p:nvPr>
        </p:nvSpPr>
        <p:spPr/>
        <p:txBody>
          <a:bodyPr/>
          <a:lstStyle/>
          <a:p>
            <a:fld id="{41EE7768-CA45-47BB-8BE6-61806800A8FF}" type="slidenum">
              <a:rPr lang="en-US" smtClean="0"/>
              <a:pPr/>
              <a:t>‹#›</a:t>
            </a:fld>
            <a:endParaRPr lang="en-US"/>
          </a:p>
        </p:txBody>
      </p:sp>
      <p:sp>
        <p:nvSpPr>
          <p:cNvPr id="11" name="Espace réservé du contenu 10"/>
          <p:cNvSpPr>
            <a:spLocks noGrp="1"/>
          </p:cNvSpPr>
          <p:nvPr>
            <p:ph sz="quarter" idx="2"/>
          </p:nvPr>
        </p:nvSpPr>
        <p:spPr>
          <a:xfrm>
            <a:off x="609600" y="2362200"/>
            <a:ext cx="4876800" cy="38862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5829300" y="2362200"/>
            <a:ext cx="4876800" cy="38862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texte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Modifiez les styles du texte du masque</a:t>
            </a:r>
          </a:p>
        </p:txBody>
      </p:sp>
      <p:sp>
        <p:nvSpPr>
          <p:cNvPr id="14" name="Espace réservé du texte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Modifiez les styles du texte du masque</a:t>
            </a:r>
          </a:p>
        </p:txBody>
      </p:sp>
    </p:spTree>
    <p:extLst>
      <p:ext uri="{BB962C8B-B14F-4D97-AF65-F5344CB8AC3E}">
        <p14:creationId xmlns:p14="http://schemas.microsoft.com/office/powerpoint/2010/main" val="18656213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6" name="Espace réservé de la date 5"/>
          <p:cNvSpPr>
            <a:spLocks noGrp="1"/>
          </p:cNvSpPr>
          <p:nvPr>
            <p:ph type="dt" sz="half" idx="10"/>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7" name="Espace réservé du numéro de diapositive 6"/>
          <p:cNvSpPr>
            <a:spLocks noGrp="1"/>
          </p:cNvSpPr>
          <p:nvPr>
            <p:ph type="sldNum" sz="quarter" idx="11"/>
          </p:nvPr>
        </p:nvSpPr>
        <p:spPr/>
        <p:txBody>
          <a:bodyPr rtlCol="0"/>
          <a:lstStyle/>
          <a:p>
            <a:fld id="{41EE7768-CA45-47BB-8BE6-61806800A8FF}" type="slidenum">
              <a:rPr lang="en-US" smtClean="0"/>
              <a:pPr/>
              <a:t>‹#›</a:t>
            </a:fld>
            <a:endParaRPr lang="en-US"/>
          </a:p>
        </p:txBody>
      </p:sp>
      <p:sp>
        <p:nvSpPr>
          <p:cNvPr id="8" name="Espace réservé du pied de page 7"/>
          <p:cNvSpPr>
            <a:spLocks noGrp="1"/>
          </p:cNvSpPr>
          <p:nvPr>
            <p:ph type="ftr" sz="quarter" idx="12"/>
          </p:nvPr>
        </p:nvSpPr>
        <p:spPr/>
        <p:txBody>
          <a:bodyPr rtlCol="0"/>
          <a:lstStyle/>
          <a:p>
            <a:endParaRPr lang="en-US">
              <a:solidFill>
                <a:srgbClr val="575F6D"/>
              </a:solidFill>
            </a:endParaRPr>
          </a:p>
        </p:txBody>
      </p:sp>
    </p:spTree>
    <p:extLst>
      <p:ext uri="{BB962C8B-B14F-4D97-AF65-F5344CB8AC3E}">
        <p14:creationId xmlns:p14="http://schemas.microsoft.com/office/powerpoint/2010/main" val="256014153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3" name="Espace réservé du pied de page 2"/>
          <p:cNvSpPr>
            <a:spLocks noGrp="1"/>
          </p:cNvSpPr>
          <p:nvPr>
            <p:ph type="ftr" sz="quarter" idx="11"/>
          </p:nvPr>
        </p:nvSpPr>
        <p:spPr/>
        <p:txBody>
          <a:bodyPr/>
          <a:lstStyle/>
          <a:p>
            <a:endParaRPr lang="en-US">
              <a:solidFill>
                <a:srgbClr val="575F6D"/>
              </a:solidFill>
            </a:endParaRPr>
          </a:p>
        </p:txBody>
      </p:sp>
      <p:sp>
        <p:nvSpPr>
          <p:cNvPr id="4" name="Espace réservé du numéro de diapositive 3"/>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165333251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Titr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fr-FR"/>
              <a:t>Modifiez le style du titre</a:t>
            </a:r>
            <a:endParaRPr kumimoji="0" lang="en-US"/>
          </a:p>
        </p:txBody>
      </p:sp>
      <p:sp>
        <p:nvSpPr>
          <p:cNvPr id="3" name="Espace réservé du texte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a:t>Modifiez les styles du texte du masque</a:t>
            </a:r>
          </a:p>
        </p:txBody>
      </p:sp>
      <p:sp>
        <p:nvSpPr>
          <p:cNvPr id="8" name="Connecteur droit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Connecteur droit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Connecteur droit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Connecteur droit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Ellipse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Espace réservé du contenu 17"/>
          <p:cNvSpPr>
            <a:spLocks noGrp="1"/>
          </p:cNvSpPr>
          <p:nvPr>
            <p:ph sz="quarter" idx="1"/>
          </p:nvPr>
        </p:nvSpPr>
        <p:spPr>
          <a:xfrm>
            <a:off x="406400" y="274320"/>
            <a:ext cx="7518400" cy="6327648"/>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1" name="Espace réservé de la date 20"/>
          <p:cNvSpPr>
            <a:spLocks noGrp="1"/>
          </p:cNvSpPr>
          <p:nvPr>
            <p:ph type="dt" sz="half" idx="14"/>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22" name="Espace réservé du numéro de diapositive 21"/>
          <p:cNvSpPr>
            <a:spLocks noGrp="1"/>
          </p:cNvSpPr>
          <p:nvPr>
            <p:ph type="sldNum" sz="quarter" idx="15"/>
          </p:nvPr>
        </p:nvSpPr>
        <p:spPr/>
        <p:txBody>
          <a:bodyPr rtlCol="0"/>
          <a:lstStyle/>
          <a:p>
            <a:fld id="{41EE7768-CA45-47BB-8BE6-61806800A8FF}" type="slidenum">
              <a:rPr lang="en-US" smtClean="0"/>
              <a:pPr/>
              <a:t>‹#›</a:t>
            </a:fld>
            <a:endParaRPr lang="en-US"/>
          </a:p>
        </p:txBody>
      </p:sp>
      <p:sp>
        <p:nvSpPr>
          <p:cNvPr id="23" name="Espace réservé du pied de page 22"/>
          <p:cNvSpPr>
            <a:spLocks noGrp="1"/>
          </p:cNvSpPr>
          <p:nvPr>
            <p:ph type="ftr" sz="quarter" idx="16"/>
          </p:nvPr>
        </p:nvSpPr>
        <p:spPr/>
        <p:txBody>
          <a:bodyPr rtlCol="0"/>
          <a:lstStyle/>
          <a:p>
            <a:endParaRPr lang="en-US">
              <a:solidFill>
                <a:srgbClr val="575F6D"/>
              </a:solidFill>
            </a:endParaRPr>
          </a:p>
        </p:txBody>
      </p:sp>
    </p:spTree>
    <p:extLst>
      <p:ext uri="{BB962C8B-B14F-4D97-AF65-F5344CB8AC3E}">
        <p14:creationId xmlns:p14="http://schemas.microsoft.com/office/powerpoint/2010/main" val="505068295"/>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Ellipse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Titre 1"/>
          <p:cNvSpPr>
            <a:spLocks noGrp="1"/>
          </p:cNvSpPr>
          <p:nvPr>
            <p:ph type="title"/>
          </p:nvPr>
        </p:nvSpPr>
        <p:spPr>
          <a:xfrm rot="5400000">
            <a:off x="5518404" y="3124200"/>
            <a:ext cx="6309360" cy="609600"/>
          </a:xfrm>
        </p:spPr>
        <p:txBody>
          <a:bodyPr anchor="b"/>
          <a:lstStyle>
            <a:lvl1pPr algn="l">
              <a:buNone/>
              <a:defRPr sz="2000" b="1"/>
            </a:lvl1pPr>
          </a:lstStyle>
          <a:p>
            <a:r>
              <a:rPr kumimoji="0" lang="fr-FR"/>
              <a:t>Modifiez le style du titre</a:t>
            </a:r>
            <a:endParaRPr kumimoji="0" lang="en-US"/>
          </a:p>
        </p:txBody>
      </p:sp>
      <p:sp>
        <p:nvSpPr>
          <p:cNvPr id="3" name="Espace réservé pour une image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a:t>Modifiez les styles du texte du masque</a:t>
            </a:r>
          </a:p>
        </p:txBody>
      </p:sp>
      <p:sp>
        <p:nvSpPr>
          <p:cNvPr id="10" name="Connecteur droit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Connecteur droit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Connecteur droit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Connecteur droit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Espace réservé de la date 16"/>
          <p:cNvSpPr>
            <a:spLocks noGrp="1"/>
          </p:cNvSpPr>
          <p:nvPr>
            <p:ph type="dt" sz="half" idx="10"/>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18" name="Espace réservé du numéro de diapositive 17"/>
          <p:cNvSpPr>
            <a:spLocks noGrp="1"/>
          </p:cNvSpPr>
          <p:nvPr>
            <p:ph type="sldNum" sz="quarter" idx="11"/>
          </p:nvPr>
        </p:nvSpPr>
        <p:spPr/>
        <p:txBody>
          <a:bodyPr rtlCol="0"/>
          <a:lstStyle/>
          <a:p>
            <a:fld id="{41EE7768-CA45-47BB-8BE6-61806800A8FF}" type="slidenum">
              <a:rPr lang="en-US" smtClean="0"/>
              <a:pPr/>
              <a:t>‹#›</a:t>
            </a:fld>
            <a:endParaRPr lang="en-US"/>
          </a:p>
        </p:txBody>
      </p:sp>
      <p:sp>
        <p:nvSpPr>
          <p:cNvPr id="21" name="Espace réservé du pied de page 20"/>
          <p:cNvSpPr>
            <a:spLocks noGrp="1"/>
          </p:cNvSpPr>
          <p:nvPr>
            <p:ph type="ftr" sz="quarter" idx="12"/>
          </p:nvPr>
        </p:nvSpPr>
        <p:spPr/>
        <p:txBody>
          <a:bodyPr rtlCol="0"/>
          <a:lstStyle/>
          <a:p>
            <a:endParaRPr lang="en-US">
              <a:solidFill>
                <a:srgbClr val="575F6D"/>
              </a:solidFill>
            </a:endParaRPr>
          </a:p>
        </p:txBody>
      </p:sp>
    </p:spTree>
    <p:extLst>
      <p:ext uri="{BB962C8B-B14F-4D97-AF65-F5344CB8AC3E}">
        <p14:creationId xmlns:p14="http://schemas.microsoft.com/office/powerpoint/2010/main" val="5352137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5" name="Espace réservé du pied de page 4"/>
          <p:cNvSpPr>
            <a:spLocks noGrp="1"/>
          </p:cNvSpPr>
          <p:nvPr>
            <p:ph type="ftr" sz="quarter" idx="11"/>
          </p:nvPr>
        </p:nvSpPr>
        <p:spPr/>
        <p:txBody>
          <a:bodyPr/>
          <a:lstStyle/>
          <a:p>
            <a:endParaRPr lang="en-US">
              <a:solidFill>
                <a:srgbClr val="575F6D"/>
              </a:solidFill>
            </a:endParaRPr>
          </a:p>
        </p:txBody>
      </p:sp>
      <p:sp>
        <p:nvSpPr>
          <p:cNvPr id="6" name="Espace réservé du numéro de diapositive 5"/>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20144225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40"/>
            <a:ext cx="2235200" cy="5851525"/>
          </a:xfrm>
        </p:spPr>
        <p:txBody>
          <a:bodyPr vert="eaVert"/>
          <a:lstStyle/>
          <a:p>
            <a:r>
              <a:rPr kumimoji="0" lang="fr-FR"/>
              <a:t>Modifiez le style du titre</a:t>
            </a:r>
            <a:endParaRPr kumimoji="0" lang="en-US"/>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5" name="Espace réservé du pied de page 4"/>
          <p:cNvSpPr>
            <a:spLocks noGrp="1"/>
          </p:cNvSpPr>
          <p:nvPr>
            <p:ph type="ftr" sz="quarter" idx="11"/>
          </p:nvPr>
        </p:nvSpPr>
        <p:spPr/>
        <p:txBody>
          <a:bodyPr/>
          <a:lstStyle/>
          <a:p>
            <a:endParaRPr lang="en-US">
              <a:solidFill>
                <a:srgbClr val="575F6D"/>
              </a:solidFill>
            </a:endParaRPr>
          </a:p>
        </p:txBody>
      </p:sp>
      <p:sp>
        <p:nvSpPr>
          <p:cNvPr id="6" name="Espace réservé du numéro de diapositive 5"/>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32674202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3048000" y="3124200"/>
            <a:ext cx="8229600" cy="1894362"/>
          </a:xfrm>
        </p:spPr>
        <p:txBody>
          <a:bodyPr/>
          <a:lstStyle>
            <a:lvl1pPr>
              <a:defRPr b="1"/>
            </a:lvl1pPr>
          </a:lstStyle>
          <a:p>
            <a:r>
              <a:rPr kumimoji="0" lang="fr-FR"/>
              <a:t>Modifiez le style du titre</a:t>
            </a:r>
            <a:endParaRPr kumimoji="0" lang="en-US"/>
          </a:p>
        </p:txBody>
      </p:sp>
      <p:sp>
        <p:nvSpPr>
          <p:cNvPr id="9" name="Sous-titr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Modifiez le style des sous-titres du masque</a:t>
            </a:r>
            <a:endParaRPr kumimoji="0" lang="en-US"/>
          </a:p>
        </p:txBody>
      </p:sp>
      <p:sp>
        <p:nvSpPr>
          <p:cNvPr id="28" name="Espace réservé de la date 27"/>
          <p:cNvSpPr>
            <a:spLocks noGrp="1"/>
          </p:cNvSpPr>
          <p:nvPr>
            <p:ph type="dt" sz="half" idx="10"/>
          </p:nvPr>
        </p:nvSpPr>
        <p:spPr bwMode="auto">
          <a:xfrm rot="5400000">
            <a:off x="10733828" y="1110597"/>
            <a:ext cx="2286000" cy="508000"/>
          </a:xfrm>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17" name="Espace réservé du pied de page 16"/>
          <p:cNvSpPr>
            <a:spLocks noGrp="1"/>
          </p:cNvSpPr>
          <p:nvPr>
            <p:ph type="ftr" sz="quarter" idx="11"/>
          </p:nvPr>
        </p:nvSpPr>
        <p:spPr bwMode="auto">
          <a:xfrm rot="5400000">
            <a:off x="10045959" y="4117661"/>
            <a:ext cx="3657600" cy="512064"/>
          </a:xfrm>
        </p:spPr>
        <p:txBody>
          <a:bodyPr/>
          <a:lstStyle/>
          <a:p>
            <a:endParaRPr lang="en-US">
              <a:solidFill>
                <a:srgbClr val="575F6D"/>
              </a:solidFill>
            </a:endParaRPr>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Connecteur droit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Connecteur droit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Connecteur droit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Connecteur droit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Connecteur droit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Connecteur droit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Ellipse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llipse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Ellipse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Ellipse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Ellipse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Espace réservé du numéro de diapositive 28"/>
          <p:cNvSpPr>
            <a:spLocks noGrp="1"/>
          </p:cNvSpPr>
          <p:nvPr>
            <p:ph type="sldNum" sz="quarter" idx="12"/>
          </p:nvPr>
        </p:nvSpPr>
        <p:spPr bwMode="auto">
          <a:xfrm>
            <a:off x="1767392" y="4928702"/>
            <a:ext cx="812800" cy="517524"/>
          </a:xfrm>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356767561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2956830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8" name="Espace réservé du contenu 7"/>
          <p:cNvSpPr>
            <a:spLocks noGrp="1"/>
          </p:cNvSpPr>
          <p:nvPr>
            <p:ph sz="quarter" idx="1"/>
          </p:nvPr>
        </p:nvSpPr>
        <p:spPr>
          <a:xfrm>
            <a:off x="609600" y="1600200"/>
            <a:ext cx="9956800" cy="4873752"/>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4"/>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9" name="Espace réservé du numéro de diapositive 8"/>
          <p:cNvSpPr>
            <a:spLocks noGrp="1"/>
          </p:cNvSpPr>
          <p:nvPr>
            <p:ph type="sldNum" sz="quarter" idx="15"/>
          </p:nvPr>
        </p:nvSpPr>
        <p:spPr/>
        <p:txBody>
          <a:bodyPr rtlCol="0"/>
          <a:lstStyle/>
          <a:p>
            <a:fld id="{41EE7768-CA45-47BB-8BE6-61806800A8FF}" type="slidenum">
              <a:rPr lang="en-US" smtClean="0"/>
              <a:pPr/>
              <a:t>‹#›</a:t>
            </a:fld>
            <a:endParaRPr lang="en-US"/>
          </a:p>
        </p:txBody>
      </p:sp>
      <p:sp>
        <p:nvSpPr>
          <p:cNvPr id="10" name="Espace réservé du pied de page 9"/>
          <p:cNvSpPr>
            <a:spLocks noGrp="1"/>
          </p:cNvSpPr>
          <p:nvPr>
            <p:ph type="ftr" sz="quarter" idx="16"/>
          </p:nvPr>
        </p:nvSpPr>
        <p:spPr/>
        <p:txBody>
          <a:bodyPr rtlCol="0"/>
          <a:lstStyle/>
          <a:p>
            <a:endParaRPr lang="en-US">
              <a:solidFill>
                <a:srgbClr val="575F6D"/>
              </a:solidFill>
            </a:endParaRPr>
          </a:p>
        </p:txBody>
      </p:sp>
    </p:spTree>
    <p:extLst>
      <p:ext uri="{BB962C8B-B14F-4D97-AF65-F5344CB8AC3E}">
        <p14:creationId xmlns:p14="http://schemas.microsoft.com/office/powerpoint/2010/main" val="241984153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48000" y="2895600"/>
            <a:ext cx="8229600" cy="2053590"/>
          </a:xfrm>
        </p:spPr>
        <p:txBody>
          <a:bodyPr/>
          <a:lstStyle>
            <a:lvl1pPr algn="l">
              <a:buNone/>
              <a:defRPr sz="3000" b="1" cap="small" baseline="0"/>
            </a:lvl1pPr>
          </a:lstStyle>
          <a:p>
            <a:r>
              <a:rPr kumimoji="0" lang="fr-FR"/>
              <a:t>Modifiez le style du titre</a:t>
            </a:r>
            <a:endParaRPr kumimoji="0" lang="en-US"/>
          </a:p>
        </p:txBody>
      </p:sp>
      <p:sp>
        <p:nvSpPr>
          <p:cNvPr id="3" name="Espace réservé du texte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Modifiez les styles du texte du masque</a:t>
            </a:r>
          </a:p>
        </p:txBody>
      </p:sp>
      <p:sp>
        <p:nvSpPr>
          <p:cNvPr id="4" name="Espace réservé de la date 3"/>
          <p:cNvSpPr>
            <a:spLocks noGrp="1"/>
          </p:cNvSpPr>
          <p:nvPr>
            <p:ph type="dt" sz="half" idx="10"/>
          </p:nvPr>
        </p:nvSpPr>
        <p:spPr bwMode="auto">
          <a:xfrm rot="5400000">
            <a:off x="10732008" y="1106932"/>
            <a:ext cx="2286000" cy="508000"/>
          </a:xfrm>
        </p:spPr>
        <p:txBody>
          <a:bodyPr/>
          <a:lstStyle/>
          <a:p>
            <a:fld id="{D6F7BDB8-A4BC-4EB5-94D0-C55B2680B61C}" type="datetimeFigureOut">
              <a:rPr lang="en-US" smtClean="0">
                <a:solidFill>
                  <a:srgbClr val="FFF39D"/>
                </a:solidFill>
              </a:rPr>
              <a:pPr/>
              <a:t>11/11/2025</a:t>
            </a:fld>
            <a:endParaRPr lang="en-US">
              <a:solidFill>
                <a:srgbClr val="FFF39D"/>
              </a:solidFill>
            </a:endParaRPr>
          </a:p>
        </p:txBody>
      </p:sp>
      <p:sp>
        <p:nvSpPr>
          <p:cNvPr id="5" name="Espace réservé du pied de page 4"/>
          <p:cNvSpPr>
            <a:spLocks noGrp="1"/>
          </p:cNvSpPr>
          <p:nvPr>
            <p:ph type="ftr" sz="quarter" idx="11"/>
          </p:nvPr>
        </p:nvSpPr>
        <p:spPr bwMode="auto">
          <a:xfrm rot="5400000">
            <a:off x="10046208" y="4114800"/>
            <a:ext cx="3657600" cy="512064"/>
          </a:xfrm>
        </p:spPr>
        <p:txBody>
          <a:bodyPr/>
          <a:lstStyle/>
          <a:p>
            <a:endParaRPr lang="en-US">
              <a:solidFill>
                <a:srgbClr val="FFF39D"/>
              </a:solidFill>
            </a:endParaRPr>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Connecteur droit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Connecteur droit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Connecteur droit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Connecteur droit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Connecteur droit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Ellipse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Ellipse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Ellipse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Ellipse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llipse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Connecteur droit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Espace réservé du numéro de diapositive 5"/>
          <p:cNvSpPr>
            <a:spLocks noGrp="1"/>
          </p:cNvSpPr>
          <p:nvPr>
            <p:ph type="sldNum" sz="quarter" idx="12"/>
          </p:nvPr>
        </p:nvSpPr>
        <p:spPr bwMode="auto">
          <a:xfrm>
            <a:off x="1787488" y="4928702"/>
            <a:ext cx="812800" cy="517524"/>
          </a:xfrm>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3343616085"/>
      </p:ext>
    </p:extLst>
  </p:cSld>
  <p:clrMapOvr>
    <a:overrideClrMapping bg1="dk1" tx1="lt1" bg2="dk2" tx2="lt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5" name="Espace réservé de la date 4"/>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6" name="Espace réservé du pied de page 5"/>
          <p:cNvSpPr>
            <a:spLocks noGrp="1"/>
          </p:cNvSpPr>
          <p:nvPr>
            <p:ph type="ftr" sz="quarter" idx="11"/>
          </p:nvPr>
        </p:nvSpPr>
        <p:spPr/>
        <p:txBody>
          <a:bodyPr/>
          <a:lstStyle/>
          <a:p>
            <a:endParaRPr lang="en-US">
              <a:solidFill>
                <a:srgbClr val="575F6D"/>
              </a:solidFill>
            </a:endParaRPr>
          </a:p>
        </p:txBody>
      </p:sp>
      <p:sp>
        <p:nvSpPr>
          <p:cNvPr id="7" name="Espace réservé du numéro de diapositive 6"/>
          <p:cNvSpPr>
            <a:spLocks noGrp="1"/>
          </p:cNvSpPr>
          <p:nvPr>
            <p:ph type="sldNum" sz="quarter" idx="12"/>
          </p:nvPr>
        </p:nvSpPr>
        <p:spPr/>
        <p:txBody>
          <a:bodyPr/>
          <a:lstStyle/>
          <a:p>
            <a:fld id="{41EE7768-CA45-47BB-8BE6-61806800A8FF}" type="slidenum">
              <a:rPr lang="en-US" smtClean="0"/>
              <a:pPr/>
              <a:t>‹#›</a:t>
            </a:fld>
            <a:endParaRPr lang="en-US"/>
          </a:p>
        </p:txBody>
      </p:sp>
      <p:sp>
        <p:nvSpPr>
          <p:cNvPr id="9" name="Espace réservé du contenu 8"/>
          <p:cNvSpPr>
            <a:spLocks noGrp="1"/>
          </p:cNvSpPr>
          <p:nvPr>
            <p:ph sz="quarter" idx="1"/>
          </p:nvPr>
        </p:nvSpPr>
        <p:spPr>
          <a:xfrm>
            <a:off x="609600" y="1600200"/>
            <a:ext cx="4876800" cy="45720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5693664" y="1600200"/>
            <a:ext cx="4876800" cy="45720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extLst>
      <p:ext uri="{BB962C8B-B14F-4D97-AF65-F5344CB8AC3E}">
        <p14:creationId xmlns:p14="http://schemas.microsoft.com/office/powerpoint/2010/main" val="391650393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058400" cy="1143000"/>
          </a:xfrm>
        </p:spPr>
        <p:txBody>
          <a:bodyPr anchor="b"/>
          <a:lstStyle>
            <a:lvl1pPr>
              <a:defRPr/>
            </a:lvl1pPr>
          </a:lstStyle>
          <a:p>
            <a:r>
              <a:rPr kumimoji="0" lang="fr-FR"/>
              <a:t>Modifiez le style du titre</a:t>
            </a:r>
            <a:endParaRPr kumimoji="0" lang="en-US"/>
          </a:p>
        </p:txBody>
      </p:sp>
      <p:sp>
        <p:nvSpPr>
          <p:cNvPr id="7" name="Espace réservé de la date 6"/>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8" name="Espace réservé du pied de page 7"/>
          <p:cNvSpPr>
            <a:spLocks noGrp="1"/>
          </p:cNvSpPr>
          <p:nvPr>
            <p:ph type="ftr" sz="quarter" idx="11"/>
          </p:nvPr>
        </p:nvSpPr>
        <p:spPr/>
        <p:txBody>
          <a:bodyPr/>
          <a:lstStyle/>
          <a:p>
            <a:endParaRPr lang="en-US">
              <a:solidFill>
                <a:srgbClr val="575F6D"/>
              </a:solidFill>
            </a:endParaRPr>
          </a:p>
        </p:txBody>
      </p:sp>
      <p:sp>
        <p:nvSpPr>
          <p:cNvPr id="9" name="Espace réservé du numéro de diapositive 8"/>
          <p:cNvSpPr>
            <a:spLocks noGrp="1"/>
          </p:cNvSpPr>
          <p:nvPr>
            <p:ph type="sldNum" sz="quarter" idx="12"/>
          </p:nvPr>
        </p:nvSpPr>
        <p:spPr/>
        <p:txBody>
          <a:bodyPr/>
          <a:lstStyle/>
          <a:p>
            <a:fld id="{41EE7768-CA45-47BB-8BE6-61806800A8FF}" type="slidenum">
              <a:rPr lang="en-US" smtClean="0"/>
              <a:pPr/>
              <a:t>‹#›</a:t>
            </a:fld>
            <a:endParaRPr lang="en-US"/>
          </a:p>
        </p:txBody>
      </p:sp>
      <p:sp>
        <p:nvSpPr>
          <p:cNvPr id="11" name="Espace réservé du contenu 10"/>
          <p:cNvSpPr>
            <a:spLocks noGrp="1"/>
          </p:cNvSpPr>
          <p:nvPr>
            <p:ph sz="quarter" idx="2"/>
          </p:nvPr>
        </p:nvSpPr>
        <p:spPr>
          <a:xfrm>
            <a:off x="609600" y="2362200"/>
            <a:ext cx="4876800" cy="38862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5829300" y="2362200"/>
            <a:ext cx="4876800" cy="38862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texte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Modifiez les styles du texte du masque</a:t>
            </a:r>
          </a:p>
        </p:txBody>
      </p:sp>
      <p:sp>
        <p:nvSpPr>
          <p:cNvPr id="14" name="Espace réservé du texte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Modifiez les styles du texte du masque</a:t>
            </a:r>
          </a:p>
        </p:txBody>
      </p:sp>
    </p:spTree>
    <p:extLst>
      <p:ext uri="{BB962C8B-B14F-4D97-AF65-F5344CB8AC3E}">
        <p14:creationId xmlns:p14="http://schemas.microsoft.com/office/powerpoint/2010/main" val="9151955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6" name="Espace réservé de la date 5"/>
          <p:cNvSpPr>
            <a:spLocks noGrp="1"/>
          </p:cNvSpPr>
          <p:nvPr>
            <p:ph type="dt" sz="half" idx="10"/>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7" name="Espace réservé du numéro de diapositive 6"/>
          <p:cNvSpPr>
            <a:spLocks noGrp="1"/>
          </p:cNvSpPr>
          <p:nvPr>
            <p:ph type="sldNum" sz="quarter" idx="11"/>
          </p:nvPr>
        </p:nvSpPr>
        <p:spPr/>
        <p:txBody>
          <a:bodyPr rtlCol="0"/>
          <a:lstStyle/>
          <a:p>
            <a:fld id="{41EE7768-CA45-47BB-8BE6-61806800A8FF}" type="slidenum">
              <a:rPr lang="en-US" smtClean="0"/>
              <a:pPr/>
              <a:t>‹#›</a:t>
            </a:fld>
            <a:endParaRPr lang="en-US"/>
          </a:p>
        </p:txBody>
      </p:sp>
      <p:sp>
        <p:nvSpPr>
          <p:cNvPr id="8" name="Espace réservé du pied de page 7"/>
          <p:cNvSpPr>
            <a:spLocks noGrp="1"/>
          </p:cNvSpPr>
          <p:nvPr>
            <p:ph type="ftr" sz="quarter" idx="12"/>
          </p:nvPr>
        </p:nvSpPr>
        <p:spPr/>
        <p:txBody>
          <a:bodyPr rtlCol="0"/>
          <a:lstStyle/>
          <a:p>
            <a:endParaRPr lang="en-US">
              <a:solidFill>
                <a:srgbClr val="575F6D"/>
              </a:solidFill>
            </a:endParaRPr>
          </a:p>
        </p:txBody>
      </p:sp>
    </p:spTree>
    <p:extLst>
      <p:ext uri="{BB962C8B-B14F-4D97-AF65-F5344CB8AC3E}">
        <p14:creationId xmlns:p14="http://schemas.microsoft.com/office/powerpoint/2010/main" val="54035969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3" name="Espace réservé du pied de page 2"/>
          <p:cNvSpPr>
            <a:spLocks noGrp="1"/>
          </p:cNvSpPr>
          <p:nvPr>
            <p:ph type="ftr" sz="quarter" idx="11"/>
          </p:nvPr>
        </p:nvSpPr>
        <p:spPr/>
        <p:txBody>
          <a:bodyPr/>
          <a:lstStyle/>
          <a:p>
            <a:endParaRPr lang="en-US">
              <a:solidFill>
                <a:srgbClr val="575F6D"/>
              </a:solidFill>
            </a:endParaRPr>
          </a:p>
        </p:txBody>
      </p:sp>
      <p:sp>
        <p:nvSpPr>
          <p:cNvPr id="4" name="Espace réservé du numéro de diapositive 3"/>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18777793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Titr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fr-FR"/>
              <a:t>Modifiez le style du titre</a:t>
            </a:r>
            <a:endParaRPr kumimoji="0" lang="en-US"/>
          </a:p>
        </p:txBody>
      </p:sp>
      <p:sp>
        <p:nvSpPr>
          <p:cNvPr id="3" name="Espace réservé du texte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a:t>Modifiez les styles du texte du masque</a:t>
            </a:r>
          </a:p>
        </p:txBody>
      </p:sp>
      <p:sp>
        <p:nvSpPr>
          <p:cNvPr id="8" name="Connecteur droit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Connecteur droit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Connecteur droit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Connecteur droit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Ellipse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Espace réservé du contenu 17"/>
          <p:cNvSpPr>
            <a:spLocks noGrp="1"/>
          </p:cNvSpPr>
          <p:nvPr>
            <p:ph sz="quarter" idx="1"/>
          </p:nvPr>
        </p:nvSpPr>
        <p:spPr>
          <a:xfrm>
            <a:off x="406400" y="274320"/>
            <a:ext cx="7518400" cy="6327648"/>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1" name="Espace réservé de la date 20"/>
          <p:cNvSpPr>
            <a:spLocks noGrp="1"/>
          </p:cNvSpPr>
          <p:nvPr>
            <p:ph type="dt" sz="half" idx="14"/>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22" name="Espace réservé du numéro de diapositive 21"/>
          <p:cNvSpPr>
            <a:spLocks noGrp="1"/>
          </p:cNvSpPr>
          <p:nvPr>
            <p:ph type="sldNum" sz="quarter" idx="15"/>
          </p:nvPr>
        </p:nvSpPr>
        <p:spPr/>
        <p:txBody>
          <a:bodyPr rtlCol="0"/>
          <a:lstStyle/>
          <a:p>
            <a:fld id="{41EE7768-CA45-47BB-8BE6-61806800A8FF}" type="slidenum">
              <a:rPr lang="en-US" smtClean="0"/>
              <a:pPr/>
              <a:t>‹#›</a:t>
            </a:fld>
            <a:endParaRPr lang="en-US"/>
          </a:p>
        </p:txBody>
      </p:sp>
      <p:sp>
        <p:nvSpPr>
          <p:cNvPr id="23" name="Espace réservé du pied de page 22"/>
          <p:cNvSpPr>
            <a:spLocks noGrp="1"/>
          </p:cNvSpPr>
          <p:nvPr>
            <p:ph type="ftr" sz="quarter" idx="16"/>
          </p:nvPr>
        </p:nvSpPr>
        <p:spPr/>
        <p:txBody>
          <a:bodyPr rtlCol="0"/>
          <a:lstStyle/>
          <a:p>
            <a:endParaRPr lang="en-US">
              <a:solidFill>
                <a:srgbClr val="575F6D"/>
              </a:solidFill>
            </a:endParaRPr>
          </a:p>
        </p:txBody>
      </p:sp>
    </p:spTree>
    <p:extLst>
      <p:ext uri="{BB962C8B-B14F-4D97-AF65-F5344CB8AC3E}">
        <p14:creationId xmlns:p14="http://schemas.microsoft.com/office/powerpoint/2010/main" val="2517477384"/>
      </p:ext>
    </p:extLst>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Ellipse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Titre 1"/>
          <p:cNvSpPr>
            <a:spLocks noGrp="1"/>
          </p:cNvSpPr>
          <p:nvPr>
            <p:ph type="title"/>
          </p:nvPr>
        </p:nvSpPr>
        <p:spPr>
          <a:xfrm rot="5400000">
            <a:off x="5518404" y="3124200"/>
            <a:ext cx="6309360" cy="609600"/>
          </a:xfrm>
        </p:spPr>
        <p:txBody>
          <a:bodyPr anchor="b"/>
          <a:lstStyle>
            <a:lvl1pPr algn="l">
              <a:buNone/>
              <a:defRPr sz="2000" b="1"/>
            </a:lvl1pPr>
          </a:lstStyle>
          <a:p>
            <a:r>
              <a:rPr kumimoji="0" lang="fr-FR"/>
              <a:t>Modifiez le style du titre</a:t>
            </a:r>
            <a:endParaRPr kumimoji="0" lang="en-US"/>
          </a:p>
        </p:txBody>
      </p:sp>
      <p:sp>
        <p:nvSpPr>
          <p:cNvPr id="3" name="Espace réservé pour une image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a:t>Modifiez les styles du texte du masque</a:t>
            </a:r>
          </a:p>
        </p:txBody>
      </p:sp>
      <p:sp>
        <p:nvSpPr>
          <p:cNvPr id="10" name="Connecteur droit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Connecteur droit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Connecteur droit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Connecteur droit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Espace réservé de la date 16"/>
          <p:cNvSpPr>
            <a:spLocks noGrp="1"/>
          </p:cNvSpPr>
          <p:nvPr>
            <p:ph type="dt" sz="half" idx="10"/>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18" name="Espace réservé du numéro de diapositive 17"/>
          <p:cNvSpPr>
            <a:spLocks noGrp="1"/>
          </p:cNvSpPr>
          <p:nvPr>
            <p:ph type="sldNum" sz="quarter" idx="11"/>
          </p:nvPr>
        </p:nvSpPr>
        <p:spPr/>
        <p:txBody>
          <a:bodyPr rtlCol="0"/>
          <a:lstStyle/>
          <a:p>
            <a:fld id="{41EE7768-CA45-47BB-8BE6-61806800A8FF}" type="slidenum">
              <a:rPr lang="en-US" smtClean="0"/>
              <a:pPr/>
              <a:t>‹#›</a:t>
            </a:fld>
            <a:endParaRPr lang="en-US"/>
          </a:p>
        </p:txBody>
      </p:sp>
      <p:sp>
        <p:nvSpPr>
          <p:cNvPr id="21" name="Espace réservé du pied de page 20"/>
          <p:cNvSpPr>
            <a:spLocks noGrp="1"/>
          </p:cNvSpPr>
          <p:nvPr>
            <p:ph type="ftr" sz="quarter" idx="12"/>
          </p:nvPr>
        </p:nvSpPr>
        <p:spPr/>
        <p:txBody>
          <a:bodyPr rtlCol="0"/>
          <a:lstStyle/>
          <a:p>
            <a:endParaRPr lang="en-US">
              <a:solidFill>
                <a:srgbClr val="575F6D"/>
              </a:solidFill>
            </a:endParaRPr>
          </a:p>
        </p:txBody>
      </p:sp>
    </p:spTree>
    <p:extLst>
      <p:ext uri="{BB962C8B-B14F-4D97-AF65-F5344CB8AC3E}">
        <p14:creationId xmlns:p14="http://schemas.microsoft.com/office/powerpoint/2010/main" val="159007345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5" name="Espace réservé du pied de page 4"/>
          <p:cNvSpPr>
            <a:spLocks noGrp="1"/>
          </p:cNvSpPr>
          <p:nvPr>
            <p:ph type="ftr" sz="quarter" idx="11"/>
          </p:nvPr>
        </p:nvSpPr>
        <p:spPr/>
        <p:txBody>
          <a:bodyPr/>
          <a:lstStyle/>
          <a:p>
            <a:endParaRPr lang="en-US">
              <a:solidFill>
                <a:srgbClr val="575F6D"/>
              </a:solidFill>
            </a:endParaRPr>
          </a:p>
        </p:txBody>
      </p:sp>
      <p:sp>
        <p:nvSpPr>
          <p:cNvPr id="6" name="Espace réservé du numéro de diapositive 5"/>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126372989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40"/>
            <a:ext cx="2235200" cy="5851525"/>
          </a:xfrm>
        </p:spPr>
        <p:txBody>
          <a:bodyPr vert="eaVert"/>
          <a:lstStyle/>
          <a:p>
            <a:r>
              <a:rPr kumimoji="0" lang="fr-FR"/>
              <a:t>Modifiez le style du titre</a:t>
            </a:r>
            <a:endParaRPr kumimoji="0" lang="en-US"/>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5" name="Espace réservé du pied de page 4"/>
          <p:cNvSpPr>
            <a:spLocks noGrp="1"/>
          </p:cNvSpPr>
          <p:nvPr>
            <p:ph type="ftr" sz="quarter" idx="11"/>
          </p:nvPr>
        </p:nvSpPr>
        <p:spPr/>
        <p:txBody>
          <a:bodyPr/>
          <a:lstStyle/>
          <a:p>
            <a:endParaRPr lang="en-US">
              <a:solidFill>
                <a:srgbClr val="575F6D"/>
              </a:solidFill>
            </a:endParaRPr>
          </a:p>
        </p:txBody>
      </p:sp>
      <p:sp>
        <p:nvSpPr>
          <p:cNvPr id="6" name="Espace réservé du numéro de diapositive 5"/>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1299912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3784651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3048000" y="3124200"/>
            <a:ext cx="8229600" cy="1894362"/>
          </a:xfrm>
        </p:spPr>
        <p:txBody>
          <a:bodyPr/>
          <a:lstStyle>
            <a:lvl1pPr>
              <a:defRPr b="1"/>
            </a:lvl1pPr>
          </a:lstStyle>
          <a:p>
            <a:r>
              <a:rPr kumimoji="0" lang="fr-FR"/>
              <a:t>Modifiez le style du titre</a:t>
            </a:r>
            <a:endParaRPr kumimoji="0" lang="en-US"/>
          </a:p>
        </p:txBody>
      </p:sp>
      <p:sp>
        <p:nvSpPr>
          <p:cNvPr id="9" name="Sous-titr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Modifiez le style des sous-titres du masque</a:t>
            </a:r>
            <a:endParaRPr kumimoji="0" lang="en-US"/>
          </a:p>
        </p:txBody>
      </p:sp>
      <p:sp>
        <p:nvSpPr>
          <p:cNvPr id="28" name="Espace réservé de la date 27"/>
          <p:cNvSpPr>
            <a:spLocks noGrp="1"/>
          </p:cNvSpPr>
          <p:nvPr>
            <p:ph type="dt" sz="half" idx="10"/>
          </p:nvPr>
        </p:nvSpPr>
        <p:spPr bwMode="auto">
          <a:xfrm rot="5400000">
            <a:off x="10733828" y="1110597"/>
            <a:ext cx="2286000" cy="508000"/>
          </a:xfrm>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17" name="Espace réservé du pied de page 16"/>
          <p:cNvSpPr>
            <a:spLocks noGrp="1"/>
          </p:cNvSpPr>
          <p:nvPr>
            <p:ph type="ftr" sz="quarter" idx="11"/>
          </p:nvPr>
        </p:nvSpPr>
        <p:spPr bwMode="auto">
          <a:xfrm rot="5400000">
            <a:off x="10045959" y="4117661"/>
            <a:ext cx="3657600" cy="512064"/>
          </a:xfrm>
        </p:spPr>
        <p:txBody>
          <a:bodyPr/>
          <a:lstStyle/>
          <a:p>
            <a:endParaRPr lang="en-US">
              <a:solidFill>
                <a:srgbClr val="575F6D"/>
              </a:solidFill>
            </a:endParaRPr>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Connecteur droit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Connecteur droit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Connecteur droit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Connecteur droit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Connecteur droit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Connecteur droit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Ellipse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llipse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Ellipse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Ellipse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Ellipse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Espace réservé du numéro de diapositive 28"/>
          <p:cNvSpPr>
            <a:spLocks noGrp="1"/>
          </p:cNvSpPr>
          <p:nvPr>
            <p:ph type="sldNum" sz="quarter" idx="12"/>
          </p:nvPr>
        </p:nvSpPr>
        <p:spPr bwMode="auto">
          <a:xfrm>
            <a:off x="1767392" y="4928702"/>
            <a:ext cx="812800" cy="517524"/>
          </a:xfrm>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2896594821"/>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8" name="Espace réservé du contenu 7"/>
          <p:cNvSpPr>
            <a:spLocks noGrp="1"/>
          </p:cNvSpPr>
          <p:nvPr>
            <p:ph sz="quarter" idx="1"/>
          </p:nvPr>
        </p:nvSpPr>
        <p:spPr>
          <a:xfrm>
            <a:off x="609600" y="1600200"/>
            <a:ext cx="9956800" cy="4873752"/>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4"/>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9" name="Espace réservé du numéro de diapositive 8"/>
          <p:cNvSpPr>
            <a:spLocks noGrp="1"/>
          </p:cNvSpPr>
          <p:nvPr>
            <p:ph type="sldNum" sz="quarter" idx="15"/>
          </p:nvPr>
        </p:nvSpPr>
        <p:spPr/>
        <p:txBody>
          <a:bodyPr rtlCol="0"/>
          <a:lstStyle/>
          <a:p>
            <a:fld id="{41EE7768-CA45-47BB-8BE6-61806800A8FF}" type="slidenum">
              <a:rPr lang="en-US" smtClean="0"/>
              <a:pPr/>
              <a:t>‹#›</a:t>
            </a:fld>
            <a:endParaRPr lang="en-US"/>
          </a:p>
        </p:txBody>
      </p:sp>
      <p:sp>
        <p:nvSpPr>
          <p:cNvPr id="10" name="Espace réservé du pied de page 9"/>
          <p:cNvSpPr>
            <a:spLocks noGrp="1"/>
          </p:cNvSpPr>
          <p:nvPr>
            <p:ph type="ftr" sz="quarter" idx="16"/>
          </p:nvPr>
        </p:nvSpPr>
        <p:spPr/>
        <p:txBody>
          <a:bodyPr rtlCol="0"/>
          <a:lstStyle/>
          <a:p>
            <a:endParaRPr lang="en-US">
              <a:solidFill>
                <a:srgbClr val="575F6D"/>
              </a:solidFill>
            </a:endParaRPr>
          </a:p>
        </p:txBody>
      </p:sp>
    </p:spTree>
    <p:extLst>
      <p:ext uri="{BB962C8B-B14F-4D97-AF65-F5344CB8AC3E}">
        <p14:creationId xmlns:p14="http://schemas.microsoft.com/office/powerpoint/2010/main" val="380708559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48000" y="2895600"/>
            <a:ext cx="8229600" cy="2053590"/>
          </a:xfrm>
        </p:spPr>
        <p:txBody>
          <a:bodyPr/>
          <a:lstStyle>
            <a:lvl1pPr algn="l">
              <a:buNone/>
              <a:defRPr sz="3000" b="1" cap="small" baseline="0"/>
            </a:lvl1pPr>
          </a:lstStyle>
          <a:p>
            <a:r>
              <a:rPr kumimoji="0" lang="fr-FR"/>
              <a:t>Modifiez le style du titre</a:t>
            </a:r>
            <a:endParaRPr kumimoji="0" lang="en-US"/>
          </a:p>
        </p:txBody>
      </p:sp>
      <p:sp>
        <p:nvSpPr>
          <p:cNvPr id="3" name="Espace réservé du texte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Modifiez les styles du texte du masque</a:t>
            </a:r>
          </a:p>
        </p:txBody>
      </p:sp>
      <p:sp>
        <p:nvSpPr>
          <p:cNvPr id="4" name="Espace réservé de la date 3"/>
          <p:cNvSpPr>
            <a:spLocks noGrp="1"/>
          </p:cNvSpPr>
          <p:nvPr>
            <p:ph type="dt" sz="half" idx="10"/>
          </p:nvPr>
        </p:nvSpPr>
        <p:spPr bwMode="auto">
          <a:xfrm rot="5400000">
            <a:off x="10732008" y="1106932"/>
            <a:ext cx="2286000" cy="508000"/>
          </a:xfrm>
        </p:spPr>
        <p:txBody>
          <a:bodyPr/>
          <a:lstStyle/>
          <a:p>
            <a:fld id="{D6F7BDB8-A4BC-4EB5-94D0-C55B2680B61C}" type="datetimeFigureOut">
              <a:rPr lang="en-US" smtClean="0">
                <a:solidFill>
                  <a:srgbClr val="FFF39D"/>
                </a:solidFill>
              </a:rPr>
              <a:pPr/>
              <a:t>11/11/2025</a:t>
            </a:fld>
            <a:endParaRPr lang="en-US">
              <a:solidFill>
                <a:srgbClr val="FFF39D"/>
              </a:solidFill>
            </a:endParaRPr>
          </a:p>
        </p:txBody>
      </p:sp>
      <p:sp>
        <p:nvSpPr>
          <p:cNvPr id="5" name="Espace réservé du pied de page 4"/>
          <p:cNvSpPr>
            <a:spLocks noGrp="1"/>
          </p:cNvSpPr>
          <p:nvPr>
            <p:ph type="ftr" sz="quarter" idx="11"/>
          </p:nvPr>
        </p:nvSpPr>
        <p:spPr bwMode="auto">
          <a:xfrm rot="5400000">
            <a:off x="10046208" y="4114800"/>
            <a:ext cx="3657600" cy="512064"/>
          </a:xfrm>
        </p:spPr>
        <p:txBody>
          <a:bodyPr/>
          <a:lstStyle/>
          <a:p>
            <a:endParaRPr lang="en-US">
              <a:solidFill>
                <a:srgbClr val="FFF39D"/>
              </a:solidFill>
            </a:endParaRPr>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Connecteur droit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Connecteur droit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Connecteur droit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Connecteur droit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Connecteur droit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Ellipse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Ellipse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Ellipse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Ellipse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llipse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Connecteur droit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Espace réservé du numéro de diapositive 5"/>
          <p:cNvSpPr>
            <a:spLocks noGrp="1"/>
          </p:cNvSpPr>
          <p:nvPr>
            <p:ph type="sldNum" sz="quarter" idx="12"/>
          </p:nvPr>
        </p:nvSpPr>
        <p:spPr bwMode="auto">
          <a:xfrm>
            <a:off x="1787488" y="4928702"/>
            <a:ext cx="812800" cy="517524"/>
          </a:xfrm>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4033103288"/>
      </p:ext>
    </p:extLst>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5" name="Espace réservé de la date 4"/>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6" name="Espace réservé du pied de page 5"/>
          <p:cNvSpPr>
            <a:spLocks noGrp="1"/>
          </p:cNvSpPr>
          <p:nvPr>
            <p:ph type="ftr" sz="quarter" idx="11"/>
          </p:nvPr>
        </p:nvSpPr>
        <p:spPr/>
        <p:txBody>
          <a:bodyPr/>
          <a:lstStyle/>
          <a:p>
            <a:endParaRPr lang="en-US">
              <a:solidFill>
                <a:srgbClr val="575F6D"/>
              </a:solidFill>
            </a:endParaRPr>
          </a:p>
        </p:txBody>
      </p:sp>
      <p:sp>
        <p:nvSpPr>
          <p:cNvPr id="7" name="Espace réservé du numéro de diapositive 6"/>
          <p:cNvSpPr>
            <a:spLocks noGrp="1"/>
          </p:cNvSpPr>
          <p:nvPr>
            <p:ph type="sldNum" sz="quarter" idx="12"/>
          </p:nvPr>
        </p:nvSpPr>
        <p:spPr/>
        <p:txBody>
          <a:bodyPr/>
          <a:lstStyle/>
          <a:p>
            <a:fld id="{41EE7768-CA45-47BB-8BE6-61806800A8FF}" type="slidenum">
              <a:rPr lang="en-US" smtClean="0"/>
              <a:pPr/>
              <a:t>‹#›</a:t>
            </a:fld>
            <a:endParaRPr lang="en-US"/>
          </a:p>
        </p:txBody>
      </p:sp>
      <p:sp>
        <p:nvSpPr>
          <p:cNvPr id="9" name="Espace réservé du contenu 8"/>
          <p:cNvSpPr>
            <a:spLocks noGrp="1"/>
          </p:cNvSpPr>
          <p:nvPr>
            <p:ph sz="quarter" idx="1"/>
          </p:nvPr>
        </p:nvSpPr>
        <p:spPr>
          <a:xfrm>
            <a:off x="609600" y="1600200"/>
            <a:ext cx="4876800" cy="45720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5693664" y="1600200"/>
            <a:ext cx="4876800" cy="45720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extLst>
      <p:ext uri="{BB962C8B-B14F-4D97-AF65-F5344CB8AC3E}">
        <p14:creationId xmlns:p14="http://schemas.microsoft.com/office/powerpoint/2010/main" val="354145369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058400" cy="1143000"/>
          </a:xfrm>
        </p:spPr>
        <p:txBody>
          <a:bodyPr anchor="b"/>
          <a:lstStyle>
            <a:lvl1pPr>
              <a:defRPr/>
            </a:lvl1pPr>
          </a:lstStyle>
          <a:p>
            <a:r>
              <a:rPr kumimoji="0" lang="fr-FR"/>
              <a:t>Modifiez le style du titre</a:t>
            </a:r>
            <a:endParaRPr kumimoji="0" lang="en-US"/>
          </a:p>
        </p:txBody>
      </p:sp>
      <p:sp>
        <p:nvSpPr>
          <p:cNvPr id="7" name="Espace réservé de la date 6"/>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8" name="Espace réservé du pied de page 7"/>
          <p:cNvSpPr>
            <a:spLocks noGrp="1"/>
          </p:cNvSpPr>
          <p:nvPr>
            <p:ph type="ftr" sz="quarter" idx="11"/>
          </p:nvPr>
        </p:nvSpPr>
        <p:spPr/>
        <p:txBody>
          <a:bodyPr/>
          <a:lstStyle/>
          <a:p>
            <a:endParaRPr lang="en-US">
              <a:solidFill>
                <a:srgbClr val="575F6D"/>
              </a:solidFill>
            </a:endParaRPr>
          </a:p>
        </p:txBody>
      </p:sp>
      <p:sp>
        <p:nvSpPr>
          <p:cNvPr id="9" name="Espace réservé du numéro de diapositive 8"/>
          <p:cNvSpPr>
            <a:spLocks noGrp="1"/>
          </p:cNvSpPr>
          <p:nvPr>
            <p:ph type="sldNum" sz="quarter" idx="12"/>
          </p:nvPr>
        </p:nvSpPr>
        <p:spPr/>
        <p:txBody>
          <a:bodyPr/>
          <a:lstStyle/>
          <a:p>
            <a:fld id="{41EE7768-CA45-47BB-8BE6-61806800A8FF}" type="slidenum">
              <a:rPr lang="en-US" smtClean="0"/>
              <a:pPr/>
              <a:t>‹#›</a:t>
            </a:fld>
            <a:endParaRPr lang="en-US"/>
          </a:p>
        </p:txBody>
      </p:sp>
      <p:sp>
        <p:nvSpPr>
          <p:cNvPr id="11" name="Espace réservé du contenu 10"/>
          <p:cNvSpPr>
            <a:spLocks noGrp="1"/>
          </p:cNvSpPr>
          <p:nvPr>
            <p:ph sz="quarter" idx="2"/>
          </p:nvPr>
        </p:nvSpPr>
        <p:spPr>
          <a:xfrm>
            <a:off x="609600" y="2362200"/>
            <a:ext cx="4876800" cy="38862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5829300" y="2362200"/>
            <a:ext cx="4876800" cy="3886200"/>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texte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Modifiez les styles du texte du masque</a:t>
            </a:r>
          </a:p>
        </p:txBody>
      </p:sp>
      <p:sp>
        <p:nvSpPr>
          <p:cNvPr id="14" name="Espace réservé du texte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Modifiez les styles du texte du masque</a:t>
            </a:r>
          </a:p>
        </p:txBody>
      </p:sp>
    </p:spTree>
    <p:extLst>
      <p:ext uri="{BB962C8B-B14F-4D97-AF65-F5344CB8AC3E}">
        <p14:creationId xmlns:p14="http://schemas.microsoft.com/office/powerpoint/2010/main" val="108921427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6" name="Espace réservé de la date 5"/>
          <p:cNvSpPr>
            <a:spLocks noGrp="1"/>
          </p:cNvSpPr>
          <p:nvPr>
            <p:ph type="dt" sz="half" idx="10"/>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7" name="Espace réservé du numéro de diapositive 6"/>
          <p:cNvSpPr>
            <a:spLocks noGrp="1"/>
          </p:cNvSpPr>
          <p:nvPr>
            <p:ph type="sldNum" sz="quarter" idx="11"/>
          </p:nvPr>
        </p:nvSpPr>
        <p:spPr/>
        <p:txBody>
          <a:bodyPr rtlCol="0"/>
          <a:lstStyle/>
          <a:p>
            <a:fld id="{41EE7768-CA45-47BB-8BE6-61806800A8FF}" type="slidenum">
              <a:rPr lang="en-US" smtClean="0"/>
              <a:pPr/>
              <a:t>‹#›</a:t>
            </a:fld>
            <a:endParaRPr lang="en-US"/>
          </a:p>
        </p:txBody>
      </p:sp>
      <p:sp>
        <p:nvSpPr>
          <p:cNvPr id="8" name="Espace réservé du pied de page 7"/>
          <p:cNvSpPr>
            <a:spLocks noGrp="1"/>
          </p:cNvSpPr>
          <p:nvPr>
            <p:ph type="ftr" sz="quarter" idx="12"/>
          </p:nvPr>
        </p:nvSpPr>
        <p:spPr/>
        <p:txBody>
          <a:bodyPr rtlCol="0"/>
          <a:lstStyle/>
          <a:p>
            <a:endParaRPr lang="en-US">
              <a:solidFill>
                <a:srgbClr val="575F6D"/>
              </a:solidFill>
            </a:endParaRPr>
          </a:p>
        </p:txBody>
      </p:sp>
    </p:spTree>
    <p:extLst>
      <p:ext uri="{BB962C8B-B14F-4D97-AF65-F5344CB8AC3E}">
        <p14:creationId xmlns:p14="http://schemas.microsoft.com/office/powerpoint/2010/main" val="395627740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3" name="Espace réservé du pied de page 2"/>
          <p:cNvSpPr>
            <a:spLocks noGrp="1"/>
          </p:cNvSpPr>
          <p:nvPr>
            <p:ph type="ftr" sz="quarter" idx="11"/>
          </p:nvPr>
        </p:nvSpPr>
        <p:spPr/>
        <p:txBody>
          <a:bodyPr/>
          <a:lstStyle/>
          <a:p>
            <a:endParaRPr lang="en-US">
              <a:solidFill>
                <a:srgbClr val="575F6D"/>
              </a:solidFill>
            </a:endParaRPr>
          </a:p>
        </p:txBody>
      </p:sp>
      <p:sp>
        <p:nvSpPr>
          <p:cNvPr id="4" name="Espace réservé du numéro de diapositive 3"/>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239803415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Titr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fr-FR"/>
              <a:t>Modifiez le style du titre</a:t>
            </a:r>
            <a:endParaRPr kumimoji="0" lang="en-US"/>
          </a:p>
        </p:txBody>
      </p:sp>
      <p:sp>
        <p:nvSpPr>
          <p:cNvPr id="3" name="Espace réservé du texte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a:t>Modifiez les styles du texte du masque</a:t>
            </a:r>
          </a:p>
        </p:txBody>
      </p:sp>
      <p:sp>
        <p:nvSpPr>
          <p:cNvPr id="8" name="Connecteur droit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Connecteur droit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Connecteur droit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Connecteur droit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Ellipse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Espace réservé du contenu 17"/>
          <p:cNvSpPr>
            <a:spLocks noGrp="1"/>
          </p:cNvSpPr>
          <p:nvPr>
            <p:ph sz="quarter" idx="1"/>
          </p:nvPr>
        </p:nvSpPr>
        <p:spPr>
          <a:xfrm>
            <a:off x="406400" y="274320"/>
            <a:ext cx="7518400" cy="6327648"/>
          </a:xfrm>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1" name="Espace réservé de la date 20"/>
          <p:cNvSpPr>
            <a:spLocks noGrp="1"/>
          </p:cNvSpPr>
          <p:nvPr>
            <p:ph type="dt" sz="half" idx="14"/>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22" name="Espace réservé du numéro de diapositive 21"/>
          <p:cNvSpPr>
            <a:spLocks noGrp="1"/>
          </p:cNvSpPr>
          <p:nvPr>
            <p:ph type="sldNum" sz="quarter" idx="15"/>
          </p:nvPr>
        </p:nvSpPr>
        <p:spPr/>
        <p:txBody>
          <a:bodyPr rtlCol="0"/>
          <a:lstStyle/>
          <a:p>
            <a:fld id="{41EE7768-CA45-47BB-8BE6-61806800A8FF}" type="slidenum">
              <a:rPr lang="en-US" smtClean="0"/>
              <a:pPr/>
              <a:t>‹#›</a:t>
            </a:fld>
            <a:endParaRPr lang="en-US"/>
          </a:p>
        </p:txBody>
      </p:sp>
      <p:sp>
        <p:nvSpPr>
          <p:cNvPr id="23" name="Espace réservé du pied de page 22"/>
          <p:cNvSpPr>
            <a:spLocks noGrp="1"/>
          </p:cNvSpPr>
          <p:nvPr>
            <p:ph type="ftr" sz="quarter" idx="16"/>
          </p:nvPr>
        </p:nvSpPr>
        <p:spPr/>
        <p:txBody>
          <a:bodyPr rtlCol="0"/>
          <a:lstStyle/>
          <a:p>
            <a:endParaRPr lang="en-US">
              <a:solidFill>
                <a:srgbClr val="575F6D"/>
              </a:solidFill>
            </a:endParaRPr>
          </a:p>
        </p:txBody>
      </p:sp>
    </p:spTree>
    <p:extLst>
      <p:ext uri="{BB962C8B-B14F-4D97-AF65-F5344CB8AC3E}">
        <p14:creationId xmlns:p14="http://schemas.microsoft.com/office/powerpoint/2010/main" val="1594637118"/>
      </p:ext>
    </p:extLst>
  </p:cSld>
  <p:clrMapOvr>
    <a:overrideClrMapping bg1="lt1" tx1="dk1" bg2="lt2" tx2="dk2" accent1="accent1" accent2="accent2" accent3="accent3" accent4="accent4" accent5="accent5" accent6="accent6" hlink="hlink" folHlink="folHlink"/>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Ellipse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Titre 1"/>
          <p:cNvSpPr>
            <a:spLocks noGrp="1"/>
          </p:cNvSpPr>
          <p:nvPr>
            <p:ph type="title"/>
          </p:nvPr>
        </p:nvSpPr>
        <p:spPr>
          <a:xfrm rot="5400000">
            <a:off x="5518404" y="3124200"/>
            <a:ext cx="6309360" cy="609600"/>
          </a:xfrm>
        </p:spPr>
        <p:txBody>
          <a:bodyPr anchor="b"/>
          <a:lstStyle>
            <a:lvl1pPr algn="l">
              <a:buNone/>
              <a:defRPr sz="2000" b="1"/>
            </a:lvl1pPr>
          </a:lstStyle>
          <a:p>
            <a:r>
              <a:rPr kumimoji="0" lang="fr-FR"/>
              <a:t>Modifiez le style du titre</a:t>
            </a:r>
            <a:endParaRPr kumimoji="0" lang="en-US"/>
          </a:p>
        </p:txBody>
      </p:sp>
      <p:sp>
        <p:nvSpPr>
          <p:cNvPr id="3" name="Espace réservé pour une image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a:t>Modifiez les styles du texte du masque</a:t>
            </a:r>
          </a:p>
        </p:txBody>
      </p:sp>
      <p:sp>
        <p:nvSpPr>
          <p:cNvPr id="10" name="Connecteur droit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Connecteur droit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Connecteur droit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Connecteur droit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Espace réservé de la date 16"/>
          <p:cNvSpPr>
            <a:spLocks noGrp="1"/>
          </p:cNvSpPr>
          <p:nvPr>
            <p:ph type="dt" sz="half" idx="10"/>
          </p:nvPr>
        </p:nvSpPr>
        <p:spPr/>
        <p:txBody>
          <a:bodyPr rtlCol="0"/>
          <a:lstStyle/>
          <a:p>
            <a:fld id="{D6F7BDB8-A4BC-4EB5-94D0-C55B2680B61C}" type="datetimeFigureOut">
              <a:rPr lang="en-US" smtClean="0">
                <a:solidFill>
                  <a:srgbClr val="575F6D"/>
                </a:solidFill>
              </a:rPr>
              <a:pPr/>
              <a:t>11/11/2025</a:t>
            </a:fld>
            <a:endParaRPr lang="en-US">
              <a:solidFill>
                <a:srgbClr val="575F6D"/>
              </a:solidFill>
            </a:endParaRPr>
          </a:p>
        </p:txBody>
      </p:sp>
      <p:sp>
        <p:nvSpPr>
          <p:cNvPr id="18" name="Espace réservé du numéro de diapositive 17"/>
          <p:cNvSpPr>
            <a:spLocks noGrp="1"/>
          </p:cNvSpPr>
          <p:nvPr>
            <p:ph type="sldNum" sz="quarter" idx="11"/>
          </p:nvPr>
        </p:nvSpPr>
        <p:spPr/>
        <p:txBody>
          <a:bodyPr rtlCol="0"/>
          <a:lstStyle/>
          <a:p>
            <a:fld id="{41EE7768-CA45-47BB-8BE6-61806800A8FF}" type="slidenum">
              <a:rPr lang="en-US" smtClean="0"/>
              <a:pPr/>
              <a:t>‹#›</a:t>
            </a:fld>
            <a:endParaRPr lang="en-US"/>
          </a:p>
        </p:txBody>
      </p:sp>
      <p:sp>
        <p:nvSpPr>
          <p:cNvPr id="21" name="Espace réservé du pied de page 20"/>
          <p:cNvSpPr>
            <a:spLocks noGrp="1"/>
          </p:cNvSpPr>
          <p:nvPr>
            <p:ph type="ftr" sz="quarter" idx="12"/>
          </p:nvPr>
        </p:nvSpPr>
        <p:spPr/>
        <p:txBody>
          <a:bodyPr rtlCol="0"/>
          <a:lstStyle/>
          <a:p>
            <a:endParaRPr lang="en-US">
              <a:solidFill>
                <a:srgbClr val="575F6D"/>
              </a:solidFill>
            </a:endParaRPr>
          </a:p>
        </p:txBody>
      </p:sp>
    </p:spTree>
    <p:extLst>
      <p:ext uri="{BB962C8B-B14F-4D97-AF65-F5344CB8AC3E}">
        <p14:creationId xmlns:p14="http://schemas.microsoft.com/office/powerpoint/2010/main" val="411994703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5" name="Espace réservé du pied de page 4"/>
          <p:cNvSpPr>
            <a:spLocks noGrp="1"/>
          </p:cNvSpPr>
          <p:nvPr>
            <p:ph type="ftr" sz="quarter" idx="11"/>
          </p:nvPr>
        </p:nvSpPr>
        <p:spPr/>
        <p:txBody>
          <a:bodyPr/>
          <a:lstStyle/>
          <a:p>
            <a:endParaRPr lang="en-US">
              <a:solidFill>
                <a:srgbClr val="575F6D"/>
              </a:solidFill>
            </a:endParaRPr>
          </a:p>
        </p:txBody>
      </p:sp>
      <p:sp>
        <p:nvSpPr>
          <p:cNvPr id="6" name="Espace réservé du numéro de diapositive 5"/>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3736870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5106280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40"/>
            <a:ext cx="2235200" cy="5851525"/>
          </a:xfrm>
        </p:spPr>
        <p:txBody>
          <a:bodyPr vert="eaVert"/>
          <a:lstStyle/>
          <a:p>
            <a:r>
              <a:rPr kumimoji="0" lang="fr-FR"/>
              <a:t>Modifiez le style du titre</a:t>
            </a:r>
            <a:endParaRPr kumimoji="0" lang="en-US"/>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5" name="Espace réservé du pied de page 4"/>
          <p:cNvSpPr>
            <a:spLocks noGrp="1"/>
          </p:cNvSpPr>
          <p:nvPr>
            <p:ph type="ftr" sz="quarter" idx="11"/>
          </p:nvPr>
        </p:nvSpPr>
        <p:spPr/>
        <p:txBody>
          <a:bodyPr/>
          <a:lstStyle/>
          <a:p>
            <a:endParaRPr lang="en-US">
              <a:solidFill>
                <a:srgbClr val="575F6D"/>
              </a:solidFill>
            </a:endParaRPr>
          </a:p>
        </p:txBody>
      </p:sp>
      <p:sp>
        <p:nvSpPr>
          <p:cNvPr id="6" name="Espace réservé du numéro de diapositive 5"/>
          <p:cNvSpPr>
            <a:spLocks noGrp="1"/>
          </p:cNvSpPr>
          <p:nvPr>
            <p:ph type="sldNum" sz="quarter" idx="12"/>
          </p:nvPr>
        </p:nvSpPr>
        <p:spPr/>
        <p:txBody>
          <a:bodyPr/>
          <a:lstStyle/>
          <a:p>
            <a:fld id="{41EE7768-CA45-47BB-8BE6-61806800A8FF}" type="slidenum">
              <a:rPr lang="en-US" smtClean="0"/>
              <a:pPr/>
              <a:t>‹#›</a:t>
            </a:fld>
            <a:endParaRPr lang="en-US"/>
          </a:p>
        </p:txBody>
      </p:sp>
    </p:spTree>
    <p:extLst>
      <p:ext uri="{BB962C8B-B14F-4D97-AF65-F5344CB8AC3E}">
        <p14:creationId xmlns:p14="http://schemas.microsoft.com/office/powerpoint/2010/main" val="3176523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3374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53098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57637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theme" Target="../theme/theme5.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11/11/2025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636975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Espace réservé du titre 21"/>
          <p:cNvSpPr>
            <a:spLocks noGrp="1"/>
          </p:cNvSpPr>
          <p:nvPr>
            <p:ph type="title"/>
          </p:nvPr>
        </p:nvSpPr>
        <p:spPr>
          <a:xfrm>
            <a:off x="609600" y="274638"/>
            <a:ext cx="9956800" cy="1143000"/>
          </a:xfrm>
          <a:prstGeom prst="rect">
            <a:avLst/>
          </a:prstGeom>
        </p:spPr>
        <p:txBody>
          <a:bodyPr vert="horz" anchor="b">
            <a:normAutofit/>
          </a:bodyPr>
          <a:lstStyle/>
          <a:p>
            <a:r>
              <a:rPr kumimoji="0" lang="fr-FR"/>
              <a:t>Modifiez le style du titre</a:t>
            </a:r>
            <a:endParaRPr kumimoji="0" lang="en-US"/>
          </a:p>
        </p:txBody>
      </p:sp>
      <p:sp>
        <p:nvSpPr>
          <p:cNvPr id="13" name="Espace réservé du texte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3" name="Espace réservé du pied de page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US">
              <a:solidFill>
                <a:srgbClr val="575F6D"/>
              </a:solidFill>
            </a:endParaRPr>
          </a:p>
        </p:txBody>
      </p:sp>
      <p:sp>
        <p:nvSpPr>
          <p:cNvPr id="7" name="Connecteur droit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Connecteur droit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Connecteur droit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Ellipse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space réservé du numéro de diapositive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41EE7768-CA45-47BB-8BE6-61806800A8FF}" type="slidenum">
              <a:rPr lang="en-US" smtClean="0"/>
              <a:pPr/>
              <a:t>‹#›</a:t>
            </a:fld>
            <a:endParaRPr lang="en-US"/>
          </a:p>
        </p:txBody>
      </p:sp>
    </p:spTree>
    <p:extLst>
      <p:ext uri="{BB962C8B-B14F-4D97-AF65-F5344CB8AC3E}">
        <p14:creationId xmlns:p14="http://schemas.microsoft.com/office/powerpoint/2010/main" val="40231726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Espace réservé du titre 21"/>
          <p:cNvSpPr>
            <a:spLocks noGrp="1"/>
          </p:cNvSpPr>
          <p:nvPr>
            <p:ph type="title"/>
          </p:nvPr>
        </p:nvSpPr>
        <p:spPr>
          <a:xfrm>
            <a:off x="609600" y="274638"/>
            <a:ext cx="9956800" cy="1143000"/>
          </a:xfrm>
          <a:prstGeom prst="rect">
            <a:avLst/>
          </a:prstGeom>
        </p:spPr>
        <p:txBody>
          <a:bodyPr vert="horz" anchor="b">
            <a:normAutofit/>
          </a:bodyPr>
          <a:lstStyle/>
          <a:p>
            <a:r>
              <a:rPr kumimoji="0" lang="fr-FR"/>
              <a:t>Modifiez le style du titre</a:t>
            </a:r>
            <a:endParaRPr kumimoji="0" lang="en-US"/>
          </a:p>
        </p:txBody>
      </p:sp>
      <p:sp>
        <p:nvSpPr>
          <p:cNvPr id="13" name="Espace réservé du texte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3" name="Espace réservé du pied de page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US">
              <a:solidFill>
                <a:srgbClr val="575F6D"/>
              </a:solidFill>
            </a:endParaRPr>
          </a:p>
        </p:txBody>
      </p:sp>
      <p:sp>
        <p:nvSpPr>
          <p:cNvPr id="7" name="Connecteur droit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Connecteur droit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Connecteur droit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Ellipse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space réservé du numéro de diapositive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41EE7768-CA45-47BB-8BE6-61806800A8FF}" type="slidenum">
              <a:rPr lang="en-US" smtClean="0"/>
              <a:pPr/>
              <a:t>‹#›</a:t>
            </a:fld>
            <a:endParaRPr lang="en-US"/>
          </a:p>
        </p:txBody>
      </p:sp>
    </p:spTree>
    <p:extLst>
      <p:ext uri="{BB962C8B-B14F-4D97-AF65-F5344CB8AC3E}">
        <p14:creationId xmlns:p14="http://schemas.microsoft.com/office/powerpoint/2010/main" val="35077449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Espace réservé du titre 21"/>
          <p:cNvSpPr>
            <a:spLocks noGrp="1"/>
          </p:cNvSpPr>
          <p:nvPr>
            <p:ph type="title"/>
          </p:nvPr>
        </p:nvSpPr>
        <p:spPr>
          <a:xfrm>
            <a:off x="609600" y="274638"/>
            <a:ext cx="9956800" cy="1143000"/>
          </a:xfrm>
          <a:prstGeom prst="rect">
            <a:avLst/>
          </a:prstGeom>
        </p:spPr>
        <p:txBody>
          <a:bodyPr vert="horz" anchor="b">
            <a:normAutofit/>
          </a:bodyPr>
          <a:lstStyle/>
          <a:p>
            <a:r>
              <a:rPr kumimoji="0" lang="fr-FR"/>
              <a:t>Modifiez le style du titre</a:t>
            </a:r>
            <a:endParaRPr kumimoji="0" lang="en-US"/>
          </a:p>
        </p:txBody>
      </p:sp>
      <p:sp>
        <p:nvSpPr>
          <p:cNvPr id="13" name="Espace réservé du texte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3" name="Espace réservé du pied de page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US">
              <a:solidFill>
                <a:srgbClr val="575F6D"/>
              </a:solidFill>
            </a:endParaRPr>
          </a:p>
        </p:txBody>
      </p:sp>
      <p:sp>
        <p:nvSpPr>
          <p:cNvPr id="7" name="Connecteur droit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Connecteur droit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Connecteur droit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Ellipse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space réservé du numéro de diapositive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41EE7768-CA45-47BB-8BE6-61806800A8FF}" type="slidenum">
              <a:rPr lang="en-US" smtClean="0"/>
              <a:pPr/>
              <a:t>‹#›</a:t>
            </a:fld>
            <a:endParaRPr lang="en-US"/>
          </a:p>
        </p:txBody>
      </p:sp>
    </p:spTree>
    <p:extLst>
      <p:ext uri="{BB962C8B-B14F-4D97-AF65-F5344CB8AC3E}">
        <p14:creationId xmlns:p14="http://schemas.microsoft.com/office/powerpoint/2010/main" val="1988549129"/>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Espace réservé du titre 21"/>
          <p:cNvSpPr>
            <a:spLocks noGrp="1"/>
          </p:cNvSpPr>
          <p:nvPr>
            <p:ph type="title"/>
          </p:nvPr>
        </p:nvSpPr>
        <p:spPr>
          <a:xfrm>
            <a:off x="609600" y="274638"/>
            <a:ext cx="9956800" cy="1143000"/>
          </a:xfrm>
          <a:prstGeom prst="rect">
            <a:avLst/>
          </a:prstGeom>
        </p:spPr>
        <p:txBody>
          <a:bodyPr vert="horz" anchor="b">
            <a:normAutofit/>
          </a:bodyPr>
          <a:lstStyle/>
          <a:p>
            <a:r>
              <a:rPr kumimoji="0" lang="fr-FR"/>
              <a:t>Modifiez le style du titre</a:t>
            </a:r>
            <a:endParaRPr kumimoji="0" lang="en-US"/>
          </a:p>
        </p:txBody>
      </p:sp>
      <p:sp>
        <p:nvSpPr>
          <p:cNvPr id="13" name="Espace réservé du texte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D6F7BDB8-A4BC-4EB5-94D0-C55B2680B61C}" type="datetimeFigureOut">
              <a:rPr lang="en-US" smtClean="0">
                <a:solidFill>
                  <a:srgbClr val="575F6D"/>
                </a:solidFill>
              </a:rPr>
              <a:pPr/>
              <a:t>11/11/2025</a:t>
            </a:fld>
            <a:endParaRPr lang="en-US">
              <a:solidFill>
                <a:srgbClr val="575F6D"/>
              </a:solidFill>
            </a:endParaRPr>
          </a:p>
        </p:txBody>
      </p:sp>
      <p:sp>
        <p:nvSpPr>
          <p:cNvPr id="3" name="Espace réservé du pied de page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US">
              <a:solidFill>
                <a:srgbClr val="575F6D"/>
              </a:solidFill>
            </a:endParaRPr>
          </a:p>
        </p:txBody>
      </p:sp>
      <p:sp>
        <p:nvSpPr>
          <p:cNvPr id="7" name="Connecteur droit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Connecteur droit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Connecteur droit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Ellipse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space réservé du numéro de diapositive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41EE7768-CA45-47BB-8BE6-61806800A8FF}" type="slidenum">
              <a:rPr lang="en-US" smtClean="0"/>
              <a:pPr/>
              <a:t>‹#›</a:t>
            </a:fld>
            <a:endParaRPr lang="en-US"/>
          </a:p>
        </p:txBody>
      </p:sp>
    </p:spTree>
    <p:extLst>
      <p:ext uri="{BB962C8B-B14F-4D97-AF65-F5344CB8AC3E}">
        <p14:creationId xmlns:p14="http://schemas.microsoft.com/office/powerpoint/2010/main" val="1389335036"/>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1019" y="2385391"/>
            <a:ext cx="8657350" cy="1868558"/>
          </a:xfrm>
        </p:spPr>
        <p:txBody>
          <a:bodyPr/>
          <a:lstStyle/>
          <a:p>
            <a:pPr algn="ctr"/>
            <a:r>
              <a:rPr lang="fr-FR" sz="3200" dirty="0"/>
              <a:t>Atelier de sensibilisation sur la gestion des connaissances  dans les Wilayas du </a:t>
            </a:r>
            <a:r>
              <a:rPr lang="fr-FR" sz="3200" dirty="0" err="1"/>
              <a:t>Gorgol</a:t>
            </a:r>
            <a:r>
              <a:rPr lang="fr-FR" sz="3200" dirty="0"/>
              <a:t>, du </a:t>
            </a:r>
            <a:r>
              <a:rPr lang="fr-FR" sz="3200" dirty="0" err="1"/>
              <a:t>Brakna</a:t>
            </a:r>
            <a:r>
              <a:rPr lang="fr-FR" sz="3200" dirty="0"/>
              <a:t>, d’Aleg et  de </a:t>
            </a:r>
            <a:r>
              <a:rPr lang="fr-FR" sz="3200" dirty="0" err="1"/>
              <a:t>Selibabi</a:t>
            </a:r>
            <a:r>
              <a:rPr lang="fr-FR" sz="3200" dirty="0"/>
              <a:t> </a:t>
            </a:r>
          </a:p>
        </p:txBody>
      </p:sp>
      <p:sp>
        <p:nvSpPr>
          <p:cNvPr id="3" name="Sous-titre 2"/>
          <p:cNvSpPr>
            <a:spLocks noGrp="1"/>
          </p:cNvSpPr>
          <p:nvPr>
            <p:ph type="subTitle" idx="1"/>
          </p:nvPr>
        </p:nvSpPr>
        <p:spPr>
          <a:xfrm>
            <a:off x="1414303" y="5461412"/>
            <a:ext cx="7766936" cy="1096899"/>
          </a:xfrm>
        </p:spPr>
        <p:txBody>
          <a:bodyPr>
            <a:normAutofit/>
          </a:bodyPr>
          <a:lstStyle/>
          <a:p>
            <a:pPr algn="l"/>
            <a:r>
              <a:rPr lang="fr-FR" sz="2400" b="1" dirty="0">
                <a:solidFill>
                  <a:schemeClr val="tx1"/>
                </a:solidFill>
              </a:rPr>
              <a:t>Par Pr. Ousmane WAGUE/point focal / Université de Nouakchott  auprès du PRDC-VFS</a:t>
            </a:r>
          </a:p>
        </p:txBody>
      </p:sp>
      <p:pic>
        <p:nvPicPr>
          <p:cNvPr id="4" name="Image 3"/>
          <p:cNvPicPr>
            <a:picLocks noChangeAspect="1"/>
          </p:cNvPicPr>
          <p:nvPr/>
        </p:nvPicPr>
        <p:blipFill>
          <a:blip r:embed="rId2"/>
          <a:stretch>
            <a:fillRect/>
          </a:stretch>
        </p:blipFill>
        <p:spPr>
          <a:xfrm>
            <a:off x="4564506" y="265044"/>
            <a:ext cx="1658256" cy="1470992"/>
          </a:xfrm>
          <a:prstGeom prst="rect">
            <a:avLst/>
          </a:prstGeom>
        </p:spPr>
      </p:pic>
      <p:pic>
        <p:nvPicPr>
          <p:cNvPr id="5" name="Image 4"/>
          <p:cNvPicPr>
            <a:picLocks noChangeAspect="1"/>
          </p:cNvPicPr>
          <p:nvPr/>
        </p:nvPicPr>
        <p:blipFill>
          <a:blip r:embed="rId3"/>
          <a:stretch>
            <a:fillRect/>
          </a:stretch>
        </p:blipFill>
        <p:spPr>
          <a:xfrm>
            <a:off x="7063340" y="549397"/>
            <a:ext cx="2316681" cy="902286"/>
          </a:xfrm>
          <a:prstGeom prst="rect">
            <a:avLst/>
          </a:prstGeom>
        </p:spPr>
      </p:pic>
      <p:pic>
        <p:nvPicPr>
          <p:cNvPr id="6" name="Image 5"/>
          <p:cNvPicPr>
            <a:picLocks noChangeAspect="1"/>
          </p:cNvPicPr>
          <p:nvPr/>
        </p:nvPicPr>
        <p:blipFill>
          <a:blip r:embed="rId4"/>
          <a:stretch>
            <a:fillRect/>
          </a:stretch>
        </p:blipFill>
        <p:spPr>
          <a:xfrm>
            <a:off x="851019" y="211904"/>
            <a:ext cx="1524132" cy="1524132"/>
          </a:xfrm>
          <a:prstGeom prst="rect">
            <a:avLst/>
          </a:prstGeom>
        </p:spPr>
      </p:pic>
    </p:spTree>
    <p:extLst>
      <p:ext uri="{BB962C8B-B14F-4D97-AF65-F5344CB8AC3E}">
        <p14:creationId xmlns:p14="http://schemas.microsoft.com/office/powerpoint/2010/main" val="2692906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332509"/>
            <a:ext cx="8229600" cy="783772"/>
          </a:xfrm>
        </p:spPr>
        <p:txBody>
          <a:bodyPr/>
          <a:lstStyle/>
          <a:p>
            <a:r>
              <a:rPr lang="fr-FR" sz="1800" b="1" i="1" dirty="0">
                <a:latin typeface="Arial"/>
                <a:ea typeface="Calibri"/>
              </a:rPr>
              <a:t>Les recherches sur l’agriculture et l’environnement</a:t>
            </a:r>
            <a:endParaRPr lang="fr-FR" sz="1800" dirty="0"/>
          </a:p>
        </p:txBody>
      </p:sp>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2239235376"/>
              </p:ext>
            </p:extLst>
          </p:nvPr>
        </p:nvGraphicFramePr>
        <p:xfrm>
          <a:off x="1524001" y="1420757"/>
          <a:ext cx="8218967" cy="5017946"/>
        </p:xfrm>
        <a:graphic>
          <a:graphicData uri="http://schemas.openxmlformats.org/drawingml/2006/table">
            <a:tbl>
              <a:tblPr firstRow="1" firstCol="1" bandRow="1">
                <a:tableStyleId>{1E171933-4619-4E11-9A3F-F7608DF75F80}</a:tableStyleId>
              </a:tblPr>
              <a:tblGrid>
                <a:gridCol w="1865783">
                  <a:extLst>
                    <a:ext uri="{9D8B030D-6E8A-4147-A177-3AD203B41FA5}">
                      <a16:colId xmlns:a16="http://schemas.microsoft.com/office/drawing/2014/main" val="20000"/>
                    </a:ext>
                  </a:extLst>
                </a:gridCol>
                <a:gridCol w="6353184">
                  <a:extLst>
                    <a:ext uri="{9D8B030D-6E8A-4147-A177-3AD203B41FA5}">
                      <a16:colId xmlns:a16="http://schemas.microsoft.com/office/drawing/2014/main" val="20001"/>
                    </a:ext>
                  </a:extLst>
                </a:gridCol>
              </a:tblGrid>
              <a:tr h="224012">
                <a:tc>
                  <a:txBody>
                    <a:bodyPr/>
                    <a:lstStyle/>
                    <a:p>
                      <a:pPr>
                        <a:lnSpc>
                          <a:spcPct val="107000"/>
                        </a:lnSpc>
                        <a:spcAft>
                          <a:spcPts val="0"/>
                        </a:spcAft>
                      </a:pPr>
                      <a:r>
                        <a:rPr lang="fr-FR" sz="1000" kern="100" dirty="0">
                          <a:effectLst/>
                        </a:rPr>
                        <a:t>Thématiques</a:t>
                      </a:r>
                      <a:endParaRPr lang="fr-FR" sz="1100" kern="100" dirty="0">
                        <a:effectLst/>
                        <a:latin typeface="Calibri"/>
                        <a:ea typeface="Calibri"/>
                        <a:cs typeface="Arial"/>
                      </a:endParaRPr>
                    </a:p>
                  </a:txBody>
                  <a:tcPr marL="68580" marR="68580" marT="0" marB="0"/>
                </a:tc>
                <a:tc>
                  <a:txBody>
                    <a:bodyPr/>
                    <a:lstStyle/>
                    <a:p>
                      <a:pPr>
                        <a:lnSpc>
                          <a:spcPct val="107000"/>
                        </a:lnSpc>
                        <a:spcAft>
                          <a:spcPts val="0"/>
                        </a:spcAft>
                      </a:pPr>
                      <a:r>
                        <a:rPr lang="fr-FR" sz="1000" kern="100">
                          <a:effectLst/>
                        </a:rPr>
                        <a:t>Contenu des recherches</a:t>
                      </a:r>
                      <a:endParaRPr lang="fr-FR" sz="1100" kern="10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1344071">
                <a:tc>
                  <a:txBody>
                    <a:bodyPr/>
                    <a:lstStyle/>
                    <a:p>
                      <a:pPr>
                        <a:lnSpc>
                          <a:spcPct val="107000"/>
                        </a:lnSpc>
                        <a:spcAft>
                          <a:spcPts val="0"/>
                        </a:spcAft>
                      </a:pPr>
                      <a:r>
                        <a:rPr lang="fr-FR" sz="1400" kern="100" dirty="0">
                          <a:effectLst/>
                        </a:rPr>
                        <a:t>Techniques agricoles et pratiques durables</a:t>
                      </a:r>
                      <a:endParaRPr lang="fr-FR" sz="1400" b="1" kern="100" dirty="0">
                        <a:effectLst/>
                        <a:latin typeface="Calibri"/>
                        <a:ea typeface="Calibri"/>
                        <a:cs typeface="Arial"/>
                      </a:endParaRPr>
                    </a:p>
                  </a:txBody>
                  <a:tcPr marL="68580" marR="68580" marT="0" marB="0"/>
                </a:tc>
                <a:tc>
                  <a:txBody>
                    <a:bodyPr/>
                    <a:lstStyle/>
                    <a:p>
                      <a:pPr>
                        <a:lnSpc>
                          <a:spcPct val="107000"/>
                        </a:lnSpc>
                        <a:spcAft>
                          <a:spcPts val="0"/>
                        </a:spcAft>
                      </a:pPr>
                      <a:r>
                        <a:rPr lang="fr-FR" sz="1400" kern="100" dirty="0">
                          <a:effectLst/>
                        </a:rPr>
                        <a:t>Recherche de techniques agricoles appropriées selon les milieux biophysiques (caractéristiques du sol, climat, cultures locales et ressources en eau de la VFS). Il s’agit de recherches sur les systèmes d'irrigation, la conservation des sols, la gestion de l'eau, la rotation des cultures, l'utilisation de semences adaptées et la lutte contre les ravageurs, le péril acridien, et les maladies émergentes et ré-émergentes.</a:t>
                      </a:r>
                      <a:endParaRPr lang="fr-FR" sz="1400" b="1" kern="100" dirty="0">
                        <a:effectLst/>
                        <a:latin typeface="Calibri"/>
                        <a:ea typeface="Calibri"/>
                        <a:cs typeface="Arial"/>
                      </a:endParaRPr>
                    </a:p>
                  </a:txBody>
                  <a:tcPr marL="68580" marR="68580" marT="0" marB="0"/>
                </a:tc>
                <a:extLst>
                  <a:ext uri="{0D108BD9-81ED-4DB2-BD59-A6C34878D82A}">
                    <a16:rowId xmlns:a16="http://schemas.microsoft.com/office/drawing/2014/main" val="10001"/>
                  </a:ext>
                </a:extLst>
              </a:tr>
              <a:tr h="896048">
                <a:tc>
                  <a:txBody>
                    <a:bodyPr/>
                    <a:lstStyle/>
                    <a:p>
                      <a:pPr>
                        <a:lnSpc>
                          <a:spcPct val="107000"/>
                        </a:lnSpc>
                        <a:spcAft>
                          <a:spcPts val="0"/>
                        </a:spcAft>
                      </a:pPr>
                      <a:r>
                        <a:rPr lang="fr-FR" sz="1400" kern="100" dirty="0">
                          <a:effectLst/>
                        </a:rPr>
                        <a:t>Adaptation au changement climatique</a:t>
                      </a:r>
                      <a:endParaRPr lang="fr-FR" sz="1400" b="1" kern="100" dirty="0">
                        <a:effectLst/>
                        <a:latin typeface="Calibri"/>
                        <a:ea typeface="Calibri"/>
                        <a:cs typeface="Arial"/>
                      </a:endParaRPr>
                    </a:p>
                  </a:txBody>
                  <a:tcPr marL="68580" marR="68580" marT="0" marB="0"/>
                </a:tc>
                <a:tc>
                  <a:txBody>
                    <a:bodyPr/>
                    <a:lstStyle/>
                    <a:p>
                      <a:pPr>
                        <a:lnSpc>
                          <a:spcPct val="107000"/>
                        </a:lnSpc>
                        <a:spcAft>
                          <a:spcPts val="0"/>
                        </a:spcAft>
                      </a:pPr>
                      <a:r>
                        <a:rPr lang="fr-FR" sz="1400" kern="100" dirty="0">
                          <a:effectLst/>
                        </a:rPr>
                        <a:t>Recherche sur les stratégies d'adaptation agricole (variétés de cultures résistantes à la sécheresse, techniques de gestion de l'eau, méthodes d'optimisation des rendements agricoles) et la résilience des systèmes agricoles face aux événements climatiques extrêmes.</a:t>
                      </a:r>
                      <a:endParaRPr lang="fr-FR" sz="1400" b="1" kern="100" dirty="0">
                        <a:effectLst/>
                        <a:latin typeface="Calibri"/>
                        <a:ea typeface="Calibri"/>
                        <a:cs typeface="Arial"/>
                      </a:endParaRPr>
                    </a:p>
                  </a:txBody>
                  <a:tcPr marL="68580" marR="68580" marT="0" marB="0"/>
                </a:tc>
                <a:extLst>
                  <a:ext uri="{0D108BD9-81ED-4DB2-BD59-A6C34878D82A}">
                    <a16:rowId xmlns:a16="http://schemas.microsoft.com/office/drawing/2014/main" val="10002"/>
                  </a:ext>
                </a:extLst>
              </a:tr>
              <a:tr h="672036">
                <a:tc>
                  <a:txBody>
                    <a:bodyPr/>
                    <a:lstStyle/>
                    <a:p>
                      <a:pPr>
                        <a:lnSpc>
                          <a:spcPct val="107000"/>
                        </a:lnSpc>
                        <a:spcAft>
                          <a:spcPts val="0"/>
                        </a:spcAft>
                      </a:pPr>
                      <a:r>
                        <a:rPr lang="fr-FR" sz="1400" kern="100">
                          <a:effectLst/>
                        </a:rPr>
                        <a:t>Valorisation des produits agricoles</a:t>
                      </a:r>
                      <a:endParaRPr lang="fr-FR" sz="1400" b="1" kern="100">
                        <a:effectLst/>
                        <a:latin typeface="Calibri"/>
                        <a:ea typeface="Calibri"/>
                        <a:cs typeface="Arial"/>
                      </a:endParaRPr>
                    </a:p>
                  </a:txBody>
                  <a:tcPr marL="68580" marR="68580" marT="0" marB="0"/>
                </a:tc>
                <a:tc>
                  <a:txBody>
                    <a:bodyPr/>
                    <a:lstStyle/>
                    <a:p>
                      <a:pPr>
                        <a:lnSpc>
                          <a:spcPct val="107000"/>
                        </a:lnSpc>
                        <a:spcAft>
                          <a:spcPts val="0"/>
                        </a:spcAft>
                      </a:pPr>
                      <a:r>
                        <a:rPr lang="fr-FR" sz="1400" kern="100" dirty="0">
                          <a:effectLst/>
                        </a:rPr>
                        <a:t>Recherche sur la valorisation des produits agricoles (transformation locale, conservation des produits, conditionnement, diversification des revenus agricoles accès aux marchés).</a:t>
                      </a:r>
                      <a:endParaRPr lang="fr-FR" sz="1400" b="1" kern="100" dirty="0">
                        <a:effectLst/>
                        <a:latin typeface="Calibri"/>
                        <a:ea typeface="Calibri"/>
                        <a:cs typeface="Arial"/>
                      </a:endParaRPr>
                    </a:p>
                  </a:txBody>
                  <a:tcPr marL="68580" marR="68580" marT="0" marB="0"/>
                </a:tc>
                <a:extLst>
                  <a:ext uri="{0D108BD9-81ED-4DB2-BD59-A6C34878D82A}">
                    <a16:rowId xmlns:a16="http://schemas.microsoft.com/office/drawing/2014/main" val="10003"/>
                  </a:ext>
                </a:extLst>
              </a:tr>
              <a:tr h="1120059">
                <a:tc>
                  <a:txBody>
                    <a:bodyPr/>
                    <a:lstStyle/>
                    <a:p>
                      <a:pPr>
                        <a:lnSpc>
                          <a:spcPct val="107000"/>
                        </a:lnSpc>
                        <a:spcAft>
                          <a:spcPts val="0"/>
                        </a:spcAft>
                      </a:pPr>
                      <a:r>
                        <a:rPr lang="fr-FR" sz="1400" kern="100">
                          <a:effectLst/>
                        </a:rPr>
                        <a:t>Développement rural et inclusion sociale</a:t>
                      </a:r>
                      <a:endParaRPr lang="fr-FR" sz="1400" b="1" kern="100">
                        <a:effectLst/>
                        <a:latin typeface="Calibri"/>
                        <a:ea typeface="Calibri"/>
                        <a:cs typeface="Arial"/>
                      </a:endParaRPr>
                    </a:p>
                  </a:txBody>
                  <a:tcPr marL="68580" marR="68580" marT="0" marB="0"/>
                </a:tc>
                <a:tc>
                  <a:txBody>
                    <a:bodyPr/>
                    <a:lstStyle/>
                    <a:p>
                      <a:pPr>
                        <a:lnSpc>
                          <a:spcPct val="107000"/>
                        </a:lnSpc>
                        <a:spcAft>
                          <a:spcPts val="0"/>
                        </a:spcAft>
                      </a:pPr>
                      <a:r>
                        <a:rPr lang="fr-FR" sz="1400" kern="100" dirty="0">
                          <a:effectLst/>
                        </a:rPr>
                        <a:t>Recherche pour permettre aux petits agriculteurs, en particulier les femmes et les jeunes, de bénéficier des avancées technologiques, des politiques agricoles et des programmes de développement : études sur les modèles d'organisation communautaire, l'accès aux services financiers, l'autonomisation des femmes rurales.</a:t>
                      </a:r>
                      <a:endParaRPr lang="fr-FR" sz="1400" b="1" kern="100" dirty="0">
                        <a:effectLst/>
                        <a:latin typeface="Calibri"/>
                        <a:ea typeface="Calibri"/>
                        <a:cs typeface="Arial"/>
                      </a:endParaRPr>
                    </a:p>
                  </a:txBody>
                  <a:tcPr marL="68580" marR="68580" marT="0" marB="0"/>
                </a:tc>
                <a:extLst>
                  <a:ext uri="{0D108BD9-81ED-4DB2-BD59-A6C34878D82A}">
                    <a16:rowId xmlns:a16="http://schemas.microsoft.com/office/drawing/2014/main" val="10004"/>
                  </a:ext>
                </a:extLst>
              </a:tr>
              <a:tr h="672036">
                <a:tc>
                  <a:txBody>
                    <a:bodyPr/>
                    <a:lstStyle/>
                    <a:p>
                      <a:pPr>
                        <a:lnSpc>
                          <a:spcPct val="107000"/>
                        </a:lnSpc>
                        <a:spcAft>
                          <a:spcPts val="0"/>
                        </a:spcAft>
                      </a:pPr>
                      <a:r>
                        <a:rPr lang="fr-FR" sz="1400" kern="100">
                          <a:effectLst/>
                        </a:rPr>
                        <a:t>Santé et environnement</a:t>
                      </a:r>
                      <a:endParaRPr lang="fr-FR" sz="1400" b="1" kern="100">
                        <a:effectLst/>
                        <a:latin typeface="Calibri"/>
                        <a:ea typeface="Calibri"/>
                        <a:cs typeface="Arial"/>
                      </a:endParaRPr>
                    </a:p>
                  </a:txBody>
                  <a:tcPr marL="68580" marR="68580" marT="0" marB="0"/>
                </a:tc>
                <a:tc>
                  <a:txBody>
                    <a:bodyPr/>
                    <a:lstStyle/>
                    <a:p>
                      <a:pPr>
                        <a:lnSpc>
                          <a:spcPct val="107000"/>
                        </a:lnSpc>
                        <a:spcAft>
                          <a:spcPts val="0"/>
                        </a:spcAft>
                      </a:pPr>
                      <a:r>
                        <a:rPr lang="fr-FR" sz="1400" kern="100" dirty="0">
                          <a:effectLst/>
                        </a:rPr>
                        <a:t>Recherche sur les liens entre l'environnement et la santé humaine, la transmission de maladies liées à l'eau, les maladies zoonotiques, l'impact des polluants environnementaux sur la santé.</a:t>
                      </a:r>
                      <a:endParaRPr lang="fr-FR" sz="1400" b="1" kern="100" dirty="0">
                        <a:effectLst/>
                        <a:latin typeface="Calibri"/>
                        <a:ea typeface="Calibri"/>
                        <a:cs typeface="Arial"/>
                      </a:endParaRP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611572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9856" y="636105"/>
            <a:ext cx="8596668" cy="728870"/>
          </a:xfrm>
        </p:spPr>
        <p:txBody>
          <a:bodyPr>
            <a:normAutofit/>
          </a:bodyPr>
          <a:lstStyle/>
          <a:p>
            <a:pPr algn="ctr"/>
            <a:r>
              <a:rPr lang="fr-FR" sz="3200" b="1" dirty="0">
                <a:solidFill>
                  <a:srgbClr val="54A021"/>
                </a:solidFill>
                <a:latin typeface="Times New Roman" panose="02020603050405020304" pitchFamily="18" charset="0"/>
                <a:ea typeface="+mn-ea"/>
                <a:cs typeface="Times New Roman" panose="02020603050405020304" pitchFamily="18" charset="0"/>
              </a:rPr>
              <a:t>Positionnement et rôle de l’Université</a:t>
            </a:r>
            <a:endParaRPr lang="fr-FR" sz="5400" dirty="0"/>
          </a:p>
        </p:txBody>
      </p:sp>
      <p:sp>
        <p:nvSpPr>
          <p:cNvPr id="3" name="Espace réservé du contenu 2"/>
          <p:cNvSpPr>
            <a:spLocks noGrp="1"/>
          </p:cNvSpPr>
          <p:nvPr>
            <p:ph idx="1"/>
          </p:nvPr>
        </p:nvSpPr>
        <p:spPr>
          <a:xfrm>
            <a:off x="285135" y="1364975"/>
            <a:ext cx="11045474" cy="5240751"/>
          </a:xfrm>
        </p:spPr>
        <p:txBody>
          <a:bodyPr>
            <a:normAutofit fontScale="92500" lnSpcReduction="20000"/>
          </a:bodyPr>
          <a:lstStyle/>
          <a:p>
            <a:pPr marL="0" lvl="0" indent="0" algn="just">
              <a:lnSpc>
                <a:spcPct val="150000"/>
              </a:lnSpc>
              <a:spcBef>
                <a:spcPts val="0"/>
              </a:spcBef>
              <a:buClr>
                <a:srgbClr val="90C226"/>
              </a:buClr>
              <a:buNone/>
            </a:pPr>
            <a:r>
              <a:rPr lang="fr-FR" sz="2200" b="1" dirty="0">
                <a:solidFill>
                  <a:srgbClr val="54A021"/>
                </a:solidFill>
                <a:latin typeface="Times New Roman" panose="02020603050405020304" pitchFamily="18" charset="0"/>
                <a:cs typeface="Times New Roman" panose="02020603050405020304" pitchFamily="18" charset="0"/>
              </a:rPr>
              <a:t>         </a:t>
            </a:r>
            <a:r>
              <a:rPr lang="fr-FR" sz="2200" b="1" dirty="0">
                <a:solidFill>
                  <a:schemeClr val="tx1"/>
                </a:solidFill>
                <a:latin typeface="Arial" panose="020B0604020202020204" pitchFamily="34" charset="0"/>
                <a:cs typeface="Arial" panose="020B0604020202020204" pitchFamily="34" charset="0"/>
              </a:rPr>
              <a:t>Le rôle de l’université: </a:t>
            </a:r>
          </a:p>
          <a:p>
            <a:pPr algn="just">
              <a:lnSpc>
                <a:spcPct val="150000"/>
              </a:lnSpc>
              <a:spcBef>
                <a:spcPts val="0"/>
              </a:spcBef>
              <a:buClr>
                <a:srgbClr val="90C226"/>
              </a:buClr>
            </a:pPr>
            <a:r>
              <a:rPr lang="fr-FR" sz="2200" b="1" dirty="0">
                <a:solidFill>
                  <a:schemeClr val="tx1"/>
                </a:solidFill>
                <a:latin typeface="Arial" panose="020B0604020202020204" pitchFamily="34" charset="0"/>
                <a:cs typeface="Arial" panose="020B0604020202020204" pitchFamily="34" charset="0"/>
              </a:rPr>
              <a:t>L’université aura un rôle  de supervision, gestion, production  des connaissances;  </a:t>
            </a:r>
          </a:p>
          <a:p>
            <a:pPr algn="just">
              <a:lnSpc>
                <a:spcPct val="150000"/>
              </a:lnSpc>
              <a:spcBef>
                <a:spcPts val="0"/>
              </a:spcBef>
              <a:buClr>
                <a:srgbClr val="90C226"/>
              </a:buClr>
            </a:pPr>
            <a:r>
              <a:rPr lang="fr-FR" sz="2200" b="1" u="sng" dirty="0">
                <a:solidFill>
                  <a:schemeClr val="tx1"/>
                </a:solidFill>
                <a:latin typeface="Arial" panose="020B0604020202020204" pitchFamily="34" charset="0"/>
                <a:cs typeface="Arial" panose="020B0604020202020204" pitchFamily="34" charset="0"/>
              </a:rPr>
              <a:t>De supervision</a:t>
            </a:r>
            <a:r>
              <a:rPr lang="fr-FR" sz="2200" b="1" dirty="0">
                <a:solidFill>
                  <a:schemeClr val="tx1"/>
                </a:solidFill>
                <a:latin typeface="Arial" panose="020B0604020202020204" pitchFamily="34" charset="0"/>
                <a:cs typeface="Arial" panose="020B0604020202020204" pitchFamily="34" charset="0"/>
              </a:rPr>
              <a:t>: elle coordonnera les activités des différents centres de recherche; </a:t>
            </a:r>
          </a:p>
          <a:p>
            <a:pPr algn="just">
              <a:lnSpc>
                <a:spcPct val="150000"/>
              </a:lnSpc>
              <a:spcBef>
                <a:spcPts val="0"/>
              </a:spcBef>
              <a:buClr>
                <a:srgbClr val="90C226"/>
              </a:buClr>
            </a:pPr>
            <a:r>
              <a:rPr lang="fr-FR" sz="2200" b="1" u="sng" dirty="0">
                <a:solidFill>
                  <a:schemeClr val="tx1"/>
                </a:solidFill>
                <a:latin typeface="Arial" panose="020B0604020202020204" pitchFamily="34" charset="0"/>
                <a:cs typeface="Arial" panose="020B0604020202020204" pitchFamily="34" charset="0"/>
              </a:rPr>
              <a:t>De gestion</a:t>
            </a:r>
            <a:r>
              <a:rPr lang="fr-FR" sz="2200" b="1" dirty="0">
                <a:solidFill>
                  <a:schemeClr val="tx1"/>
                </a:solidFill>
                <a:latin typeface="Arial" panose="020B0604020202020204" pitchFamily="34" charset="0"/>
                <a:cs typeface="Arial" panose="020B0604020202020204" pitchFamily="34" charset="0"/>
              </a:rPr>
              <a:t>: elle gérera les thématiques en coordination avec les centres de recherche des différentes localités; </a:t>
            </a:r>
          </a:p>
          <a:p>
            <a:pPr algn="just">
              <a:lnSpc>
                <a:spcPct val="107000"/>
              </a:lnSpc>
              <a:spcAft>
                <a:spcPts val="800"/>
              </a:spcAft>
            </a:pPr>
            <a:r>
              <a:rPr lang="fr-FR" sz="2200" b="1" u="sng" dirty="0">
                <a:solidFill>
                  <a:schemeClr val="tx1"/>
                </a:solidFill>
                <a:latin typeface="Arial" panose="020B0604020202020204" pitchFamily="34" charset="0"/>
                <a:cs typeface="Arial" panose="020B0604020202020204" pitchFamily="34" charset="0"/>
              </a:rPr>
              <a:t>De production</a:t>
            </a:r>
            <a:r>
              <a:rPr lang="fr-FR" sz="2200" b="1" dirty="0">
                <a:solidFill>
                  <a:schemeClr val="tx1"/>
                </a:solidFill>
                <a:latin typeface="Arial" panose="020B0604020202020204" pitchFamily="34" charset="0"/>
                <a:cs typeface="Arial" panose="020B0604020202020204" pitchFamily="34" charset="0"/>
              </a:rPr>
              <a:t>: elle veillera  à ce que les savoirs endogènes entrent en droite ligne avec les thématiques prioritaires du projet; </a:t>
            </a:r>
          </a:p>
          <a:p>
            <a:pPr algn="just">
              <a:lnSpc>
                <a:spcPct val="107000"/>
              </a:lnSpc>
              <a:spcAft>
                <a:spcPts val="800"/>
              </a:spcAft>
            </a:pPr>
            <a:r>
              <a:rPr lang="fr-FR" sz="2200" b="1" kern="100" dirty="0">
                <a:solidFill>
                  <a:schemeClr val="tx1"/>
                </a:solidFill>
                <a:latin typeface="Arial" panose="020B0604020202020204" pitchFamily="34" charset="0"/>
                <a:ea typeface="Calibri" panose="020F0502020204030204" pitchFamily="34" charset="0"/>
                <a:cs typeface="Arial" panose="020B0604020202020204" pitchFamily="34" charset="0"/>
              </a:rPr>
              <a:t>Elle procédera donc à la gestion des connaissances,  rassembler, organiser et diffuser les connaissances et les informations pertinentes pour les chercheurs, les décideurs politiques, les praticiens du développement, les organisations de la société civile et les communautés locales.</a:t>
            </a:r>
            <a:endParaRPr lang="fr-FR" sz="2200" b="1" dirty="0">
              <a:solidFill>
                <a:schemeClr val="tx1"/>
              </a:solidFill>
              <a:latin typeface="Arial" panose="020B0604020202020204" pitchFamily="34" charset="0"/>
              <a:cs typeface="Arial" panose="020B0604020202020204" pitchFamily="34" charset="0"/>
            </a:endParaRPr>
          </a:p>
          <a:p>
            <a:pPr algn="just">
              <a:lnSpc>
                <a:spcPct val="150000"/>
              </a:lnSpc>
              <a:spcBef>
                <a:spcPts val="0"/>
              </a:spcBef>
              <a:buClr>
                <a:srgbClr val="90C226"/>
              </a:buClr>
            </a:pPr>
            <a:r>
              <a:rPr lang="fr-FR" sz="2200" b="1" dirty="0">
                <a:solidFill>
                  <a:schemeClr val="tx1"/>
                </a:solidFill>
                <a:latin typeface="Arial" panose="020B0604020202020204" pitchFamily="34" charset="0"/>
                <a:cs typeface="Arial" panose="020B0604020202020204" pitchFamily="34" charset="0"/>
              </a:rPr>
              <a:t>Elle appuiera les acteurs locaux et le processus de gestion des connaissances par des missions. </a:t>
            </a:r>
          </a:p>
          <a:p>
            <a:pPr marL="0" lvl="0" indent="0" algn="just">
              <a:lnSpc>
                <a:spcPct val="150000"/>
              </a:lnSpc>
              <a:spcBef>
                <a:spcPts val="0"/>
              </a:spcBef>
              <a:buClr>
                <a:srgbClr val="90C226"/>
              </a:buClr>
              <a:buNone/>
            </a:pPr>
            <a:endParaRPr lang="fr-FR" sz="2200" b="1" dirty="0">
              <a:solidFill>
                <a:schemeClr val="tx1"/>
              </a:solidFill>
              <a:latin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4108628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acteurs locaux  partenaires </a:t>
            </a:r>
          </a:p>
        </p:txBody>
      </p:sp>
      <p:sp>
        <p:nvSpPr>
          <p:cNvPr id="3" name="Espace réservé du contenu 2"/>
          <p:cNvSpPr>
            <a:spLocks noGrp="1"/>
          </p:cNvSpPr>
          <p:nvPr>
            <p:ph idx="1"/>
          </p:nvPr>
        </p:nvSpPr>
        <p:spPr>
          <a:xfrm>
            <a:off x="677334" y="1537252"/>
            <a:ext cx="8596668" cy="4691269"/>
          </a:xfrm>
        </p:spPr>
        <p:txBody>
          <a:bodyPr>
            <a:normAutofit/>
          </a:bodyPr>
          <a:lstStyle/>
          <a:p>
            <a:pPr marL="0" lvl="0" indent="0">
              <a:buClr>
                <a:srgbClr val="90C226"/>
              </a:buClr>
              <a:buNone/>
            </a:pPr>
            <a:endParaRPr lang="fr-FR" dirty="0">
              <a:solidFill>
                <a:prstClr val="black">
                  <a:lumMod val="75000"/>
                  <a:lumOff val="25000"/>
                </a:prstClr>
              </a:solidFill>
            </a:endParaRPr>
          </a:p>
          <a:p>
            <a:pPr algn="just">
              <a:spcBef>
                <a:spcPts val="0"/>
              </a:spcBef>
              <a:spcAft>
                <a:spcPts val="800"/>
              </a:spcAft>
            </a:pPr>
            <a:r>
              <a:rPr lang="fr-FR" sz="1600" b="1" kern="100" dirty="0">
                <a:latin typeface="Arial" panose="020B0604020202020204" pitchFamily="34" charset="0"/>
                <a:ea typeface="Calibri" panose="020F0502020204030204" pitchFamily="34" charset="0"/>
                <a:cs typeface="Arial" panose="020B0604020202020204" pitchFamily="34" charset="0"/>
              </a:rPr>
              <a:t>Les acteurs de la plateforme sont: </a:t>
            </a:r>
          </a:p>
          <a:p>
            <a:pPr algn="just">
              <a:spcBef>
                <a:spcPts val="0"/>
              </a:spcBef>
              <a:spcAft>
                <a:spcPts val="800"/>
              </a:spcAft>
            </a:pPr>
            <a:r>
              <a:rPr lang="fr-FR" sz="1600" b="1" kern="100" dirty="0">
                <a:latin typeface="Arial" panose="020B0604020202020204" pitchFamily="34" charset="0"/>
                <a:ea typeface="Calibri" panose="020F0502020204030204" pitchFamily="34" charset="0"/>
                <a:cs typeface="Arial" panose="020B0604020202020204" pitchFamily="34" charset="0"/>
              </a:rPr>
              <a:t>Les chercheurs, </a:t>
            </a:r>
          </a:p>
          <a:p>
            <a:pPr algn="just">
              <a:spcBef>
                <a:spcPts val="0"/>
              </a:spcBef>
              <a:spcAft>
                <a:spcPts val="800"/>
              </a:spcAft>
            </a:pPr>
            <a:r>
              <a:rPr lang="fr-FR" sz="1600" b="1" kern="100" dirty="0">
                <a:latin typeface="Arial" panose="020B0604020202020204" pitchFamily="34" charset="0"/>
                <a:ea typeface="Calibri" panose="020F0502020204030204" pitchFamily="34" charset="0"/>
                <a:cs typeface="Arial" panose="020B0604020202020204" pitchFamily="34" charset="0"/>
              </a:rPr>
              <a:t>Les décideurs politiques, </a:t>
            </a:r>
          </a:p>
          <a:p>
            <a:pPr algn="just">
              <a:spcBef>
                <a:spcPts val="0"/>
              </a:spcBef>
              <a:spcAft>
                <a:spcPts val="800"/>
              </a:spcAft>
            </a:pPr>
            <a:r>
              <a:rPr lang="fr-FR" sz="1600" b="1" kern="100" dirty="0">
                <a:latin typeface="Arial" panose="020B0604020202020204" pitchFamily="34" charset="0"/>
                <a:ea typeface="Calibri" panose="020F0502020204030204" pitchFamily="34" charset="0"/>
                <a:cs typeface="Arial" panose="020B0604020202020204" pitchFamily="34" charset="0"/>
              </a:rPr>
              <a:t>Les praticiens du développement, </a:t>
            </a:r>
          </a:p>
          <a:p>
            <a:pPr algn="just">
              <a:spcBef>
                <a:spcPts val="0"/>
              </a:spcBef>
              <a:spcAft>
                <a:spcPts val="800"/>
              </a:spcAft>
            </a:pPr>
            <a:r>
              <a:rPr lang="fr-FR" sz="1600" b="1" kern="100" dirty="0">
                <a:latin typeface="Arial" panose="020B0604020202020204" pitchFamily="34" charset="0"/>
                <a:ea typeface="Calibri" panose="020F0502020204030204" pitchFamily="34" charset="0"/>
                <a:cs typeface="Arial" panose="020B0604020202020204" pitchFamily="34" charset="0"/>
              </a:rPr>
              <a:t>Les organisations de la société civile e</a:t>
            </a:r>
          </a:p>
          <a:p>
            <a:pPr algn="just">
              <a:spcBef>
                <a:spcPts val="0"/>
              </a:spcBef>
              <a:spcAft>
                <a:spcPts val="800"/>
              </a:spcAft>
            </a:pPr>
            <a:r>
              <a:rPr lang="fr-FR" sz="1600" b="1" kern="100" dirty="0">
                <a:latin typeface="Arial" panose="020B0604020202020204" pitchFamily="34" charset="0"/>
                <a:ea typeface="Calibri" panose="020F0502020204030204" pitchFamily="34" charset="0"/>
                <a:cs typeface="Arial" panose="020B0604020202020204" pitchFamily="34" charset="0"/>
              </a:rPr>
              <a:t>Les communautés locales . </a:t>
            </a:r>
          </a:p>
          <a:p>
            <a:pPr algn="just">
              <a:spcBef>
                <a:spcPts val="0"/>
              </a:spcBef>
              <a:spcAft>
                <a:spcPts val="800"/>
              </a:spcAft>
            </a:pPr>
            <a:r>
              <a:rPr lang="fr-FR" sz="1600" b="1" kern="100" dirty="0">
                <a:latin typeface="Arial" panose="020B0604020202020204" pitchFamily="34" charset="0"/>
                <a:ea typeface="Calibri" panose="020F0502020204030204" pitchFamily="34" charset="0"/>
                <a:cs typeface="Arial" panose="020B0604020202020204" pitchFamily="34" charset="0"/>
              </a:rPr>
              <a:t>Les centres de recherche, </a:t>
            </a:r>
          </a:p>
          <a:p>
            <a:pPr algn="just">
              <a:spcBef>
                <a:spcPts val="0"/>
              </a:spcBef>
              <a:spcAft>
                <a:spcPts val="800"/>
              </a:spcAft>
            </a:pPr>
            <a:r>
              <a:rPr lang="fr-FR" sz="1600" b="1" kern="100" dirty="0">
                <a:latin typeface="Arial" panose="020B0604020202020204" pitchFamily="34" charset="0"/>
                <a:ea typeface="Calibri" panose="020F0502020204030204" pitchFamily="34" charset="0"/>
                <a:cs typeface="Arial" panose="020B0604020202020204" pitchFamily="34" charset="0"/>
              </a:rPr>
              <a:t>Les communautés locales </a:t>
            </a:r>
          </a:p>
          <a:p>
            <a:pPr algn="just">
              <a:spcBef>
                <a:spcPts val="0"/>
              </a:spcBef>
              <a:spcAft>
                <a:spcPts val="800"/>
              </a:spcAft>
            </a:pPr>
            <a:r>
              <a:rPr lang="fr-FR" sz="1600" b="1" kern="100" dirty="0">
                <a:latin typeface="Arial" panose="020B0604020202020204" pitchFamily="34" charset="0"/>
                <a:ea typeface="Calibri" panose="020F0502020204030204" pitchFamily="34" charset="0"/>
                <a:cs typeface="Arial" panose="020B0604020202020204" pitchFamily="34" charset="0"/>
              </a:rPr>
              <a:t>Les GIE</a:t>
            </a:r>
          </a:p>
          <a:p>
            <a:pPr algn="just">
              <a:spcBef>
                <a:spcPts val="0"/>
              </a:spcBef>
              <a:spcAft>
                <a:spcPts val="800"/>
              </a:spcAft>
            </a:pPr>
            <a:r>
              <a:rPr lang="fr-FR" sz="1600" b="1" kern="100" dirty="0">
                <a:latin typeface="Arial" panose="020B0604020202020204" pitchFamily="34" charset="0"/>
                <a:ea typeface="Calibri" panose="020F0502020204030204" pitchFamily="34" charset="0"/>
                <a:cs typeface="Arial" panose="020B0604020202020204" pitchFamily="34" charset="0"/>
              </a:rPr>
              <a:t>Les élus locaux</a:t>
            </a:r>
          </a:p>
          <a:p>
            <a:pPr algn="just">
              <a:spcBef>
                <a:spcPts val="0"/>
              </a:spcBef>
              <a:spcAft>
                <a:spcPts val="800"/>
              </a:spcAft>
            </a:pPr>
            <a:endParaRPr lang="fr-FR" sz="1600" b="1" kern="100" dirty="0">
              <a:latin typeface="Arial" panose="020B0604020202020204" pitchFamily="34" charset="0"/>
              <a:ea typeface="Calibri" panose="020F0502020204030204" pitchFamily="34" charset="0"/>
              <a:cs typeface="Arial" panose="020B0604020202020204" pitchFamily="34" charset="0"/>
            </a:endParaRPr>
          </a:p>
          <a:p>
            <a:pPr>
              <a:spcBef>
                <a:spcPts val="0"/>
              </a:spcBef>
            </a:pPr>
            <a:endParaRPr lang="fr-F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47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96E8DD9C-EFBE-BF6C-2E33-8B7E90C2956A}"/>
              </a:ext>
            </a:extLst>
          </p:cNvPr>
          <p:cNvSpPr/>
          <p:nvPr/>
        </p:nvSpPr>
        <p:spPr>
          <a:xfrm>
            <a:off x="3397455" y="1397808"/>
            <a:ext cx="3226232" cy="733731"/>
          </a:xfrm>
          <a:prstGeom prst="ellipse">
            <a:avLst/>
          </a:prstGeom>
          <a:solidFill>
            <a:schemeClr val="tx2">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r>
              <a:rPr lang="en-US" dirty="0" err="1"/>
              <a:t>Université</a:t>
            </a:r>
            <a:r>
              <a:rPr lang="en-US" dirty="0"/>
              <a:t> de Nouakchott </a:t>
            </a:r>
          </a:p>
        </p:txBody>
      </p:sp>
      <p:sp>
        <p:nvSpPr>
          <p:cNvPr id="5" name="Oval 4">
            <a:extLst>
              <a:ext uri="{FF2B5EF4-FFF2-40B4-BE49-F238E27FC236}">
                <a16:creationId xmlns:a16="http://schemas.microsoft.com/office/drawing/2014/main" id="{B2B90F04-A705-E91B-F03A-6FA0D35136A0}"/>
              </a:ext>
            </a:extLst>
          </p:cNvPr>
          <p:cNvSpPr/>
          <p:nvPr/>
        </p:nvSpPr>
        <p:spPr>
          <a:xfrm>
            <a:off x="2950101" y="3202620"/>
            <a:ext cx="1667249" cy="1569273"/>
          </a:xfrm>
          <a:prstGeom prst="ellipse">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err="1"/>
              <a:t>Organisations</a:t>
            </a:r>
            <a:r>
              <a:rPr lang="en-US" sz="1600" dirty="0"/>
              <a:t> de la </a:t>
            </a:r>
            <a:r>
              <a:rPr lang="en-US" sz="1600" dirty="0" err="1"/>
              <a:t>société</a:t>
            </a:r>
            <a:r>
              <a:rPr lang="en-US" sz="1600" dirty="0"/>
              <a:t> </a:t>
            </a:r>
            <a:r>
              <a:rPr lang="en-US" sz="1600" dirty="0" err="1"/>
              <a:t>civile</a:t>
            </a:r>
            <a:r>
              <a:rPr lang="en-US" sz="1600" dirty="0"/>
              <a:t> </a:t>
            </a:r>
          </a:p>
        </p:txBody>
      </p:sp>
      <p:sp>
        <p:nvSpPr>
          <p:cNvPr id="6" name="Oval 5">
            <a:extLst>
              <a:ext uri="{FF2B5EF4-FFF2-40B4-BE49-F238E27FC236}">
                <a16:creationId xmlns:a16="http://schemas.microsoft.com/office/drawing/2014/main" id="{9EC27AC9-E3D3-CF40-A468-D09840F79C37}"/>
              </a:ext>
            </a:extLst>
          </p:cNvPr>
          <p:cNvSpPr/>
          <p:nvPr/>
        </p:nvSpPr>
        <p:spPr>
          <a:xfrm>
            <a:off x="5142613" y="3222870"/>
            <a:ext cx="1782448" cy="1604483"/>
          </a:xfrm>
          <a:prstGeom prst="ellipse">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err="1"/>
              <a:t>Communautés</a:t>
            </a:r>
            <a:r>
              <a:rPr lang="en-US" sz="1600" dirty="0"/>
              <a:t> locales </a:t>
            </a:r>
          </a:p>
        </p:txBody>
      </p:sp>
      <p:sp>
        <p:nvSpPr>
          <p:cNvPr id="7" name="Arrow: Down 6">
            <a:extLst>
              <a:ext uri="{FF2B5EF4-FFF2-40B4-BE49-F238E27FC236}">
                <a16:creationId xmlns:a16="http://schemas.microsoft.com/office/drawing/2014/main" id="{5CB87002-71D5-C6E6-4DBB-B67D9D25016B}"/>
              </a:ext>
            </a:extLst>
          </p:cNvPr>
          <p:cNvSpPr/>
          <p:nvPr/>
        </p:nvSpPr>
        <p:spPr>
          <a:xfrm>
            <a:off x="5188096" y="2731319"/>
            <a:ext cx="327695" cy="294741"/>
          </a:xfrm>
          <a:prstGeom prst="downArrow">
            <a:avLst>
              <a:gd name="adj1" fmla="val 50000"/>
              <a:gd name="adj2" fmla="val 62956"/>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Down 7">
            <a:extLst>
              <a:ext uri="{FF2B5EF4-FFF2-40B4-BE49-F238E27FC236}">
                <a16:creationId xmlns:a16="http://schemas.microsoft.com/office/drawing/2014/main" id="{E43D3C2A-A59E-E479-D0E3-F6CE6E5E4C42}"/>
              </a:ext>
            </a:extLst>
          </p:cNvPr>
          <p:cNvSpPr/>
          <p:nvPr/>
        </p:nvSpPr>
        <p:spPr>
          <a:xfrm rot="10800000">
            <a:off x="4429001" y="2688744"/>
            <a:ext cx="327694" cy="294740"/>
          </a:xfrm>
          <a:prstGeom prst="downArrow">
            <a:avLst>
              <a:gd name="adj1" fmla="val 50000"/>
              <a:gd name="adj2" fmla="val 49106"/>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96444C8-9919-A498-2E3B-6379B5D01EA2}"/>
              </a:ext>
            </a:extLst>
          </p:cNvPr>
          <p:cNvSpPr/>
          <p:nvPr/>
        </p:nvSpPr>
        <p:spPr>
          <a:xfrm>
            <a:off x="5947191" y="1973442"/>
            <a:ext cx="2255557" cy="1107867"/>
          </a:xfrm>
          <a:prstGeom prst="ellips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Centre de formation et de recherché </a:t>
            </a:r>
          </a:p>
        </p:txBody>
      </p:sp>
      <p:sp>
        <p:nvSpPr>
          <p:cNvPr id="3" name="Oval 2">
            <a:extLst>
              <a:ext uri="{FF2B5EF4-FFF2-40B4-BE49-F238E27FC236}">
                <a16:creationId xmlns:a16="http://schemas.microsoft.com/office/drawing/2014/main" id="{3AABDF65-2128-E199-AABF-3AA1AEF603A9}"/>
              </a:ext>
            </a:extLst>
          </p:cNvPr>
          <p:cNvSpPr/>
          <p:nvPr/>
        </p:nvSpPr>
        <p:spPr>
          <a:xfrm>
            <a:off x="1692116" y="1790415"/>
            <a:ext cx="2305484" cy="1332431"/>
          </a:xfrm>
          <a:prstGeom prst="ellipse">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Universités</a:t>
            </a:r>
            <a:r>
              <a:rPr lang="en-US" dirty="0"/>
              <a:t>  et </a:t>
            </a:r>
            <a:r>
              <a:rPr lang="en-US" dirty="0" err="1"/>
              <a:t>Institut</a:t>
            </a:r>
            <a:r>
              <a:rPr lang="en-US" dirty="0"/>
              <a:t> de </a:t>
            </a:r>
            <a:r>
              <a:rPr lang="en-US" dirty="0" err="1"/>
              <a:t>recherche</a:t>
            </a:r>
            <a:r>
              <a:rPr lang="en-US" dirty="0"/>
              <a:t> des regions de la VFS   </a:t>
            </a:r>
          </a:p>
        </p:txBody>
      </p:sp>
      <p:sp>
        <p:nvSpPr>
          <p:cNvPr id="12" name="Rectangle: Rounded Corners 11">
            <a:extLst>
              <a:ext uri="{FF2B5EF4-FFF2-40B4-BE49-F238E27FC236}">
                <a16:creationId xmlns:a16="http://schemas.microsoft.com/office/drawing/2014/main" id="{8D82E399-752C-1ECE-F7E6-C4F3A8B45066}"/>
              </a:ext>
            </a:extLst>
          </p:cNvPr>
          <p:cNvSpPr/>
          <p:nvPr/>
        </p:nvSpPr>
        <p:spPr>
          <a:xfrm>
            <a:off x="1573422" y="233158"/>
            <a:ext cx="8678551" cy="85201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t>Demarche de co-construction de la Base des </a:t>
            </a:r>
            <a:r>
              <a:rPr lang="en-US" dirty="0" err="1"/>
              <a:t>données</a:t>
            </a:r>
            <a:r>
              <a:rPr lang="en-US" dirty="0"/>
              <a:t> (</a:t>
            </a:r>
            <a:r>
              <a:rPr lang="en-US" dirty="0" err="1"/>
              <a:t>platefoformes</a:t>
            </a:r>
            <a:r>
              <a:rPr lang="en-US" dirty="0"/>
              <a:t>) </a:t>
            </a:r>
          </a:p>
        </p:txBody>
      </p:sp>
      <p:sp>
        <p:nvSpPr>
          <p:cNvPr id="13" name="Arrow: Curved Right 12">
            <a:extLst>
              <a:ext uri="{FF2B5EF4-FFF2-40B4-BE49-F238E27FC236}">
                <a16:creationId xmlns:a16="http://schemas.microsoft.com/office/drawing/2014/main" id="{DD17045F-E710-68B1-8B54-4B89859F9821}"/>
              </a:ext>
            </a:extLst>
          </p:cNvPr>
          <p:cNvSpPr/>
          <p:nvPr/>
        </p:nvSpPr>
        <p:spPr>
          <a:xfrm rot="10957232">
            <a:off x="7530774" y="858806"/>
            <a:ext cx="1052455" cy="1062185"/>
          </a:xfrm>
          <a:prstGeom prst="curvedRightArrow">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Arrow: Curved Right 14">
            <a:extLst>
              <a:ext uri="{FF2B5EF4-FFF2-40B4-BE49-F238E27FC236}">
                <a16:creationId xmlns:a16="http://schemas.microsoft.com/office/drawing/2014/main" id="{DE0FAC51-5D05-1BFF-396C-6979AF6906AE}"/>
              </a:ext>
            </a:extLst>
          </p:cNvPr>
          <p:cNvSpPr/>
          <p:nvPr/>
        </p:nvSpPr>
        <p:spPr>
          <a:xfrm rot="346721">
            <a:off x="1156377" y="720614"/>
            <a:ext cx="1052455" cy="1062185"/>
          </a:xfrm>
          <a:prstGeom prst="curvedRightArrow">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Rectangle: Rounded Corners 23">
            <a:extLst>
              <a:ext uri="{FF2B5EF4-FFF2-40B4-BE49-F238E27FC236}">
                <a16:creationId xmlns:a16="http://schemas.microsoft.com/office/drawing/2014/main" id="{AC2D2F78-FC4F-7589-2BB8-E841E371484B}"/>
              </a:ext>
            </a:extLst>
          </p:cNvPr>
          <p:cNvSpPr/>
          <p:nvPr/>
        </p:nvSpPr>
        <p:spPr>
          <a:xfrm>
            <a:off x="487282" y="5175900"/>
            <a:ext cx="1236590" cy="678723"/>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Femmes</a:t>
            </a:r>
            <a:endParaRPr lang="en-US" sz="1400" dirty="0">
              <a:solidFill>
                <a:schemeClr val="tx1"/>
              </a:solidFill>
            </a:endParaRPr>
          </a:p>
        </p:txBody>
      </p:sp>
      <p:sp>
        <p:nvSpPr>
          <p:cNvPr id="26" name="Rectangle: Rounded Corners 25">
            <a:extLst>
              <a:ext uri="{FF2B5EF4-FFF2-40B4-BE49-F238E27FC236}">
                <a16:creationId xmlns:a16="http://schemas.microsoft.com/office/drawing/2014/main" id="{CA09F709-0B22-8973-14AB-4DF52B3C5208}"/>
              </a:ext>
            </a:extLst>
          </p:cNvPr>
          <p:cNvSpPr/>
          <p:nvPr/>
        </p:nvSpPr>
        <p:spPr>
          <a:xfrm>
            <a:off x="3260621" y="5583055"/>
            <a:ext cx="1152393" cy="771521"/>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pêcheurs</a:t>
            </a:r>
            <a:endParaRPr lang="en-US" sz="1400" dirty="0">
              <a:solidFill>
                <a:schemeClr val="tx1"/>
              </a:solidFill>
            </a:endParaRPr>
          </a:p>
        </p:txBody>
      </p:sp>
      <p:sp>
        <p:nvSpPr>
          <p:cNvPr id="27" name="Rectangle: Rounded Corners 26">
            <a:extLst>
              <a:ext uri="{FF2B5EF4-FFF2-40B4-BE49-F238E27FC236}">
                <a16:creationId xmlns:a16="http://schemas.microsoft.com/office/drawing/2014/main" id="{B7830219-09C6-B899-B64B-E5CF93CF5A6B}"/>
              </a:ext>
            </a:extLst>
          </p:cNvPr>
          <p:cNvSpPr/>
          <p:nvPr/>
        </p:nvSpPr>
        <p:spPr>
          <a:xfrm>
            <a:off x="4685038" y="5604708"/>
            <a:ext cx="1152393" cy="771521"/>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éleveurs</a:t>
            </a:r>
            <a:endParaRPr lang="en-US" sz="1400" dirty="0">
              <a:solidFill>
                <a:schemeClr val="tx1"/>
              </a:solidFill>
            </a:endParaRPr>
          </a:p>
        </p:txBody>
      </p:sp>
      <p:sp>
        <p:nvSpPr>
          <p:cNvPr id="28" name="Rectangle: Rounded Corners 27">
            <a:extLst>
              <a:ext uri="{FF2B5EF4-FFF2-40B4-BE49-F238E27FC236}">
                <a16:creationId xmlns:a16="http://schemas.microsoft.com/office/drawing/2014/main" id="{9ECD610B-296A-2517-21C7-2DBCDFD68DE0}"/>
              </a:ext>
            </a:extLst>
          </p:cNvPr>
          <p:cNvSpPr/>
          <p:nvPr/>
        </p:nvSpPr>
        <p:spPr>
          <a:xfrm>
            <a:off x="6096000" y="5406882"/>
            <a:ext cx="1319352" cy="738363"/>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agriculteurs</a:t>
            </a:r>
            <a:endParaRPr lang="en-US" sz="1400" dirty="0">
              <a:solidFill>
                <a:schemeClr val="tx1"/>
              </a:solidFill>
            </a:endParaRPr>
          </a:p>
        </p:txBody>
      </p:sp>
      <p:sp>
        <p:nvSpPr>
          <p:cNvPr id="29" name="Rectangle: Rounded Corners 28">
            <a:extLst>
              <a:ext uri="{FF2B5EF4-FFF2-40B4-BE49-F238E27FC236}">
                <a16:creationId xmlns:a16="http://schemas.microsoft.com/office/drawing/2014/main" id="{A99C6F81-5675-B7A4-BF07-E5863383B967}"/>
              </a:ext>
            </a:extLst>
          </p:cNvPr>
          <p:cNvSpPr/>
          <p:nvPr/>
        </p:nvSpPr>
        <p:spPr>
          <a:xfrm>
            <a:off x="7718496" y="3122847"/>
            <a:ext cx="1776930" cy="678723"/>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err="1">
                <a:solidFill>
                  <a:schemeClr val="tx1"/>
                </a:solidFill>
              </a:rPr>
              <a:t>Centres</a:t>
            </a:r>
            <a:r>
              <a:rPr lang="en-US" sz="1400" dirty="0">
                <a:solidFill>
                  <a:schemeClr val="tx1"/>
                </a:solidFill>
              </a:rPr>
              <a:t> de recherché </a:t>
            </a:r>
          </a:p>
        </p:txBody>
      </p:sp>
      <p:sp>
        <p:nvSpPr>
          <p:cNvPr id="30" name="Rectangle: Rounded Corners 29">
            <a:extLst>
              <a:ext uri="{FF2B5EF4-FFF2-40B4-BE49-F238E27FC236}">
                <a16:creationId xmlns:a16="http://schemas.microsoft.com/office/drawing/2014/main" id="{CB9E9D4C-29AA-AF84-8E74-54D05FC7F453}"/>
              </a:ext>
            </a:extLst>
          </p:cNvPr>
          <p:cNvSpPr/>
          <p:nvPr/>
        </p:nvSpPr>
        <p:spPr>
          <a:xfrm>
            <a:off x="7415352" y="4844692"/>
            <a:ext cx="1191609" cy="738363"/>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Autorités locales </a:t>
            </a:r>
            <a:endParaRPr lang="en-US" sz="1400" dirty="0">
              <a:solidFill>
                <a:schemeClr val="tx1"/>
              </a:solidFill>
            </a:endParaRPr>
          </a:p>
        </p:txBody>
      </p:sp>
      <p:sp>
        <p:nvSpPr>
          <p:cNvPr id="31" name="Rectangle: Rounded Corners 30">
            <a:extLst>
              <a:ext uri="{FF2B5EF4-FFF2-40B4-BE49-F238E27FC236}">
                <a16:creationId xmlns:a16="http://schemas.microsoft.com/office/drawing/2014/main" id="{B4614786-50D0-1AC5-5AB0-D7906946DFBC}"/>
              </a:ext>
            </a:extLst>
          </p:cNvPr>
          <p:cNvSpPr/>
          <p:nvPr/>
        </p:nvSpPr>
        <p:spPr>
          <a:xfrm>
            <a:off x="860271" y="3571952"/>
            <a:ext cx="1426302" cy="1407628"/>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Décideurs politiques </a:t>
            </a:r>
          </a:p>
        </p:txBody>
      </p:sp>
      <p:sp>
        <p:nvSpPr>
          <p:cNvPr id="32" name="Rectangle: Rounded Corners 31">
            <a:extLst>
              <a:ext uri="{FF2B5EF4-FFF2-40B4-BE49-F238E27FC236}">
                <a16:creationId xmlns:a16="http://schemas.microsoft.com/office/drawing/2014/main" id="{A51377FB-1303-4B93-2944-01A4F4B32EAB}"/>
              </a:ext>
            </a:extLst>
          </p:cNvPr>
          <p:cNvSpPr/>
          <p:nvPr/>
        </p:nvSpPr>
        <p:spPr>
          <a:xfrm>
            <a:off x="1922778" y="5583054"/>
            <a:ext cx="1152393" cy="771521"/>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Jeunes</a:t>
            </a:r>
            <a:endParaRPr lang="en-US" sz="1400" dirty="0">
              <a:solidFill>
                <a:schemeClr val="tx1"/>
              </a:solidFill>
            </a:endParaRPr>
          </a:p>
        </p:txBody>
      </p:sp>
      <p:sp>
        <p:nvSpPr>
          <p:cNvPr id="33" name="Arrow: Up 32">
            <a:extLst>
              <a:ext uri="{FF2B5EF4-FFF2-40B4-BE49-F238E27FC236}">
                <a16:creationId xmlns:a16="http://schemas.microsoft.com/office/drawing/2014/main" id="{795CF597-384C-AF3F-6C93-A834420161F6}"/>
              </a:ext>
            </a:extLst>
          </p:cNvPr>
          <p:cNvSpPr/>
          <p:nvPr/>
        </p:nvSpPr>
        <p:spPr>
          <a:xfrm rot="2405559">
            <a:off x="1274941" y="2438881"/>
            <a:ext cx="247811" cy="616375"/>
          </a:xfrm>
          <a:prstGeom prst="upArrow">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row: Up 34">
            <a:extLst>
              <a:ext uri="{FF2B5EF4-FFF2-40B4-BE49-F238E27FC236}">
                <a16:creationId xmlns:a16="http://schemas.microsoft.com/office/drawing/2014/main" id="{DA9E6A99-C67B-681A-495B-F97ADD0E40C8}"/>
              </a:ext>
            </a:extLst>
          </p:cNvPr>
          <p:cNvSpPr/>
          <p:nvPr/>
        </p:nvSpPr>
        <p:spPr>
          <a:xfrm>
            <a:off x="4801036" y="4932161"/>
            <a:ext cx="234061" cy="279941"/>
          </a:xfrm>
          <a:prstGeom prst="upArrow">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Rounded Corners 29">
            <a:extLst>
              <a:ext uri="{FF2B5EF4-FFF2-40B4-BE49-F238E27FC236}">
                <a16:creationId xmlns:a16="http://schemas.microsoft.com/office/drawing/2014/main" id="{CB9E9D4C-29AA-AF84-8E74-54D05FC7F453}"/>
              </a:ext>
            </a:extLst>
          </p:cNvPr>
          <p:cNvSpPr/>
          <p:nvPr/>
        </p:nvSpPr>
        <p:spPr>
          <a:xfrm>
            <a:off x="7507042" y="3940635"/>
            <a:ext cx="1403063" cy="738363"/>
          </a:xfrm>
          <a:prstGeom prst="roundRect">
            <a:avLst>
              <a:gd name="adj" fmla="val 0"/>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Artisans  </a:t>
            </a:r>
            <a:endParaRPr lang="en-US" sz="1400" dirty="0">
              <a:solidFill>
                <a:schemeClr val="tx1"/>
              </a:solidFill>
            </a:endParaRPr>
          </a:p>
        </p:txBody>
      </p:sp>
      <p:sp>
        <p:nvSpPr>
          <p:cNvPr id="37" name="Arrow: Up 32">
            <a:extLst>
              <a:ext uri="{FF2B5EF4-FFF2-40B4-BE49-F238E27FC236}">
                <a16:creationId xmlns:a16="http://schemas.microsoft.com/office/drawing/2014/main" id="{795CF597-384C-AF3F-6C93-A834420161F6}"/>
              </a:ext>
            </a:extLst>
          </p:cNvPr>
          <p:cNvSpPr/>
          <p:nvPr/>
        </p:nvSpPr>
        <p:spPr>
          <a:xfrm rot="2405559">
            <a:off x="2312158" y="3322239"/>
            <a:ext cx="234061" cy="279941"/>
          </a:xfrm>
          <a:prstGeom prst="upArrow">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row: Up 32">
            <a:extLst>
              <a:ext uri="{FF2B5EF4-FFF2-40B4-BE49-F238E27FC236}">
                <a16:creationId xmlns:a16="http://schemas.microsoft.com/office/drawing/2014/main" id="{795CF597-384C-AF3F-6C93-A834420161F6}"/>
              </a:ext>
            </a:extLst>
          </p:cNvPr>
          <p:cNvSpPr/>
          <p:nvPr/>
        </p:nvSpPr>
        <p:spPr>
          <a:xfrm rot="2405559">
            <a:off x="3020840" y="5076693"/>
            <a:ext cx="234061" cy="279941"/>
          </a:xfrm>
          <a:prstGeom prst="upArrow">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Up 33">
            <a:extLst>
              <a:ext uri="{FF2B5EF4-FFF2-40B4-BE49-F238E27FC236}">
                <a16:creationId xmlns:a16="http://schemas.microsoft.com/office/drawing/2014/main" id="{53EE3193-5EB1-47A4-92B2-AFA9E11277EA}"/>
              </a:ext>
            </a:extLst>
          </p:cNvPr>
          <p:cNvSpPr/>
          <p:nvPr/>
        </p:nvSpPr>
        <p:spPr>
          <a:xfrm rot="18376603">
            <a:off x="6970607" y="4896842"/>
            <a:ext cx="234061" cy="279941"/>
          </a:xfrm>
          <a:prstGeom prst="upArrow">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Arrow: Up 33">
            <a:extLst>
              <a:ext uri="{FF2B5EF4-FFF2-40B4-BE49-F238E27FC236}">
                <a16:creationId xmlns:a16="http://schemas.microsoft.com/office/drawing/2014/main" id="{53EE3193-5EB1-47A4-92B2-AFA9E11277EA}"/>
              </a:ext>
            </a:extLst>
          </p:cNvPr>
          <p:cNvSpPr/>
          <p:nvPr/>
        </p:nvSpPr>
        <p:spPr>
          <a:xfrm rot="18376603">
            <a:off x="8267803" y="2631577"/>
            <a:ext cx="234061" cy="279941"/>
          </a:xfrm>
          <a:prstGeom prst="upArrow">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2574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Démarche de collaboration </a:t>
            </a:r>
          </a:p>
        </p:txBody>
      </p:sp>
      <p:sp>
        <p:nvSpPr>
          <p:cNvPr id="3" name="Espace réservé du contenu 2"/>
          <p:cNvSpPr>
            <a:spLocks noGrp="1"/>
          </p:cNvSpPr>
          <p:nvPr>
            <p:ph idx="1"/>
          </p:nvPr>
        </p:nvSpPr>
        <p:spPr>
          <a:xfrm>
            <a:off x="677334" y="1577008"/>
            <a:ext cx="8596668" cy="4797287"/>
          </a:xfrm>
        </p:spPr>
        <p:txBody>
          <a:bodyPr/>
          <a:lstStyle/>
          <a:p>
            <a:pPr lvl="0">
              <a:buClr>
                <a:srgbClr val="90C226"/>
              </a:buClr>
            </a:pPr>
            <a:endParaRPr lang="fr-FR" dirty="0">
              <a:solidFill>
                <a:prstClr val="black">
                  <a:lumMod val="75000"/>
                  <a:lumOff val="25000"/>
                </a:prstClr>
              </a:solidFill>
            </a:endParaRPr>
          </a:p>
          <a:p>
            <a:pPr marL="0" indent="0">
              <a:buNone/>
            </a:pPr>
            <a:r>
              <a:rPr lang="fr-FR" sz="2400" dirty="0"/>
              <a:t>La démarche de collaboration est déclinée aux étapes suivantes:</a:t>
            </a:r>
          </a:p>
          <a:p>
            <a:pPr>
              <a:buFont typeface="Wingdings" panose="05000000000000000000" pitchFamily="2" charset="2"/>
              <a:buChar char="ü"/>
            </a:pPr>
            <a:r>
              <a:rPr lang="fr-FR" sz="2400" dirty="0"/>
              <a:t> prise de contact avec les parties prenantes;</a:t>
            </a:r>
          </a:p>
          <a:p>
            <a:pPr>
              <a:buFont typeface="Wingdings" panose="05000000000000000000" pitchFamily="2" charset="2"/>
              <a:buChar char="ü"/>
            </a:pPr>
            <a:r>
              <a:rPr lang="fr-FR" sz="2400" dirty="0"/>
              <a:t>Sensibilisation; </a:t>
            </a:r>
          </a:p>
          <a:p>
            <a:pPr>
              <a:buFont typeface="Wingdings" panose="05000000000000000000" pitchFamily="2" charset="2"/>
              <a:buChar char="ü"/>
            </a:pPr>
            <a:r>
              <a:rPr lang="fr-FR" sz="2400" dirty="0"/>
              <a:t>Adoption d’une méthode de collecte des données;</a:t>
            </a:r>
          </a:p>
          <a:p>
            <a:pPr>
              <a:buFont typeface="Wingdings" panose="05000000000000000000" pitchFamily="2" charset="2"/>
              <a:buChar char="ü"/>
            </a:pPr>
            <a:r>
              <a:rPr lang="fr-FR" sz="2400" dirty="0"/>
              <a:t> consolidation et partage des données; </a:t>
            </a:r>
          </a:p>
          <a:p>
            <a:pPr>
              <a:buFont typeface="Wingdings" panose="05000000000000000000" pitchFamily="2" charset="2"/>
              <a:buChar char="ü"/>
            </a:pPr>
            <a:r>
              <a:rPr lang="fr-FR" sz="2400" dirty="0"/>
              <a:t>Remonter et partager les au plus haut niveau </a:t>
            </a:r>
          </a:p>
          <a:p>
            <a:pPr>
              <a:buFont typeface="Wingdings" panose="05000000000000000000" pitchFamily="2" charset="2"/>
              <a:buChar char="ü"/>
            </a:pPr>
            <a:endParaRPr lang="fr-FR" dirty="0"/>
          </a:p>
          <a:p>
            <a:pPr>
              <a:buFont typeface="Wingdings" panose="05000000000000000000" pitchFamily="2" charset="2"/>
              <a:buChar char="ü"/>
            </a:pPr>
            <a:endParaRPr lang="fr-FR" dirty="0"/>
          </a:p>
        </p:txBody>
      </p:sp>
    </p:spTree>
    <p:extLst>
      <p:ext uri="{BB962C8B-B14F-4D97-AF65-F5344CB8AC3E}">
        <p14:creationId xmlns:p14="http://schemas.microsoft.com/office/powerpoint/2010/main" val="3553976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55374"/>
          </a:xfrm>
        </p:spPr>
        <p:txBody>
          <a:bodyPr>
            <a:normAutofit fontScale="90000"/>
          </a:bodyPr>
          <a:lstStyle/>
          <a:p>
            <a:pPr marL="342900" lvl="0" indent="-342900" algn="ctr">
              <a:spcBef>
                <a:spcPts val="1000"/>
              </a:spcBef>
            </a:pPr>
            <a:r>
              <a:rPr lang="fr-FR" sz="3100" dirty="0">
                <a:solidFill>
                  <a:prstClr val="black">
                    <a:lumMod val="75000"/>
                    <a:lumOff val="25000"/>
                  </a:prstClr>
                </a:solidFill>
                <a:ea typeface="+mn-ea"/>
                <a:cs typeface="+mn-cs"/>
              </a:rPr>
              <a:t>Type et démarche de fréquence des mission:</a:t>
            </a:r>
            <a:br>
              <a:rPr lang="fr-FR" sz="1800" dirty="0">
                <a:solidFill>
                  <a:prstClr val="black">
                    <a:lumMod val="75000"/>
                    <a:lumOff val="25000"/>
                  </a:prstClr>
                </a:solidFill>
                <a:ea typeface="+mn-ea"/>
                <a:cs typeface="+mn-cs"/>
              </a:rPr>
            </a:br>
            <a:br>
              <a:rPr lang="fr-FR" sz="1800" dirty="0">
                <a:solidFill>
                  <a:prstClr val="black">
                    <a:lumMod val="75000"/>
                    <a:lumOff val="25000"/>
                  </a:prstClr>
                </a:solidFill>
                <a:ea typeface="+mn-ea"/>
                <a:cs typeface="+mn-cs"/>
              </a:rPr>
            </a:br>
            <a:endParaRPr lang="fr-FR" dirty="0"/>
          </a:p>
        </p:txBody>
      </p:sp>
      <p:sp>
        <p:nvSpPr>
          <p:cNvPr id="3" name="Espace réservé du contenu 2"/>
          <p:cNvSpPr>
            <a:spLocks noGrp="1"/>
          </p:cNvSpPr>
          <p:nvPr>
            <p:ph idx="1"/>
          </p:nvPr>
        </p:nvSpPr>
        <p:spPr>
          <a:xfrm>
            <a:off x="677334" y="1656523"/>
            <a:ext cx="8596668" cy="4384840"/>
          </a:xfrm>
        </p:spPr>
        <p:txBody>
          <a:bodyPr>
            <a:normAutofit/>
          </a:bodyPr>
          <a:lstStyle/>
          <a:p>
            <a:r>
              <a:rPr lang="fr-FR" dirty="0"/>
              <a:t>Une première mission d’identification  des centres de recherche avait  été entreprise en janvier; </a:t>
            </a:r>
          </a:p>
          <a:p>
            <a:r>
              <a:rPr lang="fr-FR" dirty="0"/>
              <a:t>Elle a permis d’identifier les centres de recherche et de formation professionnels dans la VFS</a:t>
            </a:r>
          </a:p>
          <a:p>
            <a:r>
              <a:rPr lang="fr-FR" dirty="0"/>
              <a:t>Cette mission a permis de déterminer les métiers, les besoins entre autres… </a:t>
            </a:r>
          </a:p>
          <a:p>
            <a:r>
              <a:rPr lang="fr-FR" dirty="0"/>
              <a:t>Elle a mis en place un accord de principe  des centres de formations sur  les thématiques, sur les besoins, les métiers sollicités et les types de formation à promouvoir; </a:t>
            </a:r>
          </a:p>
          <a:p>
            <a:endParaRPr lang="fr-FR" dirty="0"/>
          </a:p>
          <a:p>
            <a:endParaRPr lang="fr-FR" dirty="0"/>
          </a:p>
          <a:p>
            <a:pPr marL="0" indent="0">
              <a:buNone/>
            </a:pPr>
            <a:endParaRPr lang="fr-FR" dirty="0"/>
          </a:p>
        </p:txBody>
      </p:sp>
    </p:spTree>
    <p:extLst>
      <p:ext uri="{BB962C8B-B14F-4D97-AF65-F5344CB8AC3E}">
        <p14:creationId xmlns:p14="http://schemas.microsoft.com/office/powerpoint/2010/main" val="2474705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Collaboration avec les acteurs locaux </a:t>
            </a:r>
          </a:p>
        </p:txBody>
      </p:sp>
      <p:sp>
        <p:nvSpPr>
          <p:cNvPr id="3" name="Espace réservé du contenu 2"/>
          <p:cNvSpPr>
            <a:spLocks noGrp="1"/>
          </p:cNvSpPr>
          <p:nvPr>
            <p:ph idx="1"/>
          </p:nvPr>
        </p:nvSpPr>
        <p:spPr>
          <a:xfrm>
            <a:off x="677334" y="1683027"/>
            <a:ext cx="8596668" cy="4358336"/>
          </a:xfrm>
        </p:spPr>
        <p:txBody>
          <a:bodyPr/>
          <a:lstStyle/>
          <a:p>
            <a:pPr marL="0" lvl="0" indent="0">
              <a:buClr>
                <a:srgbClr val="90C226"/>
              </a:buClr>
              <a:buNone/>
            </a:pPr>
            <a:r>
              <a:rPr lang="fr-FR" dirty="0">
                <a:solidFill>
                  <a:prstClr val="black">
                    <a:lumMod val="75000"/>
                    <a:lumOff val="25000"/>
                  </a:prstClr>
                </a:solidFill>
              </a:rPr>
              <a:t> </a:t>
            </a:r>
          </a:p>
          <a:p>
            <a:pPr lvl="0">
              <a:buClr>
                <a:srgbClr val="90C226"/>
              </a:buClr>
            </a:pPr>
            <a:r>
              <a:rPr lang="fr-FR" dirty="0">
                <a:solidFill>
                  <a:prstClr val="black">
                    <a:lumMod val="75000"/>
                    <a:lumOff val="25000"/>
                  </a:prstClr>
                </a:solidFill>
              </a:rPr>
              <a:t>La </a:t>
            </a:r>
            <a:r>
              <a:rPr lang="fr-FR" dirty="0" err="1">
                <a:solidFill>
                  <a:prstClr val="black">
                    <a:lumMod val="75000"/>
                    <a:lumOff val="25000"/>
                  </a:prstClr>
                </a:solidFill>
              </a:rPr>
              <a:t>co</a:t>
            </a:r>
            <a:r>
              <a:rPr lang="fr-FR" dirty="0">
                <a:solidFill>
                  <a:prstClr val="black">
                    <a:lumMod val="75000"/>
                    <a:lumOff val="25000"/>
                  </a:prstClr>
                </a:solidFill>
              </a:rPr>
              <a:t>-construction commence par la présente  mission constitue une première avec  les acteurs locaux</a:t>
            </a:r>
          </a:p>
          <a:p>
            <a:pPr lvl="0">
              <a:buClr>
                <a:srgbClr val="90C226"/>
              </a:buClr>
            </a:pPr>
            <a:r>
              <a:rPr lang="fr-FR" dirty="0">
                <a:solidFill>
                  <a:prstClr val="black">
                    <a:lumMod val="75000"/>
                    <a:lumOff val="25000"/>
                  </a:prstClr>
                </a:solidFill>
              </a:rPr>
              <a:t>Objectif  un plan de </a:t>
            </a:r>
            <a:r>
              <a:rPr lang="fr-FR" dirty="0" err="1">
                <a:solidFill>
                  <a:prstClr val="black">
                    <a:lumMod val="75000"/>
                    <a:lumOff val="25000"/>
                  </a:prstClr>
                </a:solidFill>
              </a:rPr>
              <a:t>co</a:t>
            </a:r>
            <a:r>
              <a:rPr lang="fr-FR" dirty="0">
                <a:solidFill>
                  <a:prstClr val="black">
                    <a:lumMod val="75000"/>
                    <a:lumOff val="25000"/>
                  </a:prstClr>
                </a:solidFill>
              </a:rPr>
              <a:t>-construction des connaissances sera mise en place</a:t>
            </a:r>
          </a:p>
          <a:p>
            <a:pPr lvl="0">
              <a:buClr>
                <a:srgbClr val="90C226"/>
              </a:buClr>
            </a:pPr>
            <a:r>
              <a:rPr lang="fr-FR" dirty="0">
                <a:solidFill>
                  <a:prstClr val="black">
                    <a:lumMod val="75000"/>
                    <a:lumOff val="25000"/>
                  </a:prstClr>
                </a:solidFill>
              </a:rPr>
              <a:t>Des thèmes seront identifiés et discutés </a:t>
            </a:r>
          </a:p>
          <a:p>
            <a:pPr lvl="0">
              <a:buClr>
                <a:srgbClr val="90C226"/>
              </a:buClr>
            </a:pPr>
            <a:r>
              <a:rPr lang="fr-FR" dirty="0">
                <a:solidFill>
                  <a:prstClr val="black">
                    <a:lumMod val="75000"/>
                    <a:lumOff val="25000"/>
                  </a:prstClr>
                </a:solidFill>
              </a:rPr>
              <a:t>Un plan de développement et de promotion des savoirs et des </a:t>
            </a:r>
            <a:r>
              <a:rPr lang="fr-FR" dirty="0" err="1">
                <a:solidFill>
                  <a:prstClr val="black">
                    <a:lumMod val="75000"/>
                    <a:lumOff val="25000"/>
                  </a:prstClr>
                </a:solidFill>
              </a:rPr>
              <a:t>thémes</a:t>
            </a:r>
            <a:r>
              <a:rPr lang="fr-FR" dirty="0">
                <a:solidFill>
                  <a:prstClr val="black">
                    <a:lumMod val="75000"/>
                    <a:lumOff val="25000"/>
                  </a:prstClr>
                </a:solidFill>
              </a:rPr>
              <a:t> </a:t>
            </a:r>
          </a:p>
          <a:p>
            <a:endParaRPr lang="fr-FR" dirty="0"/>
          </a:p>
        </p:txBody>
      </p:sp>
    </p:spTree>
    <p:extLst>
      <p:ext uri="{BB962C8B-B14F-4D97-AF65-F5344CB8AC3E}">
        <p14:creationId xmlns:p14="http://schemas.microsoft.com/office/powerpoint/2010/main" val="11459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marL="342900" lvl="0" indent="-342900" algn="ctr">
              <a:lnSpc>
                <a:spcPct val="150000"/>
              </a:lnSpc>
              <a:spcBef>
                <a:spcPts val="0"/>
              </a:spcBef>
            </a:pPr>
            <a:r>
              <a:rPr lang="fr-FR" sz="2200" b="1" dirty="0">
                <a:solidFill>
                  <a:srgbClr val="54A021"/>
                </a:solidFill>
                <a:latin typeface="Times New Roman" panose="02020603050405020304" pitchFamily="18" charset="0"/>
                <a:ea typeface="+mn-ea"/>
                <a:cs typeface="Times New Roman" panose="02020603050405020304" pitchFamily="18" charset="0"/>
              </a:rPr>
              <a:t>Livrable: référentiel métier </a:t>
            </a:r>
            <a:br>
              <a:rPr lang="fr-FR" sz="2200" b="1" dirty="0">
                <a:solidFill>
                  <a:srgbClr val="54A021"/>
                </a:solidFill>
                <a:latin typeface="Times New Roman" panose="02020603050405020304" pitchFamily="18" charset="0"/>
                <a:ea typeface="+mn-ea"/>
                <a:cs typeface="Times New Roman" panose="02020603050405020304" pitchFamily="18" charset="0"/>
              </a:rPr>
            </a:br>
            <a:endParaRPr lang="fr-FR" dirty="0"/>
          </a:p>
        </p:txBody>
      </p:sp>
      <p:sp>
        <p:nvSpPr>
          <p:cNvPr id="3" name="Espace réservé du contenu 2"/>
          <p:cNvSpPr>
            <a:spLocks noGrp="1"/>
          </p:cNvSpPr>
          <p:nvPr>
            <p:ph idx="1"/>
          </p:nvPr>
        </p:nvSpPr>
        <p:spPr>
          <a:xfrm>
            <a:off x="677334" y="1930401"/>
            <a:ext cx="8596668" cy="4110962"/>
          </a:xfrm>
        </p:spPr>
        <p:txBody>
          <a:bodyPr/>
          <a:lstStyle/>
          <a:p>
            <a:r>
              <a:rPr lang="fr-FR" dirty="0"/>
              <a:t>Des missions bi ou tri mensuelles  seront programmées en collaboration avec les acteurs locaux;</a:t>
            </a:r>
          </a:p>
          <a:p>
            <a:r>
              <a:rPr lang="fr-FR" dirty="0"/>
              <a:t>Une liste des groupes et des participants seront  identifiés </a:t>
            </a:r>
          </a:p>
          <a:p>
            <a:r>
              <a:rPr lang="fr-FR" dirty="0"/>
              <a:t>Une base de données des savoirs locaux; </a:t>
            </a:r>
          </a:p>
        </p:txBody>
      </p:sp>
    </p:spTree>
    <p:extLst>
      <p:ext uri="{BB962C8B-B14F-4D97-AF65-F5344CB8AC3E}">
        <p14:creationId xmlns:p14="http://schemas.microsoft.com/office/powerpoint/2010/main" val="1794604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791" y="609600"/>
            <a:ext cx="9022211" cy="781878"/>
          </a:xfrm>
        </p:spPr>
        <p:txBody>
          <a:bodyPr>
            <a:normAutofit/>
          </a:bodyPr>
          <a:lstStyle/>
          <a:p>
            <a:pPr algn="ctr"/>
            <a:r>
              <a:rPr lang="fr-FR" sz="2800" dirty="0"/>
              <a:t>9. Résultats  attendus  dans la mise en œuvre</a:t>
            </a:r>
          </a:p>
        </p:txBody>
      </p:sp>
      <p:sp>
        <p:nvSpPr>
          <p:cNvPr id="3" name="Espace réservé du contenu 2"/>
          <p:cNvSpPr>
            <a:spLocks noGrp="1"/>
          </p:cNvSpPr>
          <p:nvPr>
            <p:ph idx="1"/>
          </p:nvPr>
        </p:nvSpPr>
        <p:spPr/>
        <p:txBody>
          <a:bodyPr/>
          <a:lstStyle/>
          <a:p>
            <a:r>
              <a:rPr lang="fr-FR" dirty="0"/>
              <a:t> </a:t>
            </a:r>
          </a:p>
          <a:p>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214106487"/>
              </p:ext>
            </p:extLst>
          </p:nvPr>
        </p:nvGraphicFramePr>
        <p:xfrm>
          <a:off x="344556" y="1245704"/>
          <a:ext cx="11608905" cy="7850393"/>
        </p:xfrm>
        <a:graphic>
          <a:graphicData uri="http://schemas.openxmlformats.org/drawingml/2006/table">
            <a:tbl>
              <a:tblPr firstRow="1" bandRow="1">
                <a:tableStyleId>{5C22544A-7EE6-4342-B048-85BDC9FD1C3A}</a:tableStyleId>
              </a:tblPr>
              <a:tblGrid>
                <a:gridCol w="2902227">
                  <a:extLst>
                    <a:ext uri="{9D8B030D-6E8A-4147-A177-3AD203B41FA5}">
                      <a16:colId xmlns:a16="http://schemas.microsoft.com/office/drawing/2014/main" val="4151886569"/>
                    </a:ext>
                  </a:extLst>
                </a:gridCol>
                <a:gridCol w="2682523">
                  <a:extLst>
                    <a:ext uri="{9D8B030D-6E8A-4147-A177-3AD203B41FA5}">
                      <a16:colId xmlns:a16="http://schemas.microsoft.com/office/drawing/2014/main" val="555539030"/>
                    </a:ext>
                  </a:extLst>
                </a:gridCol>
                <a:gridCol w="2650629">
                  <a:extLst>
                    <a:ext uri="{9D8B030D-6E8A-4147-A177-3AD203B41FA5}">
                      <a16:colId xmlns:a16="http://schemas.microsoft.com/office/drawing/2014/main" val="564002775"/>
                    </a:ext>
                  </a:extLst>
                </a:gridCol>
                <a:gridCol w="3373526">
                  <a:extLst>
                    <a:ext uri="{9D8B030D-6E8A-4147-A177-3AD203B41FA5}">
                      <a16:colId xmlns:a16="http://schemas.microsoft.com/office/drawing/2014/main" val="1769725900"/>
                    </a:ext>
                  </a:extLst>
                </a:gridCol>
              </a:tblGrid>
              <a:tr h="790694">
                <a:tc>
                  <a:txBody>
                    <a:bodyPr/>
                    <a:lstStyle/>
                    <a:p>
                      <a:r>
                        <a:rPr lang="fr-FR" sz="2000" b="1" dirty="0">
                          <a:latin typeface="Times New Roman" panose="02020603050405020304" pitchFamily="18" charset="0"/>
                          <a:cs typeface="Times New Roman" panose="02020603050405020304" pitchFamily="18" charset="0"/>
                        </a:rPr>
                        <a:t>Activités </a:t>
                      </a:r>
                    </a:p>
                  </a:txBody>
                  <a:tcPr/>
                </a:tc>
                <a:tc>
                  <a:txBody>
                    <a:bodyPr/>
                    <a:lstStyle/>
                    <a:p>
                      <a:r>
                        <a:rPr lang="fr-FR" sz="2000" b="1" dirty="0">
                          <a:latin typeface="Times New Roman" panose="02020603050405020304" pitchFamily="18" charset="0"/>
                          <a:cs typeface="Times New Roman" panose="02020603050405020304" pitchFamily="18" charset="0"/>
                        </a:rPr>
                        <a:t>Activités en cours </a:t>
                      </a:r>
                    </a:p>
                  </a:txBody>
                  <a:tcPr/>
                </a:tc>
                <a:tc>
                  <a:txBody>
                    <a:bodyPr/>
                    <a:lstStyle/>
                    <a:p>
                      <a:r>
                        <a:rPr lang="fr-FR" sz="2000" b="1" dirty="0">
                          <a:latin typeface="Times New Roman" panose="02020603050405020304" pitchFamily="18" charset="0"/>
                          <a:cs typeface="Times New Roman" panose="02020603050405020304" pitchFamily="18" charset="0"/>
                        </a:rPr>
                        <a:t>Acteurs</a:t>
                      </a:r>
                      <a:r>
                        <a:rPr lang="fr-FR" sz="2000" b="1" baseline="0" dirty="0">
                          <a:latin typeface="Times New Roman" panose="02020603050405020304" pitchFamily="18" charset="0"/>
                          <a:cs typeface="Times New Roman" panose="02020603050405020304" pitchFamily="18" charset="0"/>
                        </a:rPr>
                        <a:t> cibles ou identifiés </a:t>
                      </a:r>
                      <a:endParaRPr lang="fr-FR" sz="2000" b="1" dirty="0">
                        <a:latin typeface="Times New Roman" panose="02020603050405020304" pitchFamily="18" charset="0"/>
                        <a:cs typeface="Times New Roman" panose="02020603050405020304" pitchFamily="18" charset="0"/>
                      </a:endParaRPr>
                    </a:p>
                  </a:txBody>
                  <a:tcPr/>
                </a:tc>
                <a:tc>
                  <a:txBody>
                    <a:bodyPr/>
                    <a:lstStyle/>
                    <a:p>
                      <a:r>
                        <a:rPr lang="fr-FR" sz="2000" b="1" dirty="0">
                          <a:latin typeface="Times New Roman" panose="02020603050405020304" pitchFamily="18" charset="0"/>
                          <a:cs typeface="Times New Roman" panose="02020603050405020304" pitchFamily="18" charset="0"/>
                        </a:rPr>
                        <a:t>Niveau d’</a:t>
                      </a:r>
                      <a:r>
                        <a:rPr lang="fr-FR" sz="2000" b="1" dirty="0" err="1">
                          <a:latin typeface="Times New Roman" panose="02020603050405020304" pitchFamily="18" charset="0"/>
                          <a:cs typeface="Times New Roman" panose="02020603050405020304" pitchFamily="18" charset="0"/>
                        </a:rPr>
                        <a:t>éxecution</a:t>
                      </a:r>
                      <a:r>
                        <a:rPr lang="fr-FR" sz="2000" b="1" dirty="0">
                          <a:latin typeface="Times New Roman" panose="02020603050405020304" pitchFamily="18" charset="0"/>
                          <a:cs typeface="Times New Roman" panose="02020603050405020304" pitchFamily="18" charset="0"/>
                        </a:rPr>
                        <a:t> atteint </a:t>
                      </a:r>
                    </a:p>
                  </a:txBody>
                  <a:tcPr/>
                </a:tc>
                <a:extLst>
                  <a:ext uri="{0D108BD9-81ED-4DB2-BD59-A6C34878D82A}">
                    <a16:rowId xmlns:a16="http://schemas.microsoft.com/office/drawing/2014/main" val="3201150889"/>
                  </a:ext>
                </a:extLst>
              </a:tr>
              <a:tr h="1305417">
                <a:tc>
                  <a:txBody>
                    <a:bodyPr/>
                    <a:lstStyle/>
                    <a:p>
                      <a:r>
                        <a:rPr lang="fr-FR" sz="1800" b="1" dirty="0">
                          <a:latin typeface="Times New Roman" panose="02020603050405020304" pitchFamily="18" charset="0"/>
                          <a:cs typeface="Times New Roman" panose="02020603050405020304" pitchFamily="18" charset="0"/>
                        </a:rPr>
                        <a:t>compréhension partagée de la finalité et des usages de la plateforme est acquise </a:t>
                      </a:r>
                    </a:p>
                  </a:txBody>
                  <a:tcPr/>
                </a:tc>
                <a:tc>
                  <a:txBody>
                    <a:bodyPr/>
                    <a:lstStyle/>
                    <a:p>
                      <a:r>
                        <a:rPr lang="fr-FR" sz="1800" b="1" dirty="0">
                          <a:latin typeface="Times New Roman" panose="02020603050405020304" pitchFamily="18" charset="0"/>
                          <a:cs typeface="Times New Roman" panose="02020603050405020304" pitchFamily="18" charset="0"/>
                        </a:rPr>
                        <a:t>Mécanismes de sensibilisation et de communication en élaboration </a:t>
                      </a:r>
                    </a:p>
                  </a:txBody>
                  <a:tcPr/>
                </a:tc>
                <a:tc>
                  <a:txBody>
                    <a:bodyPr/>
                    <a:lstStyle/>
                    <a:p>
                      <a:r>
                        <a:rPr lang="fr-FR" sz="1800" b="1" dirty="0">
                          <a:effectLst/>
                          <a:latin typeface="Times New Roman" panose="02020603050405020304" pitchFamily="18" charset="0"/>
                          <a:ea typeface="Calibri" panose="020F0502020204030204" pitchFamily="34" charset="0"/>
                          <a:cs typeface="Times New Roman" panose="02020603050405020304" pitchFamily="18" charset="0"/>
                        </a:rPr>
                        <a:t>chercheurs, décideurs politiques, praticiens du développement</a:t>
                      </a:r>
                    </a:p>
                    <a:p>
                      <a:r>
                        <a:rPr lang="fr-FR" sz="1800" b="1" dirty="0">
                          <a:effectLst/>
                          <a:latin typeface="Times New Roman" panose="02020603050405020304" pitchFamily="18" charset="0"/>
                          <a:ea typeface="Calibri" panose="020F0502020204030204" pitchFamily="34" charset="0"/>
                          <a:cs typeface="Times New Roman" panose="02020603050405020304" pitchFamily="18" charset="0"/>
                        </a:rPr>
                        <a:t>ONG</a:t>
                      </a:r>
                      <a:endParaRPr lang="fr-FR" sz="1800" b="1" dirty="0">
                        <a:latin typeface="Times New Roman" panose="02020603050405020304" pitchFamily="18" charset="0"/>
                        <a:cs typeface="Times New Roman" panose="02020603050405020304" pitchFamily="18" charset="0"/>
                      </a:endParaRPr>
                    </a:p>
                  </a:txBody>
                  <a:tcPr/>
                </a:tc>
                <a:tc>
                  <a:txBody>
                    <a:bodyPr/>
                    <a:lstStyle/>
                    <a:p>
                      <a:r>
                        <a:rPr lang="fr-FR" sz="1800" b="1" dirty="0">
                          <a:latin typeface="Times New Roman" panose="02020603050405020304" pitchFamily="18" charset="0"/>
                          <a:cs typeface="Times New Roman" panose="02020603050405020304" pitchFamily="18" charset="0"/>
                        </a:rPr>
                        <a:t>Des réunions et des contacts établis avec les acteurs et Instituts de recherche lors de la 1ere mission de terrain de janvier</a:t>
                      </a:r>
                      <a:r>
                        <a:rPr lang="fr-FR" sz="1800" b="1" baseline="0" dirty="0">
                          <a:latin typeface="Times New Roman" panose="02020603050405020304" pitchFamily="18" charset="0"/>
                          <a:cs typeface="Times New Roman" panose="02020603050405020304" pitchFamily="18" charset="0"/>
                        </a:rPr>
                        <a:t> 2025</a:t>
                      </a:r>
                      <a:endParaRPr lang="fr-FR" sz="1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98146887"/>
                  </a:ext>
                </a:extLst>
              </a:tr>
              <a:tr h="979008">
                <a:tc>
                  <a:txBody>
                    <a:bodyPr/>
                    <a:lstStyle/>
                    <a:p>
                      <a:r>
                        <a:rPr kumimoji="0" lang="fr-FR"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Outils et formats harmonisés </a:t>
                      </a:r>
                      <a:endParaRPr lang="fr-FR" sz="1800" b="1"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fr-FR" sz="1800" b="1" i="1" u="none" strike="noStrike" kern="1200" cap="none" spc="0" normalizeH="0" baseline="0" noProof="0" dirty="0">
                          <a:ln>
                            <a:noFill/>
                          </a:ln>
                          <a:solidFill>
                            <a:srgbClr val="374151"/>
                          </a:solidFill>
                          <a:effectLst/>
                          <a:uLnTx/>
                          <a:uFillTx/>
                          <a:latin typeface="Times New Roman" panose="02020603050405020304" pitchFamily="18" charset="0"/>
                          <a:ea typeface="Calibri" panose="020F0502020204030204" pitchFamily="34" charset="0"/>
                          <a:cs typeface="Times New Roman" panose="02020603050405020304" pitchFamily="18" charset="0"/>
                        </a:rPr>
                        <a:t>Élaboration de vidéos, d’infographies, cartes interactives, photos, études </a:t>
                      </a:r>
                      <a:endParaRPr kumimoji="0" lang="fr-FR" sz="18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fr-FR" sz="1800" b="1" dirty="0">
                        <a:latin typeface="Times New Roman" panose="02020603050405020304" pitchFamily="18" charset="0"/>
                        <a:cs typeface="Times New Roman" panose="02020603050405020304" pitchFamily="18" charset="0"/>
                      </a:endParaRPr>
                    </a:p>
                  </a:txBody>
                  <a:tcPr/>
                </a:tc>
                <a:tc>
                  <a:txBody>
                    <a:bodyPr/>
                    <a:lstStyle/>
                    <a:p>
                      <a:r>
                        <a:rPr lang="fr-FR" sz="1800" b="1" dirty="0">
                          <a:latin typeface="Times New Roman" panose="02020603050405020304" pitchFamily="18" charset="0"/>
                          <a:cs typeface="Times New Roman" panose="02020603050405020304" pitchFamily="18" charset="0"/>
                        </a:rPr>
                        <a:t>Chercheurs,</a:t>
                      </a:r>
                      <a:r>
                        <a:rPr lang="fr-FR" sz="1800" b="1" baseline="0" dirty="0">
                          <a:latin typeface="Times New Roman" panose="02020603050405020304" pitchFamily="18" charset="0"/>
                          <a:cs typeface="Times New Roman" panose="02020603050405020304" pitchFamily="18" charset="0"/>
                        </a:rPr>
                        <a:t> spécialistes en communications </a:t>
                      </a:r>
                      <a:r>
                        <a:rPr lang="fr-FR" sz="1800" b="1" dirty="0">
                          <a:latin typeface="Times New Roman" panose="02020603050405020304" pitchFamily="18" charset="0"/>
                          <a:cs typeface="Times New Roman" panose="02020603050405020304" pitchFamily="18" charset="0"/>
                        </a:rPr>
                        <a:t>consultant, techniciens,</a:t>
                      </a:r>
                      <a:r>
                        <a:rPr lang="fr-FR" sz="1800" b="1" baseline="0" dirty="0">
                          <a:latin typeface="Times New Roman" panose="02020603050405020304" pitchFamily="18" charset="0"/>
                          <a:cs typeface="Times New Roman" panose="02020603050405020304" pitchFamily="18" charset="0"/>
                        </a:rPr>
                        <a:t> webmestres designers  </a:t>
                      </a:r>
                      <a:endParaRPr lang="fr-FR" sz="1800" b="1" dirty="0">
                        <a:latin typeface="Times New Roman" panose="02020603050405020304" pitchFamily="18" charset="0"/>
                        <a:cs typeface="Times New Roman" panose="02020603050405020304" pitchFamily="18" charset="0"/>
                      </a:endParaRPr>
                    </a:p>
                  </a:txBody>
                  <a:tcPr/>
                </a:tc>
                <a:tc>
                  <a:txBody>
                    <a:bodyPr/>
                    <a:lstStyle/>
                    <a:p>
                      <a:r>
                        <a:rPr lang="fr-FR" sz="1800" b="1" dirty="0">
                          <a:latin typeface="Times New Roman" panose="02020603050405020304" pitchFamily="18" charset="0"/>
                          <a:cs typeface="Times New Roman" panose="02020603050405020304" pitchFamily="18" charset="0"/>
                        </a:rPr>
                        <a:t>Plusieurs activités de ciblage et de recrutements sont en cours pour la recrutement du personnel </a:t>
                      </a:r>
                    </a:p>
                  </a:txBody>
                  <a:tcPr/>
                </a:tc>
                <a:extLst>
                  <a:ext uri="{0D108BD9-81ED-4DB2-BD59-A6C34878D82A}">
                    <a16:rowId xmlns:a16="http://schemas.microsoft.com/office/drawing/2014/main" val="3282882417"/>
                  </a:ext>
                </a:extLst>
              </a:tr>
              <a:tr h="1426554">
                <a:tc>
                  <a:txBody>
                    <a:bodyPr/>
                    <a:lstStyle/>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fr-FR" sz="1800" b="1" i="0" u="none" strike="noStrike" kern="1200" cap="none" spc="0" normalizeH="0" baseline="0" noProof="0" dirty="0">
                          <a:ln>
                            <a:noFill/>
                          </a:ln>
                          <a:solidFill>
                            <a:prstClr val="black">
                              <a:lumMod val="75000"/>
                              <a:lumOff val="25000"/>
                            </a:prstClr>
                          </a:solidFill>
                          <a:effectLst/>
                          <a:uLnTx/>
                          <a:uFillTx/>
                          <a:latin typeface="Times New Roman" panose="02020603050405020304" pitchFamily="18" charset="0"/>
                          <a:ea typeface="+mn-ea"/>
                          <a:cs typeface="Times New Roman" panose="02020603050405020304" pitchFamily="18" charset="0"/>
                        </a:rPr>
                        <a:t>synergies concrètes sont identifiées pour la capitalisation inter-projets ;</a:t>
                      </a:r>
                    </a:p>
                    <a:p>
                      <a:endParaRPr lang="fr-FR" sz="1800" b="1" dirty="0">
                        <a:latin typeface="Times New Roman" panose="02020603050405020304" pitchFamily="18" charset="0"/>
                        <a:cs typeface="Times New Roman" panose="02020603050405020304" pitchFamily="18" charset="0"/>
                      </a:endParaRPr>
                    </a:p>
                  </a:txBody>
                  <a:tcPr/>
                </a:tc>
                <a:tc>
                  <a:txBody>
                    <a:bodyPr/>
                    <a:lstStyle/>
                    <a:p>
                      <a:r>
                        <a:rPr lang="fr-FR" sz="1800" b="1" dirty="0">
                          <a:latin typeface="Times New Roman" panose="02020603050405020304" pitchFamily="18" charset="0"/>
                          <a:cs typeface="Times New Roman" panose="02020603050405020304" pitchFamily="18" charset="0"/>
                        </a:rPr>
                        <a:t>Elaboration</a:t>
                      </a:r>
                      <a:r>
                        <a:rPr lang="fr-FR" sz="1800" b="1" baseline="0" dirty="0">
                          <a:latin typeface="Times New Roman" panose="02020603050405020304" pitchFamily="18" charset="0"/>
                          <a:cs typeface="Times New Roman" panose="02020603050405020304" pitchFamily="18" charset="0"/>
                        </a:rPr>
                        <a:t> d’un plan de collecte des données et de collaboration et de communication entre les acteurs…</a:t>
                      </a:r>
                    </a:p>
                    <a:p>
                      <a:r>
                        <a:rPr lang="fr-FR" sz="1800" b="1" baseline="0" dirty="0">
                          <a:latin typeface="Times New Roman" panose="02020603050405020304" pitchFamily="18" charset="0"/>
                          <a:cs typeface="Times New Roman" panose="02020603050405020304" pitchFamily="18" charset="0"/>
                        </a:rPr>
                        <a:t> </a:t>
                      </a:r>
                      <a:endParaRPr lang="fr-FR" sz="1800" b="1" dirty="0">
                        <a:latin typeface="Times New Roman" panose="02020603050405020304" pitchFamily="18" charset="0"/>
                        <a:cs typeface="Times New Roman" panose="02020603050405020304" pitchFamily="18" charset="0"/>
                      </a:endParaRPr>
                    </a:p>
                  </a:txBody>
                  <a:tcPr/>
                </a:tc>
                <a:tc>
                  <a:txBody>
                    <a:bodyPr/>
                    <a:lstStyle/>
                    <a:p>
                      <a:r>
                        <a:rPr lang="fr-FR" sz="1800" b="1" dirty="0">
                          <a:latin typeface="Times New Roman" panose="02020603050405020304" pitchFamily="18" charset="0"/>
                          <a:cs typeface="Times New Roman" panose="02020603050405020304" pitchFamily="18" charset="0"/>
                        </a:rPr>
                        <a:t>Centres</a:t>
                      </a:r>
                      <a:r>
                        <a:rPr lang="fr-FR" sz="1800" b="1" baseline="0" dirty="0">
                          <a:latin typeface="Times New Roman" panose="02020603050405020304" pitchFamily="18" charset="0"/>
                          <a:cs typeface="Times New Roman" panose="02020603050405020304" pitchFamily="18" charset="0"/>
                        </a:rPr>
                        <a:t> de recherches, chercheurs, acteurs et praticiens </a:t>
                      </a:r>
                      <a:endParaRPr lang="fr-FR" sz="1800" b="1" dirty="0">
                        <a:latin typeface="Times New Roman" panose="02020603050405020304" pitchFamily="18" charset="0"/>
                        <a:cs typeface="Times New Roman" panose="02020603050405020304" pitchFamily="18" charset="0"/>
                      </a:endParaRPr>
                    </a:p>
                  </a:txBody>
                  <a:tcPr/>
                </a:tc>
                <a:tc>
                  <a:txBody>
                    <a:bodyPr/>
                    <a:lstStyle/>
                    <a:p>
                      <a:r>
                        <a:rPr lang="fr-FR" sz="1800" b="1" dirty="0">
                          <a:latin typeface="Times New Roman" panose="02020603050405020304" pitchFamily="18" charset="0"/>
                          <a:cs typeface="Times New Roman" panose="02020603050405020304" pitchFamily="18" charset="0"/>
                        </a:rPr>
                        <a:t>Accords de principe</a:t>
                      </a:r>
                      <a:r>
                        <a:rPr lang="fr-FR" sz="1800" b="1" baseline="0" dirty="0">
                          <a:latin typeface="Times New Roman" panose="02020603050405020304" pitchFamily="18" charset="0"/>
                          <a:cs typeface="Times New Roman" panose="02020603050405020304" pitchFamily="18" charset="0"/>
                        </a:rPr>
                        <a:t> des centres de recherche </a:t>
                      </a:r>
                      <a:endParaRPr lang="fr-FR" sz="18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18675634"/>
                  </a:ext>
                </a:extLst>
              </a:tr>
              <a:tr h="109089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Un plan d’action commun  pour  la régularité et la qualité des apports.</a:t>
                      </a:r>
                    </a:p>
                  </a:txBody>
                  <a:tcPr/>
                </a:tc>
                <a:tc>
                  <a:txBody>
                    <a:bodyPr/>
                    <a:lstStyle/>
                    <a:p>
                      <a:r>
                        <a:rPr lang="fr-FR" sz="1800" b="1" dirty="0">
                          <a:latin typeface="Times New Roman" panose="02020603050405020304" pitchFamily="18" charset="0"/>
                          <a:cs typeface="Times New Roman" panose="02020603050405020304" pitchFamily="18" charset="0"/>
                        </a:rPr>
                        <a:t>Actions de communication et de sensibilisation des acteurs cibles </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Partenariats stratégiques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Soutien financier/technique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0D0D0D"/>
                          </a:solidFill>
                          <a:effectLst/>
                          <a:uLnTx/>
                          <a:uFillTx/>
                          <a:latin typeface="Times New Roman" panose="02020603050405020304" pitchFamily="18" charset="0"/>
                          <a:ea typeface="Calibri" panose="020F0502020204030204" pitchFamily="34" charset="0"/>
                          <a:cs typeface="Times New Roman" panose="02020603050405020304" pitchFamily="18" charset="0"/>
                        </a:rPr>
                        <a:t>Autorités </a:t>
                      </a:r>
                      <a:endParaRPr lang="fr-FR" sz="1800" b="1" dirty="0">
                        <a:latin typeface="Times New Roman" panose="02020603050405020304" pitchFamily="18" charset="0"/>
                        <a:cs typeface="Times New Roman" panose="02020603050405020304" pitchFamily="18" charset="0"/>
                      </a:endParaRPr>
                    </a:p>
                  </a:txBody>
                  <a:tcPr/>
                </a:tc>
                <a:tc>
                  <a:txBody>
                    <a:bodyPr/>
                    <a:lstStyle/>
                    <a:p>
                      <a:r>
                        <a:rPr lang="fr-FR" sz="1800" b="1" dirty="0">
                          <a:latin typeface="Times New Roman" panose="02020603050405020304" pitchFamily="18" charset="0"/>
                          <a:cs typeface="Times New Roman" panose="02020603050405020304" pitchFamily="18" charset="0"/>
                        </a:rPr>
                        <a:t>Sensibilisations, prise de contact en cours </a:t>
                      </a:r>
                    </a:p>
                  </a:txBody>
                  <a:tcPr/>
                </a:tc>
                <a:extLst>
                  <a:ext uri="{0D108BD9-81ED-4DB2-BD59-A6C34878D82A}">
                    <a16:rowId xmlns:a16="http://schemas.microsoft.com/office/drawing/2014/main" val="3573794526"/>
                  </a:ext>
                </a:extLst>
              </a:tr>
              <a:tr h="402513">
                <a:tc>
                  <a:txBody>
                    <a:bodyPr/>
                    <a:lstStyle/>
                    <a:p>
                      <a:endParaRPr lang="fr-FR" dirty="0">
                        <a:latin typeface="Times New Roman" panose="02020603050405020304" pitchFamily="18" charset="0"/>
                        <a:cs typeface="Times New Roman" panose="02020603050405020304" pitchFamily="18" charset="0"/>
                      </a:endParaRPr>
                    </a:p>
                  </a:txBody>
                  <a:tcPr/>
                </a:tc>
                <a:tc>
                  <a:txBody>
                    <a:bodyPr/>
                    <a:lstStyle/>
                    <a:p>
                      <a:endParaRPr lang="fr-FR">
                        <a:latin typeface="Times New Roman" panose="02020603050405020304" pitchFamily="18" charset="0"/>
                        <a:cs typeface="Times New Roman" panose="02020603050405020304" pitchFamily="18" charset="0"/>
                      </a:endParaRPr>
                    </a:p>
                  </a:txBody>
                  <a:tcPr/>
                </a:tc>
                <a:tc>
                  <a:txBody>
                    <a:bodyPr/>
                    <a:lstStyle/>
                    <a:p>
                      <a:endParaRPr lang="fr-FR">
                        <a:latin typeface="Times New Roman" panose="02020603050405020304" pitchFamily="18" charset="0"/>
                        <a:cs typeface="Times New Roman" panose="02020603050405020304" pitchFamily="18" charset="0"/>
                      </a:endParaRPr>
                    </a:p>
                  </a:txBody>
                  <a:tcPr/>
                </a:tc>
                <a:tc>
                  <a:txBody>
                    <a:bodyPr/>
                    <a:lstStyle/>
                    <a:p>
                      <a:endParaRPr lang="fr-FR">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38664720"/>
                  </a:ext>
                </a:extLst>
              </a:tr>
              <a:tr h="402513">
                <a:tc>
                  <a:txBody>
                    <a:bodyPr/>
                    <a:lstStyle/>
                    <a:p>
                      <a:endParaRPr lang="fr-FR">
                        <a:latin typeface="Times New Roman" panose="02020603050405020304" pitchFamily="18" charset="0"/>
                        <a:cs typeface="Times New Roman" panose="02020603050405020304" pitchFamily="18" charset="0"/>
                      </a:endParaRPr>
                    </a:p>
                  </a:txBody>
                  <a:tcPr/>
                </a:tc>
                <a:tc>
                  <a:txBody>
                    <a:bodyPr/>
                    <a:lstStyle/>
                    <a:p>
                      <a:endParaRPr lang="fr-FR">
                        <a:latin typeface="Times New Roman" panose="02020603050405020304" pitchFamily="18" charset="0"/>
                        <a:cs typeface="Times New Roman" panose="02020603050405020304" pitchFamily="18" charset="0"/>
                      </a:endParaRPr>
                    </a:p>
                  </a:txBody>
                  <a:tcPr/>
                </a:tc>
                <a:tc>
                  <a:txBody>
                    <a:bodyPr/>
                    <a:lstStyle/>
                    <a:p>
                      <a:endParaRPr lang="fr-FR" dirty="0">
                        <a:latin typeface="Times New Roman" panose="02020603050405020304" pitchFamily="18" charset="0"/>
                        <a:cs typeface="Times New Roman" panose="02020603050405020304" pitchFamily="18" charset="0"/>
                      </a:endParaRPr>
                    </a:p>
                  </a:txBody>
                  <a:tcPr/>
                </a:tc>
                <a:tc>
                  <a:txBody>
                    <a:bodyPr/>
                    <a:lstStyle/>
                    <a:p>
                      <a:endParaRPr lang="fr-FR">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61988554"/>
                  </a:ext>
                </a:extLst>
              </a:tr>
              <a:tr h="402513">
                <a:tc>
                  <a:txBody>
                    <a:bodyPr/>
                    <a:lstStyle/>
                    <a:p>
                      <a:endParaRPr lang="fr-FR" dirty="0">
                        <a:latin typeface="Times New Roman" panose="02020603050405020304" pitchFamily="18" charset="0"/>
                        <a:cs typeface="Times New Roman" panose="02020603050405020304" pitchFamily="18" charset="0"/>
                      </a:endParaRPr>
                    </a:p>
                  </a:txBody>
                  <a:tcPr/>
                </a:tc>
                <a:tc>
                  <a:txBody>
                    <a:bodyPr/>
                    <a:lstStyle/>
                    <a:p>
                      <a:endParaRPr lang="fr-FR" dirty="0">
                        <a:latin typeface="Times New Roman" panose="02020603050405020304" pitchFamily="18" charset="0"/>
                        <a:cs typeface="Times New Roman" panose="02020603050405020304" pitchFamily="18" charset="0"/>
                      </a:endParaRPr>
                    </a:p>
                  </a:txBody>
                  <a:tcPr/>
                </a:tc>
                <a:tc>
                  <a:txBody>
                    <a:bodyPr/>
                    <a:lstStyle/>
                    <a:p>
                      <a:endParaRPr lang="fr-FR">
                        <a:latin typeface="Times New Roman" panose="02020603050405020304" pitchFamily="18" charset="0"/>
                        <a:cs typeface="Times New Roman" panose="02020603050405020304" pitchFamily="18" charset="0"/>
                      </a:endParaRPr>
                    </a:p>
                  </a:txBody>
                  <a:tcPr/>
                </a:tc>
                <a:tc>
                  <a:txBody>
                    <a:bodyPr/>
                    <a:lstStyle/>
                    <a:p>
                      <a:endParaRPr lang="fr-FR"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812227189"/>
                  </a:ext>
                </a:extLst>
              </a:tr>
            </a:tbl>
          </a:graphicData>
        </a:graphic>
      </p:graphicFrame>
      <p:sp>
        <p:nvSpPr>
          <p:cNvPr id="6" name="Rectangle 5"/>
          <p:cNvSpPr/>
          <p:nvPr/>
        </p:nvSpPr>
        <p:spPr>
          <a:xfrm>
            <a:off x="914400" y="5256577"/>
            <a:ext cx="6096000" cy="369332"/>
          </a:xfrm>
          <a:prstGeom prst="rect">
            <a:avLst/>
          </a:prstGeom>
        </p:spPr>
        <p:txBody>
          <a:bodyPr>
            <a:spAutoFit/>
          </a:bodyPr>
          <a:lstStyle/>
          <a:p>
            <a:r>
              <a:rPr lang="fr-FR" dirty="0"/>
              <a:t>•	•	</a:t>
            </a:r>
          </a:p>
        </p:txBody>
      </p:sp>
    </p:spTree>
    <p:extLst>
      <p:ext uri="{BB962C8B-B14F-4D97-AF65-F5344CB8AC3E}">
        <p14:creationId xmlns:p14="http://schemas.microsoft.com/office/powerpoint/2010/main" val="1584416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59170" y="45490"/>
            <a:ext cx="8860292" cy="553357"/>
          </a:xfrm>
          <a:prstGeom prst="rect">
            <a:avLst/>
          </a:prstGeom>
          <a:noFill/>
        </p:spPr>
        <p:txBody>
          <a:bodyPr wrap="square">
            <a:spAutoFit/>
          </a:bodyPr>
          <a:lstStyle/>
          <a:p>
            <a:pPr algn="ctr">
              <a:lnSpc>
                <a:spcPct val="107000"/>
              </a:lnSpc>
              <a:spcAft>
                <a:spcPts val="2400"/>
              </a:spcAft>
            </a:pPr>
            <a:r>
              <a:rPr lang="fr-FR" sz="2800" kern="100" dirty="0">
                <a:solidFill>
                  <a:srgbClr val="0070C0"/>
                </a:solidFill>
                <a:latin typeface="Arial" panose="020B0604020202020204" pitchFamily="34" charset="0"/>
                <a:ea typeface="Calibri" panose="020F0502020204030204" pitchFamily="34" charset="0"/>
                <a:cs typeface="Arial" panose="020B0604020202020204" pitchFamily="34" charset="0"/>
              </a:rPr>
              <a:t>10. Stratégie de </a:t>
            </a:r>
            <a:r>
              <a:rPr lang="fr-FR" sz="2800" b="1" kern="100" dirty="0">
                <a:solidFill>
                  <a:srgbClr val="0070C0"/>
                </a:solidFill>
                <a:latin typeface="Arial" panose="020B0604020202020204" pitchFamily="34" charset="0"/>
                <a:ea typeface="Calibri" panose="020F0502020204030204" pitchFamily="34" charset="0"/>
                <a:cs typeface="Arial" panose="020B0604020202020204" pitchFamily="34" charset="0"/>
              </a:rPr>
              <a:t>durabilité</a:t>
            </a:r>
            <a:r>
              <a:rPr lang="fr-FR" sz="2800" kern="100" dirty="0">
                <a:solidFill>
                  <a:srgbClr val="0070C0"/>
                </a:solidFill>
                <a:latin typeface="Arial" panose="020B0604020202020204" pitchFamily="34" charset="0"/>
                <a:ea typeface="Calibri" panose="020F0502020204030204" pitchFamily="34" charset="0"/>
                <a:cs typeface="Arial" panose="020B0604020202020204" pitchFamily="34" charset="0"/>
              </a:rPr>
              <a:t> de la plateforme</a:t>
            </a:r>
            <a:endParaRPr lang="fr-FR" sz="2800" kern="100" dirty="0">
              <a:solidFill>
                <a:srgbClr val="0070C0"/>
              </a:solidFill>
              <a:latin typeface="Calibri" panose="020F0502020204030204" pitchFamily="34" charset="0"/>
              <a:ea typeface="Calibri" panose="020F0502020204030204" pitchFamily="34" charset="0"/>
              <a:cs typeface="Arial" panose="020B0604020202020204" pitchFamily="34" charset="0"/>
            </a:endParaRPr>
          </a:p>
        </p:txBody>
      </p:sp>
      <p:sp>
        <p:nvSpPr>
          <p:cNvPr id="3" name="Étoile : 6 branches 2"/>
          <p:cNvSpPr/>
          <p:nvPr/>
        </p:nvSpPr>
        <p:spPr>
          <a:xfrm>
            <a:off x="4624290" y="2103229"/>
            <a:ext cx="2759102" cy="2811948"/>
          </a:xfrm>
          <a:prstGeom prst="star6">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latin typeface="Arial" panose="020B0604020202020204" pitchFamily="34" charset="0"/>
                <a:cs typeface="Arial" panose="020B0604020202020204" pitchFamily="34" charset="0"/>
              </a:rPr>
              <a:t>Durabilité de la plateforme</a:t>
            </a:r>
          </a:p>
        </p:txBody>
      </p:sp>
      <p:sp>
        <p:nvSpPr>
          <p:cNvPr id="6" name="ZoneTexte 5"/>
          <p:cNvSpPr txBox="1"/>
          <p:nvPr/>
        </p:nvSpPr>
        <p:spPr>
          <a:xfrm>
            <a:off x="3717925" y="601346"/>
            <a:ext cx="4572000" cy="1014621"/>
          </a:xfrm>
          <a:prstGeom prst="rect">
            <a:avLst/>
          </a:prstGeom>
          <a:noFill/>
          <a:ln>
            <a:solidFill>
              <a:schemeClr val="tx1"/>
            </a:solidFill>
          </a:ln>
        </p:spPr>
        <p:txBody>
          <a:bodyPr wrap="square">
            <a:noAutofit/>
          </a:bodyPr>
          <a:lstStyle/>
          <a:p>
            <a:pPr algn="ctr"/>
            <a:r>
              <a:rPr lang="fr-FR" sz="1400" b="1" dirty="0">
                <a:solidFill>
                  <a:srgbClr val="0D0D0D"/>
                </a:solidFill>
                <a:latin typeface="Arial" panose="020B0604020202020204" pitchFamily="34" charset="0"/>
                <a:ea typeface="Calibri" panose="020F0502020204030204" pitchFamily="34" charset="0"/>
                <a:cs typeface="Arial" panose="020B0604020202020204" pitchFamily="34" charset="0"/>
              </a:rPr>
              <a:t>Les  parties prenantes doivent nourrir </a:t>
            </a:r>
          </a:p>
          <a:p>
            <a:pPr algn="ctr"/>
            <a:r>
              <a:rPr lang="fr-FR" sz="1400" dirty="0">
                <a:solidFill>
                  <a:srgbClr val="0D0D0D"/>
                </a:solidFill>
                <a:latin typeface="Arial" panose="020B0604020202020204" pitchFamily="34" charset="0"/>
                <a:ea typeface="Calibri" panose="020F0502020204030204" pitchFamily="34" charset="0"/>
                <a:cs typeface="Arial" panose="020B0604020202020204" pitchFamily="34" charset="0"/>
              </a:rPr>
              <a:t>Une implication active dans la conception, le développement et la gouvernance de la plateforme </a:t>
            </a:r>
            <a:endParaRPr lang="fr-FR" sz="1400" dirty="0">
              <a:latin typeface="Arial" panose="020B0604020202020204" pitchFamily="34" charset="0"/>
              <a:cs typeface="Arial" panose="020B0604020202020204" pitchFamily="34" charset="0"/>
            </a:endParaRPr>
          </a:p>
        </p:txBody>
      </p:sp>
      <p:sp>
        <p:nvSpPr>
          <p:cNvPr id="8" name="ZoneTexte 7"/>
          <p:cNvSpPr txBox="1"/>
          <p:nvPr/>
        </p:nvSpPr>
        <p:spPr>
          <a:xfrm>
            <a:off x="4791902" y="5108822"/>
            <a:ext cx="2423879" cy="1169551"/>
          </a:xfrm>
          <a:prstGeom prst="rect">
            <a:avLst/>
          </a:prstGeom>
          <a:noFill/>
          <a:ln>
            <a:solidFill>
              <a:schemeClr val="tx1"/>
            </a:solidFill>
          </a:ln>
        </p:spPr>
        <p:txBody>
          <a:bodyPr wrap="square">
            <a:spAutoFit/>
          </a:bodyPr>
          <a:lstStyle/>
          <a:p>
            <a:pPr algn="ctr"/>
            <a:r>
              <a:rPr lang="fr-FR" sz="1400" b="1" dirty="0">
                <a:solidFill>
                  <a:srgbClr val="0D0D0D"/>
                </a:solidFill>
                <a:latin typeface="Arial" panose="020B0604020202020204" pitchFamily="34" charset="0"/>
                <a:ea typeface="Calibri" panose="020F0502020204030204" pitchFamily="34" charset="0"/>
                <a:cs typeface="Arial" panose="020B0604020202020204" pitchFamily="34" charset="0"/>
              </a:rPr>
              <a:t>Modèle de gouvernance transparent et participatif</a:t>
            </a:r>
            <a:r>
              <a:rPr lang="fr-FR" sz="1400" dirty="0">
                <a:solidFill>
                  <a:srgbClr val="0D0D0D"/>
                </a:solidFill>
                <a:latin typeface="Arial" panose="020B0604020202020204" pitchFamily="34" charset="0"/>
                <a:ea typeface="Calibri" panose="020F0502020204030204" pitchFamily="34" charset="0"/>
                <a:cs typeface="Arial" panose="020B0604020202020204" pitchFamily="34" charset="0"/>
              </a:rPr>
              <a:t> </a:t>
            </a:r>
          </a:p>
          <a:p>
            <a:pPr algn="ctr"/>
            <a:r>
              <a:rPr lang="fr-FR" sz="1400" dirty="0">
                <a:solidFill>
                  <a:srgbClr val="0D0D0D"/>
                </a:solidFill>
                <a:latin typeface="Arial" panose="020B0604020202020204" pitchFamily="34" charset="0"/>
                <a:ea typeface="Calibri" panose="020F0502020204030204" pitchFamily="34" charset="0"/>
                <a:cs typeface="Arial" panose="020B0604020202020204" pitchFamily="34" charset="0"/>
              </a:rPr>
              <a:t>Mise en place de comités consultatifs, de forums de discussion… </a:t>
            </a:r>
            <a:endParaRPr lang="fr-FR" sz="1400" dirty="0">
              <a:latin typeface="Arial" panose="020B0604020202020204" pitchFamily="34" charset="0"/>
              <a:cs typeface="Arial" panose="020B0604020202020204" pitchFamily="34" charset="0"/>
            </a:endParaRPr>
          </a:p>
        </p:txBody>
      </p:sp>
      <p:sp>
        <p:nvSpPr>
          <p:cNvPr id="10" name="ZoneTexte 9"/>
          <p:cNvSpPr txBox="1"/>
          <p:nvPr/>
        </p:nvSpPr>
        <p:spPr>
          <a:xfrm>
            <a:off x="7492363" y="2094935"/>
            <a:ext cx="3136790" cy="1600438"/>
          </a:xfrm>
          <a:prstGeom prst="rect">
            <a:avLst/>
          </a:prstGeom>
          <a:solidFill>
            <a:schemeClr val="accent4">
              <a:lumMod val="20000"/>
              <a:lumOff val="80000"/>
            </a:schemeClr>
          </a:solidFill>
          <a:ln>
            <a:solidFill>
              <a:schemeClr val="tx1"/>
            </a:solidFill>
          </a:ln>
        </p:spPr>
        <p:txBody>
          <a:bodyPr wrap="square">
            <a:spAutoFit/>
          </a:bodyPr>
          <a:lstStyle/>
          <a:p>
            <a:pPr algn="ctr"/>
            <a:r>
              <a:rPr lang="fr-FR" sz="1400" b="1" dirty="0">
                <a:solidFill>
                  <a:srgbClr val="0D0D0D"/>
                </a:solidFill>
                <a:latin typeface="Arial" panose="020B0604020202020204" pitchFamily="34" charset="0"/>
                <a:ea typeface="Calibri" panose="020F0502020204030204" pitchFamily="34" charset="0"/>
                <a:cs typeface="Arial" panose="020B0604020202020204" pitchFamily="34" charset="0"/>
              </a:rPr>
              <a:t>Conception centrée sur l'utilisateur</a:t>
            </a:r>
          </a:p>
          <a:p>
            <a:pPr algn="ctr"/>
            <a:r>
              <a:rPr lang="fr-FR" sz="1400" dirty="0">
                <a:solidFill>
                  <a:srgbClr val="0D0D0D"/>
                </a:solidFill>
                <a:latin typeface="Arial" panose="020B0604020202020204" pitchFamily="34" charset="0"/>
                <a:ea typeface="Calibri" panose="020F0502020204030204" pitchFamily="34" charset="0"/>
                <a:cs typeface="Arial" panose="020B0604020202020204" pitchFamily="34" charset="0"/>
              </a:rPr>
              <a:t>Répondre aux besoins des acteurs (scientifiques, centres de recherche et autres acteurs avec une interface utilisateur très intuitive, conviviale et accessible</a:t>
            </a:r>
            <a:endParaRPr lang="fr-FR" sz="1400" dirty="0">
              <a:latin typeface="Arial" panose="020B0604020202020204" pitchFamily="34" charset="0"/>
              <a:cs typeface="Arial" panose="020B0604020202020204" pitchFamily="34" charset="0"/>
            </a:endParaRPr>
          </a:p>
        </p:txBody>
      </p:sp>
      <p:sp>
        <p:nvSpPr>
          <p:cNvPr id="12" name="ZoneTexte 11"/>
          <p:cNvSpPr txBox="1"/>
          <p:nvPr/>
        </p:nvSpPr>
        <p:spPr>
          <a:xfrm>
            <a:off x="1562847" y="2147512"/>
            <a:ext cx="2976324" cy="738664"/>
          </a:xfrm>
          <a:prstGeom prst="rect">
            <a:avLst/>
          </a:prstGeom>
          <a:solidFill>
            <a:schemeClr val="accent6">
              <a:lumMod val="20000"/>
              <a:lumOff val="80000"/>
            </a:schemeClr>
          </a:solidFill>
          <a:ln>
            <a:solidFill>
              <a:schemeClr val="tx1"/>
            </a:solidFill>
          </a:ln>
        </p:spPr>
        <p:txBody>
          <a:bodyPr wrap="square">
            <a:spAutoFit/>
          </a:bodyPr>
          <a:lstStyle/>
          <a:p>
            <a:pPr algn="ctr"/>
            <a:r>
              <a:rPr lang="fr-FR" sz="1400" b="1" dirty="0">
                <a:solidFill>
                  <a:srgbClr val="0D0D0D"/>
                </a:solidFill>
                <a:latin typeface="Arial" panose="020B0604020202020204" pitchFamily="34" charset="0"/>
                <a:ea typeface="Calibri" panose="020F0502020204030204" pitchFamily="34" charset="0"/>
                <a:cs typeface="Arial" panose="020B0604020202020204" pitchFamily="34" charset="0"/>
              </a:rPr>
              <a:t>Partenariats stratégiques </a:t>
            </a:r>
            <a:endParaRPr lang="fr-FR" sz="1400" dirty="0">
              <a:latin typeface="Arial" panose="020B0604020202020204" pitchFamily="34" charset="0"/>
              <a:cs typeface="Arial" panose="020B0604020202020204" pitchFamily="34" charset="0"/>
            </a:endParaRPr>
          </a:p>
          <a:p>
            <a:pPr algn="ctr"/>
            <a:r>
              <a:rPr lang="fr-FR" sz="1400" b="1" dirty="0">
                <a:solidFill>
                  <a:srgbClr val="0D0D0D"/>
                </a:solidFill>
                <a:latin typeface="Arial" panose="020B0604020202020204" pitchFamily="34" charset="0"/>
                <a:ea typeface="Calibri" panose="020F0502020204030204" pitchFamily="34" charset="0"/>
                <a:cs typeface="Arial" panose="020B0604020202020204" pitchFamily="34" charset="0"/>
              </a:rPr>
              <a:t>Forte implication des acteurs locaux </a:t>
            </a:r>
          </a:p>
        </p:txBody>
      </p:sp>
      <p:sp>
        <p:nvSpPr>
          <p:cNvPr id="14" name="ZoneTexte 13"/>
          <p:cNvSpPr txBox="1"/>
          <p:nvPr/>
        </p:nvSpPr>
        <p:spPr>
          <a:xfrm>
            <a:off x="1659171" y="3796031"/>
            <a:ext cx="2856149" cy="1384995"/>
          </a:xfrm>
          <a:prstGeom prst="rect">
            <a:avLst/>
          </a:prstGeom>
          <a:solidFill>
            <a:schemeClr val="accent6">
              <a:lumMod val="20000"/>
              <a:lumOff val="80000"/>
            </a:schemeClr>
          </a:solidFill>
          <a:ln>
            <a:solidFill>
              <a:schemeClr val="tx1"/>
            </a:solidFill>
          </a:ln>
        </p:spPr>
        <p:txBody>
          <a:bodyPr wrap="square">
            <a:spAutoFit/>
          </a:bodyPr>
          <a:lstStyle/>
          <a:p>
            <a:pPr algn="ctr"/>
            <a:r>
              <a:rPr lang="fr-FR" sz="1400" b="1" dirty="0">
                <a:solidFill>
                  <a:srgbClr val="0D0D0D"/>
                </a:solidFill>
                <a:latin typeface="Arial" panose="020B0604020202020204" pitchFamily="34" charset="0"/>
                <a:ea typeface="Calibri" panose="020F0502020204030204" pitchFamily="34" charset="0"/>
                <a:cs typeface="Arial" panose="020B0604020202020204" pitchFamily="34" charset="0"/>
              </a:rPr>
              <a:t>Soutien technique et appui pédagogique</a:t>
            </a:r>
          </a:p>
          <a:p>
            <a:pPr algn="ctr"/>
            <a:r>
              <a:rPr lang="fr-FR" sz="1400" b="1" dirty="0">
                <a:solidFill>
                  <a:srgbClr val="0D0D0D"/>
                </a:solidFill>
                <a:latin typeface="Arial" panose="020B0604020202020204" pitchFamily="34" charset="0"/>
                <a:ea typeface="Calibri" panose="020F0502020204030204" pitchFamily="34" charset="0"/>
                <a:cs typeface="Arial" panose="020B0604020202020204" pitchFamily="34" charset="0"/>
              </a:rPr>
              <a:t>Encadrement permanent et </a:t>
            </a:r>
            <a:r>
              <a:rPr lang="fr-FR" sz="1400" b="1" dirty="0" err="1">
                <a:solidFill>
                  <a:srgbClr val="0D0D0D"/>
                </a:solidFill>
                <a:latin typeface="Arial" panose="020B0604020202020204" pitchFamily="34" charset="0"/>
                <a:ea typeface="Calibri" panose="020F0502020204030204" pitchFamily="34" charset="0"/>
                <a:cs typeface="Arial" panose="020B0604020202020204" pitchFamily="34" charset="0"/>
              </a:rPr>
              <a:t>co</a:t>
            </a:r>
            <a:r>
              <a:rPr lang="fr-FR" sz="1400" b="1" dirty="0">
                <a:solidFill>
                  <a:srgbClr val="0D0D0D"/>
                </a:solidFill>
                <a:latin typeface="Arial" panose="020B0604020202020204" pitchFamily="34" charset="0"/>
                <a:ea typeface="Calibri" panose="020F0502020204030204" pitchFamily="34" charset="0"/>
                <a:cs typeface="Arial" panose="020B0604020202020204" pitchFamily="34" charset="0"/>
              </a:rPr>
              <a:t>-construction  permanent  des savoirs avec les acteurs </a:t>
            </a:r>
            <a:endParaRPr lang="fr-FR" sz="1400" dirty="0">
              <a:solidFill>
                <a:srgbClr val="0D0D0D"/>
              </a:solidFill>
              <a:latin typeface="Arial" panose="020B0604020202020204" pitchFamily="34" charset="0"/>
              <a:ea typeface="Calibri" panose="020F0502020204030204" pitchFamily="34" charset="0"/>
              <a:cs typeface="Arial" panose="020B0604020202020204" pitchFamily="34" charset="0"/>
            </a:endParaRPr>
          </a:p>
          <a:p>
            <a:pPr algn="ctr"/>
            <a:endParaRPr lang="fr-FR" sz="1400" b="1" dirty="0">
              <a:latin typeface="Arial" panose="020B0604020202020204" pitchFamily="34" charset="0"/>
              <a:cs typeface="Arial" panose="020B0604020202020204" pitchFamily="34" charset="0"/>
            </a:endParaRPr>
          </a:p>
        </p:txBody>
      </p:sp>
      <p:sp>
        <p:nvSpPr>
          <p:cNvPr id="16" name="ZoneTexte 15"/>
          <p:cNvSpPr txBox="1"/>
          <p:nvPr/>
        </p:nvSpPr>
        <p:spPr>
          <a:xfrm>
            <a:off x="7492362" y="3796031"/>
            <a:ext cx="3136790" cy="1384995"/>
          </a:xfrm>
          <a:prstGeom prst="rect">
            <a:avLst/>
          </a:prstGeom>
          <a:solidFill>
            <a:schemeClr val="accent4">
              <a:lumMod val="20000"/>
              <a:lumOff val="80000"/>
            </a:schemeClr>
          </a:solidFill>
          <a:ln>
            <a:solidFill>
              <a:schemeClr val="tx1"/>
            </a:solidFill>
          </a:ln>
        </p:spPr>
        <p:txBody>
          <a:bodyPr wrap="square">
            <a:spAutoFit/>
          </a:bodyPr>
          <a:lstStyle/>
          <a:p>
            <a:pPr algn="ctr"/>
            <a:r>
              <a:rPr lang="fr-FR" sz="1400" b="1" dirty="0">
                <a:solidFill>
                  <a:srgbClr val="0D0D0D"/>
                </a:solidFill>
                <a:latin typeface="Arial" panose="020B0604020202020204" pitchFamily="34" charset="0"/>
                <a:ea typeface="Calibri" panose="020F0502020204030204" pitchFamily="34" charset="0"/>
                <a:cs typeface="Arial" panose="020B0604020202020204" pitchFamily="34" charset="0"/>
              </a:rPr>
              <a:t>Évolutivité, flexibilité et évaluation</a:t>
            </a:r>
          </a:p>
          <a:p>
            <a:pPr algn="ctr"/>
            <a:r>
              <a:rPr lang="fr-FR" sz="1400" dirty="0">
                <a:solidFill>
                  <a:srgbClr val="0D0D0D"/>
                </a:solidFill>
                <a:latin typeface="Arial" panose="020B0604020202020204" pitchFamily="34" charset="0"/>
                <a:ea typeface="Calibri" panose="020F0502020204030204" pitchFamily="34" charset="0"/>
                <a:cs typeface="Arial" panose="020B0604020202020204" pitchFamily="34" charset="0"/>
              </a:rPr>
              <a:t>Architecture flexible et évolutive pour s'adapter aux besoins changeants des utilisateurs et des partenaires. Adaptation en fonction des retours d'expérience et des évolutions</a:t>
            </a:r>
            <a:endParaRPr lang="fr-F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137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1"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1"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1000"/>
                                        <p:tgtEl>
                                          <p:spTgt spid="12"/>
                                        </p:tgtEl>
                                      </p:cBhvr>
                                    </p:animEffect>
                                    <p:anim calcmode="lin" valueType="num">
                                      <p:cBhvr>
                                        <p:cTn id="21" dur="1000" fill="hold"/>
                                        <p:tgtEl>
                                          <p:spTgt spid="12"/>
                                        </p:tgtEl>
                                        <p:attrNameLst>
                                          <p:attrName>ppt_x</p:attrName>
                                        </p:attrNameLst>
                                      </p:cBhvr>
                                      <p:tavLst>
                                        <p:tav tm="0">
                                          <p:val>
                                            <p:strVal val="#ppt_x"/>
                                          </p:val>
                                        </p:tav>
                                        <p:tav tm="100000">
                                          <p:val>
                                            <p:strVal val="#ppt_x"/>
                                          </p:val>
                                        </p:tav>
                                      </p:tavLst>
                                    </p:anim>
                                    <p:anim calcmode="lin" valueType="num">
                                      <p:cBhvr>
                                        <p:cTn id="2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1"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1" nodeType="click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fade">
                                      <p:cBhvr>
                                        <p:cTn id="34" dur="1000"/>
                                        <p:tgtEl>
                                          <p:spTgt spid="3"/>
                                        </p:tgtEl>
                                      </p:cBhvr>
                                    </p:animEffect>
                                    <p:anim calcmode="lin" valueType="num">
                                      <p:cBhvr>
                                        <p:cTn id="35" dur="1000" fill="hold"/>
                                        <p:tgtEl>
                                          <p:spTgt spid="3"/>
                                        </p:tgtEl>
                                        <p:attrNameLst>
                                          <p:attrName>ppt_x</p:attrName>
                                        </p:attrNameLst>
                                      </p:cBhvr>
                                      <p:tavLst>
                                        <p:tav tm="0">
                                          <p:val>
                                            <p:strVal val="#ppt_x"/>
                                          </p:val>
                                        </p:tav>
                                        <p:tav tm="100000">
                                          <p:val>
                                            <p:strVal val="#ppt_x"/>
                                          </p:val>
                                        </p:tav>
                                      </p:tavLst>
                                    </p:anim>
                                    <p:anim calcmode="lin" valueType="num">
                                      <p:cBhvr>
                                        <p:cTn id="3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1"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1000"/>
                                        <p:tgtEl>
                                          <p:spTgt spid="14"/>
                                        </p:tgtEl>
                                      </p:cBhvr>
                                    </p:animEffect>
                                    <p:anim calcmode="lin" valueType="num">
                                      <p:cBhvr>
                                        <p:cTn id="42" dur="1000" fill="hold"/>
                                        <p:tgtEl>
                                          <p:spTgt spid="14"/>
                                        </p:tgtEl>
                                        <p:attrNameLst>
                                          <p:attrName>ppt_x</p:attrName>
                                        </p:attrNameLst>
                                      </p:cBhvr>
                                      <p:tavLst>
                                        <p:tav tm="0">
                                          <p:val>
                                            <p:strVal val="#ppt_x"/>
                                          </p:val>
                                        </p:tav>
                                        <p:tav tm="100000">
                                          <p:val>
                                            <p:strVal val="#ppt_x"/>
                                          </p:val>
                                        </p:tav>
                                      </p:tavLst>
                                    </p:anim>
                                    <p:anim calcmode="lin" valueType="num">
                                      <p:cBhvr>
                                        <p:cTn id="4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1"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1000"/>
                                        <p:tgtEl>
                                          <p:spTgt spid="16"/>
                                        </p:tgtEl>
                                      </p:cBhvr>
                                    </p:animEffect>
                                    <p:anim calcmode="lin" valueType="num">
                                      <p:cBhvr>
                                        <p:cTn id="49" dur="1000" fill="hold"/>
                                        <p:tgtEl>
                                          <p:spTgt spid="16"/>
                                        </p:tgtEl>
                                        <p:attrNameLst>
                                          <p:attrName>ppt_x</p:attrName>
                                        </p:attrNameLst>
                                      </p:cBhvr>
                                      <p:tavLst>
                                        <p:tav tm="0">
                                          <p:val>
                                            <p:strVal val="#ppt_x"/>
                                          </p:val>
                                        </p:tav>
                                        <p:tav tm="100000">
                                          <p:val>
                                            <p:strVal val="#ppt_x"/>
                                          </p:val>
                                        </p:tav>
                                      </p:tavLst>
                                    </p:anim>
                                    <p:anim calcmode="lin" valueType="num">
                                      <p:cBhvr>
                                        <p:cTn id="5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1"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fade">
                                      <p:cBhvr>
                                        <p:cTn id="55" dur="1000"/>
                                        <p:tgtEl>
                                          <p:spTgt spid="8"/>
                                        </p:tgtEl>
                                      </p:cBhvr>
                                    </p:animEffect>
                                    <p:anim calcmode="lin" valueType="num">
                                      <p:cBhvr>
                                        <p:cTn id="56" dur="1000" fill="hold"/>
                                        <p:tgtEl>
                                          <p:spTgt spid="8"/>
                                        </p:tgtEl>
                                        <p:attrNameLst>
                                          <p:attrName>ppt_x</p:attrName>
                                        </p:attrNameLst>
                                      </p:cBhvr>
                                      <p:tavLst>
                                        <p:tav tm="0">
                                          <p:val>
                                            <p:strVal val="#ppt_x"/>
                                          </p:val>
                                        </p:tav>
                                        <p:tav tm="100000">
                                          <p:val>
                                            <p:strVal val="#ppt_x"/>
                                          </p:val>
                                        </p:tav>
                                      </p:tavLst>
                                    </p:anim>
                                    <p:anim calcmode="lin" valueType="num">
                                      <p:cBhvr>
                                        <p:cTn id="5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animBg="1"/>
      <p:bldP spid="3" grpId="1" animBg="1"/>
      <p:bldP spid="6" grpId="0" animBg="1"/>
      <p:bldP spid="6" grpId="1" animBg="1"/>
      <p:bldP spid="8" grpId="0" animBg="1"/>
      <p:bldP spid="8" grpId="1" animBg="1"/>
      <p:bldP spid="10" grpId="0" animBg="1"/>
      <p:bldP spid="10" grpId="1" animBg="1"/>
      <p:bldP spid="12" grpId="0" animBg="1"/>
      <p:bldP spid="12" grpId="1" animBg="1"/>
      <p:bldP spid="14" grpId="0" animBg="1"/>
      <p:bldP spid="14" grpId="1" animBg="1"/>
      <p:bldP spid="16" grpId="0" animBg="1"/>
      <p:bldP spid="16"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Plan de la présentation </a:t>
            </a:r>
          </a:p>
        </p:txBody>
      </p:sp>
      <p:sp>
        <p:nvSpPr>
          <p:cNvPr id="3" name="Espace réservé du contenu 2"/>
          <p:cNvSpPr>
            <a:spLocks noGrp="1"/>
          </p:cNvSpPr>
          <p:nvPr>
            <p:ph idx="1"/>
          </p:nvPr>
        </p:nvSpPr>
        <p:spPr>
          <a:xfrm>
            <a:off x="677334" y="1338470"/>
            <a:ext cx="8596668" cy="5108712"/>
          </a:xfrm>
        </p:spPr>
        <p:txBody>
          <a:bodyPr>
            <a:normAutofit fontScale="92500" lnSpcReduction="10000"/>
          </a:bodyPr>
          <a:lstStyle/>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cs typeface="Times New Roman" panose="02020603050405020304" pitchFamily="18" charset="0"/>
              </a:rPr>
              <a:t>Introduction et contexte</a:t>
            </a:r>
          </a:p>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cs typeface="Times New Roman" panose="02020603050405020304" pitchFamily="18" charset="0"/>
              </a:rPr>
              <a:t> </a:t>
            </a:r>
            <a:r>
              <a:rPr lang="fr-FR" sz="2200" b="1" dirty="0">
                <a:solidFill>
                  <a:schemeClr val="accent2"/>
                </a:solidFill>
                <a:latin typeface="Times New Roman" panose="02020603050405020304" pitchFamily="18" charset="0"/>
                <a:ea typeface="+mj-ea"/>
                <a:cs typeface="Times New Roman" panose="02020603050405020304" pitchFamily="18" charset="0"/>
              </a:rPr>
              <a:t>Rappel des Objectifs de l’atelier</a:t>
            </a:r>
          </a:p>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ea typeface="+mj-ea"/>
                <a:cs typeface="Times New Roman" panose="02020603050405020304" pitchFamily="18" charset="0"/>
              </a:rPr>
              <a:t>Démarche de la </a:t>
            </a:r>
            <a:r>
              <a:rPr lang="fr-FR" sz="2200" b="1" dirty="0" err="1">
                <a:solidFill>
                  <a:schemeClr val="accent2"/>
                </a:solidFill>
                <a:latin typeface="Times New Roman" panose="02020603050405020304" pitchFamily="18" charset="0"/>
                <a:ea typeface="+mj-ea"/>
                <a:cs typeface="Times New Roman" panose="02020603050405020304" pitchFamily="18" charset="0"/>
              </a:rPr>
              <a:t>co</a:t>
            </a:r>
            <a:r>
              <a:rPr lang="fr-FR" sz="2200" b="1" dirty="0">
                <a:solidFill>
                  <a:schemeClr val="accent2"/>
                </a:solidFill>
                <a:latin typeface="Times New Roman" panose="02020603050405020304" pitchFamily="18" charset="0"/>
                <a:ea typeface="+mj-ea"/>
                <a:cs typeface="Times New Roman" panose="02020603050405020304" pitchFamily="18" charset="0"/>
              </a:rPr>
              <a:t>-construction de la base des données </a:t>
            </a:r>
          </a:p>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cs typeface="Times New Roman" panose="02020603050405020304" pitchFamily="18" charset="0"/>
              </a:rPr>
              <a:t>Présentation de la base  des données de gestion des connaisses     </a:t>
            </a:r>
          </a:p>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cs typeface="Times New Roman" panose="02020603050405020304" pitchFamily="18" charset="0"/>
              </a:rPr>
              <a:t>Qui sont les acteurs locaux</a:t>
            </a:r>
          </a:p>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cs typeface="Times New Roman" panose="02020603050405020304" pitchFamily="18" charset="0"/>
              </a:rPr>
              <a:t> les thématiques prioritaires;</a:t>
            </a:r>
          </a:p>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cs typeface="Times New Roman" panose="02020603050405020304" pitchFamily="18" charset="0"/>
              </a:rPr>
              <a:t>Positionnement et rôle de l’Université;</a:t>
            </a:r>
          </a:p>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cs typeface="Times New Roman" panose="02020603050405020304" pitchFamily="18" charset="0"/>
              </a:rPr>
              <a:t>Quelle contribution des acteurs </a:t>
            </a:r>
          </a:p>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cs typeface="Times New Roman" panose="02020603050405020304" pitchFamily="18" charset="0"/>
              </a:rPr>
              <a:t>Démarche de collaboration université </a:t>
            </a:r>
          </a:p>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cs typeface="Times New Roman" panose="02020603050405020304" pitchFamily="18" charset="0"/>
              </a:rPr>
              <a:t>Type et démarche de fréquence des mission:</a:t>
            </a:r>
          </a:p>
          <a:p>
            <a:pPr>
              <a:lnSpc>
                <a:spcPct val="150000"/>
              </a:lnSpc>
              <a:spcBef>
                <a:spcPts val="0"/>
              </a:spcBef>
              <a:buFont typeface="+mj-lt"/>
              <a:buAutoNum type="arabicPeriod"/>
            </a:pPr>
            <a:r>
              <a:rPr lang="fr-FR" sz="2200" b="1" dirty="0">
                <a:solidFill>
                  <a:schemeClr val="accent2"/>
                </a:solidFill>
                <a:latin typeface="Times New Roman" panose="02020603050405020304" pitchFamily="18" charset="0"/>
                <a:cs typeface="Times New Roman" panose="02020603050405020304" pitchFamily="18" charset="0"/>
              </a:rPr>
              <a:t>Livrable: référentiel métier </a:t>
            </a:r>
          </a:p>
          <a:p>
            <a:endParaRPr lang="fr-FR" b="1" dirty="0">
              <a:solidFill>
                <a:prstClr val="black"/>
              </a:solidFill>
            </a:endParaRPr>
          </a:p>
          <a:p>
            <a:endParaRPr lang="fr-FR" sz="2000" dirty="0">
              <a:solidFill>
                <a:prstClr val="black">
                  <a:lumMod val="75000"/>
                  <a:lumOff val="25000"/>
                </a:prstClr>
              </a:solidFill>
              <a:ea typeface="+mj-ea"/>
              <a:cs typeface="+mj-cs"/>
            </a:endParaRPr>
          </a:p>
          <a:p>
            <a:endParaRPr lang="fr-FR" dirty="0"/>
          </a:p>
        </p:txBody>
      </p:sp>
    </p:spTree>
    <p:extLst>
      <p:ext uri="{BB962C8B-B14F-4D97-AF65-F5344CB8AC3E}">
        <p14:creationId xmlns:p14="http://schemas.microsoft.com/office/powerpoint/2010/main" val="2697777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9" end="9"/>
                                            </p:txEl>
                                          </p:spTgt>
                                        </p:tgtEl>
                                        <p:attrNameLst>
                                          <p:attrName>style.visibility</p:attrName>
                                        </p:attrNameLst>
                                      </p:cBhvr>
                                      <p:to>
                                        <p:strVal val="visible"/>
                                      </p:to>
                                    </p:set>
                                    <p:animEffect transition="in" filter="fade">
                                      <p:cBhvr>
                                        <p:cTn id="77" dur="1000"/>
                                        <p:tgtEl>
                                          <p:spTgt spid="3">
                                            <p:txEl>
                                              <p:pRg st="9" end="9"/>
                                            </p:txEl>
                                          </p:spTgt>
                                        </p:tgtEl>
                                      </p:cBhvr>
                                    </p:animEffect>
                                    <p:anim calcmode="lin" valueType="num">
                                      <p:cBhvr>
                                        <p:cTn id="7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0" end="10"/>
                                            </p:txEl>
                                          </p:spTgt>
                                        </p:tgtEl>
                                        <p:attrNameLst>
                                          <p:attrName>style.visibility</p:attrName>
                                        </p:attrNameLst>
                                      </p:cBhvr>
                                      <p:to>
                                        <p:strVal val="visible"/>
                                      </p:to>
                                    </p:set>
                                    <p:animEffect transition="in" filter="fade">
                                      <p:cBhvr>
                                        <p:cTn id="84" dur="1000"/>
                                        <p:tgtEl>
                                          <p:spTgt spid="3">
                                            <p:txEl>
                                              <p:pRg st="10" end="10"/>
                                            </p:txEl>
                                          </p:spTgt>
                                        </p:tgtEl>
                                      </p:cBhvr>
                                    </p:animEffect>
                                    <p:anim calcmode="lin" valueType="num">
                                      <p:cBhvr>
                                        <p:cTn id="8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6678" y="344557"/>
            <a:ext cx="8187324" cy="914400"/>
          </a:xfrm>
        </p:spPr>
        <p:txBody>
          <a:bodyPr/>
          <a:lstStyle/>
          <a:p>
            <a:pPr algn="ctr"/>
            <a:r>
              <a:rPr lang="fr-FR" dirty="0"/>
              <a:t>Conclusion </a:t>
            </a:r>
          </a:p>
        </p:txBody>
      </p:sp>
      <p:sp>
        <p:nvSpPr>
          <p:cNvPr id="3" name="Espace réservé du contenu 2"/>
          <p:cNvSpPr>
            <a:spLocks noGrp="1"/>
          </p:cNvSpPr>
          <p:nvPr>
            <p:ph idx="1"/>
          </p:nvPr>
        </p:nvSpPr>
        <p:spPr>
          <a:xfrm>
            <a:off x="717091" y="1258957"/>
            <a:ext cx="11037588" cy="5433391"/>
          </a:xfrm>
        </p:spPr>
        <p:txBody>
          <a:bodyPr>
            <a:normAutofit fontScale="85000" lnSpcReduction="10000"/>
          </a:bodyPr>
          <a:lstStyle/>
          <a:p>
            <a:pPr marL="0" indent="0">
              <a:buNone/>
            </a:pPr>
            <a:r>
              <a:rPr lang="fr-FR" sz="2400" dirty="0">
                <a:latin typeface="Times New Roman" panose="02020603050405020304" pitchFamily="18" charset="0"/>
                <a:cs typeface="Times New Roman" panose="02020603050405020304" pitchFamily="18" charset="0"/>
              </a:rPr>
              <a:t>Depuis la mise en activité de la plateforme GC, nous avons accompli un certain nombre d’activités:</a:t>
            </a:r>
          </a:p>
          <a:p>
            <a:r>
              <a:rPr lang="fr-FR" sz="2400" dirty="0">
                <a:latin typeface="Times New Roman" panose="02020603050405020304" pitchFamily="18" charset="0"/>
                <a:cs typeface="Times New Roman" panose="02020603050405020304" pitchFamily="18" charset="0"/>
              </a:rPr>
              <a:t>La  nomination d’un point focal ; </a:t>
            </a:r>
          </a:p>
          <a:p>
            <a:r>
              <a:rPr lang="fr-FR" sz="2400" dirty="0">
                <a:latin typeface="Times New Roman" panose="02020603050405020304" pitchFamily="18" charset="0"/>
                <a:cs typeface="Times New Roman" panose="02020603050405020304" pitchFamily="18" charset="0"/>
              </a:rPr>
              <a:t>La tenue d’une série de réunions avec les responsables de l’Unité de gestion; </a:t>
            </a:r>
          </a:p>
          <a:p>
            <a:r>
              <a:rPr lang="fr-FR" sz="2400" dirty="0">
                <a:latin typeface="Times New Roman" panose="02020603050405020304" pitchFamily="18" charset="0"/>
                <a:cs typeface="Times New Roman" panose="02020603050405020304" pitchFamily="18" charset="0"/>
              </a:rPr>
              <a:t>Effectuation d’une  mission d’identification des centres de recherche dans les quatre régions et communes des quatre régions concernées par le projet; </a:t>
            </a:r>
          </a:p>
          <a:p>
            <a:r>
              <a:rPr lang="fr-FR" sz="2400" dirty="0">
                <a:latin typeface="Times New Roman" panose="02020603050405020304" pitchFamily="18" charset="0"/>
                <a:cs typeface="Times New Roman" panose="02020603050405020304" pitchFamily="18" charset="0"/>
              </a:rPr>
              <a:t>  Signature des  accords de principe  avec les centres de recherche, les instituts et les centres de formation; </a:t>
            </a:r>
          </a:p>
          <a:p>
            <a:r>
              <a:rPr lang="fr-FR" sz="2400" dirty="0">
                <a:latin typeface="Times New Roman" panose="02020603050405020304" pitchFamily="18" charset="0"/>
                <a:cs typeface="Times New Roman" panose="02020603050405020304" pitchFamily="18" charset="0"/>
              </a:rPr>
              <a:t>Préparation d’un  </a:t>
            </a:r>
            <a:r>
              <a:rPr lang="fr-FR" sz="2400" dirty="0" err="1">
                <a:latin typeface="Times New Roman" panose="02020603050405020304" pitchFamily="18" charset="0"/>
                <a:cs typeface="Times New Roman" panose="02020603050405020304" pitchFamily="18" charset="0"/>
              </a:rPr>
              <a:t>draft</a:t>
            </a:r>
            <a:r>
              <a:rPr lang="fr-FR" sz="2400" dirty="0">
                <a:latin typeface="Times New Roman" panose="02020603050405020304" pitchFamily="18" charset="0"/>
                <a:cs typeface="Times New Roman" panose="02020603050405020304" pitchFamily="18" charset="0"/>
              </a:rPr>
              <a:t> de convention pour la signature;</a:t>
            </a:r>
          </a:p>
          <a:p>
            <a:r>
              <a:rPr lang="fr-FR" sz="2400" dirty="0">
                <a:latin typeface="Times New Roman" panose="02020603050405020304" pitchFamily="18" charset="0"/>
                <a:cs typeface="Times New Roman" panose="02020603050405020304" pitchFamily="18" charset="0"/>
              </a:rPr>
              <a:t> mise en place d’un  Comité de Pilotage national   pour piloter, orienter et assurer le suivi du projet afin d’atteindre les objectifs nationaux et régionaux.</a:t>
            </a:r>
          </a:p>
          <a:p>
            <a:r>
              <a:rPr lang="fr-FR" sz="2400" dirty="0">
                <a:latin typeface="Times New Roman" panose="02020603050405020304" pitchFamily="18" charset="0"/>
                <a:cs typeface="Times New Roman" panose="02020603050405020304" pitchFamily="18" charset="0"/>
              </a:rPr>
              <a:t>  réunion d’approbation du plan de travail et de la démarche à Dakar; </a:t>
            </a:r>
          </a:p>
          <a:p>
            <a:r>
              <a:rPr lang="fr-FR" sz="2400" dirty="0">
                <a:latin typeface="Times New Roman" panose="02020603050405020304" pitchFamily="18" charset="0"/>
                <a:cs typeface="Times New Roman" panose="02020603050405020304" pitchFamily="18" charset="0"/>
              </a:rPr>
              <a:t>Mise en chantier de la convention pour sa signature; </a:t>
            </a:r>
          </a:p>
          <a:p>
            <a:r>
              <a:rPr lang="fr-FR" sz="2400" dirty="0">
                <a:latin typeface="Times New Roman" panose="02020603050405020304" pitchFamily="18" charset="0"/>
                <a:cs typeface="Times New Roman" panose="02020603050405020304" pitchFamily="18" charset="0"/>
              </a:rPr>
              <a:t>Programmation d’une multitude d’activités pour l’implication des acteurs dans la </a:t>
            </a:r>
            <a:r>
              <a:rPr lang="fr-FR" sz="2400" dirty="0" err="1">
                <a:latin typeface="Times New Roman" panose="02020603050405020304" pitchFamily="18" charset="0"/>
                <a:cs typeface="Times New Roman" panose="02020603050405020304" pitchFamily="18" charset="0"/>
              </a:rPr>
              <a:t>co</a:t>
            </a:r>
            <a:r>
              <a:rPr lang="fr-FR" sz="2400" dirty="0">
                <a:latin typeface="Times New Roman" panose="02020603050405020304" pitchFamily="18" charset="0"/>
                <a:cs typeface="Times New Roman" panose="02020603050405020304" pitchFamily="18" charset="0"/>
              </a:rPr>
              <a:t>-construction.</a:t>
            </a:r>
          </a:p>
          <a:p>
            <a:r>
              <a:rPr lang="fr-FR" sz="2400" dirty="0">
                <a:latin typeface="Times New Roman" panose="02020603050405020304" pitchFamily="18" charset="0"/>
                <a:cs typeface="Times New Roman" panose="02020603050405020304" pitchFamily="18" charset="0"/>
              </a:rPr>
              <a:t>Rencontres sous régionales  dans les prochains mois pour l’harmonisation  des différentes activités </a:t>
            </a:r>
          </a:p>
          <a:p>
            <a:endParaRPr lang="fr-FR" dirty="0"/>
          </a:p>
          <a:p>
            <a:endParaRPr lang="fr-FR" dirty="0"/>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101440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9" end="9"/>
                                            </p:txEl>
                                          </p:spTgt>
                                        </p:tgtEl>
                                        <p:attrNameLst>
                                          <p:attrName>style.visibility</p:attrName>
                                        </p:attrNameLst>
                                      </p:cBhvr>
                                      <p:to>
                                        <p:strVal val="visible"/>
                                      </p:to>
                                    </p:set>
                                    <p:animEffect transition="in" filter="fade">
                                      <p:cBhvr>
                                        <p:cTn id="77" dur="1000"/>
                                        <p:tgtEl>
                                          <p:spTgt spid="3">
                                            <p:txEl>
                                              <p:pRg st="9" end="9"/>
                                            </p:txEl>
                                          </p:spTgt>
                                        </p:tgtEl>
                                      </p:cBhvr>
                                    </p:animEffect>
                                    <p:anim calcmode="lin" valueType="num">
                                      <p:cBhvr>
                                        <p:cTn id="7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0" end="10"/>
                                            </p:txEl>
                                          </p:spTgt>
                                        </p:tgtEl>
                                        <p:attrNameLst>
                                          <p:attrName>style.visibility</p:attrName>
                                        </p:attrNameLst>
                                      </p:cBhvr>
                                      <p:to>
                                        <p:strVal val="visible"/>
                                      </p:to>
                                    </p:set>
                                    <p:animEffect transition="in" filter="fade">
                                      <p:cBhvr>
                                        <p:cTn id="84" dur="1000"/>
                                        <p:tgtEl>
                                          <p:spTgt spid="3">
                                            <p:txEl>
                                              <p:pRg st="10" end="10"/>
                                            </p:txEl>
                                          </p:spTgt>
                                        </p:tgtEl>
                                      </p:cBhvr>
                                    </p:animEffect>
                                    <p:anim calcmode="lin" valueType="num">
                                      <p:cBhvr>
                                        <p:cTn id="8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Introduction et contexte </a:t>
            </a:r>
          </a:p>
        </p:txBody>
      </p:sp>
      <p:sp>
        <p:nvSpPr>
          <p:cNvPr id="3" name="Espace réservé du contenu 2"/>
          <p:cNvSpPr>
            <a:spLocks noGrp="1"/>
          </p:cNvSpPr>
          <p:nvPr>
            <p:ph idx="1"/>
          </p:nvPr>
        </p:nvSpPr>
        <p:spPr>
          <a:xfrm>
            <a:off x="332778" y="1458224"/>
            <a:ext cx="10308718" cy="5399776"/>
          </a:xfrm>
        </p:spPr>
        <p:txBody>
          <a:bodyPr>
            <a:normAutofit fontScale="85000" lnSpcReduction="20000"/>
          </a:bodyPr>
          <a:lstStyle/>
          <a:p>
            <a:pPr algn="just">
              <a:lnSpc>
                <a:spcPct val="170000"/>
              </a:lnSpc>
              <a:spcBef>
                <a:spcPts val="0"/>
              </a:spcBef>
            </a:pPr>
            <a:r>
              <a:rPr lang="fr-FR" sz="2200" b="1" dirty="0">
                <a:latin typeface="Times New Roman" panose="02020603050405020304" pitchFamily="18" charset="0"/>
                <a:ea typeface="Times New Roman" panose="02020603050405020304" pitchFamily="18" charset="0"/>
                <a:cs typeface="Times New Roman" panose="02020603050405020304" pitchFamily="18" charset="0"/>
              </a:rPr>
              <a:t>L’appui à la mise en place de la</a:t>
            </a:r>
            <a:r>
              <a:rPr lang="fr-FR" sz="2200" b="1" kern="100" dirty="0">
                <a:latin typeface="Times New Roman" panose="02020603050405020304" pitchFamily="18" charset="0"/>
                <a:ea typeface="Calibri" panose="020F0502020204030204" pitchFamily="34" charset="0"/>
                <a:cs typeface="Times New Roman" panose="02020603050405020304" pitchFamily="18" charset="0"/>
              </a:rPr>
              <a:t> Plateforme régionale de gestion des connaissances  autour de la Vallée du Fleuve Sénégal constituant en tant que composante  (P179449) lancée dans les quatre régions (le Trarza, le </a:t>
            </a:r>
            <a:r>
              <a:rPr lang="fr-FR" sz="2200" b="1" kern="100" dirty="0" err="1">
                <a:latin typeface="Times New Roman" panose="02020603050405020304" pitchFamily="18" charset="0"/>
                <a:ea typeface="Calibri" panose="020F0502020204030204" pitchFamily="34" charset="0"/>
                <a:cs typeface="Times New Roman" panose="02020603050405020304" pitchFamily="18" charset="0"/>
              </a:rPr>
              <a:t>Brakna</a:t>
            </a:r>
            <a:r>
              <a:rPr lang="fr-FR" sz="2200" b="1" kern="100" dirty="0">
                <a:latin typeface="Times New Roman" panose="02020603050405020304" pitchFamily="18" charset="0"/>
                <a:ea typeface="Calibri" panose="020F0502020204030204" pitchFamily="34" charset="0"/>
                <a:cs typeface="Times New Roman" panose="02020603050405020304" pitchFamily="18" charset="0"/>
              </a:rPr>
              <a:t>, le </a:t>
            </a:r>
            <a:r>
              <a:rPr lang="fr-FR" sz="2200" b="1" kern="100" dirty="0" err="1">
                <a:latin typeface="Times New Roman" panose="02020603050405020304" pitchFamily="18" charset="0"/>
                <a:ea typeface="Calibri" panose="020F0502020204030204" pitchFamily="34" charset="0"/>
                <a:cs typeface="Times New Roman" panose="02020603050405020304" pitchFamily="18" charset="0"/>
              </a:rPr>
              <a:t>Gorgol</a:t>
            </a:r>
            <a:r>
              <a:rPr lang="fr-FR" sz="2200" b="1" kern="100" dirty="0">
                <a:latin typeface="Times New Roman" panose="02020603050405020304" pitchFamily="18" charset="0"/>
                <a:ea typeface="Calibri" panose="020F0502020204030204" pitchFamily="34" charset="0"/>
                <a:cs typeface="Times New Roman" panose="02020603050405020304" pitchFamily="18" charset="0"/>
              </a:rPr>
              <a:t> et le </a:t>
            </a:r>
            <a:r>
              <a:rPr lang="fr-FR" sz="2200" b="1" kern="100" dirty="0" err="1">
                <a:latin typeface="Times New Roman" panose="02020603050405020304" pitchFamily="18" charset="0"/>
                <a:ea typeface="Calibri" panose="020F0502020204030204" pitchFamily="34" charset="0"/>
                <a:cs typeface="Times New Roman" panose="02020603050405020304" pitchFamily="18" charset="0"/>
              </a:rPr>
              <a:t>Gudimakha</a:t>
            </a:r>
            <a:r>
              <a:rPr lang="fr-FR" sz="2200" b="1" kern="100" dirty="0">
                <a:latin typeface="Times New Roman" panose="02020603050405020304" pitchFamily="18" charset="0"/>
                <a:ea typeface="Calibri" panose="020F0502020204030204" pitchFamily="34" charset="0"/>
                <a:cs typeface="Times New Roman" panose="02020603050405020304" pitchFamily="18" charset="0"/>
              </a:rPr>
              <a:t>)   apparait comme une nécessité pour la dynamisation dudit projet. </a:t>
            </a:r>
          </a:p>
          <a:p>
            <a:pPr algn="just">
              <a:lnSpc>
                <a:spcPct val="170000"/>
              </a:lnSpc>
              <a:spcBef>
                <a:spcPts val="0"/>
              </a:spcBef>
            </a:pPr>
            <a:r>
              <a:rPr lang="fr-FR" sz="2200" b="1" kern="100" dirty="0">
                <a:latin typeface="Times New Roman" panose="02020603050405020304" pitchFamily="18" charset="0"/>
                <a:ea typeface="Calibri" panose="020F0502020204030204" pitchFamily="34" charset="0"/>
                <a:cs typeface="Times New Roman" panose="02020603050405020304" pitchFamily="18" charset="0"/>
              </a:rPr>
              <a:t>Ce projet lancé il y a deux ans  vise à  sensibiliser et à renforcer les échanges entre  les partenaires locaux du projet à savoir  les instituts de recherche et  les centres de recherche  et de formation.  </a:t>
            </a:r>
          </a:p>
          <a:p>
            <a:pPr algn="just">
              <a:lnSpc>
                <a:spcPct val="170000"/>
              </a:lnSpc>
              <a:spcBef>
                <a:spcPts val="0"/>
              </a:spcBef>
            </a:pPr>
            <a:r>
              <a:rPr lang="fr-SN" sz="2200" b="1" dirty="0">
                <a:latin typeface="Times New Roman" panose="02020603050405020304" pitchFamily="18" charset="0"/>
                <a:ea typeface="Times New Roman" panose="02020603050405020304" pitchFamily="18" charset="0"/>
                <a:cs typeface="Times New Roman" panose="02020603050405020304" pitchFamily="18" charset="0"/>
              </a:rPr>
              <a:t>En effet,  l’organisation cet atelier entre dans le cadre  d’une prise de contact effective   dans le but  d’assurer l’appropriation, de la Base des données de la plateforme, standardiser les contributions,</a:t>
            </a:r>
            <a:r>
              <a:rPr lang="fr-FR"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fr-SN" sz="2200" b="1" dirty="0">
                <a:latin typeface="Times New Roman" panose="02020603050405020304" pitchFamily="18" charset="0"/>
                <a:ea typeface="Times New Roman" panose="02020603050405020304" pitchFamily="18" charset="0"/>
                <a:cs typeface="Times New Roman" panose="02020603050405020304" pitchFamily="18" charset="0"/>
              </a:rPr>
              <a:t>et renforcer les synergies inter-projets……</a:t>
            </a:r>
            <a:endParaRPr lang="fr-FR" sz="22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70000"/>
              </a:lnSpc>
              <a:spcBef>
                <a:spcPts val="0"/>
              </a:spcBef>
            </a:pPr>
            <a:r>
              <a:rPr lang="fr-SN" sz="2200" b="1" dirty="0">
                <a:latin typeface="Times New Roman" panose="02020603050405020304" pitchFamily="18" charset="0"/>
                <a:ea typeface="Times New Roman" panose="02020603050405020304" pitchFamily="18" charset="0"/>
                <a:cs typeface="Times New Roman" panose="02020603050405020304" pitchFamily="18" charset="0"/>
              </a:rPr>
              <a:t>Bref il s’agit de mettre en place un cadre fonctionnel et dynamique de collaboration avec  les  différents partenaires  et s’informer sur  d’autres initiatives régionales,</a:t>
            </a:r>
            <a:endParaRPr lang="fr-FR" sz="2200" b="1" dirty="0">
              <a:latin typeface="Times New Roman" panose="02020603050405020304" pitchFamily="18" charset="0"/>
              <a:ea typeface="Aptos"/>
              <a:cs typeface="Times New Roman" panose="02020603050405020304" pitchFamily="18" charset="0"/>
            </a:endParaRPr>
          </a:p>
          <a:p>
            <a:pPr algn="just">
              <a:lnSpc>
                <a:spcPct val="150000"/>
              </a:lnSpc>
            </a:pPr>
            <a:endParaRPr lang="fr-FR" dirty="0">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3903694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Rappel des objectifs </a:t>
            </a:r>
          </a:p>
        </p:txBody>
      </p:sp>
      <p:sp>
        <p:nvSpPr>
          <p:cNvPr id="3" name="Espace réservé du contenu 2"/>
          <p:cNvSpPr>
            <a:spLocks noGrp="1"/>
          </p:cNvSpPr>
          <p:nvPr>
            <p:ph idx="1"/>
          </p:nvPr>
        </p:nvSpPr>
        <p:spPr>
          <a:xfrm>
            <a:off x="677334" y="1391478"/>
            <a:ext cx="8596668" cy="5466523"/>
          </a:xfrm>
        </p:spPr>
        <p:txBody>
          <a:bodyPr>
            <a:normAutofit/>
          </a:bodyPr>
          <a:lstStyle/>
          <a:p>
            <a:pPr marL="450215">
              <a:spcBef>
                <a:spcPts val="1200"/>
              </a:spcBef>
              <a:spcAft>
                <a:spcPts val="600"/>
              </a:spcAft>
              <a:tabLst>
                <a:tab pos="1530350" algn="l"/>
              </a:tabLst>
            </a:pPr>
            <a:r>
              <a:rPr lang="fr-FR" sz="2400" b="1" dirty="0">
                <a:solidFill>
                  <a:srgbClr val="000000"/>
                </a:solidFill>
                <a:latin typeface="Book Antiqua" panose="02040602050305030304" pitchFamily="18" charset="0"/>
              </a:rPr>
              <a:t>Objectif principal : </a:t>
            </a:r>
          </a:p>
          <a:p>
            <a:pPr algn="just"/>
            <a:r>
              <a:rPr lang="fr-FR" sz="2400" dirty="0">
                <a:latin typeface="Book Antiqua" panose="02040602050305030304" pitchFamily="18" charset="0"/>
                <a:ea typeface="Times New Roman" panose="02020603050405020304" pitchFamily="18" charset="0"/>
              </a:rPr>
              <a:t>L’objectif principal de cette prestation est de sensibiliser les bénéficiaires sur les différentes approches et la </a:t>
            </a:r>
            <a:r>
              <a:rPr lang="fr-FR" sz="2400" dirty="0" err="1">
                <a:latin typeface="Book Antiqua" panose="02040602050305030304" pitchFamily="18" charset="0"/>
                <a:ea typeface="Times New Roman" panose="02020603050405020304" pitchFamily="18" charset="0"/>
              </a:rPr>
              <a:t>co</a:t>
            </a:r>
            <a:r>
              <a:rPr lang="fr-FR" sz="2400" dirty="0">
                <a:latin typeface="Book Antiqua" panose="02040602050305030304" pitchFamily="18" charset="0"/>
                <a:ea typeface="Times New Roman" panose="02020603050405020304" pitchFamily="18" charset="0"/>
              </a:rPr>
              <a:t>-construction de la base des données </a:t>
            </a:r>
            <a:endParaRPr lang="fr-FR" sz="2400" dirty="0">
              <a:latin typeface="Times New Roman" panose="02020603050405020304" pitchFamily="18" charset="0"/>
              <a:ea typeface="Times New Roman" panose="02020603050405020304" pitchFamily="18" charset="0"/>
            </a:endParaRPr>
          </a:p>
          <a:p>
            <a:pPr marL="450215">
              <a:spcBef>
                <a:spcPts val="1200"/>
              </a:spcBef>
              <a:spcAft>
                <a:spcPts val="600"/>
              </a:spcAft>
              <a:tabLst>
                <a:tab pos="1530350" algn="l"/>
              </a:tabLst>
            </a:pPr>
            <a:r>
              <a:rPr lang="fr-FR" sz="2400" b="1" dirty="0">
                <a:solidFill>
                  <a:srgbClr val="000000"/>
                </a:solidFill>
                <a:latin typeface="Book Antiqua" panose="02040602050305030304" pitchFamily="18" charset="0"/>
              </a:rPr>
              <a:t>Objectif Spécifiques :</a:t>
            </a:r>
          </a:p>
          <a:p>
            <a:pPr marL="450215" algn="just">
              <a:spcBef>
                <a:spcPts val="400"/>
              </a:spcBef>
              <a:spcAft>
                <a:spcPts val="400"/>
              </a:spcAft>
            </a:pPr>
            <a:r>
              <a:rPr lang="fr-FR" sz="2400" dirty="0">
                <a:latin typeface="Book Antiqua" panose="02040602050305030304" pitchFamily="18" charset="0"/>
                <a:ea typeface="Times New Roman" panose="02020603050405020304" pitchFamily="18" charset="0"/>
              </a:rPr>
              <a:t>De manière spécifique, il est visé au travers de cet  atelier une campagne de sensibilisation visant à ancrer à l’échelle locale, départemental et régional l’importance du respect de la dignité humaine ainsi que le droit des femmes à accéder aux côtés des hommes aux retombées attendues de la mise en œuvre du  Sous-Projet de la base des données  ;</a:t>
            </a:r>
            <a:endParaRPr lang="fr-FR" sz="2400" dirty="0">
              <a:latin typeface="Times New Roman" panose="02020603050405020304" pitchFamily="18" charset="0"/>
              <a:ea typeface="Times New Roman" panose="02020603050405020304" pitchFamily="18" charset="0"/>
            </a:endParaRPr>
          </a:p>
          <a:p>
            <a:pPr algn="just">
              <a:spcBef>
                <a:spcPts val="1200"/>
              </a:spcBef>
            </a:pPr>
            <a:r>
              <a:rPr lang="fr-FR" sz="2000" dirty="0">
                <a:latin typeface="Palatino Linotype" panose="02040502050505030304" pitchFamily="18" charset="0"/>
                <a:ea typeface="Times New Roman" panose="02020603050405020304" pitchFamily="18" charset="0"/>
                <a:cs typeface="Times New Roman" panose="02020603050405020304" pitchFamily="18" charset="0"/>
              </a:rPr>
              <a:t> </a:t>
            </a:r>
          </a:p>
          <a:p>
            <a:pPr marL="0" lvl="0" indent="0">
              <a:lnSpc>
                <a:spcPct val="150000"/>
              </a:lnSpc>
              <a:spcBef>
                <a:spcPts val="0"/>
              </a:spcBef>
              <a:buClr>
                <a:srgbClr val="90C226"/>
              </a:buClr>
              <a:buNone/>
            </a:pPr>
            <a:endParaRPr lang="fr-FR" sz="2200" b="1" dirty="0">
              <a:solidFill>
                <a:srgbClr val="54A021"/>
              </a:solidFill>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400623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fade">
                                      <p:cBhvr>
                                        <p:cTn id="42" dur="1000"/>
                                        <p:tgtEl>
                                          <p:spTgt spid="2"/>
                                        </p:tgtEl>
                                      </p:cBhvr>
                                    </p:animEffect>
                                    <p:anim calcmode="lin" valueType="num">
                                      <p:cBhvr>
                                        <p:cTn id="43" dur="1000" fill="hold"/>
                                        <p:tgtEl>
                                          <p:spTgt spid="2"/>
                                        </p:tgtEl>
                                        <p:attrNameLst>
                                          <p:attrName>ppt_x</p:attrName>
                                        </p:attrNameLst>
                                      </p:cBhvr>
                                      <p:tavLst>
                                        <p:tav tm="0">
                                          <p:val>
                                            <p:strVal val="#ppt_x"/>
                                          </p:val>
                                        </p:tav>
                                        <p:tav tm="100000">
                                          <p:val>
                                            <p:strVal val="#ppt_x"/>
                                          </p:val>
                                        </p:tav>
                                      </p:tavLst>
                                    </p:anim>
                                    <p:anim calcmode="lin" valueType="num">
                                      <p:cBhvr>
                                        <p:cTn id="4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675861"/>
          </a:xfrm>
        </p:spPr>
        <p:txBody>
          <a:bodyPr>
            <a:normAutofit fontScale="90000"/>
          </a:bodyPr>
          <a:lstStyle/>
          <a:p>
            <a:pPr algn="ctr"/>
            <a:r>
              <a:rPr lang="fr-FR" sz="2800" dirty="0"/>
              <a:t>Démarche de la </a:t>
            </a:r>
            <a:r>
              <a:rPr lang="fr-FR" sz="2800" dirty="0" err="1"/>
              <a:t>co</a:t>
            </a:r>
            <a:r>
              <a:rPr lang="fr-FR" sz="2800" dirty="0"/>
              <a:t>-construction de la base des données </a:t>
            </a:r>
          </a:p>
        </p:txBody>
      </p:sp>
      <p:sp>
        <p:nvSpPr>
          <p:cNvPr id="3" name="Espace réservé du contenu 2"/>
          <p:cNvSpPr>
            <a:spLocks noGrp="1"/>
          </p:cNvSpPr>
          <p:nvPr>
            <p:ph idx="1"/>
          </p:nvPr>
        </p:nvSpPr>
        <p:spPr>
          <a:xfrm>
            <a:off x="677334" y="1616766"/>
            <a:ext cx="10494249" cy="4808911"/>
          </a:xfrm>
        </p:spPr>
        <p:txBody>
          <a:bodyPr>
            <a:normAutofit lnSpcReduction="10000"/>
          </a:bodyPr>
          <a:lstStyle/>
          <a:p>
            <a:pPr lvl="0" algn="just">
              <a:lnSpc>
                <a:spcPct val="107000"/>
              </a:lnSpc>
              <a:spcBef>
                <a:spcPts val="600"/>
              </a:spcBef>
              <a:buFont typeface="+mj-lt"/>
              <a:buAutoNum type="alphaLcParenR"/>
            </a:pPr>
            <a:r>
              <a:rPr lang="fr-FR" sz="2000" b="1" u="sng" dirty="0">
                <a:latin typeface="Arial" panose="020B0604020202020204" pitchFamily="34" charset="0"/>
                <a:ea typeface="Calibri" panose="020F0502020204030204" pitchFamily="34" charset="0"/>
                <a:cs typeface="Arial" panose="020B0604020202020204" pitchFamily="34" charset="0"/>
              </a:rPr>
              <a:t>Une première étape en amont </a:t>
            </a:r>
            <a:r>
              <a:rPr lang="fr-FR" sz="2000" dirty="0">
                <a:latin typeface="Arial" panose="020B0604020202020204" pitchFamily="34" charset="0"/>
                <a:ea typeface="Calibri" panose="020F0502020204030204" pitchFamily="34" charset="0"/>
                <a:cs typeface="Arial" panose="020B0604020202020204" pitchFamily="34" charset="0"/>
              </a:rPr>
              <a:t>de la constitution qui se traduira par des actions de sensibilisation et d’information au moyen d’outils préparés à cet effet. Cette étape sera conduite par les Antennes du projet à l’effet de renforcer la </a:t>
            </a:r>
            <a:r>
              <a:rPr lang="fr-FR" sz="2000" dirty="0" err="1">
                <a:latin typeface="Arial" panose="020B0604020202020204" pitchFamily="34" charset="0"/>
                <a:ea typeface="Calibri" panose="020F0502020204030204" pitchFamily="34" charset="0"/>
                <a:cs typeface="Arial" panose="020B0604020202020204" pitchFamily="34" charset="0"/>
              </a:rPr>
              <a:t>co</a:t>
            </a:r>
            <a:r>
              <a:rPr lang="fr-FR" sz="2000" dirty="0">
                <a:latin typeface="Arial" panose="020B0604020202020204" pitchFamily="34" charset="0"/>
                <a:ea typeface="Calibri" panose="020F0502020204030204" pitchFamily="34" charset="0"/>
                <a:cs typeface="Arial" panose="020B0604020202020204" pitchFamily="34" charset="0"/>
              </a:rPr>
              <a:t>-construction d’une interface avec ces unités et d’assurer un service de proximité grâce notamment à la présence des Antenne à l’échelle des capitales régionales ;</a:t>
            </a:r>
          </a:p>
          <a:p>
            <a:pPr lvl="0" algn="just">
              <a:lnSpc>
                <a:spcPct val="107000"/>
              </a:lnSpc>
              <a:spcBef>
                <a:spcPts val="600"/>
              </a:spcBef>
              <a:buFont typeface="+mj-lt"/>
              <a:buAutoNum type="alphaLcParenR"/>
            </a:pPr>
            <a:r>
              <a:rPr lang="fr-FR" sz="2000" b="1" u="sng" dirty="0">
                <a:latin typeface="Arial" panose="020B0604020202020204" pitchFamily="34" charset="0"/>
                <a:ea typeface="Calibri" panose="020F0502020204030204" pitchFamily="34" charset="0"/>
                <a:cs typeface="Arial" panose="020B0604020202020204" pitchFamily="34" charset="0"/>
              </a:rPr>
              <a:t>Une étape en parallèle </a:t>
            </a:r>
            <a:r>
              <a:rPr lang="fr-FR" sz="2000" dirty="0">
                <a:latin typeface="Arial" panose="020B0604020202020204" pitchFamily="34" charset="0"/>
                <a:ea typeface="Calibri" panose="020F0502020204030204" pitchFamily="34" charset="0"/>
                <a:cs typeface="Arial" panose="020B0604020202020204" pitchFamily="34" charset="0"/>
              </a:rPr>
              <a:t>avec la constitution et l’implantation qui permettra d’accompagner le processus d’implantation au travers des séances pédagogiques spécifiques portant notamment sur les concepts, l’intérêt, la portée et les résultats attendus de la plateforme ;</a:t>
            </a:r>
          </a:p>
          <a:p>
            <a:pPr lvl="0" algn="just">
              <a:lnSpc>
                <a:spcPct val="107000"/>
              </a:lnSpc>
              <a:spcBef>
                <a:spcPts val="600"/>
              </a:spcBef>
              <a:buFont typeface="+mj-lt"/>
              <a:buAutoNum type="alphaLcParenR"/>
            </a:pPr>
            <a:r>
              <a:rPr lang="fr-FR" sz="2000" b="1" u="sng" dirty="0">
                <a:solidFill>
                  <a:schemeClr val="tx1"/>
                </a:solidFill>
                <a:latin typeface="Arial" panose="020B0604020202020204" pitchFamily="34" charset="0"/>
                <a:ea typeface="Calibri" panose="020F0502020204030204" pitchFamily="34" charset="0"/>
                <a:cs typeface="Arial" panose="020B0604020202020204" pitchFamily="34" charset="0"/>
              </a:rPr>
              <a:t>Une troisième et dernière étape</a:t>
            </a:r>
            <a:r>
              <a:rPr lang="fr-FR" sz="2000" dirty="0">
                <a:solidFill>
                  <a:schemeClr val="tx1"/>
                </a:solidFill>
                <a:latin typeface="Arial" panose="020B0604020202020204" pitchFamily="34" charset="0"/>
                <a:ea typeface="Calibri" panose="020F0502020204030204" pitchFamily="34" charset="0"/>
                <a:cs typeface="Arial" panose="020B0604020202020204" pitchFamily="34" charset="0"/>
              </a:rPr>
              <a:t> : c’est l’accompagnement </a:t>
            </a:r>
            <a:r>
              <a:rPr lang="fr-FR" sz="2000" dirty="0">
                <a:latin typeface="Arial" panose="020B0604020202020204" pitchFamily="34" charset="0"/>
                <a:ea typeface="Calibri" panose="020F0502020204030204" pitchFamily="34" charset="0"/>
                <a:cs typeface="Arial" panose="020B0604020202020204" pitchFamily="34" charset="0"/>
              </a:rPr>
              <a:t>qui se traduira par la « </a:t>
            </a:r>
            <a:r>
              <a:rPr lang="fr-FR" sz="2000" dirty="0" err="1">
                <a:latin typeface="Arial" panose="020B0604020202020204" pitchFamily="34" charset="0"/>
                <a:ea typeface="Calibri" panose="020F0502020204030204" pitchFamily="34" charset="0"/>
                <a:cs typeface="Arial" panose="020B0604020202020204" pitchFamily="34" charset="0"/>
              </a:rPr>
              <a:t>disponibilisation</a:t>
            </a:r>
            <a:r>
              <a:rPr lang="fr-FR" sz="2000" dirty="0">
                <a:latin typeface="Arial" panose="020B0604020202020204" pitchFamily="34" charset="0"/>
                <a:ea typeface="Calibri" panose="020F0502020204030204" pitchFamily="34" charset="0"/>
                <a:cs typeface="Arial" panose="020B0604020202020204" pitchFamily="34" charset="0"/>
              </a:rPr>
              <a:t> » de petits guides opérationnels aux membres de la plateforme en vue de leur faciliter l’habilitation et l’appropriation progressive des missions qui leur reviennent dans le cadre de la conduite et la gestion d’un processus de gestion des connaissances. </a:t>
            </a:r>
          </a:p>
          <a:p>
            <a:endParaRPr lang="fr-FR" dirty="0"/>
          </a:p>
        </p:txBody>
      </p:sp>
    </p:spTree>
    <p:extLst>
      <p:ext uri="{BB962C8B-B14F-4D97-AF65-F5344CB8AC3E}">
        <p14:creationId xmlns:p14="http://schemas.microsoft.com/office/powerpoint/2010/main" val="2364703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596225" y="2042541"/>
            <a:ext cx="8748174" cy="2526386"/>
          </a:xfrm>
          <a:prstGeom prst="rect">
            <a:avLst/>
          </a:prstGeom>
          <a:solidFill>
            <a:schemeClr val="accent1">
              <a:lumMod val="20000"/>
              <a:lumOff val="80000"/>
            </a:schemeClr>
          </a:solidFill>
          <a:ln w="38100">
            <a:solidFill>
              <a:schemeClr val="tx1"/>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1311965" y="4659909"/>
            <a:ext cx="9183757" cy="2198091"/>
          </a:xfrm>
          <a:prstGeom prst="rect">
            <a:avLst/>
          </a:prstGeom>
          <a:solidFill>
            <a:schemeClr val="accent4">
              <a:lumMod val="20000"/>
              <a:lumOff val="80000"/>
            </a:schemeClr>
          </a:solidFill>
          <a:ln w="38100">
            <a:solidFill>
              <a:schemeClr val="tx1"/>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55" name="Groupe 54"/>
          <p:cNvGrpSpPr/>
          <p:nvPr/>
        </p:nvGrpSpPr>
        <p:grpSpPr>
          <a:xfrm>
            <a:off x="1744543" y="775245"/>
            <a:ext cx="8410146" cy="5633615"/>
            <a:chOff x="220543" y="775243"/>
            <a:chExt cx="8410146" cy="5633615"/>
          </a:xfrm>
        </p:grpSpPr>
        <p:grpSp>
          <p:nvGrpSpPr>
            <p:cNvPr id="51" name="Groupe 50"/>
            <p:cNvGrpSpPr/>
            <p:nvPr/>
          </p:nvGrpSpPr>
          <p:grpSpPr>
            <a:xfrm>
              <a:off x="220543" y="775243"/>
              <a:ext cx="8410146" cy="5456026"/>
              <a:chOff x="220543" y="775243"/>
              <a:chExt cx="8410146" cy="5456026"/>
            </a:xfrm>
          </p:grpSpPr>
          <p:sp>
            <p:nvSpPr>
              <p:cNvPr id="8" name="ZoneTexte 7"/>
              <p:cNvSpPr txBox="1"/>
              <p:nvPr/>
            </p:nvSpPr>
            <p:spPr>
              <a:xfrm>
                <a:off x="3301529" y="4405284"/>
                <a:ext cx="2857501" cy="1015663"/>
              </a:xfrm>
              <a:prstGeom prst="rect">
                <a:avLst/>
              </a:prstGeom>
              <a:noFill/>
              <a:ln w="19050">
                <a:noFill/>
              </a:ln>
            </p:spPr>
            <p:txBody>
              <a:bodyPr wrap="square">
                <a:spAutoFit/>
              </a:bodyPr>
              <a:lstStyle/>
              <a:p>
                <a:pPr algn="ctr"/>
                <a:r>
                  <a:rPr lang="fr-FR" sz="1200" dirty="0">
                    <a:solidFill>
                      <a:srgbClr val="374151"/>
                    </a:solidFill>
                    <a:latin typeface="Segoe UI" panose="020B0502040204020203" pitchFamily="34" charset="0"/>
                    <a:ea typeface="Calibri" panose="020F0502020204030204" pitchFamily="34" charset="0"/>
                  </a:rPr>
                  <a:t>Production</a:t>
                </a:r>
                <a:r>
                  <a:rPr lang="fr-FR" sz="1200" i="1" dirty="0">
                    <a:solidFill>
                      <a:srgbClr val="374151"/>
                    </a:solidFill>
                    <a:latin typeface="Segoe UI" panose="020B0502040204020203" pitchFamily="34" charset="0"/>
                    <a:ea typeface="Calibri" panose="020F0502020204030204" pitchFamily="34" charset="0"/>
                  </a:rPr>
                  <a:t> VS </a:t>
                </a:r>
                <a:r>
                  <a:rPr lang="fr-FR" sz="1200" dirty="0">
                    <a:solidFill>
                      <a:srgbClr val="374151"/>
                    </a:solidFill>
                    <a:latin typeface="Segoe UI" panose="020B0502040204020203" pitchFamily="34" charset="0"/>
                    <a:ea typeface="Calibri" panose="020F0502020204030204" pitchFamily="34" charset="0"/>
                  </a:rPr>
                  <a:t>Consultation par les chercheurs, les décideurs politiques, les praticiens du développement, les organisations de la société civile et les communautés locales</a:t>
                </a:r>
                <a:endParaRPr lang="fr-FR" sz="1200" dirty="0"/>
              </a:p>
            </p:txBody>
          </p:sp>
          <p:sp>
            <p:nvSpPr>
              <p:cNvPr id="9" name="Ellipse 8"/>
              <p:cNvSpPr/>
              <p:nvPr/>
            </p:nvSpPr>
            <p:spPr>
              <a:xfrm>
                <a:off x="3096743" y="4244683"/>
                <a:ext cx="3267075" cy="1254978"/>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2303851" y="1679148"/>
                <a:ext cx="4572000" cy="1231106"/>
              </a:xfrm>
              <a:prstGeom prst="rect">
                <a:avLst/>
              </a:prstGeom>
              <a:noFill/>
            </p:spPr>
            <p:txBody>
              <a:bodyPr wrap="square">
                <a:spAutoFit/>
              </a:bodyPr>
              <a:lstStyle/>
              <a:p>
                <a:pPr algn="ctr"/>
                <a:r>
                  <a:rPr lang="fr-FR" b="1" dirty="0">
                    <a:solidFill>
                      <a:srgbClr val="374151"/>
                    </a:solidFill>
                    <a:latin typeface="Segoe UI" panose="020B0502040204020203" pitchFamily="34" charset="0"/>
                    <a:ea typeface="Calibri" panose="020F0502020204030204" pitchFamily="34" charset="0"/>
                  </a:rPr>
                  <a:t>Base de données </a:t>
                </a:r>
              </a:p>
              <a:p>
                <a:pPr algn="ctr"/>
                <a:r>
                  <a:rPr lang="fr-FR" sz="1400" dirty="0">
                    <a:solidFill>
                      <a:srgbClr val="374151"/>
                    </a:solidFill>
                    <a:latin typeface="Segoe UI" panose="020B0502040204020203" pitchFamily="34" charset="0"/>
                    <a:ea typeface="Calibri" panose="020F0502020204030204" pitchFamily="34" charset="0"/>
                  </a:rPr>
                  <a:t>Centralisation des informations sur les recherches scientifiques et académiques , les projets de développement, les politiques et les données socio-économiques</a:t>
                </a:r>
                <a:endParaRPr lang="fr-FR" sz="1400" dirty="0"/>
              </a:p>
            </p:txBody>
          </p:sp>
          <p:sp>
            <p:nvSpPr>
              <p:cNvPr id="15" name="ZoneTexte 14"/>
              <p:cNvSpPr txBox="1"/>
              <p:nvPr/>
            </p:nvSpPr>
            <p:spPr>
              <a:xfrm>
                <a:off x="220543" y="775243"/>
                <a:ext cx="4319016" cy="1138773"/>
              </a:xfrm>
              <a:prstGeom prst="rect">
                <a:avLst/>
              </a:prstGeom>
              <a:noFill/>
              <a:ln>
                <a:solidFill>
                  <a:schemeClr val="accent1">
                    <a:shade val="50000"/>
                  </a:schemeClr>
                </a:solidFill>
              </a:ln>
            </p:spPr>
            <p:txBody>
              <a:bodyPr wrap="square">
                <a:spAutoFit/>
              </a:bodyPr>
              <a:lstStyle/>
              <a:p>
                <a:pPr algn="ctr"/>
                <a:r>
                  <a:rPr lang="fr-FR" sz="1700" b="1" dirty="0">
                    <a:solidFill>
                      <a:srgbClr val="374151"/>
                    </a:solidFill>
                    <a:latin typeface="Segoe UI" panose="020B0502040204020203" pitchFamily="34" charset="0"/>
                    <a:ea typeface="Calibri" panose="020F0502020204030204" pitchFamily="34" charset="0"/>
                  </a:rPr>
                  <a:t>Documentation et publications</a:t>
                </a:r>
              </a:p>
              <a:p>
                <a:pPr algn="ctr"/>
                <a:r>
                  <a:rPr lang="fr-FR" sz="1700" i="1" dirty="0">
                    <a:solidFill>
                      <a:srgbClr val="374151"/>
                    </a:solidFill>
                    <a:latin typeface="Segoe UI" panose="020B0502040204020203" pitchFamily="34" charset="0"/>
                    <a:ea typeface="Calibri" panose="020F0502020204030204" pitchFamily="34" charset="0"/>
                  </a:rPr>
                  <a:t>Espace dédié aux rapports de recherche, articles, étude, thèses, et autres publications académiques (thèses et mémoires )</a:t>
                </a:r>
                <a:endParaRPr lang="fr-FR" sz="1700" i="1" dirty="0"/>
              </a:p>
            </p:txBody>
          </p:sp>
          <p:sp>
            <p:nvSpPr>
              <p:cNvPr id="17" name="ZoneTexte 16"/>
              <p:cNvSpPr txBox="1"/>
              <p:nvPr/>
            </p:nvSpPr>
            <p:spPr>
              <a:xfrm>
                <a:off x="2469806" y="3225049"/>
                <a:ext cx="4572000" cy="738664"/>
              </a:xfrm>
              <a:prstGeom prst="rect">
                <a:avLst/>
              </a:prstGeom>
              <a:noFill/>
              <a:ln>
                <a:solidFill>
                  <a:schemeClr val="accent1">
                    <a:shade val="50000"/>
                  </a:schemeClr>
                </a:solidFill>
              </a:ln>
            </p:spPr>
            <p:txBody>
              <a:bodyPr wrap="square">
                <a:spAutoFit/>
              </a:bodyPr>
              <a:lstStyle/>
              <a:p>
                <a:pPr algn="ctr"/>
                <a:r>
                  <a:rPr lang="fr-FR" sz="1400" b="1" dirty="0">
                    <a:solidFill>
                      <a:srgbClr val="374151"/>
                    </a:solidFill>
                    <a:latin typeface="Segoe UI" panose="020B0502040204020203" pitchFamily="34" charset="0"/>
                    <a:ea typeface="Calibri" panose="020F0502020204030204" pitchFamily="34" charset="0"/>
                  </a:rPr>
                  <a:t>Outils de recherche et de filtrage</a:t>
                </a:r>
              </a:p>
              <a:p>
                <a:pPr algn="ctr"/>
                <a:r>
                  <a:rPr lang="fr-FR" sz="1400" i="1" dirty="0">
                    <a:solidFill>
                      <a:srgbClr val="374151"/>
                    </a:solidFill>
                    <a:latin typeface="Segoe UI" panose="020B0502040204020203" pitchFamily="34" charset="0"/>
                    <a:ea typeface="Calibri" panose="020F0502020204030204" pitchFamily="34" charset="0"/>
                  </a:rPr>
                  <a:t>Mots-clés, catégorisations thématiques, filtres de recherche avancés</a:t>
                </a:r>
                <a:endParaRPr lang="fr-FR" sz="1400" b="1" i="1" dirty="0"/>
              </a:p>
            </p:txBody>
          </p:sp>
          <p:sp>
            <p:nvSpPr>
              <p:cNvPr id="19" name="ZoneTexte 18"/>
              <p:cNvSpPr txBox="1"/>
              <p:nvPr/>
            </p:nvSpPr>
            <p:spPr>
              <a:xfrm rot="10800000" flipV="1">
                <a:off x="688046" y="5492605"/>
                <a:ext cx="2042938" cy="738664"/>
              </a:xfrm>
              <a:prstGeom prst="rect">
                <a:avLst/>
              </a:prstGeom>
              <a:noFill/>
              <a:ln>
                <a:solidFill>
                  <a:schemeClr val="accent1">
                    <a:shade val="50000"/>
                  </a:schemeClr>
                </a:solidFill>
              </a:ln>
            </p:spPr>
            <p:txBody>
              <a:bodyPr wrap="square">
                <a:spAutoFit/>
              </a:bodyPr>
              <a:lstStyle/>
              <a:p>
                <a:pPr algn="ctr"/>
                <a:r>
                  <a:rPr lang="fr-FR" sz="1400" b="1" dirty="0">
                    <a:solidFill>
                      <a:srgbClr val="374151"/>
                    </a:solidFill>
                    <a:latin typeface="Segoe UI" panose="020B0502040204020203" pitchFamily="34" charset="0"/>
                    <a:ea typeface="Calibri" panose="020F0502020204030204" pitchFamily="34" charset="0"/>
                  </a:rPr>
                  <a:t>Collaborations et réseautage entre acteurs</a:t>
                </a:r>
                <a:endParaRPr lang="fr-FR" sz="1400" b="1" dirty="0"/>
              </a:p>
            </p:txBody>
          </p:sp>
          <p:sp>
            <p:nvSpPr>
              <p:cNvPr id="21" name="ZoneTexte 20"/>
              <p:cNvSpPr txBox="1"/>
              <p:nvPr/>
            </p:nvSpPr>
            <p:spPr>
              <a:xfrm>
                <a:off x="6217349" y="5453705"/>
                <a:ext cx="2052007" cy="738664"/>
              </a:xfrm>
              <a:prstGeom prst="rect">
                <a:avLst/>
              </a:prstGeom>
              <a:noFill/>
              <a:ln>
                <a:solidFill>
                  <a:schemeClr val="accent1">
                    <a:shade val="50000"/>
                  </a:schemeClr>
                </a:solidFill>
              </a:ln>
            </p:spPr>
            <p:txBody>
              <a:bodyPr wrap="square">
                <a:spAutoFit/>
              </a:bodyPr>
              <a:lstStyle/>
              <a:p>
                <a:pPr algn="ctr"/>
                <a:r>
                  <a:rPr lang="fr-FR" sz="1400" b="1" dirty="0">
                    <a:solidFill>
                      <a:srgbClr val="374151"/>
                    </a:solidFill>
                    <a:latin typeface="Segoe UI" panose="020B0502040204020203" pitchFamily="34" charset="0"/>
                    <a:ea typeface="Calibri" panose="020F0502020204030204" pitchFamily="34" charset="0"/>
                  </a:rPr>
                  <a:t>Événements, conférences, ateliers et actualités </a:t>
                </a:r>
                <a:endParaRPr lang="fr-FR" sz="1400" b="1" dirty="0"/>
              </a:p>
            </p:txBody>
          </p:sp>
          <p:sp>
            <p:nvSpPr>
              <p:cNvPr id="23" name="ZoneTexte 22"/>
              <p:cNvSpPr txBox="1"/>
              <p:nvPr/>
            </p:nvSpPr>
            <p:spPr>
              <a:xfrm>
                <a:off x="4824605" y="897721"/>
                <a:ext cx="3806084" cy="877163"/>
              </a:xfrm>
              <a:prstGeom prst="rect">
                <a:avLst/>
              </a:prstGeom>
              <a:noFill/>
              <a:ln>
                <a:solidFill>
                  <a:schemeClr val="accent1">
                    <a:shade val="50000"/>
                  </a:schemeClr>
                </a:solidFill>
              </a:ln>
            </p:spPr>
            <p:txBody>
              <a:bodyPr wrap="square">
                <a:spAutoFit/>
              </a:bodyPr>
              <a:lstStyle/>
              <a:p>
                <a:pPr algn="ctr"/>
                <a:r>
                  <a:rPr lang="fr-FR" sz="1700" b="1" dirty="0">
                    <a:solidFill>
                      <a:srgbClr val="374151"/>
                    </a:solidFill>
                    <a:latin typeface="Segoe UI" panose="020B0502040204020203" pitchFamily="34" charset="0"/>
                    <a:ea typeface="Calibri" panose="020F0502020204030204" pitchFamily="34" charset="0"/>
                  </a:rPr>
                  <a:t>Ressources multimédias </a:t>
                </a:r>
              </a:p>
              <a:p>
                <a:pPr algn="ctr"/>
                <a:r>
                  <a:rPr lang="fr-FR" sz="1700" i="1" dirty="0">
                    <a:solidFill>
                      <a:srgbClr val="374151"/>
                    </a:solidFill>
                    <a:latin typeface="Segoe UI" panose="020B0502040204020203" pitchFamily="34" charset="0"/>
                    <a:ea typeface="Calibri" panose="020F0502020204030204" pitchFamily="34" charset="0"/>
                  </a:rPr>
                  <a:t>partage de vidéos, infographies, cartes interactives, photos</a:t>
                </a:r>
                <a:endParaRPr lang="fr-FR" sz="1700" i="1" dirty="0"/>
              </a:p>
            </p:txBody>
          </p:sp>
          <p:sp>
            <p:nvSpPr>
              <p:cNvPr id="24" name="Ellipse 23"/>
              <p:cNvSpPr/>
              <p:nvPr/>
            </p:nvSpPr>
            <p:spPr>
              <a:xfrm>
                <a:off x="2380051" y="1632553"/>
                <a:ext cx="4585555" cy="1264095"/>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8" name="Connecteur droit avec flèche 27"/>
              <p:cNvCxnSpPr/>
              <p:nvPr/>
            </p:nvCxnSpPr>
            <p:spPr>
              <a:xfrm flipH="1" flipV="1">
                <a:off x="2642070" y="1414216"/>
                <a:ext cx="215430" cy="37127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flipV="1">
                <a:off x="6323609" y="1418126"/>
                <a:ext cx="215430" cy="3170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flipH="1">
                <a:off x="2018805" y="2355725"/>
                <a:ext cx="313238" cy="314393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p:cNvCxnSpPr/>
              <p:nvPr/>
            </p:nvCxnSpPr>
            <p:spPr>
              <a:xfrm>
                <a:off x="7013614" y="2355725"/>
                <a:ext cx="265960" cy="296441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0" name="Flèche : haut 39"/>
              <p:cNvSpPr/>
              <p:nvPr/>
            </p:nvSpPr>
            <p:spPr>
              <a:xfrm>
                <a:off x="4560804" y="3749115"/>
                <a:ext cx="338954" cy="386260"/>
              </a:xfrm>
              <a:prstGeom prst="up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52" name="ZoneTexte 18"/>
            <p:cNvSpPr txBox="1"/>
            <p:nvPr/>
          </p:nvSpPr>
          <p:spPr>
            <a:xfrm rot="10800000" flipV="1">
              <a:off x="3370739" y="5604757"/>
              <a:ext cx="2374105" cy="804101"/>
            </a:xfrm>
            <a:prstGeom prst="rect">
              <a:avLst/>
            </a:prstGeom>
            <a:noFill/>
            <a:ln>
              <a:solidFill>
                <a:schemeClr val="accent1">
                  <a:shade val="50000"/>
                </a:schemeClr>
              </a:solidFill>
            </a:ln>
          </p:spPr>
          <p:txBody>
            <a:bodyPr wrap="square">
              <a:noAutofit/>
            </a:bodyPr>
            <a:lstStyle/>
            <a:p>
              <a:pPr algn="ctr">
                <a:lnSpc>
                  <a:spcPct val="107000"/>
                </a:lnSpc>
                <a:spcAft>
                  <a:spcPts val="800"/>
                </a:spcAft>
              </a:pPr>
              <a:r>
                <a:rPr lang="fr-FR" sz="1400" b="1" dirty="0">
                  <a:solidFill>
                    <a:srgbClr val="374151"/>
                  </a:solidFill>
                  <a:latin typeface="Segoe UI" panose="020B0502040204020203" pitchFamily="34" charset="0"/>
                  <a:ea typeface="Calibri" panose="020F0502020204030204" pitchFamily="34" charset="0"/>
                  <a:cs typeface="Times New Roman" panose="02020603050405020304" pitchFamily="18" charset="0"/>
                </a:rPr>
                <a:t>Forum de discussion, partage des connaissances  et conseils</a:t>
              </a:r>
              <a:endParaRPr lang="fr-FR" sz="1400" kern="100" dirty="0">
                <a:latin typeface="Calibri" panose="020F0502020204030204" pitchFamily="34" charset="0"/>
                <a:ea typeface="Calibri" panose="020F0502020204030204" pitchFamily="34" charset="0"/>
                <a:cs typeface="Times New Roman" panose="02020603050405020304" pitchFamily="18" charset="0"/>
              </a:endParaRPr>
            </a:p>
          </p:txBody>
        </p:sp>
        <p:cxnSp>
          <p:nvCxnSpPr>
            <p:cNvPr id="53" name="Connecteur droit avec flèche 52"/>
            <p:cNvCxnSpPr/>
            <p:nvPr/>
          </p:nvCxnSpPr>
          <p:spPr>
            <a:xfrm flipH="1" flipV="1">
              <a:off x="2830665" y="5863773"/>
              <a:ext cx="39751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4" name="Connecteur droit avec flèche 53"/>
            <p:cNvCxnSpPr/>
            <p:nvPr/>
          </p:nvCxnSpPr>
          <p:spPr>
            <a:xfrm flipH="1" flipV="1">
              <a:off x="5744845" y="5858123"/>
              <a:ext cx="39751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grpSp>
      <p:sp>
        <p:nvSpPr>
          <p:cNvPr id="13" name="ZoneTexte 12"/>
          <p:cNvSpPr txBox="1"/>
          <p:nvPr/>
        </p:nvSpPr>
        <p:spPr>
          <a:xfrm>
            <a:off x="2070147" y="212796"/>
            <a:ext cx="7986823" cy="369332"/>
          </a:xfrm>
          <a:prstGeom prst="rect">
            <a:avLst/>
          </a:prstGeom>
          <a:noFill/>
        </p:spPr>
        <p:txBody>
          <a:bodyPr wrap="square">
            <a:spAutoFit/>
          </a:bodyPr>
          <a:lstStyle/>
          <a:p>
            <a:r>
              <a:rPr lang="fr-FR" sz="1050" b="1" dirty="0">
                <a:latin typeface="Arial" panose="020B0604020202020204" pitchFamily="34" charset="0"/>
                <a:ea typeface="Calibri" panose="020F0502020204030204" pitchFamily="34" charset="0"/>
                <a:cs typeface="Arial" panose="020B0604020202020204" pitchFamily="34" charset="0"/>
              </a:rPr>
              <a:t>8</a:t>
            </a:r>
            <a:r>
              <a:rPr lang="fr-FR" dirty="0">
                <a:solidFill>
                  <a:srgbClr val="90C226"/>
                </a:solidFill>
                <a:latin typeface="Arial" panose="020B0604020202020204" pitchFamily="34" charset="0"/>
                <a:ea typeface="+mj-ea"/>
                <a:cs typeface="Arial" panose="020B0604020202020204" pitchFamily="34" charset="0"/>
              </a:rPr>
              <a:t>Présentation de la base des données et des gestion des connaissances </a:t>
            </a:r>
            <a:endParaRPr lang="fr-FR" sz="1400" b="1" dirty="0"/>
          </a:p>
        </p:txBody>
      </p:sp>
      <p:sp>
        <p:nvSpPr>
          <p:cNvPr id="14" name="ZoneTexte 13"/>
          <p:cNvSpPr txBox="1"/>
          <p:nvPr/>
        </p:nvSpPr>
        <p:spPr>
          <a:xfrm>
            <a:off x="4273785" y="6408861"/>
            <a:ext cx="4572000" cy="369332"/>
          </a:xfrm>
          <a:prstGeom prst="rect">
            <a:avLst/>
          </a:prstGeom>
          <a:noFill/>
        </p:spPr>
        <p:txBody>
          <a:bodyPr wrap="square">
            <a:spAutoFit/>
          </a:bodyPr>
          <a:lstStyle/>
          <a:p>
            <a:r>
              <a:rPr lang="fr-FR" b="1" dirty="0">
                <a:latin typeface="Arial" panose="020B0604020202020204" pitchFamily="34" charset="0"/>
              </a:rPr>
              <a:t>Cadre de dialogue multi-acteurs</a:t>
            </a:r>
            <a:endParaRPr lang="fr-FR" b="1" dirty="0"/>
          </a:p>
        </p:txBody>
      </p:sp>
    </p:spTree>
    <p:extLst>
      <p:ext uri="{BB962C8B-B14F-4D97-AF65-F5344CB8AC3E}">
        <p14:creationId xmlns:p14="http://schemas.microsoft.com/office/powerpoint/2010/main" val="814575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5"/>
                                        </p:tgtEl>
                                        <p:attrNameLst>
                                          <p:attrName>style.visibility</p:attrName>
                                        </p:attrNameLst>
                                      </p:cBhvr>
                                      <p:to>
                                        <p:strVal val="visible"/>
                                      </p:to>
                                    </p:set>
                                    <p:animEffect transition="in" filter="fade">
                                      <p:cBhvr>
                                        <p:cTn id="14" dur="1000"/>
                                        <p:tgtEl>
                                          <p:spTgt spid="55"/>
                                        </p:tgtEl>
                                      </p:cBhvr>
                                    </p:animEffect>
                                    <p:anim calcmode="lin" valueType="num">
                                      <p:cBhvr>
                                        <p:cTn id="15" dur="1000" fill="hold"/>
                                        <p:tgtEl>
                                          <p:spTgt spid="55"/>
                                        </p:tgtEl>
                                        <p:attrNameLst>
                                          <p:attrName>ppt_x</p:attrName>
                                        </p:attrNameLst>
                                      </p:cBhvr>
                                      <p:tavLst>
                                        <p:tav tm="0">
                                          <p:val>
                                            <p:strVal val="#ppt_x"/>
                                          </p:val>
                                        </p:tav>
                                        <p:tav tm="100000">
                                          <p:val>
                                            <p:strVal val="#ppt_x"/>
                                          </p:val>
                                        </p:tav>
                                      </p:tavLst>
                                    </p:anim>
                                    <p:anim calcmode="lin" valueType="num">
                                      <p:cBhvr>
                                        <p:cTn id="16" dur="1000" fill="hold"/>
                                        <p:tgtEl>
                                          <p:spTgt spid="5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7" grpId="0" animBg="1"/>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320634"/>
            <a:ext cx="8229600" cy="878774"/>
          </a:xfrm>
        </p:spPr>
        <p:txBody>
          <a:bodyPr>
            <a:normAutofit/>
          </a:bodyPr>
          <a:lstStyle/>
          <a:p>
            <a:r>
              <a:rPr lang="fr-FR" sz="2800" dirty="0"/>
              <a:t>Les thématiques de recherche privilégiées </a:t>
            </a:r>
          </a:p>
        </p:txBody>
      </p:sp>
      <p:sp>
        <p:nvSpPr>
          <p:cNvPr id="3" name="Espace réservé du contenu 2"/>
          <p:cNvSpPr>
            <a:spLocks noGrp="1"/>
          </p:cNvSpPr>
          <p:nvPr>
            <p:ph sz="quarter" idx="1"/>
          </p:nvPr>
        </p:nvSpPr>
        <p:spPr>
          <a:xfrm>
            <a:off x="1757917" y="1303801"/>
            <a:ext cx="8229600" cy="4843628"/>
          </a:xfrm>
        </p:spPr>
        <p:txBody>
          <a:bodyPr>
            <a:normAutofit/>
          </a:bodyPr>
          <a:lstStyle/>
          <a:p>
            <a:pPr>
              <a:buFont typeface="+mj-lt"/>
              <a:buAutoNum type="arabicPeriod"/>
            </a:pPr>
            <a:r>
              <a:rPr lang="fr-FR" sz="1600" b="1" i="1" dirty="0">
                <a:latin typeface="Arial"/>
                <a:ea typeface="Calibri"/>
              </a:rPr>
              <a:t>Les recherches sur le développement local et le développement territorial   </a:t>
            </a:r>
          </a:p>
          <a:p>
            <a:endParaRPr lang="fr-FR" sz="1800" dirty="0"/>
          </a:p>
        </p:txBody>
      </p:sp>
      <p:graphicFrame>
        <p:nvGraphicFramePr>
          <p:cNvPr id="4" name="Tableau 3"/>
          <p:cNvGraphicFramePr>
            <a:graphicFrameLocks noGrp="1"/>
          </p:cNvGraphicFramePr>
          <p:nvPr>
            <p:extLst>
              <p:ext uri="{D42A27DB-BD31-4B8C-83A1-F6EECF244321}">
                <p14:modId xmlns:p14="http://schemas.microsoft.com/office/powerpoint/2010/main" val="1300261001"/>
              </p:ext>
            </p:extLst>
          </p:nvPr>
        </p:nvGraphicFramePr>
        <p:xfrm>
          <a:off x="1073426" y="1905959"/>
          <a:ext cx="9700591" cy="4296276"/>
        </p:xfrm>
        <a:graphic>
          <a:graphicData uri="http://schemas.openxmlformats.org/drawingml/2006/table">
            <a:tbl>
              <a:tblPr firstRow="1" firstCol="1" bandRow="1">
                <a:tableStyleId>{5C22544A-7EE6-4342-B048-85BDC9FD1C3A}</a:tableStyleId>
              </a:tblPr>
              <a:tblGrid>
                <a:gridCol w="2494912">
                  <a:extLst>
                    <a:ext uri="{9D8B030D-6E8A-4147-A177-3AD203B41FA5}">
                      <a16:colId xmlns:a16="http://schemas.microsoft.com/office/drawing/2014/main" val="20000"/>
                    </a:ext>
                  </a:extLst>
                </a:gridCol>
                <a:gridCol w="7205679">
                  <a:extLst>
                    <a:ext uri="{9D8B030D-6E8A-4147-A177-3AD203B41FA5}">
                      <a16:colId xmlns:a16="http://schemas.microsoft.com/office/drawing/2014/main" val="20001"/>
                    </a:ext>
                  </a:extLst>
                </a:gridCol>
              </a:tblGrid>
              <a:tr h="194164">
                <a:tc>
                  <a:txBody>
                    <a:bodyPr/>
                    <a:lstStyle/>
                    <a:p>
                      <a:pPr>
                        <a:lnSpc>
                          <a:spcPct val="107000"/>
                        </a:lnSpc>
                        <a:spcAft>
                          <a:spcPts val="0"/>
                        </a:spcAft>
                      </a:pPr>
                      <a:r>
                        <a:rPr lang="fr-FR" sz="1400" b="1" kern="100" dirty="0">
                          <a:effectLst/>
                          <a:latin typeface="Times New Roman" pitchFamily="18" charset="0"/>
                          <a:cs typeface="Times New Roman" pitchFamily="18" charset="0"/>
                        </a:rPr>
                        <a:t>Thématiques</a:t>
                      </a:r>
                      <a:endParaRPr lang="fr-FR" sz="1400" b="1" kern="100" dirty="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a:effectLst/>
                          <a:latin typeface="Times New Roman" pitchFamily="18" charset="0"/>
                          <a:cs typeface="Times New Roman" pitchFamily="18" charset="0"/>
                        </a:rPr>
                        <a:t>Contenu de la recherche</a:t>
                      </a:r>
                      <a:endParaRPr lang="fr-FR" sz="1400" b="1" kern="10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0"/>
                  </a:ext>
                </a:extLst>
              </a:tr>
              <a:tr h="802725">
                <a:tc>
                  <a:txBody>
                    <a:bodyPr/>
                    <a:lstStyle/>
                    <a:p>
                      <a:pPr>
                        <a:lnSpc>
                          <a:spcPct val="107000"/>
                        </a:lnSpc>
                        <a:spcAft>
                          <a:spcPts val="0"/>
                        </a:spcAft>
                      </a:pPr>
                      <a:r>
                        <a:rPr lang="fr-FR" sz="1400" b="1" kern="100" dirty="0">
                          <a:effectLst/>
                          <a:latin typeface="Times New Roman" pitchFamily="18" charset="0"/>
                          <a:cs typeface="Times New Roman" pitchFamily="18" charset="0"/>
                        </a:rPr>
                        <a:t>Analyse des besoins et des ressources</a:t>
                      </a:r>
                      <a:endParaRPr lang="fr-FR" sz="1400" b="1" kern="100" dirty="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dirty="0">
                          <a:effectLst/>
                          <a:latin typeface="Times New Roman" pitchFamily="18" charset="0"/>
                          <a:cs typeface="Times New Roman" pitchFamily="18" charset="0"/>
                        </a:rPr>
                        <a:t>Identification des défis auxquels font face les communautés locales, les atouts et les potentiels de la région (accès aux services de base, infrastructure, ressources naturelles, activités économiques et compétences locales).</a:t>
                      </a:r>
                      <a:endParaRPr lang="fr-FR" sz="1400" b="1" kern="1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1"/>
                  </a:ext>
                </a:extLst>
              </a:tr>
              <a:tr h="1005578">
                <a:tc>
                  <a:txBody>
                    <a:bodyPr/>
                    <a:lstStyle/>
                    <a:p>
                      <a:pPr>
                        <a:lnSpc>
                          <a:spcPct val="107000"/>
                        </a:lnSpc>
                        <a:spcAft>
                          <a:spcPts val="0"/>
                        </a:spcAft>
                      </a:pPr>
                      <a:r>
                        <a:rPr lang="fr-FR" sz="1400" b="1" kern="100" dirty="0">
                          <a:effectLst/>
                          <a:latin typeface="Times New Roman" pitchFamily="18" charset="0"/>
                          <a:cs typeface="Times New Roman" pitchFamily="18" charset="0"/>
                        </a:rPr>
                        <a:t>Gouvernance locale et territoriale </a:t>
                      </a:r>
                      <a:endParaRPr lang="fr-FR" sz="1400" b="1" kern="100" dirty="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dirty="0">
                          <a:effectLst/>
                          <a:latin typeface="Times New Roman" pitchFamily="18" charset="0"/>
                          <a:cs typeface="Times New Roman" pitchFamily="18" charset="0"/>
                        </a:rPr>
                        <a:t>Recherche sur les systèmes de gouvernance locale et de participation communautaire et de gouvernance territoriale (institutions locales, acteurs et processus de prise de décision) en analysant les mécanismes de participation citoyenne, la coordination intersectorielle, la gouvernance multi-niveaux et les partenariats territoriaux.</a:t>
                      </a:r>
                      <a:endParaRPr lang="fr-FR" sz="1400" b="1" kern="1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2"/>
                  </a:ext>
                </a:extLst>
              </a:tr>
              <a:tr h="802725">
                <a:tc>
                  <a:txBody>
                    <a:bodyPr/>
                    <a:lstStyle/>
                    <a:p>
                      <a:pPr>
                        <a:lnSpc>
                          <a:spcPct val="107000"/>
                        </a:lnSpc>
                        <a:spcAft>
                          <a:spcPts val="0"/>
                        </a:spcAft>
                      </a:pPr>
                      <a:r>
                        <a:rPr lang="fr-FR" sz="1400" b="1" kern="100" dirty="0">
                          <a:effectLst/>
                          <a:latin typeface="Times New Roman" pitchFamily="18" charset="0"/>
                          <a:cs typeface="Times New Roman" pitchFamily="18" charset="0"/>
                        </a:rPr>
                        <a:t>Planification locale et territoriale</a:t>
                      </a:r>
                      <a:endParaRPr lang="fr-FR" sz="1400" b="1" kern="100" dirty="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dirty="0">
                          <a:effectLst/>
                          <a:latin typeface="Times New Roman" pitchFamily="18" charset="0"/>
                          <a:cs typeface="Times New Roman" pitchFamily="18" charset="0"/>
                        </a:rPr>
                        <a:t>Analyse des processus de planification territoriale, les politiques d'aménagement du territoire et les défis liés à la gestion des espaces urbains et ruraux (schémas d'occupation des terres, les modèles de peuplement, les infrastructures et les dynamiques de croissance).</a:t>
                      </a:r>
                      <a:endParaRPr lang="fr-FR" sz="1400" b="1" kern="1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3"/>
                  </a:ext>
                </a:extLst>
              </a:tr>
              <a:tr h="664330">
                <a:tc>
                  <a:txBody>
                    <a:bodyPr/>
                    <a:lstStyle/>
                    <a:p>
                      <a:pPr>
                        <a:lnSpc>
                          <a:spcPct val="107000"/>
                        </a:lnSpc>
                        <a:spcAft>
                          <a:spcPts val="0"/>
                        </a:spcAft>
                      </a:pPr>
                      <a:r>
                        <a:rPr lang="fr-FR" sz="1400" b="1" kern="100">
                          <a:effectLst/>
                          <a:latin typeface="Times New Roman" pitchFamily="18" charset="0"/>
                          <a:cs typeface="Times New Roman" pitchFamily="18" charset="0"/>
                        </a:rPr>
                        <a:t>Développement social et inclusion</a:t>
                      </a:r>
                      <a:endParaRPr lang="fr-FR" sz="1400" b="1" kern="10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a:effectLst/>
                          <a:latin typeface="Times New Roman" pitchFamily="18" charset="0"/>
                          <a:cs typeface="Times New Roman" pitchFamily="18" charset="0"/>
                        </a:rPr>
                        <a:t>Recherche sur les dimensions sociales du développement territorial (inégalités sociales, enjeux d'accès aux services de base, éducation, santé, inclusion sociale, égalité des genres et lutte contre la pauvreté).</a:t>
                      </a:r>
                      <a:endParaRPr lang="fr-FR" sz="1400" b="1" kern="10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4"/>
                  </a:ext>
                </a:extLst>
              </a:tr>
              <a:tr h="802725">
                <a:tc>
                  <a:txBody>
                    <a:bodyPr/>
                    <a:lstStyle/>
                    <a:p>
                      <a:pPr>
                        <a:lnSpc>
                          <a:spcPct val="107000"/>
                        </a:lnSpc>
                        <a:spcAft>
                          <a:spcPts val="0"/>
                        </a:spcAft>
                      </a:pPr>
                      <a:r>
                        <a:rPr lang="fr-FR" sz="1400" b="1" kern="100" dirty="0">
                          <a:effectLst/>
                          <a:latin typeface="Times New Roman" pitchFamily="18" charset="0"/>
                          <a:cs typeface="Times New Roman" pitchFamily="18" charset="0"/>
                        </a:rPr>
                        <a:t>Développement économique local et territorial</a:t>
                      </a:r>
                      <a:endParaRPr lang="fr-FR" sz="1400" b="1" kern="100" dirty="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dirty="0">
                          <a:effectLst/>
                          <a:latin typeface="Times New Roman" pitchFamily="18" charset="0"/>
                          <a:cs typeface="Times New Roman" pitchFamily="18" charset="0"/>
                        </a:rPr>
                        <a:t>Recherche sur les secteurs économiques clés (agriculture, élevage, tourisme, industrie et services), en évaluant les chaînes de valeur, les clusters économiques, l'entrepreneuriat local, les partenariats public-privé et les opportunités de diversification économique.</a:t>
                      </a:r>
                      <a:endParaRPr lang="fr-FR" sz="1400" b="1" kern="1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6870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558141"/>
            <a:ext cx="8229600" cy="581891"/>
          </a:xfrm>
        </p:spPr>
        <p:txBody>
          <a:bodyPr>
            <a:normAutofit/>
          </a:bodyPr>
          <a:lstStyle/>
          <a:p>
            <a:pPr algn="just"/>
            <a:r>
              <a:rPr lang="fr-FR" sz="2000" dirty="0"/>
              <a:t>2. </a:t>
            </a:r>
            <a:r>
              <a:rPr lang="fr-FR" sz="2000" b="1" i="1" dirty="0">
                <a:latin typeface="Arial"/>
                <a:ea typeface="Calibri"/>
              </a:rPr>
              <a:t>Les recherches sur les dynamiques transfrontalières </a:t>
            </a:r>
            <a:endParaRPr lang="fr-FR" sz="2000" dirty="0"/>
          </a:p>
        </p:txBody>
      </p:sp>
      <p:graphicFrame>
        <p:nvGraphicFramePr>
          <p:cNvPr id="3" name="Tableau 2"/>
          <p:cNvGraphicFramePr>
            <a:graphicFrameLocks noGrp="1"/>
          </p:cNvGraphicFramePr>
          <p:nvPr>
            <p:extLst>
              <p:ext uri="{D42A27DB-BD31-4B8C-83A1-F6EECF244321}">
                <p14:modId xmlns:p14="http://schemas.microsoft.com/office/powerpoint/2010/main" val="1306253140"/>
              </p:ext>
            </p:extLst>
          </p:nvPr>
        </p:nvGraphicFramePr>
        <p:xfrm>
          <a:off x="848139" y="1294410"/>
          <a:ext cx="9740348" cy="5272647"/>
        </p:xfrm>
        <a:graphic>
          <a:graphicData uri="http://schemas.openxmlformats.org/drawingml/2006/table">
            <a:tbl>
              <a:tblPr firstRow="1" firstCol="1" bandRow="1">
                <a:tableStyleId>{3C2FFA5D-87B4-456A-9821-1D502468CF0F}</a:tableStyleId>
              </a:tblPr>
              <a:tblGrid>
                <a:gridCol w="2505138">
                  <a:extLst>
                    <a:ext uri="{9D8B030D-6E8A-4147-A177-3AD203B41FA5}">
                      <a16:colId xmlns:a16="http://schemas.microsoft.com/office/drawing/2014/main" val="20000"/>
                    </a:ext>
                  </a:extLst>
                </a:gridCol>
                <a:gridCol w="7235210">
                  <a:extLst>
                    <a:ext uri="{9D8B030D-6E8A-4147-A177-3AD203B41FA5}">
                      <a16:colId xmlns:a16="http://schemas.microsoft.com/office/drawing/2014/main" val="20001"/>
                    </a:ext>
                  </a:extLst>
                </a:gridCol>
              </a:tblGrid>
              <a:tr h="239666">
                <a:tc>
                  <a:txBody>
                    <a:bodyPr/>
                    <a:lstStyle/>
                    <a:p>
                      <a:pPr>
                        <a:lnSpc>
                          <a:spcPct val="107000"/>
                        </a:lnSpc>
                        <a:spcAft>
                          <a:spcPts val="0"/>
                        </a:spcAft>
                      </a:pPr>
                      <a:r>
                        <a:rPr lang="fr-FR" sz="1400" b="1" kern="100" dirty="0">
                          <a:effectLst/>
                          <a:latin typeface="Times New Roman" pitchFamily="18" charset="0"/>
                          <a:cs typeface="Times New Roman" pitchFamily="18" charset="0"/>
                        </a:rPr>
                        <a:t>Thématiques</a:t>
                      </a:r>
                      <a:endParaRPr lang="fr-FR" sz="1400" b="1" kern="100" dirty="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a:effectLst/>
                          <a:latin typeface="Times New Roman" pitchFamily="18" charset="0"/>
                          <a:cs typeface="Times New Roman" pitchFamily="18" charset="0"/>
                        </a:rPr>
                        <a:t>Contenu des recherches</a:t>
                      </a:r>
                      <a:endParaRPr lang="fr-FR" sz="1400" b="1" kern="10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0"/>
                  </a:ext>
                </a:extLst>
              </a:tr>
              <a:tr h="1198329">
                <a:tc>
                  <a:txBody>
                    <a:bodyPr/>
                    <a:lstStyle/>
                    <a:p>
                      <a:pPr>
                        <a:lnSpc>
                          <a:spcPct val="107000"/>
                        </a:lnSpc>
                        <a:spcAft>
                          <a:spcPts val="0"/>
                        </a:spcAft>
                      </a:pPr>
                      <a:r>
                        <a:rPr lang="fr-FR" sz="1400" b="1" kern="100" dirty="0">
                          <a:effectLst/>
                          <a:latin typeface="Times New Roman" pitchFamily="18" charset="0"/>
                          <a:cs typeface="Times New Roman" pitchFamily="18" charset="0"/>
                        </a:rPr>
                        <a:t>Migration et mobilité</a:t>
                      </a:r>
                      <a:endParaRPr lang="fr-FR" sz="1400" b="1" kern="100" dirty="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dirty="0">
                          <a:effectLst/>
                          <a:latin typeface="Times New Roman" pitchFamily="18" charset="0"/>
                          <a:cs typeface="Times New Roman" pitchFamily="18" charset="0"/>
                        </a:rPr>
                        <a:t>Recherche sur les mouvements de population, la migration transfrontalière, les dynamiques migratoires (profil des migrants, route migratoire, migrations saisonnières, travail transfrontalier), les facteurs de migration, les politiques migratoires (réfugiés et droits des migrants) et les conséquences socio-économiques de la mobilité.</a:t>
                      </a:r>
                      <a:endParaRPr lang="fr-FR" sz="1400" b="1" kern="1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1"/>
                  </a:ext>
                </a:extLst>
              </a:tr>
              <a:tr h="1198329">
                <a:tc>
                  <a:txBody>
                    <a:bodyPr/>
                    <a:lstStyle/>
                    <a:p>
                      <a:pPr>
                        <a:lnSpc>
                          <a:spcPct val="107000"/>
                        </a:lnSpc>
                        <a:spcAft>
                          <a:spcPts val="0"/>
                        </a:spcAft>
                      </a:pPr>
                      <a:r>
                        <a:rPr lang="fr-FR" sz="1400" b="1" kern="100" dirty="0">
                          <a:effectLst/>
                          <a:latin typeface="Times New Roman" pitchFamily="18" charset="0"/>
                          <a:cs typeface="Times New Roman" pitchFamily="18" charset="0"/>
                        </a:rPr>
                        <a:t>Commerce et économie transfrontalière</a:t>
                      </a:r>
                      <a:endParaRPr lang="fr-FR" sz="1400" b="1" kern="100" dirty="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dirty="0">
                          <a:effectLst/>
                          <a:latin typeface="Times New Roman" pitchFamily="18" charset="0"/>
                          <a:cs typeface="Times New Roman" pitchFamily="18" charset="0"/>
                        </a:rPr>
                        <a:t>Recherche sur les flux commerciaux, les chaînes d'approvisionnement, les pratiques commerciales informelles et formelles, ainsi que les politiques commerciales et analyse des barrières commerciales, des opportunités économiques transfrontalières et les implications pour le développement économique régional.</a:t>
                      </a:r>
                      <a:endParaRPr lang="fr-FR" sz="1400" b="1" kern="1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2"/>
                  </a:ext>
                </a:extLst>
              </a:tr>
              <a:tr h="958663">
                <a:tc>
                  <a:txBody>
                    <a:bodyPr/>
                    <a:lstStyle/>
                    <a:p>
                      <a:pPr>
                        <a:lnSpc>
                          <a:spcPct val="107000"/>
                        </a:lnSpc>
                        <a:spcAft>
                          <a:spcPts val="0"/>
                        </a:spcAft>
                      </a:pPr>
                      <a:r>
                        <a:rPr lang="fr-FR" sz="1400" b="1" kern="100">
                          <a:effectLst/>
                          <a:latin typeface="Times New Roman" pitchFamily="18" charset="0"/>
                          <a:cs typeface="Times New Roman" pitchFamily="18" charset="0"/>
                        </a:rPr>
                        <a:t>Gestion des ressources naturelles</a:t>
                      </a:r>
                      <a:endParaRPr lang="fr-FR" sz="1400" b="1" kern="10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800"/>
                        </a:spcAft>
                      </a:pPr>
                      <a:r>
                        <a:rPr lang="fr-FR" sz="1400" b="1" kern="100" dirty="0">
                          <a:effectLst/>
                          <a:latin typeface="Times New Roman" pitchFamily="18" charset="0"/>
                          <a:cs typeface="Times New Roman" pitchFamily="18" charset="0"/>
                        </a:rPr>
                        <a:t>Gestion des ressources naturelles transfrontalières (eau, terres, pâturages et ressources halieutiques) et analyse des défis de la gouvernance, les conflits liés aux ressources et les opportunités de coopération pour une gestion durable et équitable des ressources.</a:t>
                      </a:r>
                      <a:endParaRPr lang="fr-FR" sz="1400" b="1" kern="1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3"/>
                  </a:ext>
                </a:extLst>
              </a:tr>
              <a:tr h="958663">
                <a:tc>
                  <a:txBody>
                    <a:bodyPr/>
                    <a:lstStyle/>
                    <a:p>
                      <a:pPr>
                        <a:lnSpc>
                          <a:spcPct val="107000"/>
                        </a:lnSpc>
                        <a:spcAft>
                          <a:spcPts val="0"/>
                        </a:spcAft>
                      </a:pPr>
                      <a:r>
                        <a:rPr lang="fr-FR" sz="1400" b="1" kern="100" dirty="0">
                          <a:effectLst/>
                          <a:latin typeface="Times New Roman" pitchFamily="18" charset="0"/>
                          <a:cs typeface="Times New Roman" pitchFamily="18" charset="0"/>
                        </a:rPr>
                        <a:t>Sécurité et coopération transfrontalières</a:t>
                      </a:r>
                      <a:endParaRPr lang="fr-FR" sz="1400" b="1" kern="100" dirty="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a:effectLst/>
                          <a:latin typeface="Times New Roman" pitchFamily="18" charset="0"/>
                          <a:cs typeface="Times New Roman" pitchFamily="18" charset="0"/>
                        </a:rPr>
                        <a:t>Recherches sur les questions de sécurité transfrontalière (criminalité transnationale, trafic illicite, conflits frontaliers et coopération en matière de sécurité) pour renforcer la confiance mutuelle, la prévention des conflits et la sécurité régionale.</a:t>
                      </a:r>
                      <a:endParaRPr lang="fr-FR" sz="1400" b="1" kern="10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4"/>
                  </a:ext>
                </a:extLst>
              </a:tr>
              <a:tr h="718997">
                <a:tc>
                  <a:txBody>
                    <a:bodyPr/>
                    <a:lstStyle/>
                    <a:p>
                      <a:pPr>
                        <a:lnSpc>
                          <a:spcPct val="107000"/>
                        </a:lnSpc>
                        <a:spcAft>
                          <a:spcPts val="0"/>
                        </a:spcAft>
                      </a:pPr>
                      <a:r>
                        <a:rPr lang="fr-FR" sz="1400" b="1" kern="100">
                          <a:effectLst/>
                          <a:latin typeface="Times New Roman" pitchFamily="18" charset="0"/>
                          <a:cs typeface="Times New Roman" pitchFamily="18" charset="0"/>
                        </a:rPr>
                        <a:t>Intégration régionale et développement</a:t>
                      </a:r>
                      <a:endParaRPr lang="fr-FR" sz="1400" b="1" kern="100">
                        <a:effectLst/>
                        <a:latin typeface="Times New Roman" pitchFamily="18" charset="0"/>
                        <a:ea typeface="Calibri"/>
                        <a:cs typeface="Times New Roman" pitchFamily="18" charset="0"/>
                      </a:endParaRPr>
                    </a:p>
                  </a:txBody>
                  <a:tcPr marL="68580" marR="68580" marT="0" marB="0"/>
                </a:tc>
                <a:tc>
                  <a:txBody>
                    <a:bodyPr/>
                    <a:lstStyle/>
                    <a:p>
                      <a:pPr>
                        <a:lnSpc>
                          <a:spcPct val="107000"/>
                        </a:lnSpc>
                        <a:spcAft>
                          <a:spcPts val="0"/>
                        </a:spcAft>
                      </a:pPr>
                      <a:r>
                        <a:rPr lang="fr-FR" sz="1400" b="1" kern="100" dirty="0">
                          <a:effectLst/>
                          <a:latin typeface="Times New Roman" pitchFamily="18" charset="0"/>
                          <a:cs typeface="Times New Roman" pitchFamily="18" charset="0"/>
                        </a:rPr>
                        <a:t>Recherche sur les opportunités d'intégration régionale et de développement transfrontalier, (les projets d'infrastructure, les corridors économiques, les initiatives de développement conjointes).</a:t>
                      </a:r>
                      <a:endParaRPr lang="fr-FR" sz="1400" b="1" kern="1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3947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285009"/>
            <a:ext cx="8229600" cy="855023"/>
          </a:xfrm>
        </p:spPr>
        <p:txBody>
          <a:bodyPr/>
          <a:lstStyle/>
          <a:p>
            <a:r>
              <a:rPr lang="fr-FR" sz="2000" b="1" i="1" dirty="0">
                <a:latin typeface="Arial"/>
                <a:ea typeface="Calibri"/>
              </a:rPr>
              <a:t>Les recherches sur le changement climatique</a:t>
            </a:r>
            <a:endParaRPr lang="fr-FR" sz="2000" dirty="0"/>
          </a:p>
        </p:txBody>
      </p:sp>
      <p:graphicFrame>
        <p:nvGraphicFramePr>
          <p:cNvPr id="4" name="Espace réservé du contenu 3"/>
          <p:cNvGraphicFramePr>
            <a:graphicFrameLocks noGrp="1"/>
          </p:cNvGraphicFramePr>
          <p:nvPr>
            <p:ph sz="quarter" idx="1"/>
          </p:nvPr>
        </p:nvGraphicFramePr>
        <p:xfrm>
          <a:off x="2034639" y="1246908"/>
          <a:ext cx="7559474" cy="5154956"/>
        </p:xfrm>
        <a:graphic>
          <a:graphicData uri="http://schemas.openxmlformats.org/drawingml/2006/table">
            <a:tbl>
              <a:tblPr firstRow="1" firstCol="1" bandRow="1">
                <a:tableStyleId>{3C2FFA5D-87B4-456A-9821-1D502468CF0F}</a:tableStyleId>
              </a:tblPr>
              <a:tblGrid>
                <a:gridCol w="1944235">
                  <a:extLst>
                    <a:ext uri="{9D8B030D-6E8A-4147-A177-3AD203B41FA5}">
                      <a16:colId xmlns:a16="http://schemas.microsoft.com/office/drawing/2014/main" val="20000"/>
                    </a:ext>
                  </a:extLst>
                </a:gridCol>
                <a:gridCol w="5615239">
                  <a:extLst>
                    <a:ext uri="{9D8B030D-6E8A-4147-A177-3AD203B41FA5}">
                      <a16:colId xmlns:a16="http://schemas.microsoft.com/office/drawing/2014/main" val="20001"/>
                    </a:ext>
                  </a:extLst>
                </a:gridCol>
              </a:tblGrid>
              <a:tr h="315438">
                <a:tc>
                  <a:txBody>
                    <a:bodyPr/>
                    <a:lstStyle/>
                    <a:p>
                      <a:pPr algn="just">
                        <a:lnSpc>
                          <a:spcPct val="107000"/>
                        </a:lnSpc>
                        <a:spcAft>
                          <a:spcPts val="0"/>
                        </a:spcAft>
                      </a:pPr>
                      <a:r>
                        <a:rPr lang="fr-FR" sz="1400" b="1" kern="100" dirty="0">
                          <a:effectLst/>
                        </a:rPr>
                        <a:t>Thématiques</a:t>
                      </a:r>
                      <a:endParaRPr lang="fr-FR" sz="1400" b="1" kern="100" dirty="0">
                        <a:effectLst/>
                        <a:latin typeface="Calibri"/>
                        <a:ea typeface="Calibri"/>
                        <a:cs typeface="Arial"/>
                      </a:endParaRPr>
                    </a:p>
                  </a:txBody>
                  <a:tcPr marL="68580" marR="68580" marT="0" marB="0"/>
                </a:tc>
                <a:tc>
                  <a:txBody>
                    <a:bodyPr/>
                    <a:lstStyle/>
                    <a:p>
                      <a:pPr algn="just">
                        <a:lnSpc>
                          <a:spcPct val="107000"/>
                        </a:lnSpc>
                        <a:spcAft>
                          <a:spcPts val="0"/>
                        </a:spcAft>
                      </a:pPr>
                      <a:r>
                        <a:rPr lang="fr-FR" sz="1400" b="1" kern="100">
                          <a:effectLst/>
                        </a:rPr>
                        <a:t>Contenu des recherches</a:t>
                      </a:r>
                      <a:endParaRPr lang="fr-FR" sz="1400" b="1" kern="10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1261754">
                <a:tc>
                  <a:txBody>
                    <a:bodyPr/>
                    <a:lstStyle/>
                    <a:p>
                      <a:pPr algn="just">
                        <a:lnSpc>
                          <a:spcPct val="107000"/>
                        </a:lnSpc>
                        <a:spcAft>
                          <a:spcPts val="0"/>
                        </a:spcAft>
                      </a:pPr>
                      <a:r>
                        <a:rPr lang="fr-FR" sz="1400" b="1" kern="100" dirty="0">
                          <a:effectLst/>
                        </a:rPr>
                        <a:t>Modélisation climatique</a:t>
                      </a:r>
                      <a:endParaRPr lang="fr-FR" sz="1400" b="1" kern="100" dirty="0">
                        <a:effectLst/>
                        <a:latin typeface="Calibri"/>
                        <a:ea typeface="Calibri"/>
                        <a:cs typeface="Arial"/>
                      </a:endParaRPr>
                    </a:p>
                  </a:txBody>
                  <a:tcPr marL="68580" marR="68580" marT="0" marB="0"/>
                </a:tc>
                <a:tc>
                  <a:txBody>
                    <a:bodyPr/>
                    <a:lstStyle/>
                    <a:p>
                      <a:pPr algn="just">
                        <a:lnSpc>
                          <a:spcPct val="107000"/>
                        </a:lnSpc>
                        <a:spcAft>
                          <a:spcPts val="0"/>
                        </a:spcAft>
                      </a:pPr>
                      <a:r>
                        <a:rPr lang="fr-FR" sz="1400" b="1" kern="100" dirty="0">
                          <a:effectLst/>
                        </a:rPr>
                        <a:t>Recherche sur des modèles de simulation des variations et des tendances climatiques pour mieux comprendre et prévoir les changements de température, de précipitation, de sécheresse, d'humidité du sol et d'autres paramètres climatiques dans la sous-région.</a:t>
                      </a:r>
                      <a:endParaRPr lang="fr-FR" sz="1400" b="1" kern="100" dirty="0">
                        <a:effectLst/>
                        <a:latin typeface="Calibri"/>
                        <a:ea typeface="Calibri"/>
                        <a:cs typeface="Arial"/>
                      </a:endParaRPr>
                    </a:p>
                  </a:txBody>
                  <a:tcPr marL="68580" marR="68580" marT="0" marB="0"/>
                </a:tc>
                <a:extLst>
                  <a:ext uri="{0D108BD9-81ED-4DB2-BD59-A6C34878D82A}">
                    <a16:rowId xmlns:a16="http://schemas.microsoft.com/office/drawing/2014/main" val="10001"/>
                  </a:ext>
                </a:extLst>
              </a:tr>
              <a:tr h="1261754">
                <a:tc>
                  <a:txBody>
                    <a:bodyPr/>
                    <a:lstStyle/>
                    <a:p>
                      <a:pPr algn="just">
                        <a:lnSpc>
                          <a:spcPct val="107000"/>
                        </a:lnSpc>
                        <a:spcAft>
                          <a:spcPts val="0"/>
                        </a:spcAft>
                      </a:pPr>
                      <a:r>
                        <a:rPr lang="fr-FR" sz="1400" b="1" kern="100" dirty="0">
                          <a:effectLst/>
                        </a:rPr>
                        <a:t>Impacts sur les ressources en eau</a:t>
                      </a:r>
                      <a:endParaRPr lang="fr-FR" sz="1400" b="1" kern="100" dirty="0">
                        <a:effectLst/>
                        <a:latin typeface="Calibri"/>
                        <a:ea typeface="Calibri"/>
                        <a:cs typeface="Arial"/>
                      </a:endParaRPr>
                    </a:p>
                  </a:txBody>
                  <a:tcPr marL="68580" marR="68580" marT="0" marB="0"/>
                </a:tc>
                <a:tc>
                  <a:txBody>
                    <a:bodyPr/>
                    <a:lstStyle/>
                    <a:p>
                      <a:pPr algn="just">
                        <a:lnSpc>
                          <a:spcPct val="107000"/>
                        </a:lnSpc>
                        <a:spcAft>
                          <a:spcPts val="0"/>
                        </a:spcAft>
                      </a:pPr>
                      <a:r>
                        <a:rPr lang="fr-FR" sz="1400" b="1" kern="100">
                          <a:effectLst/>
                        </a:rPr>
                        <a:t>Recherches sur l’impact des changements climatiques sur les régimes hydrologiques (les débits, les crues et les sécheresses), les enjeux de gestion des barrages, de l'irrigation agricole, de l'accès à l'eau potable et des conflits liés à l'eau. </a:t>
                      </a:r>
                      <a:endParaRPr lang="fr-FR" sz="1400" b="1" kern="100">
                        <a:effectLst/>
                        <a:latin typeface="Calibri"/>
                        <a:ea typeface="Calibri"/>
                        <a:cs typeface="Arial"/>
                      </a:endParaRPr>
                    </a:p>
                  </a:txBody>
                  <a:tcPr marL="68580" marR="68580" marT="0" marB="0"/>
                </a:tc>
                <a:extLst>
                  <a:ext uri="{0D108BD9-81ED-4DB2-BD59-A6C34878D82A}">
                    <a16:rowId xmlns:a16="http://schemas.microsoft.com/office/drawing/2014/main" val="10002"/>
                  </a:ext>
                </a:extLst>
              </a:tr>
              <a:tr h="1261754">
                <a:tc>
                  <a:txBody>
                    <a:bodyPr/>
                    <a:lstStyle/>
                    <a:p>
                      <a:pPr algn="just">
                        <a:lnSpc>
                          <a:spcPct val="107000"/>
                        </a:lnSpc>
                        <a:spcAft>
                          <a:spcPts val="0"/>
                        </a:spcAft>
                      </a:pPr>
                      <a:r>
                        <a:rPr lang="fr-FR" sz="1400" b="1" kern="100">
                          <a:effectLst/>
                        </a:rPr>
                        <a:t>Vulnérabilité des écosystèmes</a:t>
                      </a:r>
                      <a:endParaRPr lang="fr-FR" sz="1400" b="1" kern="100">
                        <a:effectLst/>
                        <a:latin typeface="Calibri"/>
                        <a:ea typeface="Calibri"/>
                        <a:cs typeface="Arial"/>
                      </a:endParaRPr>
                    </a:p>
                  </a:txBody>
                  <a:tcPr marL="68580" marR="68580" marT="0" marB="0"/>
                </a:tc>
                <a:tc>
                  <a:txBody>
                    <a:bodyPr/>
                    <a:lstStyle/>
                    <a:p>
                      <a:pPr algn="just">
                        <a:lnSpc>
                          <a:spcPct val="107000"/>
                        </a:lnSpc>
                        <a:spcAft>
                          <a:spcPts val="0"/>
                        </a:spcAft>
                      </a:pPr>
                      <a:r>
                        <a:rPr lang="fr-FR" sz="1400" b="1" kern="100" dirty="0">
                          <a:effectLst/>
                        </a:rPr>
                        <a:t>Politiques et pratiques de gestion des ressources naturelles, utilisation durable des terres, gestion forestière, pêche durable, biodiversité, énergie renouvelable et le développement économique équilibré. Recherches sur les impacts et les mesures de conservation et de gestion adaptatives.</a:t>
                      </a:r>
                      <a:endParaRPr lang="fr-FR" sz="1400" b="1" kern="100" dirty="0">
                        <a:effectLst/>
                        <a:latin typeface="Calibri"/>
                        <a:ea typeface="Calibri"/>
                        <a:cs typeface="Arial"/>
                      </a:endParaRPr>
                    </a:p>
                  </a:txBody>
                  <a:tcPr marL="68580" marR="68580" marT="0" marB="0"/>
                </a:tc>
                <a:extLst>
                  <a:ext uri="{0D108BD9-81ED-4DB2-BD59-A6C34878D82A}">
                    <a16:rowId xmlns:a16="http://schemas.microsoft.com/office/drawing/2014/main" val="10003"/>
                  </a:ext>
                </a:extLst>
              </a:tr>
              <a:tr h="946315">
                <a:tc>
                  <a:txBody>
                    <a:bodyPr/>
                    <a:lstStyle/>
                    <a:p>
                      <a:pPr algn="just">
                        <a:lnSpc>
                          <a:spcPct val="107000"/>
                        </a:lnSpc>
                        <a:spcAft>
                          <a:spcPts val="0"/>
                        </a:spcAft>
                      </a:pPr>
                      <a:r>
                        <a:rPr lang="fr-FR" sz="1400" b="1" kern="100">
                          <a:effectLst/>
                        </a:rPr>
                        <a:t>Agriculture et sécurité alimentaire</a:t>
                      </a:r>
                      <a:endParaRPr lang="fr-FR" sz="1400" b="1" kern="100">
                        <a:effectLst/>
                        <a:latin typeface="Calibri"/>
                        <a:ea typeface="Calibri"/>
                        <a:cs typeface="Arial"/>
                      </a:endParaRPr>
                    </a:p>
                  </a:txBody>
                  <a:tcPr marL="68580" marR="68580" marT="0" marB="0"/>
                </a:tc>
                <a:tc>
                  <a:txBody>
                    <a:bodyPr/>
                    <a:lstStyle/>
                    <a:p>
                      <a:pPr algn="just">
                        <a:lnSpc>
                          <a:spcPct val="107000"/>
                        </a:lnSpc>
                        <a:spcAft>
                          <a:spcPts val="0"/>
                        </a:spcAft>
                      </a:pPr>
                      <a:r>
                        <a:rPr lang="fr-FR" sz="1400" b="1" kern="100" dirty="0">
                          <a:effectLst/>
                        </a:rPr>
                        <a:t>Recherches sur l'évaluation des risques climatiques pour les cultures, les systèmes agricoles et les moyens de subsistance des agriculteurs. Elles visent également à développer des pratiques agricoles adaptées.</a:t>
                      </a:r>
                      <a:endParaRPr lang="fr-FR" sz="1400" b="1" kern="100" dirty="0">
                        <a:effectLst/>
                        <a:latin typeface="Calibri"/>
                        <a:ea typeface="Calibri"/>
                        <a:cs typeface="Arial"/>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821125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1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2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3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8b77875e-5908-45a0-9cb4-dec9ae074618}" enabled="1" method="Privileged" siteId="{0f9e35db-544f-4f60-bdcc-5ea416e6dc70}" contentBits="0" removed="0"/>
</clbl:labelList>
</file>

<file path=docProps/app.xml><?xml version="1.0" encoding="utf-8"?>
<Properties xmlns="http://schemas.openxmlformats.org/officeDocument/2006/extended-properties" xmlns:vt="http://schemas.openxmlformats.org/officeDocument/2006/docPropsVTypes">
  <Template>Facet</Template>
  <TotalTime>18248</TotalTime>
  <Words>2513</Words>
  <Application>Microsoft Office PowerPoint</Application>
  <PresentationFormat>Widescreen</PresentationFormat>
  <Paragraphs>212</Paragraphs>
  <Slides>20</Slides>
  <Notes>1</Notes>
  <HiddenSlides>0</HiddenSlides>
  <MMClips>0</MMClips>
  <ScaleCrop>false</ScaleCrop>
  <HeadingPairs>
    <vt:vector size="6" baseType="variant">
      <vt:variant>
        <vt:lpstr>Fonts Used</vt:lpstr>
      </vt:variant>
      <vt:variant>
        <vt:i4>11</vt:i4>
      </vt:variant>
      <vt:variant>
        <vt:lpstr>Theme</vt:lpstr>
      </vt:variant>
      <vt:variant>
        <vt:i4>5</vt:i4>
      </vt:variant>
      <vt:variant>
        <vt:lpstr>Slide Titles</vt:lpstr>
      </vt:variant>
      <vt:variant>
        <vt:i4>20</vt:i4>
      </vt:variant>
    </vt:vector>
  </HeadingPairs>
  <TitlesOfParts>
    <vt:vector size="36" baseType="lpstr">
      <vt:lpstr>Arial</vt:lpstr>
      <vt:lpstr>Book Antiqua</vt:lpstr>
      <vt:lpstr>Calibri</vt:lpstr>
      <vt:lpstr>Century Schoolbook</vt:lpstr>
      <vt:lpstr>Palatino Linotype</vt:lpstr>
      <vt:lpstr>Segoe UI</vt:lpstr>
      <vt:lpstr>Times New Roman</vt:lpstr>
      <vt:lpstr>Trebuchet MS</vt:lpstr>
      <vt:lpstr>Wingdings</vt:lpstr>
      <vt:lpstr>Wingdings 2</vt:lpstr>
      <vt:lpstr>Wingdings 3</vt:lpstr>
      <vt:lpstr>Facette</vt:lpstr>
      <vt:lpstr>Oriel</vt:lpstr>
      <vt:lpstr>1_Oriel</vt:lpstr>
      <vt:lpstr>2_Oriel</vt:lpstr>
      <vt:lpstr>3_Oriel</vt:lpstr>
      <vt:lpstr>Atelier de sensibilisation sur la gestion des connaissances  dans les Wilayas du Gorgol, du Brakna, d’Aleg et  de Selibabi </vt:lpstr>
      <vt:lpstr>Plan de la présentation </vt:lpstr>
      <vt:lpstr>Introduction et contexte </vt:lpstr>
      <vt:lpstr>Rappel des objectifs </vt:lpstr>
      <vt:lpstr>Démarche de la co-construction de la base des données </vt:lpstr>
      <vt:lpstr>PowerPoint Presentation</vt:lpstr>
      <vt:lpstr>Les thématiques de recherche privilégiées </vt:lpstr>
      <vt:lpstr>2. Les recherches sur les dynamiques transfrontalières </vt:lpstr>
      <vt:lpstr>Les recherches sur le changement climatique</vt:lpstr>
      <vt:lpstr>Les recherches sur l’agriculture et l’environnement</vt:lpstr>
      <vt:lpstr>Positionnement et rôle de l’Université</vt:lpstr>
      <vt:lpstr>Les acteurs locaux  partenaires </vt:lpstr>
      <vt:lpstr>PowerPoint Presentation</vt:lpstr>
      <vt:lpstr>Démarche de collaboration </vt:lpstr>
      <vt:lpstr>Type et démarche de fréquence des mission:  </vt:lpstr>
      <vt:lpstr>Collaboration avec les acteurs locaux </vt:lpstr>
      <vt:lpstr>Livrable: référentiel métier  </vt:lpstr>
      <vt:lpstr>9. Résultats  attendus  dans la mise en œuvre</vt:lpstr>
      <vt:lpstr>PowerPoint Presentation</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Rôle des institutions dans la création de la base des données: diagnostique de l’existant, mécanismes et proposition de vulgarisation</dc:title>
  <dc:creator>PC</dc:creator>
  <cp:lastModifiedBy>Fikre Asmamaw</cp:lastModifiedBy>
  <cp:revision>153</cp:revision>
  <dcterms:created xsi:type="dcterms:W3CDTF">2025-07-15T13:12:13Z</dcterms:created>
  <dcterms:modified xsi:type="dcterms:W3CDTF">2025-11-11T02:13:21Z</dcterms:modified>
</cp:coreProperties>
</file>