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76" r:id="rId4"/>
    <p:sldId id="277" r:id="rId5"/>
    <p:sldId id="278" r:id="rId6"/>
    <p:sldId id="279" r:id="rId7"/>
    <p:sldId id="280" r:id="rId8"/>
    <p:sldId id="281" r:id="rId9"/>
    <p:sldId id="282" r:id="rId10"/>
    <p:sldId id="283"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4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9E67-06B2-45C6-9367-4AC5191E97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DBFCBA9-AC36-46B6-B0BA-F27DE32C6E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15AB20-6F7B-4895-B865-804A7AE512FF}"/>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5" name="Footer Placeholder 4">
            <a:extLst>
              <a:ext uri="{FF2B5EF4-FFF2-40B4-BE49-F238E27FC236}">
                <a16:creationId xmlns:a16="http://schemas.microsoft.com/office/drawing/2014/main" id="{F12EBA83-FC17-429B-AEF0-DBFF2E5AB3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C59ABA-D864-4C8A-BA21-CEEDD63C29CA}"/>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054777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2A36B-E3B0-4895-A0D7-0BFBCB7B06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74EC96-CDF6-40E2-BFD2-BB5597CE12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462389-3976-4626-8197-83F8B5A51330}"/>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5" name="Footer Placeholder 4">
            <a:extLst>
              <a:ext uri="{FF2B5EF4-FFF2-40B4-BE49-F238E27FC236}">
                <a16:creationId xmlns:a16="http://schemas.microsoft.com/office/drawing/2014/main" id="{2972F53F-FDB7-45DE-A7C6-1E6C435D0F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264FD6-3ADE-4DB0-B370-9DC7436E2A49}"/>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36795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FD9867-C2AD-4943-9DAA-6923160A27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A96F35-837C-46DC-9122-90BE743753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E44CDC-726A-4766-A763-F3DFF3227036}"/>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5" name="Footer Placeholder 4">
            <a:extLst>
              <a:ext uri="{FF2B5EF4-FFF2-40B4-BE49-F238E27FC236}">
                <a16:creationId xmlns:a16="http://schemas.microsoft.com/office/drawing/2014/main" id="{8FEC0206-3CB6-492A-9236-23D5B746DA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3B6003-1A5F-44E3-B87C-1E52B019F7BC}"/>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05945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875EB-547E-4014-9601-8EB12B0F42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0CC209-E8A0-43F3-A50D-D6A4F80310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FEE203-F275-442F-8408-0852393CB8FE}"/>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5" name="Footer Placeholder 4">
            <a:extLst>
              <a:ext uri="{FF2B5EF4-FFF2-40B4-BE49-F238E27FC236}">
                <a16:creationId xmlns:a16="http://schemas.microsoft.com/office/drawing/2014/main" id="{41EA040B-4F33-43B5-8C1A-6658AB5939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3836E9-4349-4E68-9049-E835497E34E7}"/>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206237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41652-A98C-4A58-A015-BDE1FD4589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43BE154-B09D-45DC-A928-47E121BA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8FF0DA-9085-4140-A340-0013FFBFED16}"/>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5" name="Footer Placeholder 4">
            <a:extLst>
              <a:ext uri="{FF2B5EF4-FFF2-40B4-BE49-F238E27FC236}">
                <a16:creationId xmlns:a16="http://schemas.microsoft.com/office/drawing/2014/main" id="{7C0E6B3D-850A-4092-AC5C-63E2ACA6FE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02DBD5-BB25-4CA8-86D9-6BE7FBFCF5F9}"/>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380494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5276-A988-4D59-A003-2F84F1A7D0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5F0CAF-865A-41CC-9B34-83968E2FE0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1E49AC8-D9EC-4E73-A67E-C8F89267D9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A2B2EC5-9630-4A43-9007-AE4DE1948432}"/>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6" name="Footer Placeholder 5">
            <a:extLst>
              <a:ext uri="{FF2B5EF4-FFF2-40B4-BE49-F238E27FC236}">
                <a16:creationId xmlns:a16="http://schemas.microsoft.com/office/drawing/2014/main" id="{901F5E4D-B9B3-4B38-AFD8-294F51D801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15D6CA-9A4A-4CED-82D4-5BB429749540}"/>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038490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293A7-FC81-4876-8CBA-BE3224088E1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D57F18-100E-4621-A66E-8B7C0EA5F2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7E8606-8509-45DA-A523-1602D5CF21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E7FAA30-4F33-4DA0-945B-427536AB09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ADEC47-7710-4EBF-A01A-68A4AAC0C5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5259D39-3CB4-4CCA-9E77-88397E676927}"/>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8" name="Footer Placeholder 7">
            <a:extLst>
              <a:ext uri="{FF2B5EF4-FFF2-40B4-BE49-F238E27FC236}">
                <a16:creationId xmlns:a16="http://schemas.microsoft.com/office/drawing/2014/main" id="{630C036A-AA91-49F8-B1E1-0FB84E511C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73A305-5454-49CB-8FA9-A084995F872F}"/>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4097795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4CD72-57EE-4111-9C04-851A704065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D48710-55A2-4F7C-B956-AA7B0EAB6356}"/>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4" name="Footer Placeholder 3">
            <a:extLst>
              <a:ext uri="{FF2B5EF4-FFF2-40B4-BE49-F238E27FC236}">
                <a16:creationId xmlns:a16="http://schemas.microsoft.com/office/drawing/2014/main" id="{B0DBA4E3-6520-4C7B-90F9-84BF158D46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E49190D-3CCD-4CFC-9EEE-035158F49638}"/>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3143070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B320B3-605C-420C-8872-A9505B22D3CA}"/>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3" name="Footer Placeholder 2">
            <a:extLst>
              <a:ext uri="{FF2B5EF4-FFF2-40B4-BE49-F238E27FC236}">
                <a16:creationId xmlns:a16="http://schemas.microsoft.com/office/drawing/2014/main" id="{99216DFC-1C1C-4C53-97A4-39B449DB6D0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20DDCDF-FD10-4096-BB5D-644CF62799A2}"/>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868736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B6DD5-51DA-4B3A-9995-C0E81FDC3E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4B4B2B6-9444-4D5F-BEBD-8D29E39423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B2E8CAB-A79B-4AC2-83A4-83D3BA4EB4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38813E-454B-4361-A624-23769A40E82B}"/>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6" name="Footer Placeholder 5">
            <a:extLst>
              <a:ext uri="{FF2B5EF4-FFF2-40B4-BE49-F238E27FC236}">
                <a16:creationId xmlns:a16="http://schemas.microsoft.com/office/drawing/2014/main" id="{7CA7C44B-F66A-47A9-A068-A019A8A4D3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3935FB-1F3A-4D6E-AC06-54C75CF7B418}"/>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403839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9DDA8-6815-496B-902C-739134504E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451250B-342F-45DF-8FBA-6EF6050071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A4461A5-BA25-4421-BC2C-4E155A9AED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5A25AC-A351-497C-94A8-2690A26CF010}"/>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6" name="Footer Placeholder 5">
            <a:extLst>
              <a:ext uri="{FF2B5EF4-FFF2-40B4-BE49-F238E27FC236}">
                <a16:creationId xmlns:a16="http://schemas.microsoft.com/office/drawing/2014/main" id="{BEC43E4C-E86A-4317-A42B-88BA6EDD23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7A7137-A4AD-47D6-836D-FA6A4CCA4F22}"/>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2902204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CB59D4-FD22-4C4A-B600-4E73AD424C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44575C-E5C4-4EC5-B57C-E814C8DF8F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7F77DA-1D2B-4868-B0DF-3D58AFB43B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3F42A-55B6-45EC-BDFE-FA45D384B605}" type="datetimeFigureOut">
              <a:rPr lang="en-GB" smtClean="0"/>
              <a:t>11/11/2025</a:t>
            </a:fld>
            <a:endParaRPr lang="en-GB"/>
          </a:p>
        </p:txBody>
      </p:sp>
      <p:sp>
        <p:nvSpPr>
          <p:cNvPr id="5" name="Footer Placeholder 4">
            <a:extLst>
              <a:ext uri="{FF2B5EF4-FFF2-40B4-BE49-F238E27FC236}">
                <a16:creationId xmlns:a16="http://schemas.microsoft.com/office/drawing/2014/main" id="{0404AE22-9068-4E34-AEB3-2A268E72B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0C4F5F-F36D-4FDC-A95E-C5B08FFC9A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91261-DC08-4D72-8F69-6926F28B7A45}" type="slidenum">
              <a:rPr lang="en-GB" smtClean="0"/>
              <a:t>‹#›</a:t>
            </a:fld>
            <a:endParaRPr lang="en-GB"/>
          </a:p>
        </p:txBody>
      </p:sp>
    </p:spTree>
    <p:extLst>
      <p:ext uri="{BB962C8B-B14F-4D97-AF65-F5344CB8AC3E}">
        <p14:creationId xmlns:p14="http://schemas.microsoft.com/office/powerpoint/2010/main" val="1620476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BB777-EE90-4AD2-A3A1-076D378BE6C0}"/>
              </a:ext>
            </a:extLst>
          </p:cNvPr>
          <p:cNvSpPr>
            <a:spLocks noGrp="1"/>
          </p:cNvSpPr>
          <p:nvPr>
            <p:ph type="ctrTitle"/>
          </p:nvPr>
        </p:nvSpPr>
        <p:spPr>
          <a:xfrm>
            <a:off x="1262173" y="3033390"/>
            <a:ext cx="9144000" cy="2607014"/>
          </a:xfrm>
        </p:spPr>
        <p:txBody>
          <a:bodyPr>
            <a:noAutofit/>
          </a:bodyPr>
          <a:lstStyle/>
          <a:p>
            <a:r>
              <a:rPr lang="fr-FR" sz="3200" b="1" dirty="0"/>
              <a:t>Régime foncier en Afrique de l’Ouest : héritages coutumiers, réformes juridiques et </a:t>
            </a:r>
            <a:br>
              <a:rPr lang="fr-FR" sz="3200" b="1" dirty="0"/>
            </a:br>
            <a:r>
              <a:rPr lang="fr-FR" sz="3200" b="1" dirty="0"/>
              <a:t>défis contemporains.</a:t>
            </a:r>
            <a:br>
              <a:rPr lang="fr-FR" sz="3200" b="1" dirty="0"/>
            </a:br>
            <a:r>
              <a:rPr lang="fr-FR" sz="2400" dirty="0"/>
              <a:t>Par Dr. </a:t>
            </a:r>
            <a:r>
              <a:rPr lang="fr-FR" sz="2400" dirty="0" err="1"/>
              <a:t>Sakouya</a:t>
            </a:r>
            <a:r>
              <a:rPr lang="fr-FR" sz="2400" dirty="0"/>
              <a:t> GUISSÉ</a:t>
            </a:r>
            <a:br>
              <a:rPr lang="en-US" sz="3200" b="1" dirty="0"/>
            </a:br>
            <a:endParaRPr lang="en-GB" sz="3200" b="1" dirty="0"/>
          </a:p>
        </p:txBody>
      </p:sp>
      <p:pic>
        <p:nvPicPr>
          <p:cNvPr id="4" name="Picture 3">
            <a:extLst>
              <a:ext uri="{FF2B5EF4-FFF2-40B4-BE49-F238E27FC236}">
                <a16:creationId xmlns:a16="http://schemas.microsoft.com/office/drawing/2014/main" id="{C03F0551-469F-424E-B2C3-6FED08F40D5F}"/>
              </a:ext>
            </a:extLst>
          </p:cNvPr>
          <p:cNvPicPr>
            <a:picLocks noChangeAspect="1"/>
          </p:cNvPicPr>
          <p:nvPr/>
        </p:nvPicPr>
        <p:blipFill>
          <a:blip r:embed="rId2"/>
          <a:stretch>
            <a:fillRect/>
          </a:stretch>
        </p:blipFill>
        <p:spPr>
          <a:xfrm>
            <a:off x="9581205" y="2023741"/>
            <a:ext cx="2326005" cy="1009650"/>
          </a:xfrm>
          <a:prstGeom prst="rect">
            <a:avLst/>
          </a:prstGeom>
        </p:spPr>
      </p:pic>
      <p:pic>
        <p:nvPicPr>
          <p:cNvPr id="6" name="Picture 5">
            <a:extLst>
              <a:ext uri="{FF2B5EF4-FFF2-40B4-BE49-F238E27FC236}">
                <a16:creationId xmlns:a16="http://schemas.microsoft.com/office/drawing/2014/main" id="{F0939353-2726-44DD-93BC-23A46C49DC55}"/>
              </a:ext>
            </a:extLst>
          </p:cNvPr>
          <p:cNvPicPr>
            <a:picLocks noChangeAspect="1"/>
          </p:cNvPicPr>
          <p:nvPr/>
        </p:nvPicPr>
        <p:blipFill>
          <a:blip r:embed="rId3"/>
          <a:stretch>
            <a:fillRect/>
          </a:stretch>
        </p:blipFill>
        <p:spPr>
          <a:xfrm>
            <a:off x="0" y="-6064"/>
            <a:ext cx="12192000" cy="1406203"/>
          </a:xfrm>
          <a:prstGeom prst="rect">
            <a:avLst/>
          </a:prstGeom>
        </p:spPr>
      </p:pic>
      <p:pic>
        <p:nvPicPr>
          <p:cNvPr id="7" name="Picture 6">
            <a:extLst>
              <a:ext uri="{FF2B5EF4-FFF2-40B4-BE49-F238E27FC236}">
                <a16:creationId xmlns:a16="http://schemas.microsoft.com/office/drawing/2014/main" id="{13B09F70-E9B4-4970-9832-2AFF6580BA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807" y="5780209"/>
            <a:ext cx="2599545" cy="921629"/>
          </a:xfrm>
          <a:prstGeom prst="rect">
            <a:avLst/>
          </a:prstGeom>
          <a:noFill/>
          <a:ln>
            <a:noFill/>
          </a:ln>
        </p:spPr>
      </p:pic>
      <p:pic>
        <p:nvPicPr>
          <p:cNvPr id="9" name="Picture 8">
            <a:extLst>
              <a:ext uri="{FF2B5EF4-FFF2-40B4-BE49-F238E27FC236}">
                <a16:creationId xmlns:a16="http://schemas.microsoft.com/office/drawing/2014/main" id="{B2B10B92-2F5C-4151-886D-B2F439BD403C}"/>
              </a:ext>
            </a:extLst>
          </p:cNvPr>
          <p:cNvPicPr>
            <a:picLocks noChangeAspect="1"/>
          </p:cNvPicPr>
          <p:nvPr/>
        </p:nvPicPr>
        <p:blipFill>
          <a:blip r:embed="rId5"/>
          <a:stretch>
            <a:fillRect/>
          </a:stretch>
        </p:blipFill>
        <p:spPr>
          <a:xfrm>
            <a:off x="9327683" y="5780209"/>
            <a:ext cx="2833048" cy="1009650"/>
          </a:xfrm>
          <a:prstGeom prst="rect">
            <a:avLst/>
          </a:prstGeom>
        </p:spPr>
      </p:pic>
      <p:pic>
        <p:nvPicPr>
          <p:cNvPr id="11" name="Picture 10">
            <a:extLst>
              <a:ext uri="{FF2B5EF4-FFF2-40B4-BE49-F238E27FC236}">
                <a16:creationId xmlns:a16="http://schemas.microsoft.com/office/drawing/2014/main" id="{4ECEC6A6-7015-4807-8CB6-BE7E4D383166}"/>
              </a:ext>
            </a:extLst>
          </p:cNvPr>
          <p:cNvPicPr>
            <a:picLocks noChangeAspect="1"/>
          </p:cNvPicPr>
          <p:nvPr/>
        </p:nvPicPr>
        <p:blipFill>
          <a:blip r:embed="rId6"/>
          <a:stretch>
            <a:fillRect/>
          </a:stretch>
        </p:blipFill>
        <p:spPr>
          <a:xfrm>
            <a:off x="4291210" y="5736198"/>
            <a:ext cx="3906614" cy="1009650"/>
          </a:xfrm>
          <a:prstGeom prst="rect">
            <a:avLst/>
          </a:prstGeom>
        </p:spPr>
      </p:pic>
      <p:pic>
        <p:nvPicPr>
          <p:cNvPr id="5" name="Picture 4">
            <a:extLst>
              <a:ext uri="{FF2B5EF4-FFF2-40B4-BE49-F238E27FC236}">
                <a16:creationId xmlns:a16="http://schemas.microsoft.com/office/drawing/2014/main" id="{C128AD63-FA0C-DA33-E089-D6FFE7AF76D8}"/>
              </a:ext>
            </a:extLst>
          </p:cNvPr>
          <p:cNvPicPr>
            <a:picLocks noChangeAspect="1"/>
          </p:cNvPicPr>
          <p:nvPr/>
        </p:nvPicPr>
        <p:blipFill>
          <a:blip r:embed="rId7"/>
          <a:stretch>
            <a:fillRect/>
          </a:stretch>
        </p:blipFill>
        <p:spPr>
          <a:xfrm>
            <a:off x="284789" y="1608590"/>
            <a:ext cx="1954767" cy="1650463"/>
          </a:xfrm>
          <a:prstGeom prst="rect">
            <a:avLst/>
          </a:prstGeom>
        </p:spPr>
      </p:pic>
    </p:spTree>
    <p:extLst>
      <p:ext uri="{BB962C8B-B14F-4D97-AF65-F5344CB8AC3E}">
        <p14:creationId xmlns:p14="http://schemas.microsoft.com/office/powerpoint/2010/main" val="1684989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B4A23-415F-DCC1-F27B-A2BB1266AD3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8812056-93CC-92DF-B3C9-124124C58667}"/>
              </a:ext>
            </a:extLst>
          </p:cNvPr>
          <p:cNvPicPr>
            <a:picLocks noChangeAspect="1"/>
          </p:cNvPicPr>
          <p:nvPr/>
        </p:nvPicPr>
        <p:blipFill>
          <a:blip r:embed="rId2"/>
          <a:stretch>
            <a:fillRect/>
          </a:stretch>
        </p:blipFill>
        <p:spPr>
          <a:xfrm>
            <a:off x="0" y="-6064"/>
            <a:ext cx="12192000" cy="1406203"/>
          </a:xfrm>
          <a:prstGeom prst="rect">
            <a:avLst/>
          </a:prstGeom>
        </p:spPr>
      </p:pic>
      <p:sp>
        <p:nvSpPr>
          <p:cNvPr id="6" name="Content Placeholder 5">
            <a:extLst>
              <a:ext uri="{FF2B5EF4-FFF2-40B4-BE49-F238E27FC236}">
                <a16:creationId xmlns:a16="http://schemas.microsoft.com/office/drawing/2014/main" id="{869658A9-79AE-C970-6C65-57E08933F40F}"/>
              </a:ext>
            </a:extLst>
          </p:cNvPr>
          <p:cNvSpPr>
            <a:spLocks noGrp="1"/>
          </p:cNvSpPr>
          <p:nvPr>
            <p:ph idx="1"/>
          </p:nvPr>
        </p:nvSpPr>
        <p:spPr>
          <a:xfrm>
            <a:off x="245328" y="1491916"/>
            <a:ext cx="11593746" cy="5457523"/>
          </a:xfrm>
        </p:spPr>
        <p:txBody>
          <a:bodyPr>
            <a:normAutofit/>
          </a:bodyPr>
          <a:lstStyle/>
          <a:p>
            <a:endParaRPr lang="en-US" dirty="0"/>
          </a:p>
          <a:p>
            <a:endParaRPr lang="en-US" dirty="0"/>
          </a:p>
          <a:p>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a:p>
            <a:endParaRPr lang="en-GB" altLang="en-US" sz="3600" dirty="0">
              <a:latin typeface="Arial" panose="020B0604020202020204" pitchFamily="34" charset="0"/>
            </a:endParaRPr>
          </a:p>
          <a:p>
            <a:endParaRPr lang="en-US" dirty="0"/>
          </a:p>
        </p:txBody>
      </p:sp>
      <p:sp>
        <p:nvSpPr>
          <p:cNvPr id="10" name="ZoneTexte 9">
            <a:extLst>
              <a:ext uri="{FF2B5EF4-FFF2-40B4-BE49-F238E27FC236}">
                <a16:creationId xmlns:a16="http://schemas.microsoft.com/office/drawing/2014/main" id="{D67899DF-F757-B8BC-DBE1-4019985ABC05}"/>
              </a:ext>
            </a:extLst>
          </p:cNvPr>
          <p:cNvSpPr txBox="1"/>
          <p:nvPr/>
        </p:nvSpPr>
        <p:spPr>
          <a:xfrm>
            <a:off x="245327" y="1491916"/>
            <a:ext cx="11815127" cy="4216539"/>
          </a:xfrm>
          <a:prstGeom prst="rect">
            <a:avLst/>
          </a:prstGeom>
          <a:noFill/>
        </p:spPr>
        <p:txBody>
          <a:bodyPr wrap="square">
            <a:spAutoFit/>
          </a:bodyPr>
          <a:lstStyle/>
          <a:p>
            <a:r>
              <a:rPr lang="fr-FR" sz="3600" b="1" dirty="0"/>
              <a:t>Conclusion et échanges:</a:t>
            </a:r>
          </a:p>
          <a:p>
            <a:pPr algn="just"/>
            <a:r>
              <a:rPr lang="fr-FR" sz="4000" b="1" dirty="0"/>
              <a:t>	</a:t>
            </a:r>
            <a:r>
              <a:rPr lang="fr-FR" sz="3200" dirty="0"/>
              <a:t>Pour conclure, le régime foncier en Afrique de l’Ouest est à un tournant, où la reconnaissance des héritages coutumiers et les réformes modernes doivent être habilement conciliées. </a:t>
            </a:r>
          </a:p>
          <a:p>
            <a:pPr algn="just"/>
            <a:endParaRPr lang="fr-FR" sz="3200" dirty="0"/>
          </a:p>
          <a:p>
            <a:pPr algn="just"/>
            <a:r>
              <a:rPr lang="fr-FR" sz="3200" dirty="0"/>
              <a:t>	Une gouvernance foncière inclusive et participative est la clé pour relever les défis actuels et futurs en matière d’accès, d’équité et de paix sociale.</a:t>
            </a:r>
          </a:p>
        </p:txBody>
      </p:sp>
    </p:spTree>
    <p:extLst>
      <p:ext uri="{BB962C8B-B14F-4D97-AF65-F5344CB8AC3E}">
        <p14:creationId xmlns:p14="http://schemas.microsoft.com/office/powerpoint/2010/main" val="975097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8">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BCCEFE6-4AE7-4DE3-A38E-74E56795694C}"/>
              </a:ext>
            </a:extLst>
          </p:cNvPr>
          <p:cNvPicPr>
            <a:picLocks noChangeAspect="1"/>
          </p:cNvPicPr>
          <p:nvPr/>
        </p:nvPicPr>
        <p:blipFill>
          <a:blip r:embed="rId2"/>
          <a:stretch>
            <a:fillRect/>
          </a:stretch>
        </p:blipFill>
        <p:spPr>
          <a:xfrm>
            <a:off x="-8468" y="0"/>
            <a:ext cx="12185625" cy="1405467"/>
          </a:xfrm>
          <a:prstGeom prst="rect">
            <a:avLst/>
          </a:prstGeom>
        </p:spPr>
      </p:pic>
      <p:sp>
        <p:nvSpPr>
          <p:cNvPr id="3" name="Content Placeholder 2">
            <a:extLst>
              <a:ext uri="{FF2B5EF4-FFF2-40B4-BE49-F238E27FC236}">
                <a16:creationId xmlns:a16="http://schemas.microsoft.com/office/drawing/2014/main" id="{612966D3-037E-493E-B5E0-6D1FFA6EFB39}"/>
              </a:ext>
            </a:extLst>
          </p:cNvPr>
          <p:cNvSpPr>
            <a:spLocks noGrp="1"/>
          </p:cNvSpPr>
          <p:nvPr>
            <p:ph idx="1"/>
          </p:nvPr>
        </p:nvSpPr>
        <p:spPr>
          <a:xfrm>
            <a:off x="147782" y="2983345"/>
            <a:ext cx="11333901" cy="3046913"/>
          </a:xfrm>
        </p:spPr>
        <p:txBody>
          <a:bodyPr anchor="t">
            <a:normAutofit/>
          </a:bodyPr>
          <a:lstStyle/>
          <a:p>
            <a:pPr marL="0" indent="0" algn="ctr">
              <a:buNone/>
            </a:pPr>
            <a:r>
              <a:rPr lang="fr-FR" sz="4000" b="1" dirty="0"/>
              <a:t>Je vous remercie de votre </a:t>
            </a:r>
            <a:r>
              <a:rPr lang="fr-FR" sz="4000" b="1"/>
              <a:t>attention !</a:t>
            </a:r>
            <a:endParaRPr lang="fr-FR" sz="4000" b="1" dirty="0"/>
          </a:p>
          <a:p>
            <a:pPr marL="0" indent="0" algn="ctr">
              <a:buNone/>
            </a:pPr>
            <a:r>
              <a:rPr lang="en-US" sz="4000" b="1" dirty="0"/>
              <a:t>Thank you!</a:t>
            </a:r>
          </a:p>
          <a:p>
            <a:pPr marL="0" indent="0" algn="ctr">
              <a:buNone/>
            </a:pPr>
            <a:r>
              <a:rPr lang="en-US" sz="4000" b="1" i="1" dirty="0">
                <a:solidFill>
                  <a:srgbClr val="0070C0"/>
                </a:solidFill>
              </a:rPr>
              <a:t>guisse.sakouya@ugb.edu.sn</a:t>
            </a:r>
            <a:endParaRPr lang="en-GB" sz="4000" b="1" i="1" dirty="0">
              <a:solidFill>
                <a:srgbClr val="0070C0"/>
              </a:solidFill>
            </a:endParaRPr>
          </a:p>
        </p:txBody>
      </p:sp>
      <p:sp>
        <p:nvSpPr>
          <p:cNvPr id="46" name="Rectangle 10">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12">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3022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B74AC-DA50-D61D-97CC-664D958BC4A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6FE8141-ACC7-F7B1-804E-29F521A720AD}"/>
              </a:ext>
            </a:extLst>
          </p:cNvPr>
          <p:cNvPicPr>
            <a:picLocks noChangeAspect="1"/>
          </p:cNvPicPr>
          <p:nvPr/>
        </p:nvPicPr>
        <p:blipFill>
          <a:blip r:embed="rId2"/>
          <a:stretch>
            <a:fillRect/>
          </a:stretch>
        </p:blipFill>
        <p:spPr>
          <a:xfrm>
            <a:off x="0" y="-6064"/>
            <a:ext cx="12192000" cy="1406203"/>
          </a:xfrm>
          <a:prstGeom prst="rect">
            <a:avLst/>
          </a:prstGeom>
        </p:spPr>
      </p:pic>
      <p:sp>
        <p:nvSpPr>
          <p:cNvPr id="6" name="Content Placeholder 5">
            <a:extLst>
              <a:ext uri="{FF2B5EF4-FFF2-40B4-BE49-F238E27FC236}">
                <a16:creationId xmlns:a16="http://schemas.microsoft.com/office/drawing/2014/main" id="{FD6164C7-BF36-669C-DAE3-6C5F41F426D5}"/>
              </a:ext>
            </a:extLst>
          </p:cNvPr>
          <p:cNvSpPr>
            <a:spLocks noGrp="1"/>
          </p:cNvSpPr>
          <p:nvPr>
            <p:ph idx="1"/>
          </p:nvPr>
        </p:nvSpPr>
        <p:spPr>
          <a:xfrm>
            <a:off x="245328" y="1879629"/>
            <a:ext cx="8080743" cy="4475754"/>
          </a:xfrm>
        </p:spPr>
        <p:txBody>
          <a:bodyPr>
            <a:normAutofit/>
          </a:bodyPr>
          <a:lstStyle/>
          <a:p>
            <a:endParaRPr lang="en-US" dirty="0"/>
          </a:p>
          <a:p>
            <a:endParaRPr lang="en-US" dirty="0"/>
          </a:p>
          <a:p>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a:p>
            <a:endParaRPr lang="en-GB" altLang="en-US" sz="3600" dirty="0">
              <a:latin typeface="Arial" panose="020B0604020202020204" pitchFamily="34" charset="0"/>
            </a:endParaRPr>
          </a:p>
          <a:p>
            <a:endParaRPr lang="en-US" dirty="0"/>
          </a:p>
        </p:txBody>
      </p:sp>
      <p:sp>
        <p:nvSpPr>
          <p:cNvPr id="9" name="ZoneTexte 8">
            <a:extLst>
              <a:ext uri="{FF2B5EF4-FFF2-40B4-BE49-F238E27FC236}">
                <a16:creationId xmlns:a16="http://schemas.microsoft.com/office/drawing/2014/main" id="{CBCC051B-C612-ADFD-1DD5-1E1884F55854}"/>
              </a:ext>
            </a:extLst>
          </p:cNvPr>
          <p:cNvSpPr txBox="1"/>
          <p:nvPr/>
        </p:nvSpPr>
        <p:spPr>
          <a:xfrm>
            <a:off x="885525" y="1318661"/>
            <a:ext cx="10087276" cy="5016758"/>
          </a:xfrm>
          <a:prstGeom prst="rect">
            <a:avLst/>
          </a:prstGeom>
          <a:noFill/>
        </p:spPr>
        <p:txBody>
          <a:bodyPr wrap="square">
            <a:spAutoFit/>
          </a:bodyPr>
          <a:lstStyle/>
          <a:p>
            <a:r>
              <a:rPr lang="fr-FR" sz="4000" b="1" dirty="0"/>
              <a:t>Introduction:</a:t>
            </a:r>
          </a:p>
          <a:p>
            <a:pPr algn="just"/>
            <a:r>
              <a:rPr lang="fr-FR" dirty="0"/>
              <a:t> 	</a:t>
            </a:r>
            <a:r>
              <a:rPr lang="fr-FR" sz="2800" dirty="0"/>
              <a:t>Le régime foncier en Afrique de l’Ouest est caractérisé par la coexistence complexe de systèmes coutumiers traditionnels, fondés sur la gestion collective des terres, et de réformes juridiques modernes qui tentent de sécuriser les droits fonciers. </a:t>
            </a:r>
          </a:p>
          <a:p>
            <a:pPr algn="just"/>
            <a:r>
              <a:rPr lang="fr-FR" sz="2800" dirty="0"/>
              <a:t>	Cette dualité pose plusieurs défis, notamment en matière de gouvernance territoriale, d’équité d’accès à la terre, et de reconnaissance des droits coutumiers parfois ignorés par les lois écrites. </a:t>
            </a:r>
          </a:p>
          <a:p>
            <a:pPr algn="just"/>
            <a:r>
              <a:rPr lang="fr-FR" sz="2800" dirty="0"/>
              <a:t>	Nous verrons comment ces héritages et réformes peuvent être conciliés pour assurer une gestion foncière durable et inclusive. </a:t>
            </a:r>
          </a:p>
        </p:txBody>
      </p:sp>
    </p:spTree>
    <p:extLst>
      <p:ext uri="{BB962C8B-B14F-4D97-AF65-F5344CB8AC3E}">
        <p14:creationId xmlns:p14="http://schemas.microsoft.com/office/powerpoint/2010/main" val="3980465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F0CD3-D1EE-CEDE-0C0C-2FF3DC77072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B2CD7E8-C036-D5EB-2110-E19D0AB0869F}"/>
              </a:ext>
            </a:extLst>
          </p:cNvPr>
          <p:cNvPicPr>
            <a:picLocks noChangeAspect="1"/>
          </p:cNvPicPr>
          <p:nvPr/>
        </p:nvPicPr>
        <p:blipFill>
          <a:blip r:embed="rId2"/>
          <a:stretch>
            <a:fillRect/>
          </a:stretch>
        </p:blipFill>
        <p:spPr>
          <a:xfrm>
            <a:off x="0" y="-6064"/>
            <a:ext cx="12192000" cy="1406203"/>
          </a:xfrm>
          <a:prstGeom prst="rect">
            <a:avLst/>
          </a:prstGeom>
        </p:spPr>
      </p:pic>
      <p:sp>
        <p:nvSpPr>
          <p:cNvPr id="6" name="Content Placeholder 5">
            <a:extLst>
              <a:ext uri="{FF2B5EF4-FFF2-40B4-BE49-F238E27FC236}">
                <a16:creationId xmlns:a16="http://schemas.microsoft.com/office/drawing/2014/main" id="{1B3A51CA-55B6-24D6-8076-569F7E0F64F8}"/>
              </a:ext>
            </a:extLst>
          </p:cNvPr>
          <p:cNvSpPr>
            <a:spLocks noGrp="1"/>
          </p:cNvSpPr>
          <p:nvPr>
            <p:ph idx="1"/>
          </p:nvPr>
        </p:nvSpPr>
        <p:spPr>
          <a:xfrm>
            <a:off x="245328" y="1879629"/>
            <a:ext cx="8080743" cy="4475754"/>
          </a:xfrm>
        </p:spPr>
        <p:txBody>
          <a:bodyPr>
            <a:normAutofit/>
          </a:bodyPr>
          <a:lstStyle/>
          <a:p>
            <a:endParaRPr lang="en-US" dirty="0"/>
          </a:p>
          <a:p>
            <a:endParaRPr lang="en-US" dirty="0"/>
          </a:p>
          <a:p>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a:p>
            <a:endParaRPr lang="en-GB" altLang="en-US" sz="3600" dirty="0">
              <a:latin typeface="Arial" panose="020B0604020202020204" pitchFamily="34" charset="0"/>
            </a:endParaRPr>
          </a:p>
          <a:p>
            <a:endParaRPr lang="en-US" dirty="0"/>
          </a:p>
        </p:txBody>
      </p:sp>
      <p:sp>
        <p:nvSpPr>
          <p:cNvPr id="9" name="ZoneTexte 8">
            <a:extLst>
              <a:ext uri="{FF2B5EF4-FFF2-40B4-BE49-F238E27FC236}">
                <a16:creationId xmlns:a16="http://schemas.microsoft.com/office/drawing/2014/main" id="{907A4AEB-E27B-B87C-1A37-70FCB2089727}"/>
              </a:ext>
            </a:extLst>
          </p:cNvPr>
          <p:cNvSpPr txBox="1"/>
          <p:nvPr/>
        </p:nvSpPr>
        <p:spPr>
          <a:xfrm>
            <a:off x="952902" y="1400139"/>
            <a:ext cx="10087276" cy="5570756"/>
          </a:xfrm>
          <a:prstGeom prst="rect">
            <a:avLst/>
          </a:prstGeom>
          <a:noFill/>
        </p:spPr>
        <p:txBody>
          <a:bodyPr wrap="square">
            <a:spAutoFit/>
          </a:bodyPr>
          <a:lstStyle/>
          <a:p>
            <a:pPr algn="just"/>
            <a:r>
              <a:rPr lang="fr-FR" sz="3600" b="1" dirty="0"/>
              <a:t>Fondements coutumiers:</a:t>
            </a:r>
          </a:p>
          <a:p>
            <a:pPr marL="457200" indent="-457200" algn="just">
              <a:buClr>
                <a:srgbClr val="00B050"/>
              </a:buClr>
              <a:buFont typeface="Wingdings" panose="05000000000000000000" pitchFamily="2" charset="2"/>
              <a:buChar char="q"/>
            </a:pPr>
            <a:r>
              <a:rPr lang="fr-FR" sz="3200" dirty="0"/>
              <a:t>Les droits fonciers en Afrique de l’Ouest reposent largement sur des pratiques coutumières, où la terre est considérée comme un bien collectif appartenant à la communauté ou à la famille élargie. </a:t>
            </a:r>
          </a:p>
          <a:p>
            <a:pPr marL="457200" indent="-457200" algn="just">
              <a:buClr>
                <a:srgbClr val="00B050"/>
              </a:buClr>
              <a:buFont typeface="Wingdings" panose="05000000000000000000" pitchFamily="2" charset="2"/>
              <a:buChar char="q"/>
            </a:pPr>
            <a:r>
              <a:rPr lang="fr-FR" sz="3200" dirty="0"/>
              <a:t>Les autorités coutumières, telles que les chefs de village ou les conseils traditionnels, jouent un rôle central dans la gestion et la régulation des terres. </a:t>
            </a:r>
          </a:p>
          <a:p>
            <a:pPr marL="457200" indent="-457200" algn="just">
              <a:buClr>
                <a:srgbClr val="00B050"/>
              </a:buClr>
              <a:buFont typeface="Wingdings" panose="05000000000000000000" pitchFamily="2" charset="2"/>
              <a:buChar char="q"/>
            </a:pPr>
            <a:r>
              <a:rPr lang="fr-FR" sz="3200" dirty="0"/>
              <a:t>Ces systèmes assurent la cohésion sociale et intègrent des dimensions rituelles et culturelles importantes, uniques au contexte ouest-africain.</a:t>
            </a:r>
          </a:p>
        </p:txBody>
      </p:sp>
    </p:spTree>
    <p:extLst>
      <p:ext uri="{BB962C8B-B14F-4D97-AF65-F5344CB8AC3E}">
        <p14:creationId xmlns:p14="http://schemas.microsoft.com/office/powerpoint/2010/main" val="526145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4905E-B2DA-DCD1-D422-6F067F7AFE4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CF1C930-7FD9-0730-54D2-51B25FB8BB15}"/>
              </a:ext>
            </a:extLst>
          </p:cNvPr>
          <p:cNvPicPr>
            <a:picLocks noChangeAspect="1"/>
          </p:cNvPicPr>
          <p:nvPr/>
        </p:nvPicPr>
        <p:blipFill>
          <a:blip r:embed="rId2"/>
          <a:stretch>
            <a:fillRect/>
          </a:stretch>
        </p:blipFill>
        <p:spPr>
          <a:xfrm>
            <a:off x="0" y="-6064"/>
            <a:ext cx="12192000" cy="1406203"/>
          </a:xfrm>
          <a:prstGeom prst="rect">
            <a:avLst/>
          </a:prstGeom>
        </p:spPr>
      </p:pic>
      <p:sp>
        <p:nvSpPr>
          <p:cNvPr id="6" name="Content Placeholder 5">
            <a:extLst>
              <a:ext uri="{FF2B5EF4-FFF2-40B4-BE49-F238E27FC236}">
                <a16:creationId xmlns:a16="http://schemas.microsoft.com/office/drawing/2014/main" id="{9BB9C325-447F-9246-8C62-79EBAA396CCC}"/>
              </a:ext>
            </a:extLst>
          </p:cNvPr>
          <p:cNvSpPr>
            <a:spLocks noGrp="1"/>
          </p:cNvSpPr>
          <p:nvPr>
            <p:ph idx="1"/>
          </p:nvPr>
        </p:nvSpPr>
        <p:spPr>
          <a:xfrm>
            <a:off x="245328" y="1491916"/>
            <a:ext cx="11593746" cy="5457523"/>
          </a:xfrm>
        </p:spPr>
        <p:txBody>
          <a:bodyPr>
            <a:normAutofit/>
          </a:bodyPr>
          <a:lstStyle/>
          <a:p>
            <a:endParaRPr lang="en-US" dirty="0"/>
          </a:p>
          <a:p>
            <a:endParaRPr lang="en-US" dirty="0"/>
          </a:p>
          <a:p>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a:p>
            <a:endParaRPr lang="en-GB" altLang="en-US" sz="3600" dirty="0">
              <a:latin typeface="Arial" panose="020B0604020202020204" pitchFamily="34" charset="0"/>
            </a:endParaRPr>
          </a:p>
          <a:p>
            <a:endParaRPr lang="en-US" dirty="0"/>
          </a:p>
        </p:txBody>
      </p:sp>
      <p:sp>
        <p:nvSpPr>
          <p:cNvPr id="10" name="ZoneTexte 9">
            <a:extLst>
              <a:ext uri="{FF2B5EF4-FFF2-40B4-BE49-F238E27FC236}">
                <a16:creationId xmlns:a16="http://schemas.microsoft.com/office/drawing/2014/main" id="{2B4B976F-A01A-0695-4E52-7489BEB37A56}"/>
              </a:ext>
            </a:extLst>
          </p:cNvPr>
          <p:cNvSpPr txBox="1"/>
          <p:nvPr/>
        </p:nvSpPr>
        <p:spPr>
          <a:xfrm>
            <a:off x="245327" y="1491916"/>
            <a:ext cx="11815127" cy="5570756"/>
          </a:xfrm>
          <a:prstGeom prst="rect">
            <a:avLst/>
          </a:prstGeom>
          <a:noFill/>
        </p:spPr>
        <p:txBody>
          <a:bodyPr wrap="square">
            <a:spAutoFit/>
          </a:bodyPr>
          <a:lstStyle/>
          <a:p>
            <a:pPr algn="just"/>
            <a:r>
              <a:rPr lang="fr-FR" sz="3600" b="1" dirty="0"/>
              <a:t>Gestion collective et régulation:</a:t>
            </a:r>
          </a:p>
          <a:p>
            <a:pPr marL="457200" indent="-457200" algn="just">
              <a:buClr>
                <a:srgbClr val="00B050"/>
              </a:buClr>
              <a:buFont typeface="Wingdings" panose="05000000000000000000" pitchFamily="2" charset="2"/>
              <a:buChar char="q"/>
            </a:pPr>
            <a:r>
              <a:rPr lang="fr-FR" sz="3200" dirty="0"/>
              <a:t>La gestion foncière coutumière s’appuie sur des mécanismes de régulation collective, notamment à travers des assemblées villageoises et des processus d’arbitrage local. </a:t>
            </a:r>
          </a:p>
          <a:p>
            <a:pPr algn="just">
              <a:buClr>
                <a:srgbClr val="00B050"/>
              </a:buClr>
            </a:pPr>
            <a:endParaRPr lang="fr-FR" sz="3200" dirty="0"/>
          </a:p>
          <a:p>
            <a:pPr marL="457200" indent="-457200" algn="just">
              <a:buClr>
                <a:srgbClr val="00B050"/>
              </a:buClr>
              <a:buFont typeface="Wingdings" panose="05000000000000000000" pitchFamily="2" charset="2"/>
              <a:buChar char="q"/>
            </a:pPr>
            <a:r>
              <a:rPr lang="fr-FR" sz="3200" dirty="0"/>
              <a:t>Ces dispositifs permettent de résoudre les conflits fonciers et d’organiser l’occupation des terres de manière participative.</a:t>
            </a:r>
          </a:p>
          <a:p>
            <a:pPr algn="just">
              <a:buClr>
                <a:srgbClr val="00B050"/>
              </a:buClr>
            </a:pPr>
            <a:endParaRPr lang="fr-FR" sz="3200" dirty="0"/>
          </a:p>
          <a:p>
            <a:pPr marL="457200" indent="-457200" algn="just">
              <a:buClr>
                <a:srgbClr val="00B050"/>
              </a:buClr>
              <a:buFont typeface="Wingdings" panose="05000000000000000000" pitchFamily="2" charset="2"/>
              <a:buChar char="q"/>
            </a:pPr>
            <a:r>
              <a:rPr lang="fr-FR" sz="3200" dirty="0"/>
              <a:t>Cependant, ces pratiques entrent souvent en tension avec les dispositifs juridiques formels de l’État, posant des défis à la reconnaissance légale des droits coutumiers.</a:t>
            </a:r>
          </a:p>
        </p:txBody>
      </p:sp>
    </p:spTree>
    <p:extLst>
      <p:ext uri="{BB962C8B-B14F-4D97-AF65-F5344CB8AC3E}">
        <p14:creationId xmlns:p14="http://schemas.microsoft.com/office/powerpoint/2010/main" val="4284392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76197-CC75-FE4C-FEF5-09E6AF4BC0F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D8A003F-8204-CE14-0314-21B9B9DDD889}"/>
              </a:ext>
            </a:extLst>
          </p:cNvPr>
          <p:cNvPicPr>
            <a:picLocks noChangeAspect="1"/>
          </p:cNvPicPr>
          <p:nvPr/>
        </p:nvPicPr>
        <p:blipFill>
          <a:blip r:embed="rId2"/>
          <a:stretch>
            <a:fillRect/>
          </a:stretch>
        </p:blipFill>
        <p:spPr>
          <a:xfrm>
            <a:off x="0" y="-6064"/>
            <a:ext cx="12192000" cy="1406203"/>
          </a:xfrm>
          <a:prstGeom prst="rect">
            <a:avLst/>
          </a:prstGeom>
        </p:spPr>
      </p:pic>
      <p:sp>
        <p:nvSpPr>
          <p:cNvPr id="6" name="Content Placeholder 5">
            <a:extLst>
              <a:ext uri="{FF2B5EF4-FFF2-40B4-BE49-F238E27FC236}">
                <a16:creationId xmlns:a16="http://schemas.microsoft.com/office/drawing/2014/main" id="{1160CF0D-04A8-C51D-9692-DA0094CE2897}"/>
              </a:ext>
            </a:extLst>
          </p:cNvPr>
          <p:cNvSpPr>
            <a:spLocks noGrp="1"/>
          </p:cNvSpPr>
          <p:nvPr>
            <p:ph idx="1"/>
          </p:nvPr>
        </p:nvSpPr>
        <p:spPr>
          <a:xfrm>
            <a:off x="245328" y="1491916"/>
            <a:ext cx="11593746" cy="5457523"/>
          </a:xfrm>
        </p:spPr>
        <p:txBody>
          <a:bodyPr>
            <a:normAutofit/>
          </a:bodyPr>
          <a:lstStyle/>
          <a:p>
            <a:endParaRPr lang="en-US" dirty="0"/>
          </a:p>
          <a:p>
            <a:endParaRPr lang="en-US" dirty="0"/>
          </a:p>
          <a:p>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a:p>
            <a:endParaRPr lang="en-GB" altLang="en-US" sz="3600" dirty="0">
              <a:latin typeface="Arial" panose="020B0604020202020204" pitchFamily="34" charset="0"/>
            </a:endParaRPr>
          </a:p>
          <a:p>
            <a:endParaRPr lang="en-US" dirty="0"/>
          </a:p>
        </p:txBody>
      </p:sp>
      <p:sp>
        <p:nvSpPr>
          <p:cNvPr id="10" name="ZoneTexte 9">
            <a:extLst>
              <a:ext uri="{FF2B5EF4-FFF2-40B4-BE49-F238E27FC236}">
                <a16:creationId xmlns:a16="http://schemas.microsoft.com/office/drawing/2014/main" id="{892166B0-C089-1C68-3378-4CEA27B4DC36}"/>
              </a:ext>
            </a:extLst>
          </p:cNvPr>
          <p:cNvSpPr txBox="1"/>
          <p:nvPr/>
        </p:nvSpPr>
        <p:spPr>
          <a:xfrm>
            <a:off x="245327" y="1491916"/>
            <a:ext cx="11815127" cy="5570756"/>
          </a:xfrm>
          <a:prstGeom prst="rect">
            <a:avLst/>
          </a:prstGeom>
          <a:noFill/>
        </p:spPr>
        <p:txBody>
          <a:bodyPr wrap="square">
            <a:spAutoFit/>
          </a:bodyPr>
          <a:lstStyle/>
          <a:p>
            <a:r>
              <a:rPr lang="fr-FR" sz="3600" b="1" dirty="0"/>
              <a:t>Transformations territoriales et sociales:</a:t>
            </a:r>
          </a:p>
          <a:p>
            <a:pPr marL="457200" indent="-457200" algn="just">
              <a:buClr>
                <a:srgbClr val="00B050"/>
              </a:buClr>
              <a:buSzPct val="100000"/>
              <a:buFont typeface="Wingdings" panose="05000000000000000000" pitchFamily="2" charset="2"/>
              <a:buChar char="q"/>
            </a:pPr>
            <a:r>
              <a:rPr lang="fr-FR" sz="3200" b="1" dirty="0"/>
              <a:t>	</a:t>
            </a:r>
            <a:r>
              <a:rPr lang="fr-FR" sz="3200" dirty="0"/>
              <a:t>Les mutations économiques, démographiques et sociales en Afrique de l’Ouest exercent une forte pression sur ces systèmes fonciers coutumiers. </a:t>
            </a:r>
          </a:p>
          <a:p>
            <a:pPr algn="just">
              <a:buClr>
                <a:srgbClr val="00B050"/>
              </a:buClr>
              <a:buSzPct val="100000"/>
            </a:pPr>
            <a:endParaRPr lang="fr-FR" sz="3200" dirty="0"/>
          </a:p>
          <a:p>
            <a:pPr marL="457200" indent="-457200" algn="just">
              <a:buClr>
                <a:srgbClr val="00B050"/>
              </a:buClr>
              <a:buSzPct val="100000"/>
              <a:buFont typeface="Wingdings" panose="05000000000000000000" pitchFamily="2" charset="2"/>
              <a:buChar char="q"/>
            </a:pPr>
            <a:r>
              <a:rPr lang="fr-FR" sz="3200" dirty="0"/>
              <a:t>L’urbanisation, le développement des marchés fonciers et les changements dans les structures familiales conduisent à une hybridation entre droits collectifs et droits individuels. </a:t>
            </a:r>
          </a:p>
          <a:p>
            <a:pPr algn="just">
              <a:buClr>
                <a:srgbClr val="00B050"/>
              </a:buClr>
              <a:buSzPct val="100000"/>
            </a:pPr>
            <a:endParaRPr lang="fr-FR" sz="3200" dirty="0"/>
          </a:p>
          <a:p>
            <a:pPr marL="457200" indent="-457200" algn="just">
              <a:buClr>
                <a:srgbClr val="00B050"/>
              </a:buClr>
              <a:buSzPct val="100000"/>
              <a:buFont typeface="Wingdings" panose="05000000000000000000" pitchFamily="2" charset="2"/>
              <a:buChar char="q"/>
            </a:pPr>
            <a:r>
              <a:rPr lang="fr-FR" sz="3200" dirty="0"/>
              <a:t>Ces transformations affectent particulièrement les femmes et les jeunes, souvent marginalisés dans l’accès à la terre.</a:t>
            </a:r>
          </a:p>
        </p:txBody>
      </p:sp>
    </p:spTree>
    <p:extLst>
      <p:ext uri="{BB962C8B-B14F-4D97-AF65-F5344CB8AC3E}">
        <p14:creationId xmlns:p14="http://schemas.microsoft.com/office/powerpoint/2010/main" val="3530722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78046-4B6C-93B3-EE44-B0C38CA3C3F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6F38709-55B1-A8E5-99E4-A4FF3C489F53}"/>
              </a:ext>
            </a:extLst>
          </p:cNvPr>
          <p:cNvPicPr>
            <a:picLocks noChangeAspect="1"/>
          </p:cNvPicPr>
          <p:nvPr/>
        </p:nvPicPr>
        <p:blipFill>
          <a:blip r:embed="rId2"/>
          <a:stretch>
            <a:fillRect/>
          </a:stretch>
        </p:blipFill>
        <p:spPr>
          <a:xfrm>
            <a:off x="0" y="-6064"/>
            <a:ext cx="12192000" cy="1406203"/>
          </a:xfrm>
          <a:prstGeom prst="rect">
            <a:avLst/>
          </a:prstGeom>
        </p:spPr>
      </p:pic>
      <p:sp>
        <p:nvSpPr>
          <p:cNvPr id="6" name="Content Placeholder 5">
            <a:extLst>
              <a:ext uri="{FF2B5EF4-FFF2-40B4-BE49-F238E27FC236}">
                <a16:creationId xmlns:a16="http://schemas.microsoft.com/office/drawing/2014/main" id="{1BEA5677-3C78-6B6E-1964-0FA6728E87E0}"/>
              </a:ext>
            </a:extLst>
          </p:cNvPr>
          <p:cNvSpPr>
            <a:spLocks noGrp="1"/>
          </p:cNvSpPr>
          <p:nvPr>
            <p:ph idx="1"/>
          </p:nvPr>
        </p:nvSpPr>
        <p:spPr>
          <a:xfrm>
            <a:off x="245328" y="1491916"/>
            <a:ext cx="11593746" cy="5457523"/>
          </a:xfrm>
        </p:spPr>
        <p:txBody>
          <a:bodyPr>
            <a:normAutofit/>
          </a:bodyPr>
          <a:lstStyle/>
          <a:p>
            <a:endParaRPr lang="en-US" dirty="0"/>
          </a:p>
          <a:p>
            <a:endParaRPr lang="en-US" dirty="0"/>
          </a:p>
          <a:p>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a:p>
            <a:endParaRPr lang="en-GB" altLang="en-US" sz="3600" dirty="0">
              <a:latin typeface="Arial" panose="020B0604020202020204" pitchFamily="34" charset="0"/>
            </a:endParaRPr>
          </a:p>
          <a:p>
            <a:endParaRPr lang="en-US" dirty="0"/>
          </a:p>
        </p:txBody>
      </p:sp>
      <p:sp>
        <p:nvSpPr>
          <p:cNvPr id="10" name="ZoneTexte 9">
            <a:extLst>
              <a:ext uri="{FF2B5EF4-FFF2-40B4-BE49-F238E27FC236}">
                <a16:creationId xmlns:a16="http://schemas.microsoft.com/office/drawing/2014/main" id="{B6D786AD-E0A3-E92B-4D53-2ABDBB20211E}"/>
              </a:ext>
            </a:extLst>
          </p:cNvPr>
          <p:cNvSpPr txBox="1"/>
          <p:nvPr/>
        </p:nvSpPr>
        <p:spPr>
          <a:xfrm>
            <a:off x="245327" y="1491916"/>
            <a:ext cx="11815127" cy="5078313"/>
          </a:xfrm>
          <a:prstGeom prst="rect">
            <a:avLst/>
          </a:prstGeom>
          <a:noFill/>
        </p:spPr>
        <p:txBody>
          <a:bodyPr wrap="square">
            <a:spAutoFit/>
          </a:bodyPr>
          <a:lstStyle/>
          <a:p>
            <a:pPr algn="ctr"/>
            <a:r>
              <a:rPr lang="fr-FR" sz="3600" b="1" dirty="0"/>
              <a:t>Réformes juridiques modernes </a:t>
            </a:r>
          </a:p>
          <a:p>
            <a:pPr marL="457200" indent="-457200" algn="just">
              <a:buClr>
                <a:srgbClr val="00B050"/>
              </a:buClr>
              <a:buSzPct val="100000"/>
              <a:buFont typeface="Wingdings" panose="05000000000000000000" pitchFamily="2" charset="2"/>
              <a:buChar char="q"/>
            </a:pPr>
            <a:r>
              <a:rPr lang="fr-FR" sz="3200" dirty="0"/>
              <a:t>Depuis les indépendances, de nombreux pays d’Afrique de l’Ouest ont mis en place des cadres légaux visant à sécuriser les droits fonciers via l’immatriculation et la formalisation foncière. </a:t>
            </a:r>
          </a:p>
          <a:p>
            <a:pPr algn="just">
              <a:buClr>
                <a:srgbClr val="00B050"/>
              </a:buClr>
              <a:buSzPct val="100000"/>
            </a:pPr>
            <a:endParaRPr lang="fr-FR" sz="3200" dirty="0"/>
          </a:p>
          <a:p>
            <a:pPr marL="457200" indent="-457200" algn="just">
              <a:buClr>
                <a:srgbClr val="00B050"/>
              </a:buClr>
              <a:buSzPct val="100000"/>
              <a:buFont typeface="Wingdings" panose="05000000000000000000" pitchFamily="2" charset="2"/>
              <a:buChar char="q"/>
            </a:pPr>
            <a:r>
              <a:rPr lang="fr-FR" sz="3200" dirty="0"/>
              <a:t>Ces réformes, bien qu’ambitieuses, peinent à intégrer pleinement les réalités coutumières et locales. </a:t>
            </a:r>
          </a:p>
          <a:p>
            <a:pPr marL="457200" indent="-457200" algn="just">
              <a:buClr>
                <a:srgbClr val="00B050"/>
              </a:buClr>
              <a:buSzPct val="100000"/>
              <a:buFont typeface="Wingdings" panose="05000000000000000000" pitchFamily="2" charset="2"/>
              <a:buChar char="q"/>
            </a:pPr>
            <a:endParaRPr lang="fr-FR" sz="3200" dirty="0"/>
          </a:p>
          <a:p>
            <a:pPr marL="457200" indent="-457200" algn="just">
              <a:buClr>
                <a:srgbClr val="00B050"/>
              </a:buClr>
              <a:buSzPct val="100000"/>
              <a:buFont typeface="Wingdings" panose="05000000000000000000" pitchFamily="2" charset="2"/>
              <a:buChar char="q"/>
            </a:pPr>
            <a:r>
              <a:rPr lang="fr-FR" sz="3200" dirty="0"/>
              <a:t>Elles tendent souvent à privilégier des approches standardisées, ce qui génère parfois des conflits et des insécurités juridiques.</a:t>
            </a:r>
          </a:p>
        </p:txBody>
      </p:sp>
    </p:spTree>
    <p:extLst>
      <p:ext uri="{BB962C8B-B14F-4D97-AF65-F5344CB8AC3E}">
        <p14:creationId xmlns:p14="http://schemas.microsoft.com/office/powerpoint/2010/main" val="322274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593DB-0E59-B4DA-F85F-664BA175F89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C12DEC0-DA0F-BE7E-5FF4-A79B66C7F3EE}"/>
              </a:ext>
            </a:extLst>
          </p:cNvPr>
          <p:cNvPicPr>
            <a:picLocks noChangeAspect="1"/>
          </p:cNvPicPr>
          <p:nvPr/>
        </p:nvPicPr>
        <p:blipFill>
          <a:blip r:embed="rId2"/>
          <a:stretch>
            <a:fillRect/>
          </a:stretch>
        </p:blipFill>
        <p:spPr>
          <a:xfrm>
            <a:off x="0" y="-6064"/>
            <a:ext cx="12192000" cy="1406203"/>
          </a:xfrm>
          <a:prstGeom prst="rect">
            <a:avLst/>
          </a:prstGeom>
        </p:spPr>
      </p:pic>
      <p:sp>
        <p:nvSpPr>
          <p:cNvPr id="6" name="Content Placeholder 5">
            <a:extLst>
              <a:ext uri="{FF2B5EF4-FFF2-40B4-BE49-F238E27FC236}">
                <a16:creationId xmlns:a16="http://schemas.microsoft.com/office/drawing/2014/main" id="{08FAC6DA-3702-3C63-3140-891FB6A75CFB}"/>
              </a:ext>
            </a:extLst>
          </p:cNvPr>
          <p:cNvSpPr>
            <a:spLocks noGrp="1"/>
          </p:cNvSpPr>
          <p:nvPr>
            <p:ph idx="1"/>
          </p:nvPr>
        </p:nvSpPr>
        <p:spPr>
          <a:xfrm>
            <a:off x="245328" y="1491916"/>
            <a:ext cx="11593746" cy="5457523"/>
          </a:xfrm>
        </p:spPr>
        <p:txBody>
          <a:bodyPr>
            <a:normAutofit/>
          </a:bodyPr>
          <a:lstStyle/>
          <a:p>
            <a:endParaRPr lang="en-US" dirty="0"/>
          </a:p>
          <a:p>
            <a:endParaRPr lang="en-US" dirty="0"/>
          </a:p>
          <a:p>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a:p>
            <a:endParaRPr lang="en-GB" altLang="en-US" sz="3600" dirty="0">
              <a:latin typeface="Arial" panose="020B0604020202020204" pitchFamily="34" charset="0"/>
            </a:endParaRPr>
          </a:p>
          <a:p>
            <a:endParaRPr lang="en-US" dirty="0"/>
          </a:p>
        </p:txBody>
      </p:sp>
      <p:sp>
        <p:nvSpPr>
          <p:cNvPr id="10" name="ZoneTexte 9">
            <a:extLst>
              <a:ext uri="{FF2B5EF4-FFF2-40B4-BE49-F238E27FC236}">
                <a16:creationId xmlns:a16="http://schemas.microsoft.com/office/drawing/2014/main" id="{0D42534E-0117-0BDD-9C22-6A6723FA832C}"/>
              </a:ext>
            </a:extLst>
          </p:cNvPr>
          <p:cNvSpPr txBox="1"/>
          <p:nvPr/>
        </p:nvSpPr>
        <p:spPr>
          <a:xfrm>
            <a:off x="245327" y="1491916"/>
            <a:ext cx="11815127" cy="5570756"/>
          </a:xfrm>
          <a:prstGeom prst="rect">
            <a:avLst/>
          </a:prstGeom>
          <a:noFill/>
        </p:spPr>
        <p:txBody>
          <a:bodyPr wrap="square">
            <a:spAutoFit/>
          </a:bodyPr>
          <a:lstStyle/>
          <a:p>
            <a:pPr algn="just"/>
            <a:r>
              <a:rPr lang="fr-FR" sz="3600" b="1" dirty="0"/>
              <a:t>Sécurisation foncière innovante:</a:t>
            </a:r>
          </a:p>
          <a:p>
            <a:pPr marL="457200" indent="-457200" algn="just">
              <a:buClr>
                <a:srgbClr val="00B050"/>
              </a:buClr>
              <a:buSzPct val="100000"/>
              <a:buFont typeface="Wingdings" panose="05000000000000000000" pitchFamily="2" charset="2"/>
              <a:buChar char="q"/>
            </a:pPr>
            <a:r>
              <a:rPr lang="fr-FR" sz="3200" dirty="0"/>
              <a:t>Face à ces défis, des approches innovantes émergent, telles que la cartographie participative, qui implique les communautés dans la reconnaissance formelle de leurs droits fonciers. </a:t>
            </a:r>
          </a:p>
          <a:p>
            <a:pPr algn="just">
              <a:buClr>
                <a:srgbClr val="00B050"/>
              </a:buClr>
              <a:buSzPct val="100000"/>
            </a:pPr>
            <a:endParaRPr lang="fr-FR" sz="3200" dirty="0"/>
          </a:p>
          <a:p>
            <a:pPr marL="457200" indent="-457200" algn="just">
              <a:buClr>
                <a:srgbClr val="00B050"/>
              </a:buClr>
              <a:buSzPct val="100000"/>
              <a:buFont typeface="Wingdings" panose="05000000000000000000" pitchFamily="2" charset="2"/>
              <a:buChar char="q"/>
            </a:pPr>
            <a:r>
              <a:rPr lang="fr-FR" sz="3200" dirty="0"/>
              <a:t>Au Bénin, par exemple, les certificats fonciers communautaires permettent d’assurer une meilleure sécurité juridique tout en respectant les modes coutumiers de gestion. </a:t>
            </a:r>
          </a:p>
          <a:p>
            <a:pPr algn="just">
              <a:buClr>
                <a:srgbClr val="00B050"/>
              </a:buClr>
              <a:buSzPct val="100000"/>
            </a:pPr>
            <a:endParaRPr lang="fr-FR" sz="3200" dirty="0"/>
          </a:p>
          <a:p>
            <a:pPr marL="457200" indent="-457200" algn="just">
              <a:buClr>
                <a:srgbClr val="00B050"/>
              </a:buClr>
              <a:buSzPct val="100000"/>
              <a:buFont typeface="Wingdings" panose="05000000000000000000" pitchFamily="2" charset="2"/>
              <a:buChar char="q"/>
            </a:pPr>
            <a:r>
              <a:rPr lang="fr-FR" sz="3200" dirty="0"/>
              <a:t>Ces initiatives participatives sont essentielles pour réduire les conflits et renforcer la sécurité foncière locale.</a:t>
            </a:r>
          </a:p>
        </p:txBody>
      </p:sp>
    </p:spTree>
    <p:extLst>
      <p:ext uri="{BB962C8B-B14F-4D97-AF65-F5344CB8AC3E}">
        <p14:creationId xmlns:p14="http://schemas.microsoft.com/office/powerpoint/2010/main" val="850639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F8C0E-E726-C7F5-6E5E-D94C914B379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7B08A58-01D6-4C9E-2445-ADC3A2AA6D09}"/>
              </a:ext>
            </a:extLst>
          </p:cNvPr>
          <p:cNvPicPr>
            <a:picLocks noChangeAspect="1"/>
          </p:cNvPicPr>
          <p:nvPr/>
        </p:nvPicPr>
        <p:blipFill>
          <a:blip r:embed="rId2"/>
          <a:stretch>
            <a:fillRect/>
          </a:stretch>
        </p:blipFill>
        <p:spPr>
          <a:xfrm>
            <a:off x="0" y="-6064"/>
            <a:ext cx="12192000" cy="1406203"/>
          </a:xfrm>
          <a:prstGeom prst="rect">
            <a:avLst/>
          </a:prstGeom>
        </p:spPr>
      </p:pic>
      <p:sp>
        <p:nvSpPr>
          <p:cNvPr id="6" name="Content Placeholder 5">
            <a:extLst>
              <a:ext uri="{FF2B5EF4-FFF2-40B4-BE49-F238E27FC236}">
                <a16:creationId xmlns:a16="http://schemas.microsoft.com/office/drawing/2014/main" id="{31C95E29-0706-ABF4-30EE-918166AAE1BF}"/>
              </a:ext>
            </a:extLst>
          </p:cNvPr>
          <p:cNvSpPr>
            <a:spLocks noGrp="1"/>
          </p:cNvSpPr>
          <p:nvPr>
            <p:ph idx="1"/>
          </p:nvPr>
        </p:nvSpPr>
        <p:spPr>
          <a:xfrm>
            <a:off x="245328" y="1491916"/>
            <a:ext cx="11593746" cy="5457523"/>
          </a:xfrm>
        </p:spPr>
        <p:txBody>
          <a:bodyPr>
            <a:normAutofit/>
          </a:bodyPr>
          <a:lstStyle/>
          <a:p>
            <a:endParaRPr lang="en-US" dirty="0"/>
          </a:p>
          <a:p>
            <a:endParaRPr lang="en-US" dirty="0"/>
          </a:p>
          <a:p>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a:p>
            <a:endParaRPr lang="en-GB" altLang="en-US" sz="3600" dirty="0">
              <a:latin typeface="Arial" panose="020B0604020202020204" pitchFamily="34" charset="0"/>
            </a:endParaRPr>
          </a:p>
          <a:p>
            <a:endParaRPr lang="en-US" dirty="0"/>
          </a:p>
        </p:txBody>
      </p:sp>
      <p:sp>
        <p:nvSpPr>
          <p:cNvPr id="10" name="ZoneTexte 9">
            <a:extLst>
              <a:ext uri="{FF2B5EF4-FFF2-40B4-BE49-F238E27FC236}">
                <a16:creationId xmlns:a16="http://schemas.microsoft.com/office/drawing/2014/main" id="{C43F50A9-19BD-BBDB-07B8-D117955BBDDD}"/>
              </a:ext>
            </a:extLst>
          </p:cNvPr>
          <p:cNvSpPr txBox="1"/>
          <p:nvPr/>
        </p:nvSpPr>
        <p:spPr>
          <a:xfrm>
            <a:off x="245327" y="1491916"/>
            <a:ext cx="11815127" cy="5078313"/>
          </a:xfrm>
          <a:prstGeom prst="rect">
            <a:avLst/>
          </a:prstGeom>
          <a:noFill/>
        </p:spPr>
        <p:txBody>
          <a:bodyPr wrap="square">
            <a:spAutoFit/>
          </a:bodyPr>
          <a:lstStyle/>
          <a:p>
            <a:pPr algn="just"/>
            <a:r>
              <a:rPr lang="fr-FR" sz="3600" b="1" dirty="0"/>
              <a:t>Défis de gouvernance inclusive:</a:t>
            </a:r>
          </a:p>
          <a:p>
            <a:pPr marL="457200" indent="-457200" algn="just">
              <a:buClr>
                <a:srgbClr val="00B050"/>
              </a:buClr>
              <a:buSzPct val="100000"/>
              <a:buFont typeface="Wingdings" panose="05000000000000000000" pitchFamily="2" charset="2"/>
              <a:buChar char="q"/>
            </a:pPr>
            <a:r>
              <a:rPr lang="fr-FR" sz="3200" dirty="0"/>
              <a:t>Néanmoins, la gouvernance foncière en Afrique de l’Ouest reste marquée par des défis majeurs : </a:t>
            </a:r>
          </a:p>
          <a:p>
            <a:pPr marL="914400" lvl="1" indent="-457200" algn="just">
              <a:buClr>
                <a:srgbClr val="00B050"/>
              </a:buClr>
              <a:buSzPct val="150000"/>
              <a:buFontTx/>
              <a:buChar char="-"/>
            </a:pPr>
            <a:r>
              <a:rPr lang="fr-FR" sz="3200" dirty="0"/>
              <a:t>conflits fonciers persistants, </a:t>
            </a:r>
          </a:p>
          <a:p>
            <a:pPr marL="914400" lvl="1" indent="-457200" algn="just">
              <a:buClr>
                <a:srgbClr val="00B050"/>
              </a:buClr>
              <a:buSzPct val="150000"/>
              <a:buFontTx/>
              <a:buChar char="-"/>
            </a:pPr>
            <a:r>
              <a:rPr lang="fr-FR" sz="3200" dirty="0"/>
              <a:t>exclusion des femmes et des groupes vulnérables,</a:t>
            </a:r>
          </a:p>
          <a:p>
            <a:pPr marL="914400" lvl="1" indent="-457200" algn="just">
              <a:buClr>
                <a:srgbClr val="00B050"/>
              </a:buClr>
              <a:buSzPct val="150000"/>
              <a:buFontTx/>
              <a:buChar char="-"/>
            </a:pPr>
            <a:r>
              <a:rPr lang="fr-FR" sz="3200" dirty="0"/>
              <a:t>et parfois corruption dans la gestion des terres. </a:t>
            </a:r>
          </a:p>
          <a:p>
            <a:pPr marL="914400" lvl="1" indent="-457200" algn="just">
              <a:buClr>
                <a:srgbClr val="00B050"/>
              </a:buClr>
              <a:buSzPct val="150000"/>
              <a:buFontTx/>
              <a:buChar char="-"/>
            </a:pPr>
            <a:endParaRPr lang="fr-FR" sz="3200" dirty="0"/>
          </a:p>
          <a:p>
            <a:pPr marL="457200" indent="-457200" algn="just">
              <a:buClr>
                <a:srgbClr val="00B050"/>
              </a:buClr>
              <a:buSzPct val="100000"/>
              <a:buFont typeface="Wingdings" panose="05000000000000000000" pitchFamily="2" charset="2"/>
              <a:buChar char="q"/>
            </a:pPr>
            <a:r>
              <a:rPr lang="fr-FR" sz="3200" dirty="0"/>
              <a:t>Pour relever ces défis, il est crucial d’adopter une approche inclusive qui combine les droits coutumiers et la législation moderne, tout en assurant la transparence et l’équité.</a:t>
            </a:r>
          </a:p>
        </p:txBody>
      </p:sp>
    </p:spTree>
    <p:extLst>
      <p:ext uri="{BB962C8B-B14F-4D97-AF65-F5344CB8AC3E}">
        <p14:creationId xmlns:p14="http://schemas.microsoft.com/office/powerpoint/2010/main" val="142756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AAFAC-6360-09AB-5651-A800149A9EA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05C0F55-5418-E29F-5292-EFA353CE86F8}"/>
              </a:ext>
            </a:extLst>
          </p:cNvPr>
          <p:cNvPicPr>
            <a:picLocks noChangeAspect="1"/>
          </p:cNvPicPr>
          <p:nvPr/>
        </p:nvPicPr>
        <p:blipFill>
          <a:blip r:embed="rId2"/>
          <a:stretch>
            <a:fillRect/>
          </a:stretch>
        </p:blipFill>
        <p:spPr>
          <a:xfrm>
            <a:off x="0" y="-6064"/>
            <a:ext cx="12192000" cy="1406203"/>
          </a:xfrm>
          <a:prstGeom prst="rect">
            <a:avLst/>
          </a:prstGeom>
        </p:spPr>
      </p:pic>
      <p:sp>
        <p:nvSpPr>
          <p:cNvPr id="6" name="Content Placeholder 5">
            <a:extLst>
              <a:ext uri="{FF2B5EF4-FFF2-40B4-BE49-F238E27FC236}">
                <a16:creationId xmlns:a16="http://schemas.microsoft.com/office/drawing/2014/main" id="{EC493CC1-4DCC-A4A2-B15C-1FFE9425ACB6}"/>
              </a:ext>
            </a:extLst>
          </p:cNvPr>
          <p:cNvSpPr>
            <a:spLocks noGrp="1"/>
          </p:cNvSpPr>
          <p:nvPr>
            <p:ph idx="1"/>
          </p:nvPr>
        </p:nvSpPr>
        <p:spPr>
          <a:xfrm>
            <a:off x="245328" y="1491916"/>
            <a:ext cx="11593746" cy="5457523"/>
          </a:xfrm>
        </p:spPr>
        <p:txBody>
          <a:bodyPr>
            <a:normAutofit/>
          </a:bodyPr>
          <a:lstStyle/>
          <a:p>
            <a:endParaRPr lang="en-US" dirty="0"/>
          </a:p>
          <a:p>
            <a:endParaRPr lang="en-US" dirty="0"/>
          </a:p>
          <a:p>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a:p>
            <a:endParaRPr lang="en-GB" altLang="en-US" sz="3600" dirty="0">
              <a:latin typeface="Arial" panose="020B0604020202020204" pitchFamily="34" charset="0"/>
            </a:endParaRPr>
          </a:p>
          <a:p>
            <a:endParaRPr lang="en-US" dirty="0"/>
          </a:p>
        </p:txBody>
      </p:sp>
      <p:sp>
        <p:nvSpPr>
          <p:cNvPr id="10" name="ZoneTexte 9">
            <a:extLst>
              <a:ext uri="{FF2B5EF4-FFF2-40B4-BE49-F238E27FC236}">
                <a16:creationId xmlns:a16="http://schemas.microsoft.com/office/drawing/2014/main" id="{ED037288-8A47-436E-9078-5F86C2EFEADB}"/>
              </a:ext>
            </a:extLst>
          </p:cNvPr>
          <p:cNvSpPr txBox="1"/>
          <p:nvPr/>
        </p:nvSpPr>
        <p:spPr>
          <a:xfrm>
            <a:off x="245327" y="1491916"/>
            <a:ext cx="11815127" cy="5632311"/>
          </a:xfrm>
          <a:prstGeom prst="rect">
            <a:avLst/>
          </a:prstGeom>
          <a:noFill/>
        </p:spPr>
        <p:txBody>
          <a:bodyPr wrap="square">
            <a:spAutoFit/>
          </a:bodyPr>
          <a:lstStyle/>
          <a:p>
            <a:pPr algn="just"/>
            <a:r>
              <a:rPr lang="fr-FR" sz="3600" b="1" dirty="0"/>
              <a:t>Recommandations et perspectives:</a:t>
            </a:r>
          </a:p>
          <a:p>
            <a:pPr marL="571500" indent="-571500" algn="just">
              <a:buClr>
                <a:srgbClr val="00B050"/>
              </a:buClr>
              <a:buSzPct val="131000"/>
              <a:buFont typeface="Wingdings" panose="05000000000000000000" pitchFamily="2" charset="2"/>
              <a:buChar char="Ø"/>
            </a:pPr>
            <a:r>
              <a:rPr lang="fr-FR" sz="3600" dirty="0"/>
              <a:t>Nous recommandons principalement un renforcement du dialogue entre autorités coutumières, autorités étatiques et communautés locales. </a:t>
            </a:r>
          </a:p>
          <a:p>
            <a:pPr marL="571500" indent="-571500" algn="just">
              <a:buClr>
                <a:srgbClr val="00B050"/>
              </a:buClr>
              <a:buSzPct val="131000"/>
              <a:buFont typeface="Wingdings" panose="05000000000000000000" pitchFamily="2" charset="2"/>
              <a:buChar char="Ø"/>
            </a:pPr>
            <a:r>
              <a:rPr lang="fr-FR" sz="3600" dirty="0"/>
              <a:t>Il faut également promouvoir une gouvernance territoriale participative et sensible aux questions de genre.</a:t>
            </a:r>
          </a:p>
          <a:p>
            <a:pPr marL="571500" indent="-571500" algn="just">
              <a:buClr>
                <a:srgbClr val="00B050"/>
              </a:buClr>
              <a:buSzPct val="131000"/>
              <a:buFont typeface="Wingdings" panose="05000000000000000000" pitchFamily="2" charset="2"/>
              <a:buChar char="Ø"/>
            </a:pPr>
            <a:r>
              <a:rPr lang="fr-FR" sz="3600" dirty="0"/>
              <a:t>Enfin, il est nécessaire de soutenir la formalisation souple et progressive des droits fonciers coutumiers pour assurer une stabilité sociale et un développement économique durable.</a:t>
            </a:r>
          </a:p>
        </p:txBody>
      </p:sp>
    </p:spTree>
    <p:extLst>
      <p:ext uri="{BB962C8B-B14F-4D97-AF65-F5344CB8AC3E}">
        <p14:creationId xmlns:p14="http://schemas.microsoft.com/office/powerpoint/2010/main" val="6537118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b77875e-5908-45a0-9cb4-dec9ae074618}" enabled="1" method="Privileged" siteId="{0f9e35db-544f-4f60-bdcc-5ea416e6dc70}" contentBits="0" removed="0"/>
</clbl:labelList>
</file>

<file path=docProps/app.xml><?xml version="1.0" encoding="utf-8"?>
<Properties xmlns="http://schemas.openxmlformats.org/officeDocument/2006/extended-properties" xmlns:vt="http://schemas.openxmlformats.org/officeDocument/2006/docPropsVTypes">
  <TotalTime>13642</TotalTime>
  <Words>706</Words>
  <Application>Microsoft Office PowerPoint</Application>
  <PresentationFormat>Widescreen</PresentationFormat>
  <Paragraphs>78</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Times New Roman</vt:lpstr>
      <vt:lpstr>Wingdings</vt:lpstr>
      <vt:lpstr>Office Theme</vt:lpstr>
      <vt:lpstr>Régime foncier en Afrique de l’Ouest : héritages coutumiers, réformes juridiques et  défis contemporains. Par Dr. Sakouya GUISSÉ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ConfTool Registrations and Submissions</dc:title>
  <dc:creator>Mahlet Wubishet</dc:creator>
  <cp:lastModifiedBy>Fikre Asmamaw</cp:lastModifiedBy>
  <cp:revision>21</cp:revision>
  <dcterms:created xsi:type="dcterms:W3CDTF">2025-06-17T08:21:46Z</dcterms:created>
  <dcterms:modified xsi:type="dcterms:W3CDTF">2025-11-11T03:28:41Z</dcterms:modified>
</cp:coreProperties>
</file>