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72" r:id="rId3"/>
    <p:sldId id="267" r:id="rId4"/>
    <p:sldId id="268" r:id="rId5"/>
    <p:sldId id="269" r:id="rId6"/>
    <p:sldId id="270" r:id="rId7"/>
    <p:sldId id="271" r:id="rId8"/>
    <p:sldId id="273"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65" d="100"/>
          <a:sy n="65" d="100"/>
        </p:scale>
        <p:origin x="4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5ADF0-69CD-BB47-9B49-848B599A7F3D}" type="datetimeFigureOut">
              <a:rPr lang="en-GH" smtClean="0"/>
              <a:t>11/11/2025</a:t>
            </a:fld>
            <a:endParaRPr lang="en-G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2F076-4947-E947-B8A3-660E56FA2CF2}" type="slidenum">
              <a:rPr lang="en-GH" smtClean="0"/>
              <a:t>‹#›</a:t>
            </a:fld>
            <a:endParaRPr lang="en-GH"/>
          </a:p>
        </p:txBody>
      </p:sp>
    </p:spTree>
    <p:extLst>
      <p:ext uri="{BB962C8B-B14F-4D97-AF65-F5344CB8AC3E}">
        <p14:creationId xmlns:p14="http://schemas.microsoft.com/office/powerpoint/2010/main" val="2393194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9E67-06B2-45C6-9367-4AC5191E97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DBFCBA9-AC36-46B6-B0BA-F27DE32C6E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15AB20-6F7B-4895-B865-804A7AE512FF}"/>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F12EBA83-FC17-429B-AEF0-DBFF2E5AB3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C59ABA-D864-4C8A-BA21-CEEDD63C29CA}"/>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054777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2A36B-E3B0-4895-A0D7-0BFBCB7B06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74EC96-CDF6-40E2-BFD2-BB5597CE12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462389-3976-4626-8197-83F8B5A51330}"/>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2972F53F-FDB7-45DE-A7C6-1E6C435D0F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264FD6-3ADE-4DB0-B370-9DC7436E2A49}"/>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36795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FD9867-C2AD-4943-9DAA-6923160A27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A96F35-837C-46DC-9122-90BE743753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E44CDC-726A-4766-A763-F3DFF3227036}"/>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8FEC0206-3CB6-492A-9236-23D5B746DA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3B6003-1A5F-44E3-B87C-1E52B019F7BC}"/>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05945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875EB-547E-4014-9601-8EB12B0F42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0CC209-E8A0-43F3-A50D-D6A4F80310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FEE203-F275-442F-8408-0852393CB8FE}"/>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41EA040B-4F33-43B5-8C1A-6658AB5939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3836E9-4349-4E68-9049-E835497E34E7}"/>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20623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41652-A98C-4A58-A015-BDE1FD4589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3BE154-B09D-45DC-A928-47E121BA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8FF0DA-9085-4140-A340-0013FFBFED16}"/>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7C0E6B3D-850A-4092-AC5C-63E2ACA6FE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02DBD5-BB25-4CA8-86D9-6BE7FBFCF5F9}"/>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380494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5276-A988-4D59-A003-2F84F1A7D0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5F0CAF-865A-41CC-9B34-83968E2FE0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1E49AC8-D9EC-4E73-A67E-C8F89267D9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A2B2EC5-9630-4A43-9007-AE4DE1948432}"/>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6" name="Footer Placeholder 5">
            <a:extLst>
              <a:ext uri="{FF2B5EF4-FFF2-40B4-BE49-F238E27FC236}">
                <a16:creationId xmlns:a16="http://schemas.microsoft.com/office/drawing/2014/main" id="{901F5E4D-B9B3-4B38-AFD8-294F51D801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15D6CA-9A4A-4CED-82D4-5BB429749540}"/>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03849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93A7-FC81-4876-8CBA-BE3224088E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D57F18-100E-4621-A66E-8B7C0EA5F2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7E8606-8509-45DA-A523-1602D5CF21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7FAA30-4F33-4DA0-945B-427536AB09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ADEC47-7710-4EBF-A01A-68A4AAC0C5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259D39-3CB4-4CCA-9E77-88397E676927}"/>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8" name="Footer Placeholder 7">
            <a:extLst>
              <a:ext uri="{FF2B5EF4-FFF2-40B4-BE49-F238E27FC236}">
                <a16:creationId xmlns:a16="http://schemas.microsoft.com/office/drawing/2014/main" id="{630C036A-AA91-49F8-B1E1-0FB84E511C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73A305-5454-49CB-8FA9-A084995F872F}"/>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4097795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4CD72-57EE-4111-9C04-851A704065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D48710-55A2-4F7C-B956-AA7B0EAB6356}"/>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4" name="Footer Placeholder 3">
            <a:extLst>
              <a:ext uri="{FF2B5EF4-FFF2-40B4-BE49-F238E27FC236}">
                <a16:creationId xmlns:a16="http://schemas.microsoft.com/office/drawing/2014/main" id="{B0DBA4E3-6520-4C7B-90F9-84BF158D46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E49190D-3CCD-4CFC-9EEE-035158F49638}"/>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3143070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B320B3-605C-420C-8872-A9505B22D3CA}"/>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3" name="Footer Placeholder 2">
            <a:extLst>
              <a:ext uri="{FF2B5EF4-FFF2-40B4-BE49-F238E27FC236}">
                <a16:creationId xmlns:a16="http://schemas.microsoft.com/office/drawing/2014/main" id="{99216DFC-1C1C-4C53-97A4-39B449DB6D0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20DDCDF-FD10-4096-BB5D-644CF62799A2}"/>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868736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B6DD5-51DA-4B3A-9995-C0E81FDC3E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4B4B2B6-9444-4D5F-BEBD-8D29E39423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B2E8CAB-A79B-4AC2-83A4-83D3BA4EB4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38813E-454B-4361-A624-23769A40E82B}"/>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6" name="Footer Placeholder 5">
            <a:extLst>
              <a:ext uri="{FF2B5EF4-FFF2-40B4-BE49-F238E27FC236}">
                <a16:creationId xmlns:a16="http://schemas.microsoft.com/office/drawing/2014/main" id="{7CA7C44B-F66A-47A9-A068-A019A8A4D3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3935FB-1F3A-4D6E-AC06-54C75CF7B418}"/>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403839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9DDA8-6815-496B-902C-739134504E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451250B-342F-45DF-8FBA-6EF6050071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A4461A5-BA25-4421-BC2C-4E155A9AE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5A25AC-A351-497C-94A8-2690A26CF010}"/>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6" name="Footer Placeholder 5">
            <a:extLst>
              <a:ext uri="{FF2B5EF4-FFF2-40B4-BE49-F238E27FC236}">
                <a16:creationId xmlns:a16="http://schemas.microsoft.com/office/drawing/2014/main" id="{BEC43E4C-E86A-4317-A42B-88BA6EDD23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7A7137-A4AD-47D6-836D-FA6A4CCA4F22}"/>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2902204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CB59D4-FD22-4C4A-B600-4E73AD424C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44575C-E5C4-4EC5-B57C-E814C8DF8F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7F77DA-1D2B-4868-B0DF-3D58AFB43B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0404AE22-9068-4E34-AEB3-2A268E72B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0C4F5F-F36D-4FDC-A95E-C5B08FFC9A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91261-DC08-4D72-8F69-6926F28B7A45}" type="slidenum">
              <a:rPr lang="en-GB" smtClean="0"/>
              <a:t>‹#›</a:t>
            </a:fld>
            <a:endParaRPr lang="en-GB"/>
          </a:p>
        </p:txBody>
      </p:sp>
    </p:spTree>
    <p:extLst>
      <p:ext uri="{BB962C8B-B14F-4D97-AF65-F5344CB8AC3E}">
        <p14:creationId xmlns:p14="http://schemas.microsoft.com/office/powerpoint/2010/main" val="1620476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ttseer@ubids.edu.gh" TargetMode="External"/><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B777-EE90-4AD2-A3A1-076D378BE6C0}"/>
              </a:ext>
            </a:extLst>
          </p:cNvPr>
          <p:cNvSpPr>
            <a:spLocks noGrp="1"/>
          </p:cNvSpPr>
          <p:nvPr>
            <p:ph type="ctrTitle"/>
          </p:nvPr>
        </p:nvSpPr>
        <p:spPr>
          <a:xfrm>
            <a:off x="1262173" y="2843902"/>
            <a:ext cx="9144000" cy="2387600"/>
          </a:xfrm>
        </p:spPr>
        <p:txBody>
          <a:bodyPr>
            <a:normAutofit fontScale="90000"/>
          </a:bodyPr>
          <a:lstStyle/>
          <a:p>
            <a:br>
              <a:rPr lang="en-US" sz="3800" b="1" dirty="0"/>
            </a:br>
            <a:r>
              <a:rPr lang="en-US" sz="3800" b="1" dirty="0"/>
              <a:t>“</a:t>
            </a:r>
            <a:r>
              <a:rPr lang="en-GB" sz="4000" b="1" dirty="0"/>
              <a:t>Farmer-herder” conflicts in Nigeria: Identity politics, women's agency and pathways towards peaceful coexistence</a:t>
            </a:r>
            <a:br>
              <a:rPr lang="en-US" b="1" dirty="0"/>
            </a:br>
            <a:endParaRPr lang="en-GB" sz="2600" b="1" dirty="0"/>
          </a:p>
        </p:txBody>
      </p:sp>
      <p:pic>
        <p:nvPicPr>
          <p:cNvPr id="4" name="Picture 3">
            <a:extLst>
              <a:ext uri="{FF2B5EF4-FFF2-40B4-BE49-F238E27FC236}">
                <a16:creationId xmlns:a16="http://schemas.microsoft.com/office/drawing/2014/main" id="{C03F0551-469F-424E-B2C3-6FED08F40D5F}"/>
              </a:ext>
            </a:extLst>
          </p:cNvPr>
          <p:cNvPicPr>
            <a:picLocks noChangeAspect="1"/>
          </p:cNvPicPr>
          <p:nvPr/>
        </p:nvPicPr>
        <p:blipFill>
          <a:blip r:embed="rId2"/>
          <a:stretch>
            <a:fillRect/>
          </a:stretch>
        </p:blipFill>
        <p:spPr>
          <a:xfrm>
            <a:off x="9581205" y="2023741"/>
            <a:ext cx="2326005" cy="1009650"/>
          </a:xfrm>
          <a:prstGeom prst="rect">
            <a:avLst/>
          </a:prstGeom>
        </p:spPr>
      </p:pic>
      <p:pic>
        <p:nvPicPr>
          <p:cNvPr id="6" name="Picture 5">
            <a:extLst>
              <a:ext uri="{FF2B5EF4-FFF2-40B4-BE49-F238E27FC236}">
                <a16:creationId xmlns:a16="http://schemas.microsoft.com/office/drawing/2014/main" id="{F0939353-2726-44DD-93BC-23A46C49DC55}"/>
              </a:ext>
            </a:extLst>
          </p:cNvPr>
          <p:cNvPicPr>
            <a:picLocks noChangeAspect="1"/>
          </p:cNvPicPr>
          <p:nvPr/>
        </p:nvPicPr>
        <p:blipFill>
          <a:blip r:embed="rId3"/>
          <a:stretch>
            <a:fillRect/>
          </a:stretch>
        </p:blipFill>
        <p:spPr>
          <a:xfrm>
            <a:off x="0" y="-6064"/>
            <a:ext cx="12192000" cy="1406203"/>
          </a:xfrm>
          <a:prstGeom prst="rect">
            <a:avLst/>
          </a:prstGeom>
        </p:spPr>
      </p:pic>
      <p:pic>
        <p:nvPicPr>
          <p:cNvPr id="7" name="Picture 6">
            <a:extLst>
              <a:ext uri="{FF2B5EF4-FFF2-40B4-BE49-F238E27FC236}">
                <a16:creationId xmlns:a16="http://schemas.microsoft.com/office/drawing/2014/main" id="{13B09F70-E9B4-4970-9832-2AFF6580BA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807" y="5780209"/>
            <a:ext cx="2599545" cy="921629"/>
          </a:xfrm>
          <a:prstGeom prst="rect">
            <a:avLst/>
          </a:prstGeom>
          <a:noFill/>
          <a:ln>
            <a:noFill/>
          </a:ln>
        </p:spPr>
      </p:pic>
      <p:pic>
        <p:nvPicPr>
          <p:cNvPr id="9" name="Picture 8">
            <a:extLst>
              <a:ext uri="{FF2B5EF4-FFF2-40B4-BE49-F238E27FC236}">
                <a16:creationId xmlns:a16="http://schemas.microsoft.com/office/drawing/2014/main" id="{B2B10B92-2F5C-4151-886D-B2F439BD403C}"/>
              </a:ext>
            </a:extLst>
          </p:cNvPr>
          <p:cNvPicPr>
            <a:picLocks noChangeAspect="1"/>
          </p:cNvPicPr>
          <p:nvPr/>
        </p:nvPicPr>
        <p:blipFill>
          <a:blip r:embed="rId5"/>
          <a:stretch>
            <a:fillRect/>
          </a:stretch>
        </p:blipFill>
        <p:spPr>
          <a:xfrm>
            <a:off x="9327683" y="5780209"/>
            <a:ext cx="2833048" cy="1009650"/>
          </a:xfrm>
          <a:prstGeom prst="rect">
            <a:avLst/>
          </a:prstGeom>
        </p:spPr>
      </p:pic>
      <p:pic>
        <p:nvPicPr>
          <p:cNvPr id="11" name="Picture 10">
            <a:extLst>
              <a:ext uri="{FF2B5EF4-FFF2-40B4-BE49-F238E27FC236}">
                <a16:creationId xmlns:a16="http://schemas.microsoft.com/office/drawing/2014/main" id="{4ECEC6A6-7015-4807-8CB6-BE7E4D383166}"/>
              </a:ext>
            </a:extLst>
          </p:cNvPr>
          <p:cNvPicPr>
            <a:picLocks noChangeAspect="1"/>
          </p:cNvPicPr>
          <p:nvPr/>
        </p:nvPicPr>
        <p:blipFill>
          <a:blip r:embed="rId6"/>
          <a:stretch>
            <a:fillRect/>
          </a:stretch>
        </p:blipFill>
        <p:spPr>
          <a:xfrm>
            <a:off x="4291210" y="5736198"/>
            <a:ext cx="3906614" cy="1009650"/>
          </a:xfrm>
          <a:prstGeom prst="rect">
            <a:avLst/>
          </a:prstGeom>
        </p:spPr>
      </p:pic>
      <p:pic>
        <p:nvPicPr>
          <p:cNvPr id="5" name="Picture 4">
            <a:extLst>
              <a:ext uri="{FF2B5EF4-FFF2-40B4-BE49-F238E27FC236}">
                <a16:creationId xmlns:a16="http://schemas.microsoft.com/office/drawing/2014/main" id="{C128AD63-FA0C-DA33-E089-D6FFE7AF76D8}"/>
              </a:ext>
            </a:extLst>
          </p:cNvPr>
          <p:cNvPicPr>
            <a:picLocks noChangeAspect="1"/>
          </p:cNvPicPr>
          <p:nvPr/>
        </p:nvPicPr>
        <p:blipFill>
          <a:blip r:embed="rId7"/>
          <a:stretch>
            <a:fillRect/>
          </a:stretch>
        </p:blipFill>
        <p:spPr>
          <a:xfrm>
            <a:off x="284790" y="1626498"/>
            <a:ext cx="1954767" cy="1650463"/>
          </a:xfrm>
          <a:prstGeom prst="rect">
            <a:avLst/>
          </a:prstGeom>
        </p:spPr>
      </p:pic>
    </p:spTree>
    <p:extLst>
      <p:ext uri="{BB962C8B-B14F-4D97-AF65-F5344CB8AC3E}">
        <p14:creationId xmlns:p14="http://schemas.microsoft.com/office/powerpoint/2010/main" val="1684989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5195B8-B50C-036D-F949-AA46B9CB224C}"/>
              </a:ext>
            </a:extLst>
          </p:cNvPr>
          <p:cNvSpPr>
            <a:spLocks noGrp="1"/>
          </p:cNvSpPr>
          <p:nvPr>
            <p:ph sz="half" idx="1"/>
          </p:nvPr>
        </p:nvSpPr>
        <p:spPr>
          <a:xfrm>
            <a:off x="838199" y="1539432"/>
            <a:ext cx="5759371" cy="5092862"/>
          </a:xfrm>
        </p:spPr>
        <p:txBody>
          <a:bodyPr>
            <a:normAutofit fontScale="25000" lnSpcReduction="20000"/>
          </a:bodyPr>
          <a:lstStyle/>
          <a:p>
            <a:r>
              <a:rPr lang="en-GB" sz="6400" b="1" dirty="0"/>
              <a:t>Farmer–Herder Conflicts? Rethinking Causes and Narratives</a:t>
            </a:r>
          </a:p>
          <a:p>
            <a:endParaRPr lang="en-GH" sz="6400" dirty="0"/>
          </a:p>
          <a:p>
            <a:r>
              <a:rPr lang="en-GH" sz="6400" dirty="0"/>
              <a:t>The conflicts generally termed as “farmer–herder conflicts” have received considerable attention in  both academia and conflict resolution practice (Moritz, </a:t>
            </a:r>
            <a:r>
              <a:rPr lang="en-GB" sz="6400" dirty="0"/>
              <a:t>2010; </a:t>
            </a:r>
            <a:r>
              <a:rPr lang="en-GB" sz="6400" dirty="0" err="1"/>
              <a:t>Tonah</a:t>
            </a:r>
            <a:r>
              <a:rPr lang="en-GB" sz="6400" dirty="0"/>
              <a:t>,</a:t>
            </a:r>
            <a:r>
              <a:rPr lang="en-GH" sz="6400" dirty="0"/>
              <a:t> 2004, 2010; 2012, 2020; 2024; Mainagwa, 2020; Benjaminsen, 20212)</a:t>
            </a:r>
          </a:p>
          <a:p>
            <a:endParaRPr lang="en-GH" sz="6400" dirty="0"/>
          </a:p>
          <a:p>
            <a:r>
              <a:rPr lang="en-GH" sz="6400" dirty="0"/>
              <a:t>Scholars theorise multiple, intersecting drivers: </a:t>
            </a:r>
            <a:r>
              <a:rPr lang="en-GB" sz="6400" dirty="0"/>
              <a:t>climate change, which alters rainfall patterns and prompts</a:t>
            </a:r>
            <a:r>
              <a:rPr lang="en-GH" sz="6400" dirty="0"/>
              <a:t> mobility (</a:t>
            </a:r>
            <a:r>
              <a:rPr lang="en-GB" sz="6400" dirty="0" err="1"/>
              <a:t>Walwa</a:t>
            </a:r>
            <a:r>
              <a:rPr lang="en-GB" sz="6400" dirty="0"/>
              <a:t>, 2019; Adams et al., 2019)</a:t>
            </a:r>
            <a:endParaRPr lang="en-GH" sz="6400" dirty="0"/>
          </a:p>
          <a:p>
            <a:endParaRPr lang="en-GH" sz="6400" dirty="0"/>
          </a:p>
          <a:p>
            <a:r>
              <a:rPr lang="en-GH" sz="6400" dirty="0"/>
              <a:t>Environmental Scarcity – competition over land, water, and pastures (</a:t>
            </a:r>
            <a:r>
              <a:rPr lang="en-GB" sz="6400" dirty="0"/>
              <a:t>Feldt et al., 2020; </a:t>
            </a:r>
            <a:r>
              <a:rPr lang="en-GB" sz="6400" dirty="0" err="1"/>
              <a:t>Lenshie</a:t>
            </a:r>
            <a:r>
              <a:rPr lang="en-GB" sz="6400" dirty="0"/>
              <a:t> et al., 2020; Mamuda et al., 2018; </a:t>
            </a:r>
            <a:r>
              <a:rPr lang="en-GB" sz="6400" dirty="0" err="1"/>
              <a:t>Bukari</a:t>
            </a:r>
            <a:r>
              <a:rPr lang="en-GB" sz="6400" dirty="0"/>
              <a:t> et al., 2018</a:t>
            </a:r>
            <a:r>
              <a:rPr lang="en-GH" sz="6400" dirty="0"/>
              <a:t>; Homer-Dixon, 1999).</a:t>
            </a:r>
          </a:p>
          <a:p>
            <a:endParaRPr lang="en-GH" sz="6400" dirty="0"/>
          </a:p>
          <a:p>
            <a:r>
              <a:rPr lang="en-GH" sz="6400" dirty="0"/>
              <a:t>Political Ecology – links resource use, power relations, and marginalisation (Akov. 2017; Benjaminsen et al, 2009; Robbins, 2012).</a:t>
            </a:r>
          </a:p>
          <a:p>
            <a:r>
              <a:rPr lang="en-GB" sz="6400" i="1" dirty="0">
                <a:solidFill>
                  <a:srgbClr val="FF0000"/>
                </a:solidFill>
              </a:rPr>
              <a:t>Resource-based conflicts are not simply about scarcity of resources, climate change or resource distribution and access, but also about how identities and grievances are constructed, narrated, and exploited.</a:t>
            </a:r>
            <a:endParaRPr lang="en-GH" sz="6400" i="1" dirty="0">
              <a:solidFill>
                <a:srgbClr val="FF0000"/>
              </a:solidFill>
            </a:endParaRPr>
          </a:p>
        </p:txBody>
      </p:sp>
      <p:pic>
        <p:nvPicPr>
          <p:cNvPr id="6" name="Content Placeholder 5">
            <a:extLst>
              <a:ext uri="{FF2B5EF4-FFF2-40B4-BE49-F238E27FC236}">
                <a16:creationId xmlns:a16="http://schemas.microsoft.com/office/drawing/2014/main" id="{0AFC4F7A-B660-C86C-E5EB-8779332F28AB}"/>
              </a:ext>
            </a:extLst>
          </p:cNvPr>
          <p:cNvPicPr>
            <a:picLocks noGrp="1" noChangeAspect="1"/>
          </p:cNvPicPr>
          <p:nvPr>
            <p:ph sz="half" idx="2"/>
          </p:nvPr>
        </p:nvPicPr>
        <p:blipFill>
          <a:blip r:embed="rId2"/>
          <a:stretch>
            <a:fillRect/>
          </a:stretch>
        </p:blipFill>
        <p:spPr>
          <a:xfrm>
            <a:off x="6933234" y="2177095"/>
            <a:ext cx="4420565" cy="3648397"/>
          </a:xfrm>
          <a:prstGeom prst="rect">
            <a:avLst/>
          </a:prstGeom>
        </p:spPr>
      </p:pic>
      <p:pic>
        <p:nvPicPr>
          <p:cNvPr id="5" name="Picture 4">
            <a:extLst>
              <a:ext uri="{FF2B5EF4-FFF2-40B4-BE49-F238E27FC236}">
                <a16:creationId xmlns:a16="http://schemas.microsoft.com/office/drawing/2014/main" id="{F458C1C5-35CA-3267-6F2F-D3DBCC00454F}"/>
              </a:ext>
            </a:extLst>
          </p:cNvPr>
          <p:cNvPicPr>
            <a:picLocks noChangeAspect="1"/>
          </p:cNvPicPr>
          <p:nvPr/>
        </p:nvPicPr>
        <p:blipFill>
          <a:blip r:embed="rId3"/>
          <a:stretch>
            <a:fillRect/>
          </a:stretch>
        </p:blipFill>
        <p:spPr>
          <a:xfrm>
            <a:off x="-76200" y="-22065"/>
            <a:ext cx="12192000" cy="1406203"/>
          </a:xfrm>
          <a:prstGeom prst="rect">
            <a:avLst/>
          </a:prstGeom>
        </p:spPr>
      </p:pic>
    </p:spTree>
    <p:extLst>
      <p:ext uri="{BB962C8B-B14F-4D97-AF65-F5344CB8AC3E}">
        <p14:creationId xmlns:p14="http://schemas.microsoft.com/office/powerpoint/2010/main" val="806382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C0021F-DD24-A992-2B2F-39BEDBF1AF48}"/>
              </a:ext>
            </a:extLst>
          </p:cNvPr>
          <p:cNvSpPr>
            <a:spLocks noGrp="1"/>
          </p:cNvSpPr>
          <p:nvPr>
            <p:ph type="title"/>
          </p:nvPr>
        </p:nvSpPr>
        <p:spPr/>
        <p:txBody>
          <a:bodyPr/>
          <a:lstStyle/>
          <a:p>
            <a:endParaRPr lang="en-GH"/>
          </a:p>
        </p:txBody>
      </p:sp>
      <p:sp>
        <p:nvSpPr>
          <p:cNvPr id="3" name="Content Placeholder 2">
            <a:extLst>
              <a:ext uri="{FF2B5EF4-FFF2-40B4-BE49-F238E27FC236}">
                <a16:creationId xmlns:a16="http://schemas.microsoft.com/office/drawing/2014/main" id="{669EC505-1465-9C7E-1AD2-FF5C035A3E31}"/>
              </a:ext>
            </a:extLst>
          </p:cNvPr>
          <p:cNvSpPr>
            <a:spLocks noGrp="1"/>
          </p:cNvSpPr>
          <p:nvPr>
            <p:ph sz="half" idx="1"/>
          </p:nvPr>
        </p:nvSpPr>
        <p:spPr/>
        <p:txBody>
          <a:bodyPr>
            <a:normAutofit fontScale="77500" lnSpcReduction="20000"/>
          </a:bodyPr>
          <a:lstStyle/>
          <a:p>
            <a:r>
              <a:rPr lang="en-GB" sz="3600" b="1" dirty="0">
                <a:solidFill>
                  <a:srgbClr val="003366"/>
                </a:solidFill>
              </a:rPr>
              <a:t>Why “farmer-herder” conflict?</a:t>
            </a:r>
          </a:p>
          <a:p>
            <a:r>
              <a:rPr lang="en-GB" dirty="0">
                <a:solidFill>
                  <a:srgbClr val="003366"/>
                </a:solidFill>
              </a:rPr>
              <a:t>The term 'farmer-herder conflict' is problematic and, at best, misleading.</a:t>
            </a:r>
          </a:p>
          <a:p>
            <a:r>
              <a:rPr lang="en-GB" dirty="0">
                <a:solidFill>
                  <a:srgbClr val="003366"/>
                </a:solidFill>
              </a:rPr>
              <a:t>Many farmers are also herders; likewise, many herders are also farmers.</a:t>
            </a:r>
          </a:p>
          <a:p>
            <a:r>
              <a:rPr lang="en-GB" dirty="0">
                <a:solidFill>
                  <a:srgbClr val="003366"/>
                </a:solidFill>
              </a:rPr>
              <a:t>This overlap raises the question: What exactly do we mean by farmer-herder conflict?</a:t>
            </a:r>
          </a:p>
          <a:p>
            <a:r>
              <a:rPr lang="en-GB" dirty="0">
                <a:solidFill>
                  <a:srgbClr val="003366"/>
                </a:solidFill>
              </a:rPr>
              <a:t>This narrow label risks oversimplifying the complex resource, livelihood, and identity struggles involved.</a:t>
            </a:r>
          </a:p>
          <a:p>
            <a:r>
              <a:rPr lang="en-GB" dirty="0">
                <a:solidFill>
                  <a:srgbClr val="003366"/>
                </a:solidFill>
              </a:rPr>
              <a:t>A more accurate framing should capture the multi-dimensional nature of land use, mobility, and livelihood intersections.</a:t>
            </a:r>
          </a:p>
          <a:p>
            <a:endParaRPr lang="en-GH" dirty="0"/>
          </a:p>
        </p:txBody>
      </p:sp>
      <p:pic>
        <p:nvPicPr>
          <p:cNvPr id="7" name="Content Placeholder 6">
            <a:extLst>
              <a:ext uri="{FF2B5EF4-FFF2-40B4-BE49-F238E27FC236}">
                <a16:creationId xmlns:a16="http://schemas.microsoft.com/office/drawing/2014/main" id="{FCB3B627-5E0B-12E5-ECFB-8EBE4AD00A39}"/>
              </a:ext>
            </a:extLst>
          </p:cNvPr>
          <p:cNvPicPr>
            <a:picLocks noGrp="1" noChangeAspect="1"/>
          </p:cNvPicPr>
          <p:nvPr>
            <p:ph sz="half" idx="2"/>
          </p:nvPr>
        </p:nvPicPr>
        <p:blipFill>
          <a:blip r:embed="rId2"/>
          <a:stretch>
            <a:fillRect/>
          </a:stretch>
        </p:blipFill>
        <p:spPr>
          <a:xfrm>
            <a:off x="6172200" y="2018921"/>
            <a:ext cx="5181600" cy="3964746"/>
          </a:xfrm>
          <a:prstGeom prst="rect">
            <a:avLst/>
          </a:prstGeom>
        </p:spPr>
      </p:pic>
      <p:pic>
        <p:nvPicPr>
          <p:cNvPr id="4" name="Picture 3">
            <a:extLst>
              <a:ext uri="{FF2B5EF4-FFF2-40B4-BE49-F238E27FC236}">
                <a16:creationId xmlns:a16="http://schemas.microsoft.com/office/drawing/2014/main" id="{78C38E22-0126-149D-5680-A865DC7E2B12}"/>
              </a:ext>
            </a:extLst>
          </p:cNvPr>
          <p:cNvPicPr>
            <a:picLocks noChangeAspect="1"/>
          </p:cNvPicPr>
          <p:nvPr/>
        </p:nvPicPr>
        <p:blipFill>
          <a:blip r:embed="rId3"/>
          <a:stretch>
            <a:fillRect/>
          </a:stretch>
        </p:blipFill>
        <p:spPr>
          <a:xfrm>
            <a:off x="115747" y="284485"/>
            <a:ext cx="12192000" cy="1406203"/>
          </a:xfrm>
          <a:prstGeom prst="rect">
            <a:avLst/>
          </a:prstGeom>
        </p:spPr>
      </p:pic>
    </p:spTree>
    <p:extLst>
      <p:ext uri="{BB962C8B-B14F-4D97-AF65-F5344CB8AC3E}">
        <p14:creationId xmlns:p14="http://schemas.microsoft.com/office/powerpoint/2010/main" val="2771010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9CDB-7D8A-0A0E-E8B2-611047ADB33B}"/>
              </a:ext>
            </a:extLst>
          </p:cNvPr>
          <p:cNvSpPr>
            <a:spLocks noGrp="1"/>
          </p:cNvSpPr>
          <p:nvPr>
            <p:ph type="title"/>
          </p:nvPr>
        </p:nvSpPr>
        <p:spPr>
          <a:xfrm>
            <a:off x="838200" y="365125"/>
            <a:ext cx="10678610" cy="1325563"/>
          </a:xfrm>
        </p:spPr>
        <p:txBody>
          <a:bodyPr/>
          <a:lstStyle/>
          <a:p>
            <a:endParaRPr lang="en-GH" dirty="0"/>
          </a:p>
        </p:txBody>
      </p:sp>
      <p:sp>
        <p:nvSpPr>
          <p:cNvPr id="3" name="Content Placeholder 2">
            <a:extLst>
              <a:ext uri="{FF2B5EF4-FFF2-40B4-BE49-F238E27FC236}">
                <a16:creationId xmlns:a16="http://schemas.microsoft.com/office/drawing/2014/main" id="{2FD0C96D-DC30-4CFA-FE58-7A21CA97CB33}"/>
              </a:ext>
            </a:extLst>
          </p:cNvPr>
          <p:cNvSpPr>
            <a:spLocks noGrp="1"/>
          </p:cNvSpPr>
          <p:nvPr>
            <p:ph sz="half" idx="1"/>
          </p:nvPr>
        </p:nvSpPr>
        <p:spPr>
          <a:xfrm>
            <a:off x="838200" y="1825625"/>
            <a:ext cx="7287228" cy="4667250"/>
          </a:xfrm>
        </p:spPr>
        <p:txBody>
          <a:bodyPr>
            <a:normAutofit fontScale="55000" lnSpcReduction="20000"/>
          </a:bodyPr>
          <a:lstStyle/>
          <a:p>
            <a:pPr algn="just"/>
            <a:endParaRPr lang="en-GB" dirty="0"/>
          </a:p>
          <a:p>
            <a:pPr algn="just"/>
            <a:r>
              <a:rPr lang="en-GB" sz="2900" dirty="0"/>
              <a:t>While not communicating much, this label serves as a handy tool for othering and justifying violations</a:t>
            </a:r>
          </a:p>
          <a:p>
            <a:pPr algn="just"/>
            <a:endParaRPr lang="en-GB" sz="2900" dirty="0"/>
          </a:p>
          <a:p>
            <a:pPr algn="just"/>
            <a:r>
              <a:rPr lang="en-GB" sz="2900" dirty="0"/>
              <a:t>Similar to the imperial logic: </a:t>
            </a:r>
            <a:r>
              <a:rPr lang="en-GB" sz="2900" i="1" dirty="0"/>
              <a:t>“White-Black”, “Occident-Orient,”</a:t>
            </a:r>
            <a:r>
              <a:rPr lang="en-GB" sz="2900" dirty="0"/>
              <a:t> and </a:t>
            </a:r>
            <a:r>
              <a:rPr lang="en-GB" sz="2900" i="1" dirty="0"/>
              <a:t>“Global North-Global South.”</a:t>
            </a:r>
            <a:endParaRPr lang="en-GB" sz="2900" dirty="0"/>
          </a:p>
          <a:p>
            <a:pPr algn="just"/>
            <a:endParaRPr lang="en-GB" sz="2900" dirty="0"/>
          </a:p>
          <a:p>
            <a:pPr algn="just"/>
            <a:r>
              <a:rPr lang="en-GB" sz="2900" dirty="0"/>
              <a:t>Farmers and herders, rather than depicting distinct occupational groups, become constructed social identities associated with pre-conceived essences and </a:t>
            </a:r>
            <a:r>
              <a:rPr lang="en-GB" sz="2900" i="1" dirty="0"/>
              <a:t>telos</a:t>
            </a:r>
          </a:p>
          <a:p>
            <a:pPr algn="just"/>
            <a:endParaRPr lang="en-GB" sz="2900" dirty="0"/>
          </a:p>
          <a:p>
            <a:pPr algn="just"/>
            <a:r>
              <a:rPr lang="en-GB" sz="2900" dirty="0"/>
              <a:t>Laws and policies are then formulated to eliminate one group, which is now framed as an existential threat (Olaniyan et al., 2015</a:t>
            </a:r>
            <a:r>
              <a:rPr lang="en-GH" sz="2900" dirty="0"/>
              <a:t>; </a:t>
            </a:r>
            <a:r>
              <a:rPr lang="en-GB" sz="2900" dirty="0"/>
              <a:t>Lane, 2014</a:t>
            </a:r>
            <a:r>
              <a:rPr lang="en-GH" sz="2900" dirty="0"/>
              <a:t>; </a:t>
            </a:r>
            <a:r>
              <a:rPr lang="en-GB" sz="2900" dirty="0"/>
              <a:t>Blench, 2001</a:t>
            </a:r>
            <a:r>
              <a:rPr lang="en-GH" sz="2900" dirty="0"/>
              <a:t> )</a:t>
            </a:r>
            <a:endParaRPr lang="en-GB" sz="2900" dirty="0"/>
          </a:p>
          <a:p>
            <a:pPr algn="just"/>
            <a:endParaRPr lang="en-GB" sz="2900" dirty="0"/>
          </a:p>
          <a:p>
            <a:pPr algn="just"/>
            <a:r>
              <a:rPr lang="en-GB" sz="2900" dirty="0"/>
              <a:t>Other groups are appeased, romanticising and legitimising state power.</a:t>
            </a:r>
          </a:p>
          <a:p>
            <a:pPr algn="just"/>
            <a:endParaRPr lang="en-GB" sz="2900" dirty="0"/>
          </a:p>
          <a:p>
            <a:pPr algn="just"/>
            <a:r>
              <a:rPr lang="en-GB" sz="2900" dirty="0"/>
              <a:t>Resistance to exclusionary policies comes in several forms, including surprise attacks, displacement and occupation, crop destruction, arson, etc</a:t>
            </a:r>
            <a:endParaRPr lang="en-GH" sz="2900" dirty="0"/>
          </a:p>
        </p:txBody>
      </p:sp>
      <p:sp>
        <p:nvSpPr>
          <p:cNvPr id="4" name="Content Placeholder 3">
            <a:extLst>
              <a:ext uri="{FF2B5EF4-FFF2-40B4-BE49-F238E27FC236}">
                <a16:creationId xmlns:a16="http://schemas.microsoft.com/office/drawing/2014/main" id="{487F7F43-975A-279D-09F7-9F7D3B87522E}"/>
              </a:ext>
            </a:extLst>
          </p:cNvPr>
          <p:cNvSpPr>
            <a:spLocks noGrp="1"/>
          </p:cNvSpPr>
          <p:nvPr>
            <p:ph sz="half" idx="2"/>
          </p:nvPr>
        </p:nvSpPr>
        <p:spPr>
          <a:xfrm>
            <a:off x="8333772" y="1825624"/>
            <a:ext cx="3183038" cy="4201651"/>
          </a:xfrm>
        </p:spPr>
        <p:txBody>
          <a:bodyPr>
            <a:normAutofit fontScale="55000" lnSpcReduction="20000"/>
          </a:bodyPr>
          <a:lstStyle/>
          <a:p>
            <a:r>
              <a:rPr lang="en-GB" i="1" dirty="0"/>
              <a:t>Fulani herders are terrorists, rapists, inhumane and do not deserve to be called humans. They have chased people away and have now taken our lands, planting crops on one side while grazing on the other (Smallholder farmer, </a:t>
            </a:r>
            <a:r>
              <a:rPr lang="en-GB" i="1" dirty="0" err="1"/>
              <a:t>Ayilamo</a:t>
            </a:r>
            <a:r>
              <a:rPr lang="en-GB" i="1" dirty="0"/>
              <a:t>)</a:t>
            </a:r>
          </a:p>
        </p:txBody>
      </p:sp>
      <p:pic>
        <p:nvPicPr>
          <p:cNvPr id="5" name="Picture 4">
            <a:extLst>
              <a:ext uri="{FF2B5EF4-FFF2-40B4-BE49-F238E27FC236}">
                <a16:creationId xmlns:a16="http://schemas.microsoft.com/office/drawing/2014/main" id="{03B54955-97CD-76CD-0C3B-F9CD9D546C20}"/>
              </a:ext>
            </a:extLst>
          </p:cNvPr>
          <p:cNvPicPr>
            <a:picLocks noChangeAspect="1"/>
          </p:cNvPicPr>
          <p:nvPr/>
        </p:nvPicPr>
        <p:blipFill>
          <a:blip r:embed="rId2"/>
          <a:stretch>
            <a:fillRect/>
          </a:stretch>
        </p:blipFill>
        <p:spPr>
          <a:xfrm>
            <a:off x="-184713" y="293436"/>
            <a:ext cx="12192000" cy="1406203"/>
          </a:xfrm>
          <a:prstGeom prst="rect">
            <a:avLst/>
          </a:prstGeom>
        </p:spPr>
      </p:pic>
      <p:pic>
        <p:nvPicPr>
          <p:cNvPr id="6" name="Picture 5">
            <a:extLst>
              <a:ext uri="{FF2B5EF4-FFF2-40B4-BE49-F238E27FC236}">
                <a16:creationId xmlns:a16="http://schemas.microsoft.com/office/drawing/2014/main" id="{26AB17E5-4F81-3617-EB21-7C6C25A2CB44}"/>
              </a:ext>
            </a:extLst>
          </p:cNvPr>
          <p:cNvPicPr>
            <a:picLocks noChangeAspect="1"/>
          </p:cNvPicPr>
          <p:nvPr/>
        </p:nvPicPr>
        <p:blipFill>
          <a:blip r:embed="rId3"/>
          <a:stretch>
            <a:fillRect/>
          </a:stretch>
        </p:blipFill>
        <p:spPr>
          <a:xfrm>
            <a:off x="8071413" y="3264060"/>
            <a:ext cx="4085863" cy="3300503"/>
          </a:xfrm>
          <a:prstGeom prst="rect">
            <a:avLst/>
          </a:prstGeom>
        </p:spPr>
      </p:pic>
    </p:spTree>
    <p:extLst>
      <p:ext uri="{BB962C8B-B14F-4D97-AF65-F5344CB8AC3E}">
        <p14:creationId xmlns:p14="http://schemas.microsoft.com/office/powerpoint/2010/main" val="4098681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0C2661-1F8E-8835-AEB1-0A5559CEEFA5}"/>
              </a:ext>
            </a:extLst>
          </p:cNvPr>
          <p:cNvSpPr>
            <a:spLocks noGrp="1"/>
          </p:cNvSpPr>
          <p:nvPr>
            <p:ph type="title"/>
          </p:nvPr>
        </p:nvSpPr>
        <p:spPr/>
        <p:txBody>
          <a:bodyPr/>
          <a:lstStyle/>
          <a:p>
            <a:endParaRPr lang="en-GH" dirty="0"/>
          </a:p>
        </p:txBody>
      </p:sp>
      <p:sp>
        <p:nvSpPr>
          <p:cNvPr id="3" name="Content Placeholder 2">
            <a:extLst>
              <a:ext uri="{FF2B5EF4-FFF2-40B4-BE49-F238E27FC236}">
                <a16:creationId xmlns:a16="http://schemas.microsoft.com/office/drawing/2014/main" id="{2559656E-0670-36B3-0F56-6D847F0827B5}"/>
              </a:ext>
            </a:extLst>
          </p:cNvPr>
          <p:cNvSpPr>
            <a:spLocks noGrp="1"/>
          </p:cNvSpPr>
          <p:nvPr>
            <p:ph sz="half" idx="1"/>
          </p:nvPr>
        </p:nvSpPr>
        <p:spPr>
          <a:xfrm>
            <a:off x="838200" y="1825625"/>
            <a:ext cx="6708494" cy="4351338"/>
          </a:xfrm>
        </p:spPr>
        <p:txBody>
          <a:bodyPr>
            <a:noAutofit/>
          </a:bodyPr>
          <a:lstStyle/>
          <a:p>
            <a:r>
              <a:rPr lang="en-GB" sz="1400" b="1" dirty="0"/>
              <a:t>Political ecology of lawmaking: exclusion, identity politics, and the reproduction of power.</a:t>
            </a:r>
          </a:p>
          <a:p>
            <a:r>
              <a:rPr lang="en-GH" sz="1400" dirty="0"/>
              <a:t>In 2017, the Benue State House of </a:t>
            </a:r>
            <a:r>
              <a:rPr lang="en-GB" sz="1400" dirty="0"/>
              <a:t>Assembly</a:t>
            </a:r>
            <a:r>
              <a:rPr lang="en-GH" sz="1400" dirty="0"/>
              <a:t> passed </a:t>
            </a:r>
            <a:r>
              <a:rPr lang="en-GB" sz="1400" dirty="0"/>
              <a:t>the </a:t>
            </a:r>
            <a:r>
              <a:rPr lang="en-GB" sz="1400" i="1" dirty="0"/>
              <a:t>Anti-Open Grazing Prohibition and Ranches Establishment Law</a:t>
            </a:r>
          </a:p>
          <a:p>
            <a:endParaRPr lang="en-GB" sz="1400" i="1" dirty="0"/>
          </a:p>
          <a:p>
            <a:r>
              <a:rPr lang="en-GB" sz="1400" dirty="0"/>
              <a:t>This, according to the state authorities, was aimed at preventing perennial conflicts between smallholder farmers and pastoralists who were largely of Fulani extraction.</a:t>
            </a:r>
          </a:p>
          <a:p>
            <a:endParaRPr lang="en-GB" sz="1400" dirty="0"/>
          </a:p>
          <a:p>
            <a:r>
              <a:rPr lang="en-GB" sz="1400" dirty="0"/>
              <a:t>It was largely exclusionary (</a:t>
            </a:r>
            <a:r>
              <a:rPr lang="en-GB" sz="1400" b="1" dirty="0"/>
              <a:t>economic, social, cultural and axiological violations)</a:t>
            </a:r>
          </a:p>
          <a:p>
            <a:endParaRPr lang="en-GB" sz="1400" b="1" dirty="0"/>
          </a:p>
          <a:p>
            <a:r>
              <a:rPr lang="en-GB" sz="1400" dirty="0"/>
              <a:t>Smallholder farmers were well pleased with the law, as Fulbe herders were indirectly expelled</a:t>
            </a:r>
          </a:p>
          <a:p>
            <a:endParaRPr lang="en-GB" sz="1400" dirty="0"/>
          </a:p>
          <a:p>
            <a:r>
              <a:rPr lang="en-GB" sz="1400" dirty="0"/>
              <a:t>Resistance came shortly after, and this changed the nature of the altercations between these groups</a:t>
            </a:r>
          </a:p>
          <a:p>
            <a:r>
              <a:rPr lang="en-GH" sz="1400" dirty="0"/>
              <a:t>Was this the only solution to the conflicts?</a:t>
            </a:r>
            <a:br>
              <a:rPr lang="en-GB" sz="1400" b="1" dirty="0"/>
            </a:br>
            <a:endParaRPr lang="en-GH" sz="1400" b="1" dirty="0"/>
          </a:p>
        </p:txBody>
      </p:sp>
      <p:sp>
        <p:nvSpPr>
          <p:cNvPr id="5" name="Content Placeholder 4">
            <a:extLst>
              <a:ext uri="{FF2B5EF4-FFF2-40B4-BE49-F238E27FC236}">
                <a16:creationId xmlns:a16="http://schemas.microsoft.com/office/drawing/2014/main" id="{913BCA45-DD10-50C0-2B6C-DD64EC6677DC}"/>
              </a:ext>
            </a:extLst>
          </p:cNvPr>
          <p:cNvSpPr>
            <a:spLocks noGrp="1"/>
          </p:cNvSpPr>
          <p:nvPr>
            <p:ph sz="half" idx="2"/>
          </p:nvPr>
        </p:nvSpPr>
        <p:spPr>
          <a:xfrm>
            <a:off x="7731888" y="1825625"/>
            <a:ext cx="3621913" cy="4351338"/>
          </a:xfrm>
        </p:spPr>
        <p:txBody>
          <a:bodyPr>
            <a:normAutofit fontScale="55000" lnSpcReduction="20000"/>
          </a:bodyPr>
          <a:lstStyle/>
          <a:p>
            <a:pPr marL="0" indent="0">
              <a:buNone/>
            </a:pPr>
            <a:r>
              <a:rPr lang="en-GB" i="1" dirty="0"/>
              <a:t>The</a:t>
            </a:r>
            <a:r>
              <a:rPr lang="en-GH" i="1" dirty="0"/>
              <a:t> law e</a:t>
            </a:r>
            <a:r>
              <a:rPr lang="en-GB" i="1" dirty="0" err="1"/>
              <a:t>mpowered</a:t>
            </a:r>
            <a:r>
              <a:rPr lang="en-GB" i="1" dirty="0"/>
              <a:t> their youths to attack and kill our herds. I lost all my herds of over 500. When someone deliberately hurts</a:t>
            </a:r>
            <a:r>
              <a:rPr lang="en-GH" i="1" dirty="0"/>
              <a:t> you, it becomes difficult not to push back</a:t>
            </a:r>
            <a:r>
              <a:rPr lang="en-GH" dirty="0"/>
              <a:t>” (Fulani man in Keana on 25th August, 2025)</a:t>
            </a:r>
          </a:p>
          <a:p>
            <a:endParaRPr lang="en-GH" dirty="0"/>
          </a:p>
          <a:p>
            <a:pPr marL="0" indent="0" algn="just">
              <a:buNone/>
            </a:pPr>
            <a:r>
              <a:rPr lang="en-GB" i="1" dirty="0"/>
              <a:t>It was a political strategy. </a:t>
            </a:r>
            <a:r>
              <a:rPr lang="en-GB" i="1" dirty="0" err="1"/>
              <a:t>Ortoms</a:t>
            </a:r>
            <a:r>
              <a:rPr lang="en-GB" i="1" dirty="0"/>
              <a:t>' abysmal performance in his first term made it clear to him that he would never win the 2018 gubernatorial elections. He needed something to endear himself to the people. He pulled the ethnic shot, claiming attempts to </a:t>
            </a:r>
            <a:r>
              <a:rPr lang="en-GB" i="1" dirty="0" err="1"/>
              <a:t>Fulaniise</a:t>
            </a:r>
            <a:r>
              <a:rPr lang="en-GB" i="1" dirty="0"/>
              <a:t> Benue by the FG with a choreographed resolve to resist the </a:t>
            </a:r>
            <a:r>
              <a:rPr lang="en-GB" i="1" dirty="0" err="1"/>
              <a:t>Fulaniisation</a:t>
            </a:r>
            <a:r>
              <a:rPr lang="en-GB" i="1" dirty="0"/>
              <a:t> attempt. This resonated very well with the people. He won the 2018 elections based on the narratives of </a:t>
            </a:r>
            <a:r>
              <a:rPr lang="en-GB" i="1" dirty="0" err="1"/>
              <a:t>Fulanisation</a:t>
            </a:r>
            <a:r>
              <a:rPr lang="en-GB" i="1" dirty="0"/>
              <a:t> and the need to resist such attempts by the state. He decamped to the PDP after gaining popularity with the Fulani rhetoric</a:t>
            </a:r>
            <a:r>
              <a:rPr lang="en-GB" dirty="0"/>
              <a:t>” (Traditional leader in </a:t>
            </a:r>
            <a:r>
              <a:rPr lang="en-GB" dirty="0" err="1"/>
              <a:t>Anyiin</a:t>
            </a:r>
            <a:r>
              <a:rPr lang="en-GB" dirty="0"/>
              <a:t> on July 30</a:t>
            </a:r>
            <a:r>
              <a:rPr lang="en-GB" baseline="30000" dirty="0"/>
              <a:t>th</a:t>
            </a:r>
            <a:r>
              <a:rPr lang="en-GB" dirty="0"/>
              <a:t>, 2025)</a:t>
            </a:r>
            <a:endParaRPr lang="en-GH" dirty="0"/>
          </a:p>
          <a:p>
            <a:endParaRPr lang="en-GH" dirty="0"/>
          </a:p>
        </p:txBody>
      </p:sp>
      <p:pic>
        <p:nvPicPr>
          <p:cNvPr id="6" name="Picture 5">
            <a:extLst>
              <a:ext uri="{FF2B5EF4-FFF2-40B4-BE49-F238E27FC236}">
                <a16:creationId xmlns:a16="http://schemas.microsoft.com/office/drawing/2014/main" id="{9D5CA774-704F-A53D-A4CA-CB80D63AEF22}"/>
              </a:ext>
            </a:extLst>
          </p:cNvPr>
          <p:cNvPicPr>
            <a:picLocks noChangeAspect="1"/>
          </p:cNvPicPr>
          <p:nvPr/>
        </p:nvPicPr>
        <p:blipFill>
          <a:blip r:embed="rId2"/>
          <a:stretch>
            <a:fillRect/>
          </a:stretch>
        </p:blipFill>
        <p:spPr>
          <a:xfrm>
            <a:off x="208826" y="284485"/>
            <a:ext cx="12192000" cy="1406203"/>
          </a:xfrm>
          <a:prstGeom prst="rect">
            <a:avLst/>
          </a:prstGeom>
        </p:spPr>
      </p:pic>
    </p:spTree>
    <p:extLst>
      <p:ext uri="{BB962C8B-B14F-4D97-AF65-F5344CB8AC3E}">
        <p14:creationId xmlns:p14="http://schemas.microsoft.com/office/powerpoint/2010/main" val="1715538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77DF8-B9FE-ADB3-01F7-9F83CC82F268}"/>
              </a:ext>
            </a:extLst>
          </p:cNvPr>
          <p:cNvSpPr>
            <a:spLocks noGrp="1"/>
          </p:cNvSpPr>
          <p:nvPr>
            <p:ph type="title"/>
          </p:nvPr>
        </p:nvSpPr>
        <p:spPr/>
        <p:txBody>
          <a:bodyPr/>
          <a:lstStyle/>
          <a:p>
            <a:endParaRPr lang="en-GH" dirty="0"/>
          </a:p>
        </p:txBody>
      </p:sp>
      <p:sp>
        <p:nvSpPr>
          <p:cNvPr id="3" name="Content Placeholder 2">
            <a:extLst>
              <a:ext uri="{FF2B5EF4-FFF2-40B4-BE49-F238E27FC236}">
                <a16:creationId xmlns:a16="http://schemas.microsoft.com/office/drawing/2014/main" id="{5F713F65-F477-B16B-5C6F-8275BB42229A}"/>
              </a:ext>
            </a:extLst>
          </p:cNvPr>
          <p:cNvSpPr>
            <a:spLocks noGrp="1"/>
          </p:cNvSpPr>
          <p:nvPr>
            <p:ph sz="half" idx="1"/>
          </p:nvPr>
        </p:nvSpPr>
        <p:spPr/>
        <p:txBody>
          <a:bodyPr>
            <a:normAutofit fontScale="77500" lnSpcReduction="20000"/>
          </a:bodyPr>
          <a:lstStyle/>
          <a:p>
            <a:r>
              <a:rPr lang="en-GH" sz="3400" b="1" dirty="0"/>
              <a:t>Actor mapping</a:t>
            </a:r>
            <a:endParaRPr lang="en-GB" dirty="0"/>
          </a:p>
          <a:p>
            <a:pPr algn="just"/>
            <a:r>
              <a:rPr lang="en-GB" dirty="0"/>
              <a:t>Actor mapping is often concentrated on directly referenced, in this case, farmers and herders (Mehl, 2009)</a:t>
            </a:r>
          </a:p>
          <a:p>
            <a:pPr algn="just"/>
            <a:r>
              <a:rPr lang="en-GB" dirty="0"/>
              <a:t>This study found that non-referenced actors, such as women and politicians, play remote but significant roles in farmer-herder conflict escalations and de-escalations.</a:t>
            </a:r>
          </a:p>
          <a:p>
            <a:pPr algn="just"/>
            <a:r>
              <a:rPr lang="en-GB" dirty="0"/>
              <a:t>While politicians construct and manipulate social identities for votes, women mobilised funds for the purchase of ammunition, cooked, washed and treated wounded combatants, and some women mocked their husbands for abandoning their lands to Fulani herders.</a:t>
            </a:r>
            <a:endParaRPr lang="en-GH" dirty="0"/>
          </a:p>
          <a:p>
            <a:endParaRPr lang="en-GH" dirty="0"/>
          </a:p>
        </p:txBody>
      </p:sp>
      <p:sp>
        <p:nvSpPr>
          <p:cNvPr id="4" name="Content Placeholder 3">
            <a:extLst>
              <a:ext uri="{FF2B5EF4-FFF2-40B4-BE49-F238E27FC236}">
                <a16:creationId xmlns:a16="http://schemas.microsoft.com/office/drawing/2014/main" id="{50EAD092-B33E-6044-A8CE-B9A88EE0667C}"/>
              </a:ext>
            </a:extLst>
          </p:cNvPr>
          <p:cNvSpPr>
            <a:spLocks noGrp="1"/>
          </p:cNvSpPr>
          <p:nvPr>
            <p:ph sz="half" idx="2"/>
          </p:nvPr>
        </p:nvSpPr>
        <p:spPr/>
        <p:txBody>
          <a:bodyPr>
            <a:normAutofit fontScale="77500" lnSpcReduction="20000"/>
          </a:bodyPr>
          <a:lstStyle/>
          <a:p>
            <a:r>
              <a:rPr lang="en-GH" dirty="0"/>
              <a:t>“</a:t>
            </a:r>
            <a:r>
              <a:rPr lang="en-GH" i="1" dirty="0"/>
              <a:t>If we run along with our men and children</a:t>
            </a:r>
            <a:r>
              <a:rPr lang="en-GB" i="1" dirty="0"/>
              <a:t>, then what makes them men? Real men protect their ancestral lands with their last breath</a:t>
            </a:r>
            <a:r>
              <a:rPr lang="en-GH" i="1" dirty="0"/>
              <a:t>. They cannot face Fulani herders but are rather here lording over us</a:t>
            </a:r>
            <a:r>
              <a:rPr lang="en-GH" dirty="0"/>
              <a:t>” (Displaced woman farmer, Bassa)</a:t>
            </a:r>
          </a:p>
          <a:p>
            <a:endParaRPr lang="en-GH" dirty="0"/>
          </a:p>
          <a:p>
            <a:r>
              <a:rPr lang="en-GH" i="1" dirty="0"/>
              <a:t>“ I regret maki</a:t>
            </a:r>
            <a:r>
              <a:rPr lang="en-GB" i="1" dirty="0"/>
              <a:t>n</a:t>
            </a:r>
            <a:r>
              <a:rPr lang="en-GH" i="1" dirty="0"/>
              <a:t>g huge contributions to the purchase of </a:t>
            </a:r>
            <a:r>
              <a:rPr lang="en-GB" i="1" dirty="0"/>
              <a:t>ammunition.</a:t>
            </a:r>
            <a:r>
              <a:rPr lang="en-GH" i="1" dirty="0"/>
              <a:t> In </a:t>
            </a:r>
            <a:r>
              <a:rPr lang="en-GB" i="1" dirty="0"/>
              <a:t>the end,</a:t>
            </a:r>
            <a:r>
              <a:rPr lang="en-GH" i="1" dirty="0"/>
              <a:t> Fulani herders have taken over our </a:t>
            </a:r>
            <a:r>
              <a:rPr lang="en-GB" i="1" dirty="0"/>
              <a:t>land,</a:t>
            </a:r>
            <a:r>
              <a:rPr lang="en-GH" i="1" dirty="0"/>
              <a:t> so what is the essence of those contributions in the first place</a:t>
            </a:r>
            <a:r>
              <a:rPr lang="en-GH" dirty="0"/>
              <a:t>?” (Displaced woman farmer, Ayilamo)</a:t>
            </a:r>
          </a:p>
          <a:p>
            <a:endParaRPr lang="en-GH" dirty="0"/>
          </a:p>
        </p:txBody>
      </p:sp>
      <p:pic>
        <p:nvPicPr>
          <p:cNvPr id="5" name="Picture 4">
            <a:extLst>
              <a:ext uri="{FF2B5EF4-FFF2-40B4-BE49-F238E27FC236}">
                <a16:creationId xmlns:a16="http://schemas.microsoft.com/office/drawing/2014/main" id="{20973CC2-9CE4-56BB-6F7E-F261691CC61C}"/>
              </a:ext>
            </a:extLst>
          </p:cNvPr>
          <p:cNvPicPr>
            <a:picLocks noChangeAspect="1"/>
          </p:cNvPicPr>
          <p:nvPr/>
        </p:nvPicPr>
        <p:blipFill>
          <a:blip r:embed="rId2"/>
          <a:stretch>
            <a:fillRect/>
          </a:stretch>
        </p:blipFill>
        <p:spPr>
          <a:xfrm>
            <a:off x="0" y="351953"/>
            <a:ext cx="12192000" cy="1406203"/>
          </a:xfrm>
          <a:prstGeom prst="rect">
            <a:avLst/>
          </a:prstGeom>
        </p:spPr>
      </p:pic>
    </p:spTree>
    <p:extLst>
      <p:ext uri="{BB962C8B-B14F-4D97-AF65-F5344CB8AC3E}">
        <p14:creationId xmlns:p14="http://schemas.microsoft.com/office/powerpoint/2010/main" val="3379283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12D9-75EE-B90D-C958-B6635BA59137}"/>
              </a:ext>
            </a:extLst>
          </p:cNvPr>
          <p:cNvSpPr>
            <a:spLocks noGrp="1"/>
          </p:cNvSpPr>
          <p:nvPr>
            <p:ph type="title"/>
          </p:nvPr>
        </p:nvSpPr>
        <p:spPr/>
        <p:txBody>
          <a:bodyPr/>
          <a:lstStyle/>
          <a:p>
            <a:r>
              <a:rPr lang="en-GB" b="1" dirty="0"/>
              <a:t>Pathways to peaceful coexistence</a:t>
            </a:r>
            <a:br>
              <a:rPr lang="en-GB" dirty="0"/>
            </a:br>
            <a:endParaRPr lang="en-GH" dirty="0"/>
          </a:p>
        </p:txBody>
      </p:sp>
      <p:sp>
        <p:nvSpPr>
          <p:cNvPr id="3" name="Content Placeholder 2">
            <a:extLst>
              <a:ext uri="{FF2B5EF4-FFF2-40B4-BE49-F238E27FC236}">
                <a16:creationId xmlns:a16="http://schemas.microsoft.com/office/drawing/2014/main" id="{5DADC097-6BE6-DE04-5DCC-EEAE83D3784C}"/>
              </a:ext>
            </a:extLst>
          </p:cNvPr>
          <p:cNvSpPr>
            <a:spLocks noGrp="1"/>
          </p:cNvSpPr>
          <p:nvPr>
            <p:ph sz="half" idx="1"/>
          </p:nvPr>
        </p:nvSpPr>
        <p:spPr>
          <a:xfrm>
            <a:off x="838199" y="1825624"/>
            <a:ext cx="5914740" cy="4783519"/>
          </a:xfrm>
        </p:spPr>
        <p:txBody>
          <a:bodyPr>
            <a:normAutofit fontScale="47500" lnSpcReduction="20000"/>
          </a:bodyPr>
          <a:lstStyle/>
          <a:p>
            <a:pPr algn="just"/>
            <a:r>
              <a:rPr lang="en-GB" sz="5900" b="1" dirty="0"/>
              <a:t>Pathways to peaceful coexistence </a:t>
            </a:r>
          </a:p>
          <a:p>
            <a:pPr algn="just"/>
            <a:r>
              <a:rPr lang="en-GB" sz="3500" dirty="0"/>
              <a:t>Exclusionary laws (e.g., anti-grazing bans) do not resolve conflicts; instead, they generate resistance, escalation, and more sophisticated forms of conflict.</a:t>
            </a:r>
          </a:p>
          <a:p>
            <a:pPr algn="just"/>
            <a:endParaRPr lang="en-GB" sz="3500" dirty="0"/>
          </a:p>
          <a:p>
            <a:pPr algn="just"/>
            <a:r>
              <a:rPr lang="en-GB" sz="3500" dirty="0"/>
              <a:t>Need to decolonise conflict resolution: move beyond imposed, top-down, and state-centric approaches.</a:t>
            </a:r>
          </a:p>
          <a:p>
            <a:pPr algn="just"/>
            <a:endParaRPr lang="en-GB" sz="3500" dirty="0"/>
          </a:p>
          <a:p>
            <a:pPr algn="just"/>
            <a:r>
              <a:rPr lang="en-GB" sz="3500" dirty="0"/>
              <a:t>Revisit traditional peace processes – draw from local practices but adapt them to be inclusive.</a:t>
            </a:r>
          </a:p>
          <a:p>
            <a:pPr algn="just"/>
            <a:endParaRPr lang="en-GB" sz="3500" dirty="0"/>
          </a:p>
          <a:p>
            <a:pPr algn="just"/>
            <a:r>
              <a:rPr lang="en-GB" sz="3500" dirty="0"/>
              <a:t>Ensure all groups (farmers, herders, women, youth, religious leaders, political actors) are represented in peace dialogues.</a:t>
            </a:r>
          </a:p>
          <a:p>
            <a:pPr algn="just"/>
            <a:endParaRPr lang="en-GB" sz="3500" dirty="0"/>
          </a:p>
          <a:p>
            <a:pPr algn="just"/>
            <a:r>
              <a:rPr lang="en-GB" sz="3500" dirty="0"/>
              <a:t>Promote co-created and co-managed mechanisms by all occupational groups to strengthen legitimacy and acceptance.</a:t>
            </a:r>
          </a:p>
          <a:p>
            <a:pPr marL="0" indent="0" algn="just">
              <a:buNone/>
            </a:pPr>
            <a:endParaRPr lang="en-GB" sz="3500" dirty="0"/>
          </a:p>
          <a:p>
            <a:endParaRPr lang="en-GH" dirty="0"/>
          </a:p>
        </p:txBody>
      </p:sp>
      <p:pic>
        <p:nvPicPr>
          <p:cNvPr id="5" name="Picture 4">
            <a:extLst>
              <a:ext uri="{FF2B5EF4-FFF2-40B4-BE49-F238E27FC236}">
                <a16:creationId xmlns:a16="http://schemas.microsoft.com/office/drawing/2014/main" id="{7A16114F-4346-606F-EA8B-54717E758A1D}"/>
              </a:ext>
            </a:extLst>
          </p:cNvPr>
          <p:cNvPicPr>
            <a:picLocks noChangeAspect="1"/>
          </p:cNvPicPr>
          <p:nvPr/>
        </p:nvPicPr>
        <p:blipFill>
          <a:blip r:embed="rId2"/>
          <a:stretch>
            <a:fillRect/>
          </a:stretch>
        </p:blipFill>
        <p:spPr>
          <a:xfrm>
            <a:off x="0" y="351953"/>
            <a:ext cx="12192000" cy="1406203"/>
          </a:xfrm>
          <a:prstGeom prst="rect">
            <a:avLst/>
          </a:prstGeom>
        </p:spPr>
      </p:pic>
      <p:pic>
        <p:nvPicPr>
          <p:cNvPr id="10" name="Content Placeholder 9">
            <a:extLst>
              <a:ext uri="{FF2B5EF4-FFF2-40B4-BE49-F238E27FC236}">
                <a16:creationId xmlns:a16="http://schemas.microsoft.com/office/drawing/2014/main" id="{B8C77558-BE43-E67A-5FE3-06F10D436EC0}"/>
              </a:ext>
            </a:extLst>
          </p:cNvPr>
          <p:cNvPicPr>
            <a:picLocks noGrp="1" noChangeAspect="1"/>
          </p:cNvPicPr>
          <p:nvPr>
            <p:ph sz="half" idx="2"/>
          </p:nvPr>
        </p:nvPicPr>
        <p:blipFill>
          <a:blip r:embed="rId3"/>
          <a:stretch>
            <a:fillRect/>
          </a:stretch>
        </p:blipFill>
        <p:spPr>
          <a:xfrm>
            <a:off x="7312554" y="1825624"/>
            <a:ext cx="4879446" cy="6061869"/>
          </a:xfrm>
          <a:prstGeom prst="rect">
            <a:avLst/>
          </a:prstGeom>
        </p:spPr>
      </p:pic>
    </p:spTree>
    <p:extLst>
      <p:ext uri="{BB962C8B-B14F-4D97-AF65-F5344CB8AC3E}">
        <p14:creationId xmlns:p14="http://schemas.microsoft.com/office/powerpoint/2010/main" val="1393291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16D034-7ADD-E7B3-53A7-F21DF48596E8}"/>
              </a:ext>
            </a:extLst>
          </p:cNvPr>
          <p:cNvSpPr>
            <a:spLocks noGrp="1"/>
          </p:cNvSpPr>
          <p:nvPr>
            <p:ph type="title"/>
          </p:nvPr>
        </p:nvSpPr>
        <p:spPr/>
        <p:txBody>
          <a:bodyPr/>
          <a:lstStyle/>
          <a:p>
            <a:endParaRPr lang="en-GH" dirty="0"/>
          </a:p>
        </p:txBody>
      </p:sp>
      <p:sp>
        <p:nvSpPr>
          <p:cNvPr id="6" name="Content Placeholder 5">
            <a:extLst>
              <a:ext uri="{FF2B5EF4-FFF2-40B4-BE49-F238E27FC236}">
                <a16:creationId xmlns:a16="http://schemas.microsoft.com/office/drawing/2014/main" id="{F914358B-37E2-D8BD-B587-915911A74CB4}"/>
              </a:ext>
            </a:extLst>
          </p:cNvPr>
          <p:cNvSpPr>
            <a:spLocks noGrp="1"/>
          </p:cNvSpPr>
          <p:nvPr>
            <p:ph idx="1"/>
          </p:nvPr>
        </p:nvSpPr>
        <p:spPr/>
        <p:txBody>
          <a:bodyPr>
            <a:normAutofit fontScale="62500" lnSpcReduction="20000"/>
          </a:bodyPr>
          <a:lstStyle/>
          <a:p>
            <a:r>
              <a:rPr lang="en-GH" sz="3400" b="1" dirty="0"/>
              <a:t>Conclusion</a:t>
            </a:r>
          </a:p>
          <a:p>
            <a:r>
              <a:rPr lang="en-GH" dirty="0"/>
              <a:t>Farmer-herder conflicts label is </a:t>
            </a:r>
            <a:r>
              <a:rPr lang="en-GB" dirty="0"/>
              <a:t>misleading,</a:t>
            </a:r>
            <a:r>
              <a:rPr lang="en-GH" dirty="0"/>
              <a:t> but is maintained and widely used to sustain preconceived essences and </a:t>
            </a:r>
            <a:r>
              <a:rPr lang="en-GB" dirty="0"/>
              <a:t>telos,</a:t>
            </a:r>
            <a:r>
              <a:rPr lang="en-GH" dirty="0"/>
              <a:t> whic</a:t>
            </a:r>
            <a:r>
              <a:rPr lang="en-GB" dirty="0"/>
              <a:t>h</a:t>
            </a:r>
            <a:r>
              <a:rPr lang="en-GH" dirty="0"/>
              <a:t> are then appropriated to justify violations</a:t>
            </a:r>
          </a:p>
          <a:p>
            <a:endParaRPr lang="en-GH" dirty="0"/>
          </a:p>
          <a:p>
            <a:r>
              <a:rPr lang="en-GH" dirty="0"/>
              <a:t>In central Nigeria, discursive violence </a:t>
            </a:r>
            <a:r>
              <a:rPr lang="en-GB" dirty="0"/>
              <a:t>embedded</a:t>
            </a:r>
            <a:r>
              <a:rPr lang="en-GH" dirty="0"/>
              <a:t> in narratives of </a:t>
            </a:r>
            <a:r>
              <a:rPr lang="en-GB" i="1" dirty="0" err="1"/>
              <a:t>Fulanisation</a:t>
            </a:r>
            <a:r>
              <a:rPr lang="en-GH" dirty="0"/>
              <a:t> and </a:t>
            </a:r>
            <a:r>
              <a:rPr lang="en-GH" i="1" dirty="0"/>
              <a:t>jihadism </a:t>
            </a:r>
            <a:r>
              <a:rPr lang="en-GH" dirty="0"/>
              <a:t>serve to incite emotions and heighten resentment and expulsion desires where states then exploit these for political favours</a:t>
            </a:r>
          </a:p>
          <a:p>
            <a:endParaRPr lang="en-GH" dirty="0"/>
          </a:p>
          <a:p>
            <a:r>
              <a:rPr lang="en-GB" dirty="0"/>
              <a:t>The expulsion</a:t>
            </a:r>
            <a:r>
              <a:rPr lang="en-GH" dirty="0"/>
              <a:t> of labelled groups </a:t>
            </a:r>
            <a:r>
              <a:rPr lang="en-GB" dirty="0"/>
              <a:t>appears more</a:t>
            </a:r>
            <a:r>
              <a:rPr lang="en-GH" dirty="0"/>
              <a:t> as </a:t>
            </a:r>
            <a:r>
              <a:rPr lang="en-GB" dirty="0"/>
              <a:t>a political</a:t>
            </a:r>
            <a:r>
              <a:rPr lang="en-GH" dirty="0"/>
              <a:t> strategy than </a:t>
            </a:r>
            <a:r>
              <a:rPr lang="en-GB" dirty="0"/>
              <a:t>a conflict</a:t>
            </a:r>
            <a:r>
              <a:rPr lang="en-GH" dirty="0"/>
              <a:t> resolution effort</a:t>
            </a:r>
          </a:p>
          <a:p>
            <a:endParaRPr lang="en-GH" dirty="0"/>
          </a:p>
          <a:p>
            <a:r>
              <a:rPr lang="en-GH" dirty="0"/>
              <a:t>Non- referenced actors play significant roles in conflict </a:t>
            </a:r>
            <a:r>
              <a:rPr lang="en-GB" dirty="0"/>
              <a:t>escalation,</a:t>
            </a:r>
            <a:r>
              <a:rPr lang="en-GH" dirty="0"/>
              <a:t> and so conflict analysis should be </a:t>
            </a:r>
            <a:r>
              <a:rPr lang="en-GB" dirty="0"/>
              <a:t>widened</a:t>
            </a:r>
            <a:r>
              <a:rPr lang="en-GH" dirty="0"/>
              <a:t> to include them</a:t>
            </a:r>
          </a:p>
          <a:p>
            <a:endParaRPr lang="en-GH" dirty="0"/>
          </a:p>
          <a:p>
            <a:r>
              <a:rPr lang="en-GB" dirty="0"/>
              <a:t>The path to peace lies in inclusive governance of resources and shared ownership of solutions.</a:t>
            </a:r>
          </a:p>
          <a:p>
            <a:endParaRPr lang="en-GH" dirty="0"/>
          </a:p>
          <a:p>
            <a:endParaRPr lang="en-GH" dirty="0"/>
          </a:p>
        </p:txBody>
      </p:sp>
      <p:pic>
        <p:nvPicPr>
          <p:cNvPr id="7" name="Picture 6">
            <a:extLst>
              <a:ext uri="{FF2B5EF4-FFF2-40B4-BE49-F238E27FC236}">
                <a16:creationId xmlns:a16="http://schemas.microsoft.com/office/drawing/2014/main" id="{D5A1EF6C-8726-1AAD-7148-41C92E083E36}"/>
              </a:ext>
            </a:extLst>
          </p:cNvPr>
          <p:cNvPicPr>
            <a:picLocks noChangeAspect="1"/>
          </p:cNvPicPr>
          <p:nvPr/>
        </p:nvPicPr>
        <p:blipFill>
          <a:blip r:embed="rId2"/>
          <a:stretch>
            <a:fillRect/>
          </a:stretch>
        </p:blipFill>
        <p:spPr>
          <a:xfrm>
            <a:off x="0" y="351953"/>
            <a:ext cx="12192000" cy="1406203"/>
          </a:xfrm>
          <a:prstGeom prst="rect">
            <a:avLst/>
          </a:prstGeom>
        </p:spPr>
      </p:pic>
    </p:spTree>
    <p:extLst>
      <p:ext uri="{BB962C8B-B14F-4D97-AF65-F5344CB8AC3E}">
        <p14:creationId xmlns:p14="http://schemas.microsoft.com/office/powerpoint/2010/main" val="1749944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8">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BCCEFE6-4AE7-4DE3-A38E-74E56795694C}"/>
              </a:ext>
            </a:extLst>
          </p:cNvPr>
          <p:cNvPicPr>
            <a:picLocks noChangeAspect="1"/>
          </p:cNvPicPr>
          <p:nvPr/>
        </p:nvPicPr>
        <p:blipFill>
          <a:blip r:embed="rId2"/>
          <a:stretch>
            <a:fillRect/>
          </a:stretch>
        </p:blipFill>
        <p:spPr>
          <a:xfrm>
            <a:off x="-8468" y="0"/>
            <a:ext cx="12185625" cy="1405467"/>
          </a:xfrm>
          <a:prstGeom prst="rect">
            <a:avLst/>
          </a:prstGeom>
        </p:spPr>
      </p:pic>
      <p:sp>
        <p:nvSpPr>
          <p:cNvPr id="3" name="Content Placeholder 2">
            <a:extLst>
              <a:ext uri="{FF2B5EF4-FFF2-40B4-BE49-F238E27FC236}">
                <a16:creationId xmlns:a16="http://schemas.microsoft.com/office/drawing/2014/main" id="{612966D3-037E-493E-B5E0-6D1FFA6EFB39}"/>
              </a:ext>
            </a:extLst>
          </p:cNvPr>
          <p:cNvSpPr>
            <a:spLocks noGrp="1"/>
          </p:cNvSpPr>
          <p:nvPr>
            <p:ph idx="1"/>
          </p:nvPr>
        </p:nvSpPr>
        <p:spPr>
          <a:xfrm>
            <a:off x="147782" y="2983345"/>
            <a:ext cx="11333901" cy="3046913"/>
          </a:xfrm>
        </p:spPr>
        <p:txBody>
          <a:bodyPr anchor="t">
            <a:normAutofit/>
          </a:bodyPr>
          <a:lstStyle/>
          <a:p>
            <a:pPr marL="0" indent="0" algn="ctr">
              <a:buNone/>
            </a:pPr>
            <a:r>
              <a:rPr lang="en-US" sz="4000" b="1" dirty="0"/>
              <a:t>Thank you for your audience</a:t>
            </a:r>
          </a:p>
          <a:p>
            <a:pPr marL="0" indent="0" algn="ctr">
              <a:buNone/>
            </a:pPr>
            <a:r>
              <a:rPr lang="en-US" sz="4000" b="1" dirty="0"/>
              <a:t>I am ready for your corrections</a:t>
            </a:r>
          </a:p>
          <a:p>
            <a:pPr marL="0" indent="0" algn="ctr">
              <a:buNone/>
            </a:pPr>
            <a:r>
              <a:rPr lang="en-US" sz="4000" b="1" dirty="0">
                <a:hlinkClick r:id="rId3"/>
              </a:rPr>
              <a:t>ttseer@ubids.edu.gh</a:t>
            </a:r>
            <a:r>
              <a:rPr lang="en-US" sz="4000" b="1" dirty="0"/>
              <a:t> </a:t>
            </a:r>
            <a:endParaRPr lang="en-GB" sz="4000" b="1" dirty="0"/>
          </a:p>
        </p:txBody>
      </p:sp>
      <p:sp>
        <p:nvSpPr>
          <p:cNvPr id="46" name="Rectangle 10">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12">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022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b77875e-5908-45a0-9cb4-dec9ae074618}" enabled="1" method="Privileged" siteId="{0f9e35db-544f-4f60-bdcc-5ea416e6dc70}" contentBits="0" removed="0"/>
</clbl:labelList>
</file>

<file path=docProps/app.xml><?xml version="1.0" encoding="utf-8"?>
<Properties xmlns="http://schemas.openxmlformats.org/officeDocument/2006/extended-properties" xmlns:vt="http://schemas.openxmlformats.org/officeDocument/2006/docPropsVTypes">
  <TotalTime>14760</TotalTime>
  <Words>1157</Words>
  <Application>Microsoft Office PowerPoint</Application>
  <PresentationFormat>Widescreen</PresentationFormat>
  <Paragraphs>75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 “Farmer-herder” conflicts in Nigeria: Identity politics, women's agency and pathways towards peaceful coexistence </vt:lpstr>
      <vt:lpstr>PowerPoint Presentation</vt:lpstr>
      <vt:lpstr>PowerPoint Presentation</vt:lpstr>
      <vt:lpstr>PowerPoint Presentation</vt:lpstr>
      <vt:lpstr>PowerPoint Presentation</vt:lpstr>
      <vt:lpstr>PowerPoint Presentation</vt:lpstr>
      <vt:lpstr>Pathways to peaceful coexistence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ConfTool Registrations and Submissions</dc:title>
  <dc:creator>Mahlet Wubishet</dc:creator>
  <cp:lastModifiedBy>Fikre Asmamaw</cp:lastModifiedBy>
  <cp:revision>21</cp:revision>
  <dcterms:created xsi:type="dcterms:W3CDTF">2025-06-17T08:21:46Z</dcterms:created>
  <dcterms:modified xsi:type="dcterms:W3CDTF">2025-11-11T03:37:55Z</dcterms:modified>
</cp:coreProperties>
</file>