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5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A4A42-B8E4-4617-BF98-ABE6C41F0A95}" v="57" dt="2025-10-09T13:19:30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DC588-BF40-4F64-9B4D-08F416B0471A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825C55F2-A6EB-4F31-943D-E1A630342BD0}">
      <dgm:prSet phldrT="[Text]"/>
      <dgm:spPr/>
      <dgm:t>
        <a:bodyPr/>
        <a:lstStyle/>
        <a:p>
          <a:endParaRPr lang="en-US" dirty="0"/>
        </a:p>
      </dgm:t>
    </dgm:pt>
    <dgm:pt modelId="{636DFA84-89A7-4495-99F4-979E55473433}" type="parTrans" cxnId="{ED3A95FE-79E5-4C29-AE6B-3BD2830F248C}">
      <dgm:prSet/>
      <dgm:spPr/>
      <dgm:t>
        <a:bodyPr/>
        <a:lstStyle/>
        <a:p>
          <a:endParaRPr lang="en-US"/>
        </a:p>
      </dgm:t>
    </dgm:pt>
    <dgm:pt modelId="{805D1396-F4A9-4267-8380-7182063069DF}" type="sibTrans" cxnId="{ED3A95FE-79E5-4C29-AE6B-3BD2830F248C}">
      <dgm:prSet/>
      <dgm:spPr/>
      <dgm:t>
        <a:bodyPr/>
        <a:lstStyle/>
        <a:p>
          <a:endParaRPr lang="en-US"/>
        </a:p>
      </dgm:t>
    </dgm:pt>
    <dgm:pt modelId="{12FFAFA3-4197-460F-8646-587167E0E174}">
      <dgm:prSet phldrT="[Text]"/>
      <dgm:spPr/>
      <dgm:t>
        <a:bodyPr/>
        <a:lstStyle/>
        <a:p>
          <a:endParaRPr lang="en-US" dirty="0"/>
        </a:p>
      </dgm:t>
    </dgm:pt>
    <dgm:pt modelId="{DDDEB329-A340-4AAB-B851-6AFFFA6D90D4}" type="parTrans" cxnId="{E9AA9D8E-CF4D-4223-8D04-D25AA1F06A5E}">
      <dgm:prSet/>
      <dgm:spPr/>
      <dgm:t>
        <a:bodyPr/>
        <a:lstStyle/>
        <a:p>
          <a:endParaRPr lang="en-US"/>
        </a:p>
      </dgm:t>
    </dgm:pt>
    <dgm:pt modelId="{3281F605-5099-434A-A9C1-B1ADA8918D4E}" type="sibTrans" cxnId="{E9AA9D8E-CF4D-4223-8D04-D25AA1F06A5E}">
      <dgm:prSet/>
      <dgm:spPr/>
      <dgm:t>
        <a:bodyPr/>
        <a:lstStyle/>
        <a:p>
          <a:endParaRPr lang="en-US"/>
        </a:p>
      </dgm:t>
    </dgm:pt>
    <dgm:pt modelId="{7EEA9543-D6FB-4F4D-A050-50BAAAFCE839}">
      <dgm:prSet phldrT="[Text]"/>
      <dgm:spPr/>
      <dgm:t>
        <a:bodyPr/>
        <a:lstStyle/>
        <a:p>
          <a:endParaRPr lang="en-US" dirty="0"/>
        </a:p>
      </dgm:t>
    </dgm:pt>
    <dgm:pt modelId="{4522F63D-0FED-492A-B1CA-8589585DB0CD}" type="parTrans" cxnId="{BDA6DD3D-3A2D-4779-BBF9-3A279E0C603F}">
      <dgm:prSet/>
      <dgm:spPr/>
      <dgm:t>
        <a:bodyPr/>
        <a:lstStyle/>
        <a:p>
          <a:endParaRPr lang="en-US"/>
        </a:p>
      </dgm:t>
    </dgm:pt>
    <dgm:pt modelId="{3D4DCB15-7783-4EDD-AE16-47FE19E4F4C7}" type="sibTrans" cxnId="{BDA6DD3D-3A2D-4779-BBF9-3A279E0C603F}">
      <dgm:prSet/>
      <dgm:spPr/>
      <dgm:t>
        <a:bodyPr/>
        <a:lstStyle/>
        <a:p>
          <a:endParaRPr lang="en-US"/>
        </a:p>
      </dgm:t>
    </dgm:pt>
    <dgm:pt modelId="{332B7F33-DF00-421B-9D4F-453848150D59}">
      <dgm:prSet phldrT="[Text]"/>
      <dgm:spPr/>
      <dgm:t>
        <a:bodyPr/>
        <a:lstStyle/>
        <a:p>
          <a:endParaRPr lang="en-US" dirty="0"/>
        </a:p>
      </dgm:t>
    </dgm:pt>
    <dgm:pt modelId="{F871F721-F809-41F0-9FF4-B4EDED20F28D}" type="parTrans" cxnId="{0288FB63-2754-40FC-B0AC-E60B246532F5}">
      <dgm:prSet/>
      <dgm:spPr/>
      <dgm:t>
        <a:bodyPr/>
        <a:lstStyle/>
        <a:p>
          <a:endParaRPr lang="en-US"/>
        </a:p>
      </dgm:t>
    </dgm:pt>
    <dgm:pt modelId="{B0326CD4-08EB-4116-AABC-7493C4199C62}" type="sibTrans" cxnId="{0288FB63-2754-40FC-B0AC-E60B246532F5}">
      <dgm:prSet/>
      <dgm:spPr/>
      <dgm:t>
        <a:bodyPr/>
        <a:lstStyle/>
        <a:p>
          <a:endParaRPr lang="en-US"/>
        </a:p>
      </dgm:t>
    </dgm:pt>
    <dgm:pt modelId="{0C5B4EFB-C6BC-4A91-8428-07E8C9A66086}" type="pres">
      <dgm:prSet presAssocID="{557DC588-BF40-4F64-9B4D-08F416B0471A}" presName="Name0" presStyleCnt="0">
        <dgm:presLayoutVars>
          <dgm:dir/>
          <dgm:animLvl val="lvl"/>
          <dgm:resizeHandles val="exact"/>
        </dgm:presLayoutVars>
      </dgm:prSet>
      <dgm:spPr/>
    </dgm:pt>
    <dgm:pt modelId="{B60914C9-6416-4068-A2E4-DA06533B5CC2}" type="pres">
      <dgm:prSet presAssocID="{825C55F2-A6EB-4F31-943D-E1A630342BD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9CE45D-7430-4CE9-B5C9-AE44186495BA}" type="pres">
      <dgm:prSet presAssocID="{805D1396-F4A9-4267-8380-7182063069DF}" presName="parTxOnlySpace" presStyleCnt="0"/>
      <dgm:spPr/>
    </dgm:pt>
    <dgm:pt modelId="{99B2DB76-589D-4CD7-81D0-5B406861DBEE}" type="pres">
      <dgm:prSet presAssocID="{7EEA9543-D6FB-4F4D-A050-50BAAAFCE8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7F96B0-B13D-48FF-821F-AD1CB45102CC}" type="pres">
      <dgm:prSet presAssocID="{3D4DCB15-7783-4EDD-AE16-47FE19E4F4C7}" presName="parTxOnlySpace" presStyleCnt="0"/>
      <dgm:spPr/>
    </dgm:pt>
    <dgm:pt modelId="{118EE549-FB08-4E56-9E21-B14616740B11}" type="pres">
      <dgm:prSet presAssocID="{332B7F33-DF00-421B-9D4F-453848150D5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6FEA15-CCC7-4CFA-8F89-5A2E82AA0D03}" type="pres">
      <dgm:prSet presAssocID="{B0326CD4-08EB-4116-AABC-7493C4199C62}" presName="parTxOnlySpace" presStyleCnt="0"/>
      <dgm:spPr/>
    </dgm:pt>
    <dgm:pt modelId="{7090DF5B-EF54-4B99-9760-EEC08F89E0A2}" type="pres">
      <dgm:prSet presAssocID="{12FFAFA3-4197-460F-8646-587167E0E1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4443C15-DCDD-4007-9DBC-0C9AF6F25F06}" type="presOf" srcId="{557DC588-BF40-4F64-9B4D-08F416B0471A}" destId="{0C5B4EFB-C6BC-4A91-8428-07E8C9A66086}" srcOrd="0" destOrd="0" presId="urn:microsoft.com/office/officeart/2005/8/layout/chevron1"/>
    <dgm:cxn modelId="{8EA60B2A-AEFF-43EE-866E-3213050146B1}" type="presOf" srcId="{332B7F33-DF00-421B-9D4F-453848150D59}" destId="{118EE549-FB08-4E56-9E21-B14616740B11}" srcOrd="0" destOrd="0" presId="urn:microsoft.com/office/officeart/2005/8/layout/chevron1"/>
    <dgm:cxn modelId="{BDA6DD3D-3A2D-4779-BBF9-3A279E0C603F}" srcId="{557DC588-BF40-4F64-9B4D-08F416B0471A}" destId="{7EEA9543-D6FB-4F4D-A050-50BAAAFCE839}" srcOrd="1" destOrd="0" parTransId="{4522F63D-0FED-492A-B1CA-8589585DB0CD}" sibTransId="{3D4DCB15-7783-4EDD-AE16-47FE19E4F4C7}"/>
    <dgm:cxn modelId="{0288FB63-2754-40FC-B0AC-E60B246532F5}" srcId="{557DC588-BF40-4F64-9B4D-08F416B0471A}" destId="{332B7F33-DF00-421B-9D4F-453848150D59}" srcOrd="2" destOrd="0" parTransId="{F871F721-F809-41F0-9FF4-B4EDED20F28D}" sibTransId="{B0326CD4-08EB-4116-AABC-7493C4199C62}"/>
    <dgm:cxn modelId="{3AF45780-E968-4F26-9933-BAF2C8C6A7A1}" type="presOf" srcId="{12FFAFA3-4197-460F-8646-587167E0E174}" destId="{7090DF5B-EF54-4B99-9760-EEC08F89E0A2}" srcOrd="0" destOrd="0" presId="urn:microsoft.com/office/officeart/2005/8/layout/chevron1"/>
    <dgm:cxn modelId="{4335BF80-B9CC-4BCA-B923-2CAA17F0B938}" type="presOf" srcId="{825C55F2-A6EB-4F31-943D-E1A630342BD0}" destId="{B60914C9-6416-4068-A2E4-DA06533B5CC2}" srcOrd="0" destOrd="0" presId="urn:microsoft.com/office/officeart/2005/8/layout/chevron1"/>
    <dgm:cxn modelId="{E9AA9D8E-CF4D-4223-8D04-D25AA1F06A5E}" srcId="{557DC588-BF40-4F64-9B4D-08F416B0471A}" destId="{12FFAFA3-4197-460F-8646-587167E0E174}" srcOrd="3" destOrd="0" parTransId="{DDDEB329-A340-4AAB-B851-6AFFFA6D90D4}" sibTransId="{3281F605-5099-434A-A9C1-B1ADA8918D4E}"/>
    <dgm:cxn modelId="{B87775C8-D3AC-45A6-9ED3-0ADC9E40AFE0}" type="presOf" srcId="{7EEA9543-D6FB-4F4D-A050-50BAAAFCE839}" destId="{99B2DB76-589D-4CD7-81D0-5B406861DBEE}" srcOrd="0" destOrd="0" presId="urn:microsoft.com/office/officeart/2005/8/layout/chevron1"/>
    <dgm:cxn modelId="{ED3A95FE-79E5-4C29-AE6B-3BD2830F248C}" srcId="{557DC588-BF40-4F64-9B4D-08F416B0471A}" destId="{825C55F2-A6EB-4F31-943D-E1A630342BD0}" srcOrd="0" destOrd="0" parTransId="{636DFA84-89A7-4495-99F4-979E55473433}" sibTransId="{805D1396-F4A9-4267-8380-7182063069DF}"/>
    <dgm:cxn modelId="{675105F9-A28F-40A2-B862-E163A12EF501}" type="presParOf" srcId="{0C5B4EFB-C6BC-4A91-8428-07E8C9A66086}" destId="{B60914C9-6416-4068-A2E4-DA06533B5CC2}" srcOrd="0" destOrd="0" presId="urn:microsoft.com/office/officeart/2005/8/layout/chevron1"/>
    <dgm:cxn modelId="{4CC572E5-7A7D-4F4F-B34E-21AB035544DA}" type="presParOf" srcId="{0C5B4EFB-C6BC-4A91-8428-07E8C9A66086}" destId="{FA9CE45D-7430-4CE9-B5C9-AE44186495BA}" srcOrd="1" destOrd="0" presId="urn:microsoft.com/office/officeart/2005/8/layout/chevron1"/>
    <dgm:cxn modelId="{29E429A8-39E4-4013-A3AC-3891BE39A452}" type="presParOf" srcId="{0C5B4EFB-C6BC-4A91-8428-07E8C9A66086}" destId="{99B2DB76-589D-4CD7-81D0-5B406861DBEE}" srcOrd="2" destOrd="0" presId="urn:microsoft.com/office/officeart/2005/8/layout/chevron1"/>
    <dgm:cxn modelId="{11DFA375-2082-43BE-BA5A-6E2E4142B948}" type="presParOf" srcId="{0C5B4EFB-C6BC-4A91-8428-07E8C9A66086}" destId="{B47F96B0-B13D-48FF-821F-AD1CB45102CC}" srcOrd="3" destOrd="0" presId="urn:microsoft.com/office/officeart/2005/8/layout/chevron1"/>
    <dgm:cxn modelId="{F30B5CDF-31FD-424E-B7A1-FC63EB03E5DD}" type="presParOf" srcId="{0C5B4EFB-C6BC-4A91-8428-07E8C9A66086}" destId="{118EE549-FB08-4E56-9E21-B14616740B11}" srcOrd="4" destOrd="0" presId="urn:microsoft.com/office/officeart/2005/8/layout/chevron1"/>
    <dgm:cxn modelId="{D0396BE7-CC65-4DCD-A39F-44E71C4511E4}" type="presParOf" srcId="{0C5B4EFB-C6BC-4A91-8428-07E8C9A66086}" destId="{F26FEA15-CCC7-4CFA-8F89-5A2E82AA0D03}" srcOrd="5" destOrd="0" presId="urn:microsoft.com/office/officeart/2005/8/layout/chevron1"/>
    <dgm:cxn modelId="{F8E340CB-E1C0-4F51-9288-D8BACBC2D33E}" type="presParOf" srcId="{0C5B4EFB-C6BC-4A91-8428-07E8C9A66086}" destId="{7090DF5B-EF54-4B99-9760-EEC08F89E0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914C9-6416-4068-A2E4-DA06533B5CC2}">
      <dsp:nvSpPr>
        <dsp:cNvPr id="0" name=""/>
        <dsp:cNvSpPr/>
      </dsp:nvSpPr>
      <dsp:spPr>
        <a:xfrm>
          <a:off x="3770" y="2319979"/>
          <a:ext cx="2194718" cy="877887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442714" y="2319979"/>
        <a:ext cx="1316831" cy="877887"/>
      </dsp:txXfrm>
    </dsp:sp>
    <dsp:sp modelId="{99B2DB76-589D-4CD7-81D0-5B406861DBEE}">
      <dsp:nvSpPr>
        <dsp:cNvPr id="0" name=""/>
        <dsp:cNvSpPr/>
      </dsp:nvSpPr>
      <dsp:spPr>
        <a:xfrm>
          <a:off x="1979017" y="2319979"/>
          <a:ext cx="2194718" cy="877887"/>
        </a:xfrm>
        <a:prstGeom prst="chevron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2417961" y="2319979"/>
        <a:ext cx="1316831" cy="877887"/>
      </dsp:txXfrm>
    </dsp:sp>
    <dsp:sp modelId="{118EE549-FB08-4E56-9E21-B14616740B11}">
      <dsp:nvSpPr>
        <dsp:cNvPr id="0" name=""/>
        <dsp:cNvSpPr/>
      </dsp:nvSpPr>
      <dsp:spPr>
        <a:xfrm>
          <a:off x="3954264" y="2319979"/>
          <a:ext cx="2194718" cy="877887"/>
        </a:xfrm>
        <a:prstGeom prst="chevron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4393208" y="2319979"/>
        <a:ext cx="1316831" cy="877887"/>
      </dsp:txXfrm>
    </dsp:sp>
    <dsp:sp modelId="{7090DF5B-EF54-4B99-9760-EEC08F89E0A2}">
      <dsp:nvSpPr>
        <dsp:cNvPr id="0" name=""/>
        <dsp:cNvSpPr/>
      </dsp:nvSpPr>
      <dsp:spPr>
        <a:xfrm>
          <a:off x="5929510" y="2319979"/>
          <a:ext cx="2194718" cy="877887"/>
        </a:xfrm>
        <a:prstGeom prst="chevron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6368454" y="2319979"/>
        <a:ext cx="1316831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862E0A3-4E97-BF8D-B85E-3B96163FF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AC9DC5DA-AAAE-5CDE-11A2-63CFFD199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9056D5D4-D6B1-861E-A9C1-352CCA59F5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30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5DFE53A-90B7-CF45-EC01-54190A8C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444759BF-E566-A92A-D45C-64E7AD4BA7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467DAE2E-FBF5-8009-9E7D-DAC7615B2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92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FE159494-C5DA-74A8-EB10-E5D242EC2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3C128994-2CF0-3B92-20B3-9CEF7E9412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60A4DF8-D90F-EF44-E4B2-71E9E538FD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6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659484A5-81A1-7873-DC6E-4B771B2B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10B5ADE2-B6CF-965E-A4F2-991C3EB116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F6545957-CE59-3D7F-BC7D-9E47351B4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73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4814E657-F8E5-871D-DC40-E5F43021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AEF4FA5B-E6BD-087A-C286-E5277BE8F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BC8C624A-F834-DA25-3CD2-42EAAD910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0AB061A8-D883-6E2D-BC7A-0751818B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FB33224A-34ED-89E0-C149-84D43D0D7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D074744F-7C6B-E0C9-4D74-3F33276E2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03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8DFB6866-D2C5-383F-B9B8-52825287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6F09C408-552E-92AB-FFFF-E3688DC8A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C3DD025-E210-D30B-4F34-A82CCE0D8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55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156C20D7-AB8A-929C-D79F-F89A3C71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F8172E96-FA51-99DD-CC1E-5622B381EE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DDC66F0-2F17-EEFA-CDD9-11688F78A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0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-31268" y="4293422"/>
            <a:ext cx="12191999" cy="165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ct val="100000"/>
            </a:pPr>
            <a:r>
              <a:rPr lang="en-US" sz="3200" dirty="0"/>
              <a:t>Thomas Wiedenmann &amp; Christian Mesmer</a:t>
            </a:r>
            <a:br>
              <a:rPr lang="en-US" sz="3200" dirty="0"/>
            </a:br>
            <a:r>
              <a:rPr lang="en-US" sz="3200" dirty="0"/>
              <a:t>Deutsche Gesellschaft f</a:t>
            </a:r>
            <a:r>
              <a:rPr lang="de-DE" sz="3200" dirty="0" err="1"/>
              <a:t>ür</a:t>
            </a:r>
            <a:r>
              <a:rPr lang="de-DE" sz="3200" dirty="0"/>
              <a:t> Internationale Zusammenarbeit (GIZ) GmbH</a:t>
            </a:r>
            <a:br>
              <a:rPr lang="en-US" sz="3600" dirty="0"/>
            </a:br>
            <a:endParaRPr sz="3600" dirty="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1205" y="2023741"/>
            <a:ext cx="232600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683" y="5780209"/>
            <a:ext cx="2833048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210" y="5736198"/>
            <a:ext cx="3906614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90" y="1626498"/>
            <a:ext cx="1954767" cy="16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3EBA-0D56-34E7-F80C-7ACA2C19BC5F}"/>
              </a:ext>
            </a:extLst>
          </p:cNvPr>
          <p:cNvSpPr txBox="1"/>
          <p:nvPr/>
        </p:nvSpPr>
        <p:spPr>
          <a:xfrm>
            <a:off x="2683328" y="1883229"/>
            <a:ext cx="6825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Reclaiming Communal Land Justice: The Land-Forest-Nexus Pilot in Ethiopia as a Model for Forest Landscape Restoration through Tenure Security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7402B413-BBFB-5B74-8F42-F2D4AB0C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E6EDE3BF-3057-1343-15A6-0CB5F2C5A7F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13D1A59-E077-B660-30C1-C628339BF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9A14B-51D8-7358-055C-5DF95307C79E}"/>
              </a:ext>
            </a:extLst>
          </p:cNvPr>
          <p:cNvSpPr txBox="1"/>
          <p:nvPr/>
        </p:nvSpPr>
        <p:spPr>
          <a:xfrm>
            <a:off x="995292" y="2045177"/>
            <a:ext cx="10793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Conclusion &amp; Significance</a:t>
            </a:r>
          </a:p>
          <a:p>
            <a:pPr>
              <a:buNone/>
            </a:pPr>
            <a:endParaRPr lang="en-US" sz="1800" b="1" dirty="0"/>
          </a:p>
          <a:p>
            <a:r>
              <a:rPr lang="en-US" sz="1800" b="1" dirty="0"/>
              <a:t>Key message: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Nexus Pilot demonstrates that legally recognized communal tenure can restore dignity, ecological integrity, and </a:t>
            </a:r>
            <a:r>
              <a:rPr lang="en-US" sz="1800"/>
              <a:t>community agency</a:t>
            </a:r>
          </a:p>
          <a:p>
            <a:pPr marL="457200"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Offers a model for reparative land governance and sustainable landscape restoration in Ethiopia and beyond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957E2E-D60D-B842-4D6C-3830BA54B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9935"/>
              </p:ext>
            </p:extLst>
          </p:nvPr>
        </p:nvGraphicFramePr>
        <p:xfrm>
          <a:off x="2032000" y="2797629"/>
          <a:ext cx="8128000" cy="551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CD143D02-6A07-6E24-65FB-16AE01FD9D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9657" y="5148942"/>
            <a:ext cx="914400" cy="914400"/>
          </a:xfrm>
          <a:prstGeom prst="rect">
            <a:avLst/>
          </a:prstGeom>
        </p:spPr>
      </p:pic>
      <p:pic>
        <p:nvPicPr>
          <p:cNvPr id="9" name="Graphic 8" descr="Forest scene with solid fill">
            <a:extLst>
              <a:ext uri="{FF2B5EF4-FFF2-40B4-BE49-F238E27FC236}">
                <a16:creationId xmlns:a16="http://schemas.microsoft.com/office/drawing/2014/main" id="{7BA3CEB1-4723-2392-4D9E-030944B70A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8464" y="5106608"/>
            <a:ext cx="914400" cy="914400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ABD81FEF-B79E-D50D-2830-D38AA9EEE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97271" y="5148942"/>
            <a:ext cx="914400" cy="914400"/>
          </a:xfrm>
          <a:prstGeom prst="rect">
            <a:avLst/>
          </a:prstGeom>
        </p:spPr>
      </p:pic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DC0F7EE1-B033-86C3-6643-E5C8EF1321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77943" y="51489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68" y="0"/>
            <a:ext cx="12185625" cy="1405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47782" y="2983345"/>
            <a:ext cx="11333901" cy="304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 dirty="0"/>
              <a:t>Thank you!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 dirty="0"/>
              <a:t>Thomas.Wiedenmann@giz.de</a:t>
            </a:r>
            <a:endParaRPr sz="4000" b="1" dirty="0"/>
          </a:p>
        </p:txBody>
      </p:sp>
      <p:sp>
        <p:nvSpPr>
          <p:cNvPr id="104" name="Google Shape;104;p15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30980"/>
                </a:srgbClr>
              </a:gs>
              <a:gs pos="19000">
                <a:srgbClr val="000000">
                  <a:alpha val="30980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624B2-2639-40AA-EFA0-4E0EFFD789F0}"/>
              </a:ext>
            </a:extLst>
          </p:cNvPr>
          <p:cNvSpPr txBox="1"/>
          <p:nvPr/>
        </p:nvSpPr>
        <p:spPr>
          <a:xfrm>
            <a:off x="462243" y="5232429"/>
            <a:ext cx="1148442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Background / Context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Communal lands in Ethiopia historically insecure → vulnerability to degradation and marginalization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Overlapping legal frameworks hinder recognition of community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Importance: Land governance affects both ecological and social outcomes</a:t>
            </a:r>
          </a:p>
          <a:p>
            <a:endParaRPr lang="en-US" dirty="0"/>
          </a:p>
        </p:txBody>
      </p:sp>
      <p:pic>
        <p:nvPicPr>
          <p:cNvPr id="5" name="Picture 4" descr="A landscape of a field with trees and mountains&#10;&#10;AI-generated content may be incorrect.">
            <a:extLst>
              <a:ext uri="{FF2B5EF4-FFF2-40B4-BE49-F238E27FC236}">
                <a16:creationId xmlns:a16="http://schemas.microsoft.com/office/drawing/2014/main" id="{29C864DE-F7D1-639C-BAAC-047EA0A31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00139"/>
            <a:ext cx="12192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EF090740-16DE-F48D-60D1-BB3D511E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CA7E9FAB-D370-87BD-2935-F91AD964645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C5ECB48-6E85-FFC8-5705-7672581A8A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D510E-9506-2CD8-5C2A-C3CF6DE01FF8}"/>
              </a:ext>
            </a:extLst>
          </p:cNvPr>
          <p:cNvSpPr txBox="1"/>
          <p:nvPr/>
        </p:nvSpPr>
        <p:spPr>
          <a:xfrm>
            <a:off x="245328" y="283640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Research Gap &amp; Objective</a:t>
            </a:r>
          </a:p>
          <a:p>
            <a:pPr>
              <a:buNone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Gap:</a:t>
            </a:r>
            <a:r>
              <a:rPr lang="en-US" sz="1800" dirty="0"/>
              <a:t> Limited empirical evidence on how communal land titling affects land use and ecological restoration in Sub-Saharan Africa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Objective:</a:t>
            </a:r>
            <a:r>
              <a:rPr lang="en-US" sz="1800" dirty="0"/>
              <a:t> Assess how participatory communal land certification and cooperative governance influence tenure security, ecological outcomes, and policy alignment</a:t>
            </a:r>
          </a:p>
        </p:txBody>
      </p:sp>
      <p:pic>
        <p:nvPicPr>
          <p:cNvPr id="6" name="Picture 5" descr="A person's hand touching a green plant&#10;&#10;AI-generated content may be incorrect.">
            <a:extLst>
              <a:ext uri="{FF2B5EF4-FFF2-40B4-BE49-F238E27FC236}">
                <a16:creationId xmlns:a16="http://schemas.microsoft.com/office/drawing/2014/main" id="{4EB2FB99-10A5-F0D1-32E9-DEE2DC988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91320" y="1557321"/>
            <a:ext cx="545786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5F6A1D8F-EE55-EE85-5D59-DF978BF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1F58A1C0-1432-8A8C-876F-3359B19DFD4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1DB3E99-3A71-FC1C-6102-5D10CEE77B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AF0AA-D695-39EB-0E68-B391EED55CB6}"/>
              </a:ext>
            </a:extLst>
          </p:cNvPr>
          <p:cNvSpPr txBox="1"/>
          <p:nvPr/>
        </p:nvSpPr>
        <p:spPr>
          <a:xfrm>
            <a:off x="334092" y="1879629"/>
            <a:ext cx="40201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Approach:</a:t>
            </a:r>
            <a:r>
              <a:rPr lang="en-US" sz="1800" dirty="0"/>
              <a:t> Retrospective qualitative case study of the Lake </a:t>
            </a:r>
            <a:r>
              <a:rPr lang="en-US" sz="1800" dirty="0" err="1"/>
              <a:t>Chamo</a:t>
            </a:r>
            <a:r>
              <a:rPr lang="en-US" sz="1800" dirty="0"/>
              <a:t> pilot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Data Sources:</a:t>
            </a:r>
            <a:r>
              <a:rPr lang="en-US" sz="1800" dirty="0"/>
              <a:t> Project reports, legal documents, field observations, participatory mapping, AI-assisted documentation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Phased Implementation:</a:t>
            </a:r>
            <a:r>
              <a:rPr lang="en-US" sz="1800" dirty="0"/>
              <a:t> 5 phases from legal scoping to cooperative 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FFCED-9890-99A4-70CC-CB3ABBB66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105" y="1524114"/>
            <a:ext cx="7321931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1EDB44B7-4D4B-F6D0-23EE-C8EEFE21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39972597-119C-227A-999E-DA2B0D37848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465CEDD-05C0-F5AC-6910-20419CAC7C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40F38-E68E-421D-3C03-AD46C76FB8EE}"/>
              </a:ext>
            </a:extLst>
          </p:cNvPr>
          <p:cNvSpPr txBox="1"/>
          <p:nvPr/>
        </p:nvSpPr>
        <p:spPr>
          <a:xfrm>
            <a:off x="348343" y="5588918"/>
            <a:ext cx="11598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Study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Location:</a:t>
            </a:r>
            <a:r>
              <a:rPr lang="en-US" sz="1800" dirty="0"/>
              <a:t> Lake </a:t>
            </a:r>
            <a:r>
              <a:rPr lang="en-US" sz="1800" dirty="0" err="1"/>
              <a:t>Chamo</a:t>
            </a:r>
            <a:r>
              <a:rPr lang="en-US" sz="1800" dirty="0"/>
              <a:t> watershed, Gamo Zone, Southern Ethiopia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Context:</a:t>
            </a:r>
            <a:r>
              <a:rPr lang="en-US" sz="1800" dirty="0"/>
              <a:t> Ecologically sensitive area with forest degradation, customary land governance</a:t>
            </a:r>
          </a:p>
        </p:txBody>
      </p:sp>
      <p:pic>
        <p:nvPicPr>
          <p:cNvPr id="6" name="Picture 5" descr="A landscape with trees and mountains&#10;&#10;AI-generated content may be incorrect.">
            <a:extLst>
              <a:ext uri="{FF2B5EF4-FFF2-40B4-BE49-F238E27FC236}">
                <a16:creationId xmlns:a16="http://schemas.microsoft.com/office/drawing/2014/main" id="{D3112A0D-2D45-CBFB-FDD3-C34CD0B92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" y="1400139"/>
            <a:ext cx="6096001" cy="4014089"/>
          </a:xfrm>
          <a:prstGeom prst="rect">
            <a:avLst/>
          </a:prstGeom>
        </p:spPr>
      </p:pic>
      <p:pic>
        <p:nvPicPr>
          <p:cNvPr id="8" name="Picture 7" descr="A close-up of a ditch&#10;&#10;AI-generated content may be incorrect.">
            <a:extLst>
              <a:ext uri="{FF2B5EF4-FFF2-40B4-BE49-F238E27FC236}">
                <a16:creationId xmlns:a16="http://schemas.microsoft.com/office/drawing/2014/main" id="{F7A43718-916F-1889-FBBF-C0C60FB04F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99" y="1400139"/>
            <a:ext cx="6096001" cy="40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BA46EAD6-9119-6B5C-E321-825BBCB8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FB189EEC-1C41-6759-A690-E898D88B396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36CB43C-27B2-1C57-9560-11AA758C09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46C0-5076-A00F-555C-6B40B933FFE0}"/>
              </a:ext>
            </a:extLst>
          </p:cNvPr>
          <p:cNvSpPr txBox="1"/>
          <p:nvPr/>
        </p:nvSpPr>
        <p:spPr>
          <a:xfrm>
            <a:off x="245328" y="5452488"/>
            <a:ext cx="11701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Key Results – Tenure &amp; 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Legal Tenure:</a:t>
            </a:r>
            <a:r>
              <a:rPr lang="en-US" sz="1800" dirty="0"/>
              <a:t> 1,500+ ha certified across 5 kebeles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Cooperatives:</a:t>
            </a:r>
            <a:r>
              <a:rPr lang="en-US" sz="1800" dirty="0"/>
              <a:t> 5 legally registered forest user cooperatives 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Community engagement:</a:t>
            </a:r>
            <a:r>
              <a:rPr lang="en-US" sz="1800" dirty="0"/>
              <a:t> Participatory boundary demarcation, bylaws, elections, gender inclusion</a:t>
            </a:r>
          </a:p>
        </p:txBody>
      </p:sp>
      <p:pic>
        <p:nvPicPr>
          <p:cNvPr id="6" name="Picture 5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4AF0ACF5-0887-68C7-CC32-6B3F3A5D6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5342" y="1391037"/>
            <a:ext cx="5316658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EB9EB-0F42-7E6B-BC20-85A79DD706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749" y="1400139"/>
            <a:ext cx="29781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04C9C-F448-35E2-952B-7D3CE832B0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94" y="1391037"/>
            <a:ext cx="53037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8EBEFD46-CF50-CC58-E4E6-B7C1D6DCA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E7C5C5FE-C5C5-1556-7428-DA9548A2DD9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BCDD6B4-3B0C-B4CE-D0C3-23BA9CADE1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AF1EE-0FF8-FC49-025F-B121785EB6D9}"/>
              </a:ext>
            </a:extLst>
          </p:cNvPr>
          <p:cNvSpPr txBox="1"/>
          <p:nvPr/>
        </p:nvSpPr>
        <p:spPr>
          <a:xfrm>
            <a:off x="293914" y="5616719"/>
            <a:ext cx="11604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Key Results – Ecological &amp; Social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Ecological:</a:t>
            </a:r>
            <a:r>
              <a:rPr lang="en-US" sz="1800" dirty="0"/>
              <a:t> Reduced encroachment, early forest regeneration, uptake of agroforestry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Social:</a:t>
            </a:r>
            <a:r>
              <a:rPr lang="en-US" sz="1800" dirty="0"/>
              <a:t> Increased local ownership, cooperative governance, administrative participation</a:t>
            </a:r>
          </a:p>
        </p:txBody>
      </p:sp>
      <p:pic>
        <p:nvPicPr>
          <p:cNvPr id="6" name="Picture 5" descr="A row of beehives under a canopy&#10;&#10;AI-generated content may be incorrect.">
            <a:extLst>
              <a:ext uri="{FF2B5EF4-FFF2-40B4-BE49-F238E27FC236}">
                <a16:creationId xmlns:a16="http://schemas.microsoft.com/office/drawing/2014/main" id="{9C0370FA-E43B-A60E-91A5-345B022650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139"/>
            <a:ext cx="4876801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245E7-D253-E08F-07B0-3110B14D3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700" y="1400139"/>
            <a:ext cx="7285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C5721B65-2F62-89B0-AB3E-2599C678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E67F6987-BF0F-CAB4-3A19-8DBF51F6943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BEE207A9-28EA-1883-F39F-CCA77ABB2F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695D7-EDFC-79A5-E51D-AA59317A4648}"/>
              </a:ext>
            </a:extLst>
          </p:cNvPr>
          <p:cNvSpPr txBox="1"/>
          <p:nvPr/>
        </p:nvSpPr>
        <p:spPr>
          <a:xfrm>
            <a:off x="245328" y="5220559"/>
            <a:ext cx="11701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Discussion / Implications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Insights: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Tenure security → long-term stewardship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Participatory governance → justice, inclusion, empowerment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Integration of customary and statutory law → practical and scalable</a:t>
            </a:r>
          </a:p>
        </p:txBody>
      </p:sp>
      <p:pic>
        <p:nvPicPr>
          <p:cNvPr id="6" name="Picture 5" descr="A field of plants in a field&#10;&#10;AI-generated content may be incorrect.">
            <a:extLst>
              <a:ext uri="{FF2B5EF4-FFF2-40B4-BE49-F238E27FC236}">
                <a16:creationId xmlns:a16="http://schemas.microsoft.com/office/drawing/2014/main" id="{8342F3F6-26E9-3C3C-4DFB-9785CF2A1B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00139"/>
            <a:ext cx="8392103" cy="3657600"/>
          </a:xfrm>
          <a:prstGeom prst="rect">
            <a:avLst/>
          </a:prstGeom>
        </p:spPr>
      </p:pic>
      <p:pic>
        <p:nvPicPr>
          <p:cNvPr id="8" name="Picture 7" descr="A small tree in a field&#10;&#10;AI-generated content may be incorrect.">
            <a:extLst>
              <a:ext uri="{FF2B5EF4-FFF2-40B4-BE49-F238E27FC236}">
                <a16:creationId xmlns:a16="http://schemas.microsoft.com/office/drawing/2014/main" id="{2E6C47C4-5B68-F3A4-4DBB-ECA70F85D0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4415" y="2060106"/>
            <a:ext cx="54864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B4AB6F6F-51A5-1B67-E642-E0A8CCE0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>
            <a:extLst>
              <a:ext uri="{FF2B5EF4-FFF2-40B4-BE49-F238E27FC236}">
                <a16:creationId xmlns:a16="http://schemas.microsoft.com/office/drawing/2014/main" id="{DEE216D3-E31F-826D-24FA-619C04FCEF3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4"/>
            <a:ext cx="12192000" cy="1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1B58D87E-8C37-215F-79FB-BE10ACBFB7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5328" y="1879629"/>
            <a:ext cx="8080743" cy="44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13320-CC0D-1CAC-042B-4D049F40A89F}"/>
              </a:ext>
            </a:extLst>
          </p:cNvPr>
          <p:cNvSpPr txBox="1"/>
          <p:nvPr/>
        </p:nvSpPr>
        <p:spPr>
          <a:xfrm>
            <a:off x="881742" y="252877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Limitations &amp; Future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Limitations: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No counterfactual or control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Limited quantitative data (forest, biodiversity, income)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Context-specific findings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Future Directions: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Longitudinal studies, comparative analysis, policy evaluation on cooperative longevity</a:t>
            </a:r>
          </a:p>
        </p:txBody>
      </p:sp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B5A08C46-B0D3-7C3A-B4F0-BC35A8A5A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7872" y="4526583"/>
            <a:ext cx="1828800" cy="1828800"/>
          </a:xfrm>
          <a:prstGeom prst="rect">
            <a:avLst/>
          </a:prstGeom>
        </p:spPr>
      </p:pic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DD637909-12FF-D205-5369-A6DE803F5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6071" y="3017919"/>
            <a:ext cx="1828800" cy="1828800"/>
          </a:xfrm>
          <a:prstGeom prst="rect">
            <a:avLst/>
          </a:prstGeom>
        </p:spPr>
      </p:pic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D3DF6EA1-B00E-6781-1E68-C1084AF3D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7742" y="142545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3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361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Thomas Wiedenmann &amp; Christian Mesmer Deutsche Gesellschaft für Internationale Zusammenarbeit (GIZ) GmbH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Fikre Asmamaw</dc:creator>
  <cp:lastModifiedBy>Fikre Asmamaw</cp:lastModifiedBy>
  <cp:revision>2</cp:revision>
  <dcterms:modified xsi:type="dcterms:W3CDTF">2025-11-11T03:07:49Z</dcterms:modified>
</cp:coreProperties>
</file>