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2" r:id="rId9"/>
    <p:sldId id="263" r:id="rId10"/>
    <p:sldId id="264"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7" autoAdjust="0"/>
    <p:restoredTop sz="94660"/>
  </p:normalViewPr>
  <p:slideViewPr>
    <p:cSldViewPr snapToGrid="0">
      <p:cViewPr varScale="1">
        <p:scale>
          <a:sx n="60" d="100"/>
          <a:sy n="60"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AB8A966-E991-49A5-B037-85282B944C4B}" type="datetimeFigureOut">
              <a:rPr lang="fr-FR" smtClean="0"/>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2695932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AB8A966-E991-49A5-B037-85282B944C4B}" type="datetimeFigureOut">
              <a:rPr lang="fr-FR" smtClean="0"/>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3523628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AB8A966-E991-49A5-B037-85282B944C4B}" type="datetimeFigureOut">
              <a:rPr lang="fr-FR" smtClean="0"/>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2415693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AB8A966-E991-49A5-B037-85282B944C4B}" type="datetimeFigureOut">
              <a:rPr lang="fr-FR" smtClean="0"/>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3610422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AB8A966-E991-49A5-B037-85282B944C4B}" type="datetimeFigureOut">
              <a:rPr lang="fr-FR" smtClean="0"/>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3569571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AB8A966-E991-49A5-B037-85282B944C4B}" type="datetimeFigureOut">
              <a:rPr lang="fr-FR" smtClean="0"/>
              <a:t>10/11/2025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51227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AB8A966-E991-49A5-B037-85282B944C4B}" type="datetimeFigureOut">
              <a:rPr lang="fr-FR" smtClean="0"/>
              <a:t>10/11/2025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2154984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B8A966-E991-49A5-B037-85282B944C4B}" type="datetimeFigureOut">
              <a:rPr lang="fr-FR" smtClean="0"/>
              <a:t>10/11/2025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3888860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B8A966-E991-49A5-B037-85282B944C4B}" type="datetimeFigureOut">
              <a:rPr lang="fr-FR" smtClean="0"/>
              <a:t>10/11/2025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4255697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AB8A966-E991-49A5-B037-85282B944C4B}" type="datetimeFigureOut">
              <a:rPr lang="fr-FR" smtClean="0"/>
              <a:t>10/11/2025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149492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AB8A966-E991-49A5-B037-85282B944C4B}" type="datetimeFigureOut">
              <a:rPr lang="fr-FR" smtClean="0"/>
              <a:t>10/11/2025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B28F60-00FF-429F-A084-23D22E7E315C}" type="slidenum">
              <a:rPr lang="fr-FR" smtClean="0"/>
              <a:t>‹#›</a:t>
            </a:fld>
            <a:endParaRPr lang="fr-FR"/>
          </a:p>
        </p:txBody>
      </p:sp>
    </p:spTree>
    <p:extLst>
      <p:ext uri="{BB962C8B-B14F-4D97-AF65-F5344CB8AC3E}">
        <p14:creationId xmlns:p14="http://schemas.microsoft.com/office/powerpoint/2010/main" val="83997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B8A966-E991-49A5-B037-85282B944C4B}" type="datetimeFigureOut">
              <a:rPr lang="fr-FR" smtClean="0"/>
              <a:t>10/11/2025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28F60-00FF-429F-A084-23D22E7E315C}" type="slidenum">
              <a:rPr lang="fr-FR" smtClean="0"/>
              <a:t>‹#›</a:t>
            </a:fld>
            <a:endParaRPr lang="fr-FR"/>
          </a:p>
        </p:txBody>
      </p:sp>
    </p:spTree>
    <p:extLst>
      <p:ext uri="{BB962C8B-B14F-4D97-AF65-F5344CB8AC3E}">
        <p14:creationId xmlns:p14="http://schemas.microsoft.com/office/powerpoint/2010/main" val="2857943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 </a:t>
            </a:r>
            <a:r>
              <a:rPr lang="fr-FR" b="1" dirty="0">
                <a:effectLst>
                  <a:outerShdw blurRad="38100" dist="38100" dir="2700000" algn="tl">
                    <a:srgbClr val="000000">
                      <a:alpha val="43137"/>
                    </a:srgbClr>
                  </a:outerShdw>
                </a:effectLst>
              </a:rPr>
              <a:t>L’implication de la jeunesse et le genre dans les projets de la justice climatique </a:t>
            </a:r>
            <a:r>
              <a:rPr lang="fr-FR" dirty="0"/>
              <a:t>: </a:t>
            </a:r>
            <a:br>
              <a:rPr lang="fr-FR" dirty="0"/>
            </a:br>
            <a:endParaRPr lang="fr-FR" dirty="0"/>
          </a:p>
        </p:txBody>
      </p:sp>
      <p:sp>
        <p:nvSpPr>
          <p:cNvPr id="3" name="Sous-titre 2"/>
          <p:cNvSpPr>
            <a:spLocks noGrp="1"/>
          </p:cNvSpPr>
          <p:nvPr>
            <p:ph type="subTitle" idx="1"/>
          </p:nvPr>
        </p:nvSpPr>
        <p:spPr/>
        <p:txBody>
          <a:bodyPr>
            <a:normAutofit/>
          </a:bodyPr>
          <a:lstStyle/>
          <a:p>
            <a:r>
              <a:rPr lang="fr-FR" b="1" dirty="0">
                <a:effectLst>
                  <a:outerShdw blurRad="38100" dist="38100" dir="2700000" algn="tl">
                    <a:srgbClr val="000000">
                      <a:alpha val="43137"/>
                    </a:srgbClr>
                  </a:outerShdw>
                </a:effectLst>
              </a:rPr>
              <a:t>Stratégie d’un système écologique viable et résilient en Afrique de l’Ouest</a:t>
            </a:r>
          </a:p>
          <a:p>
            <a:r>
              <a:rPr lang="fr-FR" b="1" dirty="0">
                <a:effectLst>
                  <a:outerShdw blurRad="38100" dist="38100" dir="2700000" algn="tl">
                    <a:srgbClr val="000000">
                      <a:alpha val="43137"/>
                    </a:srgbClr>
                  </a:outerShdw>
                </a:effectLst>
              </a:rPr>
              <a:t>ABDOULAYE DIALLO</a:t>
            </a:r>
          </a:p>
        </p:txBody>
      </p:sp>
    </p:spTree>
    <p:extLst>
      <p:ext uri="{BB962C8B-B14F-4D97-AF65-F5344CB8AC3E}">
        <p14:creationId xmlns:p14="http://schemas.microsoft.com/office/powerpoint/2010/main" val="237643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effectLst>
                  <a:outerShdw blurRad="38100" dist="38100" dir="2700000" algn="tl">
                    <a:srgbClr val="000000">
                      <a:alpha val="43137"/>
                    </a:srgbClr>
                  </a:outerShdw>
                </a:effectLst>
              </a:rPr>
              <a:t>Conclusion</a:t>
            </a:r>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a:t>La jeunesse ouest-africaine est fortement impliquée dans la lutte pour la justice climatique, agissant comme des acteurs du changement par l'éducation, la sensibilisation, la mobilisation politique et le développement de solutions innovantes face aux impacts du changement climatique dans la région. </a:t>
            </a:r>
          </a:p>
          <a:p>
            <a:pPr marL="0" indent="0">
              <a:buNone/>
            </a:pPr>
            <a:r>
              <a:rPr lang="fr-FR" dirty="0"/>
              <a:t>Des initiatives comme la « Marche mondiale pour le climat » et des événements tels que la « Contre-COP des peuples africains » témoignent de cet engagement, visant à influencer les décideurs et à renforcer les mouvements sociaux locaux.</a:t>
            </a:r>
          </a:p>
          <a:p>
            <a:pPr marL="0" indent="0">
              <a:buNone/>
            </a:pPr>
            <a:r>
              <a:rPr lang="fr-FR" dirty="0"/>
              <a:t>Le changement climatique est l’un des plus grands défis de notre temps. L’Accord de Paris énonce les ambitions à long terme de la lutte contre le changement climatique, et encourage l’engagement des acteurs non étatiques, en particulier des jeunes, dans la recherche de solutions</a:t>
            </a:r>
          </a:p>
        </p:txBody>
      </p:sp>
    </p:spTree>
    <p:extLst>
      <p:ext uri="{BB962C8B-B14F-4D97-AF65-F5344CB8AC3E}">
        <p14:creationId xmlns:p14="http://schemas.microsoft.com/office/powerpoint/2010/main" val="1354567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Sommaire </a:t>
            </a:r>
          </a:p>
        </p:txBody>
      </p:sp>
      <p:sp>
        <p:nvSpPr>
          <p:cNvPr id="3" name="Espace réservé du contenu 2"/>
          <p:cNvSpPr>
            <a:spLocks noGrp="1"/>
          </p:cNvSpPr>
          <p:nvPr>
            <p:ph idx="1"/>
          </p:nvPr>
        </p:nvSpPr>
        <p:spPr/>
        <p:txBody>
          <a:bodyPr>
            <a:normAutofit fontScale="92500"/>
          </a:bodyPr>
          <a:lstStyle/>
          <a:p>
            <a:r>
              <a:rPr lang="fr-FR" b="1" dirty="0">
                <a:effectLst>
                  <a:outerShdw blurRad="38100" dist="38100" dir="2700000" algn="tl">
                    <a:srgbClr val="000000">
                      <a:alpha val="43137"/>
                    </a:srgbClr>
                  </a:outerShdw>
                </a:effectLst>
              </a:rPr>
              <a:t>Introduction </a:t>
            </a:r>
          </a:p>
          <a:p>
            <a:r>
              <a:rPr lang="fr-FR" b="1" dirty="0">
                <a:effectLst>
                  <a:outerShdw blurRad="38100" dist="38100" dir="2700000" algn="tl">
                    <a:srgbClr val="000000">
                      <a:alpha val="43137"/>
                    </a:srgbClr>
                  </a:outerShdw>
                </a:effectLst>
              </a:rPr>
              <a:t>Les enjeux de la justice climatique en Afrique de l’Ouest </a:t>
            </a:r>
          </a:p>
          <a:p>
            <a:r>
              <a:rPr lang="fr-FR" b="1" dirty="0">
                <a:effectLst>
                  <a:outerShdw blurRad="38100" dist="38100" dir="2700000" algn="tl">
                    <a:srgbClr val="000000">
                      <a:alpha val="43137"/>
                    </a:srgbClr>
                  </a:outerShdw>
                </a:effectLst>
              </a:rPr>
              <a:t>La gouvernance foncière et justice climatique dans notre sous région </a:t>
            </a:r>
          </a:p>
          <a:p>
            <a:r>
              <a:rPr lang="fr-FR" b="1" dirty="0">
                <a:effectLst>
                  <a:outerShdw blurRad="38100" dist="38100" dir="2700000" algn="tl">
                    <a:srgbClr val="000000">
                      <a:alpha val="43137"/>
                    </a:srgbClr>
                  </a:outerShdw>
                </a:effectLst>
              </a:rPr>
              <a:t>La participation de la jeunesse et le genre dans les projets de la justice climatique</a:t>
            </a:r>
          </a:p>
          <a:p>
            <a:r>
              <a:rPr lang="fr-FR" b="1" dirty="0">
                <a:effectLst>
                  <a:outerShdw blurRad="38100" dist="38100" dir="2700000" algn="tl">
                    <a:srgbClr val="000000">
                      <a:alpha val="43137"/>
                    </a:srgbClr>
                  </a:outerShdw>
                </a:effectLst>
              </a:rPr>
              <a:t>Un système écologique viable et résilient en Afrique de l’Ouest </a:t>
            </a:r>
          </a:p>
          <a:p>
            <a:r>
              <a:rPr lang="fr-FR" b="1" dirty="0">
                <a:effectLst>
                  <a:outerShdw blurRad="38100" dist="38100" dir="2700000" algn="tl">
                    <a:srgbClr val="000000">
                      <a:alpha val="43137"/>
                    </a:srgbClr>
                  </a:outerShdw>
                </a:effectLst>
              </a:rPr>
              <a:t>L’intégration du genre dans les projets de la justice climatique en Afrique </a:t>
            </a:r>
          </a:p>
          <a:p>
            <a:r>
              <a:rPr lang="fr-FR" b="1" dirty="0">
                <a:effectLst>
                  <a:outerShdw blurRad="38100" dist="38100" dir="2700000" algn="tl">
                    <a:srgbClr val="000000">
                      <a:alpha val="43137"/>
                    </a:srgbClr>
                  </a:outerShdw>
                </a:effectLst>
              </a:rPr>
              <a:t>L’apport des jeunes dans les politiques publiques environnementales </a:t>
            </a:r>
          </a:p>
          <a:p>
            <a:pPr marL="0" indent="0">
              <a:buNone/>
            </a:pPr>
            <a:r>
              <a:rPr lang="fr-FR" b="1" dirty="0">
                <a:effectLst>
                  <a:outerShdw blurRad="38100" dist="38100" dir="2700000" algn="tl">
                    <a:srgbClr val="000000">
                      <a:alpha val="43137"/>
                    </a:srgbClr>
                  </a:outerShdw>
                </a:effectLst>
              </a:rPr>
              <a:t>Conclusion  </a:t>
            </a:r>
          </a:p>
        </p:txBody>
      </p:sp>
    </p:spTree>
    <p:extLst>
      <p:ext uri="{BB962C8B-B14F-4D97-AF65-F5344CB8AC3E}">
        <p14:creationId xmlns:p14="http://schemas.microsoft.com/office/powerpoint/2010/main" val="1319253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effectLst>
                  <a:outerShdw blurRad="38100" dist="38100" dir="2700000" algn="tl">
                    <a:srgbClr val="000000">
                      <a:alpha val="43137"/>
                    </a:srgbClr>
                  </a:outerShdw>
                </a:effectLst>
              </a:rPr>
              <a:t>Introduction</a:t>
            </a:r>
          </a:p>
        </p:txBody>
      </p:sp>
      <p:sp>
        <p:nvSpPr>
          <p:cNvPr id="3" name="Espace réservé du contenu 2"/>
          <p:cNvSpPr>
            <a:spLocks noGrp="1"/>
          </p:cNvSpPr>
          <p:nvPr>
            <p:ph idx="1"/>
          </p:nvPr>
        </p:nvSpPr>
        <p:spPr/>
        <p:txBody>
          <a:bodyPr>
            <a:normAutofit fontScale="92500"/>
          </a:bodyPr>
          <a:lstStyle/>
          <a:p>
            <a:pPr marL="0" indent="0">
              <a:buNone/>
            </a:pPr>
            <a:r>
              <a:rPr lang="fr-FR" dirty="0"/>
              <a:t>L'Afrique de l’Ouest, particulièrement vulnérable, subit les conséquences du réchauffement climatique, les sécheresses prolongées et les inondations, qui menacent les communautés et exacerbent les inégalités. </a:t>
            </a:r>
          </a:p>
          <a:p>
            <a:pPr marL="0" indent="0">
              <a:buNone/>
            </a:pPr>
            <a:r>
              <a:rPr lang="fr-FR" dirty="0"/>
              <a:t>Les mouvements pour la justice climatique s'efforcent de faire entendre les voix des communautés africaines de l’Ouest et de mobiliser des ressources pour l'adaptation et la mitigation du changement climatique. </a:t>
            </a:r>
          </a:p>
          <a:p>
            <a:pPr marL="0" indent="0">
              <a:buNone/>
            </a:pPr>
            <a:r>
              <a:rPr lang="fr-FR" dirty="0"/>
              <a:t>Un système écologique résilient est une biotope qui a la capacité de s'adapter et de survivre aux perturbations, en revenant à son état initial ou en se transformant pour fonctionner efficacement dans un environnement différent.</a:t>
            </a:r>
          </a:p>
        </p:txBody>
      </p:sp>
    </p:spTree>
    <p:extLst>
      <p:ext uri="{BB962C8B-B14F-4D97-AF65-F5344CB8AC3E}">
        <p14:creationId xmlns:p14="http://schemas.microsoft.com/office/powerpoint/2010/main" val="90123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effectLst>
                  <a:outerShdw blurRad="38100" dist="38100" dir="2700000" algn="tl">
                    <a:srgbClr val="000000">
                      <a:alpha val="43137"/>
                    </a:srgbClr>
                  </a:outerShdw>
                </a:effectLst>
              </a:rPr>
              <a:t>Les défis de la justice climatique en Afrique de l’Ouest </a:t>
            </a:r>
            <a:br>
              <a:rPr lang="fr-FR" dirty="0"/>
            </a:br>
            <a:endParaRPr lang="fr-FR" dirty="0"/>
          </a:p>
        </p:txBody>
      </p:sp>
      <p:sp>
        <p:nvSpPr>
          <p:cNvPr id="3" name="Espace réservé du contenu 2"/>
          <p:cNvSpPr>
            <a:spLocks noGrp="1"/>
          </p:cNvSpPr>
          <p:nvPr>
            <p:ph idx="1"/>
          </p:nvPr>
        </p:nvSpPr>
        <p:spPr/>
        <p:txBody>
          <a:bodyPr>
            <a:normAutofit fontScale="92500"/>
          </a:bodyPr>
          <a:lstStyle/>
          <a:p>
            <a:r>
              <a:rPr lang="fr-FR" dirty="0"/>
              <a:t>Dans notre sous région, les enjeux de la justice climatique implique de reconnaître que les communautés les plus vulnérables aux changements climatiques sont souvent celles qui ont le moins contribué à leurs causes. </a:t>
            </a:r>
          </a:p>
          <a:p>
            <a:r>
              <a:rPr lang="fr-FR" dirty="0"/>
              <a:t>Les défis aujourd’hui reposent la nécessité d'une adaptation et d'une atténuation justes, la reconnaissance des droits aux populations locales, et la garantie d'un accès équitable aux ressources et aux financements climatiques.</a:t>
            </a:r>
          </a:p>
          <a:p>
            <a:r>
              <a:rPr lang="fr-FR" dirty="0"/>
              <a:t> Elle vise à lutter contre les impacts disproportionnés du changement climatique sur les communautés les plus vulnérables, en reconnaissant que ces communautés sont souvent les moins responsables du problème.</a:t>
            </a:r>
          </a:p>
        </p:txBody>
      </p:sp>
    </p:spTree>
    <p:extLst>
      <p:ext uri="{BB962C8B-B14F-4D97-AF65-F5344CB8AC3E}">
        <p14:creationId xmlns:p14="http://schemas.microsoft.com/office/powerpoint/2010/main" val="3370926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effectLst>
                  <a:outerShdw blurRad="38100" dist="38100" dir="2700000" algn="tl">
                    <a:srgbClr val="000000">
                      <a:alpha val="43137"/>
                    </a:srgbClr>
                  </a:outerShdw>
                </a:effectLst>
              </a:rPr>
              <a:t>La gouvernance foncière et justice climatique dans notre sous région </a:t>
            </a:r>
            <a:br>
              <a:rPr lang="fr-FR" b="1" dirty="0">
                <a:effectLst>
                  <a:outerShdw blurRad="38100" dist="38100" dir="2700000" algn="tl">
                    <a:srgbClr val="000000">
                      <a:alpha val="43137"/>
                    </a:srgbClr>
                  </a:outerShdw>
                </a:effectLst>
              </a:rPr>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Le changement climatique dans le contexte de la gouvernance foncière en Afrique de l’ouest  est aujourd’hui l’un des défis les plus pressants pour l’humanité.</a:t>
            </a:r>
          </a:p>
          <a:p>
            <a:r>
              <a:rPr lang="fr-FR" dirty="0"/>
              <a:t> Ses effets, de plus en plus perceptibles, se traduisent par l’élévation du niveau de la mer, des épisodes de sécheresse, des inondations, la perte de biodiversité ou encore l’insécurité alimentaire. Notre sous-région située dans une zone sahélienne vulnérable, n’est pas épargné par ces bouleversements.</a:t>
            </a:r>
          </a:p>
          <a:p>
            <a:r>
              <a:rPr lang="fr-FR"/>
              <a:t> </a:t>
            </a:r>
            <a:r>
              <a:rPr lang="fr-FR" dirty="0"/>
              <a:t>Elle  connaît tune érosion côtière alarmante, une baisse des rendements agricoles, une rare faction des ressources hydriques et une accentuation des déplacements de population liés à des catastrophes naturelles ou à la dégradation </a:t>
            </a:r>
            <a:r>
              <a:rPr lang="fr-FR"/>
              <a:t>des écosystèmes. </a:t>
            </a:r>
            <a:endParaRPr lang="fr-FR" dirty="0"/>
          </a:p>
        </p:txBody>
      </p:sp>
    </p:spTree>
    <p:extLst>
      <p:ext uri="{BB962C8B-B14F-4D97-AF65-F5344CB8AC3E}">
        <p14:creationId xmlns:p14="http://schemas.microsoft.com/office/powerpoint/2010/main" val="4124398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effectLst>
                  <a:outerShdw blurRad="38100" dist="38100" dir="2700000" algn="tl">
                    <a:srgbClr val="000000">
                      <a:alpha val="43137"/>
                    </a:srgbClr>
                  </a:outerShdw>
                </a:effectLst>
              </a:rPr>
              <a:t>La participation de la jeunesse et le genre dans les projets de la justice climatique</a:t>
            </a:r>
            <a:br>
              <a:rPr lang="fr-FR" dirty="0"/>
            </a:br>
            <a:endParaRPr lang="fr-FR" dirty="0"/>
          </a:p>
        </p:txBody>
      </p:sp>
      <p:sp>
        <p:nvSpPr>
          <p:cNvPr id="3" name="Espace réservé du contenu 2"/>
          <p:cNvSpPr>
            <a:spLocks noGrp="1"/>
          </p:cNvSpPr>
          <p:nvPr>
            <p:ph idx="1"/>
          </p:nvPr>
        </p:nvSpPr>
        <p:spPr/>
        <p:txBody>
          <a:bodyPr>
            <a:normAutofit fontScale="92500"/>
          </a:bodyPr>
          <a:lstStyle/>
          <a:p>
            <a:pPr marL="0" indent="0">
              <a:buNone/>
            </a:pPr>
            <a:r>
              <a:rPr lang="fr-FR" dirty="0"/>
              <a:t>La contribution des jeunes et des femmes  pour une justice climatique en Afrique de l’Ouest dans l’optique d’un système écologique vert repose sur des projets résistants dans le contexte du changement climatique</a:t>
            </a:r>
            <a:r>
              <a:rPr lang="fr-FR" b="1" dirty="0"/>
              <a:t>.</a:t>
            </a:r>
          </a:p>
          <a:p>
            <a:pPr marL="0" indent="0">
              <a:buNone/>
            </a:pPr>
            <a:r>
              <a:rPr lang="fr-FR" dirty="0"/>
              <a:t>La justice climatique ne peut être atteinte sans une transformation de la gouvernance en impliquant la jeunesse et le genre pour un écosystème viable et résilient. Cela passe par la reconnaissance des savoirs locaux, la redistribution des moyens d’agir et l’ouverture de nouveaux espaces de délibération.</a:t>
            </a:r>
          </a:p>
          <a:p>
            <a:pPr marL="0" indent="0">
              <a:buNone/>
            </a:pPr>
            <a:r>
              <a:rPr lang="fr-FR" dirty="0"/>
              <a:t>La justice climatique devient donc un enjeu central pour le pays de l’Afrique de l’Ouest, en particulier pour les communautés vulnérables dont les modes de vie dépendent directement des ressources naturelles. </a:t>
            </a:r>
          </a:p>
        </p:txBody>
      </p:sp>
    </p:spTree>
    <p:extLst>
      <p:ext uri="{BB962C8B-B14F-4D97-AF65-F5344CB8AC3E}">
        <p14:creationId xmlns:p14="http://schemas.microsoft.com/office/powerpoint/2010/main" val="1808279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effectLst>
                  <a:outerShdw blurRad="38100" dist="38100" dir="2700000" algn="tl">
                    <a:srgbClr val="000000">
                      <a:alpha val="43137"/>
                    </a:srgbClr>
                  </a:outerShdw>
                </a:effectLst>
              </a:rPr>
              <a:t>Un système écologique viable et résilient en Afrique de l’Ouest </a:t>
            </a:r>
            <a:br>
              <a:rPr lang="fr-FR" dirty="0"/>
            </a:br>
            <a:br>
              <a:rPr lang="fr-FR" dirty="0"/>
            </a:br>
            <a:endParaRPr lang="fr-FR" dirty="0"/>
          </a:p>
        </p:txBody>
      </p:sp>
      <p:sp>
        <p:nvSpPr>
          <p:cNvPr id="3" name="Espace réservé du contenu 2"/>
          <p:cNvSpPr>
            <a:spLocks noGrp="1"/>
          </p:cNvSpPr>
          <p:nvPr>
            <p:ph idx="1"/>
          </p:nvPr>
        </p:nvSpPr>
        <p:spPr/>
        <p:txBody>
          <a:bodyPr/>
          <a:lstStyle/>
          <a:p>
            <a:pPr marL="0" indent="0">
              <a:buNone/>
            </a:pPr>
            <a:r>
              <a:rPr lang="fr-FR" dirty="0"/>
              <a:t>Le travail des femmes et des jeunes est essentiel pour un écosystème viable et résilient, notamment face aux défis du dérèglement  climatique. Leurs  participations  actives , leur leadership et leurs  accès aux ressources sont cruciaux pour le développement durable, la sécurité alimentaire et la conservation de la biodiversité.</a:t>
            </a:r>
          </a:p>
          <a:p>
            <a:pPr marL="0" indent="0">
              <a:buNone/>
            </a:pPr>
            <a:r>
              <a:rPr lang="fr-FR" dirty="0"/>
              <a:t>La contribution dans les projets de la justice climatique est un atout majeur pour la création d'écosystèmes viables et résilients. En investissant dans leur autonomisation et leur participation, on peut accélérer le développement durable et construire un avenir plus prospère et plus respectueux de l'environnement.</a:t>
            </a:r>
          </a:p>
          <a:p>
            <a:endParaRPr lang="fr-FR" dirty="0"/>
          </a:p>
        </p:txBody>
      </p:sp>
    </p:spTree>
    <p:extLst>
      <p:ext uri="{BB962C8B-B14F-4D97-AF65-F5344CB8AC3E}">
        <p14:creationId xmlns:p14="http://schemas.microsoft.com/office/powerpoint/2010/main" val="1112100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effectLst>
                  <a:outerShdw blurRad="38100" dist="38100" dir="2700000" algn="tl">
                    <a:srgbClr val="000000">
                      <a:alpha val="43137"/>
                    </a:srgbClr>
                  </a:outerShdw>
                </a:effectLst>
              </a:rPr>
              <a:t>L’intégration du genre dans les projets de la justice climatique en Afrique </a:t>
            </a:r>
            <a:br>
              <a:rPr lang="fr-FR" dirty="0"/>
            </a:br>
            <a:endParaRPr lang="fr-FR" dirty="0"/>
          </a:p>
        </p:txBody>
      </p:sp>
      <p:sp>
        <p:nvSpPr>
          <p:cNvPr id="3" name="Espace réservé du contenu 2"/>
          <p:cNvSpPr>
            <a:spLocks noGrp="1"/>
          </p:cNvSpPr>
          <p:nvPr>
            <p:ph idx="1"/>
          </p:nvPr>
        </p:nvSpPr>
        <p:spPr/>
        <p:txBody>
          <a:bodyPr>
            <a:normAutofit fontScale="85000" lnSpcReduction="10000"/>
          </a:bodyPr>
          <a:lstStyle/>
          <a:p>
            <a:pPr marL="0" indent="0">
              <a:buNone/>
            </a:pPr>
            <a:r>
              <a:rPr lang="fr-FR" dirty="0"/>
              <a:t>L'approche genre est crucial pour sauvegarder un écosystèmes résilient et viable en Afrique de l'Ouest. Les femmes et les jeunes sont souvent marginalisés dans la gestion des ressources naturelles, ils jouent pourtant un rôle essentiel dans la conservation et l'utilisation durable de ces ressources naturelles.</a:t>
            </a:r>
          </a:p>
          <a:p>
            <a:pPr marL="0" indent="0">
              <a:buNone/>
            </a:pPr>
            <a:r>
              <a:rPr lang="fr-FR" dirty="0"/>
              <a:t>Leurs contributions dynamiques, leurs  savoir traditionnels et leurs capacités d'innovation sont des atouts majeurs pour renforcer la résilience des écosystèmes face aux changements climatiques et aux pressions anthropiques.</a:t>
            </a:r>
          </a:p>
          <a:p>
            <a:pPr marL="0" indent="0">
              <a:buNone/>
            </a:pPr>
            <a:r>
              <a:rPr lang="fr-FR" dirty="0"/>
              <a:t>La prise en compte du genre dans les projets de la justice climatique en Afrique de l’Ouest constitue un facteur pour atténuer le dérèglement climatique dans notre sous région. L’atout de la justice climatique demeure foncièrement un moyen pour apporter une réponse efficace du changement climatique en Afrique de l’Ouest.  </a:t>
            </a:r>
          </a:p>
          <a:p>
            <a:pPr marL="0" indent="0">
              <a:buNone/>
            </a:pPr>
            <a:r>
              <a:rPr lang="fr-FR" dirty="0"/>
              <a:t>   </a:t>
            </a:r>
          </a:p>
        </p:txBody>
      </p:sp>
    </p:spTree>
    <p:extLst>
      <p:ext uri="{BB962C8B-B14F-4D97-AF65-F5344CB8AC3E}">
        <p14:creationId xmlns:p14="http://schemas.microsoft.com/office/powerpoint/2010/main" val="202386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effectLst>
                  <a:outerShdw blurRad="38100" dist="38100" dir="2700000" algn="tl">
                    <a:srgbClr val="000000">
                      <a:alpha val="43137"/>
                    </a:srgbClr>
                  </a:outerShdw>
                </a:effectLst>
              </a:rPr>
              <a:t>L’apport des jeunes dans les politiques publiques environnementales</a:t>
            </a:r>
          </a:p>
        </p:txBody>
      </p:sp>
      <p:sp>
        <p:nvSpPr>
          <p:cNvPr id="3" name="Espace réservé du contenu 2"/>
          <p:cNvSpPr>
            <a:spLocks noGrp="1"/>
          </p:cNvSpPr>
          <p:nvPr>
            <p:ph idx="1"/>
          </p:nvPr>
        </p:nvSpPr>
        <p:spPr/>
        <p:txBody>
          <a:bodyPr>
            <a:normAutofit fontScale="92500"/>
          </a:bodyPr>
          <a:lstStyle/>
          <a:p>
            <a:pPr marL="0" indent="0">
              <a:buNone/>
            </a:pPr>
            <a:r>
              <a:rPr lang="fr-FR" dirty="0"/>
              <a:t>Il est essentiel d'investir dans les femmes et les jeunes, de les inclure dans les processus décisionnels et de soutenir leurs initiatives pour un avenir durable et équitable.</a:t>
            </a:r>
          </a:p>
          <a:p>
            <a:pPr marL="0" indent="0">
              <a:buNone/>
            </a:pPr>
            <a:r>
              <a:rPr lang="fr-FR" dirty="0"/>
              <a:t>La justice climatique compte  de s'attaquer à ces inégalités en promouvant des solutions justes et équitables qui tiennent compte des besoins des populations locales. La justice climatique pour la  jeunesse et les femmes est un concept qui met en lumière les liens étroits entre les inégalités de genre, les enjeux liés à l'âge, et les impacts du changement climatique. </a:t>
            </a:r>
          </a:p>
          <a:p>
            <a:pPr marL="0" indent="0">
              <a:buNone/>
            </a:pPr>
            <a:r>
              <a:rPr lang="fr-FR" dirty="0"/>
              <a:t>Elle vise à lutter contre les impacts disproportionnés du changement climatique sur les communautés les plus vulnérables, en reconnaissant que ces communautés sont souvent les moins responsables du problème.</a:t>
            </a:r>
          </a:p>
        </p:txBody>
      </p:sp>
    </p:spTree>
    <p:extLst>
      <p:ext uri="{BB962C8B-B14F-4D97-AF65-F5344CB8AC3E}">
        <p14:creationId xmlns:p14="http://schemas.microsoft.com/office/powerpoint/2010/main" val="328599087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1755</TotalTime>
  <Words>1092</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Thème Office</vt:lpstr>
      <vt:lpstr> L’implication de la jeunesse et le genre dans les projets de la justice climatique :  </vt:lpstr>
      <vt:lpstr>                Sommaire </vt:lpstr>
      <vt:lpstr>Introduction</vt:lpstr>
      <vt:lpstr>Les défis de la justice climatique en Afrique de l’Ouest  </vt:lpstr>
      <vt:lpstr>La gouvernance foncière et justice climatique dans notre sous région  </vt:lpstr>
      <vt:lpstr>La participation de la jeunesse et le genre dans les projets de la justice climatique </vt:lpstr>
      <vt:lpstr>Un système écologique viable et résilient en Afrique de l’Ouest   </vt:lpstr>
      <vt:lpstr>L’intégration du genre dans les projets de la justice climatique en Afrique  </vt:lpstr>
      <vt:lpstr>L’apport des jeunes dans les politiques publiques environnementales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L’implication de la jeunesse et le genre dans les projets de la justice climatique</dc:title>
  <dc:creator>FIYATECHNOLOGIE</dc:creator>
  <cp:lastModifiedBy>Medhat Elhelepi</cp:lastModifiedBy>
  <cp:revision>33</cp:revision>
  <dcterms:created xsi:type="dcterms:W3CDTF">2025-09-09T14:31:33Z</dcterms:created>
  <dcterms:modified xsi:type="dcterms:W3CDTF">2025-11-10T18:57:19Z</dcterms:modified>
</cp:coreProperties>
</file>