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8" r:id="rId2"/>
    <p:sldId id="260" r:id="rId3"/>
    <p:sldId id="261" r:id="rId4"/>
    <p:sldId id="275" r:id="rId5"/>
    <p:sldId id="276" r:id="rId6"/>
    <p:sldId id="265" r:id="rId7"/>
    <p:sldId id="277" r:id="rId8"/>
    <p:sldId id="278" r:id="rId9"/>
    <p:sldId id="279" r:id="rId10"/>
    <p:sldId id="280" r:id="rId11"/>
    <p:sldId id="281" r:id="rId12"/>
    <p:sldId id="282" r:id="rId13"/>
    <p:sldId id="283" r:id="rId14"/>
    <p:sldId id="284" r:id="rId15"/>
    <p:sldId id="285" r:id="rId16"/>
    <p:sldId id="291" r:id="rId17"/>
    <p:sldId id="290" r:id="rId18"/>
    <p:sldId id="286" r:id="rId19"/>
    <p:sldId id="287" r:id="rId20"/>
    <p:sldId id="288" r:id="rId21"/>
    <p:sldId id="289" r:id="rId22"/>
    <p:sldId id="259" r:id="rId23"/>
  </p:sldIdLst>
  <p:sldSz cx="18288000" cy="10287000"/>
  <p:notesSz cx="6858000" cy="9144000"/>
  <p:embeddedFontLst>
    <p:embeddedFont>
      <p:font typeface="Century Gothic" panose="020B0502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Tahoma" panose="020B0604030504040204" pitchFamily="34" charset="0"/>
      <p:regular r:id="rId33"/>
      <p:bold r:id="rId34"/>
    </p:embeddedFont>
    <p:embeddedFont>
      <p:font typeface="MS PGothic" panose="020B0600070205080204" pitchFamily="34" charset="-12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05F899F2-1673-47C4-B391-EBF60CAD1C24}">
          <p14:sldIdLst>
            <p14:sldId id="258"/>
          </p14:sldIdLst>
        </p14:section>
        <p14:section name="Secção Sem Título" id="{D5DA11AF-ECC7-4A95-8318-84EEB153EF6C}">
          <p14:sldIdLst>
            <p14:sldId id="260"/>
            <p14:sldId id="261"/>
            <p14:sldId id="275"/>
            <p14:sldId id="276"/>
            <p14:sldId id="265"/>
            <p14:sldId id="277"/>
            <p14:sldId id="278"/>
            <p14:sldId id="279"/>
            <p14:sldId id="280"/>
            <p14:sldId id="281"/>
            <p14:sldId id="282"/>
            <p14:sldId id="283"/>
            <p14:sldId id="284"/>
            <p14:sldId id="285"/>
            <p14:sldId id="291"/>
            <p14:sldId id="290"/>
            <p14:sldId id="286"/>
            <p14:sldId id="287"/>
            <p14:sldId id="288"/>
            <p14:sldId id="289"/>
            <p14:sldId id="2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22" autoAdjust="0"/>
  </p:normalViewPr>
  <p:slideViewPr>
    <p:cSldViewPr>
      <p:cViewPr varScale="1">
        <p:scale>
          <a:sx n="46" d="100"/>
          <a:sy n="46" d="100"/>
        </p:scale>
        <p:origin x="37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var\folders\9_\v89m85_10tbfcq5twvtf4pkw0000gn\T\com.microsoft.Outlook\Outlook%20Temp\criacao%20de%20contas%20estatisticaS_100822%5b3%5d.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var\folders\9_\v89m85_10tbfcq5twvtf4pkw0000gn\T\com.microsoft.Outlook\Outlook%20Temp\criacao%20de%20contas%20estatisticaS_100822%5b3%5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daftyne\Documents\INAGE%202024\Balanc&#807;o%202024\CorreioGOV\CorreioGOV_Contas_de_Email_Anual.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daftyne\Downloads\Graficos%20P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spPr>
            <a:pattFill prst="pct90">
              <a:fgClr>
                <a:srgbClr val="002060"/>
              </a:fgClr>
              <a:bgClr>
                <a:schemeClr val="bg1"/>
              </a:bgClr>
            </a:pattFill>
          </c:spPr>
          <c:dPt>
            <c:idx val="0"/>
            <c:bubble3D val="0"/>
            <c:spPr>
              <a:pattFill prst="pct80">
                <a:fgClr>
                  <a:srgbClr val="941651"/>
                </a:fgClr>
                <a:bgClr>
                  <a:srgbClr val="FFFFFF"/>
                </a:bgClr>
              </a:patt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853-408D-B13A-44AA447458CA}"/>
              </c:ext>
            </c:extLst>
          </c:dPt>
          <c:dPt>
            <c:idx val="1"/>
            <c:bubble3D val="0"/>
            <c:spPr>
              <a:pattFill prst="divot">
                <a:fgClr>
                  <a:srgbClr val="C00000"/>
                </a:fgClr>
                <a:bgClr>
                  <a:srgbClr val="FFFFFF"/>
                </a:bgClr>
              </a:patt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853-408D-B13A-44AA447458CA}"/>
              </c:ext>
            </c:extLst>
          </c:dPt>
          <c:dLbls>
            <c:dLbl>
              <c:idx val="0"/>
              <c:layout>
                <c:manualLayout>
                  <c:x val="0.1189681632139591"/>
                  <c:y val="-0.15552019568144276"/>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853-408D-B13A-44AA447458CA}"/>
                </c:ext>
              </c:extLst>
            </c:dLbl>
            <c:dLbl>
              <c:idx val="1"/>
              <c:layout>
                <c:manualLayout>
                  <c:x val="-0.19159713666962658"/>
                  <c:y val="-0.30528108270626769"/>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853-408D-B13A-44AA447458CA}"/>
                </c:ext>
              </c:extLst>
            </c:dLbl>
            <c:spPr>
              <a:noFill/>
              <a:ln>
                <a:noFill/>
              </a:ln>
              <a:effectLst/>
            </c:spPr>
            <c:txPr>
              <a:bodyPr rot="0" spcFirstLastPara="1" vertOverflow="ellipsis" vert="horz" wrap="square" lIns="38100" tIns="19050" rIns="38100" bIns="19050" anchor="ctr" anchorCtr="1">
                <a:spAutoFit/>
              </a:bodyPr>
              <a:lstStyle/>
              <a:p>
                <a:pPr>
                  <a:defRPr sz="2000" b="1" i="1" u="none" strike="noStrike" kern="1200" baseline="0">
                    <a:solidFill>
                      <a:srgbClr val="C00000"/>
                    </a:solidFill>
                    <a:latin typeface="Arial" panose="020B0604020202020204" pitchFamily="34" charset="0"/>
                    <a:ea typeface="+mn-ea"/>
                    <a:cs typeface="Arial" panose="020B0604020202020204" pitchFamily="34" charset="0"/>
                  </a:defRPr>
                </a:pPr>
                <a:endParaRPr lang="pt-PT"/>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Sheet1!$E$27:$E$28</c:f>
              <c:strCache>
                <c:ptCount val="2"/>
                <c:pt idx="0">
                  <c:v>Contas a Nivel Central</c:v>
                </c:pt>
                <c:pt idx="1">
                  <c:v>Contas a Nivel Provincial</c:v>
                </c:pt>
              </c:strCache>
            </c:strRef>
          </c:cat>
          <c:val>
            <c:numRef>
              <c:f>Sheet1!$F$27:$F$28</c:f>
              <c:numCache>
                <c:formatCode>General</c:formatCode>
                <c:ptCount val="2"/>
                <c:pt idx="0">
                  <c:v>6294</c:v>
                </c:pt>
                <c:pt idx="1">
                  <c:v>14170</c:v>
                </c:pt>
              </c:numCache>
            </c:numRef>
          </c:val>
          <c:extLst>
            <c:ext xmlns:c16="http://schemas.microsoft.com/office/drawing/2014/chart" uri="{C3380CC4-5D6E-409C-BE32-E72D297353CC}">
              <c16:uniqueId val="{00000004-7853-408D-B13A-44AA447458C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9.7302519492887637E-2"/>
          <c:y val="0.92164179104477617"/>
          <c:w val="0.86651100530572134"/>
          <c:h val="6.294864261370314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pt-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Sheet1!$J$2</c:f>
              <c:strCache>
                <c:ptCount val="1"/>
                <c:pt idx="0">
                  <c:v>CEP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Sheet1!$I$3:$I$13</c:f>
              <c:strCache>
                <c:ptCount val="11"/>
                <c:pt idx="0">
                  <c:v>Niassa</c:v>
                </c:pt>
                <c:pt idx="1">
                  <c:v>Cabo Delgado</c:v>
                </c:pt>
                <c:pt idx="2">
                  <c:v>Nampula</c:v>
                </c:pt>
                <c:pt idx="3">
                  <c:v>Zambezia</c:v>
                </c:pt>
                <c:pt idx="4">
                  <c:v>Tete</c:v>
                </c:pt>
                <c:pt idx="5">
                  <c:v>Manica</c:v>
                </c:pt>
                <c:pt idx="6">
                  <c:v>Sofala</c:v>
                </c:pt>
                <c:pt idx="7">
                  <c:v>Inhambane</c:v>
                </c:pt>
                <c:pt idx="8">
                  <c:v>Gaza</c:v>
                </c:pt>
                <c:pt idx="9">
                  <c:v>Maputo Prov.</c:v>
                </c:pt>
                <c:pt idx="10">
                  <c:v>Maputo Cidade</c:v>
                </c:pt>
              </c:strCache>
            </c:strRef>
          </c:cat>
          <c:val>
            <c:numRef>
              <c:f>Sheet1!$J$3:$J$13</c:f>
              <c:numCache>
                <c:formatCode>General</c:formatCode>
                <c:ptCount val="11"/>
                <c:pt idx="0">
                  <c:v>2705</c:v>
                </c:pt>
                <c:pt idx="1">
                  <c:v>30</c:v>
                </c:pt>
                <c:pt idx="2">
                  <c:v>677</c:v>
                </c:pt>
                <c:pt idx="3">
                  <c:v>148</c:v>
                </c:pt>
                <c:pt idx="4">
                  <c:v>330</c:v>
                </c:pt>
                <c:pt idx="5">
                  <c:v>864</c:v>
                </c:pt>
                <c:pt idx="6">
                  <c:v>219</c:v>
                </c:pt>
                <c:pt idx="7">
                  <c:v>950</c:v>
                </c:pt>
                <c:pt idx="8">
                  <c:v>108</c:v>
                </c:pt>
                <c:pt idx="9">
                  <c:v>58</c:v>
                </c:pt>
              </c:numCache>
            </c:numRef>
          </c:val>
          <c:extLst>
            <c:ext xmlns:c16="http://schemas.microsoft.com/office/drawing/2014/chart" uri="{C3380CC4-5D6E-409C-BE32-E72D297353CC}">
              <c16:uniqueId val="{00000000-5476-42EA-8B2B-76F029E015B7}"/>
            </c:ext>
          </c:extLst>
        </c:ser>
        <c:dLbls>
          <c:showLegendKey val="0"/>
          <c:showVal val="1"/>
          <c:showCatName val="0"/>
          <c:showSerName val="0"/>
          <c:showPercent val="0"/>
          <c:showBubbleSize val="0"/>
        </c:dLbls>
        <c:gapWidth val="269"/>
        <c:axId val="708007343"/>
        <c:axId val="684588863"/>
      </c:barChart>
      <c:lineChart>
        <c:grouping val="standard"/>
        <c:varyColors val="0"/>
        <c:ser>
          <c:idx val="1"/>
          <c:order val="1"/>
          <c:tx>
            <c:strRef>
              <c:f>Sheet1!$K$2</c:f>
              <c:strCache>
                <c:ptCount val="1"/>
                <c:pt idx="0">
                  <c:v>CREP</c:v>
                </c:pt>
              </c:strCache>
            </c:strRef>
          </c:tx>
          <c:spPr>
            <a:ln w="317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Sheet1!$I$3:$I$13</c:f>
              <c:strCache>
                <c:ptCount val="11"/>
                <c:pt idx="0">
                  <c:v>Niassa</c:v>
                </c:pt>
                <c:pt idx="1">
                  <c:v>Cabo Delgado</c:v>
                </c:pt>
                <c:pt idx="2">
                  <c:v>Nampula</c:v>
                </c:pt>
                <c:pt idx="3">
                  <c:v>Zambezia</c:v>
                </c:pt>
                <c:pt idx="4">
                  <c:v>Tete</c:v>
                </c:pt>
                <c:pt idx="5">
                  <c:v>Manica</c:v>
                </c:pt>
                <c:pt idx="6">
                  <c:v>Sofala</c:v>
                </c:pt>
                <c:pt idx="7">
                  <c:v>Inhambane</c:v>
                </c:pt>
                <c:pt idx="8">
                  <c:v>Gaza</c:v>
                </c:pt>
                <c:pt idx="9">
                  <c:v>Maputo Prov.</c:v>
                </c:pt>
                <c:pt idx="10">
                  <c:v>Maputo Cidade</c:v>
                </c:pt>
              </c:strCache>
            </c:strRef>
          </c:cat>
          <c:val>
            <c:numRef>
              <c:f>Sheet1!$K$3:$K$13</c:f>
              <c:numCache>
                <c:formatCode>General</c:formatCode>
                <c:ptCount val="11"/>
                <c:pt idx="0">
                  <c:v>1288</c:v>
                </c:pt>
                <c:pt idx="1">
                  <c:v>212</c:v>
                </c:pt>
                <c:pt idx="2">
                  <c:v>902</c:v>
                </c:pt>
                <c:pt idx="3">
                  <c:v>245</c:v>
                </c:pt>
                <c:pt idx="4">
                  <c:v>1575</c:v>
                </c:pt>
                <c:pt idx="5">
                  <c:v>857</c:v>
                </c:pt>
                <c:pt idx="6">
                  <c:v>298</c:v>
                </c:pt>
                <c:pt idx="7">
                  <c:v>2525</c:v>
                </c:pt>
                <c:pt idx="8">
                  <c:v>237</c:v>
                </c:pt>
                <c:pt idx="9">
                  <c:v>680</c:v>
                </c:pt>
              </c:numCache>
            </c:numRef>
          </c:val>
          <c:smooth val="0"/>
          <c:extLst>
            <c:ext xmlns:c16="http://schemas.microsoft.com/office/drawing/2014/chart" uri="{C3380CC4-5D6E-409C-BE32-E72D297353CC}">
              <c16:uniqueId val="{00000001-5476-42EA-8B2B-76F029E015B7}"/>
            </c:ext>
          </c:extLst>
        </c:ser>
        <c:dLbls>
          <c:showLegendKey val="0"/>
          <c:showVal val="1"/>
          <c:showCatName val="0"/>
          <c:showSerName val="0"/>
          <c:showPercent val="0"/>
          <c:showBubbleSize val="0"/>
        </c:dLbls>
        <c:marker val="1"/>
        <c:smooth val="0"/>
        <c:axId val="680087711"/>
        <c:axId val="682869887"/>
      </c:lineChart>
      <c:catAx>
        <c:axId val="68008771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PT"/>
          </a:p>
        </c:txPr>
        <c:crossAx val="682869887"/>
        <c:crosses val="autoZero"/>
        <c:auto val="1"/>
        <c:lblAlgn val="ctr"/>
        <c:lblOffset val="100"/>
        <c:noMultiLvlLbl val="0"/>
      </c:catAx>
      <c:valAx>
        <c:axId val="68286988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PT"/>
          </a:p>
        </c:txPr>
        <c:crossAx val="680087711"/>
        <c:crosses val="autoZero"/>
        <c:crossBetween val="between"/>
      </c:valAx>
      <c:valAx>
        <c:axId val="684588863"/>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PT"/>
          </a:p>
        </c:txPr>
        <c:crossAx val="708007343"/>
        <c:crosses val="max"/>
        <c:crossBetween val="between"/>
      </c:valAx>
      <c:catAx>
        <c:axId val="708007343"/>
        <c:scaling>
          <c:orientation val="minMax"/>
        </c:scaling>
        <c:delete val="1"/>
        <c:axPos val="b"/>
        <c:numFmt formatCode="General" sourceLinked="1"/>
        <c:majorTickMark val="none"/>
        <c:minorTickMark val="none"/>
        <c:tickLblPos val="nextTo"/>
        <c:crossAx val="684588863"/>
        <c:crosses val="autoZero"/>
        <c:auto val="1"/>
        <c:lblAlgn val="ctr"/>
        <c:lblOffset val="100"/>
        <c:noMultiLvlLbl val="0"/>
      </c:catAx>
      <c:spPr>
        <a:noFill/>
        <a:ln>
          <a:noFill/>
        </a:ln>
        <a:effectLst/>
      </c:spPr>
    </c:plotArea>
    <c:legend>
      <c:legendPos val="b"/>
      <c:layout>
        <c:manualLayout>
          <c:xMode val="edge"/>
          <c:yMode val="edge"/>
          <c:x val="0.33851896602687881"/>
          <c:y val="0.80366837461891372"/>
          <c:w val="0.22642447544921082"/>
          <c:h val="9.9990644051681926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pt-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050" b="1" dirty="0" err="1">
                <a:solidFill>
                  <a:schemeClr val="tx1"/>
                </a:solidFill>
                <a:latin typeface="Century Gothic" panose="020B0502020202020204" pitchFamily="34" charset="0"/>
              </a:rPr>
              <a:t>Número</a:t>
            </a:r>
            <a:r>
              <a:rPr lang="en-US" sz="1050" b="1" dirty="0">
                <a:solidFill>
                  <a:schemeClr val="tx1"/>
                </a:solidFill>
                <a:latin typeface="Century Gothic" panose="020B0502020202020204" pitchFamily="34" charset="0"/>
              </a:rPr>
              <a:t> de </a:t>
            </a:r>
            <a:r>
              <a:rPr lang="en-US" sz="1050" b="1" dirty="0" err="1">
                <a:solidFill>
                  <a:schemeClr val="tx1"/>
                </a:solidFill>
                <a:latin typeface="Century Gothic" panose="020B0502020202020204" pitchFamily="34" charset="0"/>
              </a:rPr>
              <a:t>contas</a:t>
            </a:r>
            <a:endParaRPr lang="en-US" sz="1050" b="1" dirty="0">
              <a:solidFill>
                <a:schemeClr val="tx1"/>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pt-PT"/>
        </a:p>
      </c:txPr>
    </c:title>
    <c:autoTitleDeleted val="0"/>
    <c:plotArea>
      <c:layout/>
      <c:lineChart>
        <c:grouping val="standard"/>
        <c:varyColors val="0"/>
        <c:ser>
          <c:idx val="0"/>
          <c:order val="0"/>
          <c:tx>
            <c:strRef>
              <c:f>Sheet2!$G$16</c:f>
              <c:strCache>
                <c:ptCount val="1"/>
                <c:pt idx="0">
                  <c:v>Número de contas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402540580842121E-2"/>
                  <c:y val="-8.0784218550914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DA8-45A9-9F66-E9C507E38591}"/>
                </c:ext>
              </c:extLst>
            </c:dLbl>
            <c:dLbl>
              <c:idx val="1"/>
              <c:layout>
                <c:manualLayout>
                  <c:x val="1.3362248769299184E-2"/>
                  <c:y val="-3.72850239465757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DA8-45A9-9F66-E9C507E38591}"/>
                </c:ext>
              </c:extLst>
            </c:dLbl>
            <c:dLbl>
              <c:idx val="2"/>
              <c:layout>
                <c:manualLayout>
                  <c:x val="-3.8305113138657518E-2"/>
                  <c:y val="-6.21417065776262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DA8-45A9-9F66-E9C507E38591}"/>
                </c:ext>
              </c:extLst>
            </c:dLbl>
            <c:dLbl>
              <c:idx val="3"/>
              <c:layout>
                <c:manualLayout>
                  <c:x val="-4.8785308251833311E-2"/>
                  <c:y val="-8.07842185509141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DA8-45A9-9F66-E9C507E38591}"/>
                </c:ext>
              </c:extLst>
            </c:dLbl>
            <c:dLbl>
              <c:idx val="4"/>
              <c:layout>
                <c:manualLayout>
                  <c:x val="-2.772011607434997E-2"/>
                  <c:y val="-9.32125598664393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DA8-45A9-9F66-E9C507E3859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Century Gothic" panose="020B0502020202020204" pitchFamily="34" charset="0"/>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Sheet2!$H$15:$L$15</c:f>
              <c:numCache>
                <c:formatCode>General</c:formatCode>
                <c:ptCount val="5"/>
                <c:pt idx="0">
                  <c:v>2020</c:v>
                </c:pt>
                <c:pt idx="1">
                  <c:v>2021</c:v>
                </c:pt>
                <c:pt idx="2">
                  <c:v>2022</c:v>
                </c:pt>
                <c:pt idx="3">
                  <c:v>2023</c:v>
                </c:pt>
                <c:pt idx="4">
                  <c:v>2024</c:v>
                </c:pt>
              </c:numCache>
            </c:numRef>
          </c:cat>
          <c:val>
            <c:numRef>
              <c:f>Sheet2!$H$16:$L$16</c:f>
              <c:numCache>
                <c:formatCode>General</c:formatCode>
                <c:ptCount val="5"/>
                <c:pt idx="0">
                  <c:v>5264</c:v>
                </c:pt>
                <c:pt idx="1">
                  <c:v>10898</c:v>
                </c:pt>
                <c:pt idx="2">
                  <c:v>8855</c:v>
                </c:pt>
                <c:pt idx="3">
                  <c:v>6773</c:v>
                </c:pt>
                <c:pt idx="4">
                  <c:v>3355</c:v>
                </c:pt>
              </c:numCache>
            </c:numRef>
          </c:val>
          <c:smooth val="0"/>
          <c:extLst>
            <c:ext xmlns:c16="http://schemas.microsoft.com/office/drawing/2014/chart" uri="{C3380CC4-5D6E-409C-BE32-E72D297353CC}">
              <c16:uniqueId val="{00000005-DDA8-45A9-9F66-E9C507E38591}"/>
            </c:ext>
          </c:extLst>
        </c:ser>
        <c:dLbls>
          <c:dLblPos val="ctr"/>
          <c:showLegendKey val="0"/>
          <c:showVal val="1"/>
          <c:showCatName val="0"/>
          <c:showSerName val="0"/>
          <c:showPercent val="0"/>
          <c:showBubbleSize val="0"/>
        </c:dLbls>
        <c:marker val="1"/>
        <c:smooth val="0"/>
        <c:axId val="259907856"/>
        <c:axId val="511335200"/>
      </c:lineChart>
      <c:catAx>
        <c:axId val="25990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pt-PT"/>
          </a:p>
        </c:txPr>
        <c:crossAx val="511335200"/>
        <c:crosses val="autoZero"/>
        <c:auto val="1"/>
        <c:lblAlgn val="ctr"/>
        <c:lblOffset val="100"/>
        <c:noMultiLvlLbl val="0"/>
      </c:catAx>
      <c:valAx>
        <c:axId val="51133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259907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P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170659789202392E-2"/>
          <c:y val="5.547434677607712E-2"/>
          <c:w val="0.61095815442439905"/>
          <c:h val="0.92820966887801781"/>
        </c:manualLayout>
      </c:layout>
      <c:pie3DChart>
        <c:varyColors val="1"/>
        <c:ser>
          <c:idx val="0"/>
          <c:order val="0"/>
          <c:tx>
            <c:strRef>
              <c:f>Sheet1!$B$1</c:f>
              <c:strCache>
                <c:ptCount val="1"/>
                <c:pt idx="0">
                  <c:v>Utilização espaço de armazenamento em TB</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99E-46DF-8558-3260A9A3A4A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99E-46DF-8558-3260A9A3A4A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099E-46DF-8558-3260A9A3A4AA}"/>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pt-PT"/>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15:layout/>
              </c:ext>
            </c:extLst>
          </c:dLbls>
          <c:cat>
            <c:strRef>
              <c:f>Sheet1!$A$2:$A$4</c:f>
              <c:strCache>
                <c:ptCount val="3"/>
                <c:pt idx="0">
                  <c:v>Aplicações hospedadas</c:v>
                </c:pt>
                <c:pt idx="1">
                  <c:v>Serviços e desaster recovery</c:v>
                </c:pt>
                <c:pt idx="2">
                  <c:v>Não Utilizado</c:v>
                </c:pt>
              </c:strCache>
            </c:strRef>
          </c:cat>
          <c:val>
            <c:numRef>
              <c:f>Sheet1!$B$2:$B$4</c:f>
              <c:numCache>
                <c:formatCode>General</c:formatCode>
                <c:ptCount val="3"/>
                <c:pt idx="0">
                  <c:v>336</c:v>
                </c:pt>
                <c:pt idx="1">
                  <c:v>190</c:v>
                </c:pt>
                <c:pt idx="2">
                  <c:v>74</c:v>
                </c:pt>
              </c:numCache>
            </c:numRef>
          </c:val>
          <c:extLst>
            <c:ext xmlns:c16="http://schemas.microsoft.com/office/drawing/2014/chart" uri="{C3380CC4-5D6E-409C-BE32-E72D297353CC}">
              <c16:uniqueId val="{00000006-099E-46DF-8558-3260A9A3A4AA}"/>
            </c:ext>
          </c:extLst>
        </c:ser>
        <c:dLbls>
          <c:dLblPos val="ctr"/>
          <c:showLegendKey val="0"/>
          <c:showVal val="0"/>
          <c:showCatName val="1"/>
          <c:showSerName val="0"/>
          <c:showPercent val="0"/>
          <c:showBubbleSize val="0"/>
          <c:showLeaderLines val="0"/>
        </c:dLbls>
      </c:pie3DChart>
      <c:spPr>
        <a:noFill/>
        <a:ln>
          <a:noFill/>
        </a:ln>
        <a:effectLst/>
      </c:spPr>
    </c:plotArea>
    <c:legend>
      <c:legendPos val="r"/>
      <c:layout>
        <c:manualLayout>
          <c:xMode val="edge"/>
          <c:yMode val="edge"/>
          <c:x val="0.66691382967350099"/>
          <c:y val="0.36807123121499002"/>
          <c:w val="0.32281317698790202"/>
          <c:h val="0.4727043004715489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pt-P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P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060297959724903"/>
          <c:y val="0.18831972103145508"/>
          <c:w val="0.50106543318954311"/>
          <c:h val="0.79145459416019293"/>
        </c:manualLayout>
      </c:layout>
      <c:doughnut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A7ED-43FB-8C72-714C174AD37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A7ED-43FB-8C72-714C174AD37F}"/>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A7ED-43FB-8C72-714C174AD37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A7ED-43FB-8C72-714C174AD37F}"/>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A7ED-43FB-8C72-714C174AD37F}"/>
              </c:ext>
            </c:extLst>
          </c:dPt>
          <c:dLbls>
            <c:dLbl>
              <c:idx val="0"/>
              <c:layout>
                <c:manualLayout>
                  <c:x val="0.19807357222799565"/>
                  <c:y val="-9.9248603595189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7ED-43FB-8C72-714C174AD37F}"/>
                </c:ext>
              </c:extLst>
            </c:dLbl>
            <c:dLbl>
              <c:idx val="1"/>
              <c:layout>
                <c:manualLayout>
                  <c:x val="0.3041960624316285"/>
                  <c:y val="6.591768540127984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7ED-43FB-8C72-714C174AD37F}"/>
                </c:ext>
              </c:extLst>
            </c:dLbl>
            <c:dLbl>
              <c:idx val="2"/>
              <c:layout>
                <c:manualLayout>
                  <c:x val="-0.17676070014962567"/>
                  <c:y val="0.2606293277248921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7ED-43FB-8C72-714C174AD37F}"/>
                </c:ext>
              </c:extLst>
            </c:dLbl>
            <c:dLbl>
              <c:idx val="3"/>
              <c:layout>
                <c:manualLayout>
                  <c:x val="-0.21263772582681678"/>
                  <c:y val="-8.498695415164937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7ED-43FB-8C72-714C174AD37F}"/>
                </c:ext>
              </c:extLst>
            </c:dLbl>
            <c:dLbl>
              <c:idx val="4"/>
              <c:layout>
                <c:manualLayout>
                  <c:x val="-1.4201497434943606E-2"/>
                  <c:y val="-0.186966689023324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7ED-43FB-8C72-714C174AD37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ln>
                      <a:noFill/>
                    </a:ln>
                    <a:solidFill>
                      <a:sysClr val="windowText" lastClr="000000"/>
                    </a:solidFill>
                    <a:latin typeface="Arial" panose="020B0604020202020204" pitchFamily="34" charset="0"/>
                    <a:ea typeface="+mn-ea"/>
                    <a:cs typeface="Arial" panose="020B0604020202020204" pitchFamily="34" charset="0"/>
                  </a:defRPr>
                </a:pPr>
                <a:endParaRPr lang="pt-PT"/>
              </a:p>
            </c:txPr>
            <c:showLegendKey val="0"/>
            <c:showVal val="1"/>
            <c:showCatName val="1"/>
            <c:showSerName val="0"/>
            <c:showPercent val="0"/>
            <c:showBubbleSize val="0"/>
            <c:showLeaderLines val="1"/>
            <c:leaderLines>
              <c:spPr>
                <a:ln w="9525">
                  <a:solidFill>
                    <a:srgbClr val="000000">
                      <a:alpha val="54000"/>
                    </a:srgbClr>
                  </a:solidFill>
                </a:ln>
                <a:effectLst/>
              </c:spPr>
            </c:leaderLines>
            <c:extLst>
              <c:ext xmlns:c15="http://schemas.microsoft.com/office/drawing/2012/chart" uri="{CE6537A1-D6FC-4f65-9D91-7224C49458BB}"/>
            </c:extLst>
          </c:dLbls>
          <c:cat>
            <c:strRef>
              <c:f>('Cobertura por Nível (3)'!$C$6,'Cobertura por Nível (3)'!$C$7,'Cobertura por Nível (3)'!$C$8,'Cobertura por Nível (3)'!$C$9,'Cobertura por Nível (3)'!$C$10)</c:f>
              <c:strCache>
                <c:ptCount val="5"/>
                <c:pt idx="0">
                  <c:v>Nível Central</c:v>
                </c:pt>
                <c:pt idx="1">
                  <c:v>Nível Provincial</c:v>
                </c:pt>
                <c:pt idx="2">
                  <c:v>Governos Distritais</c:v>
                </c:pt>
                <c:pt idx="3">
                  <c:v>Instituições Distritais</c:v>
                </c:pt>
                <c:pt idx="4">
                  <c:v>Nível Municipal</c:v>
                </c:pt>
              </c:strCache>
            </c:strRef>
          </c:cat>
          <c:val>
            <c:numRef>
              <c:f>('Cobertura por Nível (3)'!$R$6,'Cobertura por Nível (3)'!$R$7,'Cobertura por Nível (3)'!$R$8,'Cobertura por Nível (3)'!$R$9,'Cobertura por Nível (3)'!$R$10)</c:f>
              <c:numCache>
                <c:formatCode>0.0%</c:formatCode>
                <c:ptCount val="5"/>
                <c:pt idx="0">
                  <c:v>0.26746724890829693</c:v>
                </c:pt>
                <c:pt idx="1">
                  <c:v>0.40938864628820959</c:v>
                </c:pt>
                <c:pt idx="2">
                  <c:v>0.15065502183406113</c:v>
                </c:pt>
                <c:pt idx="3">
                  <c:v>0.15283842794759825</c:v>
                </c:pt>
                <c:pt idx="4">
                  <c:v>1.9650655021834062E-2</c:v>
                </c:pt>
              </c:numCache>
            </c:numRef>
          </c:val>
          <c:extLst>
            <c:ext xmlns:c16="http://schemas.microsoft.com/office/drawing/2014/chart" uri="{C3380CC4-5D6E-409C-BE32-E72D297353CC}">
              <c16:uniqueId val="{0000000A-A7ED-43FB-8C72-714C174AD37F}"/>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bg1"/>
    </a:solidFill>
    <a:ln>
      <a:noFill/>
    </a:ln>
    <a:effectLst/>
  </c:spPr>
  <c:txPr>
    <a:bodyPr/>
    <a:lstStyle/>
    <a:p>
      <a:pPr>
        <a:defRPr/>
      </a:pPr>
      <a:endParaRPr lang="pt-P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6C0B7-7072-4656-A105-13B3B09B3C87}" type="datetimeFigureOut">
              <a:rPr lang="en-US" smtClean="0"/>
              <a:t>14-May-25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B449D-6FAB-455B-B528-0516A687B287}" type="slidenum">
              <a:rPr lang="en-US" smtClean="0"/>
              <a:t>‹#›</a:t>
            </a:fld>
            <a:endParaRPr lang="en-US"/>
          </a:p>
        </p:txBody>
      </p:sp>
    </p:spTree>
    <p:extLst>
      <p:ext uri="{BB962C8B-B14F-4D97-AF65-F5344CB8AC3E}">
        <p14:creationId xmlns:p14="http://schemas.microsoft.com/office/powerpoint/2010/main" val="194406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9B449D-6FAB-455B-B528-0516A687B287}" type="slidenum">
              <a:rPr lang="en-US" smtClean="0"/>
              <a:t>22</a:t>
            </a:fld>
            <a:endParaRPr lang="en-US"/>
          </a:p>
        </p:txBody>
      </p:sp>
    </p:spTree>
    <p:extLst>
      <p:ext uri="{BB962C8B-B14F-4D97-AF65-F5344CB8AC3E}">
        <p14:creationId xmlns:p14="http://schemas.microsoft.com/office/powerpoint/2010/main" val="126466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14-May-25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14-May-25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14-May-25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14-May-25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14-May-25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14-May-25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14-May-25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jpeg"/><Relationship Id="rId7"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8.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file:///\\localhost\Users\amancioubisse\Documents\INTIC\INTIC2021\16%20Monitoria%20e%20Avaliacao\Apresentacao\Macintosh%20HD:Users:amancioubisse:Documents:INTIC:INTIC2021:16%20Monitoria%20e%20Avaliacao:09.06.21:Lista%20de%20Projectos.docx!OLE_LINK4" TargetMode="Externa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04813-5A16-2803-F9DB-65BBC15E1204}"/>
              </a:ext>
            </a:extLst>
          </p:cNvPr>
          <p:cNvSpPr txBox="1"/>
          <p:nvPr/>
        </p:nvSpPr>
        <p:spPr>
          <a:xfrm>
            <a:off x="3048000" y="2705100"/>
            <a:ext cx="12687300" cy="1754326"/>
          </a:xfrm>
          <a:prstGeom prst="rect">
            <a:avLst/>
          </a:prstGeom>
          <a:noFill/>
        </p:spPr>
        <p:txBody>
          <a:bodyPr wrap="square">
            <a:spAutoFit/>
          </a:bodyPr>
          <a:lstStyle/>
          <a:p>
            <a:pPr algn="ctr"/>
            <a:r>
              <a:rPr lang="en-US" sz="3600" b="1" i="1" dirty="0">
                <a:latin typeface="Century Gothic" panose="020B0502020202020204" pitchFamily="34" charset="0"/>
              </a:rPr>
              <a:t>World Summit on the Information Society in Africa (WSIS+20) 2025 Africa Regional Review, </a:t>
            </a:r>
            <a:r>
              <a:rPr lang="en-US" sz="3600" b="1" i="1" dirty="0" err="1">
                <a:latin typeface="Century Gothic" panose="020B0502020202020204" pitchFamily="34" charset="0"/>
              </a:rPr>
              <a:t>Cotonou</a:t>
            </a:r>
            <a:r>
              <a:rPr lang="en-US" sz="3600" b="1" i="1" dirty="0">
                <a:latin typeface="Century Gothic" panose="020B0502020202020204" pitchFamily="34" charset="0"/>
              </a:rPr>
              <a:t>, 14 -16 May, 2025 </a:t>
            </a:r>
            <a:endParaRPr lang="pt-PT" sz="3600" b="1" i="1" dirty="0">
              <a:latin typeface="Century Gothic" panose="020B0502020202020204" pitchFamily="34" charset="0"/>
            </a:endParaRPr>
          </a:p>
        </p:txBody>
      </p:sp>
      <p:sp>
        <p:nvSpPr>
          <p:cNvPr id="5" name="TextBox 4">
            <a:extLst>
              <a:ext uri="{FF2B5EF4-FFF2-40B4-BE49-F238E27FC236}">
                <a16:creationId xmlns:a16="http://schemas.microsoft.com/office/drawing/2014/main" id="{7C5DE177-FF6E-DF5A-87B9-9D677C113154}"/>
              </a:ext>
            </a:extLst>
          </p:cNvPr>
          <p:cNvSpPr txBox="1"/>
          <p:nvPr/>
        </p:nvSpPr>
        <p:spPr>
          <a:xfrm>
            <a:off x="4114800" y="7962900"/>
            <a:ext cx="10210800" cy="646331"/>
          </a:xfrm>
          <a:prstGeom prst="rect">
            <a:avLst/>
          </a:prstGeom>
          <a:noFill/>
        </p:spPr>
        <p:txBody>
          <a:bodyPr wrap="square">
            <a:spAutoFit/>
          </a:bodyPr>
          <a:lstStyle/>
          <a:p>
            <a:pPr algn="ctr"/>
            <a:r>
              <a:rPr lang="en-US" sz="3600" b="1" dirty="0" err="1" smtClean="0">
                <a:latin typeface="Times New Roman" panose="02020603050405020304" pitchFamily="18" charset="0"/>
                <a:cs typeface="Times New Roman" panose="02020603050405020304" pitchFamily="18" charset="0"/>
              </a:rPr>
              <a:t>Cotonou</a:t>
            </a:r>
            <a:r>
              <a:rPr lang="en-US" sz="3600" b="1" dirty="0" smtClean="0">
                <a:latin typeface="Times New Roman" panose="02020603050405020304" pitchFamily="18" charset="0"/>
                <a:cs typeface="Times New Roman" panose="02020603050405020304" pitchFamily="18" charset="0"/>
              </a:rPr>
              <a:t>, May 14, </a:t>
            </a:r>
            <a:r>
              <a:rPr lang="en-US" sz="3600" b="1" dirty="0">
                <a:latin typeface="Times New Roman" panose="02020603050405020304" pitchFamily="18" charset="0"/>
                <a:cs typeface="Times New Roman" panose="02020603050405020304" pitchFamily="18" charset="0"/>
              </a:rPr>
              <a:t>2025</a:t>
            </a:r>
          </a:p>
        </p:txBody>
      </p:sp>
      <p:pic>
        <p:nvPicPr>
          <p:cNvPr id="4"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4204813-5A16-2803-F9DB-65BBC15E1204}"/>
              </a:ext>
            </a:extLst>
          </p:cNvPr>
          <p:cNvSpPr txBox="1"/>
          <p:nvPr/>
        </p:nvSpPr>
        <p:spPr>
          <a:xfrm>
            <a:off x="2876550" y="4762500"/>
            <a:ext cx="12687300" cy="1200329"/>
          </a:xfrm>
          <a:prstGeom prst="rect">
            <a:avLst/>
          </a:prstGeom>
          <a:noFill/>
        </p:spPr>
        <p:txBody>
          <a:bodyPr wrap="square">
            <a:spAutoFit/>
          </a:bodyPr>
          <a:lstStyle/>
          <a:p>
            <a:pPr algn="ctr">
              <a:spcAft>
                <a:spcPts val="300"/>
              </a:spcAft>
            </a:pPr>
            <a:r>
              <a:rPr lang="en-US" sz="3600" b="1" dirty="0">
                <a:solidFill>
                  <a:srgbClr val="C00000"/>
                </a:solidFill>
                <a:latin typeface="Century Gothic" panose="020B0502020202020204" pitchFamily="34" charset="0"/>
              </a:rPr>
              <a:t>Mozambique presentation on the implementation of the WSIS : results, challenges and perspectives</a:t>
            </a:r>
            <a:endParaRPr lang="en-GB" sz="3600" b="1" dirty="0">
              <a:solidFill>
                <a:srgbClr val="C00000"/>
              </a:solidFill>
              <a:latin typeface="Century Gothic" panose="020B0502020202020204" pitchFamily="34" charset="0"/>
            </a:endParaRPr>
          </a:p>
        </p:txBody>
      </p:sp>
    </p:spTree>
    <p:extLst>
      <p:ext uri="{BB962C8B-B14F-4D97-AF65-F5344CB8AC3E}">
        <p14:creationId xmlns:p14="http://schemas.microsoft.com/office/powerpoint/2010/main" val="2703316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10</a:t>
            </a:fld>
            <a:endParaRPr lang="pt-PT" sz="2000" dirty="0">
              <a:solidFill>
                <a:schemeClr val="bg1"/>
              </a:solidFill>
            </a:endParaRPr>
          </a:p>
        </p:txBody>
      </p:sp>
      <p:sp>
        <p:nvSpPr>
          <p:cNvPr id="11" name="CaixaDeTexto 3"/>
          <p:cNvSpPr txBox="1"/>
          <p:nvPr/>
        </p:nvSpPr>
        <p:spPr>
          <a:xfrm>
            <a:off x="2493818" y="1849742"/>
            <a:ext cx="13018957" cy="830997"/>
          </a:xfrm>
          <a:prstGeom prst="rect">
            <a:avLst/>
          </a:prstGeom>
          <a:noFill/>
        </p:spPr>
        <p:txBody>
          <a:bodyPr wrap="square" rtlCol="0">
            <a:spAutoFit/>
          </a:bodyPr>
          <a:lstStyle/>
          <a:p>
            <a:r>
              <a:rPr lang="pt-PT" sz="2400" b="1" dirty="0" smtClean="0">
                <a:latin typeface="Tahoma" panose="020B0604030504040204" pitchFamily="34" charset="0"/>
                <a:ea typeface="Tahoma" panose="020B0604030504040204" pitchFamily="34" charset="0"/>
                <a:cs typeface="Tahoma" panose="020B0604030504040204" pitchFamily="34" charset="0"/>
              </a:rPr>
              <a:t>6</a:t>
            </a:r>
            <a:r>
              <a:rPr lang="pt-PT"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Complementary Instruments to the Electronic Transactions Law</a:t>
            </a:r>
            <a:endParaRPr lang="pt-PT" sz="2400" b="1" dirty="0">
              <a:latin typeface="Tahoma" panose="020B0604030504040204" pitchFamily="34" charset="0"/>
              <a:ea typeface="Tahoma" panose="020B0604030504040204" pitchFamily="34" charset="0"/>
              <a:cs typeface="Tahoma" panose="020B0604030504040204" pitchFamily="34" charset="0"/>
            </a:endParaRPr>
          </a:p>
          <a:p>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524835" y="3813148"/>
            <a:ext cx="13086763" cy="978757"/>
          </a:xfrm>
          <a:prstGeom prst="rect">
            <a:avLst/>
          </a:prstGeom>
          <a:pattFill prst="smCheck">
            <a:fgClr>
              <a:schemeClr val="lt1"/>
            </a:fgClr>
            <a:bgClr>
              <a:schemeClr val="bg1">
                <a:lumMod val="85000"/>
              </a:schemeClr>
            </a:bgClr>
          </a:pattFill>
          <a:ln w="25400" cap="flat" cmpd="sng" algn="ctr">
            <a:solidFill>
              <a:schemeClr val="accent2">
                <a:alpha val="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lvl1pPr marL="372527" indent="-372527" algn="l" defTabSz="993404" rtl="0" eaLnBrk="1" latinLnBrk="0" hangingPunct="1">
              <a:spcBef>
                <a:spcPct val="20000"/>
              </a:spcBef>
              <a:buFont typeface="Arial" pitchFamily="34" charset="0"/>
              <a:buChar char="•"/>
              <a:defRPr sz="3500" kern="1200">
                <a:solidFill>
                  <a:schemeClr val="dk1"/>
                </a:solidFill>
                <a:latin typeface="+mn-lt"/>
                <a:ea typeface="+mn-ea"/>
                <a:cs typeface="+mn-cs"/>
              </a:defRPr>
            </a:lvl1pPr>
            <a:lvl2pPr marL="807141" indent="-310439" algn="l" defTabSz="993404" rtl="0" eaLnBrk="1" latinLnBrk="0" hangingPunct="1">
              <a:spcBef>
                <a:spcPct val="20000"/>
              </a:spcBef>
              <a:buFont typeface="Arial" pitchFamily="34" charset="0"/>
              <a:buChar char="–"/>
              <a:defRPr sz="3000" kern="1200">
                <a:solidFill>
                  <a:schemeClr val="dk1"/>
                </a:solidFill>
                <a:latin typeface="+mn-lt"/>
                <a:ea typeface="+mn-ea"/>
                <a:cs typeface="+mn-cs"/>
              </a:defRPr>
            </a:lvl2pPr>
            <a:lvl3pPr marL="1241755" indent="-248351" algn="l" defTabSz="993404" rtl="0" eaLnBrk="1" latinLnBrk="0" hangingPunct="1">
              <a:spcBef>
                <a:spcPct val="20000"/>
              </a:spcBef>
              <a:buFont typeface="Arial" pitchFamily="34" charset="0"/>
              <a:buChar char="•"/>
              <a:defRPr sz="2600" kern="1200">
                <a:solidFill>
                  <a:schemeClr val="dk1"/>
                </a:solidFill>
                <a:latin typeface="+mn-lt"/>
                <a:ea typeface="+mn-ea"/>
                <a:cs typeface="+mn-cs"/>
              </a:defRPr>
            </a:lvl3pPr>
            <a:lvl4pPr marL="1738457"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4pPr>
            <a:lvl5pPr marL="2235159"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5pPr>
            <a:lvl6pPr marL="2731861"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6pPr>
            <a:lvl7pPr marL="3228564"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7pPr>
            <a:lvl8pPr marL="3725266"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8pPr>
            <a:lvl9pPr marL="4221968"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9pPr>
          </a:lstStyle>
          <a:p>
            <a:pPr marL="0" indent="0" algn="just">
              <a:buNone/>
            </a:pPr>
            <a:r>
              <a:rPr lang="en-US" sz="2000" dirty="0">
                <a:latin typeface="Tahoma" panose="020B0604030504040204" pitchFamily="34" charset="0"/>
                <a:ea typeface="Tahoma" panose="020B0604030504040204" pitchFamily="34" charset="0"/>
                <a:cs typeface="Tahoma" panose="020B0604030504040204" pitchFamily="34" charset="0"/>
              </a:rPr>
              <a:t>Decree no. 67/2017, of December 1, establishing the principles and rules for the implementation and operation of the </a:t>
            </a:r>
            <a:r>
              <a:rPr lang="en-US" sz="2000" b="1" dirty="0" smtClean="0">
                <a:solidFill>
                  <a:srgbClr val="990000"/>
                </a:solidFill>
                <a:latin typeface="Tahoma" panose="020B0604030504040204" pitchFamily="34" charset="0"/>
                <a:ea typeface="Tahoma" panose="020B0604030504040204" pitchFamily="34" charset="0"/>
                <a:cs typeface="Tahoma" panose="020B0604030504040204" pitchFamily="34" charset="0"/>
              </a:rPr>
              <a:t>e-Government </a:t>
            </a:r>
            <a:r>
              <a:rPr lang="en-US" sz="2000" b="1" dirty="0">
                <a:solidFill>
                  <a:srgbClr val="990000"/>
                </a:solidFill>
                <a:latin typeface="Tahoma" panose="020B0604030504040204" pitchFamily="34" charset="0"/>
                <a:ea typeface="Tahoma" panose="020B0604030504040204" pitchFamily="34" charset="0"/>
                <a:cs typeface="Tahoma" panose="020B0604030504040204" pitchFamily="34" charset="0"/>
              </a:rPr>
              <a:t>Interoperability Framework</a:t>
            </a:r>
            <a:r>
              <a:rPr lang="pt-PT" sz="2000" b="1" dirty="0">
                <a:solidFill>
                  <a:srgbClr val="99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740" y="3706806"/>
            <a:ext cx="973147" cy="978757"/>
          </a:xfrm>
          <a:prstGeom prst="rect">
            <a:avLst/>
          </a:prstGeom>
        </p:spPr>
      </p:pic>
      <p:sp>
        <p:nvSpPr>
          <p:cNvPr id="9"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510980" y="4968822"/>
            <a:ext cx="13100617" cy="886790"/>
          </a:xfrm>
          <a:prstGeom prst="rect">
            <a:avLst/>
          </a:prstGeom>
          <a:pattFill prst="smCheck">
            <a:fgClr>
              <a:schemeClr val="lt1"/>
            </a:fgClr>
            <a:bgClr>
              <a:schemeClr val="bg1">
                <a:lumMod val="85000"/>
              </a:schemeClr>
            </a:bgClr>
          </a:pattFill>
          <a:ln w="25400" cap="flat" cmpd="sng" algn="ctr">
            <a:solidFill>
              <a:schemeClr val="accent2">
                <a:alpha val="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lvl1pPr marL="372527" indent="-372527" algn="l" defTabSz="993404" rtl="0" eaLnBrk="1" latinLnBrk="0" hangingPunct="1">
              <a:spcBef>
                <a:spcPct val="20000"/>
              </a:spcBef>
              <a:buFont typeface="Arial" pitchFamily="34" charset="0"/>
              <a:buChar char="•"/>
              <a:defRPr sz="3500" kern="1200">
                <a:solidFill>
                  <a:schemeClr val="dk1"/>
                </a:solidFill>
                <a:latin typeface="+mn-lt"/>
                <a:ea typeface="+mn-ea"/>
                <a:cs typeface="+mn-cs"/>
              </a:defRPr>
            </a:lvl1pPr>
            <a:lvl2pPr marL="807141" indent="-310439" algn="l" defTabSz="993404" rtl="0" eaLnBrk="1" latinLnBrk="0" hangingPunct="1">
              <a:spcBef>
                <a:spcPct val="20000"/>
              </a:spcBef>
              <a:buFont typeface="Arial" pitchFamily="34" charset="0"/>
              <a:buChar char="–"/>
              <a:defRPr sz="3000" kern="1200">
                <a:solidFill>
                  <a:schemeClr val="dk1"/>
                </a:solidFill>
                <a:latin typeface="+mn-lt"/>
                <a:ea typeface="+mn-ea"/>
                <a:cs typeface="+mn-cs"/>
              </a:defRPr>
            </a:lvl2pPr>
            <a:lvl3pPr marL="1241755" indent="-248351" algn="l" defTabSz="993404" rtl="0" eaLnBrk="1" latinLnBrk="0" hangingPunct="1">
              <a:spcBef>
                <a:spcPct val="20000"/>
              </a:spcBef>
              <a:buFont typeface="Arial" pitchFamily="34" charset="0"/>
              <a:buChar char="•"/>
              <a:defRPr sz="2600" kern="1200">
                <a:solidFill>
                  <a:schemeClr val="dk1"/>
                </a:solidFill>
                <a:latin typeface="+mn-lt"/>
                <a:ea typeface="+mn-ea"/>
                <a:cs typeface="+mn-cs"/>
              </a:defRPr>
            </a:lvl3pPr>
            <a:lvl4pPr marL="1738457"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4pPr>
            <a:lvl5pPr marL="2235159"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5pPr>
            <a:lvl6pPr marL="2731861"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6pPr>
            <a:lvl7pPr marL="3228564"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7pPr>
            <a:lvl8pPr marL="3725266"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8pPr>
            <a:lvl9pPr marL="4221968"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9pPr>
          </a:lstStyle>
          <a:p>
            <a:pPr marL="0" indent="0" algn="just">
              <a:buNone/>
            </a:pPr>
            <a:r>
              <a:rPr lang="en-US" sz="2000" dirty="0">
                <a:latin typeface="Tahoma" panose="020B0604030504040204" pitchFamily="34" charset="0"/>
                <a:ea typeface="Tahoma" panose="020B0604030504040204" pitchFamily="34" charset="0"/>
                <a:cs typeface="Tahoma" panose="020B0604030504040204" pitchFamily="34" charset="0"/>
              </a:rPr>
              <a:t>Decree no. 59/2019, of July 3, approving the Regulation of the </a:t>
            </a:r>
            <a:r>
              <a:rPr lang="en-US" sz="2000" b="1" dirty="0">
                <a:solidFill>
                  <a:srgbClr val="990000"/>
                </a:solidFill>
                <a:latin typeface="Tahoma" panose="020B0604030504040204" pitchFamily="34" charset="0"/>
                <a:ea typeface="Tahoma" panose="020B0604030504040204" pitchFamily="34" charset="0"/>
                <a:cs typeface="Tahoma" panose="020B0604030504040204" pitchFamily="34" charset="0"/>
              </a:rPr>
              <a:t>Digital Certification System of Mozambique</a:t>
            </a:r>
            <a:r>
              <a:rPr lang="pt-BR" sz="2000" b="1" dirty="0">
                <a:solidFill>
                  <a:srgbClr val="990000"/>
                </a:solidFill>
                <a:latin typeface="Tahoma" panose="020B0604030504040204" pitchFamily="34" charset="0"/>
                <a:ea typeface="Tahoma" panose="020B0604030504040204" pitchFamily="34" charset="0"/>
                <a:cs typeface="Tahoma" panose="020B0604030504040204" pitchFamily="34" charset="0"/>
              </a:rPr>
              <a:t>;</a:t>
            </a:r>
          </a:p>
        </p:txBody>
      </p:sp>
      <p:sp>
        <p:nvSpPr>
          <p:cNvPr id="10"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406531" y="6102233"/>
            <a:ext cx="13205066" cy="662432"/>
          </a:xfrm>
          <a:prstGeom prst="rect">
            <a:avLst/>
          </a:prstGeom>
          <a:pattFill prst="pct10">
            <a:fgClr>
              <a:schemeClr val="bg1">
                <a:lumMod val="85000"/>
              </a:schemeClr>
            </a:fgClr>
            <a:bgClr>
              <a:schemeClr val="bg1"/>
            </a:bgClr>
          </a:pattFill>
          <a:ln>
            <a:solidFill>
              <a:schemeClr val="accent1">
                <a:alpha val="0"/>
              </a:schemeClr>
            </a:solidFill>
          </a:ln>
        </p:spPr>
        <p:style>
          <a:lnRef idx="2">
            <a:schemeClr val="accent1"/>
          </a:lnRef>
          <a:fillRef idx="1">
            <a:schemeClr val="lt1"/>
          </a:fillRef>
          <a:effectRef idx="0">
            <a:schemeClr val="accent1"/>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pPr>
            <a:r>
              <a:rPr lang="en-US" sz="2000" dirty="0">
                <a:ea typeface="Tahoma" panose="020B0604030504040204" pitchFamily="34" charset="0"/>
                <a:cs typeface="Tahoma" panose="020B0604030504040204" pitchFamily="34" charset="0"/>
              </a:rPr>
              <a:t>Decree no. </a:t>
            </a:r>
            <a:r>
              <a:rPr lang="en-US" sz="2000" dirty="0" smtClean="0">
                <a:ea typeface="Tahoma" panose="020B0604030504040204" pitchFamily="34" charset="0"/>
                <a:cs typeface="Tahoma" panose="020B0604030504040204" pitchFamily="34" charset="0"/>
              </a:rPr>
              <a:t>82/2020 </a:t>
            </a:r>
            <a:r>
              <a:rPr lang="en-US" sz="2000" dirty="0">
                <a:ea typeface="Tahoma" panose="020B0604030504040204" pitchFamily="34" charset="0"/>
                <a:cs typeface="Tahoma" panose="020B0604030504040204" pitchFamily="34" charset="0"/>
              </a:rPr>
              <a:t>of September 10, approving the Regulation on the </a:t>
            </a:r>
            <a:r>
              <a:rPr lang="en-US" sz="2000" b="1" dirty="0">
                <a:solidFill>
                  <a:srgbClr val="990000"/>
                </a:solidFill>
                <a:ea typeface="Tahoma" panose="020B0604030504040204" pitchFamily="34" charset="0"/>
                <a:cs typeface="Tahoma" panose="020B0604030504040204" pitchFamily="34" charset="0"/>
              </a:rPr>
              <a:t>Use of the Domain “.</a:t>
            </a:r>
            <a:r>
              <a:rPr lang="en-US" sz="2000" b="1" dirty="0" err="1">
                <a:solidFill>
                  <a:srgbClr val="990000"/>
                </a:solidFill>
                <a:ea typeface="Tahoma" panose="020B0604030504040204" pitchFamily="34" charset="0"/>
                <a:cs typeface="Tahoma" panose="020B0604030504040204" pitchFamily="34" charset="0"/>
              </a:rPr>
              <a:t>mz</a:t>
            </a:r>
            <a:r>
              <a:rPr lang="en-US" sz="2000" b="1" dirty="0">
                <a:solidFill>
                  <a:srgbClr val="990000"/>
                </a:solidFill>
                <a:ea typeface="Tahoma" panose="020B0604030504040204" pitchFamily="34" charset="0"/>
                <a:cs typeface="Tahoma" panose="020B0604030504040204" pitchFamily="34" charset="0"/>
              </a:rPr>
              <a:t>”</a:t>
            </a:r>
            <a:endParaRPr lang="pt-BR" sz="2000" b="1" dirty="0">
              <a:solidFill>
                <a:srgbClr val="990000"/>
              </a:solidFill>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667" y="4839121"/>
            <a:ext cx="973147" cy="103639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800" y="5992642"/>
            <a:ext cx="961088" cy="775086"/>
          </a:xfrm>
          <a:prstGeom prst="rect">
            <a:avLst/>
          </a:prstGeom>
        </p:spPr>
      </p:pic>
      <p:sp>
        <p:nvSpPr>
          <p:cNvPr id="14"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524836" y="7011286"/>
            <a:ext cx="13086761" cy="905016"/>
          </a:xfrm>
          <a:prstGeom prst="rect">
            <a:avLst/>
          </a:prstGeom>
          <a:pattFill prst="pct10">
            <a:fgClr>
              <a:schemeClr val="bg1">
                <a:lumMod val="85000"/>
              </a:schemeClr>
            </a:fgClr>
            <a:bgClr>
              <a:schemeClr val="bg1"/>
            </a:bgClr>
          </a:pattFill>
          <a:ln>
            <a:solidFill>
              <a:schemeClr val="accent1">
                <a:alpha val="0"/>
              </a:schemeClr>
            </a:solidFill>
          </a:ln>
        </p:spPr>
        <p:style>
          <a:lnRef idx="2">
            <a:schemeClr val="accent1"/>
          </a:lnRef>
          <a:fillRef idx="1">
            <a:schemeClr val="lt1"/>
          </a:fillRef>
          <a:effectRef idx="0">
            <a:schemeClr val="accent1"/>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pPr>
            <a:r>
              <a:rPr lang="en-US" sz="2000" dirty="0">
                <a:ea typeface="Tahoma" panose="020B0604030504040204" pitchFamily="34" charset="0"/>
                <a:cs typeface="Tahoma" panose="020B0604030504040204" pitchFamily="34" charset="0"/>
              </a:rPr>
              <a:t>Decree no. </a:t>
            </a:r>
            <a:r>
              <a:rPr lang="en-US" sz="2000" dirty="0" smtClean="0">
                <a:ea typeface="Tahoma" panose="020B0604030504040204" pitchFamily="34" charset="0"/>
                <a:cs typeface="Tahoma" panose="020B0604030504040204" pitchFamily="34" charset="0"/>
              </a:rPr>
              <a:t>61/2017 </a:t>
            </a:r>
            <a:r>
              <a:rPr lang="en-US" sz="2000" dirty="0">
                <a:ea typeface="Tahoma" panose="020B0604030504040204" pitchFamily="34" charset="0"/>
                <a:cs typeface="Tahoma" panose="020B0604030504040204" pitchFamily="34" charset="0"/>
              </a:rPr>
              <a:t>of November 6, which creates </a:t>
            </a:r>
            <a:r>
              <a:rPr lang="en-US" sz="2000" b="1" dirty="0">
                <a:solidFill>
                  <a:srgbClr val="990000"/>
                </a:solidFill>
                <a:ea typeface="Tahoma" panose="020B0604030504040204" pitchFamily="34" charset="0"/>
                <a:cs typeface="Tahoma" panose="020B0604030504040204" pitchFamily="34" charset="0"/>
              </a:rPr>
              <a:t>the National Institute of Electronic Government (INAGE), </a:t>
            </a:r>
            <a:r>
              <a:rPr lang="en-US" sz="2000" dirty="0">
                <a:ea typeface="Tahoma" panose="020B0604030504040204" pitchFamily="34" charset="0"/>
                <a:cs typeface="Tahoma" panose="020B0604030504040204" pitchFamily="34" charset="0"/>
              </a:rPr>
              <a:t>the entity responsible for providing e-government services in the public administration</a:t>
            </a:r>
            <a:endParaRPr lang="pt-BR" sz="2000" dirty="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800" y="6924750"/>
            <a:ext cx="1054586" cy="991552"/>
          </a:xfrm>
          <a:prstGeom prst="rect">
            <a:avLst/>
          </a:prstGeom>
        </p:spPr>
      </p:pic>
      <p:sp>
        <p:nvSpPr>
          <p:cNvPr id="16"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497125" y="8267700"/>
            <a:ext cx="13114471" cy="801502"/>
          </a:xfrm>
          <a:prstGeom prst="rect">
            <a:avLst/>
          </a:prstGeom>
          <a:pattFill prst="pct10">
            <a:fgClr>
              <a:schemeClr val="bg1">
                <a:lumMod val="85000"/>
              </a:schemeClr>
            </a:fgClr>
            <a:bgClr>
              <a:schemeClr val="bg1"/>
            </a:bgClr>
          </a:pattFill>
          <a:ln>
            <a:solidFill>
              <a:schemeClr val="accent1">
                <a:alpha val="0"/>
              </a:schemeClr>
            </a:solidFill>
          </a:ln>
        </p:spPr>
        <p:style>
          <a:lnRef idx="2">
            <a:schemeClr val="accent1"/>
          </a:lnRef>
          <a:fillRef idx="1">
            <a:schemeClr val="lt1"/>
          </a:fillRef>
          <a:effectRef idx="0">
            <a:schemeClr val="accent1"/>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pPr>
            <a:r>
              <a:rPr lang="en-US" sz="2000" dirty="0">
                <a:ea typeface="Tahoma" panose="020B0604030504040204" pitchFamily="34" charset="0"/>
                <a:cs typeface="Tahoma" panose="020B0604030504040204" pitchFamily="34" charset="0"/>
              </a:rPr>
              <a:t>Decree No. </a:t>
            </a:r>
            <a:r>
              <a:rPr lang="en-US" sz="2000" dirty="0" smtClean="0">
                <a:ea typeface="Tahoma" panose="020B0604030504040204" pitchFamily="34" charset="0"/>
                <a:cs typeface="Tahoma" panose="020B0604030504040204" pitchFamily="34" charset="0"/>
              </a:rPr>
              <a:t>82/2020 </a:t>
            </a:r>
            <a:r>
              <a:rPr lang="en-US" sz="2000" dirty="0">
                <a:ea typeface="Tahoma" panose="020B0604030504040204" pitchFamily="34" charset="0"/>
                <a:cs typeface="Tahoma" panose="020B0604030504040204" pitchFamily="34" charset="0"/>
              </a:rPr>
              <a:t>of September 10, establishing </a:t>
            </a:r>
            <a:r>
              <a:rPr lang="en-US" sz="2000" b="1" dirty="0">
                <a:solidFill>
                  <a:srgbClr val="990000"/>
                </a:solidFill>
                <a:ea typeface="Tahoma" panose="020B0604030504040204" pitchFamily="34" charset="0"/>
                <a:cs typeface="Tahoma" panose="020B0604030504040204" pitchFamily="34" charset="0"/>
              </a:rPr>
              <a:t>INTIC as a Public ICT Regulatory Institute,</a:t>
            </a:r>
            <a:r>
              <a:rPr lang="en-US" sz="2000" dirty="0">
                <a:ea typeface="Tahoma" panose="020B0604030504040204" pitchFamily="34" charset="0"/>
                <a:cs typeface="Tahoma" panose="020B0604030504040204" pitchFamily="34" charset="0"/>
              </a:rPr>
              <a:t> coordinator of digital governance and Internet governance</a:t>
            </a:r>
            <a:endParaRPr lang="pt-BR" sz="2000" b="1" dirty="0">
              <a:solidFill>
                <a:srgbClr val="990000"/>
              </a:solidFill>
              <a:ea typeface="Tahoma" panose="020B0604030504040204" pitchFamily="34" charset="0"/>
              <a:cs typeface="Tahoma" panose="020B060403050404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1024" y="8002071"/>
            <a:ext cx="1132436" cy="1206277"/>
          </a:xfrm>
          <a:prstGeom prst="rect">
            <a:avLst/>
          </a:prstGeom>
        </p:spPr>
      </p:pic>
      <p:sp>
        <p:nvSpPr>
          <p:cNvPr id="18"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497126" y="2420601"/>
            <a:ext cx="13114473" cy="1232462"/>
          </a:xfrm>
          <a:prstGeom prst="rect">
            <a:avLst/>
          </a:prstGeom>
          <a:pattFill prst="pct50">
            <a:fgClr>
              <a:srgbClr val="FFC000"/>
            </a:fgClr>
            <a:bgClr>
              <a:schemeClr val="bg1"/>
            </a:bgClr>
          </a:pattFill>
          <a:ln>
            <a:noFill/>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defRPr/>
            </a:pPr>
            <a:r>
              <a:rPr lang="en-US" sz="2100" dirty="0">
                <a:ea typeface="Tahoma" panose="020B0604030504040204" pitchFamily="34" charset="0"/>
                <a:cs typeface="Tahoma" panose="020B0604030504040204" pitchFamily="34" charset="0"/>
              </a:rPr>
              <a:t>Law no. 3/2017 of January 9th, </a:t>
            </a:r>
            <a:r>
              <a:rPr lang="en-US" sz="2100" dirty="0">
                <a:solidFill>
                  <a:srgbClr val="FF0000"/>
                </a:solidFill>
                <a:ea typeface="Tahoma" panose="020B0604030504040204" pitchFamily="34" charset="0"/>
                <a:cs typeface="Tahoma" panose="020B0604030504040204" pitchFamily="34" charset="0"/>
              </a:rPr>
              <a:t>Electronic Transactions </a:t>
            </a:r>
            <a:r>
              <a:rPr lang="en-US" sz="2100" dirty="0" smtClean="0">
                <a:solidFill>
                  <a:srgbClr val="FF0000"/>
                </a:solidFill>
                <a:ea typeface="Tahoma" panose="020B0604030504040204" pitchFamily="34" charset="0"/>
                <a:cs typeface="Tahoma" panose="020B0604030504040204" pitchFamily="34" charset="0"/>
              </a:rPr>
              <a:t>Law - </a:t>
            </a:r>
            <a:r>
              <a:rPr lang="en-US" sz="2100" dirty="0" smtClean="0">
                <a:ea typeface="Tahoma" panose="020B0604030504040204" pitchFamily="34" charset="0"/>
                <a:cs typeface="Tahoma" panose="020B0604030504040204" pitchFamily="34" charset="0"/>
              </a:rPr>
              <a:t>establishes </a:t>
            </a:r>
            <a:r>
              <a:rPr lang="en-US" sz="2100" dirty="0">
                <a:ea typeface="Tahoma" panose="020B0604030504040204" pitchFamily="34" charset="0"/>
                <a:cs typeface="Tahoma" panose="020B0604030504040204" pitchFamily="34" charset="0"/>
              </a:rPr>
              <a:t>the principles, general rules and legal framework for electronic transactions in general, e-commerce and e-government in particular, with the aim of guaranteeing protection in the use of Information and Communication Technologies</a:t>
            </a:r>
            <a:r>
              <a:rPr lang="en-US" sz="2100" dirty="0" smtClean="0">
                <a:ea typeface="Tahoma" panose="020B0604030504040204" pitchFamily="34" charset="0"/>
                <a:cs typeface="Tahoma" panose="020B0604030504040204" pitchFamily="34" charset="0"/>
              </a:rPr>
              <a:t>.</a:t>
            </a:r>
            <a:endParaRPr lang="en-GB" altLang="en-US" sz="2100" dirty="0">
              <a:ea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4173" y="2426028"/>
            <a:ext cx="1140423" cy="1272240"/>
          </a:xfrm>
          <a:prstGeom prst="rect">
            <a:avLst/>
          </a:prstGeom>
        </p:spPr>
      </p:pic>
    </p:spTree>
    <p:extLst>
      <p:ext uri="{BB962C8B-B14F-4D97-AF65-F5344CB8AC3E}">
        <p14:creationId xmlns:p14="http://schemas.microsoft.com/office/powerpoint/2010/main" val="2677612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11</a:t>
            </a:fld>
            <a:endParaRPr lang="pt-PT" sz="2000" dirty="0">
              <a:solidFill>
                <a:schemeClr val="bg1"/>
              </a:solidFill>
            </a:endParaRPr>
          </a:p>
        </p:txBody>
      </p:sp>
      <p:sp>
        <p:nvSpPr>
          <p:cNvPr id="11" name="CaixaDeTexto 3"/>
          <p:cNvSpPr txBox="1"/>
          <p:nvPr/>
        </p:nvSpPr>
        <p:spPr>
          <a:xfrm>
            <a:off x="2493818" y="1849742"/>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smtClean="0">
                <a:latin typeface="Times New Roman" charset="0"/>
                <a:ea typeface="Times New Roman" charset="0"/>
                <a:cs typeface="Times New Roman" charset="0"/>
              </a:rPr>
              <a:t>e-</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PT" sz="2800" b="1" dirty="0">
                <a:solidFill>
                  <a:srgbClr val="FF0000"/>
                </a:solidFill>
                <a:latin typeface="Times New Roman" panose="02020603050405020304" pitchFamily="18" charset="0"/>
                <a:cs typeface="Times New Roman" panose="02020603050405020304" pitchFamily="18" charset="0"/>
              </a:rPr>
              <a:t>Internet </a:t>
            </a:r>
            <a:r>
              <a:rPr lang="pt-PT" sz="2800" b="1" dirty="0" err="1">
                <a:solidFill>
                  <a:srgbClr val="FF0000"/>
                </a:solidFill>
                <a:latin typeface="Times New Roman" panose="02020603050405020304" pitchFamily="18" charset="0"/>
                <a:cs typeface="Times New Roman" panose="02020603050405020304" pitchFamily="18" charset="0"/>
              </a:rPr>
              <a:t>Governance</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p:cNvGrpSpPr/>
          <p:nvPr/>
        </p:nvGrpSpPr>
        <p:grpSpPr>
          <a:xfrm>
            <a:off x="3200400" y="5219700"/>
            <a:ext cx="13868400" cy="4038600"/>
            <a:chOff x="34925" y="1349375"/>
            <a:chExt cx="9074150" cy="2800350"/>
          </a:xfrm>
        </p:grpSpPr>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349375"/>
              <a:ext cx="8489950" cy="2735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Rectangle 1"/>
            <p:cNvSpPr>
              <a:spLocks noChangeArrowheads="1"/>
            </p:cNvSpPr>
            <p:nvPr/>
          </p:nvSpPr>
          <p:spPr bwMode="auto">
            <a:xfrm>
              <a:off x="2195513" y="3716338"/>
              <a:ext cx="6913562" cy="433387"/>
            </a:xfrm>
            <a:prstGeom prst="rect">
              <a:avLst/>
            </a:prstGeom>
            <a:solidFill>
              <a:schemeClr val="accent1">
                <a:alpha val="25098"/>
              </a:schemeClr>
            </a:solidFill>
            <a:ln w="9525" algn="ctr">
              <a:solidFill>
                <a:schemeClr val="tx1"/>
              </a:solidFill>
              <a:round/>
              <a:headEnd/>
              <a:tailEnd/>
            </a:ln>
          </p:spPr>
          <p:txBody>
            <a:bodyPr/>
            <a:lstStyle>
              <a:lvl1pPr eaLnBrk="0" hangingPunct="0">
                <a:spcBef>
                  <a:spcPct val="20000"/>
                </a:spcBef>
                <a:buFont typeface="Wingdings" panose="05000000000000000000" pitchFamily="2" charset="2"/>
                <a:buChar char="v"/>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spcBef>
                  <a:spcPct val="20000"/>
                </a:spcBef>
                <a:buFont typeface="Wingdings" panose="05000000000000000000" pitchFamily="2" charset="2"/>
                <a:buChar char="ü"/>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spcBef>
                  <a:spcPct val="0"/>
                </a:spcBef>
                <a:buFontTx/>
                <a:buNone/>
              </a:pPr>
              <a:endParaRPr lang="en-US" altLang="en-US" sz="1638">
                <a:latin typeface="Tahoma" panose="020B0604030504040204" pitchFamily="34" charset="0"/>
              </a:endParaRPr>
            </a:p>
          </p:txBody>
        </p:sp>
        <p:sp>
          <p:nvSpPr>
            <p:cNvPr id="21" name="TextBox 2"/>
            <p:cNvSpPr txBox="1">
              <a:spLocks noChangeArrowheads="1"/>
            </p:cNvSpPr>
            <p:nvPr/>
          </p:nvSpPr>
          <p:spPr bwMode="auto">
            <a:xfrm>
              <a:off x="2195513" y="3719513"/>
              <a:ext cx="2847975" cy="250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v"/>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spcBef>
                  <a:spcPct val="20000"/>
                </a:spcBef>
                <a:buFont typeface="Wingdings" panose="05000000000000000000" pitchFamily="2" charset="2"/>
                <a:buChar char="ü"/>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spcBef>
                  <a:spcPct val="0"/>
                </a:spcBef>
                <a:buFontTx/>
                <a:buNone/>
              </a:pPr>
              <a:r>
                <a:rPr lang="en-US" altLang="en-US" sz="1092">
                  <a:solidFill>
                    <a:srgbClr val="0070C0"/>
                  </a:solidFill>
                  <a:latin typeface="Tahoma" panose="020B0604030504040204" pitchFamily="34" charset="0"/>
                </a:rPr>
                <a:t>Aplicações e Serviços de Internet</a:t>
              </a:r>
            </a:p>
          </p:txBody>
        </p:sp>
        <p:sp>
          <p:nvSpPr>
            <p:cNvPr id="22" name="Isosceles Triangle 4"/>
            <p:cNvSpPr>
              <a:spLocks noChangeArrowheads="1"/>
            </p:cNvSpPr>
            <p:nvPr/>
          </p:nvSpPr>
          <p:spPr bwMode="auto">
            <a:xfrm>
              <a:off x="4700588" y="2052638"/>
              <a:ext cx="4408487" cy="1666875"/>
            </a:xfrm>
            <a:prstGeom prst="triangle">
              <a:avLst>
                <a:gd name="adj" fmla="val 50000"/>
              </a:avLst>
            </a:prstGeom>
            <a:solidFill>
              <a:srgbClr val="00B050">
                <a:alpha val="43137"/>
              </a:srgbClr>
            </a:solidFill>
            <a:ln w="9525" algn="ctr">
              <a:solidFill>
                <a:schemeClr val="tx1"/>
              </a:solidFill>
              <a:round/>
              <a:headEnd/>
              <a:tailEnd/>
            </a:ln>
          </p:spPr>
          <p:txBody>
            <a:bodyPr/>
            <a:lstStyle>
              <a:lvl1pPr eaLnBrk="0" hangingPunct="0">
                <a:spcBef>
                  <a:spcPct val="20000"/>
                </a:spcBef>
                <a:buFont typeface="Wingdings" panose="05000000000000000000" pitchFamily="2" charset="2"/>
                <a:buChar char="v"/>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spcBef>
                  <a:spcPct val="20000"/>
                </a:spcBef>
                <a:buFont typeface="Wingdings" panose="05000000000000000000" pitchFamily="2" charset="2"/>
                <a:buChar char="ü"/>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spcBef>
                  <a:spcPct val="0"/>
                </a:spcBef>
                <a:buFontTx/>
                <a:buNone/>
              </a:pPr>
              <a:endParaRPr lang="en-US" altLang="en-US" sz="1638">
                <a:latin typeface="Tahoma" panose="020B0604030504040204" pitchFamily="34" charset="0"/>
              </a:endParaRPr>
            </a:p>
          </p:txBody>
        </p:sp>
        <p:sp>
          <p:nvSpPr>
            <p:cNvPr id="23" name="TextBox 7"/>
            <p:cNvSpPr txBox="1">
              <a:spLocks noChangeArrowheads="1"/>
            </p:cNvSpPr>
            <p:nvPr/>
          </p:nvSpPr>
          <p:spPr bwMode="auto">
            <a:xfrm>
              <a:off x="1908175" y="2747963"/>
              <a:ext cx="2144713" cy="250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v"/>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spcBef>
                  <a:spcPct val="20000"/>
                </a:spcBef>
                <a:buFont typeface="Wingdings" panose="05000000000000000000" pitchFamily="2" charset="2"/>
                <a:buChar char="ü"/>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spcBef>
                  <a:spcPct val="0"/>
                </a:spcBef>
                <a:buFontTx/>
                <a:buNone/>
              </a:pPr>
              <a:r>
                <a:rPr lang="en-US" altLang="en-US" sz="1092">
                  <a:solidFill>
                    <a:srgbClr val="C00000"/>
                  </a:solidFill>
                  <a:latin typeface="Tahoma" panose="020B0604030504040204" pitchFamily="34" charset="0"/>
                </a:rPr>
                <a:t>Jurisdição Americana</a:t>
              </a:r>
            </a:p>
          </p:txBody>
        </p:sp>
        <p:sp>
          <p:nvSpPr>
            <p:cNvPr id="24" name="TextBox 24"/>
            <p:cNvSpPr txBox="1">
              <a:spLocks noChangeArrowheads="1"/>
            </p:cNvSpPr>
            <p:nvPr/>
          </p:nvSpPr>
          <p:spPr bwMode="auto">
            <a:xfrm>
              <a:off x="3867150" y="3024188"/>
              <a:ext cx="2144713" cy="250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v"/>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spcBef>
                  <a:spcPct val="20000"/>
                </a:spcBef>
                <a:buFont typeface="Wingdings" panose="05000000000000000000" pitchFamily="2" charset="2"/>
                <a:buChar char="ü"/>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spcBef>
                  <a:spcPct val="0"/>
                </a:spcBef>
                <a:buFontTx/>
                <a:buNone/>
              </a:pPr>
              <a:r>
                <a:rPr lang="en-US" altLang="en-US" sz="1092">
                  <a:solidFill>
                    <a:srgbClr val="00B050"/>
                  </a:solidFill>
                  <a:latin typeface="Tahoma" panose="020B0604030504040204" pitchFamily="34" charset="0"/>
                </a:rPr>
                <a:t>Jurisdição Moçambicana</a:t>
              </a:r>
            </a:p>
          </p:txBody>
        </p:sp>
      </p:grpSp>
      <p:sp>
        <p:nvSpPr>
          <p:cNvPr id="25"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943461" y="3828593"/>
            <a:ext cx="13542593" cy="969511"/>
          </a:xfrm>
          <a:prstGeom prst="rect">
            <a:avLst/>
          </a:prstGeom>
          <a:pattFill prst="pct10">
            <a:fgClr>
              <a:schemeClr val="bg1">
                <a:lumMod val="85000"/>
              </a:schemeClr>
            </a:fgClr>
            <a:bgClr>
              <a:schemeClr val="bg1"/>
            </a:bgClr>
          </a:pattFill>
          <a:ln>
            <a:solidFill>
              <a:schemeClr val="accent1">
                <a:alpha val="0"/>
              </a:schemeClr>
            </a:solidFill>
          </a:ln>
        </p:spPr>
        <p:style>
          <a:lnRef idx="2">
            <a:schemeClr val="accent1"/>
          </a:lnRef>
          <a:fillRef idx="1">
            <a:schemeClr val="lt1"/>
          </a:fillRef>
          <a:effectRef idx="0">
            <a:schemeClr val="accent1"/>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pPr>
            <a:r>
              <a:rPr lang="en-US" sz="2002" dirty="0">
                <a:ea typeface="Tahoma" panose="020B0604030504040204" pitchFamily="34" charset="0"/>
                <a:cs typeface="Tahoma" panose="020B0604030504040204" pitchFamily="34" charset="0"/>
              </a:rPr>
              <a:t>Decree no. 82/ 2020 of September 10, approving the </a:t>
            </a:r>
            <a:r>
              <a:rPr lang="en-US" sz="2002" dirty="0">
                <a:solidFill>
                  <a:srgbClr val="FF0000"/>
                </a:solidFill>
                <a:ea typeface="Tahoma" panose="020B0604030504040204" pitchFamily="34" charset="0"/>
                <a:cs typeface="Tahoma" panose="020B0604030504040204" pitchFamily="34" charset="0"/>
              </a:rPr>
              <a:t>Regulation on the Use of the Domain “.</a:t>
            </a:r>
            <a:r>
              <a:rPr lang="en-US" sz="2002" dirty="0" err="1">
                <a:solidFill>
                  <a:srgbClr val="FF0000"/>
                </a:solidFill>
                <a:ea typeface="Tahoma" panose="020B0604030504040204" pitchFamily="34" charset="0"/>
                <a:cs typeface="Tahoma" panose="020B0604030504040204" pitchFamily="34" charset="0"/>
              </a:rPr>
              <a:t>mz</a:t>
            </a:r>
            <a:r>
              <a:rPr lang="en-US" sz="2002" dirty="0">
                <a:solidFill>
                  <a:srgbClr val="FF0000"/>
                </a:solidFill>
                <a:ea typeface="Tahoma" panose="020B0604030504040204" pitchFamily="34" charset="0"/>
                <a:cs typeface="Tahoma" panose="020B0604030504040204" pitchFamily="34" charset="0"/>
              </a:rPr>
              <a:t>”</a:t>
            </a:r>
            <a:endParaRPr lang="pt-BR" sz="2002" b="1" dirty="0">
              <a:solidFill>
                <a:srgbClr val="FF0000"/>
              </a:solidFill>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0326" y="3891599"/>
            <a:ext cx="1396183" cy="1000665"/>
          </a:xfrm>
          <a:prstGeom prst="rect">
            <a:avLst/>
          </a:prstGeom>
        </p:spPr>
      </p:pic>
      <p:sp>
        <p:nvSpPr>
          <p:cNvPr id="27"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4032377" y="3004235"/>
            <a:ext cx="13036423" cy="766898"/>
          </a:xfrm>
          <a:prstGeom prst="rect">
            <a:avLst/>
          </a:prstGeom>
          <a:pattFill prst="pct50">
            <a:fgClr>
              <a:srgbClr val="FFC000"/>
            </a:fgClr>
            <a:bgClr>
              <a:schemeClr val="bg1"/>
            </a:bgClr>
          </a:pattFill>
          <a:ln>
            <a:noFill/>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buNone/>
              <a:defRPr/>
            </a:pPr>
            <a:r>
              <a:rPr lang="en-US" sz="2002" dirty="0">
                <a:ea typeface="Tahoma" panose="020B0604030504040204" pitchFamily="34" charset="0"/>
                <a:cs typeface="Tahoma" panose="020B0604030504040204" pitchFamily="34" charset="0"/>
              </a:rPr>
              <a:t>Law no. 3/2017 of January 9th, </a:t>
            </a:r>
            <a:r>
              <a:rPr lang="en-US" sz="2002" dirty="0">
                <a:solidFill>
                  <a:srgbClr val="FF0000"/>
                </a:solidFill>
                <a:ea typeface="Tahoma" panose="020B0604030504040204" pitchFamily="34" charset="0"/>
                <a:cs typeface="Tahoma" panose="020B0604030504040204" pitchFamily="34" charset="0"/>
              </a:rPr>
              <a:t>Electronic Transactions Law</a:t>
            </a:r>
            <a:endParaRPr lang="en-GB" altLang="en-US" sz="2002" dirty="0">
              <a:solidFill>
                <a:srgbClr val="FF0000"/>
              </a:solidFill>
              <a:ea typeface="Tahoma" panose="020B0604030504040204" pitchFamily="34" charset="0"/>
              <a:cs typeface="Tahoma" panose="020B0604030504040204" pitchFamily="34" charset="0"/>
            </a:endParaRPr>
          </a:p>
          <a:p>
            <a:pPr marL="260090" indent="-260090">
              <a:defRPr/>
            </a:pPr>
            <a:endParaRPr lang="pt-BR" altLang="en-US" sz="1638" dirty="0">
              <a:solidFill>
                <a:srgbClr val="000000"/>
              </a:solidFill>
              <a:latin typeface="Times New Roman" panose="02020603050405020304" pitchFamily="18" charset="0"/>
              <a:ea typeface="MS PGothic" charset="0"/>
              <a:cs typeface="Times New Roman" panose="02020603050405020304" pitchFamily="18" charset="0"/>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076" y="2849013"/>
            <a:ext cx="1407392" cy="975927"/>
          </a:xfrm>
          <a:prstGeom prst="rect">
            <a:avLst/>
          </a:prstGeom>
        </p:spPr>
      </p:pic>
      <p:sp>
        <p:nvSpPr>
          <p:cNvPr id="29" name="TextBox 1"/>
          <p:cNvSpPr txBox="1">
            <a:spLocks noChangeArrowheads="1"/>
          </p:cNvSpPr>
          <p:nvPr/>
        </p:nvSpPr>
        <p:spPr bwMode="auto">
          <a:xfrm>
            <a:off x="3859467" y="4835235"/>
            <a:ext cx="1298765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Wingdings" panose="05000000000000000000" pitchFamily="2" charset="2"/>
              <a:buChar char="v"/>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spcBef>
                <a:spcPct val="20000"/>
              </a:spcBef>
              <a:buFont typeface="Wingdings" panose="05000000000000000000" pitchFamily="2" charset="2"/>
              <a:buChar char="ü"/>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000" b="1" dirty="0">
                <a:latin typeface="Tahoma" panose="020B0604030504040204" pitchFamily="34" charset="0"/>
              </a:rPr>
              <a:t>Hierarchical Structure of the Internet Domain Name System</a:t>
            </a:r>
          </a:p>
        </p:txBody>
      </p:sp>
    </p:spTree>
    <p:extLst>
      <p:ext uri="{BB962C8B-B14F-4D97-AF65-F5344CB8AC3E}">
        <p14:creationId xmlns:p14="http://schemas.microsoft.com/office/powerpoint/2010/main" val="2663126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12</a:t>
            </a:fld>
            <a:endParaRPr lang="pt-PT" sz="2000" dirty="0">
              <a:solidFill>
                <a:schemeClr val="bg1"/>
              </a:solidFill>
            </a:endParaRPr>
          </a:p>
        </p:txBody>
      </p:sp>
      <p:sp>
        <p:nvSpPr>
          <p:cNvPr id="11" name="CaixaDeTexto 3"/>
          <p:cNvSpPr txBox="1"/>
          <p:nvPr/>
        </p:nvSpPr>
        <p:spPr>
          <a:xfrm>
            <a:off x="2493818" y="1849742"/>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smtClean="0">
                <a:latin typeface="Times New Roman" charset="0"/>
                <a:ea typeface="Times New Roman" charset="0"/>
                <a:cs typeface="Times New Roman" charset="0"/>
              </a:rPr>
              <a:t>e-</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PT" sz="2800" b="1" dirty="0">
                <a:solidFill>
                  <a:srgbClr val="FF0000"/>
                </a:solidFill>
                <a:latin typeface="Times New Roman" panose="02020603050405020304" pitchFamily="18" charset="0"/>
                <a:cs typeface="Times New Roman" panose="02020603050405020304" pitchFamily="18" charset="0"/>
              </a:rPr>
              <a:t>Internet </a:t>
            </a:r>
            <a:r>
              <a:rPr lang="pt-PT" sz="2800" b="1" dirty="0" err="1">
                <a:solidFill>
                  <a:srgbClr val="FF0000"/>
                </a:solidFill>
                <a:latin typeface="Times New Roman" panose="02020603050405020304" pitchFamily="18" charset="0"/>
                <a:cs typeface="Times New Roman" panose="02020603050405020304" pitchFamily="18" charset="0"/>
              </a:rPr>
              <a:t>Governance</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53066727-FAD4-C241-9C1A-4F1F1FC538DB}"/>
              </a:ext>
            </a:extLst>
          </p:cNvPr>
          <p:cNvSpPr txBox="1"/>
          <p:nvPr/>
        </p:nvSpPr>
        <p:spPr>
          <a:xfrm>
            <a:off x="3104760" y="2766539"/>
            <a:ext cx="12973440" cy="496996"/>
          </a:xfrm>
          <a:prstGeom prst="rect">
            <a:avLst/>
          </a:prstGeom>
          <a:noFill/>
        </p:spPr>
        <p:txBody>
          <a:bodyPr wrap="square" rtlCol="0">
            <a:spAutoFit/>
          </a:bodyPr>
          <a:lstStyle/>
          <a:p>
            <a:pPr algn="just">
              <a:lnSpc>
                <a:spcPct val="150000"/>
              </a:lnSpc>
            </a:pPr>
            <a:r>
              <a:rPr lang="en-US" altLang="pt-PT" sz="2000" b="1" dirty="0">
                <a:latin typeface="Arial" panose="020B0604020202020204" pitchFamily="34" charset="0"/>
                <a:cs typeface="Arial" panose="020B0604020202020204" pitchFamily="34" charset="0"/>
              </a:rPr>
              <a:t>40,904 USER ACCOUNTS </a:t>
            </a:r>
            <a:r>
              <a:rPr lang="en-US" altLang="pt-PT" sz="2000" dirty="0">
                <a:latin typeface="Arial" panose="020B0604020202020204" pitchFamily="34" charset="0"/>
                <a:cs typeface="Arial" panose="020B0604020202020204" pitchFamily="34" charset="0"/>
              </a:rPr>
              <a:t>OF THE OFFICIAL STATE MAIL created in the new correio.gov.mz system</a:t>
            </a:r>
            <a:r>
              <a:rPr lang="pt-PT" altLang="pt-PT" sz="2000" dirty="0" smtClean="0">
                <a:latin typeface="Arial" panose="020B0604020202020204" pitchFamily="34" charset="0"/>
                <a:cs typeface="Arial" panose="020B0604020202020204" pitchFamily="34" charset="0"/>
              </a:rPr>
              <a:t>.</a:t>
            </a:r>
            <a:endParaRPr lang="pt-PT" altLang="pt-PT" sz="200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5607D504-6D51-834E-8465-795808933DB9}"/>
              </a:ext>
            </a:extLst>
          </p:cNvPr>
          <p:cNvGrpSpPr/>
          <p:nvPr/>
        </p:nvGrpSpPr>
        <p:grpSpPr>
          <a:xfrm>
            <a:off x="2628338" y="6438356"/>
            <a:ext cx="3086662" cy="2788772"/>
            <a:chOff x="4362424" y="1069146"/>
            <a:chExt cx="3017275" cy="2808198"/>
          </a:xfrm>
        </p:grpSpPr>
        <p:pic>
          <p:nvPicPr>
            <p:cNvPr id="31" name="Picture 30">
              <a:extLst>
                <a:ext uri="{FF2B5EF4-FFF2-40B4-BE49-F238E27FC236}">
                  <a16:creationId xmlns:a16="http://schemas.microsoft.com/office/drawing/2014/main" id="{925680CD-73B8-2A40-9B88-280064451999}"/>
                </a:ext>
              </a:extLst>
            </p:cNvPr>
            <p:cNvPicPr>
              <a:picLocks noChangeAspect="1"/>
            </p:cNvPicPr>
            <p:nvPr/>
          </p:nvPicPr>
          <p:blipFill>
            <a:blip r:embed="rId4"/>
            <a:stretch>
              <a:fillRect/>
            </a:stretch>
          </p:blipFill>
          <p:spPr>
            <a:xfrm>
              <a:off x="4362424" y="1069146"/>
              <a:ext cx="3017275" cy="2808198"/>
            </a:xfrm>
            <a:prstGeom prst="rect">
              <a:avLst/>
            </a:prstGeom>
          </p:spPr>
        </p:pic>
        <p:pic>
          <p:nvPicPr>
            <p:cNvPr id="32" name="Picture 31">
              <a:extLst>
                <a:ext uri="{FF2B5EF4-FFF2-40B4-BE49-F238E27FC236}">
                  <a16:creationId xmlns:a16="http://schemas.microsoft.com/office/drawing/2014/main" id="{65F8C744-BF3A-F640-A2A8-823226AB3B3B}"/>
                </a:ext>
              </a:extLst>
            </p:cNvPr>
            <p:cNvPicPr>
              <a:picLocks noChangeAspect="1"/>
            </p:cNvPicPr>
            <p:nvPr/>
          </p:nvPicPr>
          <p:blipFill>
            <a:blip r:embed="rId5"/>
            <a:stretch>
              <a:fillRect/>
            </a:stretch>
          </p:blipFill>
          <p:spPr>
            <a:xfrm>
              <a:off x="5269132" y="2108941"/>
              <a:ext cx="1227259" cy="699474"/>
            </a:xfrm>
            <a:prstGeom prst="rect">
              <a:avLst/>
            </a:prstGeom>
          </p:spPr>
        </p:pic>
      </p:grpSp>
      <p:graphicFrame>
        <p:nvGraphicFramePr>
          <p:cNvPr id="33" name="Chart 32">
            <a:extLst>
              <a:ext uri="{FF2B5EF4-FFF2-40B4-BE49-F238E27FC236}">
                <a16:creationId xmlns:a16="http://schemas.microsoft.com/office/drawing/2014/main" id="{F714786E-8E6C-804E-AC11-5D68344D58A3}"/>
              </a:ext>
            </a:extLst>
          </p:cNvPr>
          <p:cNvGraphicFramePr>
            <a:graphicFrameLocks/>
          </p:cNvGraphicFramePr>
          <p:nvPr>
            <p:extLst>
              <p:ext uri="{D42A27DB-BD31-4B8C-83A1-F6EECF244321}">
                <p14:modId xmlns:p14="http://schemas.microsoft.com/office/powerpoint/2010/main" val="1986894612"/>
              </p:ext>
            </p:extLst>
          </p:nvPr>
        </p:nvGraphicFramePr>
        <p:xfrm>
          <a:off x="1905000" y="3029615"/>
          <a:ext cx="4419600" cy="31214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Chart 33">
            <a:extLst>
              <a:ext uri="{FF2B5EF4-FFF2-40B4-BE49-F238E27FC236}">
                <a16:creationId xmlns:a16="http://schemas.microsoft.com/office/drawing/2014/main" id="{65105C37-4290-FD4B-9F84-ADAB74DD7053}"/>
              </a:ext>
            </a:extLst>
          </p:cNvPr>
          <p:cNvGraphicFramePr>
            <a:graphicFrameLocks/>
          </p:cNvGraphicFramePr>
          <p:nvPr>
            <p:extLst>
              <p:ext uri="{D42A27DB-BD31-4B8C-83A1-F6EECF244321}">
                <p14:modId xmlns:p14="http://schemas.microsoft.com/office/powerpoint/2010/main" val="4272120756"/>
              </p:ext>
            </p:extLst>
          </p:nvPr>
        </p:nvGraphicFramePr>
        <p:xfrm>
          <a:off x="7315200" y="5994922"/>
          <a:ext cx="8458200" cy="326337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a:extLst>
              <a:ext uri="{FF2B5EF4-FFF2-40B4-BE49-F238E27FC236}">
                <a16:creationId xmlns:a16="http://schemas.microsoft.com/office/drawing/2014/main" id="{D58ED0A7-3FB5-3E43-983F-DB86C4F7EF09}"/>
              </a:ext>
            </a:extLst>
          </p:cNvPr>
          <p:cNvGraphicFramePr>
            <a:graphicFrameLocks/>
          </p:cNvGraphicFramePr>
          <p:nvPr>
            <p:extLst>
              <p:ext uri="{D42A27DB-BD31-4B8C-83A1-F6EECF244321}">
                <p14:modId xmlns:p14="http://schemas.microsoft.com/office/powerpoint/2010/main" val="3460391118"/>
              </p:ext>
            </p:extLst>
          </p:nvPr>
        </p:nvGraphicFramePr>
        <p:xfrm>
          <a:off x="7320516" y="3377856"/>
          <a:ext cx="8071884" cy="234084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30301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13</a:t>
            </a:fld>
            <a:endParaRPr lang="pt-PT" sz="2000" dirty="0">
              <a:solidFill>
                <a:schemeClr val="bg1"/>
              </a:solidFill>
            </a:endParaRPr>
          </a:p>
        </p:txBody>
      </p:sp>
      <p:sp>
        <p:nvSpPr>
          <p:cNvPr id="11" name="CaixaDeTexto 3"/>
          <p:cNvSpPr txBox="1"/>
          <p:nvPr/>
        </p:nvSpPr>
        <p:spPr>
          <a:xfrm>
            <a:off x="2493818" y="1849742"/>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a:latin typeface="Times New Roman" charset="0"/>
                <a:ea typeface="Times New Roman" charset="0"/>
                <a:cs typeface="Times New Roman" charset="0"/>
              </a:rPr>
              <a:t>e</a:t>
            </a:r>
            <a:r>
              <a:rPr lang="pt-PT" sz="2800" b="1" dirty="0" smtClean="0">
                <a:latin typeface="Times New Roman" charset="0"/>
                <a:ea typeface="Times New Roman" charset="0"/>
                <a:cs typeface="Times New Roman" charset="0"/>
              </a:rPr>
              <a:t>-</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Infrastructure</a:t>
            </a:r>
            <a:r>
              <a:rPr lang="pt-PT" sz="2800" b="1" dirty="0">
                <a:solidFill>
                  <a:srgbClr val="FF0000"/>
                </a:solidFill>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and</a:t>
            </a:r>
            <a:r>
              <a:rPr lang="pt-PT" sz="2800" b="1" dirty="0">
                <a:solidFill>
                  <a:srgbClr val="FF0000"/>
                </a:solidFill>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Equipment</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2" descr="E:\Mozambique\莫桑科技部\data center\一期\照片\站点照片\4月份\4.25\IMG_1035.JPG"/>
          <p:cNvPicPr>
            <a:picLocks noChangeAspect="1" noChangeArrowheads="1"/>
          </p:cNvPicPr>
          <p:nvPr/>
        </p:nvPicPr>
        <p:blipFill>
          <a:blip r:embed="rId4">
            <a:extLst>
              <a:ext uri="{28A0092B-C50C-407E-A947-70E740481C1C}">
                <a14:useLocalDpi xmlns:a14="http://schemas.microsoft.com/office/drawing/2010/main" val="0"/>
              </a:ext>
            </a:extLst>
          </a:blip>
          <a:srcRect t="17012" r="2202"/>
          <a:stretch>
            <a:fillRect/>
          </a:stretch>
        </p:blipFill>
        <p:spPr bwMode="auto">
          <a:xfrm>
            <a:off x="9409847" y="3543299"/>
            <a:ext cx="6727031" cy="571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9220200" y="3008128"/>
            <a:ext cx="7162800"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National Data Center of the Government of </a:t>
            </a:r>
            <a:r>
              <a:rPr lang="en-US" sz="2000" b="1" dirty="0" err="1">
                <a:latin typeface="Tahoma" panose="020B0604030504040204" pitchFamily="34" charset="0"/>
                <a:ea typeface="Tahoma" panose="020B0604030504040204" pitchFamily="34" charset="0"/>
                <a:cs typeface="Tahoma" panose="020B0604030504040204" pitchFamily="34" charset="0"/>
              </a:rPr>
              <a:t>Maluana</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644197925"/>
              </p:ext>
            </p:extLst>
          </p:nvPr>
        </p:nvGraphicFramePr>
        <p:xfrm>
          <a:off x="2895601" y="3008128"/>
          <a:ext cx="4876798" cy="2383447"/>
        </p:xfrm>
        <a:graphic>
          <a:graphicData uri="http://schemas.openxmlformats.org/drawingml/2006/table">
            <a:tbl>
              <a:tblPr firstRow="1" firstCol="1" bandRow="1">
                <a:tableStyleId>{5C22544A-7EE6-4342-B048-85BDC9FD1C3A}</a:tableStyleId>
              </a:tblPr>
              <a:tblGrid>
                <a:gridCol w="421159">
                  <a:extLst>
                    <a:ext uri="{9D8B030D-6E8A-4147-A177-3AD203B41FA5}">
                      <a16:colId xmlns:a16="http://schemas.microsoft.com/office/drawing/2014/main" val="72098492"/>
                    </a:ext>
                  </a:extLst>
                </a:gridCol>
                <a:gridCol w="2471856">
                  <a:extLst>
                    <a:ext uri="{9D8B030D-6E8A-4147-A177-3AD203B41FA5}">
                      <a16:colId xmlns:a16="http://schemas.microsoft.com/office/drawing/2014/main" val="820671297"/>
                    </a:ext>
                  </a:extLst>
                </a:gridCol>
                <a:gridCol w="921042">
                  <a:extLst>
                    <a:ext uri="{9D8B030D-6E8A-4147-A177-3AD203B41FA5}">
                      <a16:colId xmlns:a16="http://schemas.microsoft.com/office/drawing/2014/main" val="3834470928"/>
                    </a:ext>
                  </a:extLst>
                </a:gridCol>
                <a:gridCol w="1062741">
                  <a:extLst>
                    <a:ext uri="{9D8B030D-6E8A-4147-A177-3AD203B41FA5}">
                      <a16:colId xmlns:a16="http://schemas.microsoft.com/office/drawing/2014/main" val="1017690733"/>
                    </a:ext>
                  </a:extLst>
                </a:gridCol>
              </a:tblGrid>
              <a:tr h="490639">
                <a:tc>
                  <a:txBody>
                    <a:bodyPr/>
                    <a:lstStyle/>
                    <a:p>
                      <a:pPr marL="0" marR="0">
                        <a:lnSpc>
                          <a:spcPct val="115000"/>
                        </a:lnSpc>
                        <a:spcBef>
                          <a:spcPts val="0"/>
                        </a:spcBef>
                        <a:spcAft>
                          <a:spcPts val="1000"/>
                        </a:spcAft>
                      </a:pPr>
                      <a:r>
                        <a:rPr lang="pt-PT" sz="1400" dirty="0">
                          <a:effectLst/>
                        </a:rPr>
                        <a:t>   #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400" dirty="0">
                          <a:effectLst/>
                        </a:rPr>
                        <a:t>Servidores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400">
                          <a:effectLst/>
                        </a:rPr>
                        <a:t>Storage (TB)</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extLst>
                  <a:ext uri="{0D108BD9-81ED-4DB2-BD59-A6C34878D82A}">
                    <a16:rowId xmlns:a16="http://schemas.microsoft.com/office/drawing/2014/main" val="3443602728"/>
                  </a:ext>
                </a:extLst>
              </a:tr>
              <a:tr h="630811">
                <a:tc>
                  <a:txBody>
                    <a:bodyPr/>
                    <a:lstStyle/>
                    <a:p>
                      <a:pPr marL="0" marR="0">
                        <a:lnSpc>
                          <a:spcPct val="115000"/>
                        </a:lnSpc>
                        <a:spcBef>
                          <a:spcPts val="0"/>
                        </a:spcBef>
                        <a:spcAft>
                          <a:spcPts val="1000"/>
                        </a:spcAft>
                      </a:pPr>
                      <a:r>
                        <a:rPr lang="pt-PT" sz="18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en-US" sz="1800" dirty="0" smtClean="0">
                          <a:effectLst/>
                        </a:rPr>
                        <a:t>applications hosted on the servers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a:effectLst/>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336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extLst>
                  <a:ext uri="{0D108BD9-81ED-4DB2-BD59-A6C34878D82A}">
                    <a16:rowId xmlns:a16="http://schemas.microsoft.com/office/drawing/2014/main" val="25297295"/>
                  </a:ext>
                </a:extLst>
              </a:tr>
              <a:tr h="630811">
                <a:tc>
                  <a:txBody>
                    <a:bodyPr/>
                    <a:lstStyle/>
                    <a:p>
                      <a:pPr marL="0" marR="0">
                        <a:lnSpc>
                          <a:spcPct val="115000"/>
                        </a:lnSpc>
                        <a:spcBef>
                          <a:spcPts val="0"/>
                        </a:spcBef>
                        <a:spcAft>
                          <a:spcPts val="1000"/>
                        </a:spcAft>
                      </a:pPr>
                      <a:r>
                        <a:rPr lang="pt-PT"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err="1" smtClean="0">
                          <a:effectLst/>
                        </a:rPr>
                        <a:t>services</a:t>
                      </a:r>
                      <a:r>
                        <a:rPr lang="pt-PT" sz="1800" dirty="0" smtClean="0">
                          <a:effectLst/>
                        </a:rPr>
                        <a:t> </a:t>
                      </a:r>
                      <a:r>
                        <a:rPr lang="pt-PT" sz="1800" dirty="0" err="1" smtClean="0">
                          <a:effectLst/>
                        </a:rPr>
                        <a:t>and</a:t>
                      </a:r>
                      <a:r>
                        <a:rPr lang="pt-PT" sz="1800" dirty="0" smtClean="0">
                          <a:effectLst/>
                        </a:rPr>
                        <a:t> </a:t>
                      </a:r>
                      <a:r>
                        <a:rPr lang="pt-PT" sz="1800" dirty="0" err="1" smtClean="0">
                          <a:effectLst/>
                        </a:rPr>
                        <a:t>disaster</a:t>
                      </a:r>
                      <a:r>
                        <a:rPr lang="pt-PT" sz="1800" dirty="0" smtClean="0">
                          <a:effectLst/>
                        </a:rPr>
                        <a:t> </a:t>
                      </a:r>
                      <a:r>
                        <a:rPr lang="pt-PT" sz="1800" dirty="0" err="1" smtClean="0">
                          <a:effectLst/>
                        </a:rPr>
                        <a:t>recovery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41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160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extLst>
                  <a:ext uri="{0D108BD9-81ED-4DB2-BD59-A6C34878D82A}">
                    <a16:rowId xmlns:a16="http://schemas.microsoft.com/office/drawing/2014/main" val="2966941782"/>
                  </a:ext>
                </a:extLst>
              </a:tr>
              <a:tr h="305856">
                <a:tc>
                  <a:txBody>
                    <a:bodyPr/>
                    <a:lstStyle/>
                    <a:p>
                      <a:pPr marL="0" marR="0">
                        <a:lnSpc>
                          <a:spcPct val="115000"/>
                        </a:lnSpc>
                        <a:spcBef>
                          <a:spcPts val="0"/>
                        </a:spcBef>
                        <a:spcAft>
                          <a:spcPts val="1000"/>
                        </a:spcAft>
                      </a:pPr>
                      <a:r>
                        <a:rPr lang="pt-PT" sz="18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err="1" smtClean="0">
                          <a:effectLst/>
                        </a:rPr>
                        <a:t>Not</a:t>
                      </a:r>
                      <a:r>
                        <a:rPr lang="pt-PT" sz="1800" dirty="0" smtClean="0">
                          <a:effectLst/>
                        </a:rPr>
                        <a:t> </a:t>
                      </a:r>
                      <a:r>
                        <a:rPr lang="pt-PT" sz="1800" dirty="0" err="1" smtClean="0">
                          <a:effectLst/>
                        </a:rPr>
                        <a:t>used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104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extLst>
                  <a:ext uri="{0D108BD9-81ED-4DB2-BD59-A6C34878D82A}">
                    <a16:rowId xmlns:a16="http://schemas.microsoft.com/office/drawing/2014/main" val="1072741508"/>
                  </a:ext>
                </a:extLst>
              </a:tr>
              <a:tr h="305856">
                <a:tc>
                  <a:txBody>
                    <a:bodyPr/>
                    <a:lstStyle/>
                    <a:p>
                      <a:pPr marL="0" marR="0">
                        <a:lnSpc>
                          <a:spcPct val="115000"/>
                        </a:lnSpc>
                        <a:spcBef>
                          <a:spcPts val="0"/>
                        </a:spcBef>
                        <a:spcAft>
                          <a:spcPts val="1000"/>
                        </a:spcAft>
                      </a:pPr>
                      <a:r>
                        <a:rPr lang="pt-PT" sz="18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Total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a:effectLst/>
                        </a:rPr>
                        <a:t>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tc>
                  <a:txBody>
                    <a:bodyPr/>
                    <a:lstStyle/>
                    <a:p>
                      <a:pPr marL="0" marR="0">
                        <a:lnSpc>
                          <a:spcPct val="115000"/>
                        </a:lnSpc>
                        <a:spcBef>
                          <a:spcPts val="0"/>
                        </a:spcBef>
                        <a:spcAft>
                          <a:spcPts val="1000"/>
                        </a:spcAft>
                      </a:pPr>
                      <a:r>
                        <a:rPr lang="pt-PT" sz="1800" dirty="0">
                          <a:effectLst/>
                        </a:rPr>
                        <a:t>600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424" marR="62424" marT="0" marB="0"/>
                </a:tc>
                <a:extLst>
                  <a:ext uri="{0D108BD9-81ED-4DB2-BD59-A6C34878D82A}">
                    <a16:rowId xmlns:a16="http://schemas.microsoft.com/office/drawing/2014/main" val="3762522527"/>
                  </a:ext>
                </a:extLst>
              </a:tr>
            </a:tbl>
          </a:graphicData>
        </a:graphic>
      </p:graphicFrame>
      <p:graphicFrame>
        <p:nvGraphicFramePr>
          <p:cNvPr id="15" name="Chart 14"/>
          <p:cNvGraphicFramePr/>
          <p:nvPr>
            <p:extLst>
              <p:ext uri="{D42A27DB-BD31-4B8C-83A1-F6EECF244321}">
                <p14:modId xmlns:p14="http://schemas.microsoft.com/office/powerpoint/2010/main" val="3735611928"/>
              </p:ext>
            </p:extLst>
          </p:nvPr>
        </p:nvGraphicFramePr>
        <p:xfrm>
          <a:off x="2895601" y="5657408"/>
          <a:ext cx="4876798" cy="36008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3318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14</a:t>
            </a:fld>
            <a:endParaRPr lang="pt-PT" sz="2000" dirty="0">
              <a:solidFill>
                <a:schemeClr val="bg1"/>
              </a:solidFill>
            </a:endParaRPr>
          </a:p>
        </p:txBody>
      </p:sp>
      <p:sp>
        <p:nvSpPr>
          <p:cNvPr id="11" name="CaixaDeTexto 3"/>
          <p:cNvSpPr txBox="1"/>
          <p:nvPr/>
        </p:nvSpPr>
        <p:spPr>
          <a:xfrm>
            <a:off x="2493818" y="1849742"/>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a:latin typeface="Times New Roman" charset="0"/>
                <a:ea typeface="Times New Roman" charset="0"/>
                <a:cs typeface="Times New Roman" charset="0"/>
              </a:rPr>
              <a:t>e</a:t>
            </a:r>
            <a:r>
              <a:rPr lang="pt-PT" sz="2800" b="1" dirty="0" smtClean="0">
                <a:latin typeface="Times New Roman" charset="0"/>
                <a:ea typeface="Times New Roman" charset="0"/>
                <a:cs typeface="Times New Roman" charset="0"/>
              </a:rPr>
              <a:t>-</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BR" sz="2800" b="1" dirty="0">
                <a:solidFill>
                  <a:srgbClr val="FF0000"/>
                </a:solidFill>
                <a:latin typeface="Times New Roman" charset="0"/>
                <a:ea typeface="Times New Roman" charset="0"/>
                <a:cs typeface="Times New Roman" charset="0"/>
              </a:rPr>
              <a:t>Electronic Government Network </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9FE5EEC9-03A7-634D-A406-91BD4F342841}"/>
              </a:ext>
            </a:extLst>
          </p:cNvPr>
          <p:cNvGraphicFramePr>
            <a:graphicFrameLocks noGrp="1"/>
          </p:cNvGraphicFramePr>
          <p:nvPr>
            <p:extLst>
              <p:ext uri="{D42A27DB-BD31-4B8C-83A1-F6EECF244321}">
                <p14:modId xmlns:p14="http://schemas.microsoft.com/office/powerpoint/2010/main" val="2156904228"/>
              </p:ext>
            </p:extLst>
          </p:nvPr>
        </p:nvGraphicFramePr>
        <p:xfrm>
          <a:off x="2755470" y="4961611"/>
          <a:ext cx="8826931" cy="4296689"/>
        </p:xfrm>
        <a:graphic>
          <a:graphicData uri="http://schemas.openxmlformats.org/drawingml/2006/table">
            <a:tbl>
              <a:tblPr firstRow="1" firstCol="1" bandRow="1">
                <a:tableStyleId>{5C22544A-7EE6-4342-B048-85BDC9FD1C3A}</a:tableStyleId>
              </a:tblPr>
              <a:tblGrid>
                <a:gridCol w="794587">
                  <a:extLst>
                    <a:ext uri="{9D8B030D-6E8A-4147-A177-3AD203B41FA5}">
                      <a16:colId xmlns:a16="http://schemas.microsoft.com/office/drawing/2014/main" val="2888302301"/>
                    </a:ext>
                  </a:extLst>
                </a:gridCol>
                <a:gridCol w="3353195">
                  <a:extLst>
                    <a:ext uri="{9D8B030D-6E8A-4147-A177-3AD203B41FA5}">
                      <a16:colId xmlns:a16="http://schemas.microsoft.com/office/drawing/2014/main" val="3193830539"/>
                    </a:ext>
                  </a:extLst>
                </a:gridCol>
                <a:gridCol w="1630758">
                  <a:extLst>
                    <a:ext uri="{9D8B030D-6E8A-4147-A177-3AD203B41FA5}">
                      <a16:colId xmlns:a16="http://schemas.microsoft.com/office/drawing/2014/main" val="4251986062"/>
                    </a:ext>
                  </a:extLst>
                </a:gridCol>
                <a:gridCol w="1422360">
                  <a:extLst>
                    <a:ext uri="{9D8B030D-6E8A-4147-A177-3AD203B41FA5}">
                      <a16:colId xmlns:a16="http://schemas.microsoft.com/office/drawing/2014/main" val="1087103021"/>
                    </a:ext>
                  </a:extLst>
                </a:gridCol>
                <a:gridCol w="1626031">
                  <a:extLst>
                    <a:ext uri="{9D8B030D-6E8A-4147-A177-3AD203B41FA5}">
                      <a16:colId xmlns:a16="http://schemas.microsoft.com/office/drawing/2014/main" val="293384334"/>
                    </a:ext>
                  </a:extLst>
                </a:gridCol>
              </a:tblGrid>
              <a:tr h="623630">
                <a:tc>
                  <a:txBody>
                    <a:bodyPr/>
                    <a:lstStyle/>
                    <a:p>
                      <a:pPr algn="just">
                        <a:lnSpc>
                          <a:spcPct val="150000"/>
                        </a:lnSpc>
                      </a:pPr>
                      <a:r>
                        <a:rPr lang="pt-BR" sz="1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GB" sz="16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ctr">
                        <a:lnSpc>
                          <a:spcPct val="150000"/>
                        </a:lnSpc>
                      </a:pPr>
                      <a:r>
                        <a:rPr lang="pt-BR" sz="1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Instituição</a:t>
                      </a:r>
                      <a:endParaRPr lang="en-GB" sz="16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b="1">
                          <a:solidFill>
                            <a:schemeClr val="tx1"/>
                          </a:solidFill>
                          <a:effectLst/>
                          <a:latin typeface="Tahoma" panose="020B0604030504040204" pitchFamily="34" charset="0"/>
                          <a:ea typeface="Tahoma" panose="020B0604030504040204" pitchFamily="34" charset="0"/>
                          <a:cs typeface="Tahoma" panose="020B0604030504040204" pitchFamily="34" charset="0"/>
                        </a:rPr>
                        <a:t>Provedor </a:t>
                      </a:r>
                      <a:endParaRPr lang="en-GB" sz="1600" b="1">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b="1">
                          <a:solidFill>
                            <a:schemeClr val="tx1"/>
                          </a:solidFill>
                          <a:effectLst/>
                          <a:latin typeface="Tahoma" panose="020B0604030504040204" pitchFamily="34" charset="0"/>
                          <a:ea typeface="Tahoma" panose="020B0604030504040204" pitchFamily="34" charset="0"/>
                          <a:cs typeface="Tahoma" panose="020B0604030504040204" pitchFamily="34" charset="0"/>
                        </a:rPr>
                        <a:t>Largura de banda</a:t>
                      </a:r>
                      <a:endParaRPr lang="en-GB" sz="1600" b="1">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b="1">
                          <a:solidFill>
                            <a:schemeClr val="tx1"/>
                          </a:solidFill>
                          <a:effectLst/>
                          <a:latin typeface="Tahoma" panose="020B0604030504040204" pitchFamily="34" charset="0"/>
                          <a:ea typeface="Tahoma" panose="020B0604030504040204" pitchFamily="34" charset="0"/>
                          <a:cs typeface="Tahoma" panose="020B0604030504040204" pitchFamily="34" charset="0"/>
                        </a:rPr>
                        <a:t>Estágio</a:t>
                      </a:r>
                      <a:endParaRPr lang="en-GB" sz="1600" b="1">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678733414"/>
                  </a:ext>
                </a:extLst>
              </a:tr>
              <a:tr h="405884">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1</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Hospital Geral José Macamo</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Movitel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100Mbps</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Operacional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603244945"/>
                  </a:ext>
                </a:extLst>
              </a:tr>
              <a:tr h="427074">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2</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Hospital Geral de Chamanculo</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Movitel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100Mbps</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Operacional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4038528805"/>
                  </a:ext>
                </a:extLst>
              </a:tr>
              <a:tr h="405884">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3</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Hospital Geral de Mavalane</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Movitel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100Mbps</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Operacional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148948829"/>
                  </a:ext>
                </a:extLst>
              </a:tr>
              <a:tr h="436213">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4</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Instituto de Ciências de Saúde de Infulene</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Movitel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100Mbps</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Operacional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692457400"/>
                  </a:ext>
                </a:extLst>
              </a:tr>
              <a:tr h="427074">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5</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Hospital Geral de Polana Caniço</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Movitel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100Mbps</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Operacional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532552933"/>
                  </a:ext>
                </a:extLst>
              </a:tr>
              <a:tr h="436213">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6</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Hospital Psiquiátrico de Infulene</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Movitel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100Mbps</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Operacional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636180497"/>
                  </a:ext>
                </a:extLst>
              </a:tr>
              <a:tr h="623630">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7</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Central de Medicamentos e Artigos Médicos </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TMCEL</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pPr>
                      <a:r>
                        <a:rPr lang="pt-BR" sz="1600">
                          <a:effectLst/>
                          <a:latin typeface="Tahoma" panose="020B0604030504040204" pitchFamily="34" charset="0"/>
                          <a:ea typeface="Tahoma" panose="020B0604030504040204" pitchFamily="34" charset="0"/>
                          <a:cs typeface="Tahoma" panose="020B0604030504040204" pitchFamily="34" charset="0"/>
                        </a:rPr>
                        <a:t>100Mbps</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l">
                        <a:lnSpc>
                          <a:spcPct val="150000"/>
                        </a:lnSpc>
                      </a:pPr>
                      <a:r>
                        <a:rPr lang="pt-BR" sz="1600" dirty="0">
                          <a:effectLst/>
                          <a:latin typeface="Tahoma" panose="020B0604030504040204" pitchFamily="34" charset="0"/>
                          <a:ea typeface="Tahoma" panose="020B0604030504040204" pitchFamily="34" charset="0"/>
                          <a:cs typeface="Tahoma" panose="020B0604030504040204" pitchFamily="34" charset="0"/>
                        </a:rPr>
                        <a:t>Operacional</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594150587"/>
                  </a:ext>
                </a:extLst>
              </a:tr>
            </a:tbl>
          </a:graphicData>
        </a:graphic>
      </p:graphicFrame>
      <p:graphicFrame>
        <p:nvGraphicFramePr>
          <p:cNvPr id="10" name="Chart 9">
            <a:extLst>
              <a:ext uri="{FF2B5EF4-FFF2-40B4-BE49-F238E27FC236}">
                <a16:creationId xmlns:a16="http://schemas.microsoft.com/office/drawing/2014/main" id="{763F83DB-8082-2845-BD67-D38C5F120D29}"/>
              </a:ext>
            </a:extLst>
          </p:cNvPr>
          <p:cNvGraphicFramePr>
            <a:graphicFrameLocks/>
          </p:cNvGraphicFramePr>
          <p:nvPr>
            <p:extLst>
              <p:ext uri="{D42A27DB-BD31-4B8C-83A1-F6EECF244321}">
                <p14:modId xmlns:p14="http://schemas.microsoft.com/office/powerpoint/2010/main" val="59935893"/>
              </p:ext>
            </p:extLst>
          </p:nvPr>
        </p:nvGraphicFramePr>
        <p:xfrm>
          <a:off x="12725400" y="5392074"/>
          <a:ext cx="4495800" cy="38662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e 15">
            <a:extLst>
              <a:ext uri="{FF2B5EF4-FFF2-40B4-BE49-F238E27FC236}">
                <a16:creationId xmlns:a16="http://schemas.microsoft.com/office/drawing/2014/main" id="{D4EDF1A9-14F6-1497-EC25-3D242B01A7B0}"/>
              </a:ext>
            </a:extLst>
          </p:cNvPr>
          <p:cNvGraphicFramePr>
            <a:graphicFrameLocks noGrp="1"/>
          </p:cNvGraphicFramePr>
          <p:nvPr>
            <p:extLst>
              <p:ext uri="{D42A27DB-BD31-4B8C-83A1-F6EECF244321}">
                <p14:modId xmlns:p14="http://schemas.microsoft.com/office/powerpoint/2010/main" val="3331596286"/>
              </p:ext>
            </p:extLst>
          </p:nvPr>
        </p:nvGraphicFramePr>
        <p:xfrm>
          <a:off x="2755470" y="3343725"/>
          <a:ext cx="14465730" cy="1495407"/>
        </p:xfrm>
        <a:graphic>
          <a:graphicData uri="http://schemas.openxmlformats.org/drawingml/2006/table">
            <a:tbl>
              <a:tblPr/>
              <a:tblGrid>
                <a:gridCol w="1569737">
                  <a:extLst>
                    <a:ext uri="{9D8B030D-6E8A-4147-A177-3AD203B41FA5}">
                      <a16:colId xmlns:a16="http://schemas.microsoft.com/office/drawing/2014/main" val="1170329689"/>
                    </a:ext>
                  </a:extLst>
                </a:gridCol>
                <a:gridCol w="1575776">
                  <a:extLst>
                    <a:ext uri="{9D8B030D-6E8A-4147-A177-3AD203B41FA5}">
                      <a16:colId xmlns:a16="http://schemas.microsoft.com/office/drawing/2014/main" val="787390649"/>
                    </a:ext>
                  </a:extLst>
                </a:gridCol>
                <a:gridCol w="1575776">
                  <a:extLst>
                    <a:ext uri="{9D8B030D-6E8A-4147-A177-3AD203B41FA5}">
                      <a16:colId xmlns:a16="http://schemas.microsoft.com/office/drawing/2014/main" val="2977204484"/>
                    </a:ext>
                  </a:extLst>
                </a:gridCol>
                <a:gridCol w="1255788">
                  <a:extLst>
                    <a:ext uri="{9D8B030D-6E8A-4147-A177-3AD203B41FA5}">
                      <a16:colId xmlns:a16="http://schemas.microsoft.com/office/drawing/2014/main" val="2782652314"/>
                    </a:ext>
                  </a:extLst>
                </a:gridCol>
                <a:gridCol w="1255788">
                  <a:extLst>
                    <a:ext uri="{9D8B030D-6E8A-4147-A177-3AD203B41FA5}">
                      <a16:colId xmlns:a16="http://schemas.microsoft.com/office/drawing/2014/main" val="1464089796"/>
                    </a:ext>
                  </a:extLst>
                </a:gridCol>
                <a:gridCol w="1255788">
                  <a:extLst>
                    <a:ext uri="{9D8B030D-6E8A-4147-A177-3AD203B41FA5}">
                      <a16:colId xmlns:a16="http://schemas.microsoft.com/office/drawing/2014/main" val="1666212373"/>
                    </a:ext>
                  </a:extLst>
                </a:gridCol>
                <a:gridCol w="1255788">
                  <a:extLst>
                    <a:ext uri="{9D8B030D-6E8A-4147-A177-3AD203B41FA5}">
                      <a16:colId xmlns:a16="http://schemas.microsoft.com/office/drawing/2014/main" val="3931713123"/>
                    </a:ext>
                  </a:extLst>
                </a:gridCol>
                <a:gridCol w="1569737">
                  <a:extLst>
                    <a:ext uri="{9D8B030D-6E8A-4147-A177-3AD203B41FA5}">
                      <a16:colId xmlns:a16="http://schemas.microsoft.com/office/drawing/2014/main" val="388767435"/>
                    </a:ext>
                  </a:extLst>
                </a:gridCol>
                <a:gridCol w="1575776">
                  <a:extLst>
                    <a:ext uri="{9D8B030D-6E8A-4147-A177-3AD203B41FA5}">
                      <a16:colId xmlns:a16="http://schemas.microsoft.com/office/drawing/2014/main" val="977432780"/>
                    </a:ext>
                  </a:extLst>
                </a:gridCol>
                <a:gridCol w="1575776">
                  <a:extLst>
                    <a:ext uri="{9D8B030D-6E8A-4147-A177-3AD203B41FA5}">
                      <a16:colId xmlns:a16="http://schemas.microsoft.com/office/drawing/2014/main" val="3364090552"/>
                    </a:ext>
                  </a:extLst>
                </a:gridCol>
              </a:tblGrid>
              <a:tr h="334793">
                <a:tc rowSpan="2">
                  <a:txBody>
                    <a:bodyPr/>
                    <a:lstStyle/>
                    <a:p>
                      <a:pPr algn="ctr" rtl="0" fontAlgn="ctr"/>
                      <a:r>
                        <a:rPr lang="en-MZ" sz="2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9525" marR="9525" marT="9525" marB="0" anchor="ctr">
                    <a:lnL>
                      <a:noFill/>
                    </a:lnL>
                    <a:lnR>
                      <a:noFill/>
                    </a:lnR>
                    <a:lnT>
                      <a:noFill/>
                    </a:lnT>
                    <a:lnB>
                      <a:noFill/>
                    </a:lnB>
                    <a:solidFill>
                      <a:srgbClr val="002060"/>
                    </a:solidFill>
                  </a:tcPr>
                </a:tc>
                <a:tc>
                  <a:txBody>
                    <a:bodyPr/>
                    <a:lstStyle/>
                    <a:p>
                      <a:pPr algn="ctr" rtl="0" fontAlgn="ctr"/>
                      <a:r>
                        <a:rPr lang="en-US" sz="2000" b="1" i="0" u="none" strike="noStrike" dirty="0" err="1">
                          <a:solidFill>
                            <a:srgbClr val="FFFFFF"/>
                          </a:solidFill>
                          <a:effectLst/>
                          <a:latin typeface="Tahoma" panose="020B0604030504040204" pitchFamily="34" charset="0"/>
                          <a:ea typeface="Tahoma" panose="020B0604030504040204" pitchFamily="34" charset="0"/>
                          <a:cs typeface="Tahoma" panose="020B0604030504040204" pitchFamily="34" charset="0"/>
                        </a:rPr>
                        <a:t>Instituições</a:t>
                      </a:r>
                      <a:r>
                        <a:rPr lang="en-US" sz="2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ctr">
                    <a:lnL>
                      <a:noFill/>
                    </a:lnL>
                    <a:lnR>
                      <a:noFill/>
                    </a:lnR>
                    <a:lnT>
                      <a:noFill/>
                    </a:lnT>
                    <a:lnB>
                      <a:noFill/>
                    </a:lnB>
                    <a:solidFill>
                      <a:srgbClr val="002060"/>
                    </a:solidFill>
                  </a:tcPr>
                </a:tc>
                <a:tc rowSpan="2">
                  <a:txBody>
                    <a:bodyPr/>
                    <a:lstStyle/>
                    <a:p>
                      <a:pPr algn="ctr" rtl="0" fontAlgn="ctr"/>
                      <a:r>
                        <a:rPr lang="en-US"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Até 2019</a:t>
                      </a:r>
                    </a:p>
                  </a:txBody>
                  <a:tcPr marL="9525" marR="9525" marT="9525" marB="0" anchor="ctr">
                    <a:lnL>
                      <a:noFill/>
                    </a:lnL>
                    <a:lnR>
                      <a:noFill/>
                    </a:lnR>
                    <a:lnT>
                      <a:noFill/>
                    </a:lnT>
                    <a:lnB>
                      <a:noFill/>
                    </a:lnB>
                    <a:solidFill>
                      <a:srgbClr val="002060"/>
                    </a:solidFill>
                  </a:tcPr>
                </a:tc>
                <a:tc rowSpan="2">
                  <a:txBody>
                    <a:bodyPr/>
                    <a:lstStyle/>
                    <a:p>
                      <a:pPr algn="ctr" rtl="0" fontAlgn="ctr"/>
                      <a:r>
                        <a:rPr lang="en-MZ"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2020</a:t>
                      </a:r>
                    </a:p>
                  </a:txBody>
                  <a:tcPr marL="9525" marR="9525" marT="9525" marB="0" anchor="ctr">
                    <a:lnL>
                      <a:noFill/>
                    </a:lnL>
                    <a:lnR>
                      <a:noFill/>
                    </a:lnR>
                    <a:lnT>
                      <a:noFill/>
                    </a:lnT>
                    <a:lnB>
                      <a:noFill/>
                    </a:lnB>
                    <a:solidFill>
                      <a:srgbClr val="002060"/>
                    </a:solidFill>
                  </a:tcPr>
                </a:tc>
                <a:tc rowSpan="2">
                  <a:txBody>
                    <a:bodyPr/>
                    <a:lstStyle/>
                    <a:p>
                      <a:pPr algn="ctr" rtl="0" fontAlgn="ctr"/>
                      <a:r>
                        <a:rPr lang="en-MZ"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2021</a:t>
                      </a:r>
                    </a:p>
                  </a:txBody>
                  <a:tcPr marL="9525" marR="9525" marT="9525" marB="0" anchor="ctr">
                    <a:lnL>
                      <a:noFill/>
                    </a:lnL>
                    <a:lnR>
                      <a:noFill/>
                    </a:lnR>
                    <a:lnT>
                      <a:noFill/>
                    </a:lnT>
                    <a:lnB>
                      <a:noFill/>
                    </a:lnB>
                    <a:solidFill>
                      <a:srgbClr val="002060"/>
                    </a:solidFill>
                  </a:tcPr>
                </a:tc>
                <a:tc rowSpan="2">
                  <a:txBody>
                    <a:bodyPr/>
                    <a:lstStyle/>
                    <a:p>
                      <a:pPr algn="ctr" rtl="0" fontAlgn="ctr"/>
                      <a:r>
                        <a:rPr lang="en-MZ"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2022</a:t>
                      </a:r>
                    </a:p>
                  </a:txBody>
                  <a:tcPr marL="9525" marR="9525" marT="9525" marB="0" anchor="ctr">
                    <a:lnL>
                      <a:noFill/>
                    </a:lnL>
                    <a:lnR>
                      <a:noFill/>
                    </a:lnR>
                    <a:lnT>
                      <a:noFill/>
                    </a:lnT>
                    <a:lnB>
                      <a:noFill/>
                    </a:lnB>
                    <a:solidFill>
                      <a:srgbClr val="002060"/>
                    </a:solidFill>
                  </a:tcPr>
                </a:tc>
                <a:tc rowSpan="2">
                  <a:txBody>
                    <a:bodyPr/>
                    <a:lstStyle/>
                    <a:p>
                      <a:pPr algn="ctr" rtl="0" fontAlgn="ctr"/>
                      <a:r>
                        <a:rPr lang="en-MZ"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2023</a:t>
                      </a:r>
                    </a:p>
                  </a:txBody>
                  <a:tcPr marL="9525" marR="9525" marT="9525" marB="0" anchor="ctr">
                    <a:lnL>
                      <a:noFill/>
                    </a:lnL>
                    <a:lnR>
                      <a:noFill/>
                    </a:lnR>
                    <a:lnT>
                      <a:noFill/>
                    </a:lnT>
                    <a:lnB>
                      <a:noFill/>
                    </a:lnB>
                    <a:solidFill>
                      <a:srgbClr val="002060"/>
                    </a:solidFill>
                  </a:tcPr>
                </a:tc>
                <a:tc rowSpan="2">
                  <a:txBody>
                    <a:bodyPr/>
                    <a:lstStyle/>
                    <a:p>
                      <a:pPr algn="ctr" rtl="0" fontAlgn="ctr"/>
                      <a:r>
                        <a:rPr lang="en-MZ" sz="2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2024</a:t>
                      </a:r>
                    </a:p>
                  </a:txBody>
                  <a:tcPr marL="9525" marR="9525" marT="9525" marB="0" anchor="ctr">
                    <a:lnL>
                      <a:noFill/>
                    </a:lnL>
                    <a:lnR>
                      <a:noFill/>
                    </a:lnR>
                    <a:lnT>
                      <a:noFill/>
                    </a:lnT>
                    <a:lnB>
                      <a:noFill/>
                    </a:lnB>
                    <a:solidFill>
                      <a:srgbClr val="002060"/>
                    </a:solidFill>
                  </a:tcPr>
                </a:tc>
                <a:tc rowSpan="2">
                  <a:txBody>
                    <a:bodyPr/>
                    <a:lstStyle/>
                    <a:p>
                      <a:pPr algn="ctr" rtl="0" fontAlgn="ctr"/>
                      <a:r>
                        <a:rPr lang="en-US" sz="2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2020 a 2024</a:t>
                      </a:r>
                    </a:p>
                  </a:txBody>
                  <a:tcPr marL="9525" marR="9525" marT="9525" marB="0" anchor="ctr">
                    <a:lnL>
                      <a:noFill/>
                    </a:lnL>
                    <a:lnR>
                      <a:noFill/>
                    </a:lnR>
                    <a:lnT>
                      <a:noFill/>
                    </a:lnT>
                    <a:lnB>
                      <a:noFill/>
                    </a:lnB>
                    <a:solidFill>
                      <a:srgbClr val="002060"/>
                    </a:solidFill>
                  </a:tcPr>
                </a:tc>
                <a:tc>
                  <a:txBody>
                    <a:bodyPr/>
                    <a:lstStyle/>
                    <a:p>
                      <a:pPr algn="ctr" rtl="0" fontAlgn="ctr"/>
                      <a:r>
                        <a:rPr lang="en-US"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TODOS </a:t>
                      </a:r>
                    </a:p>
                  </a:txBody>
                  <a:tcPr marL="9525" marR="9525" marT="9525" marB="0" anchor="ctr">
                    <a:lnL>
                      <a:noFill/>
                    </a:lnL>
                    <a:lnR>
                      <a:noFill/>
                    </a:lnR>
                    <a:lnT>
                      <a:noFill/>
                    </a:lnT>
                    <a:lnB>
                      <a:noFill/>
                    </a:lnB>
                    <a:solidFill>
                      <a:srgbClr val="002060"/>
                    </a:solidFill>
                  </a:tcPr>
                </a:tc>
                <a:extLst>
                  <a:ext uri="{0D108BD9-81ED-4DB2-BD59-A6C34878D82A}">
                    <a16:rowId xmlns:a16="http://schemas.microsoft.com/office/drawing/2014/main" val="1976795769"/>
                  </a:ext>
                </a:extLst>
              </a:tr>
              <a:tr h="334793">
                <a:tc vMerge="1">
                  <a:txBody>
                    <a:bodyPr/>
                    <a:lstStyle/>
                    <a:p>
                      <a:endParaRPr lang="en-MZ"/>
                    </a:p>
                  </a:txBody>
                  <a:tcPr/>
                </a:tc>
                <a:tc>
                  <a:txBody>
                    <a:bodyPr/>
                    <a:lstStyle/>
                    <a:p>
                      <a:pPr algn="ctr" rtl="0" fontAlgn="ctr"/>
                      <a:r>
                        <a:rPr lang="en-US" sz="2000" b="1" i="0" u="none" strike="noStrike" dirty="0" err="1">
                          <a:solidFill>
                            <a:srgbClr val="FFFFFF"/>
                          </a:solidFill>
                          <a:effectLst/>
                          <a:latin typeface="Tahoma" panose="020B0604030504040204" pitchFamily="34" charset="0"/>
                          <a:ea typeface="Tahoma" panose="020B0604030504040204" pitchFamily="34" charset="0"/>
                          <a:cs typeface="Tahoma" panose="020B0604030504040204" pitchFamily="34" charset="0"/>
                        </a:rPr>
                        <a:t>Ligadas</a:t>
                      </a:r>
                      <a:endParaRPr lang="en-US" sz="2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a:noFill/>
                    </a:lnB>
                    <a:solidFill>
                      <a:srgbClr val="002060"/>
                    </a:solidFill>
                  </a:tcPr>
                </a:tc>
                <a:tc vMerge="1">
                  <a:txBody>
                    <a:bodyPr/>
                    <a:lstStyle/>
                    <a:p>
                      <a:endParaRPr lang="en-MZ"/>
                    </a:p>
                  </a:txBody>
                  <a:tcPr/>
                </a:tc>
                <a:tc vMerge="1">
                  <a:txBody>
                    <a:bodyPr/>
                    <a:lstStyle/>
                    <a:p>
                      <a:endParaRPr lang="en-MZ"/>
                    </a:p>
                  </a:txBody>
                  <a:tcPr/>
                </a:tc>
                <a:tc vMerge="1">
                  <a:txBody>
                    <a:bodyPr/>
                    <a:lstStyle/>
                    <a:p>
                      <a:endParaRPr lang="en-MZ"/>
                    </a:p>
                  </a:txBody>
                  <a:tcPr/>
                </a:tc>
                <a:tc vMerge="1">
                  <a:txBody>
                    <a:bodyPr/>
                    <a:lstStyle/>
                    <a:p>
                      <a:endParaRPr lang="en-MZ"/>
                    </a:p>
                  </a:txBody>
                  <a:tcPr/>
                </a:tc>
                <a:tc vMerge="1">
                  <a:txBody>
                    <a:bodyPr/>
                    <a:lstStyle/>
                    <a:p>
                      <a:endParaRPr lang="en-MZ"/>
                    </a:p>
                  </a:txBody>
                  <a:tcPr/>
                </a:tc>
                <a:tc vMerge="1">
                  <a:txBody>
                    <a:bodyPr/>
                    <a:lstStyle/>
                    <a:p>
                      <a:pPr algn="ctr" rtl="0" fontAlgn="ctr"/>
                      <a:r>
                        <a:rPr lang="en-MZ" sz="900" b="1" i="0" u="none" strike="noStrike" dirty="0">
                          <a:solidFill>
                            <a:srgbClr val="FFFFFF"/>
                          </a:solidFill>
                          <a:effectLst/>
                          <a:latin typeface="Book Antiqua" panose="02040602050305030304" pitchFamily="18" charset="0"/>
                        </a:rPr>
                        <a:t> </a:t>
                      </a:r>
                    </a:p>
                  </a:txBody>
                  <a:tcPr marL="9525" marR="9525" marT="9525" marB="0" anchor="ctr">
                    <a:lnL>
                      <a:noFill/>
                    </a:lnL>
                    <a:lnR>
                      <a:noFill/>
                    </a:lnR>
                    <a:lnT>
                      <a:noFill/>
                    </a:lnT>
                    <a:lnB>
                      <a:noFill/>
                    </a:lnB>
                    <a:solidFill>
                      <a:srgbClr val="002060"/>
                    </a:solidFill>
                  </a:tcPr>
                </a:tc>
                <a:tc vMerge="1">
                  <a:txBody>
                    <a:bodyPr/>
                    <a:lstStyle/>
                    <a:p>
                      <a:endParaRPr lang="en-MZ"/>
                    </a:p>
                  </a:txBody>
                  <a:tcPr/>
                </a:tc>
                <a:tc>
                  <a:txBody>
                    <a:bodyPr/>
                    <a:lstStyle/>
                    <a:p>
                      <a:pPr algn="ctr" rtl="0" fontAlgn="ctr"/>
                      <a:r>
                        <a:rPr lang="en-US" sz="20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rPr>
                        <a:t>SITES</a:t>
                      </a:r>
                    </a:p>
                  </a:txBody>
                  <a:tcPr marL="9525" marR="9525" marT="9525" marB="0" anchor="ctr">
                    <a:lnL>
                      <a:noFill/>
                    </a:lnL>
                    <a:lnR>
                      <a:noFill/>
                    </a:lnR>
                    <a:lnT>
                      <a:noFill/>
                    </a:lnT>
                    <a:lnB>
                      <a:noFill/>
                    </a:lnB>
                    <a:solidFill>
                      <a:srgbClr val="002060"/>
                    </a:solidFill>
                  </a:tcPr>
                </a:tc>
                <a:extLst>
                  <a:ext uri="{0D108BD9-81ED-4DB2-BD59-A6C34878D82A}">
                    <a16:rowId xmlns:a16="http://schemas.microsoft.com/office/drawing/2014/main" val="804947999"/>
                  </a:ext>
                </a:extLst>
              </a:tr>
              <a:tr h="424070">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GovNET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846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72BFC5"/>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MZ" sz="2000" b="1"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106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72BFC5"/>
                    </a:solidFill>
                  </a:tcPr>
                </a:tc>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952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68301144"/>
                  </a:ext>
                </a:extLst>
              </a:tr>
              <a:tr h="401751">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US"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MoRENet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72BFC5"/>
                    </a:solidFill>
                  </a:tcPr>
                </a:tc>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MZ"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ctr"/>
                      <a:r>
                        <a:rPr lang="en-MZ" sz="20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35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72BFC5"/>
                    </a:solidFill>
                  </a:tcPr>
                </a:tc>
                <a:tc>
                  <a:txBody>
                    <a:bodyPr/>
                    <a:lstStyle/>
                    <a:p>
                      <a:pPr algn="ctr" rtl="0" fontAlgn="ctr"/>
                      <a:r>
                        <a:rPr lang="en-MZ"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834560690"/>
                  </a:ext>
                </a:extLst>
              </a:tr>
            </a:tbl>
          </a:graphicData>
        </a:graphic>
      </p:graphicFrame>
      <p:sp>
        <p:nvSpPr>
          <p:cNvPr id="2" name="Rectangle 1"/>
          <p:cNvSpPr/>
          <p:nvPr/>
        </p:nvSpPr>
        <p:spPr>
          <a:xfrm>
            <a:off x="5638800" y="2801520"/>
            <a:ext cx="6979796" cy="400110"/>
          </a:xfrm>
          <a:prstGeom prst="rect">
            <a:avLst/>
          </a:prstGeom>
        </p:spPr>
        <p:txBody>
          <a:bodyPr wrap="non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Institutions connected to the e-government network</a:t>
            </a:r>
            <a:endParaRPr lang="pt-PT"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2432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15</a:t>
            </a:fld>
            <a:endParaRPr lang="pt-PT" sz="2000" dirty="0">
              <a:solidFill>
                <a:schemeClr val="bg1"/>
              </a:solidFill>
            </a:endParaRPr>
          </a:p>
        </p:txBody>
      </p:sp>
      <p:sp>
        <p:nvSpPr>
          <p:cNvPr id="11" name="CaixaDeTexto 3"/>
          <p:cNvSpPr txBox="1"/>
          <p:nvPr/>
        </p:nvSpPr>
        <p:spPr>
          <a:xfrm>
            <a:off x="2493817" y="1553498"/>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smtClean="0">
                <a:latin typeface="Times New Roman" charset="0"/>
                <a:ea typeface="Times New Roman" charset="0"/>
                <a:cs typeface="Times New Roman" charset="0"/>
              </a:rPr>
              <a:t>E-</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BR" sz="2800" b="1" dirty="0">
                <a:solidFill>
                  <a:srgbClr val="FF0000"/>
                </a:solidFill>
                <a:latin typeface="Times New Roman" charset="0"/>
                <a:ea typeface="Times New Roman" charset="0"/>
                <a:cs typeface="Times New Roman" charset="0"/>
              </a:rPr>
              <a:t>Electronic Government Network </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4">
            <a:extLst>
              <a:ext uri="{FF2B5EF4-FFF2-40B4-BE49-F238E27FC236}">
                <a16:creationId xmlns:a16="http://schemas.microsoft.com/office/drawing/2014/main" id="{C51F68D8-EB47-3641-A7BC-18D91BD6C447}"/>
              </a:ext>
            </a:extLst>
          </p:cNvPr>
          <p:cNvSpPr>
            <a:spLocks noChangeArrowheads="1"/>
          </p:cNvSpPr>
          <p:nvPr/>
        </p:nvSpPr>
        <p:spPr bwMode="auto">
          <a:xfrm>
            <a:off x="12426979" y="5480532"/>
            <a:ext cx="5595018" cy="584775"/>
          </a:xfrm>
          <a:prstGeom prst="rect">
            <a:avLst/>
          </a:prstGeom>
          <a:solidFill>
            <a:schemeClr val="bg2">
              <a:lumMod val="75000"/>
            </a:schemeClr>
          </a:solidFill>
          <a:ln>
            <a:noFill/>
          </a:ln>
        </p:spPr>
        <p:txBody>
          <a:bodyPr wrap="square">
            <a:spAutoFit/>
          </a:bodyPr>
          <a:lstStyle>
            <a:lvl1pPr>
              <a:spcBef>
                <a:spcPct val="20000"/>
              </a:spcBef>
              <a:buChar char="•"/>
              <a:defRPr sz="3200">
                <a:solidFill>
                  <a:schemeClr val="tx1"/>
                </a:solidFill>
                <a:latin typeface="Tahoma" charset="0"/>
                <a:ea typeface="MS PGothic" charset="-128"/>
              </a:defRPr>
            </a:lvl1pPr>
            <a:lvl2pPr marL="742950" indent="-285750">
              <a:spcBef>
                <a:spcPct val="20000"/>
              </a:spcBef>
              <a:buFont typeface="Wingdings" charset="2"/>
              <a:buChar char="Ø"/>
              <a:defRPr sz="2800">
                <a:solidFill>
                  <a:schemeClr val="tx1"/>
                </a:solidFill>
                <a:latin typeface="Tahoma" charset="0"/>
                <a:ea typeface="MS PGothic" charset="-128"/>
              </a:defRPr>
            </a:lvl2pPr>
            <a:lvl3pPr marL="1143000" indent="-228600">
              <a:spcBef>
                <a:spcPct val="20000"/>
              </a:spcBef>
              <a:buFont typeface="Wingdings" charset="2"/>
              <a:buChar char="ü"/>
              <a:defRPr sz="2400">
                <a:solidFill>
                  <a:schemeClr val="tx1"/>
                </a:solidFill>
                <a:latin typeface="Tahoma" charset="0"/>
                <a:ea typeface="MS PGothic" charset="-128"/>
              </a:defRPr>
            </a:lvl3pPr>
            <a:lvl4pPr marL="1600200" indent="-228600">
              <a:spcBef>
                <a:spcPct val="20000"/>
              </a:spcBef>
              <a:buFont typeface="Wingdings" charset="2"/>
              <a:buChar char="–"/>
              <a:defRPr sz="2000">
                <a:solidFill>
                  <a:schemeClr val="tx1"/>
                </a:solidFill>
                <a:latin typeface="Tahoma" charset="0"/>
                <a:ea typeface="MS PGothic" charset="-128"/>
              </a:defRPr>
            </a:lvl4pPr>
            <a:lvl5pPr marL="2057400" indent="-228600">
              <a:spcBef>
                <a:spcPct val="20000"/>
              </a:spcBef>
              <a:buFont typeface="Wingdings" charset="2"/>
              <a:buChar char="»"/>
              <a:defRPr sz="2000">
                <a:solidFill>
                  <a:schemeClr val="tx1"/>
                </a:solidFill>
                <a:latin typeface="Tahoma" charset="0"/>
                <a:ea typeface="MS PGothic" charset="-128"/>
              </a:defRPr>
            </a:lvl5pPr>
            <a:lvl6pPr marL="2514600" indent="-228600" eaLnBrk="0" fontAlgn="base" hangingPunct="0">
              <a:spcBef>
                <a:spcPct val="20000"/>
              </a:spcBef>
              <a:spcAft>
                <a:spcPct val="0"/>
              </a:spcAft>
              <a:buFont typeface="Wingdings" charset="2"/>
              <a:buChar char="»"/>
              <a:defRPr sz="2000">
                <a:solidFill>
                  <a:schemeClr val="tx1"/>
                </a:solidFill>
                <a:latin typeface="Tahoma" charset="0"/>
                <a:ea typeface="MS PGothic" charset="-128"/>
              </a:defRPr>
            </a:lvl6pPr>
            <a:lvl7pPr marL="2971800" indent="-228600" eaLnBrk="0" fontAlgn="base" hangingPunct="0">
              <a:spcBef>
                <a:spcPct val="20000"/>
              </a:spcBef>
              <a:spcAft>
                <a:spcPct val="0"/>
              </a:spcAft>
              <a:buFont typeface="Wingdings" charset="2"/>
              <a:buChar char="»"/>
              <a:defRPr sz="2000">
                <a:solidFill>
                  <a:schemeClr val="tx1"/>
                </a:solidFill>
                <a:latin typeface="Tahoma" charset="0"/>
                <a:ea typeface="MS PGothic" charset="-128"/>
              </a:defRPr>
            </a:lvl7pPr>
            <a:lvl8pPr marL="3429000" indent="-228600" eaLnBrk="0" fontAlgn="base" hangingPunct="0">
              <a:spcBef>
                <a:spcPct val="20000"/>
              </a:spcBef>
              <a:spcAft>
                <a:spcPct val="0"/>
              </a:spcAft>
              <a:buFont typeface="Wingdings" charset="2"/>
              <a:buChar char="»"/>
              <a:defRPr sz="2000">
                <a:solidFill>
                  <a:schemeClr val="tx1"/>
                </a:solidFill>
                <a:latin typeface="Tahoma" charset="0"/>
                <a:ea typeface="MS PGothic" charset="-128"/>
              </a:defRPr>
            </a:lvl8pPr>
            <a:lvl9pPr marL="3886200" indent="-228600" eaLnBrk="0" fontAlgn="base" hangingPunct="0">
              <a:spcBef>
                <a:spcPct val="20000"/>
              </a:spcBef>
              <a:spcAft>
                <a:spcPct val="0"/>
              </a:spcAft>
              <a:buFont typeface="Wingdings" charset="2"/>
              <a:buChar char="»"/>
              <a:defRPr sz="2000">
                <a:solidFill>
                  <a:schemeClr val="tx1"/>
                </a:solidFill>
                <a:latin typeface="Tahoma" charset="0"/>
                <a:ea typeface="MS PGothic" charset="-128"/>
              </a:defRPr>
            </a:lvl9pPr>
          </a:lstStyle>
          <a:p>
            <a:pPr algn="just">
              <a:spcBef>
                <a:spcPct val="0"/>
              </a:spcBef>
              <a:buFontTx/>
              <a:buNone/>
            </a:pPr>
            <a:r>
              <a:rPr lang="en-US" altLang="pt-PT" sz="1600" dirty="0"/>
              <a:t>Training for State Officials and Agents at the INAGE, IP Delegation in Cabo Delgado</a:t>
            </a:r>
            <a:endParaRPr lang="pt-PT" altLang="pt-PT" sz="1600" dirty="0"/>
          </a:p>
        </p:txBody>
      </p:sp>
      <p:pic>
        <p:nvPicPr>
          <p:cNvPr id="12" name="Picture 11">
            <a:extLst>
              <a:ext uri="{FF2B5EF4-FFF2-40B4-BE49-F238E27FC236}">
                <a16:creationId xmlns:a16="http://schemas.microsoft.com/office/drawing/2014/main" id="{630A877F-8C59-664E-BF14-88C85AE7F8E7}"/>
              </a:ext>
            </a:extLst>
          </p:cNvPr>
          <p:cNvPicPr>
            <a:picLocks noChangeAspect="1"/>
          </p:cNvPicPr>
          <p:nvPr/>
        </p:nvPicPr>
        <p:blipFill>
          <a:blip r:embed="rId4"/>
          <a:stretch>
            <a:fillRect/>
          </a:stretch>
        </p:blipFill>
        <p:spPr>
          <a:xfrm>
            <a:off x="12426979" y="2333335"/>
            <a:ext cx="5595017" cy="3147197"/>
          </a:xfrm>
          <a:prstGeom prst="rect">
            <a:avLst/>
          </a:prstGeom>
        </p:spPr>
      </p:pic>
      <p:pic>
        <p:nvPicPr>
          <p:cNvPr id="13" name="Picture 12">
            <a:extLst>
              <a:ext uri="{FF2B5EF4-FFF2-40B4-BE49-F238E27FC236}">
                <a16:creationId xmlns:a16="http://schemas.microsoft.com/office/drawing/2014/main" id="{DB95B7FC-9F5A-F64B-A84D-65DBE72575FA}"/>
              </a:ext>
            </a:extLst>
          </p:cNvPr>
          <p:cNvPicPr>
            <a:picLocks noChangeAspect="1"/>
          </p:cNvPicPr>
          <p:nvPr/>
        </p:nvPicPr>
        <p:blipFill>
          <a:blip r:embed="rId5"/>
          <a:stretch>
            <a:fillRect/>
          </a:stretch>
        </p:blipFill>
        <p:spPr>
          <a:xfrm>
            <a:off x="12426979" y="6065307"/>
            <a:ext cx="5595017" cy="3192993"/>
          </a:xfrm>
          <a:prstGeom prst="rect">
            <a:avLst/>
          </a:prstGeom>
        </p:spPr>
      </p:pic>
      <p:sp>
        <p:nvSpPr>
          <p:cNvPr id="14" name="Rectangle 13">
            <a:extLst>
              <a:ext uri="{FF2B5EF4-FFF2-40B4-BE49-F238E27FC236}">
                <a16:creationId xmlns:a16="http://schemas.microsoft.com/office/drawing/2014/main" id="{07692C30-97F0-EE43-890F-952E17F4BD84}"/>
              </a:ext>
            </a:extLst>
          </p:cNvPr>
          <p:cNvSpPr/>
          <p:nvPr/>
        </p:nvSpPr>
        <p:spPr>
          <a:xfrm>
            <a:off x="2493818" y="6950475"/>
            <a:ext cx="9774382" cy="2400657"/>
          </a:xfrm>
          <a:prstGeom prst="rect">
            <a:avLst/>
          </a:prstGeom>
          <a:pattFill prst="pct80">
            <a:fgClr>
              <a:schemeClr val="bg1">
                <a:lumMod val="95000"/>
              </a:schemeClr>
            </a:fgClr>
            <a:bgClr>
              <a:schemeClr val="bg1"/>
            </a:bgClr>
          </a:pattFill>
          <a:ln>
            <a:noFill/>
          </a:ln>
        </p:spPr>
        <p:txBody>
          <a:bodyPr wrap="square">
            <a:spAutoFit/>
          </a:bodyPr>
          <a:lstStyle/>
          <a:p>
            <a:r>
              <a:rPr lang="pt-PT" sz="2000" b="1" noProof="1">
                <a:solidFill>
                  <a:srgbClr val="C00000"/>
                </a:solidFill>
                <a:latin typeface="Tahoma" panose="020B0604030504040204" pitchFamily="34" charset="0"/>
                <a:ea typeface="Tahoma" panose="020B0604030504040204" pitchFamily="34" charset="0"/>
                <a:cs typeface="Tahoma" panose="020B0604030504040204" pitchFamily="34" charset="0"/>
              </a:rPr>
              <a:t>Impact </a:t>
            </a:r>
            <a:r>
              <a:rPr lang="pt-PT" sz="2000" b="1" noProof="1" smtClean="0">
                <a:latin typeface="Tahoma" panose="020B0604030504040204" pitchFamily="34" charset="0"/>
                <a:ea typeface="Tahoma" panose="020B0604030504040204" pitchFamily="34" charset="0"/>
                <a:cs typeface="Tahoma" panose="020B0604030504040204" pitchFamily="34" charset="0"/>
              </a:rPr>
              <a:t>: </a:t>
            </a:r>
            <a:endParaRPr lang="pt-PT" sz="2000" b="1" noProof="1">
              <a:latin typeface="Tahoma" panose="020B0604030504040204" pitchFamily="34" charset="0"/>
              <a:ea typeface="Tahoma" panose="020B0604030504040204" pitchFamily="34" charset="0"/>
              <a:cs typeface="Tahoma" panose="020B0604030504040204" pitchFamily="34" charset="0"/>
            </a:endParaRPr>
          </a:p>
          <a:p>
            <a:pPr marL="285736" indent="-285736" algn="just">
              <a:spcAft>
                <a:spcPts val="400"/>
              </a:spcAft>
              <a:buFont typeface="Wingdings" pitchFamily="2" charset="2"/>
              <a:buChar char="Ø"/>
            </a:pPr>
            <a:r>
              <a:rPr lang="pt-PT" sz="20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Improved institutional performance and responsiveness</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285736" indent="-285736" algn="just">
              <a:spcAft>
                <a:spcPts val="400"/>
              </a:spcAft>
              <a:buFont typeface="Wingdings" pitchFamily="2" charset="2"/>
              <a:buChar char="Ø"/>
            </a:pPr>
            <a:r>
              <a:rPr lang="en-US" sz="2000" dirty="0" smtClean="0">
                <a:latin typeface="Tahoma" panose="020B0604030504040204" pitchFamily="34" charset="0"/>
                <a:ea typeface="Tahoma" panose="020B0604030504040204" pitchFamily="34" charset="0"/>
                <a:cs typeface="Tahoma" panose="020B0604030504040204" pitchFamily="34" charset="0"/>
              </a:rPr>
              <a:t>Increased </a:t>
            </a:r>
            <a:r>
              <a:rPr lang="en-US" sz="2000" dirty="0">
                <a:latin typeface="Tahoma" panose="020B0604030504040204" pitchFamily="34" charset="0"/>
                <a:ea typeface="Tahoma" panose="020B0604030504040204" pitchFamily="34" charset="0"/>
                <a:cs typeface="Tahoma" panose="020B0604030504040204" pitchFamily="34" charset="0"/>
              </a:rPr>
              <a:t>efficiency in the services provided to citizens (reduction in service times</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285736" indent="-285736" algn="just">
              <a:spcAft>
                <a:spcPts val="400"/>
              </a:spcAft>
              <a:buFont typeface="Wingdings" pitchFamily="2" charset="2"/>
              <a:buChar char="Ø"/>
            </a:pPr>
            <a:r>
              <a:rPr lang="en-US" sz="2000" dirty="0" smtClean="0">
                <a:latin typeface="Tahoma" panose="020B0604030504040204" pitchFamily="34" charset="0"/>
                <a:ea typeface="Tahoma" panose="020B0604030504040204" pitchFamily="34" charset="0"/>
                <a:cs typeface="Tahoma" panose="020B0604030504040204" pitchFamily="34" charset="0"/>
              </a:rPr>
              <a:t>Improved </a:t>
            </a:r>
            <a:r>
              <a:rPr lang="en-US" sz="2000" dirty="0">
                <a:latin typeface="Tahoma" panose="020B0604030504040204" pitchFamily="34" charset="0"/>
                <a:ea typeface="Tahoma" panose="020B0604030504040204" pitchFamily="34" charset="0"/>
                <a:cs typeface="Tahoma" panose="020B0604030504040204" pitchFamily="34" charset="0"/>
              </a:rPr>
              <a:t>delivery of state e-services and will drive improvements in citizen service; </a:t>
            </a:r>
            <a:r>
              <a:rPr lang="en-US" sz="2000" dirty="0" smtClean="0">
                <a:latin typeface="Tahoma" panose="020B0604030504040204" pitchFamily="34" charset="0"/>
                <a:ea typeface="Tahoma" panose="020B0604030504040204" pitchFamily="34" charset="0"/>
                <a:cs typeface="Tahoma" panose="020B0604030504040204" pitchFamily="34" charset="0"/>
              </a:rPr>
              <a:t>and</a:t>
            </a:r>
          </a:p>
          <a:p>
            <a:pPr marL="285736" indent="-285736" algn="just">
              <a:spcAft>
                <a:spcPts val="400"/>
              </a:spcAft>
              <a:buFont typeface="Wingdings" pitchFamily="2" charset="2"/>
              <a:buChar char="Ø"/>
            </a:pPr>
            <a:r>
              <a:rPr lang="en-US" sz="2000" dirty="0" smtClean="0">
                <a:latin typeface="Tahoma" panose="020B0604030504040204" pitchFamily="34" charset="0"/>
                <a:ea typeface="Tahoma" panose="020B0604030504040204" pitchFamily="34" charset="0"/>
                <a:cs typeface="Tahoma" panose="020B0604030504040204" pitchFamily="34" charset="0"/>
              </a:rPr>
              <a:t>Training </a:t>
            </a:r>
            <a:r>
              <a:rPr lang="en-US" sz="2000" dirty="0">
                <a:latin typeface="Tahoma" panose="020B0604030504040204" pitchFamily="34" charset="0"/>
                <a:ea typeface="Tahoma" panose="020B0604030504040204" pitchFamily="34" charset="0"/>
                <a:cs typeface="Tahoma" panose="020B0604030504040204" pitchFamily="34" charset="0"/>
              </a:rPr>
              <a:t>and capacity-building actions tailored to the real needs of the sectors</a:t>
            </a:r>
            <a:r>
              <a:rPr lang="pt-PT" sz="2000" dirty="0" smtClean="0">
                <a:latin typeface="Tahoma" panose="020B0604030504040204" pitchFamily="34" charset="0"/>
                <a:ea typeface="Tahoma" panose="020B0604030504040204" pitchFamily="34" charset="0"/>
                <a:cs typeface="Tahoma" panose="020B0604030504040204" pitchFamily="34" charset="0"/>
              </a:rPr>
              <a:t>.</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3A9A825E-37B8-7B48-B4E8-AF913F81FCD4}"/>
              </a:ext>
            </a:extLst>
          </p:cNvPr>
          <p:cNvSpPr txBox="1"/>
          <p:nvPr/>
        </p:nvSpPr>
        <p:spPr>
          <a:xfrm>
            <a:off x="2514600" y="2442586"/>
            <a:ext cx="9188722" cy="400110"/>
          </a:xfrm>
          <a:prstGeom prst="rect">
            <a:avLst/>
          </a:prstGeom>
          <a:noFill/>
        </p:spPr>
        <p:txBody>
          <a:bodyPr wrap="square" rtlCol="0">
            <a:spAutoFit/>
          </a:bodyPr>
          <a:lstStyle/>
          <a:p>
            <a:r>
              <a:rPr kumimoji="1" lang="en-US" sz="2000" b="1" dirty="0">
                <a:latin typeface="Tahoma" panose="020B0604030504040204" pitchFamily="34" charset="0"/>
                <a:ea typeface="Tahoma" panose="020B0604030504040204" pitchFamily="34" charset="0"/>
                <a:cs typeface="Tahoma" panose="020B0604030504040204" pitchFamily="34" charset="0"/>
              </a:rPr>
              <a:t>46,954 civil servants and state agents trained in ICT subjects</a:t>
            </a:r>
            <a:endParaRPr kumimoji="1"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4F1D9055-7773-7F46-95A6-75F353D17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17" y="3073857"/>
            <a:ext cx="9774383" cy="3978246"/>
          </a:xfrm>
          <a:prstGeom prst="rect">
            <a:avLst/>
          </a:prstGeom>
        </p:spPr>
      </p:pic>
    </p:spTree>
    <p:extLst>
      <p:ext uri="{BB962C8B-B14F-4D97-AF65-F5344CB8AC3E}">
        <p14:creationId xmlns:p14="http://schemas.microsoft.com/office/powerpoint/2010/main" val="3224656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16</a:t>
            </a:fld>
            <a:endParaRPr lang="pt-PT" sz="2000" dirty="0">
              <a:solidFill>
                <a:schemeClr val="bg1"/>
              </a:solidFill>
            </a:endParaRPr>
          </a:p>
        </p:txBody>
      </p:sp>
      <p:sp>
        <p:nvSpPr>
          <p:cNvPr id="11" name="CaixaDeTexto 3"/>
          <p:cNvSpPr txBox="1"/>
          <p:nvPr/>
        </p:nvSpPr>
        <p:spPr>
          <a:xfrm>
            <a:off x="2493817" y="1553498"/>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smtClean="0">
                <a:latin typeface="Times New Roman" charset="0"/>
                <a:ea typeface="Times New Roman" charset="0"/>
                <a:cs typeface="Times New Roman" charset="0"/>
              </a:rPr>
              <a:t>E-</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BR" sz="2800" b="1" dirty="0">
                <a:solidFill>
                  <a:srgbClr val="FF0000"/>
                </a:solidFill>
                <a:latin typeface="Times New Roman" charset="0"/>
                <a:ea typeface="Times New Roman" charset="0"/>
                <a:cs typeface="Times New Roman" charset="0"/>
              </a:rPr>
              <a:t>Electronic Government Network </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3A9A825E-37B8-7B48-B4E8-AF913F81FCD4}"/>
              </a:ext>
            </a:extLst>
          </p:cNvPr>
          <p:cNvSpPr txBox="1"/>
          <p:nvPr/>
        </p:nvSpPr>
        <p:spPr>
          <a:xfrm>
            <a:off x="2514600" y="2442586"/>
            <a:ext cx="9188722" cy="400110"/>
          </a:xfrm>
          <a:prstGeom prst="rect">
            <a:avLst/>
          </a:prstGeom>
          <a:noFill/>
        </p:spPr>
        <p:txBody>
          <a:bodyPr wrap="square" rtlCol="0">
            <a:spAutoFit/>
          </a:bodyPr>
          <a:lstStyle/>
          <a:p>
            <a:r>
              <a:rPr kumimoji="1" lang="en-US" sz="2000" b="1" dirty="0" smtClean="0">
                <a:latin typeface="Tahoma" panose="020B0604030504040204" pitchFamily="34" charset="0"/>
                <a:ea typeface="Tahoma" panose="020B0604030504040204" pitchFamily="34" charset="0"/>
                <a:cs typeface="Tahoma" panose="020B0604030504040204" pitchFamily="34" charset="0"/>
              </a:rPr>
              <a:t>Holding </a:t>
            </a:r>
            <a:r>
              <a:rPr kumimoji="1" lang="en-US" sz="2000" b="1" dirty="0">
                <a:latin typeface="Tahoma" panose="020B0604030504040204" pitchFamily="34" charset="0"/>
                <a:ea typeface="Tahoma" panose="020B0604030504040204" pitchFamily="34" charset="0"/>
                <a:cs typeface="Tahoma" panose="020B0604030504040204" pitchFamily="34" charset="0"/>
              </a:rPr>
              <a:t>Internet Governance Forums</a:t>
            </a:r>
            <a:endParaRPr kumimoji="1"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3717786" y="2980801"/>
            <a:ext cx="10571018" cy="343312"/>
          </a:xfrm>
          <a:prstGeom prst="rect">
            <a:avLst/>
          </a:prstGeom>
        </p:spPr>
        <p:txBody>
          <a:bodyPr/>
          <a:lstStyle>
            <a:lvl1pPr algn="ctr" defTabSz="993404" rtl="0" eaLnBrk="1" latinLnBrk="0" hangingPunct="1">
              <a:spcBef>
                <a:spcPct val="0"/>
              </a:spcBef>
              <a:buNone/>
              <a:defRPr sz="4800" kern="1200">
                <a:solidFill>
                  <a:schemeClr val="tx1"/>
                </a:solidFill>
                <a:latin typeface="+mj-lt"/>
                <a:ea typeface="+mj-ea"/>
                <a:cs typeface="+mj-cs"/>
              </a:defRPr>
            </a:lvl1pPr>
          </a:lstStyle>
          <a:p>
            <a:pPr lvl="0" algn="l"/>
            <a:r>
              <a:rPr lang="en-US" sz="2000" b="1" dirty="0">
                <a:solidFill>
                  <a:srgbClr val="CC0000"/>
                </a:solidFill>
                <a:latin typeface="Tahoma" panose="020B0604030504040204" pitchFamily="34" charset="0"/>
                <a:ea typeface="Tahoma" panose="020B0604030504040204" pitchFamily="34" charset="0"/>
                <a:cs typeface="Tahoma" panose="020B0604030504040204" pitchFamily="34" charset="0"/>
              </a:rPr>
              <a:t>Activities carried out in the provinces of Maputo, </a:t>
            </a:r>
            <a:r>
              <a:rPr lang="en-US" sz="2000" b="1" dirty="0" err="1">
                <a:solidFill>
                  <a:srgbClr val="CC0000"/>
                </a:solidFill>
                <a:latin typeface="Tahoma" panose="020B0604030504040204" pitchFamily="34" charset="0"/>
                <a:ea typeface="Tahoma" panose="020B0604030504040204" pitchFamily="34" charset="0"/>
                <a:cs typeface="Tahoma" panose="020B0604030504040204" pitchFamily="34" charset="0"/>
              </a:rPr>
              <a:t>Sofala</a:t>
            </a:r>
            <a:r>
              <a:rPr lang="en-US" sz="2000" b="1" dirty="0">
                <a:solidFill>
                  <a:srgbClr val="CC0000"/>
                </a:solidFill>
                <a:latin typeface="Tahoma" panose="020B0604030504040204" pitchFamily="34" charset="0"/>
                <a:ea typeface="Tahoma" panose="020B0604030504040204" pitchFamily="34" charset="0"/>
                <a:cs typeface="Tahoma" panose="020B0604030504040204" pitchFamily="34" charset="0"/>
              </a:rPr>
              <a:t> and Cabo </a:t>
            </a:r>
            <a:r>
              <a:rPr lang="en-US"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Delgado</a:t>
            </a:r>
            <a:endParaRPr lang="en-US" sz="2000" b="1" dirty="0">
              <a:solidFill>
                <a:srgbClr val="CC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6219262" y="6652689"/>
            <a:ext cx="10316138"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en-US" sz="2000" dirty="0">
                <a:latin typeface="Tahoma" panose="020B0604030504040204" pitchFamily="34" charset="0"/>
                <a:ea typeface="Tahoma" panose="020B0604030504040204" pitchFamily="34" charset="0"/>
                <a:cs typeface="Tahoma" panose="020B0604030504040204" pitchFamily="34" charset="0"/>
              </a:rPr>
              <a:t>The relevance of the Provincial Internet Governance Forums stems from the need for a mechanism that enables the processes of digitizing the economy and society at provincial level through</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342900" lvl="0" indent="-342900">
              <a:buFont typeface="Arial" panose="020B0604020202020204" pitchFamily="34" charset="0"/>
              <a:buChar char="•"/>
            </a:pPr>
            <a:r>
              <a:rPr lang="en-US" sz="2000" dirty="0" smtClean="0">
                <a:latin typeface="Tahoma" panose="020B0604030504040204" pitchFamily="34" charset="0"/>
                <a:ea typeface="Tahoma" panose="020B0604030504040204" pitchFamily="34" charset="0"/>
                <a:cs typeface="Tahoma" panose="020B0604030504040204" pitchFamily="34" charset="0"/>
              </a:rPr>
              <a:t>Continuous </a:t>
            </a:r>
            <a:r>
              <a:rPr lang="en-US" sz="2000" dirty="0">
                <a:latin typeface="Tahoma" panose="020B0604030504040204" pitchFamily="34" charset="0"/>
                <a:ea typeface="Tahoma" panose="020B0604030504040204" pitchFamily="34" charset="0"/>
                <a:cs typeface="Tahoma" panose="020B0604030504040204" pitchFamily="34" charset="0"/>
              </a:rPr>
              <a:t>alignment between developments at provincial </a:t>
            </a:r>
            <a:r>
              <a:rPr lang="en-US" sz="2000" dirty="0" smtClean="0">
                <a:latin typeface="Tahoma" panose="020B0604030504040204" pitchFamily="34" charset="0"/>
                <a:ea typeface="Tahoma" panose="020B0604030504040204" pitchFamily="34" charset="0"/>
                <a:cs typeface="Tahoma" panose="020B0604030504040204" pitchFamily="34" charset="0"/>
              </a:rPr>
              <a:t>level; </a:t>
            </a:r>
            <a:r>
              <a:rPr lang="en-US" sz="2000" dirty="0">
                <a:latin typeface="Tahoma" panose="020B0604030504040204" pitchFamily="34" charset="0"/>
                <a:ea typeface="Tahoma" panose="020B0604030504040204" pitchFamily="34" charset="0"/>
                <a:cs typeface="Tahoma" panose="020B0604030504040204" pitchFamily="34" charset="0"/>
              </a:rPr>
              <a:t>and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342900" lvl="0" indent="-342900">
              <a:buFont typeface="Arial" panose="020B0604020202020204" pitchFamily="34" charset="0"/>
              <a:buChar char="•"/>
            </a:pPr>
            <a:r>
              <a:rPr lang="en-US" sz="2000" dirty="0" smtClean="0">
                <a:latin typeface="Tahoma" panose="020B0604030504040204" pitchFamily="34" charset="0"/>
                <a:ea typeface="Tahoma" panose="020B0604030504040204" pitchFamily="34" charset="0"/>
                <a:cs typeface="Tahoma" panose="020B0604030504040204" pitchFamily="34" charset="0"/>
              </a:rPr>
              <a:t>good </a:t>
            </a:r>
            <a:r>
              <a:rPr lang="en-US" sz="2000" dirty="0">
                <a:latin typeface="Tahoma" panose="020B0604030504040204" pitchFamily="34" charset="0"/>
                <a:ea typeface="Tahoma" panose="020B0604030504040204" pitchFamily="34" charset="0"/>
                <a:cs typeface="Tahoma" panose="020B0604030504040204" pitchFamily="34" charset="0"/>
              </a:rPr>
              <a:t>national and international </a:t>
            </a:r>
            <a:r>
              <a:rPr lang="en-US" sz="2000" dirty="0" smtClean="0">
                <a:latin typeface="Tahoma" panose="020B0604030504040204" pitchFamily="34" charset="0"/>
                <a:ea typeface="Tahoma" panose="020B0604030504040204" pitchFamily="34" charset="0"/>
                <a:cs typeface="Tahoma" panose="020B0604030504040204" pitchFamily="34" charset="0"/>
              </a:rPr>
              <a:t>practices.</a:t>
            </a:r>
            <a:endParaRPr lang="pt-PT" sz="2800"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BCA14388-81A5-654F-A4AC-306E21FE66F2}"/>
              </a:ext>
            </a:extLst>
          </p:cNvPr>
          <p:cNvPicPr>
            <a:picLocks noChangeAspect="1"/>
          </p:cNvPicPr>
          <p:nvPr/>
        </p:nvPicPr>
        <p:blipFill>
          <a:blip r:embed="rId4"/>
          <a:stretch>
            <a:fillRect/>
          </a:stretch>
        </p:blipFill>
        <p:spPr>
          <a:xfrm>
            <a:off x="1771797" y="5863045"/>
            <a:ext cx="2273997" cy="1405256"/>
          </a:xfrm>
          <a:prstGeom prst="rect">
            <a:avLst/>
          </a:prstGeom>
        </p:spPr>
      </p:pic>
      <p:pic>
        <p:nvPicPr>
          <p:cNvPr id="20" name="Picture 19">
            <a:extLst>
              <a:ext uri="{FF2B5EF4-FFF2-40B4-BE49-F238E27FC236}">
                <a16:creationId xmlns:a16="http://schemas.microsoft.com/office/drawing/2014/main" id="{B6F1BA89-505D-BC4C-9EE8-E71E7300AEF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8985" y="7907350"/>
            <a:ext cx="2893617" cy="1405255"/>
          </a:xfrm>
          <a:prstGeom prst="rect">
            <a:avLst/>
          </a:prstGeom>
          <a:noFill/>
          <a:ln>
            <a:noFill/>
          </a:ln>
        </p:spPr>
      </p:pic>
      <p:pic>
        <p:nvPicPr>
          <p:cNvPr id="21" name="Picture 20">
            <a:extLst>
              <a:ext uri="{FF2B5EF4-FFF2-40B4-BE49-F238E27FC236}">
                <a16:creationId xmlns:a16="http://schemas.microsoft.com/office/drawing/2014/main" id="{D5A7C5DE-744B-85CA-D6FE-4CF61312D03A}"/>
              </a:ext>
            </a:extLst>
          </p:cNvPr>
          <p:cNvPicPr>
            <a:picLocks noChangeAspect="1"/>
          </p:cNvPicPr>
          <p:nvPr/>
        </p:nvPicPr>
        <p:blipFill>
          <a:blip r:embed="rId6"/>
          <a:stretch>
            <a:fillRect/>
          </a:stretch>
        </p:blipFill>
        <p:spPr>
          <a:xfrm>
            <a:off x="4380129" y="6515100"/>
            <a:ext cx="1368348" cy="1468560"/>
          </a:xfrm>
          <a:prstGeom prst="rect">
            <a:avLst/>
          </a:prstGeom>
        </p:spPr>
      </p:pic>
      <p:pic>
        <p:nvPicPr>
          <p:cNvPr id="22" name="Picture 21"/>
          <p:cNvPicPr/>
          <p:nvPr/>
        </p:nvPicPr>
        <p:blipFill rotWithShape="1">
          <a:blip r:embed="rId7">
            <a:extLst>
              <a:ext uri="{28A0092B-C50C-407E-A947-70E740481C1C}">
                <a14:useLocalDpi xmlns:a14="http://schemas.microsoft.com/office/drawing/2010/main" val="0"/>
              </a:ext>
            </a:extLst>
          </a:blip>
          <a:srcRect t="24648" b="35330"/>
          <a:stretch/>
        </p:blipFill>
        <p:spPr bwMode="auto">
          <a:xfrm>
            <a:off x="4045794" y="3586519"/>
            <a:ext cx="10243010" cy="2818882"/>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209500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17</a:t>
            </a:fld>
            <a:endParaRPr lang="pt-PT" sz="2000" dirty="0">
              <a:solidFill>
                <a:schemeClr val="bg1"/>
              </a:solidFill>
            </a:endParaRPr>
          </a:p>
        </p:txBody>
      </p:sp>
      <p:sp>
        <p:nvSpPr>
          <p:cNvPr id="11" name="CaixaDeTexto 3"/>
          <p:cNvSpPr txBox="1"/>
          <p:nvPr/>
        </p:nvSpPr>
        <p:spPr>
          <a:xfrm>
            <a:off x="2542309" y="1675638"/>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smtClean="0">
                <a:latin typeface="Times New Roman" charset="0"/>
                <a:ea typeface="Times New Roman" charset="0"/>
                <a:cs typeface="Times New Roman" charset="0"/>
              </a:rPr>
              <a:t>E-</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Other</a:t>
            </a:r>
            <a:r>
              <a:rPr lang="pt-PT" sz="2800" b="1" dirty="0">
                <a:solidFill>
                  <a:srgbClr val="FF0000"/>
                </a:solidFill>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activities</a:t>
            </a:r>
            <a:r>
              <a:rPr lang="pt-PT" sz="2800" b="1" dirty="0">
                <a:solidFill>
                  <a:srgbClr val="FF0000"/>
                </a:solidFill>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carried</a:t>
            </a:r>
            <a:r>
              <a:rPr lang="pt-PT" sz="2800" b="1" dirty="0">
                <a:solidFill>
                  <a:srgbClr val="FF0000"/>
                </a:solidFill>
                <a:latin typeface="Times New Roman" charset="0"/>
                <a:ea typeface="Times New Roman" charset="0"/>
                <a:cs typeface="Times New Roman" charset="0"/>
              </a:rPr>
              <a:t> out</a:t>
            </a:r>
            <a:endParaRPr lang="pt-PT"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7010400" y="2954066"/>
            <a:ext cx="7010400" cy="707886"/>
          </a:xfrm>
          <a:prstGeom prst="rect">
            <a:avLst/>
          </a:prstGeom>
          <a:noFill/>
        </p:spPr>
        <p:txBody>
          <a:bodyPr wrap="square" rtlCol="0">
            <a:spAutoFit/>
          </a:bodyPr>
          <a:lstStyle/>
          <a:p>
            <a:pPr algn="just">
              <a:spcAft>
                <a:spcPts val="728"/>
              </a:spcAft>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Internet for All Program </a:t>
            </a:r>
            <a:r>
              <a:rPr lang="en-US" sz="2000" dirty="0">
                <a:latin typeface="Tahoma" panose="020B0604030504040204" pitchFamily="34" charset="0"/>
                <a:ea typeface="Tahoma" panose="020B0604030504040204" pitchFamily="34" charset="0"/>
                <a:cs typeface="Tahoma" panose="020B0604030504040204" pitchFamily="34" charset="0"/>
              </a:rPr>
              <a:t>- which aims to create digital plazas where the population can access the </a:t>
            </a:r>
            <a:r>
              <a:rPr lang="en-US" sz="2000" dirty="0" smtClean="0">
                <a:latin typeface="Tahoma" panose="020B0604030504040204" pitchFamily="34" charset="0"/>
                <a:ea typeface="Tahoma" panose="020B0604030504040204" pitchFamily="34" charset="0"/>
                <a:cs typeface="Tahoma" panose="020B0604030504040204" pitchFamily="34" charset="0"/>
              </a:rPr>
              <a:t>internet</a:t>
            </a:r>
          </a:p>
        </p:txBody>
      </p:sp>
      <p:sp>
        <p:nvSpPr>
          <p:cNvPr id="14" name="TextBox 13"/>
          <p:cNvSpPr txBox="1"/>
          <p:nvPr/>
        </p:nvSpPr>
        <p:spPr>
          <a:xfrm>
            <a:off x="867214" y="7285448"/>
            <a:ext cx="6371786" cy="1015663"/>
          </a:xfrm>
          <a:prstGeom prst="rect">
            <a:avLst/>
          </a:prstGeom>
          <a:noFill/>
        </p:spPr>
        <p:txBody>
          <a:bodyPr wrap="square" rtlCol="0">
            <a:spAutoFit/>
          </a:bodyPr>
          <a:lstStyle/>
          <a:p>
            <a:pPr algn="just">
              <a:spcAft>
                <a:spcPts val="728"/>
              </a:spcAft>
            </a:pP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computer per higher education student program </a:t>
            </a:r>
            <a:r>
              <a:rPr lang="en-US" sz="2000" dirty="0">
                <a:latin typeface="Tahoma" panose="020B0604030504040204" pitchFamily="34" charset="0"/>
                <a:ea typeface="Tahoma" panose="020B0604030504040204" pitchFamily="34" charset="0"/>
                <a:cs typeface="Tahoma" panose="020B0604030504040204" pitchFamily="34" charset="0"/>
              </a:rPr>
              <a:t>- aims to provide digital devices to needy higher education students</a:t>
            </a:r>
            <a:endParaRPr lang="pt-PT"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9424">
            <a:off x="13194619" y="6075307"/>
            <a:ext cx="3886200" cy="29146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8375" y="3738353"/>
            <a:ext cx="3886200" cy="29146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73934">
            <a:off x="8406245" y="6668632"/>
            <a:ext cx="3657600" cy="2743200"/>
          </a:xfrm>
          <a:prstGeom prst="rect">
            <a:avLst/>
          </a:prstGeom>
        </p:spPr>
      </p:pic>
      <p:pic>
        <p:nvPicPr>
          <p:cNvPr id="9" name="Picture 8"/>
          <p:cNvPicPr>
            <a:picLocks noChangeAspect="1"/>
          </p:cNvPicPr>
          <p:nvPr/>
        </p:nvPicPr>
        <p:blipFill>
          <a:blip r:embed="rId7"/>
          <a:stretch>
            <a:fillRect/>
          </a:stretch>
        </p:blipFill>
        <p:spPr>
          <a:xfrm>
            <a:off x="1219200" y="2857500"/>
            <a:ext cx="5477248" cy="3162983"/>
          </a:xfrm>
          <a:prstGeom prst="rect">
            <a:avLst/>
          </a:prstGeom>
        </p:spPr>
      </p:pic>
    </p:spTree>
    <p:extLst>
      <p:ext uri="{BB962C8B-B14F-4D97-AF65-F5344CB8AC3E}">
        <p14:creationId xmlns:p14="http://schemas.microsoft.com/office/powerpoint/2010/main" val="2816025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18</a:t>
            </a:fld>
            <a:endParaRPr lang="pt-PT" sz="2000" dirty="0">
              <a:solidFill>
                <a:schemeClr val="bg1"/>
              </a:solidFill>
            </a:endParaRPr>
          </a:p>
        </p:txBody>
      </p:sp>
      <p:sp>
        <p:nvSpPr>
          <p:cNvPr id="11" name="CaixaDeTexto 3"/>
          <p:cNvSpPr txBox="1"/>
          <p:nvPr/>
        </p:nvSpPr>
        <p:spPr>
          <a:xfrm>
            <a:off x="2493817" y="1553498"/>
            <a:ext cx="13018957" cy="892552"/>
          </a:xfrm>
          <a:prstGeom prst="rect">
            <a:avLst/>
          </a:prstGeom>
          <a:noFill/>
        </p:spPr>
        <p:txBody>
          <a:bodyPr wrap="square" rtlCol="0">
            <a:spAutoFit/>
          </a:bodyPr>
          <a:lstStyle/>
          <a:p>
            <a:pPr algn="just"/>
            <a:r>
              <a:rPr lang="pt-PT" sz="2400" b="1" dirty="0" smtClean="0">
                <a:latin typeface="Tahoma" panose="020B0604030504040204" pitchFamily="34" charset="0"/>
                <a:ea typeface="Tahoma" panose="020B0604030504040204" pitchFamily="34" charset="0"/>
                <a:cs typeface="Tahoma" panose="020B0604030504040204" pitchFamily="34" charset="0"/>
              </a:rPr>
              <a:t>7</a:t>
            </a:r>
            <a:r>
              <a:rPr lang="pt-PT" sz="2400" b="1" dirty="0">
                <a:latin typeface="Tahoma" panose="020B0604030504040204" pitchFamily="34" charset="0"/>
                <a:ea typeface="Tahoma" panose="020B0604030504040204" pitchFamily="34" charset="0"/>
                <a:cs typeface="Tahoma" panose="020B0604030504040204" pitchFamily="34" charset="0"/>
              </a:rPr>
              <a:t>. PESI </a:t>
            </a:r>
            <a:r>
              <a:rPr lang="pt-PT" sz="2400" b="1" dirty="0" err="1">
                <a:latin typeface="Tahoma" panose="020B0604030504040204" pitchFamily="34" charset="0"/>
                <a:ea typeface="Tahoma" panose="020B0604030504040204" pitchFamily="34" charset="0"/>
                <a:cs typeface="Tahoma" panose="020B0604030504040204" pitchFamily="34" charset="0"/>
              </a:rPr>
              <a:t>Axis</a:t>
            </a:r>
            <a:r>
              <a:rPr lang="pt-PT" sz="2400" b="1" dirty="0">
                <a:latin typeface="Tahoma" panose="020B0604030504040204" pitchFamily="34" charset="0"/>
                <a:ea typeface="Tahoma" panose="020B0604030504040204" pitchFamily="34" charset="0"/>
                <a:cs typeface="Tahoma" panose="020B0604030504040204" pitchFamily="34" charset="0"/>
              </a:rPr>
              <a:t> 5 </a:t>
            </a:r>
            <a:r>
              <a:rPr lang="pt-PT" sz="2400" b="1" dirty="0" err="1" smtClean="0">
                <a:latin typeface="Tahoma" panose="020B0604030504040204" pitchFamily="34" charset="0"/>
                <a:ea typeface="Tahoma" panose="020B0604030504040204" pitchFamily="34" charset="0"/>
                <a:cs typeface="Tahoma" panose="020B0604030504040204" pitchFamily="34" charset="0"/>
              </a:rPr>
              <a:t>initiatives</a:t>
            </a:r>
            <a:endParaRPr lang="pt-PT" sz="2400" b="1" dirty="0" smtClean="0">
              <a:latin typeface="Tahoma" panose="020B0604030504040204" pitchFamily="34" charset="0"/>
              <a:ea typeface="Tahoma" panose="020B0604030504040204" pitchFamily="34" charset="0"/>
              <a:cs typeface="Tahoma" panose="020B0604030504040204" pitchFamily="34" charset="0"/>
            </a:endParaRPr>
          </a:p>
          <a:p>
            <a:r>
              <a:rPr lang="pt-PT" sz="2800" b="1" dirty="0" smtClean="0">
                <a:latin typeface="Times New Roman" charset="0"/>
                <a:ea typeface="Times New Roman" charset="0"/>
                <a:cs typeface="Times New Roman" charset="0"/>
              </a:rPr>
              <a:t>E-</a:t>
            </a:r>
            <a:r>
              <a:rPr lang="pt-PT" sz="2800" b="1" dirty="0" err="1" smtClean="0">
                <a:latin typeface="Times New Roman" charset="0"/>
                <a:ea typeface="Times New Roman" charset="0"/>
                <a:cs typeface="Times New Roman" charset="0"/>
              </a:rPr>
              <a:t>Governance</a:t>
            </a:r>
            <a:r>
              <a:rPr lang="pt-PT" sz="2800" b="1" dirty="0">
                <a:latin typeface="Times New Roman" charset="0"/>
                <a:ea typeface="Times New Roman" charset="0"/>
                <a:cs typeface="Times New Roman" charset="0"/>
              </a:rPr>
              <a:t>: </a:t>
            </a:r>
            <a:r>
              <a:rPr lang="pt-PT" sz="2800" b="1" dirty="0" err="1">
                <a:solidFill>
                  <a:srgbClr val="FF0000"/>
                </a:solidFill>
                <a:latin typeface="Times New Roman" charset="0"/>
                <a:ea typeface="Times New Roman" charset="0"/>
                <a:cs typeface="Times New Roman" charset="0"/>
              </a:rPr>
              <a:t>Cybersecurity</a:t>
            </a:r>
            <a:endParaRPr lang="pt-PT"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4856046" y="4762500"/>
            <a:ext cx="8294498" cy="48552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Digital Certification System of Mozambique (SCDM)</a:t>
            </a:r>
            <a:endParaRPr lang="pt-PT" sz="2000" dirty="0">
              <a:latin typeface="Tahoma" panose="020B0604030504040204" pitchFamily="34" charset="0"/>
              <a:ea typeface="Tahoma" panose="020B0604030504040204" pitchFamily="34" charset="0"/>
              <a:cs typeface="Tahoma" panose="020B0604030504040204" pitchFamily="34" charset="0"/>
            </a:endParaRPr>
          </a:p>
        </p:txBody>
      </p:sp>
      <p:pic>
        <p:nvPicPr>
          <p:cNvPr id="18" name="Content Placeholder 3"/>
          <p:cNvPicPr>
            <a:picLocks noChangeAspect="1"/>
          </p:cNvPicPr>
          <p:nvPr/>
        </p:nvPicPr>
        <p:blipFill rotWithShape="1">
          <a:blip r:embed="rId4"/>
          <a:srcRect r="3616"/>
          <a:stretch/>
        </p:blipFill>
        <p:spPr>
          <a:xfrm>
            <a:off x="10708451" y="5246085"/>
            <a:ext cx="4422964" cy="2853130"/>
          </a:xfrm>
          <a:prstGeom prst="rect">
            <a:avLst/>
          </a:prstGeom>
        </p:spPr>
      </p:pic>
      <p:sp>
        <p:nvSpPr>
          <p:cNvPr id="19" name="TextBox 18"/>
          <p:cNvSpPr txBox="1"/>
          <p:nvPr/>
        </p:nvSpPr>
        <p:spPr>
          <a:xfrm>
            <a:off x="3048000" y="5668605"/>
            <a:ext cx="7082726" cy="1631216"/>
          </a:xfrm>
          <a:prstGeom prst="rect">
            <a:avLst/>
          </a:prstGeom>
          <a:noFill/>
        </p:spPr>
        <p:txBody>
          <a:bodyPr wrap="square" rtlCol="0">
            <a:spAutoFit/>
          </a:bodyPr>
          <a:lstStyle/>
          <a:p>
            <a:pPr algn="just">
              <a:spcAft>
                <a:spcPts val="728"/>
              </a:spcAft>
            </a:pPr>
            <a:r>
              <a:rPr lang="en-US" sz="2000" dirty="0">
                <a:latin typeface="Tahoma" panose="020B0604030504040204" pitchFamily="34" charset="0"/>
                <a:ea typeface="Tahoma" panose="020B0604030504040204" pitchFamily="34" charset="0"/>
                <a:cs typeface="Tahoma" panose="020B0604030504040204" pitchFamily="34" charset="0"/>
              </a:rPr>
              <a:t>It is based on the Public Key Infrastructure (ICP), which is established on the basis of a chain of TRUST, and guarantees secure electronic transactions through digital signatures on electronic information and documents, ensuring their authenticity, integrity, confidentiality and non-repudiation.</a:t>
            </a:r>
            <a:endParaRPr lang="pt-PT" sz="2000" dirty="0">
              <a:latin typeface="Tahoma" panose="020B0604030504040204" pitchFamily="34" charset="0"/>
              <a:ea typeface="Tahoma" panose="020B0604030504040204" pitchFamily="34" charset="0"/>
              <a:cs typeface="Tahoma" panose="020B0604030504040204" pitchFamily="34" charset="0"/>
            </a:endParaRPr>
          </a:p>
        </p:txBody>
      </p:sp>
      <p:sp>
        <p:nvSpPr>
          <p:cNvPr id="20"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926876" y="2809982"/>
            <a:ext cx="10322524" cy="733318"/>
          </a:xfrm>
          <a:prstGeom prst="rect">
            <a:avLst/>
          </a:prstGeom>
          <a:pattFill prst="pct50">
            <a:fgClr>
              <a:srgbClr val="FFC000"/>
            </a:fgClr>
            <a:bgClr>
              <a:schemeClr val="bg1"/>
            </a:bgClr>
          </a:pattFill>
          <a:ln>
            <a:noFill/>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buNone/>
              <a:defRPr/>
            </a:pPr>
            <a:r>
              <a:rPr lang="en-US" sz="2002" dirty="0">
                <a:ea typeface="Tahoma" panose="020B0604030504040204" pitchFamily="34" charset="0"/>
                <a:cs typeface="Tahoma" panose="020B0604030504040204" pitchFamily="34" charset="0"/>
              </a:rPr>
              <a:t>Law no. 3/2017 of January 9th, </a:t>
            </a:r>
            <a:r>
              <a:rPr lang="en-US" sz="2002" dirty="0">
                <a:solidFill>
                  <a:srgbClr val="FF0000"/>
                </a:solidFill>
                <a:ea typeface="Tahoma" panose="020B0604030504040204" pitchFamily="34" charset="0"/>
                <a:cs typeface="Tahoma" panose="020B0604030504040204" pitchFamily="34" charset="0"/>
              </a:rPr>
              <a:t>Electronic Transactions Law</a:t>
            </a:r>
            <a:endParaRPr lang="en-GB" altLang="en-US" sz="2002" dirty="0">
              <a:solidFill>
                <a:srgbClr val="FF0000"/>
              </a:solidFill>
              <a:latin typeface="Times New Roman" panose="02020603050405020304" pitchFamily="18" charset="0"/>
              <a:ea typeface="MS PGothic" charset="0"/>
              <a:cs typeface="Times New Roman" panose="02020603050405020304" pitchFamily="18" charset="0"/>
            </a:endParaRPr>
          </a:p>
          <a:p>
            <a:pPr marL="260090" indent="-260090">
              <a:defRPr/>
            </a:pPr>
            <a:endParaRPr lang="pt-BR" altLang="en-US" sz="1638" dirty="0">
              <a:solidFill>
                <a:srgbClr val="000000"/>
              </a:solidFill>
              <a:latin typeface="Times New Roman" panose="02020603050405020304" pitchFamily="18" charset="0"/>
              <a:ea typeface="MS PGothic" charset="0"/>
              <a:cs typeface="Times New Roman" panose="02020603050405020304" pitchFamily="18"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1061" y="2635368"/>
            <a:ext cx="824819" cy="1072073"/>
          </a:xfrm>
          <a:prstGeom prst="rect">
            <a:avLst/>
          </a:prstGeom>
        </p:spPr>
      </p:pic>
      <p:sp>
        <p:nvSpPr>
          <p:cNvPr id="22"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926876" y="3798995"/>
            <a:ext cx="10322524" cy="770677"/>
          </a:xfrm>
          <a:prstGeom prst="rect">
            <a:avLst/>
          </a:prstGeom>
          <a:pattFill prst="smCheck">
            <a:fgClr>
              <a:schemeClr val="lt1"/>
            </a:fgClr>
            <a:bgClr>
              <a:schemeClr val="bg1">
                <a:lumMod val="85000"/>
              </a:schemeClr>
            </a:bgClr>
          </a:pattFill>
          <a:ln w="25400" cap="flat" cmpd="sng" algn="ctr">
            <a:solidFill>
              <a:schemeClr val="accent2">
                <a:alpha val="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lvl1pPr marL="372527" indent="-372527" algn="l" defTabSz="993404" rtl="0" eaLnBrk="1" latinLnBrk="0" hangingPunct="1">
              <a:spcBef>
                <a:spcPct val="20000"/>
              </a:spcBef>
              <a:buFont typeface="Arial" pitchFamily="34" charset="0"/>
              <a:buChar char="•"/>
              <a:defRPr sz="3500" kern="1200">
                <a:solidFill>
                  <a:schemeClr val="dk1"/>
                </a:solidFill>
                <a:latin typeface="+mn-lt"/>
                <a:ea typeface="+mn-ea"/>
                <a:cs typeface="+mn-cs"/>
              </a:defRPr>
            </a:lvl1pPr>
            <a:lvl2pPr marL="807141" indent="-310439" algn="l" defTabSz="993404" rtl="0" eaLnBrk="1" latinLnBrk="0" hangingPunct="1">
              <a:spcBef>
                <a:spcPct val="20000"/>
              </a:spcBef>
              <a:buFont typeface="Arial" pitchFamily="34" charset="0"/>
              <a:buChar char="–"/>
              <a:defRPr sz="3000" kern="1200">
                <a:solidFill>
                  <a:schemeClr val="dk1"/>
                </a:solidFill>
                <a:latin typeface="+mn-lt"/>
                <a:ea typeface="+mn-ea"/>
                <a:cs typeface="+mn-cs"/>
              </a:defRPr>
            </a:lvl2pPr>
            <a:lvl3pPr marL="1241755" indent="-248351" algn="l" defTabSz="993404" rtl="0" eaLnBrk="1" latinLnBrk="0" hangingPunct="1">
              <a:spcBef>
                <a:spcPct val="20000"/>
              </a:spcBef>
              <a:buFont typeface="Arial" pitchFamily="34" charset="0"/>
              <a:buChar char="•"/>
              <a:defRPr sz="2600" kern="1200">
                <a:solidFill>
                  <a:schemeClr val="dk1"/>
                </a:solidFill>
                <a:latin typeface="+mn-lt"/>
                <a:ea typeface="+mn-ea"/>
                <a:cs typeface="+mn-cs"/>
              </a:defRPr>
            </a:lvl3pPr>
            <a:lvl4pPr marL="1738457"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4pPr>
            <a:lvl5pPr marL="2235159"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5pPr>
            <a:lvl6pPr marL="2731861"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6pPr>
            <a:lvl7pPr marL="3228564"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7pPr>
            <a:lvl8pPr marL="3725266"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8pPr>
            <a:lvl9pPr marL="4221968" indent="-248351" algn="l" defTabSz="993404" rtl="0" eaLnBrk="1" latinLnBrk="0" hangingPunct="1">
              <a:spcBef>
                <a:spcPct val="20000"/>
              </a:spcBef>
              <a:buFont typeface="Arial" pitchFamily="34" charset="0"/>
              <a:buChar char="•"/>
              <a:defRPr sz="2200" kern="1200">
                <a:solidFill>
                  <a:schemeClr val="dk1"/>
                </a:solidFill>
                <a:latin typeface="+mn-lt"/>
                <a:ea typeface="+mn-ea"/>
                <a:cs typeface="+mn-cs"/>
              </a:defRPr>
            </a:lvl9pPr>
          </a:lstStyle>
          <a:p>
            <a:pPr marL="0" indent="0" algn="just">
              <a:buNone/>
            </a:pPr>
            <a:r>
              <a:rPr lang="en-US" sz="2002" dirty="0">
                <a:latin typeface="Tahoma" panose="020B0604030504040204" pitchFamily="34" charset="0"/>
                <a:ea typeface="Tahoma" panose="020B0604030504040204" pitchFamily="34" charset="0"/>
                <a:cs typeface="Tahoma" panose="020B0604030504040204" pitchFamily="34" charset="0"/>
              </a:rPr>
              <a:t>Decree no. 59/2019, of July 3, approving the Regulation of </a:t>
            </a:r>
            <a:r>
              <a:rPr lang="en-US" sz="2002" dirty="0">
                <a:solidFill>
                  <a:srgbClr val="FF0000"/>
                </a:solidFill>
                <a:latin typeface="Tahoma" panose="020B0604030504040204" pitchFamily="34" charset="0"/>
                <a:ea typeface="Tahoma" panose="020B0604030504040204" pitchFamily="34" charset="0"/>
                <a:cs typeface="Tahoma" panose="020B0604030504040204" pitchFamily="34" charset="0"/>
              </a:rPr>
              <a:t>the Digital Certification System of Mozambique</a:t>
            </a:r>
            <a:r>
              <a:rPr lang="pt-BR" sz="2002"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pt-BR" sz="2002"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3789" y="3781648"/>
            <a:ext cx="842091" cy="980852"/>
          </a:xfrm>
          <a:prstGeom prst="rect">
            <a:avLst/>
          </a:prstGeom>
        </p:spPr>
      </p:pic>
    </p:spTree>
    <p:extLst>
      <p:ext uri="{BB962C8B-B14F-4D97-AF65-F5344CB8AC3E}">
        <p14:creationId xmlns:p14="http://schemas.microsoft.com/office/powerpoint/2010/main" val="3129937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19</a:t>
            </a:fld>
            <a:endParaRPr lang="pt-PT" sz="2000" dirty="0">
              <a:solidFill>
                <a:schemeClr val="bg1"/>
              </a:solidFill>
            </a:endParaRPr>
          </a:p>
        </p:txBody>
      </p:sp>
      <p:sp>
        <p:nvSpPr>
          <p:cNvPr id="11" name="CaixaDeTexto 3"/>
          <p:cNvSpPr txBox="1"/>
          <p:nvPr/>
        </p:nvSpPr>
        <p:spPr>
          <a:xfrm>
            <a:off x="2286000" y="1943100"/>
            <a:ext cx="13018957" cy="461665"/>
          </a:xfrm>
          <a:prstGeom prst="rect">
            <a:avLst/>
          </a:prstGeom>
          <a:noFill/>
        </p:spPr>
        <p:txBody>
          <a:bodyPr wrap="square" rtlCol="0">
            <a:spAutoFit/>
          </a:bodyPr>
          <a:lstStyle/>
          <a:p>
            <a:pPr algn="just"/>
            <a:r>
              <a:rPr lang="pt-PT" sz="2400" b="1" dirty="0">
                <a:latin typeface="Tahoma" panose="020B0604030504040204" pitchFamily="34" charset="0"/>
                <a:ea typeface="Tahoma" panose="020B0604030504040204" pitchFamily="34" charset="0"/>
                <a:cs typeface="Tahoma" panose="020B0604030504040204" pitchFamily="34" charset="0"/>
              </a:rPr>
              <a:t>8.</a:t>
            </a:r>
            <a:r>
              <a:rPr lang="pt-PT" sz="2400" b="1" dirty="0">
                <a:cs typeface="Times New Roman" panose="02020603050405020304" pitchFamily="18" charset="0"/>
              </a:rPr>
              <a:t> </a:t>
            </a:r>
            <a:r>
              <a:rPr lang="en-US" sz="2400" b="1" dirty="0">
                <a:latin typeface="Tahoma" panose="020B0604030504040204" pitchFamily="34" charset="0"/>
                <a:ea typeface="Tahoma" panose="020B0604030504040204" pitchFamily="34" charset="0"/>
                <a:cs typeface="Tahoma" panose="020B0604030504040204" pitchFamily="34" charset="0"/>
              </a:rPr>
              <a:t>African Union Convention on Cybersecurity and Personal Data Protection</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12" name="Marcador de Posição de Conteúdo 2"/>
          <p:cNvSpPr txBox="1">
            <a:spLocks noChangeArrowheads="1"/>
          </p:cNvSpPr>
          <p:nvPr/>
        </p:nvSpPr>
        <p:spPr>
          <a:xfrm>
            <a:off x="6096000" y="2857500"/>
            <a:ext cx="9208957" cy="6400800"/>
          </a:xfrm>
          <a:prstGeom prst="rect">
            <a:avLst/>
          </a:prstGeom>
        </p:spPr>
        <p:txBody>
          <a:bodyPr vert="horz" wrap="square" lIns="90423" tIns="45212" rIns="90423" bIns="45212"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400" dirty="0" smtClean="0">
                <a:latin typeface="Tahoma" panose="020B0604030504040204" pitchFamily="34" charset="0"/>
                <a:ea typeface="Tahoma" panose="020B0604030504040204" pitchFamily="34" charset="0"/>
                <a:cs typeface="Tahoma" panose="020B0604030504040204" pitchFamily="34" charset="0"/>
              </a:rPr>
              <a:t>The </a:t>
            </a:r>
            <a:r>
              <a:rPr lang="en-US" sz="2400" b="1" dirty="0" smtClean="0">
                <a:latin typeface="Tahoma" panose="020B0604030504040204" pitchFamily="34" charset="0"/>
                <a:ea typeface="Tahoma" panose="020B0604030504040204" pitchFamily="34" charset="0"/>
                <a:cs typeface="Tahoma" panose="020B0604030504040204" pitchFamily="34" charset="0"/>
              </a:rPr>
              <a:t>African Union Convention on Cybersecurity and Personal Data Protection</a:t>
            </a:r>
            <a:r>
              <a:rPr lang="en-US" sz="2400" dirty="0" smtClean="0">
                <a:latin typeface="Tahoma" panose="020B0604030504040204" pitchFamily="34" charset="0"/>
                <a:ea typeface="Tahoma" panose="020B0604030504040204" pitchFamily="34" charset="0"/>
                <a:cs typeface="Tahoma" panose="020B0604030504040204" pitchFamily="34" charset="0"/>
              </a:rPr>
              <a:t>, was signed by the Government of Mozambique in 2014 and ratified by the Parliament of Mozambique in 2019.</a:t>
            </a:r>
          </a:p>
          <a:p>
            <a:pPr algn="just"/>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400" dirty="0" smtClean="0">
                <a:latin typeface="Tahoma" panose="020B0604030504040204" pitchFamily="34" charset="0"/>
                <a:ea typeface="Tahoma" panose="020B0604030504040204" pitchFamily="34" charset="0"/>
                <a:cs typeface="Tahoma" panose="020B0604030504040204" pitchFamily="34" charset="0"/>
              </a:rPr>
              <a:t>This ratification was a sign of the commitment of Mozambique as a State, on this issue of Cybersecurity and Personal Data Protection.</a:t>
            </a:r>
          </a:p>
          <a:p>
            <a:pPr algn="just"/>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400" dirty="0" smtClean="0">
                <a:latin typeface="Tahoma" panose="020B0604030504040204" pitchFamily="34" charset="0"/>
                <a:ea typeface="Tahoma" panose="020B0604030504040204" pitchFamily="34" charset="0"/>
                <a:cs typeface="Tahoma" panose="020B0604030504040204" pitchFamily="34" charset="0"/>
              </a:rPr>
              <a:t>The ratification of the Convention brings several advantages and development opportunities for Mozambique, especially considering the technological advances and demands for data security and privacy on the African continent and all over the world.</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7249CD71-CF27-25E4-FD34-56BFE3DCB366}"/>
              </a:ext>
            </a:extLst>
          </p:cNvPr>
          <p:cNvSpPr/>
          <p:nvPr/>
        </p:nvSpPr>
        <p:spPr>
          <a:xfrm>
            <a:off x="1981200" y="3238500"/>
            <a:ext cx="3700028" cy="4047835"/>
          </a:xfrm>
          <a:prstGeom prst="rect">
            <a:avLst/>
          </a:prstGeom>
          <a:blipFill rotWithShape="1">
            <a:blip r:embed="rId4" cstate="email">
              <a:extLst>
                <a:ext uri="{28A0092B-C50C-407E-A947-70E740481C1C}">
                  <a14:useLocalDpi xmlns:a14="http://schemas.microsoft.com/office/drawing/2010/main"/>
                </a:ext>
              </a:extLst>
            </a:blip>
            <a:stretch>
              <a:fillRect/>
            </a:stretch>
          </a:blipFill>
          <a:effectLst>
            <a:outerShdw blurRad="40000" dist="20000" dir="5400000" rotWithShape="0">
              <a:srgbClr val="000000">
                <a:alpha val="50000"/>
              </a:srgbClr>
            </a:outerShdw>
          </a:effectLst>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pt-PT" dirty="0"/>
          </a:p>
        </p:txBody>
      </p:sp>
    </p:spTree>
    <p:extLst>
      <p:ext uri="{BB962C8B-B14F-4D97-AF65-F5344CB8AC3E}">
        <p14:creationId xmlns:p14="http://schemas.microsoft.com/office/powerpoint/2010/main" val="2774804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A23166E-861D-1364-6A7D-461FB1CBDD3A}"/>
            </a:ext>
          </a:extLst>
        </p:cNvPr>
        <p:cNvGrpSpPr/>
        <p:nvPr/>
      </p:nvGrpSpPr>
      <p:grpSpPr>
        <a:xfrm>
          <a:off x="0" y="0"/>
          <a:ext cx="0" cy="0"/>
          <a:chOff x="0" y="0"/>
          <a:chExt cx="0" cy="0"/>
        </a:xfrm>
      </p:grpSpPr>
      <p:sp>
        <p:nvSpPr>
          <p:cNvPr id="2" name="CaixaDeTexto 1"/>
          <p:cNvSpPr txBox="1"/>
          <p:nvPr/>
        </p:nvSpPr>
        <p:spPr>
          <a:xfrm>
            <a:off x="3124200" y="1734234"/>
            <a:ext cx="7620000" cy="523220"/>
          </a:xfrm>
          <a:prstGeom prst="rect">
            <a:avLst/>
          </a:prstGeom>
          <a:noFill/>
        </p:spPr>
        <p:txBody>
          <a:bodyPr wrap="square" rtlCol="0">
            <a:spAutoFit/>
          </a:bodyPr>
          <a:lstStyle/>
          <a:p>
            <a:r>
              <a:rPr lang="pt-PT" sz="2800" b="1" dirty="0" err="1" smtClean="0">
                <a:latin typeface="Arial" pitchFamily="34" charset="0"/>
                <a:cs typeface="Arial" pitchFamily="34" charset="0"/>
              </a:rPr>
              <a:t>Contents</a:t>
            </a:r>
            <a:r>
              <a:rPr lang="pt-PT" sz="2800" b="1" dirty="0" smtClean="0">
                <a:latin typeface="Arial" pitchFamily="34" charset="0"/>
                <a:cs typeface="Arial" pitchFamily="34" charset="0"/>
              </a:rPr>
              <a:t> </a:t>
            </a:r>
            <a:endParaRPr lang="pt-PT" sz="2800" b="1" dirty="0">
              <a:latin typeface="Arial" pitchFamily="34" charset="0"/>
              <a:cs typeface="Arial" pitchFamily="34" charset="0"/>
            </a:endParaRPr>
          </a:p>
        </p:txBody>
      </p:sp>
      <p:sp>
        <p:nvSpPr>
          <p:cNvPr id="4" name="CaixaDeTexto 3"/>
          <p:cNvSpPr txBox="1"/>
          <p:nvPr/>
        </p:nvSpPr>
        <p:spPr>
          <a:xfrm>
            <a:off x="2525842" y="2437654"/>
            <a:ext cx="13018957" cy="6232475"/>
          </a:xfrm>
          <a:prstGeom prst="rect">
            <a:avLst/>
          </a:prstGeom>
          <a:noFill/>
        </p:spPr>
        <p:txBody>
          <a:bodyPr wrap="square" rtlCol="0">
            <a:spAutoFit/>
          </a:bodyPr>
          <a:lstStyle/>
          <a:p>
            <a:pPr marL="971001" lvl="1" indent="-52017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Introduction;</a:t>
            </a:r>
          </a:p>
          <a:p>
            <a:pPr marL="971001" lvl="1" indent="-52017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Legal, Regulatory Framework and ICT Guiding Instruments in Mozambique;</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Vision and Mission of the Information Society Policy and Strategy;</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Development axes defined by the Information Society Policy and Strategy;</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Implementers of the Information Society Policy and Strategy;</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Complementary Instruments to the Electronic Transactions Law;</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Electronic Governance Initiatives: Axis 5 of the Strategic Plan for the Information Society (2019-2028);</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African Union Convention on Cyber Security and Data Protection;</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Challenges;</a:t>
            </a:r>
          </a:p>
          <a:p>
            <a:pPr marL="985451" lvl="1" indent="-534629">
              <a:spcBef>
                <a:spcPts val="600"/>
              </a:spcBef>
              <a:spcAft>
                <a:spcPts val="1200"/>
              </a:spcAft>
              <a:buFont typeface="+mj-lt"/>
              <a:buAutoNum type="arabicPeriod"/>
              <a:defRPr/>
            </a:pPr>
            <a:r>
              <a:rPr lang="en-US" sz="2400" b="1" dirty="0">
                <a:latin typeface="Arial" panose="020B0604020202020204" pitchFamily="34" charset="0"/>
                <a:cs typeface="Arial" panose="020B0604020202020204" pitchFamily="34" charset="0"/>
              </a:rPr>
              <a:t>Perspectives</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545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20</a:t>
            </a:fld>
            <a:endParaRPr lang="pt-PT" sz="2000" dirty="0">
              <a:solidFill>
                <a:schemeClr val="bg1"/>
              </a:solidFill>
            </a:endParaRPr>
          </a:p>
        </p:txBody>
      </p:sp>
      <p:sp>
        <p:nvSpPr>
          <p:cNvPr id="11" name="CaixaDeTexto 3"/>
          <p:cNvSpPr txBox="1"/>
          <p:nvPr/>
        </p:nvSpPr>
        <p:spPr>
          <a:xfrm>
            <a:off x="2546888" y="1828800"/>
            <a:ext cx="13018957" cy="461665"/>
          </a:xfrm>
          <a:prstGeom prst="rect">
            <a:avLst/>
          </a:prstGeom>
          <a:noFill/>
        </p:spPr>
        <p:txBody>
          <a:bodyPr wrap="square" rtlCol="0">
            <a:spAutoFit/>
          </a:bodyPr>
          <a:lstStyle/>
          <a:p>
            <a:pPr algn="just"/>
            <a:r>
              <a:rPr lang="pt-PT" sz="2400" b="1" dirty="0" smtClean="0">
                <a:ea typeface="MS PGothic" charset="0"/>
                <a:cs typeface="Arial" panose="020B0604020202020204" pitchFamily="34" charset="0"/>
              </a:rPr>
              <a:t>9</a:t>
            </a:r>
            <a:r>
              <a:rPr lang="pt-PT" sz="2400" b="1" dirty="0">
                <a:ea typeface="MS PGothic" charset="0"/>
                <a:cs typeface="Arial" panose="020B0604020202020204" pitchFamily="34" charset="0"/>
              </a:rPr>
              <a:t>. </a:t>
            </a:r>
            <a:r>
              <a:rPr lang="pt-PT" sz="2400" b="1" dirty="0" err="1" smtClean="0">
                <a:ea typeface="MS PGothic" charset="0"/>
                <a:cs typeface="Arial" panose="020B0604020202020204" pitchFamily="34" charset="0"/>
              </a:rPr>
              <a:t>Challenges</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12" name="Marcador de Posição de Conteúdo 2"/>
          <p:cNvSpPr txBox="1">
            <a:spLocks noChangeArrowheads="1"/>
          </p:cNvSpPr>
          <p:nvPr/>
        </p:nvSpPr>
        <p:spPr>
          <a:xfrm>
            <a:off x="2514600" y="2628900"/>
            <a:ext cx="13716000" cy="6400800"/>
          </a:xfrm>
          <a:prstGeom prst="rect">
            <a:avLst/>
          </a:prstGeom>
        </p:spPr>
        <p:txBody>
          <a:bodyPr vert="horz" wrap="square" lIns="90423" tIns="45212" rIns="90423" bIns="45212"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Updating the National Cyber Security Policy and Strategy</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Approval </a:t>
            </a:r>
            <a:r>
              <a:rPr lang="en-US" sz="2000" dirty="0">
                <a:latin typeface="Tahoma" panose="020B0604030504040204" pitchFamily="34" charset="0"/>
                <a:ea typeface="Tahoma" panose="020B0604030504040204" pitchFamily="34" charset="0"/>
                <a:cs typeface="Tahoma" panose="020B0604030504040204" pitchFamily="34" charset="0"/>
              </a:rPr>
              <a:t>of the Personal Electronic Data Protection Act</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Approval </a:t>
            </a:r>
            <a:r>
              <a:rPr lang="en-US" sz="2000" dirty="0">
                <a:latin typeface="Tahoma" panose="020B0604030504040204" pitchFamily="34" charset="0"/>
                <a:ea typeface="Tahoma" panose="020B0604030504040204" pitchFamily="34" charset="0"/>
                <a:cs typeface="Tahoma" panose="020B0604030504040204" pitchFamily="34" charset="0"/>
              </a:rPr>
              <a:t>of the Cybercrime Law</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Ratification </a:t>
            </a:r>
            <a:r>
              <a:rPr lang="en-US" sz="2000" dirty="0">
                <a:latin typeface="Tahoma" panose="020B0604030504040204" pitchFamily="34" charset="0"/>
                <a:ea typeface="Tahoma" panose="020B0604030504040204" pitchFamily="34" charset="0"/>
                <a:cs typeface="Tahoma" panose="020B0604030504040204" pitchFamily="34" charset="0"/>
              </a:rPr>
              <a:t>of the Budapest Convention</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Approval </a:t>
            </a:r>
            <a:r>
              <a:rPr lang="en-US" sz="2000" dirty="0">
                <a:latin typeface="Tahoma" panose="020B0604030504040204" pitchFamily="34" charset="0"/>
                <a:ea typeface="Tahoma" panose="020B0604030504040204" pitchFamily="34" charset="0"/>
                <a:cs typeface="Tahoma" panose="020B0604030504040204" pitchFamily="34" charset="0"/>
              </a:rPr>
              <a:t>of the Electronic Commerce Regulation</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Approval </a:t>
            </a:r>
            <a:r>
              <a:rPr lang="en-US" sz="2000" dirty="0">
                <a:latin typeface="Tahoma" panose="020B0604030504040204" pitchFamily="34" charset="0"/>
                <a:ea typeface="Tahoma" panose="020B0604030504040204" pitchFamily="34" charset="0"/>
                <a:cs typeface="Tahoma" panose="020B0604030504040204" pitchFamily="34" charset="0"/>
              </a:rPr>
              <a:t>of the Cybersecurity Regulation</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Drafting </a:t>
            </a:r>
            <a:r>
              <a:rPr lang="en-US" sz="2000" dirty="0">
                <a:latin typeface="Tahoma" panose="020B0604030504040204" pitchFamily="34" charset="0"/>
                <a:ea typeface="Tahoma" panose="020B0604030504040204" pitchFamily="34" charset="0"/>
                <a:cs typeface="Tahoma" panose="020B0604030504040204" pitchFamily="34" charset="0"/>
              </a:rPr>
              <a:t>the Regulations for the Construction and Operation of Data Centers</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Draw </a:t>
            </a:r>
            <a:r>
              <a:rPr lang="en-US" sz="2000" dirty="0">
                <a:latin typeface="Tahoma" panose="020B0604030504040204" pitchFamily="34" charset="0"/>
                <a:ea typeface="Tahoma" panose="020B0604030504040204" pitchFamily="34" charset="0"/>
                <a:cs typeface="Tahoma" panose="020B0604030504040204" pitchFamily="34" charset="0"/>
              </a:rPr>
              <a:t>up the Regulation on the Location of Critical Data in Mozambique's Area of Jurisdiction</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Draft </a:t>
            </a:r>
            <a:r>
              <a:rPr lang="en-US" sz="2000" dirty="0">
                <a:latin typeface="Tahoma" panose="020B0604030504040204" pitchFamily="34" charset="0"/>
                <a:ea typeface="Tahoma" panose="020B0604030504040204" pitchFamily="34" charset="0"/>
                <a:cs typeface="Tahoma" panose="020B0604030504040204" pitchFamily="34" charset="0"/>
              </a:rPr>
              <a:t>the Open Data Regulation</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Draft the </a:t>
            </a:r>
            <a:r>
              <a:rPr lang="en-US" sz="2000" dirty="0" smtClean="0">
                <a:latin typeface="Tahoma" panose="020B0604030504040204" pitchFamily="34" charset="0"/>
                <a:ea typeface="Tahoma" panose="020B0604030504040204" pitchFamily="34" charset="0"/>
                <a:cs typeface="Tahoma" panose="020B0604030504040204" pitchFamily="34" charset="0"/>
              </a:rPr>
              <a:t>National </a:t>
            </a:r>
            <a:r>
              <a:rPr lang="en-US" sz="2000" dirty="0">
                <a:latin typeface="Tahoma" panose="020B0604030504040204" pitchFamily="34" charset="0"/>
                <a:ea typeface="Tahoma" panose="020B0604030504040204" pitchFamily="34" charset="0"/>
                <a:cs typeface="Tahoma" panose="020B0604030504040204" pitchFamily="34" charset="0"/>
              </a:rPr>
              <a:t>Digital Transformation </a:t>
            </a:r>
            <a:r>
              <a:rPr lang="en-US" sz="2000" dirty="0" smtClean="0">
                <a:latin typeface="Tahoma" panose="020B0604030504040204" pitchFamily="34" charset="0"/>
                <a:ea typeface="Tahoma" panose="020B0604030504040204" pitchFamily="34" charset="0"/>
                <a:cs typeface="Tahoma" panose="020B0604030504040204" pitchFamily="34" charset="0"/>
              </a:rPr>
              <a:t>Strategy</a:t>
            </a:r>
          </a:p>
          <a:p>
            <a:pPr>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Draft the </a:t>
            </a:r>
            <a:r>
              <a:rPr lang="en-US" sz="2000" dirty="0" smtClean="0">
                <a:latin typeface="Tahoma" panose="020B0604030504040204" pitchFamily="34" charset="0"/>
                <a:ea typeface="Tahoma" panose="020B0604030504040204" pitchFamily="34" charset="0"/>
                <a:cs typeface="Tahoma" panose="020B0604030504040204" pitchFamily="34" charset="0"/>
              </a:rPr>
              <a:t>Artificial </a:t>
            </a:r>
            <a:r>
              <a:rPr lang="en-US" sz="2000" dirty="0">
                <a:latin typeface="Tahoma" panose="020B0604030504040204" pitchFamily="34" charset="0"/>
                <a:ea typeface="Tahoma" panose="020B0604030504040204" pitchFamily="34" charset="0"/>
                <a:cs typeface="Tahoma" panose="020B0604030504040204" pitchFamily="34" charset="0"/>
              </a:rPr>
              <a:t>Intelligence Strategy</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Draft the </a:t>
            </a:r>
            <a:r>
              <a:rPr lang="en-US" sz="2000" dirty="0" smtClean="0">
                <a:latin typeface="Tahoma" panose="020B0604030504040204" pitchFamily="34" charset="0"/>
                <a:ea typeface="Tahoma" panose="020B0604030504040204" pitchFamily="34" charset="0"/>
                <a:cs typeface="Tahoma" panose="020B0604030504040204" pitchFamily="34" charset="0"/>
              </a:rPr>
              <a:t>Digital </a:t>
            </a:r>
            <a:r>
              <a:rPr lang="en-US" sz="2000" dirty="0">
                <a:latin typeface="Tahoma" panose="020B0604030504040204" pitchFamily="34" charset="0"/>
                <a:ea typeface="Tahoma" panose="020B0604030504040204" pitchFamily="34" charset="0"/>
                <a:cs typeface="Tahoma" panose="020B0604030504040204" pitchFamily="34" charset="0"/>
              </a:rPr>
              <a:t>Skills Development Plan; </a:t>
            </a:r>
            <a:r>
              <a:rPr lang="en-US" sz="2000" dirty="0" smtClean="0">
                <a:latin typeface="Tahoma" panose="020B0604030504040204" pitchFamily="34" charset="0"/>
                <a:ea typeface="Tahoma" panose="020B0604030504040204" pitchFamily="34" charset="0"/>
                <a:cs typeface="Tahoma" panose="020B0604030504040204" pitchFamily="34" charset="0"/>
              </a:rPr>
              <a:t>and</a:t>
            </a:r>
          </a:p>
          <a:p>
            <a:pPr>
              <a:spcAft>
                <a:spcPts val="600"/>
              </a:spcAft>
            </a:pPr>
            <a:r>
              <a:rPr lang="en-US" sz="2000" dirty="0" smtClean="0">
                <a:latin typeface="Tahoma" panose="020B0604030504040204" pitchFamily="34" charset="0"/>
                <a:ea typeface="Tahoma" panose="020B0604030504040204" pitchFamily="34" charset="0"/>
                <a:cs typeface="Tahoma" panose="020B0604030504040204" pitchFamily="34" charset="0"/>
              </a:rPr>
              <a:t>Operationalizing </a:t>
            </a:r>
            <a:r>
              <a:rPr lang="en-US" sz="2000" dirty="0">
                <a:latin typeface="Tahoma" panose="020B0604030504040204" pitchFamily="34" charset="0"/>
                <a:ea typeface="Tahoma" panose="020B0604030504040204" pitchFamily="34" charset="0"/>
                <a:cs typeface="Tahoma" panose="020B0604030504040204" pitchFamily="34" charset="0"/>
              </a:rPr>
              <a:t>the Interoperability of Public Administration Electronic Systems.</a:t>
            </a:r>
            <a:endParaRPr lang="pt-PT"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2535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21</a:t>
            </a:fld>
            <a:endParaRPr lang="pt-PT" sz="2000" dirty="0">
              <a:solidFill>
                <a:schemeClr val="bg1"/>
              </a:solidFill>
            </a:endParaRPr>
          </a:p>
        </p:txBody>
      </p:sp>
      <p:sp>
        <p:nvSpPr>
          <p:cNvPr id="11" name="CaixaDeTexto 3"/>
          <p:cNvSpPr txBox="1"/>
          <p:nvPr/>
        </p:nvSpPr>
        <p:spPr>
          <a:xfrm>
            <a:off x="2514600" y="1866900"/>
            <a:ext cx="13018957" cy="461665"/>
          </a:xfrm>
          <a:prstGeom prst="rect">
            <a:avLst/>
          </a:prstGeom>
          <a:noFill/>
        </p:spPr>
        <p:txBody>
          <a:bodyPr wrap="square" rtlCol="0">
            <a:spAutoFit/>
          </a:bodyPr>
          <a:lstStyle/>
          <a:p>
            <a:pPr algn="just"/>
            <a:r>
              <a:rPr lang="pt-PT" sz="2400" b="1" dirty="0" smtClean="0">
                <a:ea typeface="MS PGothic" charset="0"/>
                <a:cs typeface="Arial" panose="020B0604020202020204" pitchFamily="34" charset="0"/>
              </a:rPr>
              <a:t>10</a:t>
            </a:r>
            <a:r>
              <a:rPr lang="pt-PT" sz="2400" b="1" dirty="0">
                <a:ea typeface="MS PGothic" charset="0"/>
                <a:cs typeface="Arial" panose="020B0604020202020204" pitchFamily="34" charset="0"/>
              </a:rPr>
              <a:t>. </a:t>
            </a:r>
            <a:r>
              <a:rPr lang="pt-PT" sz="2400" b="1" dirty="0" err="1" smtClean="0">
                <a:ea typeface="MS PGothic" charset="0"/>
                <a:cs typeface="Arial" panose="020B0604020202020204" pitchFamily="34" charset="0"/>
              </a:rPr>
              <a:t>Perspectives</a:t>
            </a:r>
            <a:endParaRPr lang="pt-PT" sz="2400" b="1" dirty="0">
              <a:ea typeface="MS PGothic" charset="0"/>
              <a:cs typeface="Arial" panose="020B0604020202020204" pitchFamily="34" charset="0"/>
            </a:endParaRPr>
          </a:p>
        </p:txBody>
      </p:sp>
      <p:sp>
        <p:nvSpPr>
          <p:cNvPr id="12" name="Marcador de Posição de Conteúdo 2"/>
          <p:cNvSpPr txBox="1">
            <a:spLocks noChangeArrowheads="1"/>
          </p:cNvSpPr>
          <p:nvPr/>
        </p:nvSpPr>
        <p:spPr>
          <a:xfrm>
            <a:off x="2743200" y="2672204"/>
            <a:ext cx="12790357" cy="6400800"/>
          </a:xfrm>
          <a:prstGeom prst="rect">
            <a:avLst/>
          </a:prstGeom>
        </p:spPr>
        <p:txBody>
          <a:bodyPr vert="horz" wrap="square" lIns="90423" tIns="45212" rIns="90423" bIns="45212"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spcAft>
                <a:spcPts val="0"/>
              </a:spcAft>
            </a:pPr>
            <a:r>
              <a:rPr lang="pt-BR" sz="2000" kern="0" dirty="0">
                <a:latin typeface="Tahoma" panose="020B0604030504040204" pitchFamily="34" charset="0"/>
                <a:ea typeface="Tahoma" panose="020B0604030504040204" pitchFamily="34" charset="0"/>
                <a:cs typeface="Tahoma" panose="020B0604030504040204" pitchFamily="34" charset="0"/>
              </a:rPr>
              <a:t>Strengthen the ICT regulatory framework in </a:t>
            </a:r>
            <a:r>
              <a:rPr lang="pt-BR" sz="2000" kern="0" dirty="0" smtClean="0">
                <a:latin typeface="Tahoma" panose="020B0604030504040204" pitchFamily="34" charset="0"/>
                <a:ea typeface="Tahoma" panose="020B0604030504040204" pitchFamily="34" charset="0"/>
                <a:cs typeface="Tahoma" panose="020B0604030504040204" pitchFamily="34" charset="0"/>
              </a:rPr>
              <a:t>Mozambique;</a:t>
            </a:r>
          </a:p>
          <a:p>
            <a:pPr algn="just">
              <a:lnSpc>
                <a:spcPct val="150000"/>
              </a:lnSpc>
              <a:spcAft>
                <a:spcPts val="0"/>
              </a:spcAft>
            </a:pPr>
            <a:r>
              <a:rPr lang="pt-BR" sz="2000" kern="0" dirty="0" smtClean="0">
                <a:latin typeface="Tahoma" panose="020B0604030504040204" pitchFamily="34" charset="0"/>
                <a:ea typeface="Tahoma" panose="020B0604030504040204" pitchFamily="34" charset="0"/>
                <a:cs typeface="Tahoma" panose="020B0604030504040204" pitchFamily="34" charset="0"/>
              </a:rPr>
              <a:t>Strengthen </a:t>
            </a:r>
            <a:r>
              <a:rPr lang="pt-BR" sz="2000" kern="0" dirty="0">
                <a:latin typeface="Tahoma" panose="020B0604030504040204" pitchFamily="34" charset="0"/>
                <a:ea typeface="Tahoma" panose="020B0604030504040204" pitchFamily="34" charset="0"/>
                <a:cs typeface="Tahoma" panose="020B0604030504040204" pitchFamily="34" charset="0"/>
              </a:rPr>
              <a:t>cyber security and data </a:t>
            </a:r>
            <a:r>
              <a:rPr lang="pt-BR" sz="2000" kern="0" dirty="0" smtClean="0">
                <a:latin typeface="Tahoma" panose="020B0604030504040204" pitchFamily="34" charset="0"/>
                <a:ea typeface="Tahoma" panose="020B0604030504040204" pitchFamily="34" charset="0"/>
                <a:cs typeface="Tahoma" panose="020B0604030504040204" pitchFamily="34" charset="0"/>
              </a:rPr>
              <a:t>protection;</a:t>
            </a:r>
          </a:p>
          <a:p>
            <a:pPr algn="just">
              <a:lnSpc>
                <a:spcPct val="150000"/>
              </a:lnSpc>
              <a:spcAft>
                <a:spcPts val="0"/>
              </a:spcAft>
            </a:pPr>
            <a:r>
              <a:rPr lang="pt-BR" sz="2000" kern="0" dirty="0" smtClean="0">
                <a:latin typeface="Tahoma" panose="020B0604030504040204" pitchFamily="34" charset="0"/>
                <a:ea typeface="Tahoma" panose="020B0604030504040204" pitchFamily="34" charset="0"/>
                <a:cs typeface="Tahoma" panose="020B0604030504040204" pitchFamily="34" charset="0"/>
              </a:rPr>
              <a:t>Design </a:t>
            </a:r>
            <a:r>
              <a:rPr lang="pt-BR" sz="2000" kern="0" dirty="0">
                <a:latin typeface="Tahoma" panose="020B0604030504040204" pitchFamily="34" charset="0"/>
                <a:ea typeface="Tahoma" panose="020B0604030504040204" pitchFamily="34" charset="0"/>
                <a:cs typeface="Tahoma" panose="020B0604030504040204" pitchFamily="34" charset="0"/>
              </a:rPr>
              <a:t>the Digital Inclusion </a:t>
            </a:r>
            <a:r>
              <a:rPr lang="pt-BR" sz="2000" kern="0" dirty="0" smtClean="0">
                <a:latin typeface="Tahoma" panose="020B0604030504040204" pitchFamily="34" charset="0"/>
                <a:ea typeface="Tahoma" panose="020B0604030504040204" pitchFamily="34" charset="0"/>
                <a:cs typeface="Tahoma" panose="020B0604030504040204" pitchFamily="34" charset="0"/>
              </a:rPr>
              <a:t>Strategy;</a:t>
            </a:r>
          </a:p>
          <a:p>
            <a:pPr algn="just">
              <a:lnSpc>
                <a:spcPct val="150000"/>
              </a:lnSpc>
              <a:spcAft>
                <a:spcPts val="0"/>
              </a:spcAft>
            </a:pPr>
            <a:r>
              <a:rPr lang="pt-BR" sz="2000" kern="0" dirty="0" smtClean="0">
                <a:latin typeface="Tahoma" panose="020B0604030504040204" pitchFamily="34" charset="0"/>
                <a:ea typeface="Tahoma" panose="020B0604030504040204" pitchFamily="34" charset="0"/>
                <a:cs typeface="Tahoma" panose="020B0604030504040204" pitchFamily="34" charset="0"/>
              </a:rPr>
              <a:t>Draw </a:t>
            </a:r>
            <a:r>
              <a:rPr lang="pt-BR" sz="2000" kern="0" dirty="0">
                <a:latin typeface="Tahoma" panose="020B0604030504040204" pitchFamily="34" charset="0"/>
                <a:ea typeface="Tahoma" panose="020B0604030504040204" pitchFamily="34" charset="0"/>
                <a:cs typeface="Tahoma" panose="020B0604030504040204" pitchFamily="34" charset="0"/>
              </a:rPr>
              <a:t>up the National Digital Skills </a:t>
            </a:r>
            <a:r>
              <a:rPr lang="pt-BR" sz="2000" kern="0" dirty="0" smtClean="0">
                <a:latin typeface="Tahoma" panose="020B0604030504040204" pitchFamily="34" charset="0"/>
                <a:ea typeface="Tahoma" panose="020B0604030504040204" pitchFamily="34" charset="0"/>
                <a:cs typeface="Tahoma" panose="020B0604030504040204" pitchFamily="34" charset="0"/>
              </a:rPr>
              <a:t>Plan;</a:t>
            </a:r>
          </a:p>
          <a:p>
            <a:pPr algn="just">
              <a:lnSpc>
                <a:spcPct val="150000"/>
              </a:lnSpc>
              <a:spcAft>
                <a:spcPts val="0"/>
              </a:spcAft>
            </a:pPr>
            <a:r>
              <a:rPr lang="pt-BR" sz="2000" kern="0" dirty="0" smtClean="0">
                <a:latin typeface="Tahoma" panose="020B0604030504040204" pitchFamily="34" charset="0"/>
                <a:ea typeface="Tahoma" panose="020B0604030504040204" pitchFamily="34" charset="0"/>
                <a:cs typeface="Tahoma" panose="020B0604030504040204" pitchFamily="34" charset="0"/>
              </a:rPr>
              <a:t>Operationalize </a:t>
            </a:r>
            <a:r>
              <a:rPr lang="pt-BR" sz="2000" kern="0" dirty="0">
                <a:latin typeface="Tahoma" panose="020B0604030504040204" pitchFamily="34" charset="0"/>
                <a:ea typeface="Tahoma" panose="020B0604030504040204" pitchFamily="34" charset="0"/>
                <a:cs typeface="Tahoma" panose="020B0604030504040204" pitchFamily="34" charset="0"/>
              </a:rPr>
              <a:t>the digital certification </a:t>
            </a:r>
            <a:r>
              <a:rPr lang="pt-BR" sz="2000" kern="0" dirty="0" smtClean="0">
                <a:latin typeface="Tahoma" panose="020B0604030504040204" pitchFamily="34" charset="0"/>
                <a:ea typeface="Tahoma" panose="020B0604030504040204" pitchFamily="34" charset="0"/>
                <a:cs typeface="Tahoma" panose="020B0604030504040204" pitchFamily="34" charset="0"/>
              </a:rPr>
              <a:t>system;</a:t>
            </a:r>
          </a:p>
          <a:p>
            <a:pPr algn="just">
              <a:lnSpc>
                <a:spcPct val="150000"/>
              </a:lnSpc>
              <a:spcAft>
                <a:spcPts val="0"/>
              </a:spcAft>
            </a:pPr>
            <a:r>
              <a:rPr lang="pt-BR" sz="2000" kern="0" dirty="0" smtClean="0">
                <a:latin typeface="Tahoma" panose="020B0604030504040204" pitchFamily="34" charset="0"/>
                <a:ea typeface="Tahoma" panose="020B0604030504040204" pitchFamily="34" charset="0"/>
                <a:cs typeface="Tahoma" panose="020B0604030504040204" pitchFamily="34" charset="0"/>
              </a:rPr>
              <a:t>Continue </a:t>
            </a:r>
            <a:r>
              <a:rPr lang="pt-BR" sz="2000" kern="0" dirty="0">
                <a:latin typeface="Tahoma" panose="020B0604030504040204" pitchFamily="34" charset="0"/>
                <a:ea typeface="Tahoma" panose="020B0604030504040204" pitchFamily="34" charset="0"/>
                <a:cs typeface="Tahoma" panose="020B0604030504040204" pitchFamily="34" charset="0"/>
              </a:rPr>
              <a:t>to train human resources in </a:t>
            </a:r>
            <a:r>
              <a:rPr lang="pt-BR" sz="2000" kern="0" dirty="0" smtClean="0">
                <a:latin typeface="Tahoma" panose="020B0604030504040204" pitchFamily="34" charset="0"/>
                <a:ea typeface="Tahoma" panose="020B0604030504040204" pitchFamily="34" charset="0"/>
                <a:cs typeface="Tahoma" panose="020B0604030504040204" pitchFamily="34" charset="0"/>
              </a:rPr>
              <a:t>ICT; e</a:t>
            </a:r>
          </a:p>
          <a:p>
            <a:pPr algn="just">
              <a:lnSpc>
                <a:spcPct val="150000"/>
              </a:lnSpc>
              <a:spcAft>
                <a:spcPts val="0"/>
              </a:spcAft>
            </a:pPr>
            <a:r>
              <a:rPr lang="pt-BR" sz="2000" kern="0" dirty="0" smtClean="0">
                <a:latin typeface="Tahoma" panose="020B0604030504040204" pitchFamily="34" charset="0"/>
                <a:ea typeface="Tahoma" panose="020B0604030504040204" pitchFamily="34" charset="0"/>
                <a:cs typeface="Tahoma" panose="020B0604030504040204" pitchFamily="34" charset="0"/>
              </a:rPr>
              <a:t>Improve </a:t>
            </a:r>
            <a:r>
              <a:rPr lang="pt-BR" sz="2000" kern="0" dirty="0">
                <a:latin typeface="Tahoma" panose="020B0604030504040204" pitchFamily="34" charset="0"/>
                <a:ea typeface="Tahoma" panose="020B0604030504040204" pitchFamily="34" charset="0"/>
                <a:cs typeface="Tahoma" panose="020B0604030504040204" pitchFamily="34" charset="0"/>
              </a:rPr>
              <a:t>ICT </a:t>
            </a:r>
            <a:r>
              <a:rPr lang="pt-BR" sz="2000" kern="0" dirty="0" smtClean="0">
                <a:latin typeface="Tahoma" panose="020B0604030504040204" pitchFamily="34" charset="0"/>
                <a:ea typeface="Tahoma" panose="020B0604030504040204" pitchFamily="34" charset="0"/>
                <a:cs typeface="Tahoma" panose="020B0604030504040204" pitchFamily="34" charset="0"/>
              </a:rPr>
              <a:t>infrastructure.</a:t>
            </a:r>
            <a:endParaRPr lang="pt-BR" sz="2000" kern="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2493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52A2E-D490-4BD6-ACE8-C77858A50E99}"/>
              </a:ext>
            </a:extLst>
          </p:cNvPr>
          <p:cNvSpPr txBox="1"/>
          <p:nvPr/>
        </p:nvSpPr>
        <p:spPr>
          <a:xfrm>
            <a:off x="3810000" y="4229100"/>
            <a:ext cx="11734800" cy="1446550"/>
          </a:xfrm>
          <a:prstGeom prst="rect">
            <a:avLst/>
          </a:prstGeom>
          <a:noFill/>
        </p:spPr>
        <p:txBody>
          <a:bodyPr wrap="square">
            <a:spAutoFit/>
          </a:bodyPr>
          <a:lstStyle/>
          <a:p>
            <a:r>
              <a:rPr lang="en-US" sz="8800" b="1" dirty="0" smtClean="0">
                <a:latin typeface="Times New Roman" panose="02020603050405020304" pitchFamily="18" charset="0"/>
                <a:cs typeface="Times New Roman" panose="02020603050405020304" pitchFamily="18" charset="0"/>
              </a:rPr>
              <a:t>MUITO OBRIGADO</a:t>
            </a:r>
            <a:r>
              <a:rPr lang="en-US" sz="8800" b="1" dirty="0">
                <a:latin typeface="Times New Roman" panose="02020603050405020304" pitchFamily="18" charset="0"/>
                <a:cs typeface="Times New Roman" panose="02020603050405020304" pitchFamily="18" charset="0"/>
              </a:rPr>
              <a:t>!</a:t>
            </a:r>
          </a:p>
        </p:txBody>
      </p:sp>
      <p:pic>
        <p:nvPicPr>
          <p:cNvPr id="4" name="Picture 3" descr="WhatsApp Image 2025-05-06 at 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708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C8A4E5-15D2-04EA-554F-E39D021FCC9E}"/>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3"/>
          <p:cNvSpPr txBox="1"/>
          <p:nvPr/>
        </p:nvSpPr>
        <p:spPr>
          <a:xfrm>
            <a:off x="2493364" y="1682235"/>
            <a:ext cx="13018957" cy="523220"/>
          </a:xfrm>
          <a:prstGeom prst="rect">
            <a:avLst/>
          </a:prstGeom>
          <a:noFill/>
        </p:spPr>
        <p:txBody>
          <a:bodyPr wrap="square" rtlCol="0">
            <a:spAutoFit/>
          </a:bodyPr>
          <a:lstStyle/>
          <a:p>
            <a:pPr marL="450822" lvl="1">
              <a:spcBef>
                <a:spcPts val="600"/>
              </a:spcBef>
              <a:spcAft>
                <a:spcPts val="1200"/>
              </a:spcAft>
              <a:defRPr/>
            </a:pPr>
            <a:r>
              <a:rPr lang="pt-PT" sz="2800" b="1" dirty="0">
                <a:latin typeface="Tahoma" panose="020B0604030504040204" pitchFamily="34" charset="0"/>
                <a:ea typeface="Tahoma" panose="020B0604030504040204" pitchFamily="34" charset="0"/>
                <a:cs typeface="Tahoma" panose="020B0604030504040204" pitchFamily="34" charset="0"/>
              </a:rPr>
              <a:t>1</a:t>
            </a:r>
            <a:r>
              <a:rPr lang="pt-PT" sz="2400" b="1" dirty="0">
                <a:latin typeface="Tahoma" panose="020B0604030504040204" pitchFamily="34" charset="0"/>
                <a:ea typeface="Tahoma" panose="020B0604030504040204" pitchFamily="34" charset="0"/>
                <a:cs typeface="Tahoma" panose="020B0604030504040204" pitchFamily="34" charset="0"/>
              </a:rPr>
              <a:t>. </a:t>
            </a:r>
            <a:r>
              <a:rPr lang="pt-PT" sz="2400" b="1" dirty="0" err="1">
                <a:latin typeface="Tahoma" panose="020B0604030504040204" pitchFamily="34" charset="0"/>
                <a:ea typeface="Tahoma" panose="020B0604030504040204" pitchFamily="34" charset="0"/>
                <a:cs typeface="Tahoma" panose="020B0604030504040204" pitchFamily="34" charset="0"/>
              </a:rPr>
              <a:t>Introduction</a:t>
            </a:r>
            <a:endParaRPr lang="en-US" sz="2800" b="1"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p:cNvSpPr txBox="1"/>
          <p:nvPr/>
        </p:nvSpPr>
        <p:spPr>
          <a:xfrm>
            <a:off x="5943600" y="3543300"/>
            <a:ext cx="9568721" cy="461665"/>
          </a:xfrm>
          <a:prstGeom prst="rect">
            <a:avLst/>
          </a:prstGeom>
          <a:noFill/>
        </p:spPr>
        <p:txBody>
          <a:bodyPr wrap="square" rtlCol="0">
            <a:spAutoFit/>
          </a:bodyPr>
          <a:lstStyle/>
          <a:p>
            <a:pPr marL="450822" lvl="1">
              <a:spcBef>
                <a:spcPts val="600"/>
              </a:spcBef>
              <a:spcAft>
                <a:spcPts val="1200"/>
              </a:spcAft>
              <a:defRPr/>
            </a:pPr>
            <a:endParaRPr lang="en-US" sz="2400" b="1" dirty="0" smtClean="0">
              <a:latin typeface="Arial" panose="020B0604020202020204" pitchFamily="34" charset="0"/>
              <a:cs typeface="Arial" panose="020B0604020202020204" pitchFamily="34" charset="0"/>
            </a:endParaRPr>
          </a:p>
        </p:txBody>
      </p:sp>
      <p:pic>
        <p:nvPicPr>
          <p:cNvPr id="6" name="Picture 2" descr="Mozambique map hi-res stock photography and images - Alamy">
            <a:extLst>
              <a:ext uri="{FF2B5EF4-FFF2-40B4-BE49-F238E27FC236}">
                <a16:creationId xmlns:a16="http://schemas.microsoft.com/office/drawing/2014/main" id="{D6554D19-7ADA-94F9-E56C-4DA6EE7CC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172"/>
          <a:stretch/>
        </p:blipFill>
        <p:spPr bwMode="auto">
          <a:xfrm>
            <a:off x="1567095" y="2614194"/>
            <a:ext cx="4386498" cy="63087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2614194"/>
            <a:ext cx="9144000" cy="4893647"/>
          </a:xfrm>
          <a:prstGeom prst="rect">
            <a:avLst/>
          </a:prstGeom>
        </p:spPr>
        <p:txBody>
          <a:bodyPr>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Mozambique is a country located on the East coast of Africa:</a:t>
            </a:r>
          </a:p>
          <a:p>
            <a:endParaRPr lang="en-GB" sz="2400" dirty="0">
              <a:latin typeface="Tahoma" panose="020B0604030504040204" pitchFamily="34" charset="0"/>
              <a:ea typeface="Tahoma" panose="020B0604030504040204" pitchFamily="34" charset="0"/>
              <a:cs typeface="Tahoma" panose="020B0604030504040204" pitchFamily="34" charset="0"/>
            </a:endParaRPr>
          </a:p>
          <a:p>
            <a:pPr marL="312108" indent="-312108">
              <a:buFont typeface="Arial" panose="020B0604020202020204" pitchFamily="34" charset="0"/>
              <a:buChar char="•"/>
            </a:pPr>
            <a:r>
              <a:rPr lang="en-GB" sz="2400" b="1" dirty="0">
                <a:latin typeface="Tahoma" panose="020B0604030504040204" pitchFamily="34" charset="0"/>
                <a:ea typeface="Tahoma" panose="020B0604030504040204" pitchFamily="34" charset="0"/>
                <a:cs typeface="Tahoma" panose="020B0604030504040204" pitchFamily="34" charset="0"/>
              </a:rPr>
              <a:t>Total area</a:t>
            </a:r>
            <a:r>
              <a:rPr lang="en-GB" sz="2400" dirty="0">
                <a:latin typeface="Tahoma" panose="020B0604030504040204" pitchFamily="34" charset="0"/>
                <a:ea typeface="Tahoma" panose="020B0604030504040204" pitchFamily="34" charset="0"/>
                <a:cs typeface="Tahoma" panose="020B0604030504040204" pitchFamily="34" charset="0"/>
              </a:rPr>
              <a:t>:  799 380 km2;</a:t>
            </a:r>
          </a:p>
          <a:p>
            <a:pPr marL="312108" indent="-312108">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12108" indent="-312108">
              <a:buFont typeface="Arial" panose="020B0604020202020204" pitchFamily="34" charset="0"/>
              <a:buChar char="•"/>
            </a:pPr>
            <a:r>
              <a:rPr lang="en-GB" sz="2400" b="1" dirty="0">
                <a:latin typeface="Tahoma" panose="020B0604030504040204" pitchFamily="34" charset="0"/>
                <a:ea typeface="Tahoma" panose="020B0604030504040204" pitchFamily="34" charset="0"/>
                <a:cs typeface="Tahoma" panose="020B0604030504040204" pitchFamily="34" charset="0"/>
              </a:rPr>
              <a:t>Capital</a:t>
            </a:r>
            <a:r>
              <a:rPr lang="en-GB" sz="2400" dirty="0">
                <a:latin typeface="Tahoma" panose="020B0604030504040204" pitchFamily="34" charset="0"/>
                <a:ea typeface="Tahoma" panose="020B0604030504040204" pitchFamily="34" charset="0"/>
                <a:cs typeface="Tahoma" panose="020B0604030504040204" pitchFamily="34" charset="0"/>
              </a:rPr>
              <a:t>:  Maputo;</a:t>
            </a:r>
          </a:p>
          <a:p>
            <a:pPr marL="312108" indent="-312108">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12108" indent="-312108">
              <a:buFont typeface="Arial" panose="020B0604020202020204" pitchFamily="34" charset="0"/>
              <a:buChar char="•"/>
            </a:pPr>
            <a:r>
              <a:rPr lang="en-GB" sz="2400" b="1" dirty="0">
                <a:latin typeface="Tahoma" panose="020B0604030504040204" pitchFamily="34" charset="0"/>
                <a:ea typeface="Tahoma" panose="020B0604030504040204" pitchFamily="34" charset="0"/>
                <a:cs typeface="Tahoma" panose="020B0604030504040204" pitchFamily="34" charset="0"/>
              </a:rPr>
              <a:t>Official Language:</a:t>
            </a:r>
            <a:r>
              <a:rPr lang="en-GB" sz="2400" dirty="0">
                <a:latin typeface="Tahoma" panose="020B0604030504040204" pitchFamily="34" charset="0"/>
                <a:ea typeface="Tahoma" panose="020B0604030504040204" pitchFamily="34" charset="0"/>
                <a:cs typeface="Tahoma" panose="020B0604030504040204" pitchFamily="34" charset="0"/>
              </a:rPr>
              <a:t> Portuguese;</a:t>
            </a:r>
          </a:p>
          <a:p>
            <a:pPr marL="312108" indent="-312108">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12108" indent="-312108">
              <a:buFont typeface="Arial" panose="020B0604020202020204" pitchFamily="34" charset="0"/>
              <a:buChar char="•"/>
            </a:pPr>
            <a:r>
              <a:rPr lang="en-GB" sz="2400" b="1" dirty="0">
                <a:latin typeface="Tahoma" panose="020B0604030504040204" pitchFamily="34" charset="0"/>
                <a:ea typeface="Tahoma" panose="020B0604030504040204" pitchFamily="34" charset="0"/>
                <a:cs typeface="Tahoma" panose="020B0604030504040204" pitchFamily="34" charset="0"/>
              </a:rPr>
              <a:t>Population:</a:t>
            </a:r>
            <a:r>
              <a:rPr lang="en-GB" sz="2400" dirty="0">
                <a:latin typeface="Tahoma" panose="020B0604030504040204" pitchFamily="34" charset="0"/>
                <a:ea typeface="Tahoma" panose="020B0604030504040204" pitchFamily="34" charset="0"/>
                <a:cs typeface="Tahoma" panose="020B0604030504040204" pitchFamily="34" charset="0"/>
              </a:rPr>
              <a:t> 34 million;</a:t>
            </a:r>
          </a:p>
          <a:p>
            <a:pPr marL="312108" indent="-312108">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12108" indent="-312108">
              <a:buFont typeface="Arial" panose="020B0604020202020204" pitchFamily="34" charset="0"/>
              <a:buChar char="•"/>
            </a:pPr>
            <a:r>
              <a:rPr lang="en-GB" sz="2400" b="1" dirty="0">
                <a:latin typeface="Tahoma" panose="020B0604030504040204" pitchFamily="34" charset="0"/>
                <a:ea typeface="Tahoma" panose="020B0604030504040204" pitchFamily="34" charset="0"/>
                <a:cs typeface="Tahoma" panose="020B0604030504040204" pitchFamily="34" charset="0"/>
              </a:rPr>
              <a:t>Internet Users</a:t>
            </a:r>
            <a:r>
              <a:rPr lang="en-GB" sz="2400" dirty="0">
                <a:latin typeface="Tahoma" panose="020B0604030504040204" pitchFamily="34" charset="0"/>
                <a:ea typeface="Tahoma" panose="020B0604030504040204" pitchFamily="34" charset="0"/>
                <a:cs typeface="Tahoma" panose="020B0604030504040204" pitchFamily="34" charset="0"/>
              </a:rPr>
              <a:t>: 7.96 million;</a:t>
            </a:r>
          </a:p>
          <a:p>
            <a:pPr marL="312108" indent="-312108">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12108" indent="-312108">
              <a:buFont typeface="Arial" panose="020B0604020202020204" pitchFamily="34" charset="0"/>
              <a:buChar char="•"/>
            </a:pPr>
            <a:r>
              <a:rPr lang="en-GB" sz="2400" b="1" dirty="0">
                <a:latin typeface="Tahoma" panose="020B0604030504040204" pitchFamily="34" charset="0"/>
                <a:ea typeface="Tahoma" panose="020B0604030504040204" pitchFamily="34" charset="0"/>
                <a:cs typeface="Tahoma" panose="020B0604030504040204" pitchFamily="34" charset="0"/>
              </a:rPr>
              <a:t>Mobile Phones Users</a:t>
            </a:r>
            <a:r>
              <a:rPr lang="en-GB" sz="2400" dirty="0">
                <a:latin typeface="Tahoma" panose="020B0604030504040204" pitchFamily="34" charset="0"/>
                <a:ea typeface="Tahoma" panose="020B0604030504040204" pitchFamily="34" charset="0"/>
                <a:cs typeface="Tahoma" panose="020B0604030504040204" pitchFamily="34" charset="0"/>
              </a:rPr>
              <a:t>: 18.91 million. </a:t>
            </a:r>
          </a:p>
        </p:txBody>
      </p:sp>
      <p:sp>
        <p:nvSpPr>
          <p:cNvPr id="7"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3</a:t>
            </a:fld>
            <a:endParaRPr lang="pt-PT" sz="2000" dirty="0">
              <a:solidFill>
                <a:schemeClr val="bg1"/>
              </a:solidFill>
            </a:endParaRPr>
          </a:p>
        </p:txBody>
      </p:sp>
    </p:spTree>
    <p:extLst>
      <p:ext uri="{BB962C8B-B14F-4D97-AF65-F5344CB8AC3E}">
        <p14:creationId xmlns:p14="http://schemas.microsoft.com/office/powerpoint/2010/main" val="3193859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C8A4E5-15D2-04EA-554F-E39D021FCC9E}"/>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3"/>
          <p:cNvSpPr txBox="1"/>
          <p:nvPr/>
        </p:nvSpPr>
        <p:spPr>
          <a:xfrm>
            <a:off x="2493364" y="1682235"/>
            <a:ext cx="13018957" cy="461665"/>
          </a:xfrm>
          <a:prstGeom prst="rect">
            <a:avLst/>
          </a:prstGeom>
          <a:noFill/>
        </p:spPr>
        <p:txBody>
          <a:bodyPr wrap="square" rtlCol="0">
            <a:spAutoFit/>
          </a:bodyPr>
          <a:lstStyle/>
          <a:p>
            <a:pPr marL="450822" lvl="1">
              <a:spcBef>
                <a:spcPts val="600"/>
              </a:spcBef>
              <a:spcAft>
                <a:spcPts val="1200"/>
              </a:spcAft>
              <a:defRPr/>
            </a:pPr>
            <a:r>
              <a:rPr lang="pt-PT" sz="2400" b="1" dirty="0">
                <a:latin typeface="Tahoma" panose="020B0604030504040204" pitchFamily="34" charset="0"/>
                <a:ea typeface="Tahoma" panose="020B0604030504040204" pitchFamily="34" charset="0"/>
                <a:cs typeface="Tahoma" panose="020B0604030504040204" pitchFamily="34" charset="0"/>
              </a:rPr>
              <a:t>1. </a:t>
            </a:r>
            <a:r>
              <a:rPr lang="pt-PT" sz="2400" b="1" dirty="0" err="1">
                <a:latin typeface="Tahoma" panose="020B0604030504040204" pitchFamily="34" charset="0"/>
                <a:ea typeface="Tahoma" panose="020B0604030504040204" pitchFamily="34" charset="0"/>
                <a:cs typeface="Tahoma" panose="020B0604030504040204" pitchFamily="34" charset="0"/>
              </a:rPr>
              <a:t>Introduction</a:t>
            </a:r>
            <a:r>
              <a:rPr lang="pt-PT" sz="2400" b="1" dirty="0">
                <a:latin typeface="Tahoma" panose="020B0604030504040204" pitchFamily="34" charset="0"/>
                <a:ea typeface="Tahoma" panose="020B0604030504040204" pitchFamily="34" charset="0"/>
                <a:cs typeface="Tahoma" panose="020B0604030504040204" pitchFamily="34" charset="0"/>
              </a:rPr>
              <a:t> (</a:t>
            </a:r>
            <a:r>
              <a:rPr lang="pt-PT" sz="2400" b="1" dirty="0" err="1">
                <a:latin typeface="Tahoma" panose="020B0604030504040204" pitchFamily="34" charset="0"/>
                <a:ea typeface="Tahoma" panose="020B0604030504040204" pitchFamily="34" charset="0"/>
                <a:cs typeface="Tahoma" panose="020B0604030504040204" pitchFamily="34" charset="0"/>
              </a:rPr>
              <a:t>cont</a:t>
            </a:r>
            <a:r>
              <a:rPr lang="pt-PT" sz="2400" b="1" dirty="0">
                <a:latin typeface="Tahoma" panose="020B0604030504040204" pitchFamily="34" charset="0"/>
                <a:ea typeface="Tahoma" panose="020B0604030504040204" pitchFamily="34" charset="0"/>
                <a:cs typeface="Tahoma" panose="020B0604030504040204" pitchFamily="34" charset="0"/>
              </a:rPr>
              <a:t>.)</a:t>
            </a:r>
            <a:endParaRPr lang="en-US" sz="2400" b="1"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p:cNvSpPr txBox="1"/>
          <p:nvPr/>
        </p:nvSpPr>
        <p:spPr>
          <a:xfrm>
            <a:off x="5943600" y="3543300"/>
            <a:ext cx="9568721" cy="461665"/>
          </a:xfrm>
          <a:prstGeom prst="rect">
            <a:avLst/>
          </a:prstGeom>
          <a:noFill/>
        </p:spPr>
        <p:txBody>
          <a:bodyPr wrap="square" rtlCol="0">
            <a:spAutoFit/>
          </a:bodyPr>
          <a:lstStyle/>
          <a:p>
            <a:pPr marL="450822" lvl="1">
              <a:spcBef>
                <a:spcPts val="600"/>
              </a:spcBef>
              <a:spcAft>
                <a:spcPts val="1200"/>
              </a:spcAft>
              <a:defRPr/>
            </a:pPr>
            <a:endParaRPr lang="en-US" sz="2400" b="1" dirty="0" smtClean="0">
              <a:latin typeface="Arial" panose="020B0604020202020204" pitchFamily="34" charset="0"/>
              <a:cs typeface="Arial" panose="020B0604020202020204" pitchFamily="34" charset="0"/>
            </a:endParaRPr>
          </a:p>
        </p:txBody>
      </p:sp>
      <p:sp>
        <p:nvSpPr>
          <p:cNvPr id="2" name="Rectangle 1"/>
          <p:cNvSpPr/>
          <p:nvPr/>
        </p:nvSpPr>
        <p:spPr>
          <a:xfrm>
            <a:off x="7315200" y="2358267"/>
            <a:ext cx="9144000" cy="3785652"/>
          </a:xfrm>
          <a:prstGeom prst="rect">
            <a:avLst/>
          </a:prstGeom>
          <a:solidFill>
            <a:srgbClr val="92D050"/>
          </a:solidFill>
        </p:spPr>
        <p:txBody>
          <a:bodyPr>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ICT offers a wide range of digital content and platforms that</a:t>
            </a:r>
            <a:r>
              <a:rPr lang="pt-BR" sz="2400" dirty="0">
                <a:latin typeface="Tahoma" panose="020B0604030504040204" pitchFamily="34" charset="0"/>
                <a:ea typeface="Tahoma" panose="020B0604030504040204" pitchFamily="34" charset="0"/>
                <a:cs typeface="Tahoma" panose="020B0604030504040204" pitchFamily="34" charset="0"/>
              </a:rPr>
              <a:t>:</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inform and entertain;</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enable social relationships;</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facilitate governance processes;</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boost e-commerce;</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Enable inclusion of the processes;</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They facilitate entrepreneurship;</a:t>
            </a:r>
          </a:p>
          <a:p>
            <a:pPr marL="328002" lvl="1" indent="-312108">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They make it easier to report abuse</a:t>
            </a:r>
            <a:r>
              <a:rPr lang="pt-BR" sz="2400" dirty="0">
                <a:latin typeface="Tahoma" panose="020B0604030504040204" pitchFamily="34" charset="0"/>
                <a:ea typeface="Tahoma" panose="020B0604030504040204" pitchFamily="34" charset="0"/>
                <a:cs typeface="Tahoma" panose="020B0604030504040204" pitchFamily="34" charset="0"/>
              </a:rPr>
              <a:t>;</a:t>
            </a:r>
          </a:p>
          <a:p>
            <a:pPr marL="328002" lvl="1" indent="-312108">
              <a:buFont typeface="Wingdings" panose="05000000000000000000" pitchFamily="2" charset="2"/>
              <a:buChar char="Ø"/>
            </a:pPr>
            <a:r>
              <a:rPr lang="pt-BR" sz="2400" dirty="0">
                <a:latin typeface="Tahoma" panose="020B0604030504040204" pitchFamily="34" charset="0"/>
                <a:ea typeface="Tahoma" panose="020B0604030504040204" pitchFamily="34" charset="0"/>
                <a:cs typeface="Tahoma" panose="020B0604030504040204" pitchFamily="34" charset="0"/>
              </a:rPr>
              <a:t>Speed up financial transactions; and</a:t>
            </a:r>
          </a:p>
          <a:p>
            <a:pPr marL="328002" lvl="1" indent="-312108">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Promote the fight against corruption</a:t>
            </a:r>
            <a:r>
              <a:rPr lang="pt-BR"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4</a:t>
            </a:fld>
            <a:endParaRPr lang="pt-PT" sz="2000" dirty="0">
              <a:solidFill>
                <a:schemeClr val="bg1"/>
              </a:solidFill>
            </a:endParaRPr>
          </a:p>
        </p:txBody>
      </p:sp>
      <p:pic>
        <p:nvPicPr>
          <p:cNvPr id="8" name="Picture 2" descr="https://1.bp.blogspot.com/-drjef5wZHb0/VWZOgyEPqFI/AAAAAAAAATs/V_SFG66QwhQ/s400/MariliaA_Acessibilidade-redes_Image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045" y="2485638"/>
            <a:ext cx="2096287" cy="1675853"/>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0574872">
            <a:off x="1312306" y="4379945"/>
            <a:ext cx="2339859" cy="192490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72841">
            <a:off x="4331566" y="2929165"/>
            <a:ext cx="2053572" cy="177056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3726" b="58845"/>
          <a:stretch/>
        </p:blipFill>
        <p:spPr>
          <a:xfrm rot="20349005">
            <a:off x="2786689" y="5245207"/>
            <a:ext cx="2615702" cy="1833198"/>
          </a:xfrm>
          <a:prstGeom prst="rect">
            <a:avLst/>
          </a:prstGeom>
        </p:spPr>
      </p:pic>
      <p:pic>
        <p:nvPicPr>
          <p:cNvPr id="12" name="Picture 11"/>
          <p:cNvPicPr>
            <a:picLocks noChangeAspect="1"/>
          </p:cNvPicPr>
          <p:nvPr/>
        </p:nvPicPr>
        <p:blipFill rotWithShape="1">
          <a:blip r:embed="rId8"/>
          <a:srcRect t="9235" b="5974"/>
          <a:stretch/>
        </p:blipFill>
        <p:spPr>
          <a:xfrm rot="20992858">
            <a:off x="4057865" y="6425275"/>
            <a:ext cx="2685755" cy="2407231"/>
          </a:xfrm>
          <a:prstGeom prst="rect">
            <a:avLst/>
          </a:prstGeom>
        </p:spPr>
      </p:pic>
      <p:pic>
        <p:nvPicPr>
          <p:cNvPr id="13" name="Picture 12"/>
          <p:cNvPicPr>
            <a:picLocks noChangeAspect="1"/>
          </p:cNvPicPr>
          <p:nvPr/>
        </p:nvPicPr>
        <p:blipFill rotWithShape="1">
          <a:blip r:embed="rId9"/>
          <a:srcRect t="27418" b="7839"/>
          <a:stretch/>
        </p:blipFill>
        <p:spPr>
          <a:xfrm rot="1088268">
            <a:off x="1738543" y="7253428"/>
            <a:ext cx="1613815" cy="1748908"/>
          </a:xfrm>
          <a:prstGeom prst="rect">
            <a:avLst/>
          </a:prstGeom>
        </p:spPr>
      </p:pic>
      <p:sp>
        <p:nvSpPr>
          <p:cNvPr id="14" name="Rectangle 13"/>
          <p:cNvSpPr/>
          <p:nvPr/>
        </p:nvSpPr>
        <p:spPr>
          <a:xfrm>
            <a:off x="7315200" y="6606096"/>
            <a:ext cx="9144000" cy="1938992"/>
          </a:xfrm>
          <a:prstGeom prst="rect">
            <a:avLst/>
          </a:prstGeom>
          <a:solidFill>
            <a:srgbClr val="FF0000"/>
          </a:solidFill>
        </p:spPr>
        <p:txBody>
          <a:bodyPr>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In cyberspace we find malicious content and crimes </a:t>
            </a:r>
            <a:r>
              <a:rPr lang="pt-BR" sz="24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312108" indent="-312108">
              <a:buFont typeface="Wingdings" panose="05000000000000000000" pitchFamily="2" charset="2"/>
              <a:buChar char="Ø"/>
            </a:pPr>
            <a:r>
              <a:rPr lang="pt-BR" sz="2400" b="1" dirty="0">
                <a:solidFill>
                  <a:schemeClr val="bg1"/>
                </a:solidFill>
                <a:latin typeface="Tahoma" panose="020B0604030504040204" pitchFamily="34" charset="0"/>
                <a:ea typeface="Tahoma" panose="020B0604030504040204" pitchFamily="34" charset="0"/>
                <a:cs typeface="Tahoma" panose="020B0604030504040204" pitchFamily="34" charset="0"/>
              </a:rPr>
              <a:t>scam,</a:t>
            </a:r>
          </a:p>
          <a:p>
            <a:pPr marL="312108" indent="-312108">
              <a:buFont typeface="Wingdings" panose="05000000000000000000" pitchFamily="2" charset="2"/>
              <a:buChar char="Ø"/>
            </a:pPr>
            <a:r>
              <a:rPr lang="pt-BR" sz="2400" b="1" dirty="0">
                <a:solidFill>
                  <a:schemeClr val="bg1"/>
                </a:solidFill>
                <a:latin typeface="Tahoma" panose="020B0604030504040204" pitchFamily="34" charset="0"/>
                <a:ea typeface="Tahoma" panose="020B0604030504040204" pitchFamily="34" charset="0"/>
                <a:cs typeface="Tahoma" panose="020B0604030504040204" pitchFamily="34" charset="0"/>
              </a:rPr>
              <a:t>False information/news,</a:t>
            </a:r>
          </a:p>
          <a:p>
            <a:pPr marL="312108" indent="-312108">
              <a:buFont typeface="Wingdings" panose="05000000000000000000" pitchFamily="2" charset="2"/>
              <a:buChar char="Ø"/>
            </a:pPr>
            <a:r>
              <a:rPr lang="pt-BR" sz="2400" b="1" dirty="0">
                <a:solidFill>
                  <a:schemeClr val="bg1"/>
                </a:solidFill>
                <a:latin typeface="Tahoma" panose="020B0604030504040204" pitchFamily="34" charset="0"/>
                <a:ea typeface="Tahoma" panose="020B0604030504040204" pitchFamily="34" charset="0"/>
                <a:cs typeface="Tahoma" panose="020B0604030504040204" pitchFamily="34" charset="0"/>
              </a:rPr>
              <a:t>Drug trafficking,</a:t>
            </a:r>
          </a:p>
          <a:p>
            <a:pPr marL="312108" indent="-312108">
              <a:buFont typeface="Wingdings" panose="05000000000000000000" pitchFamily="2" charset="2"/>
              <a:buChar char="Ø"/>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Abuse of women and children</a:t>
            </a:r>
            <a:r>
              <a:rPr lang="pt-BR" sz="24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509769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C8A4E5-15D2-04EA-554F-E39D021FCC9E}"/>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3"/>
          <p:cNvSpPr txBox="1"/>
          <p:nvPr/>
        </p:nvSpPr>
        <p:spPr>
          <a:xfrm>
            <a:off x="2493364" y="1682235"/>
            <a:ext cx="13018957" cy="461665"/>
          </a:xfrm>
          <a:prstGeom prst="rect">
            <a:avLst/>
          </a:prstGeom>
          <a:noFill/>
        </p:spPr>
        <p:txBody>
          <a:bodyPr wrap="square" rtlCol="0">
            <a:spAutoFit/>
          </a:bodyPr>
          <a:lstStyle/>
          <a:p>
            <a:pPr marL="450822" lvl="1">
              <a:spcBef>
                <a:spcPts val="600"/>
              </a:spcBef>
              <a:spcAft>
                <a:spcPts val="1200"/>
              </a:spcAft>
              <a:defRPr/>
            </a:pPr>
            <a:r>
              <a:rPr lang="pt-PT" sz="2400" b="1" dirty="0" smtClean="0">
                <a:latin typeface="Tahoma" panose="020B0604030504040204" pitchFamily="34" charset="0"/>
                <a:ea typeface="Tahoma" panose="020B0604030504040204" pitchFamily="34" charset="0"/>
                <a:cs typeface="Tahoma" panose="020B0604030504040204" pitchFamily="34" charset="0"/>
              </a:rPr>
              <a:t>2</a:t>
            </a:r>
            <a:r>
              <a:rPr lang="pt-PT"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Legal, Regulatory Framework and ICT Guiding Instruments in </a:t>
            </a:r>
            <a:r>
              <a:rPr lang="en-US" sz="2400" b="1" dirty="0" smtClean="0">
                <a:latin typeface="Tahoma" panose="020B0604030504040204" pitchFamily="34" charset="0"/>
                <a:ea typeface="Tahoma" panose="020B0604030504040204" pitchFamily="34" charset="0"/>
                <a:cs typeface="Tahoma" panose="020B0604030504040204" pitchFamily="34" charset="0"/>
              </a:rPr>
              <a:t>Mozambique</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p:cNvSpPr txBox="1"/>
          <p:nvPr/>
        </p:nvSpPr>
        <p:spPr>
          <a:xfrm>
            <a:off x="5943600" y="3543300"/>
            <a:ext cx="9568721" cy="461665"/>
          </a:xfrm>
          <a:prstGeom prst="rect">
            <a:avLst/>
          </a:prstGeom>
          <a:noFill/>
        </p:spPr>
        <p:txBody>
          <a:bodyPr wrap="square" rtlCol="0">
            <a:spAutoFit/>
          </a:bodyPr>
          <a:lstStyle/>
          <a:p>
            <a:pPr marL="450822" lvl="1">
              <a:spcBef>
                <a:spcPts val="600"/>
              </a:spcBef>
              <a:spcAft>
                <a:spcPts val="1200"/>
              </a:spcAft>
              <a:defRPr/>
            </a:pPr>
            <a:endParaRPr lang="en-US" sz="2400" b="1" dirty="0" smtClean="0">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5</a:t>
            </a:fld>
            <a:endParaRPr lang="pt-PT" sz="2000" dirty="0">
              <a:solidFill>
                <a:schemeClr val="bg1"/>
              </a:solidFill>
            </a:endParaRPr>
          </a:p>
        </p:txBody>
      </p:sp>
      <p:sp>
        <p:nvSpPr>
          <p:cNvPr id="15" name="CaixaDeTexto 3"/>
          <p:cNvSpPr txBox="1"/>
          <p:nvPr/>
        </p:nvSpPr>
        <p:spPr>
          <a:xfrm>
            <a:off x="2493363" y="2381934"/>
            <a:ext cx="13018957" cy="461665"/>
          </a:xfrm>
          <a:prstGeom prst="rect">
            <a:avLst/>
          </a:prstGeom>
          <a:noFill/>
        </p:spPr>
        <p:txBody>
          <a:bodyPr wrap="square" rtlCol="0">
            <a:spAutoFit/>
          </a:bodyPr>
          <a:lstStyle/>
          <a:p>
            <a:pPr marL="450822" lvl="1">
              <a:spcBef>
                <a:spcPts val="600"/>
              </a:spcBef>
              <a:spcAft>
                <a:spcPts val="1200"/>
              </a:spcAft>
              <a:defRPr/>
            </a:pPr>
            <a:r>
              <a:rPr lang="en-US" sz="2400" b="1" dirty="0">
                <a:latin typeface="Tahoma" panose="020B0604030504040204" pitchFamily="34" charset="0"/>
                <a:ea typeface="Tahoma" panose="020B0604030504040204" pitchFamily="34" charset="0"/>
                <a:cs typeface="Tahoma" panose="020B0604030504040204" pitchFamily="34" charset="0"/>
              </a:rPr>
              <a:t>Approved legal, regulatory and guiding instruments</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DE1624B7-92AC-204D-8269-B54D133DEA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4884" y="3081634"/>
            <a:ext cx="1123529" cy="108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Partilhar com o Governo da Província de Sofala a essência da Lei de Transacções Electrónicas, capitalizando o que a mesma irá trazer ou mudar no quotidiano da vida do cidadão, do sector privado, da academia e da administração pública, quanto à Dignidade,">
            <a:extLst>
              <a:ext uri="{FF2B5EF4-FFF2-40B4-BE49-F238E27FC236}">
                <a16:creationId xmlns:a16="http://schemas.microsoft.com/office/drawing/2014/main" id="{EB696E44-F865-F541-8026-57961E9860F2}"/>
              </a:ext>
            </a:extLst>
          </p:cNvPr>
          <p:cNvSpPr txBox="1">
            <a:spLocks/>
          </p:cNvSpPr>
          <p:nvPr/>
        </p:nvSpPr>
        <p:spPr>
          <a:xfrm>
            <a:off x="2629436" y="3178812"/>
            <a:ext cx="6788448" cy="978025"/>
          </a:xfrm>
          <a:prstGeom prst="rect">
            <a:avLst/>
          </a:prstGeom>
          <a:noFill/>
          <a:ln/>
        </p:spPr>
        <p:style>
          <a:lnRef idx="1">
            <a:schemeClr val="accent2"/>
          </a:lnRef>
          <a:fillRef idx="2">
            <a:schemeClr val="accent2"/>
          </a:fillRef>
          <a:effectRef idx="1">
            <a:schemeClr val="accent2"/>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buNone/>
            </a:pPr>
            <a:r>
              <a:rPr lang="en-US" sz="2000" b="1" dirty="0" smtClean="0">
                <a:ea typeface="Tahoma" panose="020B0604030504040204" pitchFamily="34" charset="0"/>
                <a:cs typeface="Tahoma" panose="020B0604030504040204" pitchFamily="34" charset="0"/>
              </a:rPr>
              <a:t>Law </a:t>
            </a:r>
            <a:r>
              <a:rPr lang="en-US" sz="2000" b="1" dirty="0">
                <a:ea typeface="Tahoma" panose="020B0604030504040204" pitchFamily="34" charset="0"/>
                <a:cs typeface="Tahoma" panose="020B0604030504040204" pitchFamily="34" charset="0"/>
              </a:rPr>
              <a:t>3/2017 of January </a:t>
            </a:r>
            <a:r>
              <a:rPr lang="en-US" sz="2000" b="1" dirty="0" smtClean="0">
                <a:ea typeface="Tahoma" panose="020B0604030504040204" pitchFamily="34" charset="0"/>
                <a:cs typeface="Tahoma" panose="020B0604030504040204" pitchFamily="34" charset="0"/>
              </a:rPr>
              <a:t>9</a:t>
            </a:r>
            <a:r>
              <a:rPr lang="en-US" sz="2000" b="1" baseline="30000" dirty="0" smtClean="0">
                <a:ea typeface="Tahoma" panose="020B0604030504040204" pitchFamily="34" charset="0"/>
                <a:cs typeface="Tahoma" panose="020B0604030504040204" pitchFamily="34" charset="0"/>
              </a:rPr>
              <a:t>th</a:t>
            </a:r>
            <a:r>
              <a:rPr lang="en-US" sz="2000" b="1" dirty="0" smtClean="0">
                <a:ea typeface="Tahoma" panose="020B0604030504040204" pitchFamily="34" charset="0"/>
                <a:cs typeface="Tahoma" panose="020B0604030504040204" pitchFamily="34" charset="0"/>
              </a:rPr>
              <a:t> – approve the </a:t>
            </a:r>
            <a:r>
              <a:rPr lang="en-US" sz="2000" b="1" dirty="0" smtClean="0">
                <a:solidFill>
                  <a:srgbClr val="FF0000"/>
                </a:solidFill>
                <a:ea typeface="Tahoma" panose="020B0604030504040204" pitchFamily="34" charset="0"/>
                <a:cs typeface="Tahoma" panose="020B0604030504040204" pitchFamily="34" charset="0"/>
              </a:rPr>
              <a:t>Electronic Transaction Law</a:t>
            </a:r>
            <a:endParaRPr lang="pt-BR" sz="2000" dirty="0">
              <a:solidFill>
                <a:srgbClr val="FF0000"/>
              </a:solidFill>
              <a:ea typeface="Tahoma" panose="020B0604030504040204" pitchFamily="34" charset="0"/>
              <a:cs typeface="Tahoma" panose="020B0604030504040204" pitchFamily="34" charset="0"/>
            </a:endParaRPr>
          </a:p>
        </p:txBody>
      </p:sp>
      <p:sp>
        <p:nvSpPr>
          <p:cNvPr id="20" name="Freeform 19">
            <a:extLst>
              <a:ext uri="{FF2B5EF4-FFF2-40B4-BE49-F238E27FC236}">
                <a16:creationId xmlns:a16="http://schemas.microsoft.com/office/drawing/2014/main" id="{BFEA69A4-39ED-212B-0E8B-6EE61B313C2E}"/>
              </a:ext>
            </a:extLst>
          </p:cNvPr>
          <p:cNvSpPr/>
          <p:nvPr/>
        </p:nvSpPr>
        <p:spPr>
          <a:xfrm>
            <a:off x="2594432" y="5390860"/>
            <a:ext cx="6823452" cy="1081176"/>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a:solidFill>
            <a:schemeClr val="accent2">
              <a:lumMod val="40000"/>
              <a:lumOff val="60000"/>
            </a:schemeClr>
          </a:solidFill>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defTabSz="445042">
              <a:lnSpc>
                <a:spcPct val="90000"/>
              </a:lnSpc>
              <a:spcAft>
                <a:spcPct val="3500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Resolution No. 17/2018, of June 21 - approves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Information Society Policy</a:t>
            </a:r>
            <a:endParaRPr lang="pt-B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7EA17CCD-849F-6755-DEAF-5745204D7E05}"/>
              </a:ext>
            </a:extLst>
          </p:cNvPr>
          <p:cNvSpPr/>
          <p:nvPr/>
        </p:nvSpPr>
        <p:spPr>
          <a:xfrm>
            <a:off x="1200973" y="5389940"/>
            <a:ext cx="1323906" cy="1108687"/>
          </a:xfrm>
          <a:prstGeom prst="rect">
            <a:avLst/>
          </a:prstGeom>
          <a:blipFill rotWithShape="1">
            <a:blip r:embed="rId5" cstate="email">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9BB013D9-7A98-F6CF-B8E7-824378A0F6B3}"/>
              </a:ext>
            </a:extLst>
          </p:cNvPr>
          <p:cNvSpPr/>
          <p:nvPr/>
        </p:nvSpPr>
        <p:spPr>
          <a:xfrm>
            <a:off x="2608655" y="4338635"/>
            <a:ext cx="6774593" cy="852568"/>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defTabSz="445042">
              <a:lnSpc>
                <a:spcPct val="90000"/>
              </a:lnSpc>
              <a:spcAft>
                <a:spcPct val="35000"/>
              </a:spcAft>
            </a:pPr>
            <a:r>
              <a:rPr lang="en-US" sz="2000" b="1" dirty="0">
                <a:latin typeface="Tahoma" panose="020B0604030504040204" pitchFamily="34" charset="0"/>
                <a:ea typeface="Tahoma" panose="020B0604030504040204" pitchFamily="34" charset="0"/>
                <a:cs typeface="Tahoma" panose="020B0604030504040204" pitchFamily="34" charset="0"/>
              </a:rPr>
              <a:t>Decree No. 67/2017, of December </a:t>
            </a:r>
            <a:r>
              <a:rPr lang="en-US" sz="2000" b="1" dirty="0" smtClean="0">
                <a:latin typeface="Tahoma" panose="020B0604030504040204" pitchFamily="34" charset="0"/>
                <a:ea typeface="Tahoma" panose="020B0604030504040204" pitchFamily="34" charset="0"/>
                <a:cs typeface="Tahoma" panose="020B0604030504040204" pitchFamily="34" charset="0"/>
              </a:rPr>
              <a:t>1</a:t>
            </a:r>
            <a:r>
              <a:rPr lang="en-US" sz="2000" b="1" baseline="30000" dirty="0" smtClean="0">
                <a:latin typeface="Tahoma" panose="020B0604030504040204" pitchFamily="34" charset="0"/>
                <a:ea typeface="Tahoma" panose="020B0604030504040204" pitchFamily="34" charset="0"/>
                <a:cs typeface="Tahoma" panose="020B0604030504040204" pitchFamily="34" charset="0"/>
              </a:rPr>
              <a:t>st</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 approves </a:t>
            </a:r>
            <a:r>
              <a:rPr lang="en-US" sz="2000" b="1" dirty="0">
                <a:latin typeface="Tahoma" panose="020B0604030504040204" pitchFamily="34" charset="0"/>
                <a:ea typeface="Tahoma" panose="020B0604030504040204" pitchFamily="34" charset="0"/>
                <a:cs typeface="Tahoma" panose="020B0604030504040204" pitchFamily="34" charset="0"/>
              </a:rPr>
              <a:t>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e-Government Interoperability Framework</a:t>
            </a:r>
            <a:r>
              <a:rPr lang="pt-PT" sz="1050" b="1" dirty="0" smtClean="0">
                <a:latin typeface="Tahoma" panose="020B0604030504040204" pitchFamily="34" charset="0"/>
                <a:ea typeface="Tahoma" panose="020B0604030504040204" pitchFamily="34" charset="0"/>
                <a:cs typeface="Tahoma" panose="020B0604030504040204" pitchFamily="34" charset="0"/>
              </a:rPr>
              <a:t>;</a:t>
            </a:r>
            <a:endParaRPr lang="pt-BR" sz="105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C55C563F-B738-4BCB-2553-1A6F656FAE64}"/>
              </a:ext>
            </a:extLst>
          </p:cNvPr>
          <p:cNvSpPr/>
          <p:nvPr/>
        </p:nvSpPr>
        <p:spPr>
          <a:xfrm>
            <a:off x="1284750" y="4211503"/>
            <a:ext cx="1233115" cy="1079219"/>
          </a:xfrm>
          <a:prstGeom prst="rect">
            <a:avLst/>
          </a:prstGeom>
          <a:blipFill rotWithShape="1">
            <a:blip r:embed="rId6" cstate="email">
              <a:extLst>
                <a:ext uri="{28A0092B-C50C-407E-A947-70E740481C1C}">
                  <a14:useLocalDpi xmlns:a14="http://schemas.microsoft.com/office/drawing/2010/main"/>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4" name="Freeform 23">
            <a:extLst>
              <a:ext uri="{FF2B5EF4-FFF2-40B4-BE49-F238E27FC236}">
                <a16:creationId xmlns:a16="http://schemas.microsoft.com/office/drawing/2014/main" id="{A7754953-6A81-9A8F-9AB9-33180D91BFFE}"/>
              </a:ext>
            </a:extLst>
          </p:cNvPr>
          <p:cNvSpPr/>
          <p:nvPr/>
        </p:nvSpPr>
        <p:spPr>
          <a:xfrm>
            <a:off x="2552587" y="6619393"/>
            <a:ext cx="6865297" cy="1119071"/>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p:spPr>
        <p:style>
          <a:lnRef idx="1">
            <a:schemeClr val="accent5"/>
          </a:lnRef>
          <a:fillRef idx="2">
            <a:schemeClr val="accent5"/>
          </a:fillRef>
          <a:effectRef idx="1">
            <a:schemeClr val="accent5"/>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algn="just" defTabSz="445042">
              <a:lnSpc>
                <a:spcPct val="90000"/>
              </a:lnSpc>
              <a:spcAft>
                <a:spcPct val="35000"/>
              </a:spcAft>
            </a:pPr>
            <a:r>
              <a:rPr lang="en-US" b="1" dirty="0">
                <a:latin typeface="Tahoma" panose="020B0604030504040204" pitchFamily="34" charset="0"/>
                <a:ea typeface="Tahoma" panose="020B0604030504040204" pitchFamily="34" charset="0"/>
                <a:cs typeface="Tahoma" panose="020B0604030504040204" pitchFamily="34" charset="0"/>
              </a:rPr>
              <a:t>Resolution No. 5/ 2019 of June </a:t>
            </a:r>
            <a:r>
              <a:rPr lang="en-US" b="1" dirty="0" smtClean="0">
                <a:latin typeface="Tahoma" panose="020B0604030504040204" pitchFamily="34" charset="0"/>
                <a:ea typeface="Tahoma" panose="020B0604030504040204" pitchFamily="34" charset="0"/>
                <a:cs typeface="Tahoma" panose="020B0604030504040204" pitchFamily="34" charset="0"/>
              </a:rPr>
              <a:t>20 - ratifies </a:t>
            </a:r>
            <a:r>
              <a:rPr lang="en-US" b="1" dirty="0">
                <a:latin typeface="Tahoma" panose="020B0604030504040204" pitchFamily="34" charset="0"/>
                <a:ea typeface="Tahoma" panose="020B0604030504040204" pitchFamily="34" charset="0"/>
                <a:cs typeface="Tahoma" panose="020B0604030504040204" pitchFamily="34" charset="0"/>
              </a:rPr>
              <a:t>the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African Union Convention on Cybersecurity and Personal Data Protection</a:t>
            </a:r>
            <a:r>
              <a:rPr lang="en-US" b="1" dirty="0">
                <a:latin typeface="Tahoma" panose="020B0604030504040204" pitchFamily="34" charset="0"/>
                <a:ea typeface="Tahoma" panose="020B0604030504040204" pitchFamily="34" charset="0"/>
                <a:cs typeface="Tahoma" panose="020B0604030504040204" pitchFamily="34" charset="0"/>
              </a:rPr>
              <a:t> (Malabo Convention</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pt-BR"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33838795-C83E-4A6C-6C2E-11AE11ACAED3}"/>
              </a:ext>
            </a:extLst>
          </p:cNvPr>
          <p:cNvSpPr/>
          <p:nvPr/>
        </p:nvSpPr>
        <p:spPr>
          <a:xfrm>
            <a:off x="1228682" y="6569901"/>
            <a:ext cx="1233115" cy="1097363"/>
          </a:xfrm>
          <a:prstGeom prst="rect">
            <a:avLst/>
          </a:prstGeom>
          <a:blipFill rotWithShape="1">
            <a:blip r:embed="rId7" cstate="email">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6" name="Freeform 25">
            <a:extLst>
              <a:ext uri="{FF2B5EF4-FFF2-40B4-BE49-F238E27FC236}">
                <a16:creationId xmlns:a16="http://schemas.microsoft.com/office/drawing/2014/main" id="{583BCD73-BCE3-D658-ADA6-96461CB63D6A}"/>
              </a:ext>
            </a:extLst>
          </p:cNvPr>
          <p:cNvSpPr/>
          <p:nvPr/>
        </p:nvSpPr>
        <p:spPr>
          <a:xfrm>
            <a:off x="2562208" y="7885821"/>
            <a:ext cx="6855676" cy="1067019"/>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a:solidFill>
            <a:schemeClr val="accent4">
              <a:lumMod val="40000"/>
              <a:lumOff val="6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algn="just" defTabSz="445042">
              <a:lnSpc>
                <a:spcPct val="90000"/>
              </a:lnSpc>
              <a:spcAft>
                <a:spcPct val="35000"/>
              </a:spcAft>
            </a:pPr>
            <a:r>
              <a:rPr lang="en-US" b="1" dirty="0">
                <a:latin typeface="Tahoma" panose="020B0604030504040204" pitchFamily="34" charset="0"/>
                <a:ea typeface="Tahoma" panose="020B0604030504040204" pitchFamily="34" charset="0"/>
                <a:cs typeface="Tahoma" panose="020B0604030504040204" pitchFamily="34" charset="0"/>
              </a:rPr>
              <a:t>Decree No. 59/2019 of July 3rd - approves the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Regulation of the Digital Certification System of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Mozambique</a:t>
            </a:r>
            <a:r>
              <a:rPr lang="pt-BR" sz="1050" b="1" dirty="0">
                <a:solidFill>
                  <a:srgbClr val="FF0000"/>
                </a:solidFill>
                <a:latin typeface="Calibri"/>
                <a:cs typeface="Calibri"/>
              </a:rPr>
              <a:t>.</a:t>
            </a:r>
            <a:endParaRPr lang="pt-PT" sz="1050" dirty="0">
              <a:solidFill>
                <a:srgbClr val="FF0000"/>
              </a:solidFill>
              <a:latin typeface="Calibri"/>
              <a:cs typeface="Calibri"/>
            </a:endParaRPr>
          </a:p>
        </p:txBody>
      </p:sp>
      <p:sp>
        <p:nvSpPr>
          <p:cNvPr id="27" name="Rectangle 26">
            <a:extLst>
              <a:ext uri="{FF2B5EF4-FFF2-40B4-BE49-F238E27FC236}">
                <a16:creationId xmlns:a16="http://schemas.microsoft.com/office/drawing/2014/main" id="{519F4CE9-FEC1-326D-154D-CE95AD1CF78E}"/>
              </a:ext>
            </a:extLst>
          </p:cNvPr>
          <p:cNvSpPr/>
          <p:nvPr/>
        </p:nvSpPr>
        <p:spPr>
          <a:xfrm>
            <a:off x="1305532" y="7862481"/>
            <a:ext cx="1066801" cy="1002379"/>
          </a:xfrm>
          <a:prstGeom prst="rect">
            <a:avLst/>
          </a:prstGeom>
          <a:blipFill rotWithShape="1">
            <a:blip r:embed="rId6" cstate="email">
              <a:extLst>
                <a:ext uri="{28A0092B-C50C-407E-A947-70E740481C1C}">
                  <a14:useLocalDpi xmlns:a14="http://schemas.microsoft.com/office/drawing/2010/main"/>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8" name="Freeform 27">
            <a:extLst>
              <a:ext uri="{FF2B5EF4-FFF2-40B4-BE49-F238E27FC236}">
                <a16:creationId xmlns:a16="http://schemas.microsoft.com/office/drawing/2014/main" id="{FCBD04E5-1467-C7D4-9379-4CC7B97221CE}"/>
              </a:ext>
            </a:extLst>
          </p:cNvPr>
          <p:cNvSpPr/>
          <p:nvPr/>
        </p:nvSpPr>
        <p:spPr>
          <a:xfrm>
            <a:off x="10943717" y="3082122"/>
            <a:ext cx="7049126" cy="1152839"/>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p:spPr>
        <p:style>
          <a:lnRef idx="0">
            <a:schemeClr val="accent1"/>
          </a:lnRef>
          <a:fillRef idx="3">
            <a:schemeClr val="accent1"/>
          </a:fillRef>
          <a:effectRef idx="3">
            <a:schemeClr val="accent1"/>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algn="just" defTabSz="445042">
              <a:lnSpc>
                <a:spcPct val="90000"/>
              </a:lnSpc>
              <a:spcAft>
                <a:spcPct val="35000"/>
              </a:spcAft>
            </a:pPr>
            <a:r>
              <a:rPr lang="en-US" b="1" dirty="0">
                <a:latin typeface="Tahoma" panose="020B0604030504040204" pitchFamily="34" charset="0"/>
                <a:ea typeface="Tahoma" panose="020B0604030504040204" pitchFamily="34" charset="0"/>
                <a:cs typeface="Tahoma" panose="020B0604030504040204" pitchFamily="34" charset="0"/>
              </a:rPr>
              <a:t>Resolution No. 59/ 2019 of October </a:t>
            </a:r>
            <a:r>
              <a:rPr lang="en-US" b="1" dirty="0" smtClean="0">
                <a:latin typeface="Tahoma" panose="020B0604030504040204" pitchFamily="34" charset="0"/>
                <a:ea typeface="Tahoma" panose="020B0604030504040204" pitchFamily="34" charset="0"/>
                <a:cs typeface="Tahoma" panose="020B0604030504040204" pitchFamily="34" charset="0"/>
              </a:rPr>
              <a:t>16 - approves </a:t>
            </a:r>
            <a:r>
              <a:rPr lang="en-US" b="1" dirty="0">
                <a:latin typeface="Tahoma" panose="020B0604030504040204" pitchFamily="34" charset="0"/>
                <a:ea typeface="Tahoma" panose="020B0604030504040204" pitchFamily="34" charset="0"/>
                <a:cs typeface="Tahoma" panose="020B0604030504040204" pitchFamily="34" charset="0"/>
              </a:rPr>
              <a:t>the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Strategic Plan for the Information Society</a:t>
            </a:r>
            <a:endParaRPr lang="pt-BR"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39723847-1A4F-AC36-326E-B6E6CF52A534}"/>
              </a:ext>
            </a:extLst>
          </p:cNvPr>
          <p:cNvSpPr/>
          <p:nvPr/>
        </p:nvSpPr>
        <p:spPr>
          <a:xfrm>
            <a:off x="9645111" y="3054400"/>
            <a:ext cx="1108731" cy="1164656"/>
          </a:xfrm>
          <a:prstGeom prst="rect">
            <a:avLst/>
          </a:prstGeom>
          <a:blipFill rotWithShape="1">
            <a:blip r:embed="rId6" cstate="email">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0" name="Freeform 29">
            <a:extLst>
              <a:ext uri="{FF2B5EF4-FFF2-40B4-BE49-F238E27FC236}">
                <a16:creationId xmlns:a16="http://schemas.microsoft.com/office/drawing/2014/main" id="{FAC6E3C6-5446-907F-939D-078A9C126116}"/>
              </a:ext>
            </a:extLst>
          </p:cNvPr>
          <p:cNvSpPr/>
          <p:nvPr/>
        </p:nvSpPr>
        <p:spPr>
          <a:xfrm>
            <a:off x="10920219" y="4313663"/>
            <a:ext cx="7049126" cy="1098897"/>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p:spPr>
        <p:style>
          <a:lnRef idx="1">
            <a:schemeClr val="accent5"/>
          </a:lnRef>
          <a:fillRef idx="2">
            <a:schemeClr val="accent5"/>
          </a:fillRef>
          <a:effectRef idx="1">
            <a:schemeClr val="accent5"/>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algn="just" defTabSz="445042">
              <a:lnSpc>
                <a:spcPct val="90000"/>
              </a:lnSpc>
              <a:spcAft>
                <a:spcPct val="35000"/>
              </a:spcAft>
            </a:pPr>
            <a:r>
              <a:rPr lang="en-US" b="1" dirty="0">
                <a:ln/>
                <a:latin typeface="Tahoma" panose="020B0604030504040204" pitchFamily="34" charset="0"/>
                <a:ea typeface="Tahoma" panose="020B0604030504040204" pitchFamily="34" charset="0"/>
                <a:cs typeface="Tahoma" panose="020B0604030504040204" pitchFamily="34" charset="0"/>
              </a:rPr>
              <a:t>Decree No. 82/2020, of September </a:t>
            </a:r>
            <a:r>
              <a:rPr lang="en-US" b="1" dirty="0" smtClean="0">
                <a:ln/>
                <a:latin typeface="Tahoma" panose="020B0604030504040204" pitchFamily="34" charset="0"/>
                <a:ea typeface="Tahoma" panose="020B0604030504040204" pitchFamily="34" charset="0"/>
                <a:cs typeface="Tahoma" panose="020B0604030504040204" pitchFamily="34" charset="0"/>
              </a:rPr>
              <a:t>10</a:t>
            </a:r>
            <a:r>
              <a:rPr lang="en-US" b="1" baseline="30000" dirty="0" smtClean="0">
                <a:ln/>
                <a:latin typeface="Tahoma" panose="020B0604030504040204" pitchFamily="34" charset="0"/>
                <a:ea typeface="Tahoma" panose="020B0604030504040204" pitchFamily="34" charset="0"/>
                <a:cs typeface="Tahoma" panose="020B0604030504040204" pitchFamily="34" charset="0"/>
              </a:rPr>
              <a:t>th</a:t>
            </a:r>
            <a:r>
              <a:rPr lang="en-US" b="1" dirty="0" smtClean="0">
                <a:ln/>
                <a:latin typeface="Tahoma" panose="020B0604030504040204" pitchFamily="34" charset="0"/>
                <a:ea typeface="Tahoma" panose="020B0604030504040204" pitchFamily="34" charset="0"/>
                <a:cs typeface="Tahoma" panose="020B0604030504040204" pitchFamily="34" charset="0"/>
              </a:rPr>
              <a:t>- approves </a:t>
            </a:r>
            <a:r>
              <a:rPr lang="en-US" b="1" dirty="0">
                <a:ln/>
                <a:latin typeface="Tahoma" panose="020B0604030504040204" pitchFamily="34" charset="0"/>
                <a:ea typeface="Tahoma" panose="020B0604030504040204" pitchFamily="34" charset="0"/>
                <a:cs typeface="Tahoma" panose="020B0604030504040204" pitchFamily="34" charset="0"/>
              </a:rPr>
              <a:t>the </a:t>
            </a:r>
            <a:r>
              <a:rPr lang="en-US" b="1" dirty="0">
                <a:ln/>
                <a:solidFill>
                  <a:srgbClr val="FF0000"/>
                </a:solidFill>
                <a:latin typeface="Tahoma" panose="020B0604030504040204" pitchFamily="34" charset="0"/>
                <a:ea typeface="Tahoma" panose="020B0604030504040204" pitchFamily="34" charset="0"/>
                <a:cs typeface="Tahoma" panose="020B0604030504040204" pitchFamily="34" charset="0"/>
              </a:rPr>
              <a:t>Regulation on the Use of the Domain “.</a:t>
            </a:r>
            <a:r>
              <a:rPr lang="en-US" b="1" dirty="0" err="1">
                <a:ln/>
                <a:solidFill>
                  <a:srgbClr val="FF0000"/>
                </a:solidFill>
                <a:latin typeface="Tahoma" panose="020B0604030504040204" pitchFamily="34" charset="0"/>
                <a:ea typeface="Tahoma" panose="020B0604030504040204" pitchFamily="34" charset="0"/>
                <a:cs typeface="Tahoma" panose="020B0604030504040204" pitchFamily="34" charset="0"/>
              </a:rPr>
              <a:t>mz</a:t>
            </a:r>
            <a:r>
              <a:rPr lang="en-US" b="1" dirty="0">
                <a:ln/>
                <a:solidFill>
                  <a:srgbClr val="FF0000"/>
                </a:solidFill>
                <a:latin typeface="Tahoma" panose="020B0604030504040204" pitchFamily="34" charset="0"/>
                <a:ea typeface="Tahoma" panose="020B0604030504040204" pitchFamily="34" charset="0"/>
                <a:cs typeface="Tahoma" panose="020B0604030504040204" pitchFamily="34" charset="0"/>
              </a:rPr>
              <a:t>” Mozambique</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id="{7C740A6D-FA60-87D2-B15D-4BB9A8F255CE}"/>
              </a:ext>
            </a:extLst>
          </p:cNvPr>
          <p:cNvSpPr/>
          <p:nvPr/>
        </p:nvSpPr>
        <p:spPr>
          <a:xfrm>
            <a:off x="9626679" y="4301101"/>
            <a:ext cx="1094877" cy="1111459"/>
          </a:xfrm>
          <a:prstGeom prst="rect">
            <a:avLst/>
          </a:prstGeom>
          <a:blipFill rotWithShape="1">
            <a:blip r:embed="rId8" cstate="email">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2" name="Freeform 31">
            <a:extLst>
              <a:ext uri="{FF2B5EF4-FFF2-40B4-BE49-F238E27FC236}">
                <a16:creationId xmlns:a16="http://schemas.microsoft.com/office/drawing/2014/main" id="{7170F38D-86C6-0318-0497-43D5F822897B}"/>
              </a:ext>
            </a:extLst>
          </p:cNvPr>
          <p:cNvSpPr/>
          <p:nvPr/>
        </p:nvSpPr>
        <p:spPr>
          <a:xfrm>
            <a:off x="10892510" y="5564365"/>
            <a:ext cx="7049126" cy="934262"/>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algn="just" defTabSz="445042">
              <a:lnSpc>
                <a:spcPct val="90000"/>
              </a:lnSpc>
              <a:spcAft>
                <a:spcPct val="35000"/>
              </a:spcAft>
            </a:pPr>
            <a:r>
              <a:rPr lang="en-US" b="1" dirty="0">
                <a:ln/>
                <a:latin typeface="Tahoma" panose="020B0604030504040204" pitchFamily="34" charset="0"/>
                <a:ea typeface="Tahoma" panose="020B0604030504040204" pitchFamily="34" charset="0"/>
                <a:cs typeface="Tahoma" panose="020B0604030504040204" pitchFamily="34" charset="0"/>
              </a:rPr>
              <a:t>Resolution No. 69/2021, of December 31st - approves the </a:t>
            </a:r>
            <a:r>
              <a:rPr lang="en-US" b="1" dirty="0">
                <a:ln/>
                <a:solidFill>
                  <a:srgbClr val="FF0000"/>
                </a:solidFill>
                <a:latin typeface="Tahoma" panose="020B0604030504040204" pitchFamily="34" charset="0"/>
                <a:ea typeface="Tahoma" panose="020B0604030504040204" pitchFamily="34" charset="0"/>
                <a:cs typeface="Tahoma" panose="020B0604030504040204" pitchFamily="34" charset="0"/>
              </a:rPr>
              <a:t>National Cyber Security Policy and its Implementation Strategy</a:t>
            </a:r>
            <a:endParaRPr lang="pt-PT"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CDF86E96-FB72-5C43-B83D-9C347AD670F0}"/>
              </a:ext>
            </a:extLst>
          </p:cNvPr>
          <p:cNvSpPr/>
          <p:nvPr/>
        </p:nvSpPr>
        <p:spPr>
          <a:xfrm>
            <a:off x="9624329" y="5502392"/>
            <a:ext cx="1117519" cy="1072718"/>
          </a:xfrm>
          <a:prstGeom prst="rect">
            <a:avLst/>
          </a:prstGeom>
          <a:blipFill rotWithShape="1">
            <a:blip r:embed="rId9" cstate="email">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4" name="Freeform 33">
            <a:extLst>
              <a:ext uri="{FF2B5EF4-FFF2-40B4-BE49-F238E27FC236}">
                <a16:creationId xmlns:a16="http://schemas.microsoft.com/office/drawing/2014/main" id="{90EE632B-F45B-9687-6ECC-D06E336D9EED}"/>
              </a:ext>
            </a:extLst>
          </p:cNvPr>
          <p:cNvSpPr/>
          <p:nvPr/>
        </p:nvSpPr>
        <p:spPr>
          <a:xfrm>
            <a:off x="10885583" y="6619393"/>
            <a:ext cx="7056053" cy="1119071"/>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a:gradFill rotWithShape="0">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defTabSz="445042">
              <a:lnSpc>
                <a:spcPct val="90000"/>
              </a:lnSpc>
              <a:spcAft>
                <a:spcPct val="35000"/>
              </a:spcAft>
            </a:pPr>
            <a:r>
              <a:rPr lang="en-US" b="1" dirty="0">
                <a:latin typeface="Tahoma" panose="020B0604030504040204" pitchFamily="34" charset="0"/>
                <a:ea typeface="Tahoma" panose="020B0604030504040204" pitchFamily="34" charset="0"/>
                <a:cs typeface="Tahoma" panose="020B0604030504040204" pitchFamily="34" charset="0"/>
              </a:rPr>
              <a:t>Decree No. 59/2023 of October 27 - approves the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Regulation on the Registration and Licensing of Intermediary Providers of Electronic Services and Operators of Digital Platforms</a:t>
            </a:r>
            <a:endParaRPr lang="pt-PT"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4F6F879D-0ABC-26D3-9CDE-DFC4804BAD4F}"/>
              </a:ext>
            </a:extLst>
          </p:cNvPr>
          <p:cNvSpPr/>
          <p:nvPr/>
        </p:nvSpPr>
        <p:spPr>
          <a:xfrm>
            <a:off x="9631256" y="6660656"/>
            <a:ext cx="1090300" cy="1077808"/>
          </a:xfrm>
          <a:prstGeom prst="rect">
            <a:avLst/>
          </a:prstGeom>
          <a:blipFill rotWithShape="1">
            <a:blip r:embed="rId6" cstate="email">
              <a:extLst>
                <a:ext uri="{28A0092B-C50C-407E-A947-70E740481C1C}">
                  <a14:useLocalDpi xmlns:a14="http://schemas.microsoft.com/office/drawing/2010/main"/>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6" name="Freeform 35">
            <a:extLst>
              <a:ext uri="{FF2B5EF4-FFF2-40B4-BE49-F238E27FC236}">
                <a16:creationId xmlns:a16="http://schemas.microsoft.com/office/drawing/2014/main" id="{6D3540AA-C39D-43AC-6842-E354939AC28C}"/>
              </a:ext>
            </a:extLst>
          </p:cNvPr>
          <p:cNvSpPr/>
          <p:nvPr/>
        </p:nvSpPr>
        <p:spPr>
          <a:xfrm>
            <a:off x="10920218" y="7824010"/>
            <a:ext cx="7021417" cy="742032"/>
          </a:xfrm>
          <a:custGeom>
            <a:avLst/>
            <a:gdLst>
              <a:gd name="connsiteX0" fmla="*/ 0 w 2997252"/>
              <a:gd name="connsiteY0" fmla="*/ 0 h 936641"/>
              <a:gd name="connsiteX1" fmla="*/ 2997252 w 2997252"/>
              <a:gd name="connsiteY1" fmla="*/ 0 h 936641"/>
              <a:gd name="connsiteX2" fmla="*/ 2997252 w 2997252"/>
              <a:gd name="connsiteY2" fmla="*/ 936641 h 936641"/>
              <a:gd name="connsiteX3" fmla="*/ 0 w 2997252"/>
              <a:gd name="connsiteY3" fmla="*/ 936641 h 936641"/>
              <a:gd name="connsiteX4" fmla="*/ 0 w 2997252"/>
              <a:gd name="connsiteY4" fmla="*/ 0 h 93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52" h="936641">
                <a:moveTo>
                  <a:pt x="0" y="0"/>
                </a:moveTo>
                <a:lnTo>
                  <a:pt x="2997252" y="0"/>
                </a:lnTo>
                <a:lnTo>
                  <a:pt x="2997252" y="936641"/>
                </a:lnTo>
                <a:lnTo>
                  <a:pt x="0" y="936641"/>
                </a:lnTo>
                <a:lnTo>
                  <a:pt x="0" y="0"/>
                </a:lnTo>
                <a:close/>
              </a:path>
            </a:pathLst>
          </a:custGeom>
        </p:spPr>
        <p:style>
          <a:lnRef idx="0">
            <a:schemeClr val="accent1"/>
          </a:lnRef>
          <a:fillRef idx="3">
            <a:schemeClr val="accent1"/>
          </a:fillRef>
          <a:effectRef idx="3">
            <a:schemeClr val="accent1"/>
          </a:effectRef>
          <a:fontRef idx="minor">
            <a:schemeClr val="dk1">
              <a:hueOff val="0"/>
              <a:satOff val="0"/>
              <a:lumOff val="0"/>
              <a:alphaOff val="0"/>
            </a:schemeClr>
          </a:fontRef>
        </p:style>
        <p:txBody>
          <a:bodyPr spcFirstLastPara="0" vert="horz" wrap="square" lIns="577474" tIns="38148" rIns="38148" bIns="38148" numCol="1" spcCol="1270" anchor="ctr" anchorCtr="0">
            <a:noAutofit/>
          </a:bodyPr>
          <a:lstStyle/>
          <a:p>
            <a:pPr defTabSz="445042">
              <a:lnSpc>
                <a:spcPct val="90000"/>
              </a:lnSpc>
              <a:spcAft>
                <a:spcPct val="35000"/>
              </a:spcAft>
            </a:pPr>
            <a:r>
              <a:rPr lang="pt-PT" b="1" dirty="0">
                <a:latin typeface="Tahoma" panose="020B0604030504040204" pitchFamily="34" charset="0"/>
                <a:ea typeface="Tahoma" panose="020B0604030504040204" pitchFamily="34" charset="0"/>
                <a:cs typeface="Tahoma" panose="020B0604030504040204" pitchFamily="34" charset="0"/>
              </a:rPr>
              <a:t>Decreto N.º 42/2024, de  18 de Junho</a:t>
            </a:r>
            <a:br>
              <a:rPr lang="pt-PT" b="1" dirty="0">
                <a:latin typeface="Tahoma" panose="020B0604030504040204" pitchFamily="34" charset="0"/>
                <a:ea typeface="Tahoma" panose="020B0604030504040204" pitchFamily="34" charset="0"/>
                <a:cs typeface="Tahoma" panose="020B0604030504040204" pitchFamily="34" charset="0"/>
              </a:rPr>
            </a:br>
            <a:r>
              <a:rPr lang="pt-PT" dirty="0">
                <a:latin typeface="Tahoma" panose="020B0604030504040204" pitchFamily="34" charset="0"/>
                <a:ea typeface="Tahoma" panose="020B0604030504040204" pitchFamily="34" charset="0"/>
                <a:cs typeface="Tahoma" panose="020B0604030504040204" pitchFamily="34" charset="0"/>
              </a:rPr>
              <a:t>Aprova o</a:t>
            </a:r>
            <a:r>
              <a:rPr lang="pt-PT" b="1" dirty="0">
                <a:latin typeface="Tahoma" panose="020B0604030504040204" pitchFamily="34" charset="0"/>
                <a:ea typeface="Tahoma" panose="020B0604030504040204" pitchFamily="34" charset="0"/>
                <a:cs typeface="Tahoma" panose="020B0604030504040204" pitchFamily="34" charset="0"/>
              </a:rPr>
              <a:t> </a:t>
            </a:r>
            <a:r>
              <a:rPr lang="en-MZ" b="1" dirty="0">
                <a:latin typeface="Tahoma" panose="020B0604030504040204" pitchFamily="34" charset="0"/>
                <a:ea typeface="Tahoma" panose="020B0604030504040204" pitchFamily="34" charset="0"/>
                <a:cs typeface="Tahoma" panose="020B0604030504040204" pitchFamily="34" charset="0"/>
              </a:rPr>
              <a:t>Regulamento do Repositório Científico de Moçambique</a:t>
            </a:r>
            <a:endParaRPr lang="pt-PT"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36">
            <a:extLst>
              <a:ext uri="{FF2B5EF4-FFF2-40B4-BE49-F238E27FC236}">
                <a16:creationId xmlns:a16="http://schemas.microsoft.com/office/drawing/2014/main" id="{19CB8FD4-E2CD-A1F7-04D2-27E07AD633D3}"/>
              </a:ext>
            </a:extLst>
          </p:cNvPr>
          <p:cNvSpPr/>
          <p:nvPr/>
        </p:nvSpPr>
        <p:spPr>
          <a:xfrm>
            <a:off x="9627621" y="7809572"/>
            <a:ext cx="1257961" cy="756468"/>
          </a:xfrm>
          <a:prstGeom prst="rect">
            <a:avLst/>
          </a:prstGeom>
          <a:blipFill rotWithShape="1">
            <a:blip r:embed="rId6" cstate="email">
              <a:extLst>
                <a:ext uri="{28A0092B-C50C-407E-A947-70E740481C1C}">
                  <a14:useLocalDpi xmlns:a14="http://schemas.microsoft.com/office/drawing/2010/main"/>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40" name="TextBox 39">
            <a:extLst>
              <a:ext uri="{FF2B5EF4-FFF2-40B4-BE49-F238E27FC236}">
                <a16:creationId xmlns:a16="http://schemas.microsoft.com/office/drawing/2014/main" id="{49B4F27B-9CB3-7B0C-16D6-038DDA42273D}"/>
              </a:ext>
            </a:extLst>
          </p:cNvPr>
          <p:cNvSpPr txBox="1"/>
          <p:nvPr/>
        </p:nvSpPr>
        <p:spPr>
          <a:xfrm>
            <a:off x="10943717" y="8648122"/>
            <a:ext cx="6997918" cy="832322"/>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577474" tIns="38148" rIns="38148" bIns="38148" numCol="1" spcCol="1270" anchor="ctr" anchorCtr="0">
            <a:noAutofit/>
          </a:bodyPr>
          <a:lstStyle/>
          <a:p>
            <a:pPr defTabSz="445042">
              <a:lnSpc>
                <a:spcPct val="90000"/>
              </a:lnSpc>
              <a:spcAft>
                <a:spcPct val="35000"/>
              </a:spcAft>
            </a:pPr>
            <a:r>
              <a:rPr lang="en-US" b="1" dirty="0">
                <a:solidFill>
                  <a:schemeClr val="dk1">
                    <a:hueOff val="0"/>
                    <a:satOff val="0"/>
                    <a:lumOff val="0"/>
                    <a:alphaOff val="0"/>
                  </a:schemeClr>
                </a:solidFill>
                <a:latin typeface="Tahoma" panose="020B0604030504040204" pitchFamily="34" charset="0"/>
                <a:ea typeface="Tahoma" panose="020B0604030504040204" pitchFamily="34" charset="0"/>
                <a:cs typeface="Tahoma" panose="020B0604030504040204" pitchFamily="34" charset="0"/>
              </a:rPr>
              <a:t>Resolution no. 39/2024, of July 23rd - approve the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National Policy and Strategy for Science, Technology and Innovation</a:t>
            </a:r>
            <a:r>
              <a:rPr lang="en-US" b="1" dirty="0">
                <a:solidFill>
                  <a:schemeClr val="dk1">
                    <a:hueOff val="0"/>
                    <a:satOff val="0"/>
                    <a:lumOff val="0"/>
                    <a:alphaOff val="0"/>
                  </a:schemeClr>
                </a:solidFill>
                <a:latin typeface="Tahoma" panose="020B0604030504040204" pitchFamily="34" charset="0"/>
                <a:ea typeface="Tahoma" panose="020B0604030504040204" pitchFamily="34" charset="0"/>
                <a:cs typeface="Tahoma" panose="020B0604030504040204" pitchFamily="34" charset="0"/>
              </a:rPr>
              <a:t>.</a:t>
            </a:r>
            <a:endParaRPr lang="pt-PT" b="1" dirty="0">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CCEBB8AD-8C3C-D173-2DF9-9396D69DB16C}"/>
              </a:ext>
            </a:extLst>
          </p:cNvPr>
          <p:cNvSpPr/>
          <p:nvPr/>
        </p:nvSpPr>
        <p:spPr>
          <a:xfrm>
            <a:off x="9582150" y="8533005"/>
            <a:ext cx="1139406" cy="756468"/>
          </a:xfrm>
          <a:prstGeom prst="rect">
            <a:avLst/>
          </a:prstGeom>
          <a:blipFill rotWithShape="1">
            <a:blip r:embed="rId6" cstate="email">
              <a:extLst>
                <a:ext uri="{28A0092B-C50C-407E-A947-70E740481C1C}">
                  <a14:useLocalDpi xmlns:a14="http://schemas.microsoft.com/office/drawing/2010/main"/>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725839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6</a:t>
            </a:fld>
            <a:endParaRPr lang="pt-PT" sz="2000" dirty="0">
              <a:solidFill>
                <a:schemeClr val="bg1"/>
              </a:solidFill>
            </a:endParaRPr>
          </a:p>
        </p:txBody>
      </p:sp>
      <p:sp>
        <p:nvSpPr>
          <p:cNvPr id="4"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962400" y="2742020"/>
            <a:ext cx="12319076" cy="1296690"/>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noFill/>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pPr>
            <a:r>
              <a:rPr lang="en-US" sz="2000" b="1" dirty="0">
                <a:solidFill>
                  <a:srgbClr val="C00000"/>
                </a:solidFill>
                <a:ea typeface="Tahoma" panose="020B0604030504040204" pitchFamily="34" charset="0"/>
                <a:cs typeface="Tahoma" panose="020B0604030504040204" pitchFamily="34" charset="0"/>
              </a:rPr>
              <a:t>1) Electronic Transactions Law (LTE) - </a:t>
            </a:r>
            <a:r>
              <a:rPr lang="en-US" sz="2000" dirty="0">
                <a:ea typeface="Tahoma" panose="020B0604030504040204" pitchFamily="34" charset="0"/>
                <a:cs typeface="Tahoma" panose="020B0604030504040204" pitchFamily="34" charset="0"/>
              </a:rPr>
              <a:t>Law 3/2017, of January 9 - establishes the principles, general rules and legal framework for electronic transactions in general, e-commerce and e-government in particular, with a view to ensuring protection in the use of Information and Communication Technologies.</a:t>
            </a:r>
            <a:r>
              <a:rPr lang="pt-PT" sz="2000" dirty="0">
                <a:ea typeface="Tahoma" panose="020B0604030504040204" pitchFamily="34" charset="0"/>
                <a:cs typeface="Tahoma" panose="020B0604030504040204" pitchFamily="34" charset="0"/>
              </a:rPr>
              <a:t>.</a:t>
            </a:r>
            <a:r>
              <a:rPr lang="en-US" sz="2000" dirty="0">
                <a:ea typeface="Tahoma" panose="020B0604030504040204" pitchFamily="34" charset="0"/>
                <a:cs typeface="Tahoma" panose="020B0604030504040204" pitchFamily="34" charset="0"/>
              </a:rPr>
              <a:t> </a:t>
            </a:r>
            <a:endParaRPr lang="pt-BR" sz="2000" dirty="0">
              <a:ea typeface="Tahoma" panose="020B0604030504040204" pitchFamily="34" charset="0"/>
              <a:cs typeface="Tahoma" panose="020B0604030504040204" pitchFamily="34" charset="0"/>
            </a:endParaRPr>
          </a:p>
          <a:p>
            <a:pPr algn="just">
              <a:buNone/>
            </a:pPr>
            <a:endParaRPr lang="pt-BR" sz="2184"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E1624B7-92AC-204D-8269-B54D133DEA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9685" y="2677539"/>
            <a:ext cx="1401715" cy="1625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9685" y="4644705"/>
            <a:ext cx="1401715" cy="1644689"/>
          </a:xfrm>
          <a:prstGeom prst="rect">
            <a:avLst/>
          </a:prstGeom>
        </p:spPr>
      </p:pic>
      <p:sp>
        <p:nvSpPr>
          <p:cNvPr id="8"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962400" y="4634931"/>
            <a:ext cx="12319076" cy="1678156"/>
          </a:xfrm>
          <a:prstGeom prst="rect">
            <a:avLst/>
          </a:prstGeom>
          <a:solidFill>
            <a:schemeClr val="accent1">
              <a:lumMod val="40000"/>
              <a:lumOff val="60000"/>
            </a:schemeClr>
          </a:solidFill>
          <a:ln>
            <a:solidFill>
              <a:schemeClr val="accent1">
                <a:alpha val="0"/>
              </a:schemeClr>
            </a:solidFill>
          </a:ln>
        </p:spPr>
        <p:style>
          <a:lnRef idx="2">
            <a:schemeClr val="accent1"/>
          </a:lnRef>
          <a:fillRef idx="1">
            <a:schemeClr val="lt1"/>
          </a:fillRef>
          <a:effectRef idx="0">
            <a:schemeClr val="accent1"/>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a:buNone/>
            </a:pPr>
            <a:r>
              <a:rPr lang="en-US" sz="2002" b="1" dirty="0">
                <a:solidFill>
                  <a:srgbClr val="C00000"/>
                </a:solidFill>
                <a:ea typeface="Tahoma" panose="020B0604030504040204" pitchFamily="34" charset="0"/>
                <a:cs typeface="Tahoma" panose="020B0604030504040204" pitchFamily="34" charset="0"/>
              </a:rPr>
              <a:t>2. Information Society Policy - </a:t>
            </a:r>
            <a:r>
              <a:rPr lang="en-US" sz="2002" dirty="0">
                <a:ea typeface="Tahoma" panose="020B0604030504040204" pitchFamily="34" charset="0"/>
                <a:cs typeface="Tahoma" panose="020B0604030504040204" pitchFamily="34" charset="0"/>
              </a:rPr>
              <a:t>Resolution no. 17/2018, of June 21 - establishes the guidelines for sustainable development, aiming to make Mozambique an inclusive and competitive society through the </a:t>
            </a:r>
            <a:r>
              <a:rPr lang="en-US" sz="2002" dirty="0" err="1">
                <a:ea typeface="Tahoma" panose="020B0604030504040204" pitchFamily="34" charset="0"/>
                <a:cs typeface="Tahoma" panose="020B0604030504040204" pitchFamily="34" charset="0"/>
              </a:rPr>
              <a:t>massification</a:t>
            </a:r>
            <a:r>
              <a:rPr lang="en-US" sz="2002" dirty="0">
                <a:ea typeface="Tahoma" panose="020B0604030504040204" pitchFamily="34" charset="0"/>
                <a:cs typeface="Tahoma" panose="020B0604030504040204" pitchFamily="34" charset="0"/>
              </a:rPr>
              <a:t> of Information and Communication Technologies (ICT).</a:t>
            </a:r>
            <a:endParaRPr lang="pt-BR" sz="2002" dirty="0">
              <a:ea typeface="Tahoma" panose="020B0604030504040204" pitchFamily="34" charset="0"/>
              <a:cs typeface="Tahoma" panose="020B0604030504040204" pitchFamily="34" charset="0"/>
            </a:endParaRPr>
          </a:p>
        </p:txBody>
      </p:sp>
      <p:pic>
        <p:nvPicPr>
          <p:cNvPr id="9"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79685" y="6743699"/>
            <a:ext cx="140171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Partilhar com o Governo da Província de Sofala a essência da Lei de Transacções Electrónicas, capitalizando o que a mesma irá trazer ou mudar no quotidiano da vida do cidadão, do sector privado, da academia e da administração pública, quanto à Dignidade,"/>
          <p:cNvSpPr txBox="1">
            <a:spLocks/>
          </p:cNvSpPr>
          <p:nvPr/>
        </p:nvSpPr>
        <p:spPr>
          <a:xfrm>
            <a:off x="3962400" y="6743700"/>
            <a:ext cx="12319076" cy="1676400"/>
          </a:xfrm>
          <a:prstGeom prst="rect">
            <a:avLst/>
          </a:prstGeom>
          <a:pattFill prst="pct50">
            <a:fgClr>
              <a:srgbClr val="FFC000"/>
            </a:fgClr>
            <a:bgClr>
              <a:schemeClr val="bg1"/>
            </a:bgClr>
          </a:pattFill>
          <a:ln>
            <a:noFill/>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Font typeface="Wingdings"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Font typeface="Wingdings" pitchFamily="2" charset="2"/>
              <a:buChar char="ü"/>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lgn="just" eaLnBrk="1" hangingPunct="1">
              <a:spcBef>
                <a:spcPts val="600"/>
              </a:spcBef>
              <a:buFontTx/>
              <a:buNone/>
              <a:defRPr/>
            </a:pPr>
            <a:r>
              <a:rPr lang="en-US" altLang="en-US" sz="2000" b="1" dirty="0">
                <a:solidFill>
                  <a:srgbClr val="C00000"/>
                </a:solidFill>
                <a:ea typeface="Tahoma" panose="020B0604030504040204" pitchFamily="34" charset="0"/>
                <a:cs typeface="Tahoma" panose="020B0604030504040204" pitchFamily="34" charset="0"/>
              </a:rPr>
              <a:t>3. Strategic Plan for the Information Society (2019-2028) and the respective Operational Plan - </a:t>
            </a:r>
            <a:r>
              <a:rPr lang="en-US" altLang="en-US" sz="2000" dirty="0">
                <a:ea typeface="Tahoma" panose="020B0604030504040204" pitchFamily="34" charset="0"/>
                <a:cs typeface="Tahoma" panose="020B0604030504040204" pitchFamily="34" charset="0"/>
              </a:rPr>
              <a:t>Resolution no. 52/2019, of October 16 - presents 120 initiatives to be developed, and these are described in the Operational Plan for the Information Society, which has a 5-year time horizon.</a:t>
            </a:r>
            <a:endParaRPr lang="pt-BR" altLang="en-US" sz="2000" dirty="0">
              <a:ea typeface="Tahoma" panose="020B0604030504040204" pitchFamily="34" charset="0"/>
              <a:cs typeface="Tahoma" panose="020B0604030504040204" pitchFamily="34" charset="0"/>
            </a:endParaRPr>
          </a:p>
        </p:txBody>
      </p:sp>
      <p:sp>
        <p:nvSpPr>
          <p:cNvPr id="11" name="CaixaDeTexto 3"/>
          <p:cNvSpPr txBox="1"/>
          <p:nvPr/>
        </p:nvSpPr>
        <p:spPr>
          <a:xfrm>
            <a:off x="2493364" y="1682235"/>
            <a:ext cx="13018957" cy="461665"/>
          </a:xfrm>
          <a:prstGeom prst="rect">
            <a:avLst/>
          </a:prstGeom>
          <a:noFill/>
        </p:spPr>
        <p:txBody>
          <a:bodyPr wrap="square" rtlCol="0">
            <a:spAutoFit/>
          </a:bodyPr>
          <a:lstStyle/>
          <a:p>
            <a:pPr marL="450822" lvl="1">
              <a:spcBef>
                <a:spcPts val="600"/>
              </a:spcBef>
              <a:spcAft>
                <a:spcPts val="1200"/>
              </a:spcAft>
              <a:defRPr/>
            </a:pPr>
            <a:r>
              <a:rPr lang="pt-PT" sz="2400" b="1" dirty="0" smtClean="0">
                <a:latin typeface="Tahoma" panose="020B0604030504040204" pitchFamily="34" charset="0"/>
                <a:ea typeface="Tahoma" panose="020B0604030504040204" pitchFamily="34" charset="0"/>
                <a:cs typeface="Tahoma" panose="020B0604030504040204" pitchFamily="34" charset="0"/>
              </a:rPr>
              <a:t>2</a:t>
            </a:r>
            <a:r>
              <a:rPr lang="pt-PT"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Legal, Regulatory Framework and ICT Guiding Instruments in </a:t>
            </a:r>
            <a:r>
              <a:rPr lang="en-US" sz="2400" b="1" dirty="0" smtClean="0">
                <a:latin typeface="Tahoma" panose="020B0604030504040204" pitchFamily="34" charset="0"/>
                <a:ea typeface="Tahoma" panose="020B0604030504040204" pitchFamily="34" charset="0"/>
                <a:cs typeface="Tahoma" panose="020B0604030504040204" pitchFamily="34" charset="0"/>
              </a:rPr>
              <a:t>Mozambique</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96776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7</a:t>
            </a:fld>
            <a:endParaRPr lang="pt-PT" sz="2000" dirty="0">
              <a:solidFill>
                <a:schemeClr val="bg1"/>
              </a:solidFill>
            </a:endParaRPr>
          </a:p>
        </p:txBody>
      </p:sp>
      <p:sp>
        <p:nvSpPr>
          <p:cNvPr id="11" name="CaixaDeTexto 3"/>
          <p:cNvSpPr txBox="1"/>
          <p:nvPr/>
        </p:nvSpPr>
        <p:spPr>
          <a:xfrm>
            <a:off x="2493818" y="1849742"/>
            <a:ext cx="13018957" cy="461665"/>
          </a:xfrm>
          <a:prstGeom prst="rect">
            <a:avLst/>
          </a:prstGeom>
          <a:noFill/>
        </p:spPr>
        <p:txBody>
          <a:bodyPr wrap="square" rtlCol="0">
            <a:spAutoFit/>
          </a:bodyPr>
          <a:lstStyle/>
          <a:p>
            <a:r>
              <a:rPr lang="pt-PT" sz="2400" b="1" dirty="0">
                <a:latin typeface="Tahoma" panose="020B0604030504040204" pitchFamily="34" charset="0"/>
                <a:ea typeface="Tahoma" panose="020B0604030504040204" pitchFamily="34" charset="0"/>
                <a:cs typeface="Tahoma" panose="020B0604030504040204" pitchFamily="34" charset="0"/>
              </a:rPr>
              <a:t>3. </a:t>
            </a:r>
            <a:r>
              <a:rPr lang="en-US" sz="2400" b="1" dirty="0">
                <a:latin typeface="Tahoma" panose="020B0604030504040204" pitchFamily="34" charset="0"/>
                <a:ea typeface="Tahoma" panose="020B0604030504040204" pitchFamily="34" charset="0"/>
                <a:cs typeface="Tahoma" panose="020B0604030504040204" pitchFamily="34" charset="0"/>
              </a:rPr>
              <a:t>Vision and Mission of the Information Society Policy and Strategy</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tângulo 8"/>
          <p:cNvSpPr/>
          <p:nvPr/>
        </p:nvSpPr>
        <p:spPr>
          <a:xfrm>
            <a:off x="2132650" y="2604527"/>
            <a:ext cx="1252098" cy="335363"/>
          </a:xfrm>
          <a:prstGeom prst="rect">
            <a:avLst/>
          </a:prstGeom>
          <a:solidFill>
            <a:srgbClr val="2D2D8A">
              <a:lumMod val="60000"/>
              <a:lumOff val="40000"/>
            </a:srgbClr>
          </a:solidFill>
          <a:ln w="12700" cap="flat" cmpd="sng" algn="ctr">
            <a:noFill/>
            <a:prstDash val="solid"/>
          </a:ln>
          <a:effectLst/>
        </p:spPr>
        <p:txBody>
          <a:bodyPr anchor="ctr"/>
          <a:lstStyle/>
          <a:p>
            <a:pPr defTabSz="832287">
              <a:defRPr/>
            </a:pPr>
            <a:r>
              <a:rPr lang="pt-PT" sz="2000" b="1" kern="0" dirty="0">
                <a:solidFill>
                  <a:srgbClr val="FFFFFF"/>
                </a:solidFill>
                <a:latin typeface="Tahoma"/>
                <a:ea typeface="+mn-ea"/>
              </a:rPr>
              <a:t>VISION</a:t>
            </a:r>
          </a:p>
        </p:txBody>
      </p:sp>
      <p:sp>
        <p:nvSpPr>
          <p:cNvPr id="13" name="Retângulo 7"/>
          <p:cNvSpPr/>
          <p:nvPr/>
        </p:nvSpPr>
        <p:spPr>
          <a:xfrm>
            <a:off x="1997542" y="2964630"/>
            <a:ext cx="14309258" cy="807270"/>
          </a:xfrm>
          <a:prstGeom prst="rect">
            <a:avLst/>
          </a:prstGeom>
          <a:noFill/>
          <a:ln w="12700" cap="flat" cmpd="sng" algn="ctr">
            <a:solidFill>
              <a:srgbClr val="9A0000"/>
            </a:solidFill>
            <a:prstDash val="solid"/>
          </a:ln>
          <a:effectLst/>
        </p:spPr>
        <p:txBody>
          <a:bodyPr/>
          <a:lstStyle/>
          <a:p>
            <a:pPr marL="140910" defTabSz="832287">
              <a:lnSpc>
                <a:spcPct val="110000"/>
              </a:lnSpc>
              <a:spcAft>
                <a:spcPts val="484"/>
              </a:spcAft>
              <a:defRPr/>
            </a:pPr>
            <a:r>
              <a:rPr lang="en-US" sz="2000" kern="0" dirty="0">
                <a:solidFill>
                  <a:srgbClr val="000000"/>
                </a:solidFill>
                <a:latin typeface="Tahoma"/>
                <a:ea typeface="+mn-ea"/>
              </a:rPr>
              <a:t>To make Mozambique a country in which everyone, without discrimination, has access to and makes use of Information and Communication Technologies for their own benefit and that of society in general.</a:t>
            </a:r>
            <a:endParaRPr lang="pt-PT" kern="0" dirty="0">
              <a:solidFill>
                <a:srgbClr val="000000"/>
              </a:solidFill>
              <a:latin typeface="Tahoma"/>
              <a:ea typeface="+mn-ea"/>
            </a:endParaRPr>
          </a:p>
        </p:txBody>
      </p:sp>
      <p:sp>
        <p:nvSpPr>
          <p:cNvPr id="14" name="Retângulo 9"/>
          <p:cNvSpPr/>
          <p:nvPr/>
        </p:nvSpPr>
        <p:spPr>
          <a:xfrm>
            <a:off x="1997542" y="4472284"/>
            <a:ext cx="14309258" cy="1003725"/>
          </a:xfrm>
          <a:prstGeom prst="rect">
            <a:avLst/>
          </a:prstGeom>
          <a:noFill/>
          <a:ln w="12700" cap="flat" cmpd="sng" algn="ctr">
            <a:solidFill>
              <a:srgbClr val="9A0000"/>
            </a:solidFill>
            <a:prstDash val="solid"/>
          </a:ln>
          <a:effectLst/>
        </p:spPr>
        <p:txBody>
          <a:bodyPr/>
          <a:lstStyle/>
          <a:p>
            <a:pPr marL="140910" defTabSz="832287">
              <a:lnSpc>
                <a:spcPct val="110000"/>
              </a:lnSpc>
              <a:spcAft>
                <a:spcPts val="484"/>
              </a:spcAft>
              <a:defRPr/>
            </a:pPr>
            <a:r>
              <a:rPr lang="en-US" sz="2000" kern="0" dirty="0">
                <a:solidFill>
                  <a:srgbClr val="000000"/>
                </a:solidFill>
                <a:latin typeface="Tahoma"/>
                <a:ea typeface="+mn-ea"/>
              </a:rPr>
              <a:t>Promoting the development of the Information Society in a sustainable way, modernizing public administration, creating skills in citizens and stimulating productivity and socio-economic development.</a:t>
            </a:r>
            <a:endParaRPr lang="pt-PT" sz="2000" kern="0" dirty="0">
              <a:solidFill>
                <a:srgbClr val="000000"/>
              </a:solidFill>
              <a:latin typeface="Tahoma"/>
              <a:ea typeface="+mn-ea"/>
            </a:endParaRPr>
          </a:p>
        </p:txBody>
      </p:sp>
      <p:sp>
        <p:nvSpPr>
          <p:cNvPr id="15" name="Retângulo 10"/>
          <p:cNvSpPr/>
          <p:nvPr/>
        </p:nvSpPr>
        <p:spPr>
          <a:xfrm>
            <a:off x="2153959" y="4000500"/>
            <a:ext cx="1656041" cy="326855"/>
          </a:xfrm>
          <a:prstGeom prst="rect">
            <a:avLst/>
          </a:prstGeom>
          <a:solidFill>
            <a:srgbClr val="2D2D8A">
              <a:lumMod val="60000"/>
              <a:lumOff val="40000"/>
            </a:srgbClr>
          </a:solidFill>
          <a:ln w="12700" cap="flat" cmpd="sng" algn="ctr">
            <a:noFill/>
            <a:prstDash val="solid"/>
          </a:ln>
          <a:effectLst/>
        </p:spPr>
        <p:txBody>
          <a:bodyPr anchor="ctr"/>
          <a:lstStyle/>
          <a:p>
            <a:pPr defTabSz="832287">
              <a:defRPr/>
            </a:pPr>
            <a:r>
              <a:rPr lang="pt-PT" sz="2000" b="1" kern="0" dirty="0">
                <a:solidFill>
                  <a:srgbClr val="FFFFFF"/>
                </a:solidFill>
                <a:latin typeface="Tahoma"/>
                <a:ea typeface="+mn-ea"/>
              </a:rPr>
              <a:t>MISSION</a:t>
            </a:r>
          </a:p>
        </p:txBody>
      </p:sp>
      <p:graphicFrame>
        <p:nvGraphicFramePr>
          <p:cNvPr id="16" name="Table 15"/>
          <p:cNvGraphicFramePr>
            <a:graphicFrameLocks noGrp="1"/>
          </p:cNvGraphicFramePr>
          <p:nvPr>
            <p:extLst>
              <p:ext uri="{D42A27DB-BD31-4B8C-83A1-F6EECF244321}">
                <p14:modId xmlns:p14="http://schemas.microsoft.com/office/powerpoint/2010/main" val="140700877"/>
              </p:ext>
            </p:extLst>
          </p:nvPr>
        </p:nvGraphicFramePr>
        <p:xfrm>
          <a:off x="3581400" y="5517615"/>
          <a:ext cx="4555657" cy="3505200"/>
        </p:xfrm>
        <a:graphic>
          <a:graphicData uri="http://schemas.openxmlformats.org/drawingml/2006/table">
            <a:tbl>
              <a:tblPr firstRow="1" firstCol="1" bandRow="1"/>
              <a:tblGrid>
                <a:gridCol w="4555657">
                  <a:extLst>
                    <a:ext uri="{9D8B030D-6E8A-4147-A177-3AD203B41FA5}">
                      <a16:colId xmlns:a16="http://schemas.microsoft.com/office/drawing/2014/main" val="20000"/>
                    </a:ext>
                  </a:extLst>
                </a:gridCol>
              </a:tblGrid>
              <a:tr h="560139">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algn="ctr">
                        <a:lnSpc>
                          <a:spcPct val="120000"/>
                        </a:lnSpc>
                        <a:spcBef>
                          <a:spcPts val="0"/>
                        </a:spcBef>
                        <a:spcAft>
                          <a:spcPts val="0"/>
                        </a:spcAft>
                      </a:pPr>
                      <a:r>
                        <a:rPr lang="pt-PT"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pt-PT" sz="2400" b="1"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Guiding</a:t>
                      </a:r>
                      <a:r>
                        <a:rPr lang="pt-PT"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PT" sz="2400" b="1"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Principles</a:t>
                      </a:r>
                      <a:endParaRPr lang="pt-PT" sz="2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lumMod val="40000"/>
                        <a:lumOff val="60000"/>
                      </a:srgbClr>
                    </a:solidFill>
                  </a:tcPr>
                </a:tc>
                <a:extLst>
                  <a:ext uri="{0D108BD9-81ED-4DB2-BD59-A6C34878D82A}">
                    <a16:rowId xmlns:a16="http://schemas.microsoft.com/office/drawing/2014/main" val="10000"/>
                  </a:ext>
                </a:extLst>
              </a:tr>
              <a:tr h="485911">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342900" marR="0" lvl="0" indent="-342900" algn="l" defTabSz="914400" rtl="0" eaLnBrk="1" fontAlgn="auto" latinLnBrk="0" hangingPunct="1">
                        <a:lnSpc>
                          <a:spcPct val="120000"/>
                        </a:lnSpc>
                        <a:spcBef>
                          <a:spcPts val="0"/>
                        </a:spcBef>
                        <a:spcAft>
                          <a:spcPts val="0"/>
                        </a:spcAft>
                        <a:buClrTx/>
                        <a:buSzTx/>
                        <a:buFont typeface="+mj-lt"/>
                        <a:buAutoNum type="arabicPeriod"/>
                        <a:tabLst/>
                        <a:defRPr/>
                      </a:pPr>
                      <a:r>
                        <a:rPr lang="pt-PT" sz="20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Info-inclusion</a:t>
                      </a:r>
                      <a:r>
                        <a:rPr lang="pt-PT"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485911">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pt-PT" sz="20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Integration</a:t>
                      </a:r>
                      <a:r>
                        <a:rPr lang="pt-PT"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502085">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lang="pt-PT" sz="20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Coordination</a:t>
                      </a:r>
                      <a:r>
                        <a:rPr lang="pt-PT"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485911">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pt-PT" sz="20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Sustainability</a:t>
                      </a:r>
                      <a:r>
                        <a:rPr lang="pt-PT"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485911">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rPr>
                        <a:t>5.</a:t>
                      </a:r>
                      <a:r>
                        <a:rPr lang="pt-PT" sz="2000" b="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PT" sz="2000" b="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Good</a:t>
                      </a:r>
                      <a:r>
                        <a:rPr lang="pt-PT" sz="2000" b="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PT" sz="2000" b="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Governance</a:t>
                      </a:r>
                      <a:r>
                        <a:rPr lang="pt-PT" sz="2000" b="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499332">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indent="0" algn="l">
                        <a:lnSpc>
                          <a:spcPct val="120000"/>
                        </a:lnSpc>
                        <a:spcBef>
                          <a:spcPts val="0"/>
                        </a:spcBef>
                        <a:spcAft>
                          <a:spcPts val="0"/>
                        </a:spcAft>
                        <a:buFont typeface="+mj-lt"/>
                        <a:buNone/>
                      </a:pPr>
                      <a:r>
                        <a:rPr lang="pt-PT" sz="2000" b="0" dirty="0">
                          <a:solidFill>
                            <a:schemeClr val="tx1"/>
                          </a:solidFill>
                          <a:latin typeface="Tahoma" panose="020B0604030504040204" pitchFamily="34" charset="0"/>
                          <a:ea typeface="Tahoma" panose="020B0604030504040204" pitchFamily="34" charset="0"/>
                          <a:cs typeface="Tahoma" panose="020B0604030504040204" pitchFamily="34" charset="0"/>
                        </a:rPr>
                        <a:t>6. </a:t>
                      </a:r>
                      <a:r>
                        <a:rPr lang="pt-PT" sz="20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Information</a:t>
                      </a:r>
                      <a:r>
                        <a:rPr lang="pt-PT"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PT" sz="20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Security</a:t>
                      </a:r>
                      <a:endParaRPr lang="pt-PT"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2435" marR="62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60377300"/>
              </p:ext>
            </p:extLst>
          </p:nvPr>
        </p:nvGraphicFramePr>
        <p:xfrm>
          <a:off x="8839200" y="5476010"/>
          <a:ext cx="5591175" cy="3487879"/>
        </p:xfrm>
        <a:graphic>
          <a:graphicData uri="http://schemas.openxmlformats.org/drawingml/2006/table">
            <a:tbl>
              <a:tblPr firstRow="1" firstCol="1" bandRow="1"/>
              <a:tblGrid>
                <a:gridCol w="5591175">
                  <a:extLst>
                    <a:ext uri="{9D8B030D-6E8A-4147-A177-3AD203B41FA5}">
                      <a16:colId xmlns:a16="http://schemas.microsoft.com/office/drawing/2014/main" val="20000"/>
                    </a:ext>
                  </a:extLst>
                </a:gridCol>
              </a:tblGrid>
              <a:tr h="510408">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algn="ctr">
                        <a:lnSpc>
                          <a:spcPct val="120000"/>
                        </a:lnSpc>
                        <a:spcBef>
                          <a:spcPts val="0"/>
                        </a:spcBef>
                        <a:spcAft>
                          <a:spcPts val="0"/>
                        </a:spcAft>
                      </a:pPr>
                      <a:r>
                        <a:rPr lang="pt-PT"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pt-PT" sz="2400" b="1"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Actors</a:t>
                      </a:r>
                      <a:endParaRPr lang="pt-PT" sz="2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lumMod val="40000"/>
                        <a:lumOff val="60000"/>
                      </a:srgbClr>
                    </a:solidFill>
                  </a:tcPr>
                </a:tc>
                <a:extLst>
                  <a:ext uri="{0D108BD9-81ED-4DB2-BD59-A6C34878D82A}">
                    <a16:rowId xmlns:a16="http://schemas.microsoft.com/office/drawing/2014/main" val="10000"/>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269875" marR="0" lvl="0" indent="-269875" algn="l" defTabSz="914400" rtl="0" eaLnBrk="1" fontAlgn="auto" latinLnBrk="0" hangingPunct="1">
                        <a:lnSpc>
                          <a:spcPct val="120000"/>
                        </a:lnSpc>
                        <a:spcBef>
                          <a:spcPts val="0"/>
                        </a:spcBef>
                        <a:spcAft>
                          <a:spcPts val="0"/>
                        </a:spcAft>
                        <a:buClrTx/>
                        <a:buSzTx/>
                        <a:buFont typeface="+mj-lt"/>
                        <a:buAutoNum type="arabicPeriod"/>
                        <a:tabLst/>
                        <a:defRPr/>
                      </a:pP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Government</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Private</a:t>
                      </a:r>
                      <a:r>
                        <a:rPr lang="pt-PT" sz="20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Sector</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lang="pt-PT" sz="20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Academia</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pt-PT" sz="20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Civil </a:t>
                      </a: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Society</a:t>
                      </a:r>
                      <a:r>
                        <a:rPr lang="pt-PT" sz="20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Organizations</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rPr>
                        <a:t>5. </a:t>
                      </a: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International</a:t>
                      </a:r>
                      <a:r>
                        <a:rPr lang="pt-PT" sz="20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Organizations</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rPr>
                        <a:t>6. </a:t>
                      </a:r>
                      <a:r>
                        <a:rPr lang="pt-PT" sz="20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Media</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r h="425353">
                <a:tc>
                  <a:txBody>
                    <a:bodyPr/>
                    <a:lstStyle>
                      <a:lvl1pPr marL="0" algn="l" defTabSz="993404" rtl="0" eaLnBrk="1" latinLnBrk="0" hangingPunct="1">
                        <a:defRPr sz="2000" b="1" kern="1200">
                          <a:solidFill>
                            <a:schemeClr val="lt1"/>
                          </a:solidFill>
                          <a:latin typeface="Tahoma"/>
                        </a:defRPr>
                      </a:lvl1pPr>
                      <a:lvl2pPr marL="496702" algn="l" defTabSz="993404" rtl="0" eaLnBrk="1" latinLnBrk="0" hangingPunct="1">
                        <a:defRPr sz="2000" b="1" kern="1200">
                          <a:solidFill>
                            <a:schemeClr val="lt1"/>
                          </a:solidFill>
                          <a:latin typeface="Tahoma"/>
                        </a:defRPr>
                      </a:lvl2pPr>
                      <a:lvl3pPr marL="993404" algn="l" defTabSz="993404" rtl="0" eaLnBrk="1" latinLnBrk="0" hangingPunct="1">
                        <a:defRPr sz="2000" b="1" kern="1200">
                          <a:solidFill>
                            <a:schemeClr val="lt1"/>
                          </a:solidFill>
                          <a:latin typeface="Tahoma"/>
                        </a:defRPr>
                      </a:lvl3pPr>
                      <a:lvl4pPr marL="1490106" algn="l" defTabSz="993404" rtl="0" eaLnBrk="1" latinLnBrk="0" hangingPunct="1">
                        <a:defRPr sz="2000" b="1" kern="1200">
                          <a:solidFill>
                            <a:schemeClr val="lt1"/>
                          </a:solidFill>
                          <a:latin typeface="Tahoma"/>
                        </a:defRPr>
                      </a:lvl4pPr>
                      <a:lvl5pPr marL="1986808" algn="l" defTabSz="993404" rtl="0" eaLnBrk="1" latinLnBrk="0" hangingPunct="1">
                        <a:defRPr sz="2000" b="1" kern="1200">
                          <a:solidFill>
                            <a:schemeClr val="lt1"/>
                          </a:solidFill>
                          <a:latin typeface="Tahoma"/>
                        </a:defRPr>
                      </a:lvl5pPr>
                      <a:lvl6pPr marL="2483510" algn="l" defTabSz="993404" rtl="0" eaLnBrk="1" latinLnBrk="0" hangingPunct="1">
                        <a:defRPr sz="2000" b="1" kern="1200">
                          <a:solidFill>
                            <a:schemeClr val="lt1"/>
                          </a:solidFill>
                          <a:latin typeface="Tahoma"/>
                        </a:defRPr>
                      </a:lvl6pPr>
                      <a:lvl7pPr marL="2980212" algn="l" defTabSz="993404" rtl="0" eaLnBrk="1" latinLnBrk="0" hangingPunct="1">
                        <a:defRPr sz="2000" b="1" kern="1200">
                          <a:solidFill>
                            <a:schemeClr val="lt1"/>
                          </a:solidFill>
                          <a:latin typeface="Tahoma"/>
                        </a:defRPr>
                      </a:lvl7pPr>
                      <a:lvl8pPr marL="3476915" algn="l" defTabSz="993404" rtl="0" eaLnBrk="1" latinLnBrk="0" hangingPunct="1">
                        <a:defRPr sz="2000" b="1" kern="1200">
                          <a:solidFill>
                            <a:schemeClr val="lt1"/>
                          </a:solidFill>
                          <a:latin typeface="Tahoma"/>
                        </a:defRPr>
                      </a:lvl8pPr>
                      <a:lvl9pPr marL="3973617" algn="l" defTabSz="993404" rtl="0" eaLnBrk="1" latinLnBrk="0" hangingPunct="1">
                        <a:defRPr sz="2000" b="1" kern="1200">
                          <a:solidFill>
                            <a:schemeClr val="lt1"/>
                          </a:solidFill>
                          <a:latin typeface="Tahoma"/>
                        </a:defRPr>
                      </a:lvl9pPr>
                    </a:lstStyle>
                    <a:p>
                      <a:pPr marL="0" marR="0" lvl="0" indent="0" algn="l" defTabSz="914400" rtl="0" eaLnBrk="1" fontAlgn="auto" latinLnBrk="0" hangingPunct="1">
                        <a:lnSpc>
                          <a:spcPct val="120000"/>
                        </a:lnSpc>
                        <a:spcBef>
                          <a:spcPts val="0"/>
                        </a:spcBef>
                        <a:spcAft>
                          <a:spcPts val="0"/>
                        </a:spcAft>
                        <a:buClrTx/>
                        <a:buSzTx/>
                        <a:buFont typeface="+mj-lt"/>
                        <a:buNone/>
                        <a:tabLst/>
                        <a:defRPr/>
                      </a:pPr>
                      <a:r>
                        <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rPr>
                        <a:t>7. </a:t>
                      </a:r>
                      <a:r>
                        <a:rPr lang="pt-PT" sz="2000" b="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Citizen</a:t>
                      </a:r>
                      <a:endParaRPr lang="pt-PT"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2419" marR="62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50209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8</a:t>
            </a:fld>
            <a:endParaRPr lang="pt-PT" sz="2000" dirty="0">
              <a:solidFill>
                <a:schemeClr val="bg1"/>
              </a:solidFill>
            </a:endParaRPr>
          </a:p>
        </p:txBody>
      </p:sp>
      <p:sp>
        <p:nvSpPr>
          <p:cNvPr id="11" name="CaixaDeTexto 3"/>
          <p:cNvSpPr txBox="1"/>
          <p:nvPr/>
        </p:nvSpPr>
        <p:spPr>
          <a:xfrm>
            <a:off x="2493818" y="1849742"/>
            <a:ext cx="13018957" cy="461665"/>
          </a:xfrm>
          <a:prstGeom prst="rect">
            <a:avLst/>
          </a:prstGeom>
          <a:noFill/>
        </p:spPr>
        <p:txBody>
          <a:bodyPr wrap="square" rtlCol="0">
            <a:spAutoFit/>
          </a:bodyPr>
          <a:lstStyle/>
          <a:p>
            <a:r>
              <a:rPr lang="pt-PT" sz="2400" b="1" dirty="0" smtClean="0">
                <a:latin typeface="Tahoma" panose="020B0604030504040204" pitchFamily="34" charset="0"/>
                <a:ea typeface="Tahoma" panose="020B0604030504040204" pitchFamily="34" charset="0"/>
                <a:cs typeface="Tahoma" panose="020B0604030504040204" pitchFamily="34" charset="0"/>
              </a:rPr>
              <a:t>4</a:t>
            </a:r>
            <a:r>
              <a:rPr lang="pt-PT"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Development axes defined by the Information Society Policy and Strategy</a:t>
            </a:r>
            <a:r>
              <a:rPr lang="pt-PT" sz="2400" b="1" dirty="0">
                <a:latin typeface="Tahoma" panose="020B0604030504040204" pitchFamily="34" charset="0"/>
                <a:ea typeface="Tahoma" panose="020B0604030504040204" pitchFamily="34" charset="0"/>
                <a:cs typeface="Tahoma" panose="020B0604030504040204" pitchFamily="34" charset="0"/>
              </a:rPr>
              <a:t> </a:t>
            </a:r>
          </a:p>
        </p:txBody>
      </p:sp>
      <p:sp>
        <p:nvSpPr>
          <p:cNvPr id="18" name="Retângulo 7"/>
          <p:cNvSpPr/>
          <p:nvPr/>
        </p:nvSpPr>
        <p:spPr bwMode="auto">
          <a:xfrm>
            <a:off x="3264550" y="2400831"/>
            <a:ext cx="11096629" cy="1507515"/>
          </a:xfrm>
          <a:prstGeom prst="rect">
            <a:avLst/>
          </a:prstGeom>
          <a:noFill/>
          <a:ln w="12700" cap="flat" cmpd="sng" algn="ctr">
            <a:solidFill>
              <a:srgbClr val="9A0000"/>
            </a:solidFill>
            <a:prstDash val="solid"/>
          </a:ln>
          <a:effectLst/>
        </p:spPr>
        <p:txBody>
          <a:bodyPr/>
          <a:lstStyle/>
          <a:p>
            <a:pPr marL="815415" defTabSz="832287">
              <a:spcAft>
                <a:spcPts val="331"/>
              </a:spcAft>
              <a:defRPr/>
            </a:pPr>
            <a:r>
              <a:rPr lang="pt-PT" sz="2000" b="1" kern="0" cap="small" dirty="0" err="1" smtClean="0">
                <a:solidFill>
                  <a:srgbClr val="000000">
                    <a:lumMod val="85000"/>
                    <a:lumOff val="15000"/>
                  </a:srgbClr>
                </a:solidFill>
                <a:latin typeface="Tahoma"/>
              </a:rPr>
              <a:t>Axis</a:t>
            </a:r>
            <a:r>
              <a:rPr lang="pt-PT" sz="2000" b="1" kern="0" cap="small" dirty="0" smtClean="0">
                <a:solidFill>
                  <a:srgbClr val="000000">
                    <a:lumMod val="85000"/>
                    <a:lumOff val="15000"/>
                  </a:srgbClr>
                </a:solidFill>
                <a:latin typeface="Tahoma"/>
              </a:rPr>
              <a:t> </a:t>
            </a:r>
            <a:r>
              <a:rPr lang="pt-PT" sz="2000" b="1" kern="0" cap="small" dirty="0">
                <a:solidFill>
                  <a:srgbClr val="000000">
                    <a:lumMod val="85000"/>
                    <a:lumOff val="15000"/>
                  </a:srgbClr>
                </a:solidFill>
                <a:latin typeface="Tahoma"/>
              </a:rPr>
              <a:t>1 – </a:t>
            </a:r>
            <a:r>
              <a:rPr lang="pt-PT" sz="2000" b="1" kern="0" cap="small" dirty="0" err="1">
                <a:solidFill>
                  <a:srgbClr val="000000"/>
                </a:solidFill>
                <a:latin typeface="Tahoma"/>
              </a:rPr>
              <a:t>Education</a:t>
            </a:r>
            <a:r>
              <a:rPr lang="pt-PT" sz="2000" b="1" kern="0" cap="small" dirty="0">
                <a:solidFill>
                  <a:srgbClr val="000000"/>
                </a:solidFill>
                <a:latin typeface="Tahoma"/>
              </a:rPr>
              <a:t> </a:t>
            </a:r>
            <a:r>
              <a:rPr lang="pt-PT" sz="2000" b="1" kern="0" cap="small" dirty="0" err="1">
                <a:solidFill>
                  <a:srgbClr val="000000"/>
                </a:solidFill>
                <a:latin typeface="Tahoma"/>
              </a:rPr>
              <a:t>and</a:t>
            </a:r>
            <a:r>
              <a:rPr lang="pt-PT" sz="2000" b="1" kern="0" cap="small" dirty="0">
                <a:solidFill>
                  <a:srgbClr val="000000"/>
                </a:solidFill>
                <a:latin typeface="Tahoma"/>
              </a:rPr>
              <a:t> </a:t>
            </a:r>
            <a:r>
              <a:rPr lang="pt-PT" sz="2000" b="1" kern="0" cap="small" dirty="0" err="1">
                <a:solidFill>
                  <a:srgbClr val="000000"/>
                </a:solidFill>
                <a:latin typeface="Tahoma"/>
              </a:rPr>
              <a:t>Human</a:t>
            </a:r>
            <a:r>
              <a:rPr lang="pt-PT" sz="2000" b="1" kern="0" cap="small" dirty="0">
                <a:solidFill>
                  <a:srgbClr val="000000"/>
                </a:solidFill>
                <a:latin typeface="Tahoma"/>
              </a:rPr>
              <a:t> </a:t>
            </a:r>
            <a:r>
              <a:rPr lang="pt-PT" sz="2000" b="1" kern="0" cap="small" dirty="0" err="1">
                <a:solidFill>
                  <a:srgbClr val="000000"/>
                </a:solidFill>
                <a:latin typeface="Tahoma"/>
              </a:rPr>
              <a:t>Development</a:t>
            </a:r>
            <a:endParaRPr lang="pt-PT" sz="2000" b="1" kern="0" cap="small" dirty="0">
              <a:solidFill>
                <a:srgbClr val="000000"/>
              </a:solidFill>
              <a:latin typeface="Tahoma"/>
            </a:endParaRPr>
          </a:p>
          <a:p>
            <a:pPr marL="979671" defTabSz="1141505">
              <a:spcAft>
                <a:spcPts val="331"/>
              </a:spcAft>
              <a:defRPr/>
            </a:pPr>
            <a:r>
              <a:rPr lang="pt-PT" sz="2000" kern="0" dirty="0">
                <a:solidFill>
                  <a:srgbClr val="000000"/>
                </a:solidFill>
                <a:latin typeface="Tahoma"/>
              </a:rPr>
              <a:t>1.1. </a:t>
            </a:r>
            <a:r>
              <a:rPr lang="en-US" sz="2000" kern="0" dirty="0">
                <a:latin typeface="Tahoma"/>
              </a:rPr>
              <a:t>ICT in the Education </a:t>
            </a:r>
            <a:r>
              <a:rPr lang="en-US" sz="2000" kern="0" dirty="0" smtClean="0">
                <a:latin typeface="Tahoma"/>
              </a:rPr>
              <a:t>System</a:t>
            </a:r>
          </a:p>
          <a:p>
            <a:pPr marL="979671" defTabSz="1141505">
              <a:spcAft>
                <a:spcPts val="331"/>
              </a:spcAft>
              <a:defRPr/>
            </a:pPr>
            <a:r>
              <a:rPr lang="pt-PT" sz="2000" kern="0" dirty="0" smtClean="0">
                <a:solidFill>
                  <a:srgbClr val="000000"/>
                </a:solidFill>
                <a:latin typeface="Tahoma"/>
              </a:rPr>
              <a:t>1.2</a:t>
            </a:r>
            <a:r>
              <a:rPr lang="pt-PT" sz="2000" kern="0" dirty="0">
                <a:solidFill>
                  <a:srgbClr val="000000"/>
                </a:solidFill>
                <a:latin typeface="Tahoma"/>
              </a:rPr>
              <a:t>. </a:t>
            </a:r>
            <a:r>
              <a:rPr lang="en-US" sz="2000" kern="0" dirty="0">
                <a:solidFill>
                  <a:srgbClr val="000000"/>
                </a:solidFill>
                <a:latin typeface="Tahoma"/>
              </a:rPr>
              <a:t>Research and Development and Knowledge </a:t>
            </a:r>
            <a:r>
              <a:rPr lang="en-US" sz="2000" kern="0" dirty="0" smtClean="0">
                <a:solidFill>
                  <a:srgbClr val="000000"/>
                </a:solidFill>
                <a:latin typeface="Tahoma"/>
              </a:rPr>
              <a:t>Sharing</a:t>
            </a:r>
          </a:p>
          <a:p>
            <a:pPr marL="979671" defTabSz="1141505">
              <a:spcAft>
                <a:spcPts val="331"/>
              </a:spcAft>
              <a:defRPr/>
            </a:pPr>
            <a:r>
              <a:rPr lang="pt-PT" sz="2000" kern="0" dirty="0" smtClean="0">
                <a:solidFill>
                  <a:srgbClr val="000000"/>
                </a:solidFill>
                <a:latin typeface="Tahoma"/>
              </a:rPr>
              <a:t>1.3</a:t>
            </a:r>
            <a:r>
              <a:rPr lang="pt-PT" sz="2000" kern="0" dirty="0">
                <a:solidFill>
                  <a:srgbClr val="000000"/>
                </a:solidFill>
                <a:latin typeface="Tahoma"/>
              </a:rPr>
              <a:t>. </a:t>
            </a:r>
            <a:r>
              <a:rPr lang="pt-PT" sz="2000" kern="0" dirty="0" err="1">
                <a:solidFill>
                  <a:srgbClr val="000000"/>
                </a:solidFill>
                <a:latin typeface="Tahoma"/>
              </a:rPr>
              <a:t>Human</a:t>
            </a:r>
            <a:r>
              <a:rPr lang="pt-PT" sz="2000" kern="0" dirty="0">
                <a:solidFill>
                  <a:srgbClr val="000000"/>
                </a:solidFill>
                <a:latin typeface="Tahoma"/>
              </a:rPr>
              <a:t> </a:t>
            </a:r>
            <a:r>
              <a:rPr lang="pt-PT" sz="2000" kern="0" dirty="0" err="1">
                <a:solidFill>
                  <a:srgbClr val="000000"/>
                </a:solidFill>
                <a:latin typeface="Tahoma"/>
              </a:rPr>
              <a:t>Resources</a:t>
            </a:r>
            <a:r>
              <a:rPr lang="pt-PT" sz="2000" kern="0" dirty="0">
                <a:solidFill>
                  <a:srgbClr val="000000"/>
                </a:solidFill>
                <a:latin typeface="Tahoma"/>
              </a:rPr>
              <a:t> </a:t>
            </a:r>
            <a:r>
              <a:rPr lang="pt-PT" sz="2000" kern="0" dirty="0" err="1">
                <a:solidFill>
                  <a:srgbClr val="000000"/>
                </a:solidFill>
                <a:latin typeface="Tahoma"/>
              </a:rPr>
              <a:t>Development</a:t>
            </a:r>
            <a:endParaRPr lang="pt-PT" sz="2000" kern="0" dirty="0">
              <a:solidFill>
                <a:srgbClr val="000000"/>
              </a:solidFill>
              <a:latin typeface="Tahoma"/>
            </a:endParaRPr>
          </a:p>
        </p:txBody>
      </p:sp>
      <p:sp>
        <p:nvSpPr>
          <p:cNvPr id="19" name="Retângulo 8"/>
          <p:cNvSpPr/>
          <p:nvPr/>
        </p:nvSpPr>
        <p:spPr bwMode="auto">
          <a:xfrm>
            <a:off x="3298244" y="3974776"/>
            <a:ext cx="11089366" cy="1409822"/>
          </a:xfrm>
          <a:prstGeom prst="rect">
            <a:avLst/>
          </a:prstGeom>
          <a:noFill/>
          <a:ln w="12700" cap="flat" cmpd="sng" algn="ctr">
            <a:solidFill>
              <a:srgbClr val="9A0000"/>
            </a:solidFill>
            <a:prstDash val="solid"/>
          </a:ln>
          <a:effectLst/>
        </p:spPr>
        <p:txBody>
          <a:bodyPr/>
          <a:lstStyle/>
          <a:p>
            <a:pPr marL="815415" defTabSz="832287">
              <a:spcAft>
                <a:spcPts val="331"/>
              </a:spcAft>
              <a:defRPr/>
            </a:pPr>
            <a:r>
              <a:rPr lang="pt-PT" sz="2000" b="1" kern="0" cap="small" dirty="0" err="1" smtClean="0">
                <a:solidFill>
                  <a:srgbClr val="000000"/>
                </a:solidFill>
                <a:latin typeface="Tahoma"/>
              </a:rPr>
              <a:t>Axis</a:t>
            </a:r>
            <a:r>
              <a:rPr lang="pt-PT" sz="2000" b="1" kern="0" cap="small" dirty="0" smtClean="0">
                <a:solidFill>
                  <a:srgbClr val="000000"/>
                </a:solidFill>
                <a:latin typeface="Tahoma"/>
              </a:rPr>
              <a:t> </a:t>
            </a:r>
            <a:r>
              <a:rPr lang="pt-PT" sz="2000" b="1" kern="0" cap="small" dirty="0">
                <a:solidFill>
                  <a:srgbClr val="000000"/>
                </a:solidFill>
                <a:latin typeface="Tahoma"/>
              </a:rPr>
              <a:t>2 – </a:t>
            </a:r>
            <a:r>
              <a:rPr lang="pt-PT" sz="2000" b="1" kern="0" cap="small" dirty="0" err="1" smtClean="0">
                <a:solidFill>
                  <a:srgbClr val="000000"/>
                </a:solidFill>
                <a:latin typeface="Tahoma"/>
              </a:rPr>
              <a:t>Health</a:t>
            </a:r>
            <a:endParaRPr lang="pt-PT" sz="2000" b="1" kern="0" cap="small" dirty="0" smtClean="0">
              <a:solidFill>
                <a:srgbClr val="000000"/>
              </a:solidFill>
              <a:latin typeface="Tahoma"/>
            </a:endParaRPr>
          </a:p>
          <a:p>
            <a:pPr marL="815415" defTabSz="832287">
              <a:spcAft>
                <a:spcPts val="331"/>
              </a:spcAft>
              <a:defRPr/>
            </a:pPr>
            <a:r>
              <a:rPr lang="pt-PT" sz="2000" b="1" kern="0" cap="small" dirty="0">
                <a:solidFill>
                  <a:srgbClr val="000000"/>
                </a:solidFill>
                <a:latin typeface="Tahoma"/>
              </a:rPr>
              <a:t> </a:t>
            </a:r>
            <a:r>
              <a:rPr lang="pt-PT" sz="2000" b="1" kern="0" cap="small" dirty="0" smtClean="0">
                <a:solidFill>
                  <a:srgbClr val="000000"/>
                </a:solidFill>
                <a:latin typeface="Tahoma"/>
              </a:rPr>
              <a:t>   </a:t>
            </a:r>
            <a:r>
              <a:rPr lang="pt-PT" sz="2000" kern="0" dirty="0" smtClean="0">
                <a:solidFill>
                  <a:srgbClr val="000000"/>
                </a:solidFill>
                <a:latin typeface="Tahoma"/>
              </a:rPr>
              <a:t>2.1</a:t>
            </a:r>
            <a:r>
              <a:rPr lang="pt-PT" sz="2000" kern="0" dirty="0">
                <a:solidFill>
                  <a:srgbClr val="000000"/>
                </a:solidFill>
                <a:latin typeface="Tahoma"/>
              </a:rPr>
              <a:t>. </a:t>
            </a:r>
            <a:r>
              <a:rPr lang="pt-PT" sz="2000" kern="0" dirty="0" err="1">
                <a:solidFill>
                  <a:srgbClr val="000000"/>
                </a:solidFill>
                <a:latin typeface="Tahoma"/>
              </a:rPr>
              <a:t>Preventive</a:t>
            </a:r>
            <a:r>
              <a:rPr lang="pt-PT" sz="2000" kern="0" dirty="0">
                <a:solidFill>
                  <a:srgbClr val="000000"/>
                </a:solidFill>
                <a:latin typeface="Tahoma"/>
              </a:rPr>
              <a:t> </a:t>
            </a:r>
            <a:r>
              <a:rPr lang="pt-PT" sz="2000" kern="0" dirty="0" err="1">
                <a:solidFill>
                  <a:srgbClr val="000000"/>
                </a:solidFill>
                <a:latin typeface="Tahoma"/>
              </a:rPr>
              <a:t>and</a:t>
            </a:r>
            <a:r>
              <a:rPr lang="pt-PT" sz="2000" kern="0" dirty="0">
                <a:solidFill>
                  <a:srgbClr val="000000"/>
                </a:solidFill>
                <a:latin typeface="Tahoma"/>
              </a:rPr>
              <a:t> </a:t>
            </a:r>
            <a:r>
              <a:rPr lang="pt-PT" sz="2000" kern="0" dirty="0" err="1">
                <a:solidFill>
                  <a:srgbClr val="000000"/>
                </a:solidFill>
                <a:latin typeface="Tahoma"/>
              </a:rPr>
              <a:t>Promotional</a:t>
            </a:r>
            <a:r>
              <a:rPr lang="pt-PT" sz="2000" kern="0" dirty="0">
                <a:solidFill>
                  <a:srgbClr val="000000"/>
                </a:solidFill>
                <a:latin typeface="Tahoma"/>
              </a:rPr>
              <a:t> </a:t>
            </a:r>
            <a:r>
              <a:rPr lang="pt-PT" sz="2000" kern="0" dirty="0" err="1" smtClean="0">
                <a:solidFill>
                  <a:srgbClr val="000000"/>
                </a:solidFill>
                <a:latin typeface="Tahoma"/>
              </a:rPr>
              <a:t>Care</a:t>
            </a:r>
            <a:endParaRPr lang="pt-PT" sz="2000" kern="0" dirty="0" smtClean="0">
              <a:solidFill>
                <a:srgbClr val="000000"/>
              </a:solidFill>
              <a:latin typeface="Tahoma"/>
            </a:endParaRPr>
          </a:p>
          <a:p>
            <a:pPr marL="815415" defTabSz="832287">
              <a:spcAft>
                <a:spcPts val="331"/>
              </a:spcAft>
              <a:defRPr/>
            </a:pPr>
            <a:r>
              <a:rPr lang="pt-PT" sz="2000" kern="0" dirty="0">
                <a:solidFill>
                  <a:srgbClr val="000000"/>
                </a:solidFill>
                <a:latin typeface="Tahoma"/>
              </a:rPr>
              <a:t> </a:t>
            </a:r>
            <a:r>
              <a:rPr lang="pt-PT" sz="2000" kern="0" dirty="0" smtClean="0">
                <a:solidFill>
                  <a:srgbClr val="000000"/>
                </a:solidFill>
                <a:latin typeface="Tahoma"/>
              </a:rPr>
              <a:t>   2.2</a:t>
            </a:r>
            <a:r>
              <a:rPr lang="pt-PT" sz="2000" kern="0" dirty="0">
                <a:solidFill>
                  <a:srgbClr val="000000"/>
                </a:solidFill>
                <a:latin typeface="Tahoma"/>
              </a:rPr>
              <a:t>. </a:t>
            </a:r>
            <a:r>
              <a:rPr lang="pt-PT" sz="2000" kern="0" dirty="0" err="1">
                <a:solidFill>
                  <a:srgbClr val="000000"/>
                </a:solidFill>
                <a:latin typeface="Tahoma"/>
              </a:rPr>
              <a:t>Curative</a:t>
            </a:r>
            <a:r>
              <a:rPr lang="pt-PT" sz="2000" kern="0" dirty="0">
                <a:solidFill>
                  <a:srgbClr val="000000"/>
                </a:solidFill>
                <a:latin typeface="Tahoma"/>
              </a:rPr>
              <a:t> </a:t>
            </a:r>
            <a:r>
              <a:rPr lang="pt-PT" sz="2000" kern="0" dirty="0" err="1" smtClean="0">
                <a:solidFill>
                  <a:srgbClr val="000000"/>
                </a:solidFill>
                <a:latin typeface="Tahoma"/>
              </a:rPr>
              <a:t>Care</a:t>
            </a:r>
            <a:endParaRPr lang="pt-PT" sz="2000" kern="0" dirty="0" smtClean="0">
              <a:solidFill>
                <a:srgbClr val="000000"/>
              </a:solidFill>
              <a:latin typeface="Tahoma"/>
            </a:endParaRPr>
          </a:p>
          <a:p>
            <a:pPr marL="815415" defTabSz="832287">
              <a:spcAft>
                <a:spcPts val="331"/>
              </a:spcAft>
              <a:defRPr/>
            </a:pPr>
            <a:r>
              <a:rPr lang="pt-PT" sz="2000" kern="0" dirty="0">
                <a:solidFill>
                  <a:srgbClr val="000000"/>
                </a:solidFill>
                <a:latin typeface="Tahoma"/>
              </a:rPr>
              <a:t> </a:t>
            </a:r>
            <a:r>
              <a:rPr lang="pt-PT" sz="2000" kern="0" dirty="0" smtClean="0">
                <a:solidFill>
                  <a:srgbClr val="000000"/>
                </a:solidFill>
                <a:latin typeface="Tahoma"/>
              </a:rPr>
              <a:t>   2.3</a:t>
            </a:r>
            <a:r>
              <a:rPr lang="pt-PT" sz="2000" kern="0" dirty="0">
                <a:solidFill>
                  <a:srgbClr val="000000"/>
                </a:solidFill>
                <a:latin typeface="Tahoma"/>
              </a:rPr>
              <a:t>. </a:t>
            </a:r>
            <a:r>
              <a:rPr lang="pt-PT" sz="2000" kern="0" dirty="0" err="1">
                <a:solidFill>
                  <a:srgbClr val="000000"/>
                </a:solidFill>
                <a:latin typeface="Tahoma"/>
              </a:rPr>
              <a:t>Health</a:t>
            </a:r>
            <a:r>
              <a:rPr lang="pt-PT" sz="2000" kern="0" dirty="0">
                <a:solidFill>
                  <a:srgbClr val="000000"/>
                </a:solidFill>
                <a:latin typeface="Tahoma"/>
              </a:rPr>
              <a:t> </a:t>
            </a:r>
            <a:r>
              <a:rPr lang="pt-PT" sz="2000" kern="0" dirty="0" err="1">
                <a:solidFill>
                  <a:srgbClr val="000000"/>
                </a:solidFill>
                <a:latin typeface="Tahoma"/>
              </a:rPr>
              <a:t>Logistics</a:t>
            </a:r>
            <a:endParaRPr lang="pt-PT" sz="2000" kern="0" dirty="0">
              <a:solidFill>
                <a:srgbClr val="000000"/>
              </a:solidFill>
              <a:latin typeface="Tahoma"/>
            </a:endParaRPr>
          </a:p>
        </p:txBody>
      </p:sp>
      <p:sp>
        <p:nvSpPr>
          <p:cNvPr id="20" name="Retângulo 9"/>
          <p:cNvSpPr/>
          <p:nvPr/>
        </p:nvSpPr>
        <p:spPr bwMode="auto">
          <a:xfrm>
            <a:off x="3298244" y="5463760"/>
            <a:ext cx="11103556" cy="1652368"/>
          </a:xfrm>
          <a:prstGeom prst="rect">
            <a:avLst/>
          </a:prstGeom>
          <a:noFill/>
          <a:ln w="12700" cap="flat" cmpd="sng" algn="ctr">
            <a:solidFill>
              <a:srgbClr val="9A0000"/>
            </a:solidFill>
            <a:prstDash val="solid"/>
          </a:ln>
          <a:effectLst/>
        </p:spPr>
        <p:txBody>
          <a:bodyPr/>
          <a:lstStyle/>
          <a:p>
            <a:pPr marL="815415" defTabSz="832287">
              <a:spcAft>
                <a:spcPts val="331"/>
              </a:spcAft>
              <a:defRPr/>
            </a:pPr>
            <a:r>
              <a:rPr lang="pt-PT" sz="2000" b="1" kern="0" cap="small" dirty="0" err="1" smtClean="0">
                <a:solidFill>
                  <a:srgbClr val="000000">
                    <a:lumMod val="85000"/>
                    <a:lumOff val="15000"/>
                  </a:srgbClr>
                </a:solidFill>
                <a:latin typeface="Tahoma"/>
                <a:ea typeface="+mn-ea"/>
              </a:rPr>
              <a:t>Axis</a:t>
            </a:r>
            <a:r>
              <a:rPr lang="pt-PT" sz="2000" b="1" kern="0" cap="small" dirty="0" smtClean="0">
                <a:solidFill>
                  <a:srgbClr val="000000">
                    <a:lumMod val="85000"/>
                    <a:lumOff val="15000"/>
                  </a:srgbClr>
                </a:solidFill>
                <a:latin typeface="Tahoma"/>
                <a:ea typeface="+mn-ea"/>
              </a:rPr>
              <a:t> </a:t>
            </a:r>
            <a:r>
              <a:rPr lang="pt-PT" sz="2000" b="1" kern="0" cap="small" dirty="0">
                <a:solidFill>
                  <a:srgbClr val="000000">
                    <a:lumMod val="85000"/>
                    <a:lumOff val="15000"/>
                  </a:srgbClr>
                </a:solidFill>
                <a:latin typeface="Tahoma"/>
                <a:ea typeface="+mn-ea"/>
              </a:rPr>
              <a:t>3 </a:t>
            </a:r>
            <a:r>
              <a:rPr lang="pt-PT" sz="2000" b="1" kern="0" cap="small" dirty="0">
                <a:solidFill>
                  <a:srgbClr val="000000"/>
                </a:solidFill>
                <a:latin typeface="Tahoma"/>
                <a:ea typeface="+mn-ea"/>
              </a:rPr>
              <a:t>– </a:t>
            </a:r>
            <a:r>
              <a:rPr lang="en-US" sz="2000" b="1" kern="0" cap="small" dirty="0">
                <a:solidFill>
                  <a:srgbClr val="000000"/>
                </a:solidFill>
                <a:latin typeface="Tahoma"/>
                <a:ea typeface="+mn-ea"/>
              </a:rPr>
              <a:t>Agriculture, Environment and Rural Development</a:t>
            </a:r>
            <a:endParaRPr lang="pt-PT" sz="2000" b="1" kern="0" cap="small" dirty="0">
              <a:solidFill>
                <a:srgbClr val="000000"/>
              </a:solidFill>
              <a:latin typeface="Tahoma"/>
              <a:ea typeface="+mn-ea"/>
            </a:endParaRPr>
          </a:p>
          <a:p>
            <a:pPr marL="962717" defTabSz="832287">
              <a:defRPr/>
            </a:pPr>
            <a:r>
              <a:rPr lang="pt-PT" sz="2000" kern="0" dirty="0">
                <a:solidFill>
                  <a:srgbClr val="000000"/>
                </a:solidFill>
                <a:latin typeface="Tahoma"/>
                <a:ea typeface="+mn-ea"/>
              </a:rPr>
              <a:t>3.1. </a:t>
            </a:r>
            <a:r>
              <a:rPr lang="en-US" sz="2000" kern="0" dirty="0" smtClean="0">
                <a:solidFill>
                  <a:srgbClr val="000000"/>
                </a:solidFill>
                <a:latin typeface="Tahoma"/>
                <a:ea typeface="+mn-ea"/>
              </a:rPr>
              <a:t>Agriculture</a:t>
            </a:r>
          </a:p>
          <a:p>
            <a:pPr marL="962717" defTabSz="832287">
              <a:defRPr/>
            </a:pPr>
            <a:r>
              <a:rPr lang="en-US" sz="2000" kern="0" dirty="0" smtClean="0">
                <a:solidFill>
                  <a:srgbClr val="000000"/>
                </a:solidFill>
                <a:latin typeface="Tahoma"/>
                <a:ea typeface="+mn-ea"/>
              </a:rPr>
              <a:t>3.2 </a:t>
            </a:r>
            <a:r>
              <a:rPr lang="en-US" sz="2000" kern="0" dirty="0">
                <a:solidFill>
                  <a:srgbClr val="000000"/>
                </a:solidFill>
                <a:latin typeface="Tahoma"/>
                <a:ea typeface="+mn-ea"/>
              </a:rPr>
              <a:t>Sea, Fisheries and </a:t>
            </a:r>
            <a:r>
              <a:rPr lang="en-US" sz="2000" kern="0" dirty="0" smtClean="0">
                <a:solidFill>
                  <a:srgbClr val="000000"/>
                </a:solidFill>
                <a:latin typeface="Tahoma"/>
                <a:ea typeface="+mn-ea"/>
              </a:rPr>
              <a:t>Aquaculture</a:t>
            </a:r>
          </a:p>
          <a:p>
            <a:pPr marL="962717" defTabSz="832287">
              <a:defRPr/>
            </a:pPr>
            <a:r>
              <a:rPr lang="en-US" sz="2000" kern="0" dirty="0" smtClean="0">
                <a:solidFill>
                  <a:srgbClr val="000000"/>
                </a:solidFill>
                <a:latin typeface="Tahoma"/>
                <a:ea typeface="+mn-ea"/>
              </a:rPr>
              <a:t>3.3 </a:t>
            </a:r>
            <a:r>
              <a:rPr lang="en-US" sz="2000" kern="0" dirty="0">
                <a:solidFill>
                  <a:srgbClr val="000000"/>
                </a:solidFill>
                <a:latin typeface="Tahoma"/>
                <a:ea typeface="+mn-ea"/>
              </a:rPr>
              <a:t>Land, Environment and Rural Development</a:t>
            </a:r>
            <a:endParaRPr lang="pt-PT" sz="2000" b="1" kern="0" cap="small" dirty="0">
              <a:solidFill>
                <a:srgbClr val="000000">
                  <a:lumMod val="85000"/>
                  <a:lumOff val="15000"/>
                </a:srgbClr>
              </a:solidFill>
              <a:latin typeface="Tahoma"/>
              <a:ea typeface="+mn-ea"/>
            </a:endParaRPr>
          </a:p>
        </p:txBody>
      </p:sp>
      <p:sp>
        <p:nvSpPr>
          <p:cNvPr id="21" name="Retângulo 11"/>
          <p:cNvSpPr/>
          <p:nvPr/>
        </p:nvSpPr>
        <p:spPr bwMode="auto">
          <a:xfrm>
            <a:off x="3298244" y="7200900"/>
            <a:ext cx="11103556" cy="2057400"/>
          </a:xfrm>
          <a:prstGeom prst="rect">
            <a:avLst/>
          </a:prstGeom>
          <a:noFill/>
          <a:ln w="12700" cap="flat" cmpd="sng" algn="ctr">
            <a:solidFill>
              <a:srgbClr val="9A0000"/>
            </a:solidFill>
            <a:prstDash val="solid"/>
          </a:ln>
          <a:effectLst/>
        </p:spPr>
        <p:txBody>
          <a:bodyPr/>
          <a:lstStyle/>
          <a:p>
            <a:pPr marL="815415" defTabSz="832287">
              <a:spcAft>
                <a:spcPts val="331"/>
              </a:spcAft>
              <a:defRPr/>
            </a:pPr>
            <a:r>
              <a:rPr lang="pt-PT" sz="2000" b="1" kern="0" cap="small" dirty="0" err="1" smtClean="0">
                <a:solidFill>
                  <a:srgbClr val="000000">
                    <a:lumMod val="85000"/>
                    <a:lumOff val="15000"/>
                  </a:srgbClr>
                </a:solidFill>
                <a:latin typeface="Tahoma"/>
                <a:ea typeface="+mn-ea"/>
              </a:rPr>
              <a:t>Axis</a:t>
            </a:r>
            <a:r>
              <a:rPr lang="pt-PT" sz="2000" b="1" kern="0" cap="small" dirty="0" smtClean="0">
                <a:solidFill>
                  <a:srgbClr val="000000">
                    <a:lumMod val="85000"/>
                    <a:lumOff val="15000"/>
                  </a:srgbClr>
                </a:solidFill>
                <a:latin typeface="Tahoma"/>
                <a:ea typeface="+mn-ea"/>
              </a:rPr>
              <a:t> </a:t>
            </a:r>
            <a:r>
              <a:rPr lang="pt-PT" sz="2000" b="1" kern="0" cap="small" dirty="0">
                <a:solidFill>
                  <a:srgbClr val="000000">
                    <a:lumMod val="85000"/>
                    <a:lumOff val="15000"/>
                  </a:srgbClr>
                </a:solidFill>
                <a:latin typeface="Tahoma"/>
                <a:ea typeface="+mn-ea"/>
              </a:rPr>
              <a:t>5 </a:t>
            </a:r>
            <a:r>
              <a:rPr lang="pt-PT" sz="2000" b="1" kern="0" cap="small" dirty="0" smtClean="0">
                <a:solidFill>
                  <a:srgbClr val="000000">
                    <a:lumMod val="85000"/>
                    <a:lumOff val="15000"/>
                  </a:srgbClr>
                </a:solidFill>
                <a:latin typeface="Tahoma"/>
                <a:ea typeface="+mn-ea"/>
              </a:rPr>
              <a:t>- e-</a:t>
            </a:r>
            <a:r>
              <a:rPr lang="pt-PT" sz="2000" b="1" kern="0" cap="small" dirty="0" err="1" smtClean="0">
                <a:solidFill>
                  <a:srgbClr val="000000">
                    <a:lumMod val="85000"/>
                    <a:lumOff val="15000"/>
                  </a:srgbClr>
                </a:solidFill>
                <a:latin typeface="Tahoma"/>
                <a:ea typeface="+mn-ea"/>
              </a:rPr>
              <a:t>Governance</a:t>
            </a:r>
            <a:endParaRPr lang="pt-PT" sz="2000" b="1" kern="0" cap="small" dirty="0">
              <a:solidFill>
                <a:srgbClr val="000000">
                  <a:lumMod val="85000"/>
                  <a:lumOff val="15000"/>
                </a:srgbClr>
              </a:solidFill>
              <a:latin typeface="Tahoma"/>
              <a:ea typeface="+mn-ea"/>
            </a:endParaRPr>
          </a:p>
          <a:p>
            <a:pPr marL="962717" defTabSz="832287">
              <a:defRPr/>
            </a:pPr>
            <a:r>
              <a:rPr lang="pt-PT" sz="2000" kern="0" dirty="0">
                <a:solidFill>
                  <a:srgbClr val="000000"/>
                </a:solidFill>
                <a:latin typeface="Tahoma"/>
                <a:ea typeface="+mn-ea"/>
              </a:rPr>
              <a:t>5.1. </a:t>
            </a:r>
            <a:r>
              <a:rPr lang="en-US" sz="2000" kern="0" dirty="0">
                <a:solidFill>
                  <a:srgbClr val="000000"/>
                </a:solidFill>
                <a:latin typeface="Tahoma"/>
                <a:ea typeface="+mn-ea"/>
              </a:rPr>
              <a:t>Modernizing Public Administration and Providing Services to </a:t>
            </a:r>
            <a:r>
              <a:rPr lang="en-US" sz="2000" kern="0" dirty="0" smtClean="0">
                <a:solidFill>
                  <a:srgbClr val="000000"/>
                </a:solidFill>
                <a:latin typeface="Tahoma"/>
                <a:ea typeface="+mn-ea"/>
              </a:rPr>
              <a:t>Citizens</a:t>
            </a:r>
          </a:p>
          <a:p>
            <a:pPr marL="962717" defTabSz="832287">
              <a:defRPr/>
            </a:pPr>
            <a:r>
              <a:rPr lang="en-US" sz="2000" kern="0" dirty="0" smtClean="0">
                <a:solidFill>
                  <a:srgbClr val="000000"/>
                </a:solidFill>
                <a:latin typeface="Tahoma"/>
                <a:ea typeface="+mn-ea"/>
              </a:rPr>
              <a:t>5.2 </a:t>
            </a:r>
            <a:r>
              <a:rPr lang="en-US" sz="2000" kern="0" dirty="0">
                <a:solidFill>
                  <a:srgbClr val="000000"/>
                </a:solidFill>
                <a:latin typeface="Tahoma"/>
                <a:ea typeface="+mn-ea"/>
              </a:rPr>
              <a:t>Judicial </a:t>
            </a:r>
            <a:r>
              <a:rPr lang="en-US" sz="2000" kern="0" dirty="0" smtClean="0">
                <a:solidFill>
                  <a:srgbClr val="000000"/>
                </a:solidFill>
                <a:latin typeface="Tahoma"/>
                <a:ea typeface="+mn-ea"/>
              </a:rPr>
              <a:t>Sector</a:t>
            </a:r>
          </a:p>
          <a:p>
            <a:pPr marL="962717" defTabSz="832287">
              <a:defRPr/>
            </a:pPr>
            <a:r>
              <a:rPr lang="en-US" sz="2000" kern="0" dirty="0" smtClean="0">
                <a:solidFill>
                  <a:srgbClr val="000000"/>
                </a:solidFill>
                <a:latin typeface="Tahoma"/>
                <a:ea typeface="+mn-ea"/>
              </a:rPr>
              <a:t>5.3 </a:t>
            </a:r>
            <a:r>
              <a:rPr lang="en-US" sz="2000" kern="0" dirty="0">
                <a:solidFill>
                  <a:srgbClr val="000000"/>
                </a:solidFill>
                <a:latin typeface="Tahoma"/>
                <a:ea typeface="+mn-ea"/>
              </a:rPr>
              <a:t>Security and Public </a:t>
            </a:r>
            <a:r>
              <a:rPr lang="en-US" sz="2000" kern="0" dirty="0" smtClean="0">
                <a:solidFill>
                  <a:srgbClr val="000000"/>
                </a:solidFill>
                <a:latin typeface="Tahoma"/>
                <a:ea typeface="+mn-ea"/>
              </a:rPr>
              <a:t>Order</a:t>
            </a:r>
          </a:p>
          <a:p>
            <a:pPr marL="962717" defTabSz="832287">
              <a:defRPr/>
            </a:pPr>
            <a:r>
              <a:rPr lang="en-US" sz="2000" kern="0" dirty="0" smtClean="0">
                <a:solidFill>
                  <a:srgbClr val="000000"/>
                </a:solidFill>
                <a:latin typeface="Tahoma"/>
                <a:ea typeface="+mn-ea"/>
              </a:rPr>
              <a:t>5.4 </a:t>
            </a:r>
            <a:r>
              <a:rPr lang="en-US" sz="2000" kern="0" dirty="0">
                <a:solidFill>
                  <a:srgbClr val="000000"/>
                </a:solidFill>
                <a:latin typeface="Tahoma"/>
                <a:ea typeface="+mn-ea"/>
              </a:rPr>
              <a:t>Infrastructure and </a:t>
            </a:r>
            <a:r>
              <a:rPr lang="en-US" sz="2000" kern="0" dirty="0" smtClean="0">
                <a:solidFill>
                  <a:srgbClr val="000000"/>
                </a:solidFill>
                <a:latin typeface="Tahoma"/>
                <a:ea typeface="+mn-ea"/>
              </a:rPr>
              <a:t>Equipment</a:t>
            </a:r>
          </a:p>
          <a:p>
            <a:pPr marL="962717" defTabSz="832287">
              <a:defRPr/>
            </a:pPr>
            <a:r>
              <a:rPr lang="en-US" sz="2000" kern="0" dirty="0" smtClean="0">
                <a:solidFill>
                  <a:srgbClr val="000000"/>
                </a:solidFill>
                <a:latin typeface="Tahoma"/>
                <a:ea typeface="+mn-ea"/>
              </a:rPr>
              <a:t>5.5 </a:t>
            </a:r>
            <a:r>
              <a:rPr lang="en-US" sz="2000" kern="0" dirty="0">
                <a:solidFill>
                  <a:srgbClr val="000000"/>
                </a:solidFill>
                <a:latin typeface="Tahoma"/>
                <a:ea typeface="+mn-ea"/>
              </a:rPr>
              <a:t>ICT Interoperability and Security</a:t>
            </a:r>
            <a:endParaRPr lang="pt-PT" sz="2000" kern="0" dirty="0">
              <a:solidFill>
                <a:srgbClr val="000000"/>
              </a:solidFill>
              <a:latin typeface="Tahoma"/>
              <a:ea typeface="+mn-ea"/>
            </a:endParaRPr>
          </a:p>
        </p:txBody>
      </p:sp>
      <p:sp>
        <p:nvSpPr>
          <p:cNvPr id="22" name="Retângulo 12"/>
          <p:cNvSpPr/>
          <p:nvPr/>
        </p:nvSpPr>
        <p:spPr bwMode="auto">
          <a:xfrm>
            <a:off x="14782800" y="2311407"/>
            <a:ext cx="2895600" cy="3620050"/>
          </a:xfrm>
          <a:prstGeom prst="rect">
            <a:avLst/>
          </a:prstGeom>
          <a:solidFill>
            <a:schemeClr val="bg1"/>
          </a:solidFill>
          <a:ln w="12700" cap="flat" cmpd="sng" algn="ctr">
            <a:solidFill>
              <a:srgbClr val="9A0000"/>
            </a:solidFill>
            <a:prstDash val="solid"/>
          </a:ln>
          <a:effectLst/>
        </p:spPr>
        <p:txBody>
          <a:bodyPr/>
          <a:lstStyle/>
          <a:p>
            <a:pPr marL="71020" defTabSz="832287">
              <a:defRPr/>
            </a:pPr>
            <a:endParaRPr lang="pt-PT" sz="1325" b="1" kern="0" cap="small" dirty="0">
              <a:solidFill>
                <a:srgbClr val="000000">
                  <a:lumMod val="85000"/>
                  <a:lumOff val="15000"/>
                </a:srgbClr>
              </a:solidFill>
              <a:latin typeface="Tahoma"/>
              <a:ea typeface="+mn-ea"/>
            </a:endParaRPr>
          </a:p>
          <a:p>
            <a:pPr marL="71020" defTabSz="832287">
              <a:defRPr/>
            </a:pPr>
            <a:endParaRPr lang="pt-PT" sz="1325" b="1" kern="0" cap="small" dirty="0">
              <a:solidFill>
                <a:srgbClr val="000000">
                  <a:lumMod val="85000"/>
                  <a:lumOff val="15000"/>
                </a:srgbClr>
              </a:solidFill>
              <a:latin typeface="Tahoma"/>
              <a:ea typeface="+mn-ea"/>
            </a:endParaRPr>
          </a:p>
          <a:p>
            <a:pPr marL="71020" defTabSz="832287">
              <a:defRPr/>
            </a:pPr>
            <a:endParaRPr lang="pt-PT" sz="1325" b="1" kern="0" cap="small" dirty="0">
              <a:solidFill>
                <a:srgbClr val="000000">
                  <a:lumMod val="85000"/>
                  <a:lumOff val="15000"/>
                </a:srgbClr>
              </a:solidFill>
              <a:latin typeface="Tahoma"/>
              <a:ea typeface="+mn-ea"/>
            </a:endParaRPr>
          </a:p>
          <a:p>
            <a:pPr marL="71020" defTabSz="832287">
              <a:defRPr/>
            </a:pPr>
            <a:endParaRPr lang="pt-PT" sz="1325" b="1" kern="0" cap="small" dirty="0">
              <a:solidFill>
                <a:srgbClr val="000000">
                  <a:lumMod val="85000"/>
                  <a:lumOff val="15000"/>
                </a:srgbClr>
              </a:solidFill>
              <a:latin typeface="Tahoma"/>
              <a:ea typeface="+mn-ea"/>
            </a:endParaRPr>
          </a:p>
          <a:p>
            <a:pPr defTabSz="832287">
              <a:spcAft>
                <a:spcPts val="497"/>
              </a:spcAft>
              <a:defRPr/>
            </a:pPr>
            <a:endParaRPr lang="pt-PT" sz="2000" b="1" kern="0" cap="small" dirty="0" smtClean="0">
              <a:latin typeface="Tahoma"/>
              <a:ea typeface="+mn-ea"/>
            </a:endParaRPr>
          </a:p>
          <a:p>
            <a:pPr defTabSz="832287">
              <a:spcAft>
                <a:spcPts val="497"/>
              </a:spcAft>
              <a:defRPr/>
            </a:pPr>
            <a:r>
              <a:rPr lang="pt-PT" sz="2000" b="1" kern="0" cap="small" dirty="0" err="1" smtClean="0">
                <a:latin typeface="Tahoma"/>
                <a:ea typeface="+mn-ea"/>
              </a:rPr>
              <a:t>Axis</a:t>
            </a:r>
            <a:r>
              <a:rPr lang="pt-PT" sz="2000" b="1" kern="0" cap="small" dirty="0" smtClean="0">
                <a:latin typeface="Tahoma"/>
                <a:ea typeface="+mn-ea"/>
              </a:rPr>
              <a:t> </a:t>
            </a:r>
            <a:r>
              <a:rPr lang="pt-PT" sz="2000" b="1" kern="0" cap="small" dirty="0">
                <a:latin typeface="Tahoma"/>
                <a:ea typeface="+mn-ea"/>
              </a:rPr>
              <a:t>6 – </a:t>
            </a:r>
            <a:r>
              <a:rPr lang="pt-PT" sz="2000" b="1" kern="0" cap="small" dirty="0" err="1" smtClean="0">
                <a:latin typeface="Tahoma"/>
                <a:ea typeface="+mn-ea"/>
              </a:rPr>
              <a:t>Acess</a:t>
            </a:r>
            <a:r>
              <a:rPr lang="pt-PT" sz="2000" b="1" kern="0" cap="small" dirty="0" smtClean="0">
                <a:latin typeface="Tahoma"/>
                <a:ea typeface="+mn-ea"/>
              </a:rPr>
              <a:t> </a:t>
            </a:r>
            <a:r>
              <a:rPr lang="pt-PT" sz="2000" b="1" kern="0" cap="small" dirty="0" err="1" smtClean="0">
                <a:latin typeface="Tahoma"/>
                <a:ea typeface="+mn-ea"/>
              </a:rPr>
              <a:t>and</a:t>
            </a:r>
            <a:r>
              <a:rPr lang="pt-PT" sz="2000" b="1" kern="0" cap="small" dirty="0" smtClean="0">
                <a:latin typeface="Tahoma"/>
                <a:ea typeface="+mn-ea"/>
              </a:rPr>
              <a:t> </a:t>
            </a:r>
            <a:r>
              <a:rPr lang="pt-PT" sz="2000" b="1" kern="0" cap="small" dirty="0" err="1" smtClean="0">
                <a:latin typeface="Tahoma"/>
                <a:ea typeface="+mn-ea"/>
              </a:rPr>
              <a:t>Conectivity</a:t>
            </a:r>
            <a:endParaRPr lang="pt-PT" sz="2000" b="1" kern="0" cap="small" dirty="0">
              <a:latin typeface="Tahoma"/>
              <a:ea typeface="+mn-ea"/>
            </a:endParaRPr>
          </a:p>
          <a:p>
            <a:pPr marL="299863" indent="-228842" defTabSz="832287">
              <a:spcAft>
                <a:spcPts val="331"/>
              </a:spcAft>
              <a:defRPr/>
            </a:pPr>
            <a:r>
              <a:rPr lang="pt-PT" sz="2000" kern="0" dirty="0">
                <a:latin typeface="Tahoma"/>
                <a:ea typeface="+mn-ea"/>
              </a:rPr>
              <a:t>6.1. </a:t>
            </a:r>
            <a:r>
              <a:rPr lang="en-US" sz="2000" kern="0" dirty="0">
                <a:latin typeface="Tahoma"/>
                <a:ea typeface="+mn-ea"/>
              </a:rPr>
              <a:t>Integration into the Information </a:t>
            </a:r>
            <a:r>
              <a:rPr lang="en-US" sz="2000" kern="0" dirty="0" smtClean="0">
                <a:latin typeface="Tahoma"/>
                <a:ea typeface="+mn-ea"/>
              </a:rPr>
              <a:t>Society</a:t>
            </a:r>
          </a:p>
          <a:p>
            <a:pPr marL="299863" indent="-228842" defTabSz="832287">
              <a:spcAft>
                <a:spcPts val="331"/>
              </a:spcAft>
              <a:defRPr/>
            </a:pPr>
            <a:r>
              <a:rPr lang="en-US" sz="2000" kern="0" dirty="0" smtClean="0">
                <a:latin typeface="Tahoma"/>
                <a:ea typeface="+mn-ea"/>
              </a:rPr>
              <a:t>6.2 </a:t>
            </a:r>
            <a:r>
              <a:rPr lang="en-US" sz="2000" kern="0" dirty="0">
                <a:latin typeface="Tahoma"/>
                <a:ea typeface="+mn-ea"/>
              </a:rPr>
              <a:t>Communications Network</a:t>
            </a:r>
            <a:endParaRPr lang="pt-PT" sz="2000" b="1" kern="0" cap="small" dirty="0">
              <a:solidFill>
                <a:srgbClr val="000000">
                  <a:lumMod val="85000"/>
                  <a:lumOff val="15000"/>
                </a:srgbClr>
              </a:solidFill>
              <a:latin typeface="Tahoma"/>
              <a:ea typeface="+mn-ea"/>
            </a:endParaRPr>
          </a:p>
        </p:txBody>
      </p:sp>
      <p:sp>
        <p:nvSpPr>
          <p:cNvPr id="23" name="Retângulo 26"/>
          <p:cNvSpPr/>
          <p:nvPr/>
        </p:nvSpPr>
        <p:spPr bwMode="auto">
          <a:xfrm>
            <a:off x="14755090" y="6251844"/>
            <a:ext cx="2923309" cy="2889991"/>
          </a:xfrm>
          <a:prstGeom prst="rect">
            <a:avLst/>
          </a:prstGeom>
          <a:solidFill>
            <a:schemeClr val="bg1"/>
          </a:solidFill>
          <a:ln w="12700" cap="flat" cmpd="sng" algn="ctr">
            <a:solidFill>
              <a:srgbClr val="9A0000"/>
            </a:solidFill>
            <a:prstDash val="solid"/>
          </a:ln>
          <a:effectLst/>
        </p:spPr>
        <p:txBody>
          <a:bodyPr/>
          <a:lstStyle/>
          <a:p>
            <a:pPr marL="71020" defTabSz="832287">
              <a:defRPr/>
            </a:pPr>
            <a:endParaRPr lang="pt-PT" sz="1325" b="1" kern="0" cap="small" dirty="0">
              <a:solidFill>
                <a:srgbClr val="000000">
                  <a:lumMod val="85000"/>
                  <a:lumOff val="15000"/>
                </a:srgbClr>
              </a:solidFill>
              <a:latin typeface="Tahoma"/>
              <a:ea typeface="+mn-ea"/>
            </a:endParaRPr>
          </a:p>
          <a:p>
            <a:pPr marL="71020" defTabSz="832287">
              <a:defRPr/>
            </a:pPr>
            <a:endParaRPr lang="pt-PT" sz="1325" b="1" kern="0" cap="small" dirty="0">
              <a:solidFill>
                <a:srgbClr val="000000">
                  <a:lumMod val="85000"/>
                  <a:lumOff val="15000"/>
                </a:srgbClr>
              </a:solidFill>
              <a:latin typeface="Tahoma"/>
              <a:ea typeface="+mn-ea"/>
            </a:endParaRPr>
          </a:p>
          <a:p>
            <a:pPr marL="71020" defTabSz="832287">
              <a:defRPr/>
            </a:pPr>
            <a:endParaRPr lang="pt-PT" sz="1325" b="1" kern="0" cap="small" dirty="0">
              <a:solidFill>
                <a:srgbClr val="000000">
                  <a:lumMod val="85000"/>
                  <a:lumOff val="15000"/>
                </a:srgbClr>
              </a:solidFill>
              <a:latin typeface="Tahoma"/>
              <a:ea typeface="+mn-ea"/>
            </a:endParaRPr>
          </a:p>
          <a:p>
            <a:pPr marL="71020" defTabSz="832287">
              <a:defRPr/>
            </a:pPr>
            <a:endParaRPr lang="pt-PT" sz="1325" b="1" kern="0" cap="small" dirty="0">
              <a:solidFill>
                <a:srgbClr val="000000">
                  <a:lumMod val="85000"/>
                  <a:lumOff val="15000"/>
                </a:srgbClr>
              </a:solidFill>
              <a:latin typeface="Tahoma"/>
              <a:ea typeface="+mn-ea"/>
            </a:endParaRPr>
          </a:p>
          <a:p>
            <a:pPr defTabSz="832287">
              <a:spcAft>
                <a:spcPts val="497"/>
              </a:spcAft>
              <a:defRPr/>
            </a:pPr>
            <a:endParaRPr lang="pt-PT" sz="2000" b="1" kern="0" cap="small" dirty="0" smtClean="0">
              <a:latin typeface="Tahoma"/>
              <a:ea typeface="+mn-ea"/>
            </a:endParaRPr>
          </a:p>
          <a:p>
            <a:pPr defTabSz="832287">
              <a:spcAft>
                <a:spcPts val="497"/>
              </a:spcAft>
              <a:defRPr/>
            </a:pPr>
            <a:endParaRPr lang="pt-PT" sz="2000" b="1" kern="0" cap="small" dirty="0">
              <a:latin typeface="Tahoma"/>
            </a:endParaRPr>
          </a:p>
          <a:p>
            <a:pPr defTabSz="832287">
              <a:spcAft>
                <a:spcPts val="497"/>
              </a:spcAft>
              <a:defRPr/>
            </a:pPr>
            <a:r>
              <a:rPr lang="pt-PT" sz="2000" b="1" kern="0" cap="small" dirty="0" err="1" smtClean="0">
                <a:latin typeface="Tahoma"/>
                <a:ea typeface="+mn-ea"/>
              </a:rPr>
              <a:t>Axis</a:t>
            </a:r>
            <a:r>
              <a:rPr lang="pt-PT" sz="2000" b="1" kern="0" cap="small" dirty="0" smtClean="0">
                <a:latin typeface="Tahoma"/>
                <a:ea typeface="+mn-ea"/>
              </a:rPr>
              <a:t> </a:t>
            </a:r>
            <a:r>
              <a:rPr lang="pt-PT" sz="2000" b="1" kern="0" cap="small" dirty="0">
                <a:latin typeface="Tahoma"/>
                <a:ea typeface="+mn-ea"/>
              </a:rPr>
              <a:t>7 – Policies </a:t>
            </a:r>
            <a:r>
              <a:rPr lang="pt-PT" sz="2000" b="1" kern="0" cap="small" dirty="0" err="1">
                <a:latin typeface="Tahoma"/>
                <a:ea typeface="+mn-ea"/>
              </a:rPr>
              <a:t>and</a:t>
            </a:r>
            <a:r>
              <a:rPr lang="pt-PT" sz="2000" b="1" kern="0" cap="small" dirty="0">
                <a:latin typeface="Tahoma"/>
                <a:ea typeface="+mn-ea"/>
              </a:rPr>
              <a:t> </a:t>
            </a:r>
            <a:r>
              <a:rPr lang="pt-PT" sz="2000" b="1" kern="0" cap="small" dirty="0" err="1">
                <a:latin typeface="Tahoma"/>
                <a:ea typeface="+mn-ea"/>
              </a:rPr>
              <a:t>Regulation</a:t>
            </a:r>
            <a:r>
              <a:rPr lang="pt-PT" sz="2000" b="1" kern="0" cap="small" dirty="0">
                <a:latin typeface="Tahoma"/>
                <a:ea typeface="+mn-ea"/>
              </a:rPr>
              <a:t> </a:t>
            </a:r>
            <a:endParaRPr lang="pt-PT" sz="2000" b="1" kern="0" cap="small" dirty="0" smtClean="0">
              <a:latin typeface="Tahoma"/>
              <a:ea typeface="+mn-ea"/>
            </a:endParaRPr>
          </a:p>
          <a:p>
            <a:pPr defTabSz="832287">
              <a:spcAft>
                <a:spcPts val="497"/>
              </a:spcAft>
              <a:defRPr/>
            </a:pPr>
            <a:r>
              <a:rPr lang="pt-PT" sz="2000" kern="0" dirty="0">
                <a:latin typeface="Tahoma"/>
                <a:ea typeface="+mn-ea"/>
              </a:rPr>
              <a:t>7.1 </a:t>
            </a:r>
            <a:r>
              <a:rPr lang="pt-PT" sz="2000" kern="0" dirty="0" err="1">
                <a:latin typeface="Tahoma"/>
                <a:ea typeface="+mn-ea"/>
              </a:rPr>
              <a:t>Adequate</a:t>
            </a:r>
            <a:r>
              <a:rPr lang="pt-PT" sz="2000" kern="0" dirty="0">
                <a:latin typeface="Tahoma"/>
                <a:ea typeface="+mn-ea"/>
              </a:rPr>
              <a:t> Legal Framework</a:t>
            </a:r>
          </a:p>
          <a:p>
            <a:pPr defTabSz="832287">
              <a:defRPr/>
            </a:pPr>
            <a:endParaRPr lang="pt-PT" sz="1325" b="1" kern="0" cap="small" dirty="0">
              <a:solidFill>
                <a:srgbClr val="000000">
                  <a:lumMod val="85000"/>
                  <a:lumOff val="15000"/>
                </a:srgbClr>
              </a:solidFill>
              <a:latin typeface="Tahoma"/>
              <a:ea typeface="+mn-ea"/>
            </a:endParaRPr>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158" y="2568045"/>
            <a:ext cx="1628935" cy="1406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51699"/>
            <a:ext cx="1740550" cy="1684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8786" y="7605506"/>
            <a:ext cx="1712996" cy="1729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16425" y="2331880"/>
            <a:ext cx="1358241" cy="1141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6373" y="6393122"/>
            <a:ext cx="1560741" cy="1387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0450" y="5634264"/>
            <a:ext cx="1600550" cy="156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7227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EDE577-D4DD-0E0D-1646-5C87EBF2675D}"/>
            </a:ext>
          </a:extLst>
        </p:cNvPr>
        <p:cNvGrpSpPr/>
        <p:nvPr/>
      </p:nvGrpSpPr>
      <p:grpSpPr>
        <a:xfrm>
          <a:off x="0" y="0"/>
          <a:ext cx="0" cy="0"/>
          <a:chOff x="0" y="0"/>
          <a:chExt cx="0" cy="0"/>
        </a:xfrm>
      </p:grpSpPr>
      <p:pic>
        <p:nvPicPr>
          <p:cNvPr id="5" name="Picture 3" descr="WhatsApp Image 2025-05-06 at 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9258300"/>
            <a:ext cx="1905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294967295"/>
          </p:nvPr>
        </p:nvSpPr>
        <p:spPr>
          <a:xfrm>
            <a:off x="12115800" y="9534525"/>
            <a:ext cx="1628775" cy="476250"/>
          </a:xfrm>
        </p:spPr>
        <p:txBody>
          <a:bodyPr/>
          <a:lstStyle/>
          <a:p>
            <a:fld id="{FFAAE9B2-36E1-4349-96E1-839A449297AF}" type="slidenum">
              <a:rPr lang="pt-PT" sz="2000" smtClean="0">
                <a:solidFill>
                  <a:schemeClr val="bg1"/>
                </a:solidFill>
              </a:rPr>
              <a:pPr/>
              <a:t>9</a:t>
            </a:fld>
            <a:endParaRPr lang="pt-PT" sz="2000" dirty="0">
              <a:solidFill>
                <a:schemeClr val="bg1"/>
              </a:solidFill>
            </a:endParaRPr>
          </a:p>
        </p:txBody>
      </p:sp>
      <p:sp>
        <p:nvSpPr>
          <p:cNvPr id="11" name="CaixaDeTexto 3"/>
          <p:cNvSpPr txBox="1"/>
          <p:nvPr/>
        </p:nvSpPr>
        <p:spPr>
          <a:xfrm>
            <a:off x="2493818" y="1849742"/>
            <a:ext cx="13018957" cy="461665"/>
          </a:xfrm>
          <a:prstGeom prst="rect">
            <a:avLst/>
          </a:prstGeom>
          <a:noFill/>
        </p:spPr>
        <p:txBody>
          <a:bodyPr wrap="square" rtlCol="0">
            <a:spAutoFit/>
          </a:bodyPr>
          <a:lstStyle/>
          <a:p>
            <a:r>
              <a:rPr lang="pt-PT" sz="2400" b="1" dirty="0" smtClean="0">
                <a:latin typeface="Tahoma" panose="020B0604030504040204" pitchFamily="34" charset="0"/>
                <a:ea typeface="Tahoma" panose="020B0604030504040204" pitchFamily="34" charset="0"/>
                <a:cs typeface="Tahoma" panose="020B0604030504040204" pitchFamily="34" charset="0"/>
              </a:rPr>
              <a:t>5</a:t>
            </a:r>
            <a:r>
              <a:rPr lang="pt-PT"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Implementers of the Information Society Policy and Strategy </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667000" y="2400300"/>
            <a:ext cx="11573768" cy="461665"/>
          </a:xfrm>
          <a:prstGeom prst="rect">
            <a:avLst/>
          </a:prstGeom>
        </p:spPr>
        <p:txBody>
          <a:bodyPr wrap="square">
            <a:spAutoFit/>
          </a:bodyPr>
          <a:lstStyle/>
          <a:p>
            <a:r>
              <a:rPr lang="pt-PT" sz="2400" b="1" dirty="0" err="1"/>
              <a:t>Institutions</a:t>
            </a:r>
            <a:r>
              <a:rPr lang="pt-PT" sz="2400" b="1" dirty="0"/>
              <a:t> </a:t>
            </a:r>
            <a:r>
              <a:rPr lang="pt-PT" sz="2400" b="1" dirty="0" err="1"/>
              <a:t>Responsible</a:t>
            </a:r>
            <a:r>
              <a:rPr lang="pt-PT" sz="2400" b="1" dirty="0"/>
              <a:t> for </a:t>
            </a:r>
            <a:r>
              <a:rPr lang="pt-PT" sz="2400" b="1" dirty="0" err="1"/>
              <a:t>Implementing</a:t>
            </a:r>
            <a:r>
              <a:rPr lang="pt-PT" sz="2400" b="1" dirty="0"/>
              <a:t> PESI </a:t>
            </a:r>
            <a:r>
              <a:rPr lang="pt-PT" sz="2400" b="1" dirty="0" err="1"/>
              <a:t>Initiatives</a:t>
            </a:r>
            <a:r>
              <a:rPr lang="pt-PT" sz="2400" b="1" dirty="0"/>
              <a:t>/</a:t>
            </a:r>
            <a:r>
              <a:rPr lang="pt-PT" sz="2400" b="1" dirty="0" err="1"/>
              <a:t>Projects</a:t>
            </a:r>
            <a:endParaRPr lang="pt-PT" sz="2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402350069"/>
              </p:ext>
            </p:extLst>
          </p:nvPr>
        </p:nvGraphicFramePr>
        <p:xfrm>
          <a:off x="4038600" y="3086100"/>
          <a:ext cx="10439400" cy="6021793"/>
        </p:xfrm>
        <a:graphic>
          <a:graphicData uri="http://schemas.openxmlformats.org/presentationml/2006/ole">
            <mc:AlternateContent xmlns:mc="http://schemas.openxmlformats.org/markup-compatibility/2006">
              <mc:Choice xmlns:v="urn:schemas-microsoft-com:vml" Requires="v">
                <p:oleObj spid="_x0000_s1064" name="Document" r:id="rId5" imgW="5638800" imgH="3822700" progId="Word.Document.12">
                  <p:link updateAutomatic="1"/>
                </p:oleObj>
              </mc:Choice>
              <mc:Fallback>
                <p:oleObj name="Document" r:id="rId5" imgW="5638800" imgH="3822700" progId="Word.Document.12">
                  <p:link updateAutomatic="1"/>
                  <p:pic>
                    <p:nvPicPr>
                      <p:cNvPr id="11" name="Object 10"/>
                      <p:cNvPicPr/>
                      <p:nvPr/>
                    </p:nvPicPr>
                    <p:blipFill>
                      <a:blip r:embed="rId6"/>
                      <a:stretch>
                        <a:fillRect/>
                      </a:stretch>
                    </p:blipFill>
                    <p:spPr>
                      <a:xfrm>
                        <a:off x="4038600" y="3086100"/>
                        <a:ext cx="10439400" cy="6021793"/>
                      </a:xfrm>
                      <a:prstGeom prst="rect">
                        <a:avLst/>
                      </a:prstGeom>
                    </p:spPr>
                  </p:pic>
                </p:oleObj>
              </mc:Fallback>
            </mc:AlternateContent>
          </a:graphicData>
        </a:graphic>
      </p:graphicFrame>
    </p:spTree>
    <p:extLst>
      <p:ext uri="{BB962C8B-B14F-4D97-AF65-F5344CB8AC3E}">
        <p14:creationId xmlns:p14="http://schemas.microsoft.com/office/powerpoint/2010/main" val="3192193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473</TotalTime>
  <Words>1963</Words>
  <Application>Microsoft Office PowerPoint</Application>
  <PresentationFormat>Custom</PresentationFormat>
  <Paragraphs>322</Paragraphs>
  <Slides>22</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Links</vt:lpstr>
      </vt:variant>
      <vt:variant>
        <vt:i4>1</vt:i4>
      </vt:variant>
      <vt:variant>
        <vt:lpstr>Slide Titles</vt:lpstr>
      </vt:variant>
      <vt:variant>
        <vt:i4>22</vt:i4>
      </vt:variant>
    </vt:vector>
  </HeadingPairs>
  <TitlesOfParts>
    <vt:vector size="31" baseType="lpstr">
      <vt:lpstr>Century Gothic</vt:lpstr>
      <vt:lpstr>Arial</vt:lpstr>
      <vt:lpstr>Times New Roman</vt:lpstr>
      <vt:lpstr>Calibri</vt:lpstr>
      <vt:lpstr>Wingdings</vt:lpstr>
      <vt:lpstr>Tahoma</vt:lpstr>
      <vt:lpstr>MS PGothic</vt:lpstr>
      <vt:lpstr>Office Theme</vt:lpstr>
      <vt:lpstr>file:///\\localhost\Users\amancioubisse\Documents\INTIC\INTIC2021\16%20Monitoria%20e%20Avaliacao\Apresentacao\Macintosh%20HD:Users:amancioubisse:Documents:INTIC:INTIC2021:16%20Monitoria%20e%20Avaliacao:09.06.21:Lista%20de%20Projectos.docx!OLE_LINK4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das Comunicações e Transformação Digital</dc:title>
  <dc:creator>Shakil Marcelino</dc:creator>
  <cp:lastModifiedBy>hp</cp:lastModifiedBy>
  <cp:revision>76</cp:revision>
  <dcterms:created xsi:type="dcterms:W3CDTF">2006-08-16T00:00:00Z</dcterms:created>
  <dcterms:modified xsi:type="dcterms:W3CDTF">2025-05-14T00:12:36Z</dcterms:modified>
  <dc:identifier>DAGdwFS-sdw</dc:identifier>
</cp:coreProperties>
</file>