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301" r:id="rId3"/>
    <p:sldId id="305" r:id="rId4"/>
    <p:sldId id="306" r:id="rId5"/>
    <p:sldId id="307" r:id="rId6"/>
    <p:sldId id="308"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4A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0B97E9-C7C7-9B43-8DA5-6C9AB34E71F6}" v="39" dt="2024-08-22T09:50:07.86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9" autoAdjust="0"/>
    <p:restoredTop sz="95885"/>
  </p:normalViewPr>
  <p:slideViewPr>
    <p:cSldViewPr snapToGrid="0">
      <p:cViewPr varScale="1">
        <p:scale>
          <a:sx n="41" d="100"/>
          <a:sy n="41" d="100"/>
        </p:scale>
        <p:origin x="10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36" Type="http://schemas.microsoft.com/office/2015/10/relationships/revisionInfo" Target="revisionInfo.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5A794B-9C21-4B8B-BA75-D03E9502D18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D"/>
          </a:p>
        </p:txBody>
      </p:sp>
      <p:sp>
        <p:nvSpPr>
          <p:cNvPr id="3" name="Sous-titre 2">
            <a:extLst>
              <a:ext uri="{FF2B5EF4-FFF2-40B4-BE49-F238E27FC236}">
                <a16:creationId xmlns:a16="http://schemas.microsoft.com/office/drawing/2014/main" xmlns="" id="{843A5291-7502-4721-8F71-1555CBB693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D"/>
          </a:p>
        </p:txBody>
      </p:sp>
      <p:sp>
        <p:nvSpPr>
          <p:cNvPr id="4" name="Espace réservé de la date 3">
            <a:extLst>
              <a:ext uri="{FF2B5EF4-FFF2-40B4-BE49-F238E27FC236}">
                <a16:creationId xmlns:a16="http://schemas.microsoft.com/office/drawing/2014/main" xmlns="" id="{DCC523C6-F65C-4AE3-8630-AD9FC8F3D905}"/>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905F5C6B-6B89-4322-9250-A61412806B58}"/>
              </a:ext>
            </a:extLst>
          </p:cNvPr>
          <p:cNvSpPr>
            <a:spLocks noGrp="1"/>
          </p:cNvSpPr>
          <p:nvPr>
            <p:ph type="ftr" sz="quarter" idx="11"/>
          </p:nvPr>
        </p:nvSpPr>
        <p:spPr/>
        <p:txBody>
          <a:bodyPr/>
          <a:lstStyle/>
          <a:p>
            <a:endParaRPr lang="fr-CD"/>
          </a:p>
        </p:txBody>
      </p:sp>
      <p:sp>
        <p:nvSpPr>
          <p:cNvPr id="6" name="Espace réservé du numéro de diapositive 5">
            <a:extLst>
              <a:ext uri="{FF2B5EF4-FFF2-40B4-BE49-F238E27FC236}">
                <a16:creationId xmlns:a16="http://schemas.microsoft.com/office/drawing/2014/main" xmlns="" id="{C162F0B9-1404-4EC6-AAAF-F47BA1033242}"/>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376844580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B11D97A-AD2C-4AE2-BBE9-E8D2490C613D}"/>
              </a:ext>
            </a:extLst>
          </p:cNvPr>
          <p:cNvSpPr>
            <a:spLocks noGrp="1"/>
          </p:cNvSpPr>
          <p:nvPr>
            <p:ph type="title"/>
          </p:nvPr>
        </p:nvSpPr>
        <p:spPr/>
        <p:txBody>
          <a:bodyPr/>
          <a:lstStyle/>
          <a:p>
            <a:r>
              <a:rPr lang="fr-FR"/>
              <a:t>Modifiez le style du titre</a:t>
            </a:r>
            <a:endParaRPr lang="fr-CD"/>
          </a:p>
        </p:txBody>
      </p:sp>
      <p:sp>
        <p:nvSpPr>
          <p:cNvPr id="3" name="Espace réservé du texte vertical 2">
            <a:extLst>
              <a:ext uri="{FF2B5EF4-FFF2-40B4-BE49-F238E27FC236}">
                <a16:creationId xmlns:a16="http://schemas.microsoft.com/office/drawing/2014/main" xmlns="" id="{09C6076C-893D-467B-A095-CEAEFC311DD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e la date 3">
            <a:extLst>
              <a:ext uri="{FF2B5EF4-FFF2-40B4-BE49-F238E27FC236}">
                <a16:creationId xmlns:a16="http://schemas.microsoft.com/office/drawing/2014/main" xmlns="" id="{C7578483-E4D0-4943-8C16-54ACA3E8A622}"/>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0538EF00-3553-49C3-A704-7F2FAF3B30A3}"/>
              </a:ext>
            </a:extLst>
          </p:cNvPr>
          <p:cNvSpPr>
            <a:spLocks noGrp="1"/>
          </p:cNvSpPr>
          <p:nvPr>
            <p:ph type="ftr" sz="quarter" idx="11"/>
          </p:nvPr>
        </p:nvSpPr>
        <p:spPr/>
        <p:txBody>
          <a:bodyPr/>
          <a:lstStyle/>
          <a:p>
            <a:endParaRPr lang="fr-CD"/>
          </a:p>
        </p:txBody>
      </p:sp>
      <p:sp>
        <p:nvSpPr>
          <p:cNvPr id="6" name="Espace réservé du numéro de diapositive 5">
            <a:extLst>
              <a:ext uri="{FF2B5EF4-FFF2-40B4-BE49-F238E27FC236}">
                <a16:creationId xmlns:a16="http://schemas.microsoft.com/office/drawing/2014/main" xmlns="" id="{2E31F634-EDD7-4BE3-896D-D0369A94E3C1}"/>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1645796314"/>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DDD58607-FA21-424F-9B84-B36DF284D78C}"/>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D"/>
          </a:p>
        </p:txBody>
      </p:sp>
      <p:sp>
        <p:nvSpPr>
          <p:cNvPr id="3" name="Espace réservé du texte vertical 2">
            <a:extLst>
              <a:ext uri="{FF2B5EF4-FFF2-40B4-BE49-F238E27FC236}">
                <a16:creationId xmlns:a16="http://schemas.microsoft.com/office/drawing/2014/main" xmlns="" id="{FC7465E9-267E-4E8D-9777-783BAD65E52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e la date 3">
            <a:extLst>
              <a:ext uri="{FF2B5EF4-FFF2-40B4-BE49-F238E27FC236}">
                <a16:creationId xmlns:a16="http://schemas.microsoft.com/office/drawing/2014/main" xmlns="" id="{18DBC56E-CF77-46CD-8514-C83372E29102}"/>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05827C80-EE9D-4D76-8767-23D8BC146EEB}"/>
              </a:ext>
            </a:extLst>
          </p:cNvPr>
          <p:cNvSpPr>
            <a:spLocks noGrp="1"/>
          </p:cNvSpPr>
          <p:nvPr>
            <p:ph type="ftr" sz="quarter" idx="11"/>
          </p:nvPr>
        </p:nvSpPr>
        <p:spPr/>
        <p:txBody>
          <a:bodyPr/>
          <a:lstStyle/>
          <a:p>
            <a:endParaRPr lang="fr-CD"/>
          </a:p>
        </p:txBody>
      </p:sp>
      <p:sp>
        <p:nvSpPr>
          <p:cNvPr id="6" name="Espace réservé du numéro de diapositive 5">
            <a:extLst>
              <a:ext uri="{FF2B5EF4-FFF2-40B4-BE49-F238E27FC236}">
                <a16:creationId xmlns:a16="http://schemas.microsoft.com/office/drawing/2014/main" xmlns="" id="{06A1B727-AE6C-4D78-BE55-B411C558F47D}"/>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108364990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C52E6A1-E8A1-4F0B-8AA8-23159783BBCE}"/>
              </a:ext>
            </a:extLst>
          </p:cNvPr>
          <p:cNvSpPr>
            <a:spLocks noGrp="1"/>
          </p:cNvSpPr>
          <p:nvPr>
            <p:ph type="title"/>
          </p:nvPr>
        </p:nvSpPr>
        <p:spPr/>
        <p:txBody>
          <a:bodyPr/>
          <a:lstStyle/>
          <a:p>
            <a:r>
              <a:rPr lang="fr-FR"/>
              <a:t>Modifiez le style du titre</a:t>
            </a:r>
            <a:endParaRPr lang="fr-CD"/>
          </a:p>
        </p:txBody>
      </p:sp>
      <p:sp>
        <p:nvSpPr>
          <p:cNvPr id="3" name="Espace réservé du contenu 2">
            <a:extLst>
              <a:ext uri="{FF2B5EF4-FFF2-40B4-BE49-F238E27FC236}">
                <a16:creationId xmlns:a16="http://schemas.microsoft.com/office/drawing/2014/main" xmlns="" id="{E5DDFF00-82E0-407F-9168-139352302B1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e la date 3">
            <a:extLst>
              <a:ext uri="{FF2B5EF4-FFF2-40B4-BE49-F238E27FC236}">
                <a16:creationId xmlns:a16="http://schemas.microsoft.com/office/drawing/2014/main" xmlns="" id="{E8659839-A0DE-4B2E-ABE5-6025425A5B52}"/>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6C3761F5-B9E1-446D-8CE3-81C55E7A20B0}"/>
              </a:ext>
            </a:extLst>
          </p:cNvPr>
          <p:cNvSpPr>
            <a:spLocks noGrp="1"/>
          </p:cNvSpPr>
          <p:nvPr>
            <p:ph type="ftr" sz="quarter" idx="11"/>
          </p:nvPr>
        </p:nvSpPr>
        <p:spPr/>
        <p:txBody>
          <a:bodyPr/>
          <a:lstStyle/>
          <a:p>
            <a:endParaRPr lang="fr-CD"/>
          </a:p>
        </p:txBody>
      </p:sp>
      <p:sp>
        <p:nvSpPr>
          <p:cNvPr id="6" name="Espace réservé du numéro de diapositive 5">
            <a:extLst>
              <a:ext uri="{FF2B5EF4-FFF2-40B4-BE49-F238E27FC236}">
                <a16:creationId xmlns:a16="http://schemas.microsoft.com/office/drawing/2014/main" xmlns="" id="{1253BA84-A03E-403E-AAD8-8B06E3AEBD45}"/>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98345650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9B724D7-444F-4955-A1A0-A1047D6C3F4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D"/>
          </a:p>
        </p:txBody>
      </p:sp>
      <p:sp>
        <p:nvSpPr>
          <p:cNvPr id="3" name="Espace réservé du texte 2">
            <a:extLst>
              <a:ext uri="{FF2B5EF4-FFF2-40B4-BE49-F238E27FC236}">
                <a16:creationId xmlns:a16="http://schemas.microsoft.com/office/drawing/2014/main" xmlns="" id="{059D5EAF-7919-49CD-A37B-8DBB3DE02E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AA99F408-833E-4854-8D8E-8896A736EA4E}"/>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B9AAF924-E124-4159-9CE9-021934F1D0CC}"/>
              </a:ext>
            </a:extLst>
          </p:cNvPr>
          <p:cNvSpPr>
            <a:spLocks noGrp="1"/>
          </p:cNvSpPr>
          <p:nvPr>
            <p:ph type="ftr" sz="quarter" idx="11"/>
          </p:nvPr>
        </p:nvSpPr>
        <p:spPr/>
        <p:txBody>
          <a:bodyPr/>
          <a:lstStyle/>
          <a:p>
            <a:endParaRPr lang="fr-CD"/>
          </a:p>
        </p:txBody>
      </p:sp>
      <p:sp>
        <p:nvSpPr>
          <p:cNvPr id="6" name="Espace réservé du numéro de diapositive 5">
            <a:extLst>
              <a:ext uri="{FF2B5EF4-FFF2-40B4-BE49-F238E27FC236}">
                <a16:creationId xmlns:a16="http://schemas.microsoft.com/office/drawing/2014/main" xmlns="" id="{E6414164-B153-4C38-8FD3-8FC5A44AF77F}"/>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2344956813"/>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F5FDC0E-77FF-4921-8EAA-AC2081B79578}"/>
              </a:ext>
            </a:extLst>
          </p:cNvPr>
          <p:cNvSpPr>
            <a:spLocks noGrp="1"/>
          </p:cNvSpPr>
          <p:nvPr>
            <p:ph type="title"/>
          </p:nvPr>
        </p:nvSpPr>
        <p:spPr/>
        <p:txBody>
          <a:bodyPr/>
          <a:lstStyle/>
          <a:p>
            <a:r>
              <a:rPr lang="fr-FR"/>
              <a:t>Modifiez le style du titre</a:t>
            </a:r>
            <a:endParaRPr lang="fr-CD"/>
          </a:p>
        </p:txBody>
      </p:sp>
      <p:sp>
        <p:nvSpPr>
          <p:cNvPr id="3" name="Espace réservé du contenu 2">
            <a:extLst>
              <a:ext uri="{FF2B5EF4-FFF2-40B4-BE49-F238E27FC236}">
                <a16:creationId xmlns:a16="http://schemas.microsoft.com/office/drawing/2014/main" xmlns="" id="{B651C466-CA58-456A-8299-50148E268FD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u contenu 3">
            <a:extLst>
              <a:ext uri="{FF2B5EF4-FFF2-40B4-BE49-F238E27FC236}">
                <a16:creationId xmlns:a16="http://schemas.microsoft.com/office/drawing/2014/main" xmlns="" id="{1DF3953B-A996-4928-844B-8A8B2A98B98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5" name="Espace réservé de la date 4">
            <a:extLst>
              <a:ext uri="{FF2B5EF4-FFF2-40B4-BE49-F238E27FC236}">
                <a16:creationId xmlns:a16="http://schemas.microsoft.com/office/drawing/2014/main" xmlns="" id="{68518AA5-D104-4422-8B5A-E5CE425AF031}"/>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6" name="Espace réservé du pied de page 5">
            <a:extLst>
              <a:ext uri="{FF2B5EF4-FFF2-40B4-BE49-F238E27FC236}">
                <a16:creationId xmlns:a16="http://schemas.microsoft.com/office/drawing/2014/main" xmlns="" id="{9364B6DB-37F8-4FAC-B03B-000EEB785F07}"/>
              </a:ext>
            </a:extLst>
          </p:cNvPr>
          <p:cNvSpPr>
            <a:spLocks noGrp="1"/>
          </p:cNvSpPr>
          <p:nvPr>
            <p:ph type="ftr" sz="quarter" idx="11"/>
          </p:nvPr>
        </p:nvSpPr>
        <p:spPr/>
        <p:txBody>
          <a:bodyPr/>
          <a:lstStyle/>
          <a:p>
            <a:endParaRPr lang="fr-CD"/>
          </a:p>
        </p:txBody>
      </p:sp>
      <p:sp>
        <p:nvSpPr>
          <p:cNvPr id="7" name="Espace réservé du numéro de diapositive 6">
            <a:extLst>
              <a:ext uri="{FF2B5EF4-FFF2-40B4-BE49-F238E27FC236}">
                <a16:creationId xmlns:a16="http://schemas.microsoft.com/office/drawing/2014/main" xmlns="" id="{5873D1AC-9895-4DEB-9E30-771ED5C01BDC}"/>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321194857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6791F8-6EE6-4A72-A627-FA8B81602CA1}"/>
              </a:ext>
            </a:extLst>
          </p:cNvPr>
          <p:cNvSpPr>
            <a:spLocks noGrp="1"/>
          </p:cNvSpPr>
          <p:nvPr>
            <p:ph type="title"/>
          </p:nvPr>
        </p:nvSpPr>
        <p:spPr>
          <a:xfrm>
            <a:off x="839788" y="365125"/>
            <a:ext cx="10515600" cy="1325563"/>
          </a:xfrm>
        </p:spPr>
        <p:txBody>
          <a:bodyPr/>
          <a:lstStyle/>
          <a:p>
            <a:r>
              <a:rPr lang="fr-FR"/>
              <a:t>Modifiez le style du titre</a:t>
            </a:r>
            <a:endParaRPr lang="fr-CD"/>
          </a:p>
        </p:txBody>
      </p:sp>
      <p:sp>
        <p:nvSpPr>
          <p:cNvPr id="3" name="Espace réservé du texte 2">
            <a:extLst>
              <a:ext uri="{FF2B5EF4-FFF2-40B4-BE49-F238E27FC236}">
                <a16:creationId xmlns:a16="http://schemas.microsoft.com/office/drawing/2014/main" xmlns="" id="{33616AFB-8DB9-46FA-B96D-0948A51AC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69438C63-4D2B-475D-9C94-28FF5AB261D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5" name="Espace réservé du texte 4">
            <a:extLst>
              <a:ext uri="{FF2B5EF4-FFF2-40B4-BE49-F238E27FC236}">
                <a16:creationId xmlns:a16="http://schemas.microsoft.com/office/drawing/2014/main" xmlns="" id="{F5A2913F-F263-4DAA-983A-0ACFDB10C7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108964E1-5349-4136-9549-DBD7350A9D9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7" name="Espace réservé de la date 6">
            <a:extLst>
              <a:ext uri="{FF2B5EF4-FFF2-40B4-BE49-F238E27FC236}">
                <a16:creationId xmlns:a16="http://schemas.microsoft.com/office/drawing/2014/main" xmlns="" id="{35644B03-08C9-4B72-92D0-089D21C355F0}"/>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8" name="Espace réservé du pied de page 7">
            <a:extLst>
              <a:ext uri="{FF2B5EF4-FFF2-40B4-BE49-F238E27FC236}">
                <a16:creationId xmlns:a16="http://schemas.microsoft.com/office/drawing/2014/main" xmlns="" id="{5BD3FAFC-1F15-44BE-88B6-38AB714184D3}"/>
              </a:ext>
            </a:extLst>
          </p:cNvPr>
          <p:cNvSpPr>
            <a:spLocks noGrp="1"/>
          </p:cNvSpPr>
          <p:nvPr>
            <p:ph type="ftr" sz="quarter" idx="11"/>
          </p:nvPr>
        </p:nvSpPr>
        <p:spPr/>
        <p:txBody>
          <a:bodyPr/>
          <a:lstStyle/>
          <a:p>
            <a:endParaRPr lang="fr-CD"/>
          </a:p>
        </p:txBody>
      </p:sp>
      <p:sp>
        <p:nvSpPr>
          <p:cNvPr id="9" name="Espace réservé du numéro de diapositive 8">
            <a:extLst>
              <a:ext uri="{FF2B5EF4-FFF2-40B4-BE49-F238E27FC236}">
                <a16:creationId xmlns:a16="http://schemas.microsoft.com/office/drawing/2014/main" xmlns="" id="{302081CE-5897-4FB7-BD2A-A00C89F74729}"/>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320898223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F35A669-F245-425A-A6F8-DC0474C5B30E}"/>
              </a:ext>
            </a:extLst>
          </p:cNvPr>
          <p:cNvSpPr>
            <a:spLocks noGrp="1"/>
          </p:cNvSpPr>
          <p:nvPr>
            <p:ph type="title"/>
          </p:nvPr>
        </p:nvSpPr>
        <p:spPr/>
        <p:txBody>
          <a:bodyPr/>
          <a:lstStyle/>
          <a:p>
            <a:r>
              <a:rPr lang="fr-FR"/>
              <a:t>Modifiez le style du titre</a:t>
            </a:r>
            <a:endParaRPr lang="fr-CD"/>
          </a:p>
        </p:txBody>
      </p:sp>
      <p:sp>
        <p:nvSpPr>
          <p:cNvPr id="3" name="Espace réservé de la date 2">
            <a:extLst>
              <a:ext uri="{FF2B5EF4-FFF2-40B4-BE49-F238E27FC236}">
                <a16:creationId xmlns:a16="http://schemas.microsoft.com/office/drawing/2014/main" xmlns="" id="{FED8F088-5529-45B7-ACD2-7111B91A2477}"/>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4" name="Espace réservé du pied de page 3">
            <a:extLst>
              <a:ext uri="{FF2B5EF4-FFF2-40B4-BE49-F238E27FC236}">
                <a16:creationId xmlns:a16="http://schemas.microsoft.com/office/drawing/2014/main" xmlns="" id="{A04EE776-5263-4C44-865A-123968E49582}"/>
              </a:ext>
            </a:extLst>
          </p:cNvPr>
          <p:cNvSpPr>
            <a:spLocks noGrp="1"/>
          </p:cNvSpPr>
          <p:nvPr>
            <p:ph type="ftr" sz="quarter" idx="11"/>
          </p:nvPr>
        </p:nvSpPr>
        <p:spPr/>
        <p:txBody>
          <a:bodyPr/>
          <a:lstStyle/>
          <a:p>
            <a:endParaRPr lang="fr-CD"/>
          </a:p>
        </p:txBody>
      </p:sp>
      <p:sp>
        <p:nvSpPr>
          <p:cNvPr id="5" name="Espace réservé du numéro de diapositive 4">
            <a:extLst>
              <a:ext uri="{FF2B5EF4-FFF2-40B4-BE49-F238E27FC236}">
                <a16:creationId xmlns:a16="http://schemas.microsoft.com/office/drawing/2014/main" xmlns="" id="{19F0770D-30B9-4B45-B4DD-A7F43EA6A435}"/>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1326960216"/>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E103D634-DC74-4225-B807-E9787936ED36}"/>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3" name="Espace réservé du pied de page 2">
            <a:extLst>
              <a:ext uri="{FF2B5EF4-FFF2-40B4-BE49-F238E27FC236}">
                <a16:creationId xmlns:a16="http://schemas.microsoft.com/office/drawing/2014/main" xmlns="" id="{67E0C334-7642-455F-92ED-E96B765F90EE}"/>
              </a:ext>
            </a:extLst>
          </p:cNvPr>
          <p:cNvSpPr>
            <a:spLocks noGrp="1"/>
          </p:cNvSpPr>
          <p:nvPr>
            <p:ph type="ftr" sz="quarter" idx="11"/>
          </p:nvPr>
        </p:nvSpPr>
        <p:spPr/>
        <p:txBody>
          <a:bodyPr/>
          <a:lstStyle/>
          <a:p>
            <a:endParaRPr lang="fr-CD"/>
          </a:p>
        </p:txBody>
      </p:sp>
      <p:sp>
        <p:nvSpPr>
          <p:cNvPr id="4" name="Espace réservé du numéro de diapositive 3">
            <a:extLst>
              <a:ext uri="{FF2B5EF4-FFF2-40B4-BE49-F238E27FC236}">
                <a16:creationId xmlns:a16="http://schemas.microsoft.com/office/drawing/2014/main" xmlns="" id="{67120273-46F0-424A-A50C-0FE6853FBA7D}"/>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202104650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E6B8753-4798-4413-99A6-0719FF772EE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D"/>
          </a:p>
        </p:txBody>
      </p:sp>
      <p:sp>
        <p:nvSpPr>
          <p:cNvPr id="3" name="Espace réservé du contenu 2">
            <a:extLst>
              <a:ext uri="{FF2B5EF4-FFF2-40B4-BE49-F238E27FC236}">
                <a16:creationId xmlns:a16="http://schemas.microsoft.com/office/drawing/2014/main" xmlns="" id="{F039383F-7479-40F8-B0D1-2EC049356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u texte 3">
            <a:extLst>
              <a:ext uri="{FF2B5EF4-FFF2-40B4-BE49-F238E27FC236}">
                <a16:creationId xmlns:a16="http://schemas.microsoft.com/office/drawing/2014/main" xmlns="" id="{82CFA72B-0B5E-4F0A-8456-E9186F6D6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4747C2E1-7B4D-4C49-AEDD-AE9222BB09F9}"/>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6" name="Espace réservé du pied de page 5">
            <a:extLst>
              <a:ext uri="{FF2B5EF4-FFF2-40B4-BE49-F238E27FC236}">
                <a16:creationId xmlns:a16="http://schemas.microsoft.com/office/drawing/2014/main" xmlns="" id="{8F5999DA-70F8-4533-8641-E6444AC54E0D}"/>
              </a:ext>
            </a:extLst>
          </p:cNvPr>
          <p:cNvSpPr>
            <a:spLocks noGrp="1"/>
          </p:cNvSpPr>
          <p:nvPr>
            <p:ph type="ftr" sz="quarter" idx="11"/>
          </p:nvPr>
        </p:nvSpPr>
        <p:spPr/>
        <p:txBody>
          <a:bodyPr/>
          <a:lstStyle/>
          <a:p>
            <a:endParaRPr lang="fr-CD"/>
          </a:p>
        </p:txBody>
      </p:sp>
      <p:sp>
        <p:nvSpPr>
          <p:cNvPr id="7" name="Espace réservé du numéro de diapositive 6">
            <a:extLst>
              <a:ext uri="{FF2B5EF4-FFF2-40B4-BE49-F238E27FC236}">
                <a16:creationId xmlns:a16="http://schemas.microsoft.com/office/drawing/2014/main" xmlns="" id="{59D94D53-93AF-47EA-BBD9-D0AFAB8E2B9D}"/>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193476164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D8A14D6-EA2D-4541-832B-E01CA0A472C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D"/>
          </a:p>
        </p:txBody>
      </p:sp>
      <p:sp>
        <p:nvSpPr>
          <p:cNvPr id="3" name="Espace réservé pour une image  2">
            <a:extLst>
              <a:ext uri="{FF2B5EF4-FFF2-40B4-BE49-F238E27FC236}">
                <a16:creationId xmlns:a16="http://schemas.microsoft.com/office/drawing/2014/main" xmlns="" id="{314FD50B-2475-4B58-90E2-469B194885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D"/>
          </a:p>
        </p:txBody>
      </p:sp>
      <p:sp>
        <p:nvSpPr>
          <p:cNvPr id="4" name="Espace réservé du texte 3">
            <a:extLst>
              <a:ext uri="{FF2B5EF4-FFF2-40B4-BE49-F238E27FC236}">
                <a16:creationId xmlns:a16="http://schemas.microsoft.com/office/drawing/2014/main" xmlns="" id="{E7C2C7C7-BD80-493B-B64C-0420E2AA3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A3D29733-B788-4803-A1B7-4A0977F46C22}"/>
              </a:ext>
            </a:extLst>
          </p:cNvPr>
          <p:cNvSpPr>
            <a:spLocks noGrp="1"/>
          </p:cNvSpPr>
          <p:nvPr>
            <p:ph type="dt" sz="half" idx="10"/>
          </p:nvPr>
        </p:nvSpPr>
        <p:spPr/>
        <p:txBody>
          <a:bodyPr/>
          <a:lstStyle/>
          <a:p>
            <a:fld id="{197928FB-C001-4204-A478-68C1C8D89338}" type="datetimeFigureOut">
              <a:rPr lang="fr-CD" smtClean="0"/>
              <a:t>14/05/2025</a:t>
            </a:fld>
            <a:endParaRPr lang="fr-CD"/>
          </a:p>
        </p:txBody>
      </p:sp>
      <p:sp>
        <p:nvSpPr>
          <p:cNvPr id="6" name="Espace réservé du pied de page 5">
            <a:extLst>
              <a:ext uri="{FF2B5EF4-FFF2-40B4-BE49-F238E27FC236}">
                <a16:creationId xmlns:a16="http://schemas.microsoft.com/office/drawing/2014/main" xmlns="" id="{50440609-F4FB-4405-AE56-69F2E8BA2F41}"/>
              </a:ext>
            </a:extLst>
          </p:cNvPr>
          <p:cNvSpPr>
            <a:spLocks noGrp="1"/>
          </p:cNvSpPr>
          <p:nvPr>
            <p:ph type="ftr" sz="quarter" idx="11"/>
          </p:nvPr>
        </p:nvSpPr>
        <p:spPr/>
        <p:txBody>
          <a:bodyPr/>
          <a:lstStyle/>
          <a:p>
            <a:endParaRPr lang="fr-CD"/>
          </a:p>
        </p:txBody>
      </p:sp>
      <p:sp>
        <p:nvSpPr>
          <p:cNvPr id="7" name="Espace réservé du numéro de diapositive 6">
            <a:extLst>
              <a:ext uri="{FF2B5EF4-FFF2-40B4-BE49-F238E27FC236}">
                <a16:creationId xmlns:a16="http://schemas.microsoft.com/office/drawing/2014/main" xmlns="" id="{8C7C2942-DC71-4D7B-B37F-08CA75B4B80D}"/>
              </a:ext>
            </a:extLst>
          </p:cNvPr>
          <p:cNvSpPr>
            <a:spLocks noGrp="1"/>
          </p:cNvSpPr>
          <p:nvPr>
            <p:ph type="sldNum" sz="quarter" idx="12"/>
          </p:nvPr>
        </p:nvSpPr>
        <p:spPr/>
        <p:txBody>
          <a:bodyPr/>
          <a:lstStyle/>
          <a:p>
            <a:fld id="{86881CC6-24EC-4426-945A-7F496516280A}" type="slidenum">
              <a:rPr lang="fr-CD" smtClean="0"/>
              <a:t>‹N°›</a:t>
            </a:fld>
            <a:endParaRPr lang="fr-CD"/>
          </a:p>
        </p:txBody>
      </p:sp>
    </p:spTree>
    <p:extLst>
      <p:ext uri="{BB962C8B-B14F-4D97-AF65-F5344CB8AC3E}">
        <p14:creationId xmlns:p14="http://schemas.microsoft.com/office/powerpoint/2010/main" val="963705617"/>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AC5D8324-99DD-4511-A370-C1C27A7043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D"/>
          </a:p>
        </p:txBody>
      </p:sp>
      <p:sp>
        <p:nvSpPr>
          <p:cNvPr id="3" name="Espace réservé du texte 2">
            <a:extLst>
              <a:ext uri="{FF2B5EF4-FFF2-40B4-BE49-F238E27FC236}">
                <a16:creationId xmlns:a16="http://schemas.microsoft.com/office/drawing/2014/main" xmlns="" id="{5FDD029F-E1DD-416F-85D3-6B46B11C30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D"/>
          </a:p>
        </p:txBody>
      </p:sp>
      <p:sp>
        <p:nvSpPr>
          <p:cNvPr id="4" name="Espace réservé de la date 3">
            <a:extLst>
              <a:ext uri="{FF2B5EF4-FFF2-40B4-BE49-F238E27FC236}">
                <a16:creationId xmlns:a16="http://schemas.microsoft.com/office/drawing/2014/main" xmlns="" id="{B5AE2564-0307-4CFA-867C-032D71E56A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928FB-C001-4204-A478-68C1C8D89338}" type="datetimeFigureOut">
              <a:rPr lang="fr-CD" smtClean="0"/>
              <a:t>14/05/2025</a:t>
            </a:fld>
            <a:endParaRPr lang="fr-CD"/>
          </a:p>
        </p:txBody>
      </p:sp>
      <p:sp>
        <p:nvSpPr>
          <p:cNvPr id="5" name="Espace réservé du pied de page 4">
            <a:extLst>
              <a:ext uri="{FF2B5EF4-FFF2-40B4-BE49-F238E27FC236}">
                <a16:creationId xmlns:a16="http://schemas.microsoft.com/office/drawing/2014/main" xmlns="" id="{397AAF57-8820-459C-BE78-21BDBEE522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D"/>
          </a:p>
        </p:txBody>
      </p:sp>
      <p:sp>
        <p:nvSpPr>
          <p:cNvPr id="6" name="Espace réservé du numéro de diapositive 5">
            <a:extLst>
              <a:ext uri="{FF2B5EF4-FFF2-40B4-BE49-F238E27FC236}">
                <a16:creationId xmlns:a16="http://schemas.microsoft.com/office/drawing/2014/main" xmlns="" id="{514922AA-6EC7-4C81-804D-61291224B5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81CC6-24EC-4426-945A-7F496516280A}" type="slidenum">
              <a:rPr lang="fr-CD" smtClean="0"/>
              <a:t>‹N°›</a:t>
            </a:fld>
            <a:endParaRPr lang="fr-CD"/>
          </a:p>
        </p:txBody>
      </p:sp>
    </p:spTree>
    <p:extLst>
      <p:ext uri="{BB962C8B-B14F-4D97-AF65-F5344CB8AC3E}">
        <p14:creationId xmlns:p14="http://schemas.microsoft.com/office/powerpoint/2010/main" val="4171626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eric.lamiel@numerique.gouv.c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xmlns="" id="{724EE8CA-1231-4D26-8CEB-4B63BFABC940}"/>
              </a:ext>
            </a:extLst>
          </p:cNvPr>
          <p:cNvSpPr>
            <a:spLocks noGrp="1"/>
          </p:cNvSpPr>
          <p:nvPr>
            <p:ph type="title"/>
          </p:nvPr>
        </p:nvSpPr>
        <p:spPr>
          <a:xfrm>
            <a:off x="4239490" y="2664421"/>
            <a:ext cx="7280487" cy="1909812"/>
          </a:xfrm>
        </p:spPr>
        <p:txBody>
          <a:bodyPr>
            <a:noAutofit/>
          </a:bodyPr>
          <a:lstStyle/>
          <a:p>
            <a:pPr algn="ctr"/>
            <a:r>
              <a:rPr lang="fr-CD" sz="2800" b="1" dirty="0" smtClean="0">
                <a:latin typeface="COOPERHEWITT-SEMIBOLD" pitchFamily="2" charset="77"/>
                <a:ea typeface="COOPERHEWITT-SEMIBOLD" pitchFamily="2" charset="77"/>
              </a:rPr>
              <a:t/>
            </a:r>
            <a:br>
              <a:rPr lang="fr-CD" sz="2800" b="1" dirty="0" smtClean="0">
                <a:latin typeface="COOPERHEWITT-SEMIBOLD" pitchFamily="2" charset="77"/>
                <a:ea typeface="COOPERHEWITT-SEMIBOLD" pitchFamily="2" charset="77"/>
              </a:rPr>
            </a:br>
            <a:r>
              <a:rPr lang="fr-CD" sz="2800" b="1" dirty="0">
                <a:latin typeface="COOPERHEWITT-SEMIBOLD" pitchFamily="2" charset="77"/>
                <a:ea typeface="COOPERHEWITT-SEMIBOLD" pitchFamily="2" charset="77"/>
              </a:rPr>
              <a:t/>
            </a:r>
            <a:br>
              <a:rPr lang="fr-CD" sz="2800" b="1" dirty="0">
                <a:latin typeface="COOPERHEWITT-SEMIBOLD" pitchFamily="2" charset="77"/>
                <a:ea typeface="COOPERHEWITT-SEMIBOLD" pitchFamily="2" charset="77"/>
              </a:rPr>
            </a:br>
            <a:r>
              <a:rPr lang="fr-CD" sz="2800" b="1" dirty="0" smtClean="0">
                <a:latin typeface="COOPERHEWITT-SEMIBOLD" pitchFamily="2" charset="77"/>
                <a:ea typeface="COOPERHEWITT-SEMIBOLD" pitchFamily="2" charset="77"/>
              </a:rPr>
              <a:t/>
            </a:r>
            <a:br>
              <a:rPr lang="fr-CD" sz="2800" b="1" dirty="0" smtClean="0">
                <a:latin typeface="COOPERHEWITT-SEMIBOLD" pitchFamily="2" charset="77"/>
                <a:ea typeface="COOPERHEWITT-SEMIBOLD" pitchFamily="2" charset="77"/>
              </a:rPr>
            </a:br>
            <a:r>
              <a:rPr lang="fr-CD" sz="2800" b="1" dirty="0">
                <a:latin typeface="COOPERHEWITT-SEMIBOLD" pitchFamily="2" charset="77"/>
                <a:ea typeface="COOPERHEWITT-SEMIBOLD" pitchFamily="2" charset="77"/>
              </a:rPr>
              <a:t/>
            </a:r>
            <a:br>
              <a:rPr lang="fr-CD" sz="2800" b="1" dirty="0">
                <a:latin typeface="COOPERHEWITT-SEMIBOLD" pitchFamily="2" charset="77"/>
                <a:ea typeface="COOPERHEWITT-SEMIBOLD" pitchFamily="2" charset="77"/>
              </a:rPr>
            </a:br>
            <a:r>
              <a:rPr lang="fr-CD" sz="2800" b="1" dirty="0" smtClean="0">
                <a:latin typeface="COOPERHEWITT-SEMIBOLD" pitchFamily="2" charset="77"/>
                <a:ea typeface="COOPERHEWITT-SEMIBOLD" pitchFamily="2" charset="77"/>
              </a:rPr>
              <a:t/>
            </a:r>
            <a:br>
              <a:rPr lang="fr-CD" sz="2800" b="1" dirty="0" smtClean="0">
                <a:latin typeface="COOPERHEWITT-SEMIBOLD" pitchFamily="2" charset="77"/>
                <a:ea typeface="COOPERHEWITT-SEMIBOLD" pitchFamily="2" charset="77"/>
              </a:rPr>
            </a:br>
            <a:r>
              <a:rPr lang="fr-CD" sz="2800" b="1" dirty="0" smtClean="0">
                <a:latin typeface="COOPERHEWITT-SEMIBOLD" pitchFamily="2" charset="77"/>
                <a:ea typeface="COOPERHEWITT-SEMIBOLD" pitchFamily="2" charset="77"/>
              </a:rPr>
              <a:t>SOMMET MONDIAL SUR LA SOCIETE DE L’INFORMATION</a:t>
            </a:r>
            <a:br>
              <a:rPr lang="fr-CD" sz="2800" b="1" dirty="0" smtClean="0">
                <a:latin typeface="COOPERHEWITT-SEMIBOLD" pitchFamily="2" charset="77"/>
                <a:ea typeface="COOPERHEWITT-SEMIBOLD" pitchFamily="2" charset="77"/>
              </a:rPr>
            </a:br>
            <a:r>
              <a:rPr lang="fr-CD" sz="2800" b="1" dirty="0" smtClean="0">
                <a:latin typeface="COOPERHEWITT-SEMIBOLD" pitchFamily="2" charset="77"/>
                <a:ea typeface="COOPERHEWITT-SEMIBOLD" pitchFamily="2" charset="77"/>
              </a:rPr>
              <a:t/>
            </a:r>
            <a:br>
              <a:rPr lang="fr-CD" sz="2800" b="1" dirty="0" smtClean="0">
                <a:latin typeface="COOPERHEWITT-SEMIBOLD" pitchFamily="2" charset="77"/>
                <a:ea typeface="COOPERHEWITT-SEMIBOLD" pitchFamily="2" charset="77"/>
              </a:rPr>
            </a:br>
            <a:r>
              <a:rPr lang="fr-FR" sz="2400" i="1" dirty="0" smtClean="0">
                <a:latin typeface="COOPERHEWITT-SEMIBOLD" pitchFamily="2" charset="77"/>
                <a:ea typeface="COOPERHEWITT-SEMIBOLD" pitchFamily="2" charset="77"/>
              </a:rPr>
              <a:t>Actions entreprises par la République Démocratique du Congo (RDC) dans le cadre de la mise en œuvre des lignes d’action du Sommet mondial sur la société de l’information (SMSI)</a:t>
            </a:r>
            <a:r>
              <a:rPr lang="fr-CD" sz="2800" i="1" dirty="0" smtClean="0">
                <a:latin typeface="COOPERHEWITT-SEMIBOLD" pitchFamily="2" charset="77"/>
                <a:ea typeface="COOPERHEWITT-SEMIBOLD" pitchFamily="2" charset="77"/>
              </a:rPr>
              <a:t/>
            </a:r>
            <a:br>
              <a:rPr lang="fr-CD" sz="2800" i="1" dirty="0" smtClean="0">
                <a:latin typeface="COOPERHEWITT-SEMIBOLD" pitchFamily="2" charset="77"/>
                <a:ea typeface="COOPERHEWITT-SEMIBOLD" pitchFamily="2" charset="77"/>
              </a:rPr>
            </a:br>
            <a:r>
              <a:rPr lang="fr-CD" sz="2800" i="1" dirty="0">
                <a:latin typeface="COOPERHEWITT-SEMIBOLD" pitchFamily="2" charset="77"/>
                <a:ea typeface="COOPERHEWITT-SEMIBOLD" pitchFamily="2" charset="77"/>
              </a:rPr>
              <a:t/>
            </a:r>
            <a:br>
              <a:rPr lang="fr-CD" sz="2800" i="1" dirty="0">
                <a:latin typeface="COOPERHEWITT-SEMIBOLD" pitchFamily="2" charset="77"/>
                <a:ea typeface="COOPERHEWITT-SEMIBOLD" pitchFamily="2" charset="77"/>
              </a:rPr>
            </a:br>
            <a:r>
              <a:rPr lang="fr-CD" sz="1200" dirty="0" smtClean="0">
                <a:latin typeface="COOPERHEWITT-SEMIBOLD" pitchFamily="2" charset="77"/>
                <a:ea typeface="COOPERHEWITT-SEMIBOLD" pitchFamily="2" charset="77"/>
              </a:rPr>
              <a:t>Cotonou, Bénin</a:t>
            </a:r>
            <a:br>
              <a:rPr lang="fr-CD" sz="1200" dirty="0" smtClean="0">
                <a:latin typeface="COOPERHEWITT-SEMIBOLD" pitchFamily="2" charset="77"/>
                <a:ea typeface="COOPERHEWITT-SEMIBOLD" pitchFamily="2" charset="77"/>
              </a:rPr>
            </a:br>
            <a:r>
              <a:rPr lang="fr-CD" sz="1200" dirty="0" smtClean="0">
                <a:latin typeface="COOPERHEWITT-SEMIBOLD" pitchFamily="2" charset="77"/>
                <a:ea typeface="COOPERHEWITT-SEMIBOLD" pitchFamily="2" charset="77"/>
              </a:rPr>
              <a:t>Mai 2025</a:t>
            </a:r>
            <a:endParaRPr lang="fr-CD" sz="1200" dirty="0">
              <a:latin typeface="COOPERHEWITT-SEMIBOLD" pitchFamily="2" charset="77"/>
              <a:ea typeface="COOPERHEWITT-SEMIBOLD" pitchFamily="2" charset="77"/>
            </a:endParaRPr>
          </a:p>
        </p:txBody>
      </p:sp>
      <p:sp>
        <p:nvSpPr>
          <p:cNvPr id="6" name="Shape 3893">
            <a:extLst>
              <a:ext uri="{FF2B5EF4-FFF2-40B4-BE49-F238E27FC236}">
                <a16:creationId xmlns:a16="http://schemas.microsoft.com/office/drawing/2014/main" xmlns="" id="{02B923FB-FF50-4EA0-905A-589C4B6B7AC6}"/>
              </a:ext>
            </a:extLst>
          </p:cNvPr>
          <p:cNvSpPr>
            <a:spLocks/>
          </p:cNvSpPr>
          <p:nvPr/>
        </p:nvSpPr>
        <p:spPr bwMode="auto">
          <a:xfrm>
            <a:off x="10788512" y="6379138"/>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bg2">
              <a:lumMod val="50000"/>
            </a:schemeClr>
          </a:solidFill>
          <a:ln>
            <a:noFill/>
          </a:ln>
        </p:spPr>
        <p:txBody>
          <a:bodyPr lIns="38100" tIns="38100" rIns="38100" bIns="38100" anchor="ctr"/>
          <a:lstStyle/>
          <a:p>
            <a:endParaRPr lang="fr-CD"/>
          </a:p>
        </p:txBody>
      </p:sp>
      <p:sp>
        <p:nvSpPr>
          <p:cNvPr id="7" name="Shape 3894">
            <a:extLst>
              <a:ext uri="{FF2B5EF4-FFF2-40B4-BE49-F238E27FC236}">
                <a16:creationId xmlns:a16="http://schemas.microsoft.com/office/drawing/2014/main" xmlns="" id="{03D74CB7-A486-492E-94C5-A0E57A541E63}"/>
              </a:ext>
            </a:extLst>
          </p:cNvPr>
          <p:cNvSpPr>
            <a:spLocks/>
          </p:cNvSpPr>
          <p:nvPr/>
        </p:nvSpPr>
        <p:spPr bwMode="auto">
          <a:xfrm>
            <a:off x="11023633" y="6379138"/>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bg2">
              <a:lumMod val="50000"/>
            </a:schemeClr>
          </a:solidFill>
          <a:ln>
            <a:noFill/>
          </a:ln>
        </p:spPr>
        <p:txBody>
          <a:bodyPr lIns="38100" tIns="38100" rIns="38100" bIns="38100" anchor="ctr"/>
          <a:lstStyle/>
          <a:p>
            <a:endParaRPr lang="fr-CD"/>
          </a:p>
        </p:txBody>
      </p:sp>
      <p:sp>
        <p:nvSpPr>
          <p:cNvPr id="8" name="Shape 3899">
            <a:extLst>
              <a:ext uri="{FF2B5EF4-FFF2-40B4-BE49-F238E27FC236}">
                <a16:creationId xmlns:a16="http://schemas.microsoft.com/office/drawing/2014/main" xmlns="" id="{EC622D93-C11C-40B9-852D-63363C4DF1C7}"/>
              </a:ext>
            </a:extLst>
          </p:cNvPr>
          <p:cNvSpPr>
            <a:spLocks/>
          </p:cNvSpPr>
          <p:nvPr/>
        </p:nvSpPr>
        <p:spPr bwMode="auto">
          <a:xfrm>
            <a:off x="11271805" y="6386205"/>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bg2">
              <a:lumMod val="50000"/>
            </a:schemeClr>
          </a:solidFill>
          <a:ln>
            <a:noFill/>
          </a:ln>
        </p:spPr>
        <p:txBody>
          <a:bodyPr lIns="38100" tIns="38100" rIns="38100" bIns="38100" anchor="ctr"/>
          <a:lstStyle/>
          <a:p>
            <a:endParaRPr lang="fr-CD"/>
          </a:p>
        </p:txBody>
      </p:sp>
      <p:sp>
        <p:nvSpPr>
          <p:cNvPr id="9" name="Shape 3903">
            <a:extLst>
              <a:ext uri="{FF2B5EF4-FFF2-40B4-BE49-F238E27FC236}">
                <a16:creationId xmlns:a16="http://schemas.microsoft.com/office/drawing/2014/main" xmlns="" id="{A3E70278-7771-4B16-A99F-1E3CF49A1830}"/>
              </a:ext>
            </a:extLst>
          </p:cNvPr>
          <p:cNvSpPr>
            <a:spLocks/>
          </p:cNvSpPr>
          <p:nvPr/>
        </p:nvSpPr>
        <p:spPr bwMode="auto">
          <a:xfrm>
            <a:off x="11519977" y="6384511"/>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bg2">
              <a:lumMod val="50000"/>
            </a:schemeClr>
          </a:solidFill>
          <a:ln>
            <a:noFill/>
          </a:ln>
        </p:spPr>
        <p:txBody>
          <a:bodyPr lIns="38100" tIns="38100" rIns="38100" bIns="38100" anchor="ctr"/>
          <a:lstStyle/>
          <a:p>
            <a:endParaRPr lang="fr-CD"/>
          </a:p>
        </p:txBody>
      </p:sp>
      <p:cxnSp>
        <p:nvCxnSpPr>
          <p:cNvPr id="11" name="Connecteur droit 10">
            <a:extLst>
              <a:ext uri="{FF2B5EF4-FFF2-40B4-BE49-F238E27FC236}">
                <a16:creationId xmlns:a16="http://schemas.microsoft.com/office/drawing/2014/main" xmlns="" id="{8908E4E1-B32C-4AED-924E-A62F14786E7D}"/>
              </a:ext>
            </a:extLst>
          </p:cNvPr>
          <p:cNvCxnSpPr/>
          <p:nvPr/>
        </p:nvCxnSpPr>
        <p:spPr>
          <a:xfrm>
            <a:off x="4222773" y="5613858"/>
            <a:ext cx="7419280" cy="0"/>
          </a:xfrm>
          <a:prstGeom prst="line">
            <a:avLst/>
          </a:prstGeom>
        </p:spPr>
        <p:style>
          <a:lnRef idx="3">
            <a:schemeClr val="dk1"/>
          </a:lnRef>
          <a:fillRef idx="0">
            <a:schemeClr val="dk1"/>
          </a:fillRef>
          <a:effectRef idx="2">
            <a:schemeClr val="dk1"/>
          </a:effectRef>
          <a:fontRef idx="minor">
            <a:schemeClr val="tx1"/>
          </a:fontRef>
        </p:style>
      </p:cxnSp>
      <p:sp>
        <p:nvSpPr>
          <p:cNvPr id="12" name="ZoneTexte 11">
            <a:extLst>
              <a:ext uri="{FF2B5EF4-FFF2-40B4-BE49-F238E27FC236}">
                <a16:creationId xmlns:a16="http://schemas.microsoft.com/office/drawing/2014/main" xmlns="" id="{F4C79060-B050-4741-AF05-F13DA6B4FE82}"/>
              </a:ext>
            </a:extLst>
          </p:cNvPr>
          <p:cNvSpPr txBox="1"/>
          <p:nvPr/>
        </p:nvSpPr>
        <p:spPr>
          <a:xfrm>
            <a:off x="8660914" y="6331963"/>
            <a:ext cx="2090057" cy="307777"/>
          </a:xfrm>
          <a:prstGeom prst="rect">
            <a:avLst/>
          </a:prstGeom>
          <a:noFill/>
        </p:spPr>
        <p:txBody>
          <a:bodyPr wrap="square" rtlCol="0">
            <a:spAutoFit/>
          </a:bodyPr>
          <a:lstStyle/>
          <a:p>
            <a:pPr algn="r"/>
            <a:r>
              <a:rPr lang="fr-CD" sz="1400" b="1" dirty="0">
                <a:solidFill>
                  <a:schemeClr val="tx1">
                    <a:lumMod val="75000"/>
                    <a:lumOff val="25000"/>
                  </a:schemeClr>
                </a:solidFill>
                <a:latin typeface="Garamond" panose="02020404030301010803" pitchFamily="18" charset="0"/>
              </a:rPr>
              <a:t>pt-</a:t>
            </a:r>
            <a:r>
              <a:rPr lang="fr-CD" sz="1400" b="1" dirty="0" err="1">
                <a:solidFill>
                  <a:schemeClr val="tx1">
                    <a:lumMod val="75000"/>
                    <a:lumOff val="25000"/>
                  </a:schemeClr>
                </a:solidFill>
                <a:latin typeface="Garamond" panose="02020404030301010803" pitchFamily="18" charset="0"/>
              </a:rPr>
              <a:t>numerique.gouv.cd</a:t>
            </a:r>
            <a:endParaRPr lang="fr-CD" sz="1400" b="1" dirty="0">
              <a:solidFill>
                <a:schemeClr val="tx1">
                  <a:lumMod val="75000"/>
                  <a:lumOff val="25000"/>
                </a:schemeClr>
              </a:solidFill>
              <a:latin typeface="Garamond" panose="02020404030301010803" pitchFamily="18" charset="0"/>
            </a:endParaRPr>
          </a:p>
        </p:txBody>
      </p:sp>
      <p:pic>
        <p:nvPicPr>
          <p:cNvPr id="3" name="Image 2" descr="Une image contenant capture d’écran, Graphique, dessin humoristique, graphisme&#10;&#10;Description générée automatiquement">
            <a:extLst>
              <a:ext uri="{FF2B5EF4-FFF2-40B4-BE49-F238E27FC236}">
                <a16:creationId xmlns:a16="http://schemas.microsoft.com/office/drawing/2014/main" xmlns="" id="{355D6954-1D75-5396-809E-F252B48229BC}"/>
              </a:ext>
            </a:extLst>
          </p:cNvPr>
          <p:cNvPicPr>
            <a:picLocks noChangeAspect="1"/>
          </p:cNvPicPr>
          <p:nvPr/>
        </p:nvPicPr>
        <p:blipFill>
          <a:blip r:embed="rId3" cstate="print">
            <a:extLst>
              <a:ext uri="{28A0092B-C50C-407E-A947-70E740481C1C}">
                <a14:useLocalDpi xmlns:a14="http://schemas.microsoft.com/office/drawing/2010/main" val="0"/>
              </a:ext>
            </a:extLst>
          </a:blip>
          <a:srcRect t="24807" b="25577"/>
          <a:stretch/>
        </p:blipFill>
        <p:spPr>
          <a:xfrm>
            <a:off x="32772" y="380999"/>
            <a:ext cx="6579269" cy="2100943"/>
          </a:xfrm>
          <a:prstGeom prst="rect">
            <a:avLst/>
          </a:prstGeom>
        </p:spPr>
      </p:pic>
    </p:spTree>
    <p:extLst>
      <p:ext uri="{BB962C8B-B14F-4D97-AF65-F5344CB8AC3E}">
        <p14:creationId xmlns:p14="http://schemas.microsoft.com/office/powerpoint/2010/main" val="325431048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hape 3893">
            <a:extLst>
              <a:ext uri="{FF2B5EF4-FFF2-40B4-BE49-F238E27FC236}">
                <a16:creationId xmlns:a16="http://schemas.microsoft.com/office/drawing/2014/main" xmlns="" id="{DBD7A315-6DE3-4003-9E01-F2F7F7EC9F21}"/>
              </a:ext>
            </a:extLst>
          </p:cNvPr>
          <p:cNvSpPr>
            <a:spLocks/>
          </p:cNvSpPr>
          <p:nvPr/>
        </p:nvSpPr>
        <p:spPr bwMode="auto">
          <a:xfrm>
            <a:off x="843233"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5"/>
          </a:solidFill>
          <a:ln>
            <a:noFill/>
          </a:ln>
        </p:spPr>
        <p:txBody>
          <a:bodyPr lIns="38100" tIns="38100" rIns="38100" bIns="38100" anchor="ctr"/>
          <a:lstStyle/>
          <a:p>
            <a:endParaRPr lang="fr-CD"/>
          </a:p>
        </p:txBody>
      </p:sp>
      <p:sp>
        <p:nvSpPr>
          <p:cNvPr id="17" name="Shape 3894">
            <a:extLst>
              <a:ext uri="{FF2B5EF4-FFF2-40B4-BE49-F238E27FC236}">
                <a16:creationId xmlns:a16="http://schemas.microsoft.com/office/drawing/2014/main" xmlns="" id="{23F4DEF6-E659-4ABC-80EC-41A81CC13043}"/>
              </a:ext>
            </a:extLst>
          </p:cNvPr>
          <p:cNvSpPr>
            <a:spLocks/>
          </p:cNvSpPr>
          <p:nvPr/>
        </p:nvSpPr>
        <p:spPr bwMode="auto">
          <a:xfrm>
            <a:off x="1078354"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5"/>
          </a:solidFill>
          <a:ln>
            <a:noFill/>
          </a:ln>
        </p:spPr>
        <p:txBody>
          <a:bodyPr lIns="38100" tIns="38100" rIns="38100" bIns="38100" anchor="ctr"/>
          <a:lstStyle/>
          <a:p>
            <a:endParaRPr lang="fr-CD"/>
          </a:p>
        </p:txBody>
      </p:sp>
      <p:sp>
        <p:nvSpPr>
          <p:cNvPr id="18" name="Shape 3899">
            <a:extLst>
              <a:ext uri="{FF2B5EF4-FFF2-40B4-BE49-F238E27FC236}">
                <a16:creationId xmlns:a16="http://schemas.microsoft.com/office/drawing/2014/main" xmlns="" id="{C5922967-D2F9-4F7E-9DC0-2F0745EDC38C}"/>
              </a:ext>
            </a:extLst>
          </p:cNvPr>
          <p:cNvSpPr>
            <a:spLocks/>
          </p:cNvSpPr>
          <p:nvPr/>
        </p:nvSpPr>
        <p:spPr bwMode="auto">
          <a:xfrm>
            <a:off x="1326526" y="6291937"/>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5"/>
          </a:solidFill>
          <a:ln>
            <a:noFill/>
          </a:ln>
        </p:spPr>
        <p:txBody>
          <a:bodyPr lIns="38100" tIns="38100" rIns="38100" bIns="38100" anchor="ctr"/>
          <a:lstStyle/>
          <a:p>
            <a:endParaRPr lang="fr-CD"/>
          </a:p>
        </p:txBody>
      </p:sp>
      <p:sp>
        <p:nvSpPr>
          <p:cNvPr id="19" name="Shape 3903">
            <a:extLst>
              <a:ext uri="{FF2B5EF4-FFF2-40B4-BE49-F238E27FC236}">
                <a16:creationId xmlns:a16="http://schemas.microsoft.com/office/drawing/2014/main" xmlns="" id="{CDB1D7A0-3C3F-4E8E-9894-E3A4B711F04B}"/>
              </a:ext>
            </a:extLst>
          </p:cNvPr>
          <p:cNvSpPr>
            <a:spLocks/>
          </p:cNvSpPr>
          <p:nvPr/>
        </p:nvSpPr>
        <p:spPr bwMode="auto">
          <a:xfrm>
            <a:off x="1574698" y="6290243"/>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7030A0"/>
          </a:solidFill>
          <a:ln>
            <a:noFill/>
          </a:ln>
        </p:spPr>
        <p:txBody>
          <a:bodyPr lIns="38100" tIns="38100" rIns="38100" bIns="38100" anchor="ctr"/>
          <a:lstStyle/>
          <a:p>
            <a:endParaRPr lang="fr-CD"/>
          </a:p>
        </p:txBody>
      </p:sp>
      <p:sp>
        <p:nvSpPr>
          <p:cNvPr id="20" name="ZoneTexte 19">
            <a:extLst>
              <a:ext uri="{FF2B5EF4-FFF2-40B4-BE49-F238E27FC236}">
                <a16:creationId xmlns:a16="http://schemas.microsoft.com/office/drawing/2014/main" xmlns="" id="{112B5B6D-641F-4D6D-88E7-0CDF0CE764D3}"/>
              </a:ext>
            </a:extLst>
          </p:cNvPr>
          <p:cNvSpPr txBox="1"/>
          <p:nvPr/>
        </p:nvSpPr>
        <p:spPr>
          <a:xfrm>
            <a:off x="1785281" y="6212403"/>
            <a:ext cx="2090057" cy="307777"/>
          </a:xfrm>
          <a:prstGeom prst="rect">
            <a:avLst/>
          </a:prstGeom>
          <a:noFill/>
        </p:spPr>
        <p:txBody>
          <a:bodyPr wrap="square" rtlCol="0">
            <a:spAutoFit/>
          </a:bodyPr>
          <a:lstStyle/>
          <a:p>
            <a:r>
              <a:rPr lang="fr-CD" sz="1400" b="1" dirty="0">
                <a:solidFill>
                  <a:schemeClr val="tx2"/>
                </a:solidFill>
                <a:latin typeface="Garamond" panose="02020404030301010803" pitchFamily="18" charset="0"/>
              </a:rPr>
              <a:t>pt-</a:t>
            </a:r>
            <a:r>
              <a:rPr lang="fr-CD" sz="1400" b="1" dirty="0" err="1">
                <a:solidFill>
                  <a:schemeClr val="tx2"/>
                </a:solidFill>
                <a:latin typeface="Garamond" panose="02020404030301010803" pitchFamily="18" charset="0"/>
              </a:rPr>
              <a:t>numerique.gouv.cd</a:t>
            </a:r>
            <a:endParaRPr lang="fr-CD" sz="1400" b="1" dirty="0">
              <a:solidFill>
                <a:schemeClr val="tx2"/>
              </a:solidFill>
              <a:latin typeface="Garamond" panose="02020404030301010803" pitchFamily="18" charset="0"/>
            </a:endParaRPr>
          </a:p>
        </p:txBody>
      </p:sp>
      <p:sp>
        <p:nvSpPr>
          <p:cNvPr id="22" name="Espace réservé du contenu 2">
            <a:extLst>
              <a:ext uri="{FF2B5EF4-FFF2-40B4-BE49-F238E27FC236}">
                <a16:creationId xmlns:a16="http://schemas.microsoft.com/office/drawing/2014/main" xmlns="" id="{99419DF3-A9D3-450D-A6DF-819ACF8F7B97}"/>
              </a:ext>
            </a:extLst>
          </p:cNvPr>
          <p:cNvSpPr>
            <a:spLocks noGrp="1"/>
          </p:cNvSpPr>
          <p:nvPr>
            <p:ph idx="1"/>
          </p:nvPr>
        </p:nvSpPr>
        <p:spPr>
          <a:xfrm>
            <a:off x="677944" y="1457471"/>
            <a:ext cx="9797058" cy="2937078"/>
          </a:xfrm>
        </p:spPr>
        <p:txBody>
          <a:bodyPr>
            <a:normAutofit/>
          </a:bodyPr>
          <a:lstStyle/>
          <a:p>
            <a:pPr marL="0" indent="0" algn="just">
              <a:buNone/>
            </a:pPr>
            <a:endParaRPr lang="fr-CD" sz="2400" b="1" dirty="0">
              <a:latin typeface="+mj-lt"/>
              <a:ea typeface="Cooper Hewitt" pitchFamily="50" charset="0"/>
            </a:endParaRPr>
          </a:p>
          <a:p>
            <a:endParaRPr lang="fr-CD" sz="2000" dirty="0">
              <a:latin typeface="+mj-lt"/>
              <a:ea typeface="Cooper Hewitt" pitchFamily="50" charset="0"/>
            </a:endParaRPr>
          </a:p>
        </p:txBody>
      </p:sp>
      <p:pic>
        <p:nvPicPr>
          <p:cNvPr id="24" name="Image 23" descr="Une image contenant capture d’écran, Graphique, dessin humoristique, graphisme&#10;&#10;Description générée automatiquement">
            <a:extLst>
              <a:ext uri="{FF2B5EF4-FFF2-40B4-BE49-F238E27FC236}">
                <a16:creationId xmlns:a16="http://schemas.microsoft.com/office/drawing/2014/main" xmlns="" id="{DFB69A61-FE4B-EF58-6E6B-29A700B1D0A0}"/>
              </a:ext>
            </a:extLst>
          </p:cNvPr>
          <p:cNvPicPr>
            <a:picLocks noChangeAspect="1"/>
          </p:cNvPicPr>
          <p:nvPr/>
        </p:nvPicPr>
        <p:blipFill>
          <a:blip r:embed="rId2" cstate="print">
            <a:extLst>
              <a:ext uri="{28A0092B-C50C-407E-A947-70E740481C1C}">
                <a14:useLocalDpi xmlns:a14="http://schemas.microsoft.com/office/drawing/2010/main" val="0"/>
              </a:ext>
            </a:extLst>
          </a:blip>
          <a:srcRect t="24807" b="25577"/>
          <a:stretch/>
        </p:blipFill>
        <p:spPr>
          <a:xfrm>
            <a:off x="9660238" y="5932709"/>
            <a:ext cx="2482731" cy="792805"/>
          </a:xfrm>
          <a:prstGeom prst="rect">
            <a:avLst/>
          </a:prstGeom>
        </p:spPr>
      </p:pic>
      <p:sp>
        <p:nvSpPr>
          <p:cNvPr id="25" name="ZoneTexte 24">
            <a:extLst>
              <a:ext uri="{FF2B5EF4-FFF2-40B4-BE49-F238E27FC236}">
                <a16:creationId xmlns:a16="http://schemas.microsoft.com/office/drawing/2014/main" xmlns="" id="{C1801A45-BDF5-E516-5361-3F5767CDB5AF}"/>
              </a:ext>
            </a:extLst>
          </p:cNvPr>
          <p:cNvSpPr txBox="1"/>
          <p:nvPr/>
        </p:nvSpPr>
        <p:spPr>
          <a:xfrm>
            <a:off x="677944" y="614790"/>
            <a:ext cx="10225583" cy="5632311"/>
          </a:xfrm>
          <a:prstGeom prst="rect">
            <a:avLst/>
          </a:prstGeom>
          <a:noFill/>
        </p:spPr>
        <p:txBody>
          <a:bodyPr wrap="square">
            <a:spAutoFit/>
          </a:bodyPr>
          <a:lstStyle/>
          <a:p>
            <a:pPr algn="just"/>
            <a:r>
              <a:rPr lang="fr-FR" sz="2400" dirty="0" smtClean="0">
                <a:latin typeface="Garamond" panose="02020404030301010803" pitchFamily="18" charset="0"/>
              </a:rPr>
              <a:t>Différents réalisations de </a:t>
            </a:r>
            <a:r>
              <a:rPr lang="fr-FR" sz="2400" dirty="0">
                <a:latin typeface="Garamond" panose="02020404030301010803" pitchFamily="18" charset="0"/>
              </a:rPr>
              <a:t>la RDC </a:t>
            </a:r>
            <a:r>
              <a:rPr lang="fr-FR" sz="2400" dirty="0" smtClean="0">
                <a:latin typeface="Garamond" panose="02020404030301010803" pitchFamily="18" charset="0"/>
              </a:rPr>
              <a:t>dans son engagement à </a:t>
            </a:r>
            <a:r>
              <a:rPr lang="fr-FR" sz="2400" dirty="0">
                <a:latin typeface="Garamond" panose="02020404030301010803" pitchFamily="18" charset="0"/>
              </a:rPr>
              <a:t>mettre en œuvre les lignes d’action du SMSI, en adaptant les technologies de l’information et de la communication pour répondre aux besoins </a:t>
            </a:r>
            <a:r>
              <a:rPr lang="fr-FR" sz="2400" dirty="0" smtClean="0">
                <a:latin typeface="Garamond" panose="02020404030301010803" pitchFamily="18" charset="0"/>
              </a:rPr>
              <a:t>spécifiques du pays et favoriser son développement socio-économique</a:t>
            </a:r>
          </a:p>
          <a:p>
            <a:pPr algn="just"/>
            <a:r>
              <a:rPr lang="fr-FR" sz="2400" dirty="0" smtClean="0">
                <a:latin typeface="Garamond" panose="02020404030301010803" pitchFamily="18" charset="0"/>
              </a:rPr>
              <a:t>Ces réalisations tournent autour des points ci-après :</a:t>
            </a:r>
          </a:p>
          <a:p>
            <a:pPr algn="just"/>
            <a:endParaRPr lang="fr-FR" sz="2400" dirty="0" smtClean="0">
              <a:latin typeface="Garamond" panose="02020404030301010803" pitchFamily="18" charset="0"/>
            </a:endParaRPr>
          </a:p>
          <a:p>
            <a:pPr marL="342900" indent="-342900" algn="just">
              <a:buFont typeface="Wingdings" panose="05000000000000000000" pitchFamily="2" charset="2"/>
              <a:buChar char="Ø"/>
            </a:pPr>
            <a:r>
              <a:rPr lang="fr-FR" sz="2400" dirty="0">
                <a:latin typeface="Garamond" panose="02020404030301010803" pitchFamily="18" charset="0"/>
              </a:rPr>
              <a:t>Rôle des gouvernements et des parties </a:t>
            </a:r>
            <a:r>
              <a:rPr lang="fr-FR" sz="2400" dirty="0" smtClean="0">
                <a:latin typeface="Garamond" panose="02020404030301010803" pitchFamily="18" charset="0"/>
              </a:rPr>
              <a:t>prenantes;</a:t>
            </a:r>
          </a:p>
          <a:p>
            <a:pPr marL="342900" indent="-342900" algn="just">
              <a:buFont typeface="Wingdings" panose="05000000000000000000" pitchFamily="2" charset="2"/>
              <a:buChar char="Ø"/>
            </a:pPr>
            <a:r>
              <a:rPr lang="fr-FR" sz="2400" dirty="0">
                <a:latin typeface="Garamond" panose="02020404030301010803" pitchFamily="18" charset="0"/>
              </a:rPr>
              <a:t>Infrastructure de l’information et de la </a:t>
            </a:r>
            <a:r>
              <a:rPr lang="fr-FR" sz="2400" dirty="0" smtClean="0">
                <a:latin typeface="Garamond" panose="02020404030301010803" pitchFamily="18" charset="0"/>
              </a:rPr>
              <a:t>communication;</a:t>
            </a:r>
          </a:p>
          <a:p>
            <a:pPr marL="342900" indent="-342900" algn="just">
              <a:buFont typeface="Wingdings" panose="05000000000000000000" pitchFamily="2" charset="2"/>
              <a:buChar char="Ø"/>
            </a:pPr>
            <a:r>
              <a:rPr lang="fr-FR" sz="2400" dirty="0">
                <a:latin typeface="Garamond" panose="02020404030301010803" pitchFamily="18" charset="0"/>
              </a:rPr>
              <a:t>Accès à l’information et au </a:t>
            </a:r>
            <a:r>
              <a:rPr lang="fr-FR" sz="2400" dirty="0" smtClean="0">
                <a:latin typeface="Garamond" panose="02020404030301010803" pitchFamily="18" charset="0"/>
              </a:rPr>
              <a:t>savoir;</a:t>
            </a:r>
          </a:p>
          <a:p>
            <a:pPr marL="342900" indent="-342900" algn="just">
              <a:buFont typeface="Wingdings" panose="05000000000000000000" pitchFamily="2" charset="2"/>
              <a:buChar char="Ø"/>
            </a:pPr>
            <a:r>
              <a:rPr lang="fr-FR" sz="2400" dirty="0">
                <a:latin typeface="Garamond" panose="02020404030301010803" pitchFamily="18" charset="0"/>
              </a:rPr>
              <a:t>Renforcement des </a:t>
            </a:r>
            <a:r>
              <a:rPr lang="fr-FR" sz="2400" dirty="0" smtClean="0">
                <a:latin typeface="Garamond" panose="02020404030301010803" pitchFamily="18" charset="0"/>
              </a:rPr>
              <a:t>capacités;</a:t>
            </a:r>
          </a:p>
          <a:p>
            <a:pPr marL="342900" indent="-342900" algn="just">
              <a:buFont typeface="Wingdings" panose="05000000000000000000" pitchFamily="2" charset="2"/>
              <a:buChar char="Ø"/>
            </a:pPr>
            <a:r>
              <a:rPr lang="fr-FR" sz="2400" dirty="0">
                <a:latin typeface="Garamond" panose="02020404030301010803" pitchFamily="18" charset="0"/>
              </a:rPr>
              <a:t>Confiance et sécurité dans l’utilisation des </a:t>
            </a:r>
            <a:r>
              <a:rPr lang="fr-FR" sz="2400" dirty="0" smtClean="0">
                <a:latin typeface="Garamond" panose="02020404030301010803" pitchFamily="18" charset="0"/>
              </a:rPr>
              <a:t>TIC;</a:t>
            </a:r>
          </a:p>
          <a:p>
            <a:pPr marL="342900" indent="-342900" algn="just">
              <a:buFont typeface="Wingdings" panose="05000000000000000000" pitchFamily="2" charset="2"/>
              <a:buChar char="Ø"/>
            </a:pPr>
            <a:r>
              <a:rPr lang="fr-FR" sz="2400" dirty="0">
                <a:latin typeface="Garamond" panose="02020404030301010803" pitchFamily="18" charset="0"/>
              </a:rPr>
              <a:t>Applications TIC : avantages dans tous les aspects de la </a:t>
            </a:r>
            <a:r>
              <a:rPr lang="fr-FR" sz="2400" dirty="0" smtClean="0">
                <a:latin typeface="Garamond" panose="02020404030301010803" pitchFamily="18" charset="0"/>
              </a:rPr>
              <a:t>vie;</a:t>
            </a:r>
          </a:p>
          <a:p>
            <a:pPr marL="342900" indent="-342900" algn="just">
              <a:buFont typeface="Wingdings" panose="05000000000000000000" pitchFamily="2" charset="2"/>
              <a:buChar char="Ø"/>
            </a:pPr>
            <a:r>
              <a:rPr lang="fr-FR" sz="2400" dirty="0">
                <a:latin typeface="Garamond" panose="02020404030301010803" pitchFamily="18" charset="0"/>
              </a:rPr>
              <a:t>Diversité culturelle et </a:t>
            </a:r>
            <a:r>
              <a:rPr lang="fr-FR" sz="2400" dirty="0" smtClean="0">
                <a:latin typeface="Garamond" panose="02020404030301010803" pitchFamily="18" charset="0"/>
              </a:rPr>
              <a:t>linguistique;</a:t>
            </a:r>
          </a:p>
          <a:p>
            <a:pPr marL="342900" indent="-342900" algn="just">
              <a:buFont typeface="Wingdings" panose="05000000000000000000" pitchFamily="2" charset="2"/>
              <a:buChar char="Ø"/>
            </a:pPr>
            <a:r>
              <a:rPr lang="fr-FR" sz="2400" dirty="0">
                <a:latin typeface="Garamond" panose="02020404030301010803" pitchFamily="18" charset="0"/>
              </a:rPr>
              <a:t>Coopération internationale et </a:t>
            </a:r>
            <a:r>
              <a:rPr lang="fr-FR" sz="2400" dirty="0" smtClean="0">
                <a:latin typeface="Garamond" panose="02020404030301010803" pitchFamily="18" charset="0"/>
              </a:rPr>
              <a:t>régionale,</a:t>
            </a:r>
          </a:p>
          <a:p>
            <a:pPr marL="342900" indent="-342900" algn="just">
              <a:buFont typeface="Wingdings" panose="05000000000000000000" pitchFamily="2" charset="2"/>
              <a:buChar char="Ø"/>
            </a:pPr>
            <a:endParaRPr lang="fr-FR" sz="2400" dirty="0" smtClean="0">
              <a:latin typeface="Garamond" panose="02020404030301010803" pitchFamily="18" charset="0"/>
            </a:endParaRPr>
          </a:p>
        </p:txBody>
      </p:sp>
    </p:spTree>
    <p:extLst>
      <p:ext uri="{BB962C8B-B14F-4D97-AF65-F5344CB8AC3E}">
        <p14:creationId xmlns:p14="http://schemas.microsoft.com/office/powerpoint/2010/main" val="1530713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marL="457200" indent="-457200">
              <a:buAutoNum type="arabicPeriod"/>
            </a:pPr>
            <a:r>
              <a:rPr lang="fr-FR" sz="2000" b="1" dirty="0" smtClean="0">
                <a:latin typeface="Garamond" panose="02020404030301010803" pitchFamily="18" charset="0"/>
              </a:rPr>
              <a:t>Libéralisation </a:t>
            </a:r>
            <a:r>
              <a:rPr lang="fr-FR" sz="2000" b="1" dirty="0">
                <a:latin typeface="Garamond" panose="02020404030301010803" pitchFamily="18" charset="0"/>
              </a:rPr>
              <a:t>et ouverture du marché </a:t>
            </a:r>
            <a:r>
              <a:rPr lang="fr-FR" sz="2000" dirty="0">
                <a:latin typeface="Garamond" panose="02020404030301010803" pitchFamily="18" charset="0"/>
              </a:rPr>
              <a:t>(années 2000</a:t>
            </a:r>
            <a:r>
              <a:rPr lang="fr-FR" sz="2000" dirty="0" smtClean="0">
                <a:latin typeface="Garamond" panose="02020404030301010803" pitchFamily="18" charset="0"/>
              </a:rPr>
              <a:t>)</a:t>
            </a:r>
          </a:p>
          <a:p>
            <a:pPr marL="0" indent="0">
              <a:buNone/>
            </a:pPr>
            <a:r>
              <a:rPr lang="fr-FR" sz="2000" dirty="0" smtClean="0">
                <a:latin typeface="Garamond" panose="02020404030301010803" pitchFamily="18" charset="0"/>
              </a:rPr>
              <a:t>Au </a:t>
            </a:r>
            <a:r>
              <a:rPr lang="fr-FR" sz="2000" dirty="0">
                <a:latin typeface="Garamond" panose="02020404030301010803" pitchFamily="18" charset="0"/>
              </a:rPr>
              <a:t>début des années 2000, la RDC a amorcé une première vague de transformation </a:t>
            </a:r>
            <a:r>
              <a:rPr lang="fr-FR" sz="2000" dirty="0" smtClean="0">
                <a:latin typeface="Garamond" panose="02020404030301010803" pitchFamily="18" charset="0"/>
              </a:rPr>
              <a:t>:</a:t>
            </a:r>
            <a:endParaRPr lang="fr-FR" sz="2000" dirty="0">
              <a:latin typeface="Garamond" panose="02020404030301010803" pitchFamily="18" charset="0"/>
            </a:endParaRPr>
          </a:p>
          <a:p>
            <a:pPr>
              <a:buFont typeface="Wingdings" panose="05000000000000000000" pitchFamily="2" charset="2"/>
              <a:buChar char="Ø"/>
            </a:pPr>
            <a:r>
              <a:rPr lang="fr-FR" sz="2000" dirty="0" smtClean="0">
                <a:latin typeface="Garamond" panose="02020404030301010803" pitchFamily="18" charset="0"/>
              </a:rPr>
              <a:t>Fin </a:t>
            </a:r>
            <a:r>
              <a:rPr lang="fr-FR" sz="2000" dirty="0">
                <a:latin typeface="Garamond" panose="02020404030301010803" pitchFamily="18" charset="0"/>
              </a:rPr>
              <a:t>du monopole d’État sur les télécommunications avec l’ouverture aux opérateurs </a:t>
            </a:r>
            <a:r>
              <a:rPr lang="fr-FR" sz="2000" dirty="0" smtClean="0">
                <a:latin typeface="Garamond" panose="02020404030301010803" pitchFamily="18" charset="0"/>
              </a:rPr>
              <a:t>privés ;</a:t>
            </a:r>
          </a:p>
          <a:p>
            <a:pPr>
              <a:buFont typeface="Wingdings" panose="05000000000000000000" pitchFamily="2" charset="2"/>
              <a:buChar char="Ø"/>
            </a:pPr>
            <a:r>
              <a:rPr lang="fr-FR" sz="2000" dirty="0" smtClean="0">
                <a:latin typeface="Garamond" panose="02020404030301010803" pitchFamily="18" charset="0"/>
              </a:rPr>
              <a:t>Arrivée </a:t>
            </a:r>
            <a:r>
              <a:rPr lang="fr-FR" sz="2000" dirty="0">
                <a:latin typeface="Garamond" panose="02020404030301010803" pitchFamily="18" charset="0"/>
              </a:rPr>
              <a:t>de grandes entreprises telles que </a:t>
            </a:r>
            <a:r>
              <a:rPr lang="fr-FR" sz="2000" dirty="0" err="1">
                <a:latin typeface="Garamond" panose="02020404030301010803" pitchFamily="18" charset="0"/>
              </a:rPr>
              <a:t>Vodacom</a:t>
            </a:r>
            <a:r>
              <a:rPr lang="fr-FR" sz="2000" dirty="0">
                <a:latin typeface="Garamond" panose="02020404030301010803" pitchFamily="18" charset="0"/>
              </a:rPr>
              <a:t>, </a:t>
            </a:r>
            <a:r>
              <a:rPr lang="fr-FR" sz="2000" dirty="0" err="1">
                <a:latin typeface="Garamond" panose="02020404030301010803" pitchFamily="18" charset="0"/>
              </a:rPr>
              <a:t>Airtel</a:t>
            </a:r>
            <a:r>
              <a:rPr lang="fr-FR" sz="2000" dirty="0">
                <a:latin typeface="Garamond" panose="02020404030301010803" pitchFamily="18" charset="0"/>
              </a:rPr>
              <a:t>, Orange et </a:t>
            </a:r>
            <a:r>
              <a:rPr lang="fr-FR" sz="2000" dirty="0" err="1">
                <a:latin typeface="Garamond" panose="02020404030301010803" pitchFamily="18" charset="0"/>
              </a:rPr>
              <a:t>Africell</a:t>
            </a:r>
            <a:r>
              <a:rPr lang="fr-FR" sz="2000" dirty="0">
                <a:latin typeface="Garamond" panose="02020404030301010803" pitchFamily="18" charset="0"/>
              </a:rPr>
              <a:t>, qui ont massivement investi dans la couverture </a:t>
            </a:r>
            <a:r>
              <a:rPr lang="fr-FR" sz="2000" dirty="0" smtClean="0">
                <a:latin typeface="Garamond" panose="02020404030301010803" pitchFamily="18" charset="0"/>
              </a:rPr>
              <a:t>mobile ;</a:t>
            </a:r>
          </a:p>
          <a:p>
            <a:pPr>
              <a:buFont typeface="Wingdings" panose="05000000000000000000" pitchFamily="2" charset="2"/>
              <a:buChar char="Ø"/>
            </a:pPr>
            <a:r>
              <a:rPr lang="fr-FR" sz="2000" dirty="0" smtClean="0">
                <a:latin typeface="Garamond" panose="02020404030301010803" pitchFamily="18" charset="0"/>
              </a:rPr>
              <a:t>Déploiement </a:t>
            </a:r>
            <a:r>
              <a:rPr lang="fr-FR" sz="2000" dirty="0">
                <a:latin typeface="Garamond" panose="02020404030301010803" pitchFamily="18" charset="0"/>
              </a:rPr>
              <a:t>du réseau GSM sur une large partie du territoire, contribuant à une explosion du taux de pénétration mobile (de moins de 1 % en 2000 à plus de 40 % aujourd’hui</a:t>
            </a:r>
            <a:r>
              <a:rPr lang="fr-FR" sz="2000" dirty="0" smtClean="0">
                <a:latin typeface="Garamond" panose="02020404030301010803" pitchFamily="18" charset="0"/>
              </a:rPr>
              <a:t>).</a:t>
            </a:r>
          </a:p>
          <a:p>
            <a:pPr marL="0" indent="0">
              <a:buNone/>
            </a:pPr>
            <a:r>
              <a:rPr lang="fr-FR" sz="2000" dirty="0">
                <a:latin typeface="Garamond" panose="02020404030301010803" pitchFamily="18" charset="0"/>
              </a:rPr>
              <a:t>2. </a:t>
            </a:r>
            <a:r>
              <a:rPr lang="fr-FR" sz="2000" b="1" dirty="0">
                <a:latin typeface="Garamond" panose="02020404030301010803" pitchFamily="18" charset="0"/>
              </a:rPr>
              <a:t>Accès à Internet et interconnexion internationale </a:t>
            </a:r>
            <a:r>
              <a:rPr lang="fr-FR" sz="2000" dirty="0">
                <a:latin typeface="Garamond" panose="02020404030301010803" pitchFamily="18" charset="0"/>
              </a:rPr>
              <a:t>(2012 - </a:t>
            </a:r>
            <a:r>
              <a:rPr lang="fr-FR" sz="2000" dirty="0" smtClean="0">
                <a:latin typeface="Garamond" panose="02020404030301010803" pitchFamily="18" charset="0"/>
              </a:rPr>
              <a:t>2020)</a:t>
            </a:r>
          </a:p>
          <a:p>
            <a:pPr>
              <a:buFont typeface="Wingdings" panose="05000000000000000000" pitchFamily="2" charset="2"/>
              <a:buChar char="Ø"/>
            </a:pPr>
            <a:r>
              <a:rPr lang="fr-FR" sz="2000" dirty="0" smtClean="0">
                <a:latin typeface="Garamond" panose="02020404030301010803" pitchFamily="18" charset="0"/>
              </a:rPr>
              <a:t>2012 </a:t>
            </a:r>
            <a:r>
              <a:rPr lang="fr-FR" sz="2000" dirty="0">
                <a:latin typeface="Garamond" panose="02020404030301010803" pitchFamily="18" charset="0"/>
              </a:rPr>
              <a:t>: Connexion de la RDC au câble sous-marin WACS (West </a:t>
            </a:r>
            <a:r>
              <a:rPr lang="fr-FR" sz="2000" dirty="0" err="1">
                <a:latin typeface="Garamond" panose="02020404030301010803" pitchFamily="18" charset="0"/>
              </a:rPr>
              <a:t>Africa</a:t>
            </a:r>
            <a:r>
              <a:rPr lang="fr-FR" sz="2000" dirty="0">
                <a:latin typeface="Garamond" panose="02020404030301010803" pitchFamily="18" charset="0"/>
              </a:rPr>
              <a:t> </a:t>
            </a:r>
            <a:r>
              <a:rPr lang="fr-FR" sz="2000" dirty="0" err="1">
                <a:latin typeface="Garamond" panose="02020404030301010803" pitchFamily="18" charset="0"/>
              </a:rPr>
              <a:t>Cable</a:t>
            </a:r>
            <a:r>
              <a:rPr lang="fr-FR" sz="2000" dirty="0">
                <a:latin typeface="Garamond" panose="02020404030301010803" pitchFamily="18" charset="0"/>
              </a:rPr>
              <a:t> System) via </a:t>
            </a:r>
            <a:r>
              <a:rPr lang="fr-FR" sz="2000" dirty="0" err="1">
                <a:latin typeface="Garamond" panose="02020404030301010803" pitchFamily="18" charset="0"/>
              </a:rPr>
              <a:t>Muanda</a:t>
            </a:r>
            <a:r>
              <a:rPr lang="fr-FR" sz="2000" dirty="0">
                <a:latin typeface="Garamond" panose="02020404030301010803" pitchFamily="18" charset="0"/>
              </a:rPr>
              <a:t>, marquant une rupture dans l’accès à l’internet haut </a:t>
            </a:r>
            <a:r>
              <a:rPr lang="fr-FR" sz="2000" dirty="0" smtClean="0">
                <a:latin typeface="Garamond" panose="02020404030301010803" pitchFamily="18" charset="0"/>
              </a:rPr>
              <a:t>débit ;</a:t>
            </a:r>
          </a:p>
          <a:p>
            <a:pPr>
              <a:buFont typeface="Wingdings" panose="05000000000000000000" pitchFamily="2" charset="2"/>
              <a:buChar char="Ø"/>
            </a:pPr>
            <a:r>
              <a:rPr lang="fr-FR" sz="2000" dirty="0" smtClean="0">
                <a:latin typeface="Garamond" panose="02020404030301010803" pitchFamily="18" charset="0"/>
              </a:rPr>
              <a:t>Multiplication </a:t>
            </a:r>
            <a:r>
              <a:rPr lang="fr-FR" sz="2000" dirty="0">
                <a:latin typeface="Garamond" panose="02020404030301010803" pitchFamily="18" charset="0"/>
              </a:rPr>
              <a:t>des fournisseurs d’accès Internet (ISP) et déploiement progressif de la 3G et de la 4G dans les grandes </a:t>
            </a:r>
            <a:r>
              <a:rPr lang="fr-FR" sz="2000" dirty="0" smtClean="0">
                <a:latin typeface="Garamond" panose="02020404030301010803" pitchFamily="18" charset="0"/>
              </a:rPr>
              <a:t>villes ;</a:t>
            </a:r>
          </a:p>
          <a:p>
            <a:pPr>
              <a:buFont typeface="Wingdings" panose="05000000000000000000" pitchFamily="2" charset="2"/>
              <a:buChar char="Ø"/>
            </a:pPr>
            <a:r>
              <a:rPr lang="fr-FR" sz="2000" dirty="0" smtClean="0">
                <a:latin typeface="Garamond" panose="02020404030301010803" pitchFamily="18" charset="0"/>
              </a:rPr>
              <a:t>Mise </a:t>
            </a:r>
            <a:r>
              <a:rPr lang="fr-FR" sz="2000" dirty="0">
                <a:latin typeface="Garamond" panose="02020404030301010803" pitchFamily="18" charset="0"/>
              </a:rPr>
              <a:t>en œuvre du Projet CAB5 (Central </a:t>
            </a:r>
            <a:r>
              <a:rPr lang="fr-FR" sz="2000" dirty="0" err="1">
                <a:latin typeface="Garamond" panose="02020404030301010803" pitchFamily="18" charset="0"/>
              </a:rPr>
              <a:t>African</a:t>
            </a:r>
            <a:r>
              <a:rPr lang="fr-FR" sz="2000" dirty="0">
                <a:latin typeface="Garamond" panose="02020404030301010803" pitchFamily="18" charset="0"/>
              </a:rPr>
              <a:t> </a:t>
            </a:r>
            <a:r>
              <a:rPr lang="fr-FR" sz="2000" dirty="0" err="1">
                <a:latin typeface="Garamond" panose="02020404030301010803" pitchFamily="18" charset="0"/>
              </a:rPr>
              <a:t>Backbone</a:t>
            </a:r>
            <a:r>
              <a:rPr lang="fr-FR" sz="2000" dirty="0">
                <a:latin typeface="Garamond" panose="02020404030301010803" pitchFamily="18" charset="0"/>
              </a:rPr>
              <a:t>) à partir de 2018 : financement de la dorsale nationale de fibre optique, qui relie aujourd’hui Kinshasa à plusieurs villes de l’Est.</a:t>
            </a:r>
          </a:p>
        </p:txBody>
      </p:sp>
      <p:sp>
        <p:nvSpPr>
          <p:cNvPr id="4" name="Titre 1"/>
          <p:cNvSpPr>
            <a:spLocks noGrp="1"/>
          </p:cNvSpPr>
          <p:nvPr>
            <p:ph type="title"/>
          </p:nvPr>
        </p:nvSpPr>
        <p:spPr/>
        <p:txBody>
          <a:bodyPr>
            <a:normAutofit fontScale="90000"/>
          </a:bodyPr>
          <a:lstStyle/>
          <a:p>
            <a:r>
              <a:rPr lang="fr-CD" dirty="0" smtClean="0">
                <a:latin typeface="COOPERHEWITT-SEMIBOLD" pitchFamily="2" charset="0"/>
                <a:ea typeface="COOPERHEWITT-SEMIBOLD" pitchFamily="2" charset="0"/>
              </a:rPr>
              <a:t/>
            </a:r>
            <a:br>
              <a:rPr lang="fr-CD" dirty="0" smtClean="0">
                <a:latin typeface="COOPERHEWITT-SEMIBOLD" pitchFamily="2" charset="0"/>
                <a:ea typeface="COOPERHEWITT-SEMIBOLD" pitchFamily="2" charset="0"/>
              </a:rPr>
            </a:br>
            <a:r>
              <a:rPr lang="fr-CD" sz="3300" dirty="0" smtClean="0">
                <a:latin typeface="COOPERHEWITT-SEMIBOLD" pitchFamily="2" charset="0"/>
                <a:ea typeface="COOPERHEWITT-SEMIBOLD" pitchFamily="2" charset="0"/>
              </a:rPr>
              <a:t>Réalisations de la RDC dans </a:t>
            </a:r>
            <a:r>
              <a:rPr lang="fr-FR" sz="3300" dirty="0" smtClean="0">
                <a:latin typeface="COOPERHEWITT-SEMIBOLD" pitchFamily="2" charset="0"/>
                <a:ea typeface="COOPERHEWITT-SEMIBOLD" pitchFamily="2" charset="0"/>
              </a:rPr>
              <a:t>la </a:t>
            </a:r>
            <a:r>
              <a:rPr lang="fr-FR" sz="3300" dirty="0">
                <a:latin typeface="COOPERHEWITT-SEMIBOLD" pitchFamily="2" charset="0"/>
                <a:ea typeface="COOPERHEWITT-SEMIBOLD" pitchFamily="2" charset="0"/>
              </a:rPr>
              <a:t>mise en œuvre des lignes d’action du </a:t>
            </a:r>
            <a:r>
              <a:rPr lang="fr-FR" sz="3300" dirty="0" smtClean="0">
                <a:latin typeface="COOPERHEWITT-SEMIBOLD" pitchFamily="2" charset="0"/>
                <a:ea typeface="COOPERHEWITT-SEMIBOLD" pitchFamily="2" charset="0"/>
              </a:rPr>
              <a:t>SMSI</a:t>
            </a:r>
            <a:r>
              <a:rPr lang="fr-CD" dirty="0" smtClean="0">
                <a:latin typeface="COOPERHEWITT-SEMIBOLD" pitchFamily="2" charset="0"/>
                <a:ea typeface="COOPERHEWITT-SEMIBOLD" pitchFamily="2" charset="0"/>
              </a:rPr>
              <a:t/>
            </a:r>
            <a:br>
              <a:rPr lang="fr-CD" dirty="0" smtClean="0">
                <a:latin typeface="COOPERHEWITT-SEMIBOLD" pitchFamily="2" charset="0"/>
                <a:ea typeface="COOPERHEWITT-SEMIBOLD" pitchFamily="2" charset="0"/>
              </a:rPr>
            </a:br>
            <a:endParaRPr lang="fr-FR" dirty="0"/>
          </a:p>
        </p:txBody>
      </p:sp>
      <p:pic>
        <p:nvPicPr>
          <p:cNvPr id="5" name="Image 4">
            <a:extLst>
              <a:ext uri="{FF2B5EF4-FFF2-40B4-BE49-F238E27FC236}">
                <a16:creationId xmlns:a16="http://schemas.microsoft.com/office/drawing/2014/main" xmlns="" id="{F87A3D95-C313-44DE-BFB4-386E97D761DA}"/>
              </a:ext>
            </a:extLst>
          </p:cNvPr>
          <p:cNvPicPr>
            <a:picLocks noChangeAspect="1"/>
          </p:cNvPicPr>
          <p:nvPr/>
        </p:nvPicPr>
        <p:blipFill>
          <a:blip r:embed="rId2"/>
          <a:stretch>
            <a:fillRect/>
          </a:stretch>
        </p:blipFill>
        <p:spPr>
          <a:xfrm>
            <a:off x="884443" y="1597117"/>
            <a:ext cx="9819415" cy="106156"/>
          </a:xfrm>
          <a:prstGeom prst="rect">
            <a:avLst/>
          </a:prstGeom>
        </p:spPr>
      </p:pic>
      <p:sp>
        <p:nvSpPr>
          <p:cNvPr id="6" name="Shape 3893">
            <a:extLst>
              <a:ext uri="{FF2B5EF4-FFF2-40B4-BE49-F238E27FC236}">
                <a16:creationId xmlns:a16="http://schemas.microsoft.com/office/drawing/2014/main" xmlns="" id="{DBD7A315-6DE3-4003-9E01-F2F7F7EC9F21}"/>
              </a:ext>
            </a:extLst>
          </p:cNvPr>
          <p:cNvSpPr>
            <a:spLocks/>
          </p:cNvSpPr>
          <p:nvPr/>
        </p:nvSpPr>
        <p:spPr bwMode="auto">
          <a:xfrm>
            <a:off x="843233"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5"/>
          </a:solidFill>
          <a:ln>
            <a:noFill/>
          </a:ln>
        </p:spPr>
        <p:txBody>
          <a:bodyPr lIns="38100" tIns="38100" rIns="38100" bIns="38100" anchor="ctr"/>
          <a:lstStyle/>
          <a:p>
            <a:endParaRPr lang="fr-CD"/>
          </a:p>
        </p:txBody>
      </p:sp>
      <p:sp>
        <p:nvSpPr>
          <p:cNvPr id="7" name="Shape 3894">
            <a:extLst>
              <a:ext uri="{FF2B5EF4-FFF2-40B4-BE49-F238E27FC236}">
                <a16:creationId xmlns:a16="http://schemas.microsoft.com/office/drawing/2014/main" xmlns="" id="{23F4DEF6-E659-4ABC-80EC-41A81CC13043}"/>
              </a:ext>
            </a:extLst>
          </p:cNvPr>
          <p:cNvSpPr>
            <a:spLocks/>
          </p:cNvSpPr>
          <p:nvPr/>
        </p:nvSpPr>
        <p:spPr bwMode="auto">
          <a:xfrm>
            <a:off x="1078354"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5"/>
          </a:solidFill>
          <a:ln>
            <a:noFill/>
          </a:ln>
        </p:spPr>
        <p:txBody>
          <a:bodyPr lIns="38100" tIns="38100" rIns="38100" bIns="38100" anchor="ctr"/>
          <a:lstStyle/>
          <a:p>
            <a:endParaRPr lang="fr-CD"/>
          </a:p>
        </p:txBody>
      </p:sp>
      <p:sp>
        <p:nvSpPr>
          <p:cNvPr id="8" name="Shape 3899">
            <a:extLst>
              <a:ext uri="{FF2B5EF4-FFF2-40B4-BE49-F238E27FC236}">
                <a16:creationId xmlns:a16="http://schemas.microsoft.com/office/drawing/2014/main" xmlns="" id="{C5922967-D2F9-4F7E-9DC0-2F0745EDC38C}"/>
              </a:ext>
            </a:extLst>
          </p:cNvPr>
          <p:cNvSpPr>
            <a:spLocks/>
          </p:cNvSpPr>
          <p:nvPr/>
        </p:nvSpPr>
        <p:spPr bwMode="auto">
          <a:xfrm>
            <a:off x="1326526" y="6291937"/>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5"/>
          </a:solidFill>
          <a:ln>
            <a:noFill/>
          </a:ln>
        </p:spPr>
        <p:txBody>
          <a:bodyPr lIns="38100" tIns="38100" rIns="38100" bIns="38100" anchor="ctr"/>
          <a:lstStyle/>
          <a:p>
            <a:endParaRPr lang="fr-CD"/>
          </a:p>
        </p:txBody>
      </p:sp>
      <p:sp>
        <p:nvSpPr>
          <p:cNvPr id="9" name="Shape 3903">
            <a:extLst>
              <a:ext uri="{FF2B5EF4-FFF2-40B4-BE49-F238E27FC236}">
                <a16:creationId xmlns:a16="http://schemas.microsoft.com/office/drawing/2014/main" xmlns="" id="{CDB1D7A0-3C3F-4E8E-9894-E3A4B711F04B}"/>
              </a:ext>
            </a:extLst>
          </p:cNvPr>
          <p:cNvSpPr>
            <a:spLocks/>
          </p:cNvSpPr>
          <p:nvPr/>
        </p:nvSpPr>
        <p:spPr bwMode="auto">
          <a:xfrm>
            <a:off x="1574698" y="6290243"/>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7030A0"/>
          </a:solidFill>
          <a:ln>
            <a:noFill/>
          </a:ln>
        </p:spPr>
        <p:txBody>
          <a:bodyPr lIns="38100" tIns="38100" rIns="38100" bIns="38100" anchor="ctr"/>
          <a:lstStyle/>
          <a:p>
            <a:endParaRPr lang="fr-CD"/>
          </a:p>
        </p:txBody>
      </p:sp>
      <p:pic>
        <p:nvPicPr>
          <p:cNvPr id="10" name="Image 9" descr="Une image contenant capture d’écran, Graphique, dessin humoristique, graphisme&#10;&#10;Description générée automatiquement">
            <a:extLst>
              <a:ext uri="{FF2B5EF4-FFF2-40B4-BE49-F238E27FC236}">
                <a16:creationId xmlns:a16="http://schemas.microsoft.com/office/drawing/2014/main" xmlns="" id="{DFB69A61-FE4B-EF58-6E6B-29A700B1D0A0}"/>
              </a:ext>
            </a:extLst>
          </p:cNvPr>
          <p:cNvPicPr>
            <a:picLocks noChangeAspect="1"/>
          </p:cNvPicPr>
          <p:nvPr/>
        </p:nvPicPr>
        <p:blipFill>
          <a:blip r:embed="rId3" cstate="print">
            <a:extLst>
              <a:ext uri="{28A0092B-C50C-407E-A947-70E740481C1C}">
                <a14:useLocalDpi xmlns:a14="http://schemas.microsoft.com/office/drawing/2010/main" val="0"/>
              </a:ext>
            </a:extLst>
          </a:blip>
          <a:srcRect t="24807" b="25577"/>
          <a:stretch/>
        </p:blipFill>
        <p:spPr>
          <a:xfrm>
            <a:off x="9660238" y="6001984"/>
            <a:ext cx="2482731" cy="792805"/>
          </a:xfrm>
          <a:prstGeom prst="rect">
            <a:avLst/>
          </a:prstGeom>
        </p:spPr>
      </p:pic>
      <p:sp>
        <p:nvSpPr>
          <p:cNvPr id="11" name="ZoneTexte 10">
            <a:extLst>
              <a:ext uri="{FF2B5EF4-FFF2-40B4-BE49-F238E27FC236}">
                <a16:creationId xmlns:a16="http://schemas.microsoft.com/office/drawing/2014/main" xmlns="" id="{112B5B6D-641F-4D6D-88E7-0CDF0CE764D3}"/>
              </a:ext>
            </a:extLst>
          </p:cNvPr>
          <p:cNvSpPr txBox="1"/>
          <p:nvPr/>
        </p:nvSpPr>
        <p:spPr>
          <a:xfrm>
            <a:off x="1785281" y="6212403"/>
            <a:ext cx="2090057" cy="307777"/>
          </a:xfrm>
          <a:prstGeom prst="rect">
            <a:avLst/>
          </a:prstGeom>
          <a:noFill/>
        </p:spPr>
        <p:txBody>
          <a:bodyPr wrap="square" rtlCol="0">
            <a:spAutoFit/>
          </a:bodyPr>
          <a:lstStyle/>
          <a:p>
            <a:r>
              <a:rPr lang="fr-CD" sz="1400" b="1" dirty="0">
                <a:solidFill>
                  <a:schemeClr val="tx2"/>
                </a:solidFill>
                <a:latin typeface="Garamond" panose="02020404030301010803" pitchFamily="18" charset="0"/>
              </a:rPr>
              <a:t>pt-</a:t>
            </a:r>
            <a:r>
              <a:rPr lang="fr-CD" sz="1400" b="1" dirty="0" err="1">
                <a:solidFill>
                  <a:schemeClr val="tx2"/>
                </a:solidFill>
                <a:latin typeface="Garamond" panose="02020404030301010803" pitchFamily="18" charset="0"/>
              </a:rPr>
              <a:t>numerique.gouv.cd</a:t>
            </a:r>
            <a:endParaRPr lang="fr-CD" sz="1400" b="1" dirty="0">
              <a:solidFill>
                <a:schemeClr val="tx2"/>
              </a:solidFill>
              <a:latin typeface="Garamond" panose="02020404030301010803" pitchFamily="18" charset="0"/>
            </a:endParaRPr>
          </a:p>
        </p:txBody>
      </p:sp>
    </p:spTree>
    <p:extLst>
      <p:ext uri="{BB962C8B-B14F-4D97-AF65-F5344CB8AC3E}">
        <p14:creationId xmlns:p14="http://schemas.microsoft.com/office/powerpoint/2010/main" val="184906323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D" dirty="0" smtClean="0">
                <a:latin typeface="COOPERHEWITT-SEMIBOLD" pitchFamily="2" charset="0"/>
                <a:ea typeface="COOPERHEWITT-SEMIBOLD" pitchFamily="2" charset="0"/>
              </a:rPr>
              <a:t/>
            </a:r>
            <a:br>
              <a:rPr lang="fr-CD" dirty="0" smtClean="0">
                <a:latin typeface="COOPERHEWITT-SEMIBOLD" pitchFamily="2" charset="0"/>
                <a:ea typeface="COOPERHEWITT-SEMIBOLD" pitchFamily="2" charset="0"/>
              </a:rPr>
            </a:br>
            <a:r>
              <a:rPr lang="fr-CD" sz="3300" dirty="0">
                <a:latin typeface="COOPERHEWITT-SEMIBOLD" pitchFamily="2" charset="0"/>
                <a:ea typeface="COOPERHEWITT-SEMIBOLD" pitchFamily="2" charset="0"/>
              </a:rPr>
              <a:t>Réalisations de la RDC dans </a:t>
            </a:r>
            <a:r>
              <a:rPr lang="fr-FR" sz="3300" dirty="0">
                <a:latin typeface="COOPERHEWITT-SEMIBOLD" pitchFamily="2" charset="0"/>
                <a:ea typeface="COOPERHEWITT-SEMIBOLD" pitchFamily="2" charset="0"/>
              </a:rPr>
              <a:t>la mise en œuvre des lignes d’action du SMSI</a:t>
            </a:r>
            <a:r>
              <a:rPr lang="fr-CD" dirty="0" smtClean="0">
                <a:latin typeface="COOPERHEWITT-SEMIBOLD" pitchFamily="2" charset="0"/>
                <a:ea typeface="COOPERHEWITT-SEMIBOLD" pitchFamily="2" charset="0"/>
              </a:rPr>
              <a:t/>
            </a:r>
            <a:br>
              <a:rPr lang="fr-CD" dirty="0" smtClean="0">
                <a:latin typeface="COOPERHEWITT-SEMIBOLD" pitchFamily="2" charset="0"/>
                <a:ea typeface="COOPERHEWITT-SEMIBOLD" pitchFamily="2" charset="0"/>
              </a:rPr>
            </a:br>
            <a:endParaRPr lang="fr-FR" dirty="0"/>
          </a:p>
        </p:txBody>
      </p:sp>
      <p:sp>
        <p:nvSpPr>
          <p:cNvPr id="3" name="Espace réservé du contenu 2"/>
          <p:cNvSpPr>
            <a:spLocks noGrp="1"/>
          </p:cNvSpPr>
          <p:nvPr>
            <p:ph idx="1"/>
          </p:nvPr>
        </p:nvSpPr>
        <p:spPr>
          <a:xfrm>
            <a:off x="588818" y="1547446"/>
            <a:ext cx="10515600" cy="4494580"/>
          </a:xfrm>
        </p:spPr>
        <p:txBody>
          <a:bodyPr>
            <a:normAutofit fontScale="85000" lnSpcReduction="20000"/>
          </a:bodyPr>
          <a:lstStyle/>
          <a:p>
            <a:pPr marL="0" indent="0">
              <a:buNone/>
            </a:pPr>
            <a:r>
              <a:rPr lang="fr-FR" sz="2000" b="1" dirty="0">
                <a:latin typeface="Garamond" panose="02020404030301010803" pitchFamily="18" charset="0"/>
              </a:rPr>
              <a:t>3. Réformes institutionnelles et politiques publiques </a:t>
            </a:r>
            <a:r>
              <a:rPr lang="fr-FR" sz="2000" dirty="0">
                <a:latin typeface="Garamond" panose="02020404030301010803" pitchFamily="18" charset="0"/>
              </a:rPr>
              <a:t>(2019 à </a:t>
            </a:r>
            <a:r>
              <a:rPr lang="fr-FR" sz="2000" dirty="0" smtClean="0">
                <a:latin typeface="Garamond" panose="02020404030301010803" pitchFamily="18" charset="0"/>
              </a:rPr>
              <a:t>ce jour)</a:t>
            </a:r>
          </a:p>
          <a:p>
            <a:pPr>
              <a:buFont typeface="Wingdings" panose="05000000000000000000" pitchFamily="2" charset="2"/>
              <a:buChar char="Ø"/>
            </a:pPr>
            <a:r>
              <a:rPr lang="fr-FR" sz="2000" dirty="0" smtClean="0">
                <a:latin typeface="Garamond" panose="02020404030301010803" pitchFamily="18" charset="0"/>
              </a:rPr>
              <a:t>2019 </a:t>
            </a:r>
            <a:r>
              <a:rPr lang="fr-FR" sz="2000" dirty="0">
                <a:latin typeface="Garamond" panose="02020404030301010803" pitchFamily="18" charset="0"/>
              </a:rPr>
              <a:t>: Lancement du Plan national </a:t>
            </a:r>
            <a:r>
              <a:rPr lang="fr-FR" sz="2000" dirty="0" smtClean="0">
                <a:latin typeface="Garamond" panose="02020404030301010803" pitchFamily="18" charset="0"/>
              </a:rPr>
              <a:t>du Numérique </a:t>
            </a:r>
            <a:r>
              <a:rPr lang="fr-FR" sz="2000" b="1" dirty="0" smtClean="0">
                <a:latin typeface="Garamond" panose="02020404030301010803" pitchFamily="18" charset="0"/>
              </a:rPr>
              <a:t>“</a:t>
            </a:r>
            <a:r>
              <a:rPr lang="fr-FR" sz="2000" b="1" dirty="0">
                <a:latin typeface="Garamond" panose="02020404030301010803" pitchFamily="18" charset="0"/>
              </a:rPr>
              <a:t>H</a:t>
            </a:r>
            <a:r>
              <a:rPr lang="fr-FR" sz="2000" b="1" dirty="0" smtClean="0">
                <a:latin typeface="Garamond" panose="02020404030301010803" pitchFamily="18" charset="0"/>
              </a:rPr>
              <a:t>orizon </a:t>
            </a:r>
            <a:r>
              <a:rPr lang="fr-FR" sz="2000" b="1" dirty="0">
                <a:latin typeface="Garamond" panose="02020404030301010803" pitchFamily="18" charset="0"/>
              </a:rPr>
              <a:t>2025”, </a:t>
            </a:r>
            <a:r>
              <a:rPr lang="fr-FR" sz="2000" dirty="0">
                <a:latin typeface="Garamond" panose="02020404030301010803" pitchFamily="18" charset="0"/>
              </a:rPr>
              <a:t>qui trace une vision claire pour le développement du </a:t>
            </a:r>
            <a:r>
              <a:rPr lang="fr-FR" sz="2000" dirty="0" smtClean="0">
                <a:latin typeface="Garamond" panose="02020404030301010803" pitchFamily="18" charset="0"/>
              </a:rPr>
              <a:t>secteur ;</a:t>
            </a:r>
          </a:p>
          <a:p>
            <a:pPr>
              <a:buFont typeface="Wingdings" panose="05000000000000000000" pitchFamily="2" charset="2"/>
              <a:buChar char="Ø"/>
            </a:pPr>
            <a:r>
              <a:rPr lang="fr-FR" sz="2000" dirty="0" smtClean="0">
                <a:latin typeface="Garamond" panose="02020404030301010803" pitchFamily="18" charset="0"/>
              </a:rPr>
              <a:t>2021 </a:t>
            </a:r>
            <a:r>
              <a:rPr lang="fr-FR" sz="2000" dirty="0">
                <a:latin typeface="Garamond" panose="02020404030301010803" pitchFamily="18" charset="0"/>
              </a:rPr>
              <a:t>: Création du Ministère du Numérique, preuve de la volonté politique d’encadrer le développement du </a:t>
            </a:r>
            <a:r>
              <a:rPr lang="fr-FR" sz="2000" dirty="0" smtClean="0">
                <a:latin typeface="Garamond" panose="02020404030301010803" pitchFamily="18" charset="0"/>
              </a:rPr>
              <a:t>secteur ;</a:t>
            </a:r>
          </a:p>
          <a:p>
            <a:pPr>
              <a:buFont typeface="Wingdings" panose="05000000000000000000" pitchFamily="2" charset="2"/>
              <a:buChar char="Ø"/>
            </a:pPr>
            <a:r>
              <a:rPr lang="fr-FR" sz="2000" dirty="0">
                <a:latin typeface="Garamond" panose="02020404030301010803" pitchFamily="18" charset="0"/>
              </a:rPr>
              <a:t>Élaboration du cadre </a:t>
            </a:r>
            <a:r>
              <a:rPr lang="fr-FR" sz="2000" dirty="0" smtClean="0">
                <a:latin typeface="Garamond" panose="02020404030301010803" pitchFamily="18" charset="0"/>
              </a:rPr>
              <a:t>légal et stratégique </a:t>
            </a:r>
            <a:r>
              <a:rPr lang="fr-FR" sz="2000" dirty="0">
                <a:latin typeface="Garamond" panose="02020404030301010803" pitchFamily="18" charset="0"/>
              </a:rPr>
              <a:t>: </a:t>
            </a:r>
            <a:endParaRPr lang="fr-FR" sz="2000" dirty="0" smtClean="0">
              <a:latin typeface="Garamond" panose="02020404030301010803" pitchFamily="18" charset="0"/>
            </a:endParaRPr>
          </a:p>
          <a:p>
            <a:pPr marL="0" indent="0">
              <a:buNone/>
            </a:pPr>
            <a:r>
              <a:rPr lang="fr-FR" sz="2000" dirty="0" smtClean="0">
                <a:latin typeface="Garamond" panose="02020404030301010803" pitchFamily="18" charset="0"/>
              </a:rPr>
              <a:t>Ordonnance-Loi </a:t>
            </a:r>
            <a:r>
              <a:rPr lang="fr-FR" sz="2000" dirty="0">
                <a:latin typeface="Garamond" panose="02020404030301010803" pitchFamily="18" charset="0"/>
              </a:rPr>
              <a:t>n°23/010 du 13 mars 2023 portant Code du Numérique avec des thématiques telles que celles liées : aux activités et services numériques, aux écrits, aux outils électroniques et aux prestataires des services de confiance, aux contenus numériques, ainsi qu’à la sécurité et à la protection pénale des systèmes </a:t>
            </a:r>
            <a:r>
              <a:rPr lang="fr-FR" sz="2000" dirty="0">
                <a:latin typeface="Garamond" panose="02020404030301010803" pitchFamily="18" charset="0"/>
              </a:rPr>
              <a:t>informatiques, </a:t>
            </a:r>
            <a:r>
              <a:rPr lang="fr-FR" sz="2000" dirty="0" smtClean="0">
                <a:latin typeface="Garamond" panose="02020404030301010803" pitchFamily="18" charset="0"/>
              </a:rPr>
              <a:t>Stratégie Nationale de </a:t>
            </a:r>
            <a:r>
              <a:rPr lang="fr-FR" sz="2000" dirty="0" err="1" smtClean="0">
                <a:latin typeface="Garamond" panose="02020404030301010803" pitchFamily="18" charset="0"/>
              </a:rPr>
              <a:t>cybersecurité</a:t>
            </a:r>
            <a:r>
              <a:rPr lang="fr-FR" sz="2000" dirty="0">
                <a:latin typeface="Garamond" panose="02020404030301010803" pitchFamily="18" charset="0"/>
              </a:rPr>
              <a:t>, plan de cyber </a:t>
            </a:r>
            <a:r>
              <a:rPr lang="fr-FR" sz="2000" dirty="0" err="1" smtClean="0">
                <a:latin typeface="Garamond" panose="02020404030301010803" pitchFamily="18" charset="0"/>
              </a:rPr>
              <a:t>resilience</a:t>
            </a:r>
            <a:r>
              <a:rPr lang="fr-FR" sz="2000" dirty="0">
                <a:latin typeface="Garamond" panose="02020404030301010803" pitchFamily="18" charset="0"/>
              </a:rPr>
              <a:t>, stratégie de gouvernance de données (en cours), cartographie des infrastructures </a:t>
            </a:r>
            <a:r>
              <a:rPr lang="fr-FR" sz="2000" dirty="0" smtClean="0">
                <a:latin typeface="Garamond" panose="02020404030301010803" pitchFamily="18" charset="0"/>
              </a:rPr>
              <a:t>publiques</a:t>
            </a:r>
            <a:endParaRPr lang="fr-FR" sz="2000" dirty="0" smtClean="0">
              <a:latin typeface="Garamond" panose="02020404030301010803" pitchFamily="18" charset="0"/>
            </a:endParaRPr>
          </a:p>
          <a:p>
            <a:pPr marL="0" indent="0">
              <a:buNone/>
            </a:pPr>
            <a:r>
              <a:rPr lang="fr-FR" sz="2000" b="1" dirty="0">
                <a:latin typeface="Garamond" panose="02020404030301010803" pitchFamily="18" charset="0"/>
              </a:rPr>
              <a:t>4. </a:t>
            </a:r>
            <a:r>
              <a:rPr lang="fr-FR" sz="2000" b="1" dirty="0" smtClean="0">
                <a:latin typeface="Garamond" panose="02020404030301010803" pitchFamily="18" charset="0"/>
              </a:rPr>
              <a:t>Projet de transformation </a:t>
            </a:r>
            <a:r>
              <a:rPr lang="fr-FR" sz="2000" b="1" dirty="0">
                <a:latin typeface="Garamond" panose="02020404030301010803" pitchFamily="18" charset="0"/>
              </a:rPr>
              <a:t>numérique de l’administration publique </a:t>
            </a:r>
            <a:r>
              <a:rPr lang="fr-FR" sz="2000" dirty="0">
                <a:latin typeface="Garamond" panose="02020404030301010803" pitchFamily="18" charset="0"/>
              </a:rPr>
              <a:t>(2020 – </a:t>
            </a:r>
            <a:r>
              <a:rPr lang="fr-FR" sz="2000" dirty="0" smtClean="0">
                <a:latin typeface="Garamond" panose="02020404030301010803" pitchFamily="18" charset="0"/>
              </a:rPr>
              <a:t>aujourd’hui</a:t>
            </a:r>
            <a:r>
              <a:rPr lang="fr-FR" sz="2000" dirty="0" smtClean="0">
                <a:latin typeface="Garamond" panose="02020404030301010803" pitchFamily="18" charset="0"/>
              </a:rPr>
              <a:t>)</a:t>
            </a:r>
          </a:p>
          <a:p>
            <a:pPr>
              <a:buFont typeface="Wingdings" panose="05000000000000000000" pitchFamily="2" charset="2"/>
              <a:buChar char="Ø"/>
            </a:pPr>
            <a:r>
              <a:rPr lang="fr-FR" sz="2000" dirty="0" smtClean="0">
                <a:latin typeface="Garamond" panose="02020404030301010803" pitchFamily="18" charset="0"/>
              </a:rPr>
              <a:t>Lancement </a:t>
            </a:r>
            <a:r>
              <a:rPr lang="fr-FR" sz="2000" dirty="0">
                <a:latin typeface="Garamond" panose="02020404030301010803" pitchFamily="18" charset="0"/>
              </a:rPr>
              <a:t>du programme e-GOUV, qui a permis </a:t>
            </a:r>
            <a:r>
              <a:rPr lang="fr-FR" sz="2000" dirty="0" smtClean="0">
                <a:latin typeface="Garamond" panose="02020404030301010803" pitchFamily="18" charset="0"/>
              </a:rPr>
              <a:t>:</a:t>
            </a:r>
          </a:p>
          <a:p>
            <a:r>
              <a:rPr lang="fr-FR" sz="2000" dirty="0" smtClean="0">
                <a:latin typeface="Garamond" panose="02020404030301010803" pitchFamily="18" charset="0"/>
              </a:rPr>
              <a:t>La </a:t>
            </a:r>
            <a:r>
              <a:rPr lang="fr-FR" sz="2000" dirty="0">
                <a:latin typeface="Garamond" panose="02020404030301010803" pitchFamily="18" charset="0"/>
              </a:rPr>
              <a:t>numérisation de l’état civil dans certaines provinces </a:t>
            </a:r>
            <a:r>
              <a:rPr lang="fr-FR" sz="2000" dirty="0" smtClean="0">
                <a:latin typeface="Garamond" panose="02020404030301010803" pitchFamily="18" charset="0"/>
              </a:rPr>
              <a:t>pilotes</a:t>
            </a:r>
          </a:p>
          <a:p>
            <a:r>
              <a:rPr lang="fr-FR" sz="2000" dirty="0" smtClean="0">
                <a:latin typeface="Garamond" panose="02020404030301010803" pitchFamily="18" charset="0"/>
              </a:rPr>
              <a:t>La </a:t>
            </a:r>
            <a:r>
              <a:rPr lang="fr-FR" sz="2000" dirty="0">
                <a:latin typeface="Garamond" panose="02020404030301010803" pitchFamily="18" charset="0"/>
              </a:rPr>
              <a:t>digitalisation des paiements de services </a:t>
            </a:r>
            <a:r>
              <a:rPr lang="fr-FR" sz="2000" dirty="0" smtClean="0">
                <a:latin typeface="Garamond" panose="02020404030301010803" pitchFamily="18" charset="0"/>
              </a:rPr>
              <a:t>publics</a:t>
            </a:r>
          </a:p>
          <a:p>
            <a:r>
              <a:rPr lang="fr-FR" sz="2000" dirty="0" smtClean="0">
                <a:latin typeface="Garamond" panose="02020404030301010803" pitchFamily="18" charset="0"/>
              </a:rPr>
              <a:t>Le </a:t>
            </a:r>
            <a:r>
              <a:rPr lang="fr-FR" sz="2000" dirty="0">
                <a:latin typeface="Garamond" panose="02020404030301010803" pitchFamily="18" charset="0"/>
              </a:rPr>
              <a:t>début de l’interopérabilité entre les régies financières (DGI, DGDA, </a:t>
            </a:r>
            <a:r>
              <a:rPr lang="fr-FR" sz="2000" dirty="0" smtClean="0">
                <a:latin typeface="Garamond" panose="02020404030301010803" pitchFamily="18" charset="0"/>
              </a:rPr>
              <a:t>DGRAD)</a:t>
            </a:r>
          </a:p>
          <a:p>
            <a:pPr>
              <a:buFont typeface="Wingdings" panose="05000000000000000000" pitchFamily="2" charset="2"/>
              <a:buChar char="Ø"/>
            </a:pPr>
            <a:r>
              <a:rPr lang="fr-FR" sz="2000" dirty="0" smtClean="0">
                <a:latin typeface="Garamond" panose="02020404030301010803" pitchFamily="18" charset="0"/>
              </a:rPr>
              <a:t>Démarches en cours en vue du lancement du projet d’octroi </a:t>
            </a:r>
            <a:r>
              <a:rPr lang="fr-FR" sz="2000" dirty="0">
                <a:latin typeface="Garamond" panose="02020404030301010803" pitchFamily="18" charset="0"/>
              </a:rPr>
              <a:t>d’un identifiant numérique unique pour chaque citoyen, avec </a:t>
            </a:r>
            <a:r>
              <a:rPr lang="fr-FR" sz="2000" dirty="0" smtClean="0">
                <a:latin typeface="Garamond" panose="02020404030301010803" pitchFamily="18" charset="0"/>
              </a:rPr>
              <a:t>l’appui de la Banque Mondiale.</a:t>
            </a:r>
            <a:endParaRPr lang="fr-FR" sz="2000" dirty="0">
              <a:latin typeface="Garamond" panose="02020404030301010803" pitchFamily="18" charset="0"/>
            </a:endParaRPr>
          </a:p>
        </p:txBody>
      </p:sp>
      <p:pic>
        <p:nvPicPr>
          <p:cNvPr id="4" name="Image 3">
            <a:extLst>
              <a:ext uri="{FF2B5EF4-FFF2-40B4-BE49-F238E27FC236}">
                <a16:creationId xmlns:a16="http://schemas.microsoft.com/office/drawing/2014/main" xmlns="" id="{F87A3D95-C313-44DE-BFB4-386E97D761DA}"/>
              </a:ext>
            </a:extLst>
          </p:cNvPr>
          <p:cNvPicPr>
            <a:picLocks noChangeAspect="1"/>
          </p:cNvPicPr>
          <p:nvPr/>
        </p:nvPicPr>
        <p:blipFill>
          <a:blip r:embed="rId2"/>
          <a:stretch>
            <a:fillRect/>
          </a:stretch>
        </p:blipFill>
        <p:spPr>
          <a:xfrm>
            <a:off x="870589" y="1440778"/>
            <a:ext cx="9474682" cy="45719"/>
          </a:xfrm>
          <a:prstGeom prst="rect">
            <a:avLst/>
          </a:prstGeom>
        </p:spPr>
      </p:pic>
      <p:sp>
        <p:nvSpPr>
          <p:cNvPr id="5" name="ZoneTexte 4">
            <a:extLst>
              <a:ext uri="{FF2B5EF4-FFF2-40B4-BE49-F238E27FC236}">
                <a16:creationId xmlns:a16="http://schemas.microsoft.com/office/drawing/2014/main" xmlns="" id="{112B5B6D-641F-4D6D-88E7-0CDF0CE764D3}"/>
              </a:ext>
            </a:extLst>
          </p:cNvPr>
          <p:cNvSpPr txBox="1"/>
          <p:nvPr/>
        </p:nvSpPr>
        <p:spPr>
          <a:xfrm>
            <a:off x="1785281" y="6212403"/>
            <a:ext cx="2090057" cy="307777"/>
          </a:xfrm>
          <a:prstGeom prst="rect">
            <a:avLst/>
          </a:prstGeom>
          <a:noFill/>
        </p:spPr>
        <p:txBody>
          <a:bodyPr wrap="square" rtlCol="0">
            <a:spAutoFit/>
          </a:bodyPr>
          <a:lstStyle/>
          <a:p>
            <a:r>
              <a:rPr lang="fr-CD" sz="1400" b="1" dirty="0">
                <a:solidFill>
                  <a:schemeClr val="tx2"/>
                </a:solidFill>
                <a:latin typeface="Garamond" panose="02020404030301010803" pitchFamily="18" charset="0"/>
              </a:rPr>
              <a:t>pt-</a:t>
            </a:r>
            <a:r>
              <a:rPr lang="fr-CD" sz="1400" b="1" dirty="0" err="1">
                <a:solidFill>
                  <a:schemeClr val="tx2"/>
                </a:solidFill>
                <a:latin typeface="Garamond" panose="02020404030301010803" pitchFamily="18" charset="0"/>
              </a:rPr>
              <a:t>numerique.gouv.cd</a:t>
            </a:r>
            <a:endParaRPr lang="fr-CD" sz="1400" b="1" dirty="0">
              <a:solidFill>
                <a:schemeClr val="tx2"/>
              </a:solidFill>
              <a:latin typeface="Garamond" panose="02020404030301010803" pitchFamily="18" charset="0"/>
            </a:endParaRPr>
          </a:p>
        </p:txBody>
      </p:sp>
      <p:pic>
        <p:nvPicPr>
          <p:cNvPr id="6" name="Image 5" descr="Une image contenant capture d’écran, Graphique, dessin humoristique, graphisme&#10;&#10;Description générée automatiquement">
            <a:extLst>
              <a:ext uri="{FF2B5EF4-FFF2-40B4-BE49-F238E27FC236}">
                <a16:creationId xmlns:a16="http://schemas.microsoft.com/office/drawing/2014/main" xmlns="" id="{DFB69A61-FE4B-EF58-6E6B-29A700B1D0A0}"/>
              </a:ext>
            </a:extLst>
          </p:cNvPr>
          <p:cNvPicPr>
            <a:picLocks noChangeAspect="1"/>
          </p:cNvPicPr>
          <p:nvPr/>
        </p:nvPicPr>
        <p:blipFill>
          <a:blip r:embed="rId3" cstate="print">
            <a:extLst>
              <a:ext uri="{28A0092B-C50C-407E-A947-70E740481C1C}">
                <a14:useLocalDpi xmlns:a14="http://schemas.microsoft.com/office/drawing/2010/main" val="0"/>
              </a:ext>
            </a:extLst>
          </a:blip>
          <a:srcRect t="24807" b="25577"/>
          <a:stretch/>
        </p:blipFill>
        <p:spPr>
          <a:xfrm>
            <a:off x="9660238" y="6001984"/>
            <a:ext cx="2482731" cy="792805"/>
          </a:xfrm>
          <a:prstGeom prst="rect">
            <a:avLst/>
          </a:prstGeom>
        </p:spPr>
      </p:pic>
      <p:sp>
        <p:nvSpPr>
          <p:cNvPr id="7" name="Shape 3893">
            <a:extLst>
              <a:ext uri="{FF2B5EF4-FFF2-40B4-BE49-F238E27FC236}">
                <a16:creationId xmlns:a16="http://schemas.microsoft.com/office/drawing/2014/main" xmlns="" id="{DBD7A315-6DE3-4003-9E01-F2F7F7EC9F21}"/>
              </a:ext>
            </a:extLst>
          </p:cNvPr>
          <p:cNvSpPr>
            <a:spLocks/>
          </p:cNvSpPr>
          <p:nvPr/>
        </p:nvSpPr>
        <p:spPr bwMode="auto">
          <a:xfrm>
            <a:off x="843233"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5"/>
          </a:solidFill>
          <a:ln>
            <a:noFill/>
          </a:ln>
        </p:spPr>
        <p:txBody>
          <a:bodyPr lIns="38100" tIns="38100" rIns="38100" bIns="38100" anchor="ctr"/>
          <a:lstStyle/>
          <a:p>
            <a:endParaRPr lang="fr-CD"/>
          </a:p>
        </p:txBody>
      </p:sp>
      <p:sp>
        <p:nvSpPr>
          <p:cNvPr id="8" name="Shape 3894">
            <a:extLst>
              <a:ext uri="{FF2B5EF4-FFF2-40B4-BE49-F238E27FC236}">
                <a16:creationId xmlns:a16="http://schemas.microsoft.com/office/drawing/2014/main" xmlns="" id="{23F4DEF6-E659-4ABC-80EC-41A81CC13043}"/>
              </a:ext>
            </a:extLst>
          </p:cNvPr>
          <p:cNvSpPr>
            <a:spLocks/>
          </p:cNvSpPr>
          <p:nvPr/>
        </p:nvSpPr>
        <p:spPr bwMode="auto">
          <a:xfrm>
            <a:off x="1078354"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5"/>
          </a:solidFill>
          <a:ln>
            <a:noFill/>
          </a:ln>
        </p:spPr>
        <p:txBody>
          <a:bodyPr lIns="38100" tIns="38100" rIns="38100" bIns="38100" anchor="ctr"/>
          <a:lstStyle/>
          <a:p>
            <a:endParaRPr lang="fr-CD"/>
          </a:p>
        </p:txBody>
      </p:sp>
      <p:sp>
        <p:nvSpPr>
          <p:cNvPr id="9" name="Shape 3899">
            <a:extLst>
              <a:ext uri="{FF2B5EF4-FFF2-40B4-BE49-F238E27FC236}">
                <a16:creationId xmlns:a16="http://schemas.microsoft.com/office/drawing/2014/main" xmlns="" id="{C5922967-D2F9-4F7E-9DC0-2F0745EDC38C}"/>
              </a:ext>
            </a:extLst>
          </p:cNvPr>
          <p:cNvSpPr>
            <a:spLocks/>
          </p:cNvSpPr>
          <p:nvPr/>
        </p:nvSpPr>
        <p:spPr bwMode="auto">
          <a:xfrm>
            <a:off x="1326526" y="6291937"/>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5"/>
          </a:solidFill>
          <a:ln>
            <a:noFill/>
          </a:ln>
        </p:spPr>
        <p:txBody>
          <a:bodyPr lIns="38100" tIns="38100" rIns="38100" bIns="38100" anchor="ctr"/>
          <a:lstStyle/>
          <a:p>
            <a:endParaRPr lang="fr-CD"/>
          </a:p>
        </p:txBody>
      </p:sp>
      <p:sp>
        <p:nvSpPr>
          <p:cNvPr id="10" name="Shape 3903">
            <a:extLst>
              <a:ext uri="{FF2B5EF4-FFF2-40B4-BE49-F238E27FC236}">
                <a16:creationId xmlns:a16="http://schemas.microsoft.com/office/drawing/2014/main" xmlns="" id="{CDB1D7A0-3C3F-4E8E-9894-E3A4B711F04B}"/>
              </a:ext>
            </a:extLst>
          </p:cNvPr>
          <p:cNvSpPr>
            <a:spLocks/>
          </p:cNvSpPr>
          <p:nvPr/>
        </p:nvSpPr>
        <p:spPr bwMode="auto">
          <a:xfrm>
            <a:off x="1574698" y="6290243"/>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7030A0"/>
          </a:solidFill>
          <a:ln>
            <a:noFill/>
          </a:ln>
        </p:spPr>
        <p:txBody>
          <a:bodyPr lIns="38100" tIns="38100" rIns="38100" bIns="38100" anchor="ctr"/>
          <a:lstStyle/>
          <a:p>
            <a:endParaRPr lang="fr-CD"/>
          </a:p>
        </p:txBody>
      </p:sp>
    </p:spTree>
    <p:extLst>
      <p:ext uri="{BB962C8B-B14F-4D97-AF65-F5344CB8AC3E}">
        <p14:creationId xmlns:p14="http://schemas.microsoft.com/office/powerpoint/2010/main" val="1930672423"/>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D" dirty="0">
                <a:latin typeface="COOPERHEWITT-SEMIBOLD" pitchFamily="2" charset="0"/>
                <a:ea typeface="COOPERHEWITT-SEMIBOLD" pitchFamily="2" charset="0"/>
              </a:rPr>
              <a:t/>
            </a:r>
            <a:br>
              <a:rPr lang="fr-CD" dirty="0">
                <a:latin typeface="COOPERHEWITT-SEMIBOLD" pitchFamily="2" charset="0"/>
                <a:ea typeface="COOPERHEWITT-SEMIBOLD" pitchFamily="2" charset="0"/>
              </a:rPr>
            </a:br>
            <a:r>
              <a:rPr lang="fr-CD" sz="3300" dirty="0">
                <a:latin typeface="COOPERHEWITT-SEMIBOLD" pitchFamily="2" charset="0"/>
                <a:ea typeface="COOPERHEWITT-SEMIBOLD" pitchFamily="2" charset="0"/>
              </a:rPr>
              <a:t>Réalisations de la RDC dans </a:t>
            </a:r>
            <a:r>
              <a:rPr lang="fr-FR" sz="3300" dirty="0">
                <a:latin typeface="COOPERHEWITT-SEMIBOLD" pitchFamily="2" charset="0"/>
                <a:ea typeface="COOPERHEWITT-SEMIBOLD" pitchFamily="2" charset="0"/>
              </a:rPr>
              <a:t>la mise en œuvre des lignes d’action du SMSI</a:t>
            </a:r>
            <a:r>
              <a:rPr lang="fr-CD" dirty="0" smtClean="0">
                <a:latin typeface="COOPERHEWITT-SEMIBOLD" pitchFamily="2" charset="0"/>
                <a:ea typeface="COOPERHEWITT-SEMIBOLD" pitchFamily="2" charset="0"/>
              </a:rPr>
              <a:t/>
            </a:r>
            <a:br>
              <a:rPr lang="fr-CD" dirty="0" smtClean="0">
                <a:latin typeface="COOPERHEWITT-SEMIBOLD" pitchFamily="2" charset="0"/>
                <a:ea typeface="COOPERHEWITT-SEMIBOLD" pitchFamily="2" charset="0"/>
              </a:rPr>
            </a:br>
            <a:endParaRPr lang="fr-FR" dirty="0"/>
          </a:p>
        </p:txBody>
      </p:sp>
      <p:sp>
        <p:nvSpPr>
          <p:cNvPr id="3" name="Espace réservé du contenu 2"/>
          <p:cNvSpPr>
            <a:spLocks noGrp="1"/>
          </p:cNvSpPr>
          <p:nvPr>
            <p:ph idx="1"/>
          </p:nvPr>
        </p:nvSpPr>
        <p:spPr/>
        <p:txBody>
          <a:bodyPr>
            <a:normAutofit/>
          </a:bodyPr>
          <a:lstStyle/>
          <a:p>
            <a:pPr marL="0" indent="0">
              <a:lnSpc>
                <a:spcPct val="80000"/>
              </a:lnSpc>
              <a:buNone/>
            </a:pPr>
            <a:r>
              <a:rPr lang="fr-FR" sz="1700" b="1" dirty="0">
                <a:latin typeface="Garamond" panose="02020404030301010803" pitchFamily="18" charset="0"/>
              </a:rPr>
              <a:t>5. Croissance de l’écosystème numérique et </a:t>
            </a:r>
            <a:r>
              <a:rPr lang="fr-FR" sz="1700" b="1" dirty="0" smtClean="0">
                <a:latin typeface="Garamond" panose="02020404030301010803" pitchFamily="18" charset="0"/>
              </a:rPr>
              <a:t>inclusion</a:t>
            </a:r>
            <a:endParaRPr lang="fr-FR" sz="1700" dirty="0" smtClean="0">
              <a:latin typeface="Garamond" panose="02020404030301010803" pitchFamily="18" charset="0"/>
            </a:endParaRPr>
          </a:p>
          <a:p>
            <a:pPr>
              <a:lnSpc>
                <a:spcPct val="80000"/>
              </a:lnSpc>
              <a:buFont typeface="Wingdings" panose="05000000000000000000" pitchFamily="2" charset="2"/>
              <a:buChar char="Ø"/>
            </a:pPr>
            <a:r>
              <a:rPr lang="fr-FR" sz="1700" dirty="0" smtClean="0">
                <a:latin typeface="Garamond" panose="02020404030301010803" pitchFamily="18" charset="0"/>
              </a:rPr>
              <a:t>Explosion </a:t>
            </a:r>
            <a:r>
              <a:rPr lang="fr-FR" sz="1700" dirty="0">
                <a:latin typeface="Garamond" panose="02020404030301010803" pitchFamily="18" charset="0"/>
              </a:rPr>
              <a:t>du mobile money </a:t>
            </a:r>
            <a:r>
              <a:rPr lang="fr-FR" sz="1700" dirty="0" smtClean="0">
                <a:latin typeface="Garamond" panose="02020404030301010803" pitchFamily="18" charset="0"/>
              </a:rPr>
              <a:t>(M-Pesa, </a:t>
            </a:r>
            <a:r>
              <a:rPr lang="fr-FR" sz="1700" dirty="0" err="1">
                <a:latin typeface="Garamond" panose="02020404030301010803" pitchFamily="18" charset="0"/>
              </a:rPr>
              <a:t>Airtel</a:t>
            </a:r>
            <a:r>
              <a:rPr lang="fr-FR" sz="1700" dirty="0">
                <a:latin typeface="Garamond" panose="02020404030301010803" pitchFamily="18" charset="0"/>
              </a:rPr>
              <a:t> Money, Orange </a:t>
            </a:r>
            <a:r>
              <a:rPr lang="fr-FR" sz="1700" dirty="0" smtClean="0">
                <a:latin typeface="Garamond" panose="02020404030301010803" pitchFamily="18" charset="0"/>
              </a:rPr>
              <a:t>Money, </a:t>
            </a:r>
            <a:r>
              <a:rPr lang="fr-FR" sz="1700" dirty="0" err="1" smtClean="0">
                <a:latin typeface="Garamond" panose="02020404030301010803" pitchFamily="18" charset="0"/>
              </a:rPr>
              <a:t>Afrimoney</a:t>
            </a:r>
            <a:r>
              <a:rPr lang="fr-FR" sz="1700" dirty="0" smtClean="0">
                <a:latin typeface="Garamond" panose="02020404030301010803" pitchFamily="18" charset="0"/>
              </a:rPr>
              <a:t>), </a:t>
            </a:r>
            <a:r>
              <a:rPr lang="fr-FR" sz="1700" dirty="0">
                <a:latin typeface="Garamond" panose="02020404030301010803" pitchFamily="18" charset="0"/>
              </a:rPr>
              <a:t>devenant une alternative bancaire pour des millions de Congolais non </a:t>
            </a:r>
            <a:r>
              <a:rPr lang="fr-FR" sz="1700" dirty="0" smtClean="0">
                <a:latin typeface="Garamond" panose="02020404030301010803" pitchFamily="18" charset="0"/>
              </a:rPr>
              <a:t>bancarisés ;</a:t>
            </a:r>
          </a:p>
          <a:p>
            <a:pPr>
              <a:lnSpc>
                <a:spcPct val="80000"/>
              </a:lnSpc>
              <a:buFont typeface="Wingdings" panose="05000000000000000000" pitchFamily="2" charset="2"/>
              <a:buChar char="Ø"/>
            </a:pPr>
            <a:r>
              <a:rPr lang="fr-FR" sz="1700" dirty="0" smtClean="0">
                <a:latin typeface="Garamond" panose="02020404030301010803" pitchFamily="18" charset="0"/>
              </a:rPr>
              <a:t>Création </a:t>
            </a:r>
            <a:r>
              <a:rPr lang="fr-FR" sz="1700" dirty="0">
                <a:latin typeface="Garamond" panose="02020404030301010803" pitchFamily="18" charset="0"/>
              </a:rPr>
              <a:t>de hubs technologiques et d’incubateurs comme </a:t>
            </a:r>
            <a:r>
              <a:rPr lang="fr-FR" sz="1700" dirty="0" err="1">
                <a:latin typeface="Garamond" panose="02020404030301010803" pitchFamily="18" charset="0"/>
              </a:rPr>
              <a:t>Silikin</a:t>
            </a:r>
            <a:r>
              <a:rPr lang="fr-FR" sz="1700" dirty="0">
                <a:latin typeface="Garamond" panose="02020404030301010803" pitchFamily="18" charset="0"/>
              </a:rPr>
              <a:t> </a:t>
            </a:r>
            <a:r>
              <a:rPr lang="fr-FR" sz="1700" dirty="0" smtClean="0">
                <a:latin typeface="Garamond" panose="02020404030301010803" pitchFamily="18" charset="0"/>
              </a:rPr>
              <a:t>Village ou Orange Digital Center </a:t>
            </a:r>
            <a:r>
              <a:rPr lang="fr-FR" sz="1700" dirty="0">
                <a:latin typeface="Garamond" panose="02020404030301010803" pitchFamily="18" charset="0"/>
              </a:rPr>
              <a:t>à Kinshasa, pour accompagner les jeunes </a:t>
            </a:r>
            <a:r>
              <a:rPr lang="fr-FR" sz="1700" dirty="0" smtClean="0">
                <a:latin typeface="Garamond" panose="02020404030301010803" pitchFamily="18" charset="0"/>
              </a:rPr>
              <a:t>startups ;</a:t>
            </a:r>
          </a:p>
          <a:p>
            <a:pPr>
              <a:lnSpc>
                <a:spcPct val="80000"/>
              </a:lnSpc>
              <a:buFont typeface="Wingdings" panose="05000000000000000000" pitchFamily="2" charset="2"/>
              <a:buChar char="Ø"/>
            </a:pPr>
            <a:r>
              <a:rPr lang="fr-FR" sz="1700" dirty="0" smtClean="0">
                <a:latin typeface="Garamond" panose="02020404030301010803" pitchFamily="18" charset="0"/>
              </a:rPr>
              <a:t>Programmes </a:t>
            </a:r>
            <a:r>
              <a:rPr lang="fr-FR" sz="1700" dirty="0">
                <a:latin typeface="Garamond" panose="02020404030301010803" pitchFamily="18" charset="0"/>
              </a:rPr>
              <a:t>de formation numérique </a:t>
            </a:r>
            <a:r>
              <a:rPr lang="fr-FR" sz="1700" dirty="0" smtClean="0">
                <a:latin typeface="Garamond" panose="02020404030301010803" pitchFamily="18" charset="0"/>
              </a:rPr>
              <a:t>(initiatives </a:t>
            </a:r>
            <a:r>
              <a:rPr lang="fr-FR" sz="1700" dirty="0">
                <a:latin typeface="Garamond" panose="02020404030301010803" pitchFamily="18" charset="0"/>
              </a:rPr>
              <a:t>avec </a:t>
            </a:r>
            <a:r>
              <a:rPr lang="fr-FR" sz="1700" dirty="0" err="1" smtClean="0">
                <a:latin typeface="Garamond" panose="02020404030301010803" pitchFamily="18" charset="0"/>
              </a:rPr>
              <a:t>Huawei</a:t>
            </a:r>
            <a:r>
              <a:rPr lang="fr-FR" sz="1700" dirty="0" smtClean="0">
                <a:latin typeface="Garamond" panose="02020404030301010803" pitchFamily="18" charset="0"/>
              </a:rPr>
              <a:t>, </a:t>
            </a:r>
            <a:r>
              <a:rPr lang="fr-FR" sz="1700" dirty="0">
                <a:latin typeface="Garamond" panose="02020404030301010803" pitchFamily="18" charset="0"/>
              </a:rPr>
              <a:t>etc</a:t>
            </a:r>
            <a:r>
              <a:rPr lang="fr-FR" sz="1700" dirty="0" smtClean="0">
                <a:latin typeface="Garamond" panose="02020404030301010803" pitchFamily="18" charset="0"/>
              </a:rPr>
              <a:t>.) ;</a:t>
            </a:r>
          </a:p>
          <a:p>
            <a:pPr>
              <a:lnSpc>
                <a:spcPct val="80000"/>
              </a:lnSpc>
              <a:buFont typeface="Wingdings" panose="05000000000000000000" pitchFamily="2" charset="2"/>
              <a:buChar char="Ø"/>
            </a:pPr>
            <a:r>
              <a:rPr lang="fr-FR" sz="1700" dirty="0" smtClean="0">
                <a:latin typeface="Garamond" panose="02020404030301010803" pitchFamily="18" charset="0"/>
              </a:rPr>
              <a:t>Déploiement </a:t>
            </a:r>
            <a:r>
              <a:rPr lang="fr-FR" sz="1700" dirty="0">
                <a:latin typeface="Garamond" panose="02020404030301010803" pitchFamily="18" charset="0"/>
              </a:rPr>
              <a:t>de centres de connectivité communautaires dans les zones </a:t>
            </a:r>
            <a:r>
              <a:rPr lang="fr-FR" sz="1700" dirty="0" smtClean="0">
                <a:latin typeface="Garamond" panose="02020404030301010803" pitchFamily="18" charset="0"/>
              </a:rPr>
              <a:t>rurales, </a:t>
            </a:r>
            <a:r>
              <a:rPr lang="fr-FR" sz="1700" dirty="0">
                <a:latin typeface="Garamond" panose="02020404030301010803" pitchFamily="18" charset="0"/>
              </a:rPr>
              <a:t>soutenus par le Fonds de </a:t>
            </a:r>
            <a:r>
              <a:rPr lang="fr-FR" sz="1700" dirty="0" smtClean="0">
                <a:latin typeface="Garamond" panose="02020404030301010803" pitchFamily="18" charset="0"/>
              </a:rPr>
              <a:t>Développement </a:t>
            </a:r>
            <a:r>
              <a:rPr lang="fr-FR" sz="1700" dirty="0">
                <a:latin typeface="Garamond" panose="02020404030301010803" pitchFamily="18" charset="0"/>
              </a:rPr>
              <a:t>du Service Universel </a:t>
            </a:r>
            <a:r>
              <a:rPr lang="fr-FR" sz="1700" dirty="0" smtClean="0">
                <a:latin typeface="Garamond" panose="02020404030301010803" pitchFamily="18" charset="0"/>
              </a:rPr>
              <a:t>ainsi que des partenaires comme </a:t>
            </a:r>
            <a:r>
              <a:rPr lang="fr-FR" sz="1700" dirty="0">
                <a:latin typeface="Garamond" panose="02020404030301010803" pitchFamily="18" charset="0"/>
              </a:rPr>
              <a:t>la Banque mondiale</a:t>
            </a:r>
            <a:r>
              <a:rPr lang="fr-FR" sz="1700" dirty="0" smtClean="0">
                <a:latin typeface="Garamond" panose="02020404030301010803" pitchFamily="18" charset="0"/>
              </a:rPr>
              <a:t>.</a:t>
            </a:r>
          </a:p>
          <a:p>
            <a:pPr marL="0" indent="0">
              <a:lnSpc>
                <a:spcPct val="80000"/>
              </a:lnSpc>
              <a:buNone/>
            </a:pPr>
            <a:r>
              <a:rPr lang="fr-FR" sz="1700" dirty="0">
                <a:latin typeface="Garamond" panose="02020404030301010803" pitchFamily="18" charset="0"/>
              </a:rPr>
              <a:t>En </a:t>
            </a:r>
            <a:r>
              <a:rPr lang="fr-FR" sz="1700" dirty="0" smtClean="0">
                <a:latin typeface="Garamond" panose="02020404030301010803" pitchFamily="18" charset="0"/>
              </a:rPr>
              <a:t>vingt (20) </a:t>
            </a:r>
            <a:r>
              <a:rPr lang="fr-FR" sz="1700" dirty="0">
                <a:latin typeface="Garamond" panose="02020404030301010803" pitchFamily="18" charset="0"/>
              </a:rPr>
              <a:t>ans, la RDC est passée </a:t>
            </a:r>
            <a:r>
              <a:rPr lang="fr-FR" sz="1700" dirty="0" smtClean="0">
                <a:latin typeface="Garamond" panose="02020404030301010803" pitchFamily="18" charset="0"/>
              </a:rPr>
              <a:t>:</a:t>
            </a:r>
          </a:p>
          <a:p>
            <a:pPr>
              <a:lnSpc>
                <a:spcPct val="80000"/>
              </a:lnSpc>
              <a:buFont typeface="Wingdings" panose="05000000000000000000" pitchFamily="2" charset="2"/>
              <a:buChar char="Ø"/>
            </a:pPr>
            <a:r>
              <a:rPr lang="fr-FR" sz="1700" dirty="0">
                <a:latin typeface="Garamond" panose="02020404030301010803" pitchFamily="18" charset="0"/>
              </a:rPr>
              <a:t>D</a:t>
            </a:r>
            <a:r>
              <a:rPr lang="fr-FR" sz="1700" dirty="0" smtClean="0">
                <a:latin typeface="Garamond" panose="02020404030301010803" pitchFamily="18" charset="0"/>
              </a:rPr>
              <a:t>’un </a:t>
            </a:r>
            <a:r>
              <a:rPr lang="fr-FR" sz="1700" dirty="0">
                <a:latin typeface="Garamond" panose="02020404030301010803" pitchFamily="18" charset="0"/>
              </a:rPr>
              <a:t>pays faiblement connecté à un acteur numérique en </a:t>
            </a:r>
            <a:r>
              <a:rPr lang="fr-FR" sz="1700" dirty="0" smtClean="0">
                <a:latin typeface="Garamond" panose="02020404030301010803" pitchFamily="18" charset="0"/>
              </a:rPr>
              <a:t>construction ;</a:t>
            </a:r>
          </a:p>
          <a:p>
            <a:pPr>
              <a:lnSpc>
                <a:spcPct val="80000"/>
              </a:lnSpc>
              <a:buFont typeface="Wingdings" panose="05000000000000000000" pitchFamily="2" charset="2"/>
              <a:buChar char="Ø"/>
            </a:pPr>
            <a:r>
              <a:rPr lang="fr-FR" sz="1700" dirty="0" smtClean="0">
                <a:latin typeface="Garamond" panose="02020404030301010803" pitchFamily="18" charset="0"/>
              </a:rPr>
              <a:t>D’un </a:t>
            </a:r>
            <a:r>
              <a:rPr lang="fr-FR" sz="1700" dirty="0">
                <a:latin typeface="Garamond" panose="02020404030301010803" pitchFamily="18" charset="0"/>
              </a:rPr>
              <a:t>État sans cadre </a:t>
            </a:r>
            <a:r>
              <a:rPr lang="fr-FR" sz="1700" dirty="0" smtClean="0">
                <a:latin typeface="Garamond" panose="02020404030301010803" pitchFamily="18" charset="0"/>
              </a:rPr>
              <a:t>juridique dédié au numérique </a:t>
            </a:r>
            <a:r>
              <a:rPr lang="fr-FR" sz="1700" dirty="0">
                <a:latin typeface="Garamond" panose="02020404030301010803" pitchFamily="18" charset="0"/>
              </a:rPr>
              <a:t>à un pays en pleine réforme </a:t>
            </a:r>
            <a:r>
              <a:rPr lang="fr-FR" sz="1700" dirty="0" smtClean="0">
                <a:latin typeface="Garamond" panose="02020404030301010803" pitchFamily="18" charset="0"/>
              </a:rPr>
              <a:t>digitale ;</a:t>
            </a:r>
          </a:p>
          <a:p>
            <a:pPr>
              <a:lnSpc>
                <a:spcPct val="80000"/>
              </a:lnSpc>
              <a:buFont typeface="Wingdings" panose="05000000000000000000" pitchFamily="2" charset="2"/>
              <a:buChar char="Ø"/>
            </a:pPr>
            <a:r>
              <a:rPr lang="fr-FR" sz="1700" dirty="0" smtClean="0">
                <a:latin typeface="Garamond" panose="02020404030301010803" pitchFamily="18" charset="0"/>
              </a:rPr>
              <a:t>D’un </a:t>
            </a:r>
            <a:r>
              <a:rPr lang="fr-FR" sz="1700" dirty="0">
                <a:latin typeface="Garamond" panose="02020404030301010803" pitchFamily="18" charset="0"/>
              </a:rPr>
              <a:t>réseau mobile embryonnaire à un écosystème en croissance intégrant la </a:t>
            </a:r>
            <a:r>
              <a:rPr lang="fr-FR" sz="1700" dirty="0" smtClean="0">
                <a:latin typeface="Garamond" panose="02020404030301010803" pitchFamily="18" charset="0"/>
              </a:rPr>
              <a:t>4G et bientôt la 5G, </a:t>
            </a:r>
            <a:r>
              <a:rPr lang="fr-FR" sz="1700" dirty="0">
                <a:latin typeface="Garamond" panose="02020404030301010803" pitchFamily="18" charset="0"/>
              </a:rPr>
              <a:t>le mobile money, la fibre optique et le </a:t>
            </a:r>
            <a:r>
              <a:rPr lang="fr-FR" sz="1700" dirty="0" smtClean="0">
                <a:latin typeface="Garamond" panose="02020404030301010803" pitchFamily="18" charset="0"/>
              </a:rPr>
              <a:t>e-gouvernement.</a:t>
            </a:r>
          </a:p>
        </p:txBody>
      </p:sp>
      <p:pic>
        <p:nvPicPr>
          <p:cNvPr id="4" name="Image 3">
            <a:extLst>
              <a:ext uri="{FF2B5EF4-FFF2-40B4-BE49-F238E27FC236}">
                <a16:creationId xmlns:a16="http://schemas.microsoft.com/office/drawing/2014/main" xmlns="" id="{F87A3D95-C313-44DE-BFB4-386E97D761DA}"/>
              </a:ext>
            </a:extLst>
          </p:cNvPr>
          <p:cNvPicPr>
            <a:picLocks noChangeAspect="1"/>
          </p:cNvPicPr>
          <p:nvPr/>
        </p:nvPicPr>
        <p:blipFill>
          <a:blip r:embed="rId2"/>
          <a:stretch>
            <a:fillRect/>
          </a:stretch>
        </p:blipFill>
        <p:spPr>
          <a:xfrm flipV="1">
            <a:off x="898299" y="1458662"/>
            <a:ext cx="9321466" cy="100773"/>
          </a:xfrm>
          <a:prstGeom prst="rect">
            <a:avLst/>
          </a:prstGeom>
        </p:spPr>
      </p:pic>
      <p:sp>
        <p:nvSpPr>
          <p:cNvPr id="5" name="Shape 3893">
            <a:extLst>
              <a:ext uri="{FF2B5EF4-FFF2-40B4-BE49-F238E27FC236}">
                <a16:creationId xmlns:a16="http://schemas.microsoft.com/office/drawing/2014/main" xmlns="" id="{DBD7A315-6DE3-4003-9E01-F2F7F7EC9F21}"/>
              </a:ext>
            </a:extLst>
          </p:cNvPr>
          <p:cNvSpPr>
            <a:spLocks/>
          </p:cNvSpPr>
          <p:nvPr/>
        </p:nvSpPr>
        <p:spPr bwMode="auto">
          <a:xfrm>
            <a:off x="843233"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5"/>
          </a:solidFill>
          <a:ln>
            <a:noFill/>
          </a:ln>
        </p:spPr>
        <p:txBody>
          <a:bodyPr lIns="38100" tIns="38100" rIns="38100" bIns="38100" anchor="ctr"/>
          <a:lstStyle/>
          <a:p>
            <a:endParaRPr lang="fr-CD"/>
          </a:p>
        </p:txBody>
      </p:sp>
      <p:sp>
        <p:nvSpPr>
          <p:cNvPr id="6" name="Shape 3894">
            <a:extLst>
              <a:ext uri="{FF2B5EF4-FFF2-40B4-BE49-F238E27FC236}">
                <a16:creationId xmlns:a16="http://schemas.microsoft.com/office/drawing/2014/main" xmlns="" id="{23F4DEF6-E659-4ABC-80EC-41A81CC13043}"/>
              </a:ext>
            </a:extLst>
          </p:cNvPr>
          <p:cNvSpPr>
            <a:spLocks/>
          </p:cNvSpPr>
          <p:nvPr/>
        </p:nvSpPr>
        <p:spPr bwMode="auto">
          <a:xfrm>
            <a:off x="1078354"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5"/>
          </a:solidFill>
          <a:ln>
            <a:noFill/>
          </a:ln>
        </p:spPr>
        <p:txBody>
          <a:bodyPr lIns="38100" tIns="38100" rIns="38100" bIns="38100" anchor="ctr"/>
          <a:lstStyle/>
          <a:p>
            <a:endParaRPr lang="fr-CD"/>
          </a:p>
        </p:txBody>
      </p:sp>
      <p:sp>
        <p:nvSpPr>
          <p:cNvPr id="7" name="Shape 3899">
            <a:extLst>
              <a:ext uri="{FF2B5EF4-FFF2-40B4-BE49-F238E27FC236}">
                <a16:creationId xmlns:a16="http://schemas.microsoft.com/office/drawing/2014/main" xmlns="" id="{C5922967-D2F9-4F7E-9DC0-2F0745EDC38C}"/>
              </a:ext>
            </a:extLst>
          </p:cNvPr>
          <p:cNvSpPr>
            <a:spLocks/>
          </p:cNvSpPr>
          <p:nvPr/>
        </p:nvSpPr>
        <p:spPr bwMode="auto">
          <a:xfrm>
            <a:off x="1326526" y="6291937"/>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5"/>
          </a:solidFill>
          <a:ln>
            <a:noFill/>
          </a:ln>
        </p:spPr>
        <p:txBody>
          <a:bodyPr lIns="38100" tIns="38100" rIns="38100" bIns="38100" anchor="ctr"/>
          <a:lstStyle/>
          <a:p>
            <a:endParaRPr lang="fr-CD"/>
          </a:p>
        </p:txBody>
      </p:sp>
      <p:sp>
        <p:nvSpPr>
          <p:cNvPr id="8" name="Shape 3903">
            <a:extLst>
              <a:ext uri="{FF2B5EF4-FFF2-40B4-BE49-F238E27FC236}">
                <a16:creationId xmlns:a16="http://schemas.microsoft.com/office/drawing/2014/main" xmlns="" id="{CDB1D7A0-3C3F-4E8E-9894-E3A4B711F04B}"/>
              </a:ext>
            </a:extLst>
          </p:cNvPr>
          <p:cNvSpPr>
            <a:spLocks/>
          </p:cNvSpPr>
          <p:nvPr/>
        </p:nvSpPr>
        <p:spPr bwMode="auto">
          <a:xfrm>
            <a:off x="1574698" y="6290243"/>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7030A0"/>
          </a:solidFill>
          <a:ln>
            <a:noFill/>
          </a:ln>
        </p:spPr>
        <p:txBody>
          <a:bodyPr lIns="38100" tIns="38100" rIns="38100" bIns="38100" anchor="ctr"/>
          <a:lstStyle/>
          <a:p>
            <a:endParaRPr lang="fr-CD"/>
          </a:p>
        </p:txBody>
      </p:sp>
      <p:sp>
        <p:nvSpPr>
          <p:cNvPr id="9" name="ZoneTexte 8">
            <a:extLst>
              <a:ext uri="{FF2B5EF4-FFF2-40B4-BE49-F238E27FC236}">
                <a16:creationId xmlns:a16="http://schemas.microsoft.com/office/drawing/2014/main" xmlns="" id="{112B5B6D-641F-4D6D-88E7-0CDF0CE764D3}"/>
              </a:ext>
            </a:extLst>
          </p:cNvPr>
          <p:cNvSpPr txBox="1"/>
          <p:nvPr/>
        </p:nvSpPr>
        <p:spPr>
          <a:xfrm>
            <a:off x="1785281" y="6212403"/>
            <a:ext cx="2090057" cy="307777"/>
          </a:xfrm>
          <a:prstGeom prst="rect">
            <a:avLst/>
          </a:prstGeom>
          <a:noFill/>
        </p:spPr>
        <p:txBody>
          <a:bodyPr wrap="square" rtlCol="0">
            <a:spAutoFit/>
          </a:bodyPr>
          <a:lstStyle/>
          <a:p>
            <a:r>
              <a:rPr lang="fr-CD" sz="1400" b="1" dirty="0">
                <a:solidFill>
                  <a:schemeClr val="tx2"/>
                </a:solidFill>
                <a:latin typeface="Garamond" panose="02020404030301010803" pitchFamily="18" charset="0"/>
              </a:rPr>
              <a:t>pt-</a:t>
            </a:r>
            <a:r>
              <a:rPr lang="fr-CD" sz="1400" b="1" dirty="0" err="1">
                <a:solidFill>
                  <a:schemeClr val="tx2"/>
                </a:solidFill>
                <a:latin typeface="Garamond" panose="02020404030301010803" pitchFamily="18" charset="0"/>
              </a:rPr>
              <a:t>numerique.gouv.cd</a:t>
            </a:r>
            <a:endParaRPr lang="fr-CD" sz="1400" b="1" dirty="0">
              <a:solidFill>
                <a:schemeClr val="tx2"/>
              </a:solidFill>
              <a:latin typeface="Garamond" panose="02020404030301010803" pitchFamily="18" charset="0"/>
            </a:endParaRPr>
          </a:p>
        </p:txBody>
      </p:sp>
      <p:pic>
        <p:nvPicPr>
          <p:cNvPr id="10" name="Image 9" descr="Une image contenant capture d’écran, Graphique, dessin humoristique, graphisme&#10;&#10;Description générée automatiquement">
            <a:extLst>
              <a:ext uri="{FF2B5EF4-FFF2-40B4-BE49-F238E27FC236}">
                <a16:creationId xmlns:a16="http://schemas.microsoft.com/office/drawing/2014/main" xmlns="" id="{DFB69A61-FE4B-EF58-6E6B-29A700B1D0A0}"/>
              </a:ext>
            </a:extLst>
          </p:cNvPr>
          <p:cNvPicPr>
            <a:picLocks noChangeAspect="1"/>
          </p:cNvPicPr>
          <p:nvPr/>
        </p:nvPicPr>
        <p:blipFill>
          <a:blip r:embed="rId3" cstate="print">
            <a:extLst>
              <a:ext uri="{28A0092B-C50C-407E-A947-70E740481C1C}">
                <a14:useLocalDpi xmlns:a14="http://schemas.microsoft.com/office/drawing/2010/main" val="0"/>
              </a:ext>
            </a:extLst>
          </a:blip>
          <a:srcRect t="24807" b="25577"/>
          <a:stretch/>
        </p:blipFill>
        <p:spPr>
          <a:xfrm>
            <a:off x="9660238" y="6001984"/>
            <a:ext cx="2482731" cy="792805"/>
          </a:xfrm>
          <a:prstGeom prst="rect">
            <a:avLst/>
          </a:prstGeom>
        </p:spPr>
      </p:pic>
    </p:spTree>
    <p:extLst>
      <p:ext uri="{BB962C8B-B14F-4D97-AF65-F5344CB8AC3E}">
        <p14:creationId xmlns:p14="http://schemas.microsoft.com/office/powerpoint/2010/main" val="109215218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380565"/>
            <a:ext cx="10515600" cy="4796398"/>
          </a:xfrm>
        </p:spPr>
        <p:txBody>
          <a:bodyPr>
            <a:normAutofit/>
          </a:bodyPr>
          <a:lstStyle/>
          <a:p>
            <a:pPr marL="0" indent="0" algn="ctr">
              <a:lnSpc>
                <a:spcPct val="80000"/>
              </a:lnSpc>
              <a:buNone/>
            </a:pPr>
            <a:r>
              <a:rPr lang="fr-FR" sz="3000" b="1" dirty="0" smtClean="0">
                <a:latin typeface="Garamond" panose="02020404030301010803" pitchFamily="18" charset="0"/>
              </a:rPr>
              <a:t>Merci pour votre attention </a:t>
            </a:r>
          </a:p>
          <a:p>
            <a:pPr marL="0" indent="0" algn="ctr">
              <a:lnSpc>
                <a:spcPct val="80000"/>
              </a:lnSpc>
              <a:buNone/>
            </a:pPr>
            <a:endParaRPr lang="fr-FR" sz="3000" b="1" dirty="0" smtClean="0">
              <a:latin typeface="Garamond" panose="02020404030301010803" pitchFamily="18" charset="0"/>
            </a:endParaRPr>
          </a:p>
          <a:p>
            <a:pPr marL="0" indent="0" algn="ctr">
              <a:lnSpc>
                <a:spcPct val="80000"/>
              </a:lnSpc>
              <a:buNone/>
            </a:pPr>
            <a:r>
              <a:rPr lang="fr-FR" sz="3000" b="1" dirty="0" smtClean="0">
                <a:latin typeface="Garamond" panose="02020404030301010803" pitchFamily="18" charset="0"/>
              </a:rPr>
              <a:t>Eric LAMIEL, </a:t>
            </a:r>
          </a:p>
          <a:p>
            <a:pPr marL="0" indent="0" algn="ctr">
              <a:lnSpc>
                <a:spcPct val="80000"/>
              </a:lnSpc>
              <a:buNone/>
            </a:pPr>
            <a:r>
              <a:rPr lang="fr-FR" sz="3000" b="1" dirty="0" smtClean="0">
                <a:latin typeface="Garamond" panose="02020404030301010803" pitchFamily="18" charset="0"/>
              </a:rPr>
              <a:t>Chef de Bureau des Applicatifs de gestion et Expert en Gouvernance des données</a:t>
            </a:r>
          </a:p>
          <a:p>
            <a:pPr marL="0" indent="0" algn="ctr">
              <a:lnSpc>
                <a:spcPct val="80000"/>
              </a:lnSpc>
              <a:buNone/>
            </a:pPr>
            <a:endParaRPr lang="fr-FR" sz="3000" b="1" dirty="0" smtClean="0">
              <a:latin typeface="Garamond" panose="02020404030301010803" pitchFamily="18" charset="0"/>
            </a:endParaRPr>
          </a:p>
          <a:p>
            <a:pPr marL="0" indent="0" algn="ctr">
              <a:lnSpc>
                <a:spcPct val="80000"/>
              </a:lnSpc>
              <a:buNone/>
            </a:pPr>
            <a:r>
              <a:rPr lang="fr-FR" sz="3000" b="1" dirty="0" smtClean="0">
                <a:latin typeface="Garamond" panose="02020404030301010803" pitchFamily="18" charset="0"/>
                <a:hlinkClick r:id="rId2"/>
              </a:rPr>
              <a:t>eric</a:t>
            </a:r>
            <a:r>
              <a:rPr lang="fr-FR" sz="3200" dirty="0" smtClean="0">
                <a:latin typeface="Garamond" panose="02020404030301010803" pitchFamily="18" charset="0"/>
                <a:hlinkClick r:id="rId2"/>
              </a:rPr>
              <a:t>.</a:t>
            </a:r>
            <a:r>
              <a:rPr lang="fr-FR" sz="3000" b="1" dirty="0" smtClean="0">
                <a:latin typeface="Garamond" panose="02020404030301010803" pitchFamily="18" charset="0"/>
                <a:hlinkClick r:id="rId2"/>
              </a:rPr>
              <a:t>lamiel@numerique</a:t>
            </a:r>
            <a:r>
              <a:rPr lang="fr-FR" sz="3200" dirty="0" smtClean="0">
                <a:latin typeface="Garamond" panose="02020404030301010803" pitchFamily="18" charset="0"/>
                <a:hlinkClick r:id="rId2"/>
              </a:rPr>
              <a:t>.</a:t>
            </a:r>
            <a:r>
              <a:rPr lang="fr-FR" sz="3200" b="1" dirty="0" smtClean="0">
                <a:latin typeface="Garamond" panose="02020404030301010803" pitchFamily="18" charset="0"/>
                <a:hlinkClick r:id="rId2"/>
              </a:rPr>
              <a:t>gouv</a:t>
            </a:r>
            <a:r>
              <a:rPr lang="fr-FR" sz="3200" dirty="0" smtClean="0">
                <a:latin typeface="Garamond" panose="02020404030301010803" pitchFamily="18" charset="0"/>
                <a:hlinkClick r:id="rId2"/>
              </a:rPr>
              <a:t>.</a:t>
            </a:r>
            <a:r>
              <a:rPr lang="fr-FR" sz="3200" b="1" dirty="0" smtClean="0">
                <a:latin typeface="Garamond" panose="02020404030301010803" pitchFamily="18" charset="0"/>
                <a:hlinkClick r:id="rId2"/>
              </a:rPr>
              <a:t>cd</a:t>
            </a:r>
            <a:r>
              <a:rPr lang="fr-FR" sz="3200" b="1" dirty="0" smtClean="0">
                <a:latin typeface="Garamond" panose="02020404030301010803" pitchFamily="18" charset="0"/>
              </a:rPr>
              <a:t> </a:t>
            </a:r>
            <a:endParaRPr lang="fr-FR" sz="3200" dirty="0">
              <a:latin typeface="Garamond" panose="02020404030301010803" pitchFamily="18" charset="0"/>
            </a:endParaRPr>
          </a:p>
        </p:txBody>
      </p:sp>
      <p:sp>
        <p:nvSpPr>
          <p:cNvPr id="5" name="Shape 3893">
            <a:extLst>
              <a:ext uri="{FF2B5EF4-FFF2-40B4-BE49-F238E27FC236}">
                <a16:creationId xmlns:a16="http://schemas.microsoft.com/office/drawing/2014/main" xmlns="" id="{DBD7A315-6DE3-4003-9E01-F2F7F7EC9F21}"/>
              </a:ext>
            </a:extLst>
          </p:cNvPr>
          <p:cNvSpPr>
            <a:spLocks/>
          </p:cNvSpPr>
          <p:nvPr/>
        </p:nvSpPr>
        <p:spPr bwMode="auto">
          <a:xfrm>
            <a:off x="843233"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2"/>
                  <a:pt x="11183" y="9162"/>
                  <a:pt x="11217" y="9308"/>
                </a:cubicBezTo>
                <a:cubicBezTo>
                  <a:pt x="9543" y="9226"/>
                  <a:pt x="8059" y="8436"/>
                  <a:pt x="7065" y="7236"/>
                </a:cubicBezTo>
                <a:cubicBezTo>
                  <a:pt x="6892" y="7530"/>
                  <a:pt x="6793" y="7870"/>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5"/>
          </a:solidFill>
          <a:ln>
            <a:noFill/>
          </a:ln>
        </p:spPr>
        <p:txBody>
          <a:bodyPr lIns="38100" tIns="38100" rIns="38100" bIns="38100" anchor="ctr"/>
          <a:lstStyle/>
          <a:p>
            <a:endParaRPr lang="fr-CD"/>
          </a:p>
        </p:txBody>
      </p:sp>
      <p:sp>
        <p:nvSpPr>
          <p:cNvPr id="6" name="Shape 3894">
            <a:extLst>
              <a:ext uri="{FF2B5EF4-FFF2-40B4-BE49-F238E27FC236}">
                <a16:creationId xmlns:a16="http://schemas.microsoft.com/office/drawing/2014/main" xmlns="" id="{23F4DEF6-E659-4ABC-80EC-41A81CC13043}"/>
              </a:ext>
            </a:extLst>
          </p:cNvPr>
          <p:cNvSpPr>
            <a:spLocks/>
          </p:cNvSpPr>
          <p:nvPr/>
        </p:nvSpPr>
        <p:spPr bwMode="auto">
          <a:xfrm>
            <a:off x="1078354" y="6284870"/>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5"/>
          </a:solidFill>
          <a:ln>
            <a:noFill/>
          </a:ln>
        </p:spPr>
        <p:txBody>
          <a:bodyPr lIns="38100" tIns="38100" rIns="38100" bIns="38100" anchor="ctr"/>
          <a:lstStyle/>
          <a:p>
            <a:endParaRPr lang="fr-CD"/>
          </a:p>
        </p:txBody>
      </p:sp>
      <p:sp>
        <p:nvSpPr>
          <p:cNvPr id="7" name="Shape 3899">
            <a:extLst>
              <a:ext uri="{FF2B5EF4-FFF2-40B4-BE49-F238E27FC236}">
                <a16:creationId xmlns:a16="http://schemas.microsoft.com/office/drawing/2014/main" xmlns="" id="{C5922967-D2F9-4F7E-9DC0-2F0745EDC38C}"/>
              </a:ext>
            </a:extLst>
          </p:cNvPr>
          <p:cNvSpPr>
            <a:spLocks/>
          </p:cNvSpPr>
          <p:nvPr/>
        </p:nvSpPr>
        <p:spPr bwMode="auto">
          <a:xfrm>
            <a:off x="1326526" y="6291937"/>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3430" y="9321"/>
                </a:moveTo>
                <a:cubicBezTo>
                  <a:pt x="11975" y="9321"/>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1"/>
                  <a:pt x="13430" y="9321"/>
                </a:cubicBezTo>
                <a:moveTo>
                  <a:pt x="6873" y="14727"/>
                </a:moveTo>
                <a:lnTo>
                  <a:pt x="8829" y="14727"/>
                </a:lnTo>
                <a:lnTo>
                  <a:pt x="8829" y="9321"/>
                </a:lnTo>
                <a:lnTo>
                  <a:pt x="6873" y="9321"/>
                </a:lnTo>
                <a:cubicBezTo>
                  <a:pt x="6873" y="9321"/>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5"/>
          </a:solidFill>
          <a:ln>
            <a:noFill/>
          </a:ln>
        </p:spPr>
        <p:txBody>
          <a:bodyPr lIns="38100" tIns="38100" rIns="38100" bIns="38100" anchor="ctr"/>
          <a:lstStyle/>
          <a:p>
            <a:endParaRPr lang="fr-CD"/>
          </a:p>
        </p:txBody>
      </p:sp>
      <p:sp>
        <p:nvSpPr>
          <p:cNvPr id="8" name="Shape 3903">
            <a:extLst>
              <a:ext uri="{FF2B5EF4-FFF2-40B4-BE49-F238E27FC236}">
                <a16:creationId xmlns:a16="http://schemas.microsoft.com/office/drawing/2014/main" xmlns="" id="{CDB1D7A0-3C3F-4E8E-9894-E3A4B711F04B}"/>
              </a:ext>
            </a:extLst>
          </p:cNvPr>
          <p:cNvSpPr>
            <a:spLocks/>
          </p:cNvSpPr>
          <p:nvPr/>
        </p:nvSpPr>
        <p:spPr bwMode="auto">
          <a:xfrm>
            <a:off x="1574698" y="6290243"/>
            <a:ext cx="199294" cy="199294"/>
          </a:xfrm>
          <a:custGeom>
            <a:avLst/>
            <a:gdLst>
              <a:gd name="T0" fmla="*/ 139517 w 21600"/>
              <a:gd name="T1" fmla="*/ 139517 h 21600"/>
              <a:gd name="T2" fmla="*/ 139517 w 21600"/>
              <a:gd name="T3" fmla="*/ 139517 h 21600"/>
              <a:gd name="T4" fmla="*/ 139517 w 21600"/>
              <a:gd name="T5" fmla="*/ 139517 h 21600"/>
              <a:gd name="T6" fmla="*/ 139517 w 21600"/>
              <a:gd name="T7" fmla="*/ 13951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727" y="13745"/>
                </a:moveTo>
                <a:cubicBezTo>
                  <a:pt x="14727" y="14287"/>
                  <a:pt x="14287" y="14727"/>
                  <a:pt x="13745" y="14727"/>
                </a:cubicBezTo>
                <a:lnTo>
                  <a:pt x="7855" y="14727"/>
                </a:lnTo>
                <a:cubicBezTo>
                  <a:pt x="7313" y="14727"/>
                  <a:pt x="6873" y="14287"/>
                  <a:pt x="6873" y="13745"/>
                </a:cubicBezTo>
                <a:lnTo>
                  <a:pt x="6873" y="10309"/>
                </a:lnTo>
                <a:lnTo>
                  <a:pt x="7904" y="10309"/>
                </a:lnTo>
                <a:cubicBezTo>
                  <a:pt x="7877" y="10470"/>
                  <a:pt x="7855" y="10632"/>
                  <a:pt x="7855" y="10800"/>
                </a:cubicBezTo>
                <a:cubicBezTo>
                  <a:pt x="7855" y="12427"/>
                  <a:pt x="9173" y="13745"/>
                  <a:pt x="10800" y="13745"/>
                </a:cubicBezTo>
                <a:cubicBezTo>
                  <a:pt x="12426" y="13745"/>
                  <a:pt x="13745" y="12427"/>
                  <a:pt x="13745" y="10800"/>
                </a:cubicBezTo>
                <a:cubicBezTo>
                  <a:pt x="13745" y="10632"/>
                  <a:pt x="13723" y="10470"/>
                  <a:pt x="13696" y="10309"/>
                </a:cubicBezTo>
                <a:lnTo>
                  <a:pt x="14727" y="10309"/>
                </a:lnTo>
                <a:cubicBezTo>
                  <a:pt x="14727" y="10309"/>
                  <a:pt x="14727" y="13745"/>
                  <a:pt x="14727" y="13745"/>
                </a:cubicBezTo>
                <a:close/>
                <a:moveTo>
                  <a:pt x="10800" y="8836"/>
                </a:moveTo>
                <a:cubicBezTo>
                  <a:pt x="11884" y="8836"/>
                  <a:pt x="12764" y="9716"/>
                  <a:pt x="12764" y="10800"/>
                </a:cubicBezTo>
                <a:cubicBezTo>
                  <a:pt x="12764" y="11884"/>
                  <a:pt x="11884" y="12764"/>
                  <a:pt x="10800" y="12764"/>
                </a:cubicBezTo>
                <a:cubicBezTo>
                  <a:pt x="9716" y="12764"/>
                  <a:pt x="8836" y="11884"/>
                  <a:pt x="8836" y="10800"/>
                </a:cubicBezTo>
                <a:cubicBezTo>
                  <a:pt x="8836" y="9716"/>
                  <a:pt x="9716" y="8836"/>
                  <a:pt x="10800" y="8836"/>
                </a:cubicBezTo>
                <a:moveTo>
                  <a:pt x="12764" y="7364"/>
                </a:moveTo>
                <a:lnTo>
                  <a:pt x="14236" y="7364"/>
                </a:lnTo>
                <a:lnTo>
                  <a:pt x="14236" y="8836"/>
                </a:lnTo>
                <a:lnTo>
                  <a:pt x="12764" y="8836"/>
                </a:lnTo>
                <a:cubicBezTo>
                  <a:pt x="12764" y="8836"/>
                  <a:pt x="12764" y="7364"/>
                  <a:pt x="12764" y="7364"/>
                </a:cubicBezTo>
                <a:close/>
                <a:moveTo>
                  <a:pt x="13745" y="5891"/>
                </a:moveTo>
                <a:lnTo>
                  <a:pt x="7855" y="5891"/>
                </a:lnTo>
                <a:cubicBezTo>
                  <a:pt x="6770" y="5891"/>
                  <a:pt x="5891" y="6770"/>
                  <a:pt x="5891" y="7855"/>
                </a:cubicBezTo>
                <a:lnTo>
                  <a:pt x="5891" y="13745"/>
                </a:lnTo>
                <a:cubicBezTo>
                  <a:pt x="5891" y="14830"/>
                  <a:pt x="6770" y="15709"/>
                  <a:pt x="7855" y="15709"/>
                </a:cubicBezTo>
                <a:lnTo>
                  <a:pt x="13745" y="15709"/>
                </a:lnTo>
                <a:cubicBezTo>
                  <a:pt x="14830" y="15709"/>
                  <a:pt x="15709" y="14830"/>
                  <a:pt x="15709" y="13745"/>
                </a:cubicBezTo>
                <a:lnTo>
                  <a:pt x="15709" y="7855"/>
                </a:lnTo>
                <a:cubicBezTo>
                  <a:pt x="15709" y="6770"/>
                  <a:pt x="14830" y="5891"/>
                  <a:pt x="13745" y="5891"/>
                </a:cubicBezTo>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7030A0"/>
          </a:solidFill>
          <a:ln>
            <a:noFill/>
          </a:ln>
        </p:spPr>
        <p:txBody>
          <a:bodyPr lIns="38100" tIns="38100" rIns="38100" bIns="38100" anchor="ctr"/>
          <a:lstStyle/>
          <a:p>
            <a:endParaRPr lang="fr-CD"/>
          </a:p>
        </p:txBody>
      </p:sp>
      <p:sp>
        <p:nvSpPr>
          <p:cNvPr id="9" name="ZoneTexte 8">
            <a:extLst>
              <a:ext uri="{FF2B5EF4-FFF2-40B4-BE49-F238E27FC236}">
                <a16:creationId xmlns:a16="http://schemas.microsoft.com/office/drawing/2014/main" xmlns="" id="{112B5B6D-641F-4D6D-88E7-0CDF0CE764D3}"/>
              </a:ext>
            </a:extLst>
          </p:cNvPr>
          <p:cNvSpPr txBox="1"/>
          <p:nvPr/>
        </p:nvSpPr>
        <p:spPr>
          <a:xfrm>
            <a:off x="1785281" y="6212403"/>
            <a:ext cx="2090057" cy="307777"/>
          </a:xfrm>
          <a:prstGeom prst="rect">
            <a:avLst/>
          </a:prstGeom>
          <a:noFill/>
        </p:spPr>
        <p:txBody>
          <a:bodyPr wrap="square" rtlCol="0">
            <a:spAutoFit/>
          </a:bodyPr>
          <a:lstStyle/>
          <a:p>
            <a:r>
              <a:rPr lang="fr-CD" sz="1400" b="1" dirty="0">
                <a:solidFill>
                  <a:schemeClr val="tx2"/>
                </a:solidFill>
                <a:latin typeface="Garamond" panose="02020404030301010803" pitchFamily="18" charset="0"/>
              </a:rPr>
              <a:t>pt-</a:t>
            </a:r>
            <a:r>
              <a:rPr lang="fr-CD" sz="1400" b="1" dirty="0" err="1">
                <a:solidFill>
                  <a:schemeClr val="tx2"/>
                </a:solidFill>
                <a:latin typeface="Garamond" panose="02020404030301010803" pitchFamily="18" charset="0"/>
              </a:rPr>
              <a:t>numerique.gouv.cd</a:t>
            </a:r>
            <a:endParaRPr lang="fr-CD" sz="1400" b="1" dirty="0">
              <a:solidFill>
                <a:schemeClr val="tx2"/>
              </a:solidFill>
              <a:latin typeface="Garamond" panose="02020404030301010803" pitchFamily="18" charset="0"/>
            </a:endParaRPr>
          </a:p>
        </p:txBody>
      </p:sp>
      <p:pic>
        <p:nvPicPr>
          <p:cNvPr id="10" name="Image 9" descr="Une image contenant capture d’écran, Graphique, dessin humoristique, graphisme&#10;&#10;Description générée automatiquement">
            <a:extLst>
              <a:ext uri="{FF2B5EF4-FFF2-40B4-BE49-F238E27FC236}">
                <a16:creationId xmlns:a16="http://schemas.microsoft.com/office/drawing/2014/main" xmlns="" id="{DFB69A61-FE4B-EF58-6E6B-29A700B1D0A0}"/>
              </a:ext>
            </a:extLst>
          </p:cNvPr>
          <p:cNvPicPr>
            <a:picLocks noChangeAspect="1"/>
          </p:cNvPicPr>
          <p:nvPr/>
        </p:nvPicPr>
        <p:blipFill>
          <a:blip r:embed="rId3" cstate="print">
            <a:extLst>
              <a:ext uri="{28A0092B-C50C-407E-A947-70E740481C1C}">
                <a14:useLocalDpi xmlns:a14="http://schemas.microsoft.com/office/drawing/2010/main" val="0"/>
              </a:ext>
            </a:extLst>
          </a:blip>
          <a:srcRect t="24807" b="25577"/>
          <a:stretch/>
        </p:blipFill>
        <p:spPr>
          <a:xfrm>
            <a:off x="9660238" y="6001984"/>
            <a:ext cx="2482731" cy="792805"/>
          </a:xfrm>
          <a:prstGeom prst="rect">
            <a:avLst/>
          </a:prstGeom>
        </p:spPr>
      </p:pic>
    </p:spTree>
    <p:extLst>
      <p:ext uri="{BB962C8B-B14F-4D97-AF65-F5344CB8AC3E}">
        <p14:creationId xmlns:p14="http://schemas.microsoft.com/office/powerpoint/2010/main" val="105628304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hème Office">
  <a:themeElements>
    <a:clrScheme name="Charte RDC">
      <a:dk1>
        <a:srgbClr val="323230"/>
      </a:dk1>
      <a:lt1>
        <a:sysClr val="window" lastClr="FFFFFF"/>
      </a:lt1>
      <a:dk2>
        <a:srgbClr val="44546A"/>
      </a:dk2>
      <a:lt2>
        <a:srgbClr val="E7E6E6"/>
      </a:lt2>
      <a:accent1>
        <a:srgbClr val="1C4294"/>
      </a:accent1>
      <a:accent2>
        <a:srgbClr val="D44816"/>
      </a:accent2>
      <a:accent3>
        <a:srgbClr val="AFB8BE"/>
      </a:accent3>
      <a:accent4>
        <a:srgbClr val="ED7016"/>
      </a:accent4>
      <a:accent5>
        <a:srgbClr val="0F89CB"/>
      </a:accent5>
      <a:accent6>
        <a:srgbClr val="65B32E"/>
      </a:accent6>
      <a:hlink>
        <a:srgbClr val="3E4D9C"/>
      </a:hlink>
      <a:folHlink>
        <a:srgbClr val="960051"/>
      </a:folHlink>
    </a:clrScheme>
    <a:fontScheme name="Charte Police RDC">
      <a:majorFont>
        <a:latin typeface="garamond"/>
        <a:ea typeface=""/>
        <a:cs typeface=""/>
      </a:majorFont>
      <a:minorFont>
        <a:latin typeface="Cooper Hewit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2288</TotalTime>
  <Words>632</Words>
  <Application>Microsoft Office PowerPoint</Application>
  <PresentationFormat>Grand écran</PresentationFormat>
  <Paragraphs>56</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Cooper Hewitt</vt:lpstr>
      <vt:lpstr>COOPERHEWITT-SEMIBOLD</vt:lpstr>
      <vt:lpstr>Garamond</vt:lpstr>
      <vt:lpstr>Garamond</vt:lpstr>
      <vt:lpstr>Wingdings</vt:lpstr>
      <vt:lpstr>Thème Office</vt:lpstr>
      <vt:lpstr>     SOMMET MONDIAL SUR LA SOCIETE DE L’INFORMATION  Actions entreprises par la République Démocratique du Congo (RDC) dans le cadre de la mise en œuvre des lignes d’action du Sommet mondial sur la société de l’information (SMSI)  Cotonou, Bénin Mai 2025</vt:lpstr>
      <vt:lpstr>Présentation PowerPoint</vt:lpstr>
      <vt:lpstr> Réalisations de la RDC dans la mise en œuvre des lignes d’action du SMSI </vt:lpstr>
      <vt:lpstr> Réalisations de la RDC dans la mise en œuvre des lignes d’action du SMSI </vt:lpstr>
      <vt:lpstr> Réalisations de la RDC dans la mise en œuvre des lignes d’action du SMSI </vt:lpstr>
      <vt:lpstr>Présentation PowerPoint</vt:lpstr>
    </vt:vector>
  </TitlesOfParts>
  <Company>Ministère du Numérique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de présentation PowerPoint Officiel de l'Etat</dc:title>
  <dc:creator>Cédrick Nasona Ilanga</dc:creator>
  <cp:keywords>Charte;Marque;Etat;RDC;Numérique</cp:keywords>
  <cp:lastModifiedBy>Compte Microsoft</cp:lastModifiedBy>
  <cp:revision>72</cp:revision>
  <dcterms:created xsi:type="dcterms:W3CDTF">2022-02-09T19:52:33Z</dcterms:created>
  <dcterms:modified xsi:type="dcterms:W3CDTF">2025-05-14T08:13:46Z</dcterms:modified>
  <cp:category>Média Officiel</cp:category>
</cp:coreProperties>
</file>