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1206" r:id="rId2"/>
    <p:sldId id="257" r:id="rId3"/>
    <p:sldId id="1223" r:id="rId4"/>
    <p:sldId id="1209" r:id="rId5"/>
    <p:sldId id="1224" r:id="rId6"/>
    <p:sldId id="1220" r:id="rId7"/>
    <p:sldId id="1221" r:id="rId8"/>
    <p:sldId id="1210" r:id="rId9"/>
    <p:sldId id="1222" r:id="rId10"/>
    <p:sldId id="1226" r:id="rId11"/>
    <p:sldId id="1227" r:id="rId12"/>
    <p:sldId id="1228" r:id="rId13"/>
    <p:sldId id="1218" r:id="rId14"/>
    <p:sldId id="1219" r:id="rId15"/>
    <p:sldId id="1211" r:id="rId16"/>
    <p:sldId id="1213" r:id="rId17"/>
    <p:sldId id="1214" r:id="rId18"/>
    <p:sldId id="1215" r:id="rId19"/>
    <p:sldId id="1225" r:id="rId20"/>
    <p:sldId id="1216" r:id="rId21"/>
  </p:sldIdLst>
  <p:sldSz cx="10080625" cy="7099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bert M. Mugizi" initials="HMM" lastIdx="1" clrIdx="0">
    <p:extLst>
      <p:ext uri="{19B8F6BF-5375-455C-9EA6-DF929625EA0E}">
        <p15:presenceInfo xmlns:p15="http://schemas.microsoft.com/office/powerpoint/2012/main" userId="S-1-5-21-1221071996-2020150633-2494436368-1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1D"/>
    <a:srgbClr val="0000FF"/>
    <a:srgbClr val="ADF06A"/>
    <a:srgbClr val="774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94691"/>
  </p:normalViewPr>
  <p:slideViewPr>
    <p:cSldViewPr snapToGrid="0" snapToObjects="1">
      <p:cViewPr varScale="1">
        <p:scale>
          <a:sx n="57" d="100"/>
          <a:sy n="57" d="100"/>
        </p:scale>
        <p:origin x="12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1FE25-3DDF-48B5-9154-1D2BFE460CB7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8250" y="1143000"/>
            <a:ext cx="4381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72A4E-2138-4389-8BBF-3F25A0A02D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5306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161854"/>
            <a:ext cx="8568531" cy="2471608"/>
          </a:xfrm>
          <a:prstGeom prst="rect">
            <a:avLst/>
          </a:prstGeom>
        </p:spPr>
        <p:txBody>
          <a:bodyPr anchor="b"/>
          <a:lstStyle>
            <a:lvl1pPr algn="ctr">
              <a:defRPr sz="621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728777"/>
            <a:ext cx="7560469" cy="1714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84"/>
            </a:lvl1pPr>
            <a:lvl2pPr marL="473293" indent="0" algn="ctr">
              <a:buNone/>
              <a:defRPr sz="2070"/>
            </a:lvl2pPr>
            <a:lvl3pPr marL="946587" indent="0" algn="ctr">
              <a:buNone/>
              <a:defRPr sz="1863"/>
            </a:lvl3pPr>
            <a:lvl4pPr marL="1419880" indent="0" algn="ctr">
              <a:buNone/>
              <a:defRPr sz="1656"/>
            </a:lvl4pPr>
            <a:lvl5pPr marL="1893174" indent="0" algn="ctr">
              <a:buNone/>
              <a:defRPr sz="1656"/>
            </a:lvl5pPr>
            <a:lvl6pPr marL="2366467" indent="0" algn="ctr">
              <a:buNone/>
              <a:defRPr sz="1656"/>
            </a:lvl6pPr>
            <a:lvl7pPr marL="2839761" indent="0" algn="ctr">
              <a:buNone/>
              <a:defRPr sz="1656"/>
            </a:lvl7pPr>
            <a:lvl8pPr marL="3313054" indent="0" algn="ctr">
              <a:buNone/>
              <a:defRPr sz="1656"/>
            </a:lvl8pPr>
            <a:lvl9pPr marL="3786348" indent="0" algn="ctr">
              <a:buNone/>
              <a:defRPr sz="165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01025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377974"/>
            <a:ext cx="8694539" cy="137220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1889860"/>
            <a:ext cx="8694539" cy="4504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49772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377972"/>
            <a:ext cx="2173635" cy="6016329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77972"/>
            <a:ext cx="6394896" cy="60163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9120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377974"/>
            <a:ext cx="8694539" cy="137220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1889860"/>
            <a:ext cx="8694539" cy="4504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2700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769897"/>
            <a:ext cx="8694539" cy="2953111"/>
          </a:xfrm>
          <a:prstGeom prst="rect">
            <a:avLst/>
          </a:prstGeom>
        </p:spPr>
        <p:txBody>
          <a:bodyPr anchor="b"/>
          <a:lstStyle>
            <a:lvl1pPr>
              <a:defRPr sz="621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4750946"/>
            <a:ext cx="8694539" cy="1552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84">
                <a:solidFill>
                  <a:schemeClr val="tx1"/>
                </a:solidFill>
              </a:defRPr>
            </a:lvl1pPr>
            <a:lvl2pPr marL="473293" indent="0">
              <a:buNone/>
              <a:defRPr sz="2070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4989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377974"/>
            <a:ext cx="8694539" cy="137220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889860"/>
            <a:ext cx="4284266" cy="4504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889860"/>
            <a:ext cx="4284266" cy="4504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8197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77974"/>
            <a:ext cx="8694539" cy="137220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740315"/>
            <a:ext cx="4264576" cy="8529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84" b="1"/>
            </a:lvl1pPr>
            <a:lvl2pPr marL="473293" indent="0">
              <a:buNone/>
              <a:defRPr sz="2070" b="1"/>
            </a:lvl2pPr>
            <a:lvl3pPr marL="946587" indent="0">
              <a:buNone/>
              <a:defRPr sz="1863" b="1"/>
            </a:lvl3pPr>
            <a:lvl4pPr marL="1419880" indent="0">
              <a:buNone/>
              <a:defRPr sz="1656" b="1"/>
            </a:lvl4pPr>
            <a:lvl5pPr marL="1893174" indent="0">
              <a:buNone/>
              <a:defRPr sz="1656" b="1"/>
            </a:lvl5pPr>
            <a:lvl6pPr marL="2366467" indent="0">
              <a:buNone/>
              <a:defRPr sz="1656" b="1"/>
            </a:lvl6pPr>
            <a:lvl7pPr marL="2839761" indent="0">
              <a:buNone/>
              <a:defRPr sz="1656" b="1"/>
            </a:lvl7pPr>
            <a:lvl8pPr marL="3313054" indent="0">
              <a:buNone/>
              <a:defRPr sz="1656" b="1"/>
            </a:lvl8pPr>
            <a:lvl9pPr marL="3786348" indent="0">
              <a:buNone/>
              <a:defRPr sz="16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593216"/>
            <a:ext cx="4264576" cy="38142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740315"/>
            <a:ext cx="4285579" cy="8529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84" b="1"/>
            </a:lvl1pPr>
            <a:lvl2pPr marL="473293" indent="0">
              <a:buNone/>
              <a:defRPr sz="2070" b="1"/>
            </a:lvl2pPr>
            <a:lvl3pPr marL="946587" indent="0">
              <a:buNone/>
              <a:defRPr sz="1863" b="1"/>
            </a:lvl3pPr>
            <a:lvl4pPr marL="1419880" indent="0">
              <a:buNone/>
              <a:defRPr sz="1656" b="1"/>
            </a:lvl4pPr>
            <a:lvl5pPr marL="1893174" indent="0">
              <a:buNone/>
              <a:defRPr sz="1656" b="1"/>
            </a:lvl5pPr>
            <a:lvl6pPr marL="2366467" indent="0">
              <a:buNone/>
              <a:defRPr sz="1656" b="1"/>
            </a:lvl6pPr>
            <a:lvl7pPr marL="2839761" indent="0">
              <a:buNone/>
              <a:defRPr sz="1656" b="1"/>
            </a:lvl7pPr>
            <a:lvl8pPr marL="3313054" indent="0">
              <a:buNone/>
              <a:defRPr sz="1656" b="1"/>
            </a:lvl8pPr>
            <a:lvl9pPr marL="3786348" indent="0">
              <a:buNone/>
              <a:defRPr sz="16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593216"/>
            <a:ext cx="4285579" cy="38142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4858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377974"/>
            <a:ext cx="8694539" cy="137220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87289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9271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73287"/>
            <a:ext cx="3251264" cy="1656503"/>
          </a:xfrm>
          <a:prstGeom prst="rect">
            <a:avLst/>
          </a:prstGeom>
        </p:spPr>
        <p:txBody>
          <a:bodyPr anchor="b"/>
          <a:lstStyle>
            <a:lvl1pPr>
              <a:defRPr sz="33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22169"/>
            <a:ext cx="5103316" cy="5045104"/>
          </a:xfrm>
          <a:prstGeom prst="rect">
            <a:avLst/>
          </a:prstGeom>
        </p:spPr>
        <p:txBody>
          <a:bodyPr/>
          <a:lstStyle>
            <a:lvl1pPr>
              <a:defRPr sz="3313"/>
            </a:lvl1pPr>
            <a:lvl2pPr>
              <a:defRPr sz="2899"/>
            </a:lvl2pPr>
            <a:lvl3pPr>
              <a:defRPr sz="2484"/>
            </a:lvl3pPr>
            <a:lvl4pPr>
              <a:defRPr sz="2070"/>
            </a:lvl4pPr>
            <a:lvl5pPr>
              <a:defRPr sz="2070"/>
            </a:lvl5pPr>
            <a:lvl6pPr>
              <a:defRPr sz="2070"/>
            </a:lvl6pPr>
            <a:lvl7pPr>
              <a:defRPr sz="2070"/>
            </a:lvl7pPr>
            <a:lvl8pPr>
              <a:defRPr sz="2070"/>
            </a:lvl8pPr>
            <a:lvl9pPr>
              <a:defRPr sz="207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129790"/>
            <a:ext cx="3251264" cy="3945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6"/>
            </a:lvl1pPr>
            <a:lvl2pPr marL="473293" indent="0">
              <a:buNone/>
              <a:defRPr sz="1449"/>
            </a:lvl2pPr>
            <a:lvl3pPr marL="946587" indent="0">
              <a:buNone/>
              <a:defRPr sz="1242"/>
            </a:lvl3pPr>
            <a:lvl4pPr marL="1419880" indent="0">
              <a:buNone/>
              <a:defRPr sz="1035"/>
            </a:lvl4pPr>
            <a:lvl5pPr marL="1893174" indent="0">
              <a:buNone/>
              <a:defRPr sz="1035"/>
            </a:lvl5pPr>
            <a:lvl6pPr marL="2366467" indent="0">
              <a:buNone/>
              <a:defRPr sz="1035"/>
            </a:lvl6pPr>
            <a:lvl7pPr marL="2839761" indent="0">
              <a:buNone/>
              <a:defRPr sz="1035"/>
            </a:lvl7pPr>
            <a:lvl8pPr marL="3313054" indent="0">
              <a:buNone/>
              <a:defRPr sz="1035"/>
            </a:lvl8pPr>
            <a:lvl9pPr marL="3786348" indent="0">
              <a:buNone/>
              <a:defRPr sz="103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4311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73287"/>
            <a:ext cx="3251264" cy="1656503"/>
          </a:xfrm>
          <a:prstGeom prst="rect">
            <a:avLst/>
          </a:prstGeom>
        </p:spPr>
        <p:txBody>
          <a:bodyPr anchor="b"/>
          <a:lstStyle>
            <a:lvl1pPr>
              <a:defRPr sz="33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22169"/>
            <a:ext cx="5103316" cy="50451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13"/>
            </a:lvl1pPr>
            <a:lvl2pPr marL="473293" indent="0">
              <a:buNone/>
              <a:defRPr sz="2899"/>
            </a:lvl2pPr>
            <a:lvl3pPr marL="946587" indent="0">
              <a:buNone/>
              <a:defRPr sz="2484"/>
            </a:lvl3pPr>
            <a:lvl4pPr marL="1419880" indent="0">
              <a:buNone/>
              <a:defRPr sz="2070"/>
            </a:lvl4pPr>
            <a:lvl5pPr marL="1893174" indent="0">
              <a:buNone/>
              <a:defRPr sz="2070"/>
            </a:lvl5pPr>
            <a:lvl6pPr marL="2366467" indent="0">
              <a:buNone/>
              <a:defRPr sz="2070"/>
            </a:lvl6pPr>
            <a:lvl7pPr marL="2839761" indent="0">
              <a:buNone/>
              <a:defRPr sz="2070"/>
            </a:lvl7pPr>
            <a:lvl8pPr marL="3313054" indent="0">
              <a:buNone/>
              <a:defRPr sz="2070"/>
            </a:lvl8pPr>
            <a:lvl9pPr marL="3786348" indent="0">
              <a:buNone/>
              <a:defRPr sz="207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129790"/>
            <a:ext cx="3251264" cy="3945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6"/>
            </a:lvl1pPr>
            <a:lvl2pPr marL="473293" indent="0">
              <a:buNone/>
              <a:defRPr sz="1449"/>
            </a:lvl2pPr>
            <a:lvl3pPr marL="946587" indent="0">
              <a:buNone/>
              <a:defRPr sz="1242"/>
            </a:lvl3pPr>
            <a:lvl4pPr marL="1419880" indent="0">
              <a:buNone/>
              <a:defRPr sz="1035"/>
            </a:lvl4pPr>
            <a:lvl5pPr marL="1893174" indent="0">
              <a:buNone/>
              <a:defRPr sz="1035"/>
            </a:lvl5pPr>
            <a:lvl6pPr marL="2366467" indent="0">
              <a:buNone/>
              <a:defRPr sz="1035"/>
            </a:lvl6pPr>
            <a:lvl7pPr marL="2839761" indent="0">
              <a:buNone/>
              <a:defRPr sz="1035"/>
            </a:lvl7pPr>
            <a:lvl8pPr marL="3313054" indent="0">
              <a:buNone/>
              <a:defRPr sz="1035"/>
            </a:lvl8pPr>
            <a:lvl9pPr marL="3786348" indent="0">
              <a:buNone/>
              <a:defRPr sz="103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8845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6580001"/>
            <a:ext cx="2268141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1E38-0070-A545-AAD4-F54B1C6F75D0}" type="datetimeFigureOut">
              <a:rPr lang="en-UG" smtClean="0"/>
              <a:t>05/16/2025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6580001"/>
            <a:ext cx="3402211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6580001"/>
            <a:ext cx="2268141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D69C-4BE1-B143-8C77-2CBFEAFA4E94}" type="slidenum">
              <a:rPr lang="en-UG" smtClean="0"/>
              <a:t>‹#›</a:t>
            </a:fld>
            <a:endParaRPr lang="en-U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45487-DE3A-D849-B0FB-E288366CFE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30794" y="6612122"/>
            <a:ext cx="1244600" cy="12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79918-FA26-E447-AF4D-F63752788B1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1113" y="6612122"/>
            <a:ext cx="3797300" cy="31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0ED57-4B92-B644-A29A-D08CC465CA6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11113" y="5991834"/>
            <a:ext cx="3797300" cy="549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9FBF89-4371-0748-9638-51DCBFF0DA8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69022" y="220492"/>
            <a:ext cx="1191436" cy="11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6587" rtl="0" eaLnBrk="1" latinLnBrk="0" hangingPunct="1">
        <a:lnSpc>
          <a:spcPct val="90000"/>
        </a:lnSpc>
        <a:spcBef>
          <a:spcPct val="0"/>
        </a:spcBef>
        <a:buNone/>
        <a:defRPr sz="45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647" indent="-236647" algn="l" defTabSz="946587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1pPr>
      <a:lvl2pPr marL="709940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484" kern="1200">
          <a:solidFill>
            <a:schemeClr val="tx1"/>
          </a:solidFill>
          <a:latin typeface="+mn-lt"/>
          <a:ea typeface="+mn-ea"/>
          <a:cs typeface="+mn-cs"/>
        </a:defRPr>
      </a:lvl2pPr>
      <a:lvl3pPr marL="1183234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070" kern="1200">
          <a:solidFill>
            <a:schemeClr val="tx1"/>
          </a:solidFill>
          <a:latin typeface="+mn-lt"/>
          <a:ea typeface="+mn-ea"/>
          <a:cs typeface="+mn-cs"/>
        </a:defRPr>
      </a:lvl3pPr>
      <a:lvl4pPr marL="1656527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4pPr>
      <a:lvl5pPr marL="2129820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5pPr>
      <a:lvl6pPr marL="2603114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6pPr>
      <a:lvl7pPr marL="3076407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549701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8pPr>
      <a:lvl9pPr marL="4022994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1pPr>
      <a:lvl2pPr marL="473293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946587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3pPr>
      <a:lvl4pPr marL="1419880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4pPr>
      <a:lvl5pPr marL="1893174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5pPr>
      <a:lvl6pPr marL="2366467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6pPr>
      <a:lvl7pPr marL="2839761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313054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8pPr>
      <a:lvl9pPr marL="3786348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F9CF5D7-DCFA-AB46-9B63-F7456A8CE2B5}"/>
              </a:ext>
            </a:extLst>
          </p:cNvPr>
          <p:cNvSpPr txBox="1"/>
          <p:nvPr/>
        </p:nvSpPr>
        <p:spPr>
          <a:xfrm>
            <a:off x="330051" y="5800792"/>
            <a:ext cx="952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796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Model of Excellence in Sustainable Management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Utilisation of Energy and Mineral Resources</a:t>
            </a:r>
            <a:endParaRPr kumimoji="0" lang="en-UG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544F5E-E3A5-4109-AD35-5F291102F896}"/>
              </a:ext>
            </a:extLst>
          </p:cNvPr>
          <p:cNvGrpSpPr/>
          <p:nvPr/>
        </p:nvGrpSpPr>
        <p:grpSpPr>
          <a:xfrm>
            <a:off x="-26603" y="152404"/>
            <a:ext cx="457200" cy="6722735"/>
            <a:chOff x="8458200" y="0"/>
            <a:chExt cx="685800" cy="6858000"/>
          </a:xfrm>
          <a:scene3d>
            <a:camera prst="isometricRightUp"/>
            <a:lightRig rig="threePt" dir="t"/>
          </a:scene3d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4BF6B614-84ED-4898-91CD-0AC73201E665}"/>
                </a:ext>
              </a:extLst>
            </p:cNvPr>
            <p:cNvSpPr/>
            <p:nvPr/>
          </p:nvSpPr>
          <p:spPr>
            <a:xfrm>
              <a:off x="8458200" y="0"/>
              <a:ext cx="228600" cy="68580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id="{84B4B323-8F7C-489A-B889-6924A47E5E56}"/>
                </a:ext>
              </a:extLst>
            </p:cNvPr>
            <p:cNvSpPr/>
            <p:nvPr/>
          </p:nvSpPr>
          <p:spPr>
            <a:xfrm>
              <a:off x="8686800" y="0"/>
              <a:ext cx="228600" cy="68580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B7126B48-71EC-484C-86E9-F9EDC1BBEA61}"/>
                </a:ext>
              </a:extLst>
            </p:cNvPr>
            <p:cNvSpPr/>
            <p:nvPr/>
          </p:nvSpPr>
          <p:spPr>
            <a:xfrm>
              <a:off x="8915400" y="0"/>
              <a:ext cx="228600" cy="6858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0CC8BB-9C4B-46A6-8E13-9A8F541335E1}"/>
              </a:ext>
            </a:extLst>
          </p:cNvPr>
          <p:cNvSpPr txBox="1"/>
          <p:nvPr/>
        </p:nvSpPr>
        <p:spPr>
          <a:xfrm>
            <a:off x="407151" y="3036719"/>
            <a:ext cx="952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Uganda’s Digital and Energy Transformation</a:t>
            </a:r>
            <a:endParaRPr kumimoji="0" lang="en-U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D86C6-2EFC-446F-9748-80938BFEAE9D}"/>
              </a:ext>
            </a:extLst>
          </p:cNvPr>
          <p:cNvSpPr txBox="1"/>
          <p:nvPr/>
        </p:nvSpPr>
        <p:spPr>
          <a:xfrm>
            <a:off x="380324" y="3827320"/>
            <a:ext cx="9528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WSIS+20 Africa Regional Review Meeting 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BY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CAROLINE AGUTI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ASSISTANT COMMISSIONER/ HSE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B05E5-FCD3-56EA-AC85-0FD839385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13" y="128341"/>
            <a:ext cx="2674423" cy="2674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51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785D-9E4D-8AFD-F417-BBD501F2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C4-capacity building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642D-16D1-0CBF-DBCE-70BEEA44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7" y="1408386"/>
            <a:ext cx="8914616" cy="4985915"/>
          </a:xfrm>
        </p:spPr>
        <p:txBody>
          <a:bodyPr/>
          <a:lstStyle/>
          <a:p>
            <a:r>
              <a:rPr lang="en-US" sz="2400" dirty="0"/>
              <a:t>Uganda Institute of Information and communication technology-training and research in ICT</a:t>
            </a:r>
          </a:p>
          <a:p>
            <a:r>
              <a:rPr lang="en-US" sz="2400" dirty="0"/>
              <a:t>Promoting the use of artificial intelligence for planning</a:t>
            </a:r>
          </a:p>
          <a:p>
            <a:r>
              <a:rPr lang="en-US" sz="2400" dirty="0"/>
              <a:t>Academia- Universities provide various courses on computer science and information technology</a:t>
            </a:r>
          </a:p>
          <a:p>
            <a:r>
              <a:rPr lang="en-US" sz="2400" dirty="0"/>
              <a:t>Private sector involvement in ICT service provision and infrastructure development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5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AB27-D42D-4391-63A3-7B473085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C5-Security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302FB-40E7-FE3E-582A-2566C9261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1376856"/>
            <a:ext cx="8694539" cy="5017446"/>
          </a:xfrm>
        </p:spPr>
        <p:txBody>
          <a:bodyPr/>
          <a:lstStyle/>
          <a:p>
            <a:pPr algn="just"/>
            <a:r>
              <a:rPr lang="en-US" dirty="0"/>
              <a:t>E-Government-</a:t>
            </a:r>
            <a:r>
              <a:rPr lang="en-US" sz="3200" dirty="0" err="1"/>
              <a:t>Evisa</a:t>
            </a:r>
            <a:r>
              <a:rPr lang="en-US" sz="3200" dirty="0"/>
              <a:t> services available</a:t>
            </a:r>
          </a:p>
          <a:p>
            <a:pPr algn="just"/>
            <a:r>
              <a:rPr lang="en-US" sz="3200" dirty="0"/>
              <a:t>Digital care number plates</a:t>
            </a:r>
          </a:p>
          <a:p>
            <a:pPr algn="just"/>
            <a:r>
              <a:rPr lang="en-US" sz="3200" dirty="0"/>
              <a:t>National identification system aligned with the passport system</a:t>
            </a:r>
          </a:p>
          <a:p>
            <a:r>
              <a:rPr lang="en-US" dirty="0"/>
              <a:t>Revenue services -VAT</a:t>
            </a:r>
          </a:p>
          <a:p>
            <a:r>
              <a:rPr lang="en-US" dirty="0"/>
              <a:t>Birth registration, marriages through the Uganda registration services bureau</a:t>
            </a:r>
          </a:p>
          <a:p>
            <a:r>
              <a:rPr lang="en-US" dirty="0"/>
              <a:t>Strengthening national security against cyber threats, improving public service delivery, and supporting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84559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ADFC-DB23-7EFB-612B-CB49E664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C6 enabling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7B86E-01A7-1709-ACCA-B7C27AF9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1439918"/>
            <a:ext cx="8694539" cy="4954384"/>
          </a:xfrm>
        </p:spPr>
        <p:txBody>
          <a:bodyPr/>
          <a:lstStyle/>
          <a:p>
            <a:r>
              <a:rPr lang="en-US" dirty="0"/>
              <a:t>Weather Forecasting and Climate Prediction</a:t>
            </a:r>
          </a:p>
          <a:p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Data Collection and Monitoring</a:t>
            </a:r>
          </a:p>
          <a:p>
            <a:r>
              <a:rPr lang="en-US" dirty="0"/>
              <a:t>Early Warning Systems</a:t>
            </a:r>
          </a:p>
          <a:p>
            <a:r>
              <a:rPr lang="en-US" dirty="0"/>
              <a:t>Monitoring and Modeling Greenhouse Gas Emissions</a:t>
            </a:r>
          </a:p>
          <a:p>
            <a:r>
              <a:rPr lang="en-US" dirty="0"/>
              <a:t>E-waste Management</a:t>
            </a:r>
          </a:p>
          <a:p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Use of Remote Sensing and Geographic Information Systems (GIS)</a:t>
            </a:r>
            <a:r>
              <a:rPr lang="en-US" sz="3200" kern="0" spc="10" dirty="0">
                <a:solidFill>
                  <a:srgbClr val="545D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monitor natural resource degradation.</a:t>
            </a:r>
          </a:p>
          <a:p>
            <a:r>
              <a:rPr lang="en-US" dirty="0"/>
              <a:t>Environment database for environment licensing.</a:t>
            </a:r>
          </a:p>
        </p:txBody>
      </p:sp>
    </p:spTree>
    <p:extLst>
      <p:ext uri="{BB962C8B-B14F-4D97-AF65-F5344CB8AC3E}">
        <p14:creationId xmlns:p14="http://schemas.microsoft.com/office/powerpoint/2010/main" val="421512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8131-243C-CA02-4D74-2A182BB04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1BF1-C530-FB81-C136-1560C7CF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7974"/>
            <a:ext cx="7477125" cy="137220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C7 –ICT applications-Advancing Digital Inclusion and Literacy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6965-B088-D867-C778-129862822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478280"/>
            <a:ext cx="8993177" cy="491602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Key Initiatives: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ICT in Education: The government has established ICT labs in 1,400 public secondary schools and provided high-speed internet to 485 schools, equipping students with digital skills.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Public Access Centers: Upgraded 37 national libraries and public access centers with ICT facilities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Gender Inclusion: UCC's celebration of International Girls in ICT Day promotes female participation in technology, aiming to bridge the digital gender divide. </a:t>
            </a:r>
          </a:p>
          <a:p>
            <a:pPr marL="0" indent="0" algn="just">
              <a:buNone/>
            </a:pPr>
            <a:r>
              <a:rPr lang="en-US" sz="2000" b="1" dirty="0"/>
              <a:t>Impact on Development Goals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SDG 4- Integration of ICT in schools enhances learning outcomes and digital literacy.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SDG 5- Initiatives encourage equal participation of women and girls in ICT</a:t>
            </a:r>
          </a:p>
        </p:txBody>
      </p:sp>
    </p:spTree>
    <p:extLst>
      <p:ext uri="{BB962C8B-B14F-4D97-AF65-F5344CB8AC3E}">
        <p14:creationId xmlns:p14="http://schemas.microsoft.com/office/powerpoint/2010/main" val="45316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D5A93-7917-810A-2BFA-955B0939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310B-37C0-5A19-E7FC-BC9B3DEB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7974"/>
            <a:ext cx="7477125" cy="137220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Digitalization of Uganda’s Electricity Grid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22CE-166B-B74D-13C0-8F1D10AEF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1502980"/>
            <a:ext cx="8694539" cy="489132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Action Line C7 (E-Energy), C2 (Information Infrastructure)</a:t>
            </a:r>
            <a:endParaRPr lang="en-US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Uganda’s electricity access is at 56%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Uganda Electricity Distribution Company Limited (UEDCL) is deploying advanced metering infrastructure and Supervisory Control and Data Acquisition (SCADA) systems.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Supports real-time data management, reduces technical losses, and improves response times.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This enhances energy efficiency (SDG 7.3), accountability in distribution, and transparency through digitized billing.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Aligns with WSIS Target 2.3: Enhanced energy management through ICT.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286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589CD-DE80-1CBE-F78F-E81D79BDC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0755-3C82-681F-F442-F001E0DC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7974"/>
            <a:ext cx="7477125" cy="137220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Uganda’s Energy Transition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18E4-850F-5D68-7D2B-E09ABB43B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1064075"/>
            <a:ext cx="8694539" cy="555008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Action Line C7 (E-Energy), C7 (E-Environment)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Uganda is currently implementing the Energy Policy that rolled out a number of renewable energy projects such as the 50MW </a:t>
            </a:r>
            <a:r>
              <a:rPr lang="en-US" sz="2400" dirty="0" err="1"/>
              <a:t>Xsabo</a:t>
            </a:r>
            <a:r>
              <a:rPr lang="en-US" sz="2400" dirty="0"/>
              <a:t> Lira solar plant, contributing to Uganda’s transition to clean energy.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This enables digital control and monitoring via remote sensing and IoT-based systems but also facilitates off-grid solutions in rural areas, supporting SDG 7.1 and WSIS Target 2.2 (Access to affordable, reliable, modern energy services).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Energy Transition Plan includes digital tools for energy planning and modelling.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ETP also emphasizes capacity building in ICT and energy nexus, linked to SDG 7, 13, and WSIS Target 4.1 (Digital literacy for sustainable development).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Support and promotion of the East African energy pool-transmission lines to DRC Congo and south Sudan and export power to Kenya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4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DFF50-B34C-5A86-A065-388A22BA4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3F33-A894-6A00-287D-CCC0C983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7974"/>
            <a:ext cx="7477125" cy="137220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Sustainable Extraction of Green Minerals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BD189-5FDB-CF30-F73E-170BE572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87366"/>
            <a:ext cx="9165021" cy="500693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Action Line C7 (E-Environment, E-Industry), C5 (Cybersecurity, Environmental Regulation)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Uganda’s critical minerals (cobalt, lithium, REEs, graphite's, cobalt, iron, nickel, aluminum  ) underpin green digital transformation. Need for Environment sustainability to reduce carbon emissions from the production of green minerals and the e-waste associated with digital technology, human rights aspects need to be paid attention to therefore a need for implementation of the extended producer responsibility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MEMD is developing traceability systems using blockchain and digital registries.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Promotes transparency, ESG compliance, and cross-border trade efficiency (SDG 12.2, 8.2).Supports WSIS Target 5.1 (ICT for sustainable natural resource management).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Database for registration of the artisanal and scale miners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Digital licensing process for both mining and petroleum</a:t>
            </a:r>
          </a:p>
        </p:txBody>
      </p:sp>
    </p:spTree>
    <p:extLst>
      <p:ext uri="{BB962C8B-B14F-4D97-AF65-F5344CB8AC3E}">
        <p14:creationId xmlns:p14="http://schemas.microsoft.com/office/powerpoint/2010/main" val="124925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C75A1-B487-F071-6959-CC4A65D4D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DA8D-FF3B-0390-0C90-F3D56812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7974"/>
            <a:ext cx="7477125" cy="137220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Digital Governance of Oil and Gas 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ED7F1-85D6-A77E-D886-066881EC1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1619250"/>
            <a:ext cx="7553325" cy="477505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Action Line C7 (E-Government), C11 (International Cooperation)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Oil projects (</a:t>
            </a:r>
            <a:r>
              <a:rPr lang="en-US" sz="2400" dirty="0" err="1"/>
              <a:t>Tilenga</a:t>
            </a:r>
            <a:r>
              <a:rPr lang="en-US" sz="2400" dirty="0"/>
              <a:t>, Kingfisher) are monitored using digital environmental reporting platforms.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Supports environmental compliance and citizen oversight.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Integrates GIS, remote monitoring, and digital auditing systems aligned with SDG 16.6 (Effective institutions).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Addresses WSIS Target 11.1: Transparent governance using ICT.</a:t>
            </a:r>
          </a:p>
        </p:txBody>
      </p:sp>
    </p:spTree>
    <p:extLst>
      <p:ext uri="{BB962C8B-B14F-4D97-AF65-F5344CB8AC3E}">
        <p14:creationId xmlns:p14="http://schemas.microsoft.com/office/powerpoint/2010/main" val="270880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FD84B-4F86-7B59-4BCE-A59A9565F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7C21-088D-1CF9-0C20-5ADF4DA6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7974"/>
            <a:ext cx="7477125" cy="137220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E-Waste Management and Digital Circular Economy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5C9-3D73-4321-5C54-C78E6218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1619250"/>
            <a:ext cx="7553325" cy="477505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Action Line C7 (E-Environment), C6 (Enabling Environment)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Uganda generated over 41 million kg of e-waste (2022).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Legal frameworks developed to support Extended Producer Responsibility (EPR) and public-private partnerships for example: UECCC and Green Vista’s solar e-waste toolkit supports circular management of off-grid systems.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Contributes to SDG 12.5 and WSIS Target 6.2: Promote sustainable disposal and recycling using ICT.</a:t>
            </a:r>
          </a:p>
        </p:txBody>
      </p:sp>
    </p:spTree>
    <p:extLst>
      <p:ext uri="{BB962C8B-B14F-4D97-AF65-F5344CB8AC3E}">
        <p14:creationId xmlns:p14="http://schemas.microsoft.com/office/powerpoint/2010/main" val="25550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F580-E3B7-38C5-FA87-A039236D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D66E-EEAD-1381-6107-EC54F72C3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Access and Affordability</a:t>
            </a:r>
          </a:p>
          <a:p>
            <a:r>
              <a:rPr lang="en-US" dirty="0"/>
              <a:t>Digital Literacy Gaps</a:t>
            </a:r>
          </a:p>
          <a:p>
            <a:r>
              <a:rPr lang="en-US" dirty="0"/>
              <a:t>Limited infrastructure</a:t>
            </a:r>
          </a:p>
          <a:p>
            <a:r>
              <a:rPr lang="en-US" i="0" dirty="0">
                <a:solidFill>
                  <a:srgbClr val="001D35"/>
                </a:solidFill>
                <a:effectLst/>
                <a:latin typeface="Google Sans"/>
              </a:rPr>
              <a:t>Uncoordinated ICT Initiatives</a:t>
            </a:r>
            <a:endParaRPr lang="en-US" dirty="0"/>
          </a:p>
          <a:p>
            <a:r>
              <a:rPr lang="en-US" i="0" dirty="0">
                <a:solidFill>
                  <a:srgbClr val="001D35"/>
                </a:solidFill>
                <a:effectLst/>
                <a:latin typeface="Google Sans"/>
              </a:rPr>
              <a:t>Funding Constraints</a:t>
            </a:r>
            <a:endParaRPr lang="en-US" dirty="0"/>
          </a:p>
          <a:p>
            <a:r>
              <a:rPr lang="en-US" dirty="0"/>
              <a:t>Limited Integration</a:t>
            </a:r>
          </a:p>
          <a:p>
            <a:r>
              <a:rPr lang="en-US" dirty="0"/>
              <a:t>Moral Degradation</a:t>
            </a:r>
          </a:p>
        </p:txBody>
      </p:sp>
    </p:spTree>
    <p:extLst>
      <p:ext uri="{BB962C8B-B14F-4D97-AF65-F5344CB8AC3E}">
        <p14:creationId xmlns:p14="http://schemas.microsoft.com/office/powerpoint/2010/main" val="116262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DEFF17-8F93-1B4F-B294-2DCB6154D407}"/>
              </a:ext>
            </a:extLst>
          </p:cNvPr>
          <p:cNvSpPr txBox="1"/>
          <p:nvPr/>
        </p:nvSpPr>
        <p:spPr>
          <a:xfrm>
            <a:off x="0" y="-52415"/>
            <a:ext cx="46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7961D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Presentation Outline </a:t>
            </a:r>
            <a:endParaRPr lang="en-UG" sz="3600" b="1" dirty="0">
              <a:solidFill>
                <a:srgbClr val="F7961D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A2C00-6CBE-EF4E-A922-6A4BAB7240A7}"/>
              </a:ext>
            </a:extLst>
          </p:cNvPr>
          <p:cNvSpPr txBox="1"/>
          <p:nvPr/>
        </p:nvSpPr>
        <p:spPr>
          <a:xfrm>
            <a:off x="1841679" y="676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F9C3B-365C-5843-9D8C-E5842B2856BA}"/>
              </a:ext>
            </a:extLst>
          </p:cNvPr>
          <p:cNvSpPr txBox="1"/>
          <p:nvPr/>
        </p:nvSpPr>
        <p:spPr>
          <a:xfrm>
            <a:off x="2975020" y="68000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60C23-7B5F-514F-921B-C687F7BD4BE6}"/>
              </a:ext>
            </a:extLst>
          </p:cNvPr>
          <p:cNvSpPr txBox="1"/>
          <p:nvPr/>
        </p:nvSpPr>
        <p:spPr>
          <a:xfrm>
            <a:off x="4172755" y="631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2C112-5F12-A742-9E99-46F0D1F52E2A}"/>
              </a:ext>
            </a:extLst>
          </p:cNvPr>
          <p:cNvSpPr txBox="1"/>
          <p:nvPr/>
        </p:nvSpPr>
        <p:spPr>
          <a:xfrm>
            <a:off x="2446986" y="63364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813F0-A32B-164E-9E52-1C6A95AB6B22}"/>
              </a:ext>
            </a:extLst>
          </p:cNvPr>
          <p:cNvSpPr txBox="1"/>
          <p:nvPr/>
        </p:nvSpPr>
        <p:spPr>
          <a:xfrm>
            <a:off x="1674254" y="6220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40AE1-1EB6-6346-8008-A9CD6DFE2C19}"/>
              </a:ext>
            </a:extLst>
          </p:cNvPr>
          <p:cNvSpPr txBox="1"/>
          <p:nvPr/>
        </p:nvSpPr>
        <p:spPr>
          <a:xfrm>
            <a:off x="2807594" y="4739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3CECD-0CF5-1F4F-A0F8-2BCD5063BEC8}"/>
              </a:ext>
            </a:extLst>
          </p:cNvPr>
          <p:cNvSpPr txBox="1"/>
          <p:nvPr/>
        </p:nvSpPr>
        <p:spPr>
          <a:xfrm>
            <a:off x="3863662" y="3361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03BFB-6728-40F5-B3FE-9FF500EBDB42}"/>
              </a:ext>
            </a:extLst>
          </p:cNvPr>
          <p:cNvSpPr txBox="1"/>
          <p:nvPr/>
        </p:nvSpPr>
        <p:spPr>
          <a:xfrm>
            <a:off x="1182035" y="643086"/>
            <a:ext cx="8327725" cy="618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23" rtl="0" eaLnBrk="1" fontAlgn="auto" latinLnBrk="0" hangingPunct="1">
              <a:spcBef>
                <a:spcPts val="601"/>
              </a:spcBef>
              <a:spcAft>
                <a:spcPts val="601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Introduction</a:t>
            </a:r>
          </a:p>
          <a:p>
            <a:pPr marL="457200" indent="-457200" algn="just" defTabSz="914423">
              <a:spcBef>
                <a:spcPts val="601"/>
              </a:spcBef>
              <a:spcAft>
                <a:spcPts val="601"/>
              </a:spcAft>
              <a:buFont typeface="+mj-lt"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Legal and Institutional Framework</a:t>
            </a:r>
          </a:p>
          <a:p>
            <a:pPr marL="457200" indent="-457200" algn="just" defTabSz="914423">
              <a:spcBef>
                <a:spcPts val="601"/>
              </a:spcBef>
              <a:spcAft>
                <a:spcPts val="601"/>
              </a:spcAft>
              <a:buFont typeface="+mj-lt"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Calibri" panose="020F0502020204030204" pitchFamily="34" charset="0"/>
              </a:rPr>
              <a:t>Digital Transformation under NDP IV</a:t>
            </a:r>
          </a:p>
          <a:p>
            <a:pPr marL="457200" indent="-457200" algn="just" defTabSz="914423">
              <a:spcBef>
                <a:spcPts val="601"/>
              </a:spcBef>
              <a:spcAft>
                <a:spcPts val="601"/>
              </a:spcAft>
              <a:buFont typeface="+mj-lt"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Calibri" panose="020F0502020204030204" pitchFamily="34" charset="0"/>
              </a:rPr>
              <a:t>Digitization of Uganda’s Electricity Grid</a:t>
            </a:r>
          </a:p>
          <a:p>
            <a:pPr marL="457200" indent="-457200" algn="just" defTabSz="914423">
              <a:spcBef>
                <a:spcPts val="601"/>
              </a:spcBef>
              <a:spcAft>
                <a:spcPts val="601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Karuma Power Plant and Data Center Integration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marL="457200" marR="0" lvl="0" indent="-457200" algn="just" defTabSz="914423" rtl="0" eaLnBrk="1" fontAlgn="auto" latinLnBrk="0" hangingPunct="1">
              <a:spcBef>
                <a:spcPts val="601"/>
              </a:spcBef>
              <a:spcAft>
                <a:spcPts val="601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Uganda’s Energy Transition Plan</a:t>
            </a:r>
          </a:p>
          <a:p>
            <a:pPr marL="457200" marR="0" lvl="0" indent="-457200" algn="just" defTabSz="914423" rtl="0" eaLnBrk="1" fontAlgn="auto" latinLnBrk="0" hangingPunct="1">
              <a:spcBef>
                <a:spcPts val="601"/>
              </a:spcBef>
              <a:spcAft>
                <a:spcPts val="601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Sustainable Extraction of Green Minerals</a:t>
            </a:r>
          </a:p>
          <a:p>
            <a:pPr marL="457200" marR="0" lvl="0" indent="-457200" algn="just" defTabSz="914423" rtl="0" eaLnBrk="1" fontAlgn="auto" latinLnBrk="0" hangingPunct="1">
              <a:spcBef>
                <a:spcPts val="601"/>
              </a:spcBef>
              <a:spcAft>
                <a:spcPts val="601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Digital Governance of Oil and Gas Projects</a:t>
            </a:r>
          </a:p>
          <a:p>
            <a:pPr marL="457200" marR="0" lvl="0" indent="-457200" algn="just" defTabSz="914423" rtl="0" eaLnBrk="1" fontAlgn="auto" latinLnBrk="0" hangingPunct="1">
              <a:spcBef>
                <a:spcPts val="601"/>
              </a:spcBef>
              <a:spcAft>
                <a:spcPts val="601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E-Waste Management and Digital Circular Economy</a:t>
            </a:r>
          </a:p>
          <a:p>
            <a:pPr marL="457200" marR="0" lvl="0" indent="-457200" algn="just" defTabSz="914423" rtl="0" eaLnBrk="1" fontAlgn="auto" latinLnBrk="0" hangingPunct="1">
              <a:spcBef>
                <a:spcPts val="601"/>
              </a:spcBef>
              <a:spcAft>
                <a:spcPts val="601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Advancing Digital Inclusion and Literacy</a:t>
            </a:r>
          </a:p>
          <a:p>
            <a:pPr marL="457200" marR="0" lvl="0" indent="-457200" algn="just" defTabSz="914423" rtl="0" eaLnBrk="1" fontAlgn="auto" latinLnBrk="0" hangingPunct="1">
              <a:spcBef>
                <a:spcPts val="601"/>
              </a:spcBef>
              <a:spcAft>
                <a:spcPts val="601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cs typeface="Calibri" panose="020F0502020204030204" pitchFamily="34" charset="0"/>
              </a:rPr>
              <a:t>Conclusion </a:t>
            </a:r>
          </a:p>
          <a:p>
            <a:pPr marR="0" lvl="0" algn="just" defTabSz="914423" rtl="0" eaLnBrk="1" fontAlgn="auto" latinLnBrk="0" hangingPunct="1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87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D6278-5B30-E752-CD95-7F275D210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8C7A-020F-388B-57E3-50DB41B9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7974"/>
            <a:ext cx="7477125" cy="137220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Conclusion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BE0CF-4B59-AB85-2B34-DCA808A0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1619250"/>
            <a:ext cx="7553325" cy="477505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Uganda is progressing in deploying ICTs across all sectors including energy and extractives sectors.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These transformations reinforce WSIS outcomes, advance SDGs, and contribute to AU Aspirations.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Continued investment in digital infrastructure, policy coherence, and innovation is key.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Need for skills enhancement, more research,  affordable capital</a:t>
            </a:r>
          </a:p>
        </p:txBody>
      </p:sp>
    </p:spTree>
    <p:extLst>
      <p:ext uri="{BB962C8B-B14F-4D97-AF65-F5344CB8AC3E}">
        <p14:creationId xmlns:p14="http://schemas.microsoft.com/office/powerpoint/2010/main" val="312677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DB5F-961A-9B80-C90C-2693B3F1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77974"/>
            <a:ext cx="8694539" cy="757143"/>
          </a:xfrm>
        </p:spPr>
        <p:txBody>
          <a:bodyPr/>
          <a:lstStyle/>
          <a:p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INTRODUCTION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641D-B03A-C680-0401-022D358A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1135118"/>
            <a:ext cx="9061761" cy="52591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Uganda recognizes the WSIS framework as a cornerstone for inclusive and ICT-driven sustainable development.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Uganda integrates WSIS Action Lines across several sectors, particularly energy, extractives, education, health, agriculture, transport, service delivery and governance.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national efforts are geared toward reinforcing global targets, including SDG 7: Affordable and clean energy, SDG 9: Industry, innovation and infrastructure, SDG 12: Responsible consumption and production, SDG 16: Peace, justice and strong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Uganda's digital journey is also guided by the AU Agenda 2063, especially Aspiration 1: A prosperous Africa based on inclusive growth and sustainable development.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interventions prioritize resilient infrastructure, energy access, innovation, and environmental responsibility.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Uganda’s approach illustrates that ICTs are not just enablers but central pillars of economic transformation, especially when embedded in sustainable sectoral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1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46B7-3578-F2D5-0978-F33A3F13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7975"/>
            <a:ext cx="7477125" cy="87170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Legal Framework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C068-D5EF-E2CD-86B9-B4F662C4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3" y="1103586"/>
            <a:ext cx="9301656" cy="546538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C1-Government and stakeholders</a:t>
            </a:r>
          </a:p>
          <a:p>
            <a:pPr algn="just"/>
            <a:r>
              <a:rPr lang="en-US" sz="2400" dirty="0"/>
              <a:t>Grounded in the 1995 Constitution, Uganda Vision 2040, and Digital Vision Uganda. Operationalized through National Development Plans and the National Broadband Policy 2018.</a:t>
            </a:r>
          </a:p>
          <a:p>
            <a:pPr algn="just"/>
            <a:r>
              <a:rPr lang="en-US" sz="2400" b="1" dirty="0"/>
              <a:t>Key Policies &amp; Strategies: </a:t>
            </a:r>
            <a:r>
              <a:rPr lang="en-US" sz="2400" dirty="0"/>
              <a:t>National ICT Policy, E-Waste Management Policy, E-Government Policy Framework, and multiple draft frameworks (Telecommunications, Open Data, Infrastructure Sharing, Spectrum Management).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/>
              <a:t>Core Legislation:</a:t>
            </a:r>
            <a:r>
              <a:rPr lang="en-US" sz="2000" dirty="0"/>
              <a:t> Access to Information Act, National Information Technology authority, Uganda Act (2009), Electronic Transactions &amp; Signatures Acts, (2011), Computer Misuse Act (2011), Uganda Communications Act (2013), and the Data Protection &amp; Privacy Act (2019).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/>
              <a:t>Supporting Regulations: </a:t>
            </a:r>
            <a:r>
              <a:rPr lang="en-US" sz="2000" dirty="0"/>
              <a:t>Enacted by UCC and NITA-U to guide licensing, consumer protection, digital authentication, cybersecurity, and data governance (e.g., Licensing Regulations 2019, E-Signatures Regulations 2013, National Databank Regulations 2020).</a:t>
            </a:r>
          </a:p>
        </p:txBody>
      </p:sp>
    </p:spTree>
    <p:extLst>
      <p:ext uri="{BB962C8B-B14F-4D97-AF65-F5344CB8AC3E}">
        <p14:creationId xmlns:p14="http://schemas.microsoft.com/office/powerpoint/2010/main" val="328747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375E-E409-8B4E-567D-48D89DE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77974"/>
            <a:ext cx="8694539" cy="809695"/>
          </a:xfrm>
        </p:spPr>
        <p:txBody>
          <a:bodyPr/>
          <a:lstStyle/>
          <a:p>
            <a:r>
              <a:rPr lang="en-US" sz="48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Institutional Framework–C1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841A-1BFE-0E25-37E5-16254EFD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187670"/>
            <a:ext cx="9375228" cy="5206632"/>
          </a:xfrm>
        </p:spPr>
        <p:txBody>
          <a:bodyPr/>
          <a:lstStyle/>
          <a:p>
            <a:r>
              <a:rPr lang="en-US" sz="2400" dirty="0"/>
              <a:t>Managed through a multilayered institutional framework-policy, regulatory and operational level</a:t>
            </a:r>
          </a:p>
          <a:p>
            <a:r>
              <a:rPr lang="en-US" sz="2400" dirty="0"/>
              <a:t>Ministry of ICT and National Guidance-policy role</a:t>
            </a:r>
          </a:p>
          <a:p>
            <a:r>
              <a:rPr lang="en-US" sz="2400" dirty="0"/>
              <a:t>Uganda Communications Commission –regulatory role </a:t>
            </a:r>
          </a:p>
          <a:p>
            <a:r>
              <a:rPr lang="en-US" sz="2000" dirty="0"/>
              <a:t>National Information Technology Authority Uganda-manages ICT infrastructure</a:t>
            </a:r>
          </a:p>
          <a:p>
            <a:r>
              <a:rPr lang="en-US" sz="2000" dirty="0"/>
              <a:t>Uganda Post Limited-postal services</a:t>
            </a:r>
          </a:p>
          <a:p>
            <a:r>
              <a:rPr lang="en-US" sz="2000" dirty="0"/>
              <a:t>Uganda Institute of Information and communication technology-training and research in ICT</a:t>
            </a:r>
          </a:p>
          <a:p>
            <a:r>
              <a:rPr lang="en-US" sz="2000" dirty="0"/>
              <a:t>Uganda Broadcasting corporation-manages public broad casting</a:t>
            </a:r>
          </a:p>
          <a:p>
            <a:r>
              <a:rPr lang="en-US" sz="2000" dirty="0"/>
              <a:t>The Uganda Media </a:t>
            </a:r>
            <a:r>
              <a:rPr lang="en-US" sz="2000" dirty="0" err="1"/>
              <a:t>centre</a:t>
            </a:r>
            <a:r>
              <a:rPr lang="en-US" sz="2000" dirty="0"/>
              <a:t>-provides information and communication services to the public</a:t>
            </a:r>
          </a:p>
          <a:p>
            <a:r>
              <a:rPr lang="en-US" sz="2000" dirty="0"/>
              <a:t>Academia- Universities provide various courses on computer science and information technology</a:t>
            </a:r>
          </a:p>
          <a:p>
            <a:r>
              <a:rPr lang="en-US" sz="2000" dirty="0"/>
              <a:t>Private sector involvement in ICT service provision and infrastructure development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9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18395-C3B7-240F-DBB1-18FA692B2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EA64-9794-A65C-49E8-6290FA53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7975"/>
            <a:ext cx="7477125" cy="87170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Digital Transformation under NDP IV – Status and Strategic Focus.1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7D1FA-D618-4950-E724-E19F563F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1249682"/>
            <a:ext cx="9114313" cy="514462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Current Status: c2 –information and communication infrastructure</a:t>
            </a:r>
          </a:p>
          <a:p>
            <a:pPr algn="just"/>
            <a:r>
              <a:rPr lang="en-US" sz="2400" dirty="0"/>
              <a:t>Broadband Coverage: 76% (2G), 72% (3G), 55% (4G)</a:t>
            </a:r>
          </a:p>
          <a:p>
            <a:pPr algn="just"/>
            <a:r>
              <a:rPr lang="en-US" sz="2400" dirty="0"/>
              <a:t>National Backbone Infrastructure: Expanded to 4,387 km</a:t>
            </a:r>
          </a:p>
          <a:p>
            <a:pPr algn="just"/>
            <a:r>
              <a:rPr lang="en-US" sz="2400" dirty="0"/>
              <a:t>Telecommunication Towers – 5,204 and </a:t>
            </a:r>
            <a:r>
              <a:rPr lang="en-US" sz="2400" dirty="0" err="1"/>
              <a:t>fibre</a:t>
            </a:r>
            <a:r>
              <a:rPr lang="en-US" sz="2400" dirty="0"/>
              <a:t> 47,771 </a:t>
            </a:r>
            <a:r>
              <a:rPr lang="en-US" sz="2400" dirty="0" err="1"/>
              <a:t>kilometres</a:t>
            </a:r>
            <a:endParaRPr lang="en-US" sz="2400" dirty="0"/>
          </a:p>
          <a:p>
            <a:pPr algn="just"/>
            <a:r>
              <a:rPr lang="en-US" sz="2400" dirty="0"/>
              <a:t>Internet Penetration: Rose to 63.7%, with 19.5m mobile internet subscriptions -but last-mile access is still limited.</a:t>
            </a:r>
          </a:p>
          <a:p>
            <a:pPr algn="just"/>
            <a:r>
              <a:rPr lang="en-US" sz="2400" dirty="0"/>
              <a:t>Digital Literacy: ~20% of the population digitally skilled; </a:t>
            </a:r>
          </a:p>
          <a:p>
            <a:pPr algn="just"/>
            <a:r>
              <a:rPr lang="en-US" sz="2400" dirty="0"/>
              <a:t>Device &amp; Access Costs: Internet cost halved (USD 35/Mbps), but devices and services remain expensive Cybersecurity: Incidence reduced slightly (67.9% from 71.4%)</a:t>
            </a:r>
          </a:p>
          <a:p>
            <a:pPr algn="just"/>
            <a:r>
              <a:rPr lang="en-US" sz="2400" dirty="0"/>
              <a:t>Telecom revenue 1.70 trillion in dec, 2024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32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77D10-D081-C4DB-0834-F2B3A4C48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ADC5-8DFE-9ED1-4B54-CED2718E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77974"/>
            <a:ext cx="8694539" cy="935819"/>
          </a:xfrm>
        </p:spPr>
        <p:txBody>
          <a:bodyPr/>
          <a:lstStyle/>
          <a:p>
            <a:r>
              <a:rPr lang="en-US" dirty="0"/>
              <a:t>Strategic Goals by FY2029/30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981D-B1AA-38CE-770B-0D7357E4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1429408"/>
            <a:ext cx="8694539" cy="4964894"/>
          </a:xfrm>
        </p:spPr>
        <p:txBody>
          <a:bodyPr/>
          <a:lstStyle/>
          <a:p>
            <a:r>
              <a:rPr lang="en-US" dirty="0"/>
              <a:t>Increase broadband coverage to 70%; </a:t>
            </a:r>
          </a:p>
          <a:p>
            <a:r>
              <a:rPr lang="en-US" dirty="0"/>
              <a:t>Boost digital literacy ;Enhance internet usage from 16.5% to 45%; </a:t>
            </a:r>
          </a:p>
          <a:p>
            <a:r>
              <a:rPr lang="en-US" dirty="0"/>
              <a:t>Strengthen e-government service satisfaction ; </a:t>
            </a:r>
          </a:p>
          <a:p>
            <a:r>
              <a:rPr lang="en-US" dirty="0"/>
              <a:t>Improve cybersecurity posture from 50.65% to 60.65%; </a:t>
            </a:r>
          </a:p>
          <a:p>
            <a:r>
              <a:rPr lang="en-US" dirty="0"/>
              <a:t>Support innovation with 45% of local products commercialized; </a:t>
            </a:r>
          </a:p>
          <a:p>
            <a:r>
              <a:rPr lang="en-US" dirty="0"/>
              <a:t>Expand ICT investment from 1.8% to 2.3% of GDP;</a:t>
            </a:r>
          </a:p>
          <a:p>
            <a:r>
              <a:rPr lang="en-US" dirty="0"/>
              <a:t> Improve compliance with Data Protection &amp; Privacy Act to 30%.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3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8676E-AECA-856B-DBE2-6972C93B6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EC67-DC63-3EA3-2101-6579DFC1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7974"/>
            <a:ext cx="7477125" cy="137220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Karuma Power Plant and Data Center Integration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C66BB-4706-A49A-88A6-F7E0B63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1271752"/>
            <a:ext cx="8694539" cy="512254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dirty="0"/>
              <a:t>Action Line C2 (Infrastructure), C7 (E-Environment, E-Energy)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The 600MW Karuma Hydropower Plant, now operational, will host a government data center, ensuring energy security for digital infrastructure.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This supports resilient data hosting, cybersecurity, and the roll-out of e-government services (SDG 9.c).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Linked to WSIS Target 1.5: Connectivity and access to public digital infrastructure in underserved areas.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East African Power pool –transmission network to South Sudan and DRC Congo, power export to Kenya, EACOP to Tanzania</a:t>
            </a:r>
          </a:p>
        </p:txBody>
      </p:sp>
    </p:spTree>
    <p:extLst>
      <p:ext uri="{BB962C8B-B14F-4D97-AF65-F5344CB8AC3E}">
        <p14:creationId xmlns:p14="http://schemas.microsoft.com/office/powerpoint/2010/main" val="132004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07D6-1737-FE6F-B8D1-39EA15A9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Digital Transformation under NDP IV </a:t>
            </a:r>
            <a:br>
              <a:rPr lang="en-US" sz="28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7961D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– Status and Strategic Focus.2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6BA92-95AB-E6E0-8004-B0EAA97B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5" y="1418898"/>
            <a:ext cx="8935637" cy="497540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C3-Access to information</a:t>
            </a:r>
          </a:p>
          <a:p>
            <a:pPr algn="just"/>
            <a:r>
              <a:rPr lang="en-US" sz="2400" dirty="0"/>
              <a:t>41.6 million active mobile subscriptions for a population of 45.9 million people and 196.0 thousand fixed lines and 18.2m smartphones</a:t>
            </a:r>
          </a:p>
          <a:p>
            <a:pPr algn="just"/>
            <a:r>
              <a:rPr lang="en-US" sz="2400" dirty="0"/>
              <a:t>Mobile money transactions 2.15 mobile transactions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903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7028</TotalTime>
  <Words>1675</Words>
  <Application>Microsoft Office PowerPoint</Application>
  <PresentationFormat>Custom</PresentationFormat>
  <Paragraphs>146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Calibri</vt:lpstr>
      <vt:lpstr>Google Sans</vt:lpstr>
      <vt:lpstr>Office Theme</vt:lpstr>
      <vt:lpstr>PowerPoint Presentation</vt:lpstr>
      <vt:lpstr>PowerPoint Presentation</vt:lpstr>
      <vt:lpstr>INTRODUCTION</vt:lpstr>
      <vt:lpstr>Legal Framework </vt:lpstr>
      <vt:lpstr>Institutional Framework–C1</vt:lpstr>
      <vt:lpstr>Digital Transformation under NDP IV – Status and Strategic Focus.1  </vt:lpstr>
      <vt:lpstr>Strategic Goals by FY2029/30 </vt:lpstr>
      <vt:lpstr>Karuma Power Plant and Data Center Integration </vt:lpstr>
      <vt:lpstr>Digital Transformation under NDP IV  – Status and Strategic Focus.2</vt:lpstr>
      <vt:lpstr>C4-capacity building </vt:lpstr>
      <vt:lpstr>C5-Security</vt:lpstr>
      <vt:lpstr>C6 enabling environment</vt:lpstr>
      <vt:lpstr>C7 –ICT applications-Advancing Digital Inclusion and Literacy</vt:lpstr>
      <vt:lpstr>Digitalization of Uganda’s Electricity Grid </vt:lpstr>
      <vt:lpstr>Uganda’s Energy Transition Plan</vt:lpstr>
      <vt:lpstr>Sustainable Extraction of Green Minerals </vt:lpstr>
      <vt:lpstr>Digital Governance of Oil and Gas Projects</vt:lpstr>
      <vt:lpstr>E-Waste Management and Digital Circular Economy</vt:lpstr>
      <vt:lpstr>Challenges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Melat Getachew</cp:lastModifiedBy>
  <cp:revision>175</cp:revision>
  <dcterms:created xsi:type="dcterms:W3CDTF">2021-11-23T15:48:30Z</dcterms:created>
  <dcterms:modified xsi:type="dcterms:W3CDTF">2025-05-16T08:22:45Z</dcterms:modified>
</cp:coreProperties>
</file>