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4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owerPoint_presentation_cover_slide_digital_im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digital_illustration_combines_technology_and_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640080"/>
            <a:ext cx="12533752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National Legal and Policy Frameworks</a:t>
            </a:r>
            <a:endParaRPr lang="en-US" sz="3600" b="1" dirty="0">
              <a:solidFill>
                <a:srgbClr val="FFFFFF"/>
              </a:solidFill>
            </a:endParaRPr>
          </a:p>
          <a:p>
            <a:endParaRPr sz="2400" b="1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sz="2400" dirty="0"/>
              <a:t>- Personal Data Protection Act (PDPA) 2022: Enforced from May 2023, governs personal data usage.</a:t>
            </a:r>
            <a:br>
              <a:rPr sz="2400" dirty="0"/>
            </a:br>
            <a:r>
              <a:rPr sz="2400" dirty="0"/>
              <a:t>- e-Government Act (2019) &amp; Regulations (2020): Sets guidelines for digital data handling.</a:t>
            </a:r>
            <a:br>
              <a:rPr sz="2400" dirty="0"/>
            </a:br>
            <a:r>
              <a:rPr sz="2400" dirty="0"/>
              <a:t>- National ICT Policy (2016): Promotes data governance.</a:t>
            </a:r>
            <a:br>
              <a:rPr sz="2400" dirty="0"/>
            </a:br>
            <a:r>
              <a:rPr sz="2400" dirty="0"/>
              <a:t>- Electronic Data Sharing Guidelines (2021): Encourages system interoperability.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digital_illustration_combines_technology_and_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640080"/>
            <a:ext cx="10037684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Institutional and Technical Infrastructure</a:t>
            </a:r>
            <a:endParaRPr lang="en-US" sz="3600" b="1" dirty="0">
              <a:solidFill>
                <a:srgbClr val="FFFFFF"/>
              </a:solidFill>
            </a:endParaRPr>
          </a:p>
          <a:p>
            <a:endParaRPr sz="3600" b="1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/>
              <a:t>- </a:t>
            </a:r>
            <a:r>
              <a:rPr sz="2400" dirty="0"/>
              <a:t>Personal Data Protection Commission (PDPC): Oversees enforcement of PDPA.</a:t>
            </a:r>
            <a:br>
              <a:rPr sz="2400" dirty="0"/>
            </a:br>
            <a:r>
              <a:rPr sz="2400" dirty="0"/>
              <a:t>- National Data Centre (2016): Offers secure digital infrastructure.</a:t>
            </a:r>
            <a:br>
              <a:rPr sz="2400" dirty="0"/>
            </a:br>
            <a:r>
              <a:rPr sz="2400" dirty="0"/>
              <a:t>- Digital Tanzania </a:t>
            </a:r>
            <a:r>
              <a:rPr sz="2400" dirty="0" err="1"/>
              <a:t>Programme</a:t>
            </a:r>
            <a:r>
              <a:rPr sz="2400" dirty="0"/>
              <a:t> (2021–2026): Expands internet and e-services.</a:t>
            </a:r>
            <a:br>
              <a:rPr sz="2400" dirty="0"/>
            </a:br>
            <a:r>
              <a:rPr sz="2400" dirty="0"/>
              <a:t>- </a:t>
            </a:r>
            <a:r>
              <a:rPr sz="2400" dirty="0" err="1"/>
              <a:t>GovTech</a:t>
            </a:r>
            <a:r>
              <a:rPr sz="2400" dirty="0"/>
              <a:t> Maturity Index: Tanzania ranks in Group 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digital_illustration_combines_technology_and_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640080"/>
            <a:ext cx="10083914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Regional Engagement and Harmonization</a:t>
            </a:r>
            <a:endParaRPr lang="en-US" sz="3600" b="1" dirty="0">
              <a:solidFill>
                <a:srgbClr val="FFFFFF"/>
              </a:solidFill>
            </a:endParaRPr>
          </a:p>
          <a:p>
            <a:endParaRPr sz="3600" b="1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dirty="0"/>
              <a:t>- </a:t>
            </a:r>
            <a:r>
              <a:rPr sz="2400" dirty="0"/>
              <a:t>East African Community (EAC): Contributes to regional data governance policy.</a:t>
            </a:r>
            <a:br>
              <a:rPr sz="2400" dirty="0"/>
            </a:br>
            <a:r>
              <a:rPr sz="2400" dirty="0"/>
              <a:t>- Judicial Training: Judges trained on data law enforcement.</a:t>
            </a:r>
            <a:br>
              <a:rPr sz="2400" dirty="0"/>
            </a:br>
            <a:r>
              <a:rPr sz="2400" dirty="0"/>
              <a:t>- Regional Dialogues: Active participation in harmonization workshops.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digital_illustration_combines_technology_and_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640080"/>
            <a:ext cx="93497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1" dirty="0">
              <a:solidFill>
                <a:srgbClr val="FFFFFF"/>
              </a:solidFill>
            </a:endParaRPr>
          </a:p>
          <a:p>
            <a:r>
              <a:rPr sz="3600" b="1" dirty="0">
                <a:solidFill>
                  <a:srgbClr val="FFFFFF"/>
                </a:solidFill>
              </a:rPr>
              <a:t>Alignment with AU and </a:t>
            </a:r>
            <a:r>
              <a:rPr sz="3600" b="1" dirty="0" err="1">
                <a:solidFill>
                  <a:srgbClr val="FFFFFF"/>
                </a:solidFill>
              </a:rPr>
              <a:t>AfCFTA</a:t>
            </a:r>
            <a:r>
              <a:rPr sz="3600" b="1" dirty="0">
                <a:solidFill>
                  <a:srgbClr val="FFFFFF"/>
                </a:solidFill>
              </a:rPr>
              <a:t> Frameworks</a:t>
            </a:r>
            <a:endParaRPr lang="en-US" sz="3600" b="1" dirty="0">
              <a:solidFill>
                <a:srgbClr val="FFFFFF"/>
              </a:solidFill>
            </a:endParaRPr>
          </a:p>
          <a:p>
            <a:endParaRPr sz="2400" b="1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sz="2400" dirty="0"/>
              <a:t>- AU Data Policy Framework: Tanzania upholds data privacy and cross-border principles.</a:t>
            </a:r>
            <a:br>
              <a:rPr sz="2400" dirty="0"/>
            </a:br>
            <a:r>
              <a:rPr sz="2400" dirty="0"/>
              <a:t>- </a:t>
            </a:r>
            <a:r>
              <a:rPr sz="2400" dirty="0" err="1"/>
              <a:t>AfCFTA</a:t>
            </a:r>
            <a:r>
              <a:rPr sz="2400" dirty="0"/>
              <a:t> Protocol on Digital Trade: Supports uniform e-commerce and data rules.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digital_illustration_combines_technology_and_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1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1805940"/>
            <a:ext cx="8076185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Achievements and Impact</a:t>
            </a:r>
            <a:endParaRPr lang="en-US" sz="2400" b="1" dirty="0">
              <a:solidFill>
                <a:srgbClr val="FFFFFF"/>
              </a:solidFill>
            </a:endParaRPr>
          </a:p>
          <a:p>
            <a:endParaRPr sz="2000" b="1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sz="2400" dirty="0"/>
              <a:t>- Legal Frameworks: Comprehensive data policies established.</a:t>
            </a:r>
            <a:br>
              <a:rPr sz="2400" dirty="0"/>
            </a:br>
            <a:r>
              <a:rPr sz="2400" dirty="0"/>
              <a:t>- Digital Infrastructure: National Data Centre and DPI initiatives.</a:t>
            </a:r>
            <a:br>
              <a:rPr sz="2400" dirty="0"/>
            </a:br>
            <a:r>
              <a:rPr sz="2400" dirty="0"/>
              <a:t>- Regional Leadership: Key role in EAC and AU frameworks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digital_illustration_combines_technology_and_T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640080"/>
            <a:ext cx="8667116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FFFF"/>
                </a:solidFill>
              </a:rPr>
              <a:t>Future Outlook</a:t>
            </a:r>
            <a:endParaRPr lang="en-US" sz="3600" b="1" dirty="0">
              <a:solidFill>
                <a:srgbClr val="FFFFFF"/>
              </a:solidFill>
            </a:endParaRPr>
          </a:p>
          <a:p>
            <a:endParaRPr sz="2400" b="1" dirty="0">
              <a:solidFill>
                <a:srgbClr val="FFFFFF"/>
              </a:solidFill>
            </a:endParaRPr>
          </a:p>
          <a:p>
            <a:pPr>
              <a:defRPr sz="2000">
                <a:solidFill>
                  <a:srgbClr val="FFFFFF"/>
                </a:solidFill>
              </a:defRPr>
            </a:pPr>
            <a:r>
              <a:rPr sz="2400" dirty="0"/>
              <a:t>- Implementation: Strengthen enforcement of PDPA.</a:t>
            </a:r>
            <a:br>
              <a:rPr sz="2400" dirty="0"/>
            </a:br>
            <a:r>
              <a:rPr sz="2400" dirty="0"/>
              <a:t>- Capacity Building: Train data officers and public education.</a:t>
            </a:r>
            <a:br>
              <a:rPr sz="2400" dirty="0"/>
            </a:br>
            <a:r>
              <a:rPr sz="2400" dirty="0"/>
              <a:t>- Continued Collaboration: Support harmonized continental policies.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269</Words>
  <Application>Microsoft Macintosh PowerPoint</Application>
  <PresentationFormat>Custom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2</cp:revision>
  <dcterms:created xsi:type="dcterms:W3CDTF">2013-01-27T09:14:16Z</dcterms:created>
  <dcterms:modified xsi:type="dcterms:W3CDTF">2025-05-15T11:40:49Z</dcterms:modified>
  <cp:category/>
</cp:coreProperties>
</file>