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4"/>
  </p:normalViewPr>
  <p:slideViewPr>
    <p:cSldViewPr snapToGrid="0" snapToObjects="1">
      <p:cViewPr varScale="1">
        <p:scale>
          <a:sx n="112" d="100"/>
          <a:sy n="112" d="100"/>
        </p:scale>
        <p:origin x="16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tion_Slide_Tanzan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1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presentation_slide_displays_a_deep_blue_backgr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82296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800" b="1">
                <a:solidFill>
                  <a:srgbClr val="FFFFFF"/>
                </a:solidFill>
              </a:defRPr>
            </a:pPr>
            <a:r>
              <a:rPr sz="2800" dirty="0"/>
              <a:t>Digital Tanzania – Ready for the Future</a:t>
            </a:r>
            <a:endParaRPr lang="en-US" sz="2800" dirty="0"/>
          </a:p>
          <a:p>
            <a:pPr algn="l">
              <a:defRPr sz="2800" b="1">
                <a:solidFill>
                  <a:srgbClr val="FFFFFF"/>
                </a:solidFill>
              </a:defRPr>
            </a:pPr>
            <a:endParaRPr sz="2400" dirty="0"/>
          </a:p>
          <a:p>
            <a:pPr algn="l">
              <a:defRPr sz="1600">
                <a:solidFill>
                  <a:srgbClr val="FFFFFF"/>
                </a:solidFill>
              </a:defRPr>
            </a:pPr>
            <a:r>
              <a:rPr sz="2400" dirty="0"/>
              <a:t>- Digital policy = working</a:t>
            </a:r>
            <a:br>
              <a:rPr sz="2400" dirty="0"/>
            </a:br>
            <a:r>
              <a:rPr sz="2400" dirty="0"/>
              <a:t>- More data, leadership, equity</a:t>
            </a:r>
            <a:br>
              <a:rPr sz="2400" dirty="0"/>
            </a:br>
            <a:r>
              <a:rPr sz="2400" dirty="0"/>
              <a:t>- Invest in skills, access, scale</a:t>
            </a:r>
            <a:br>
              <a:rPr sz="2400" dirty="0"/>
            </a:br>
            <a:br>
              <a:rPr sz="2400" dirty="0"/>
            </a:br>
            <a:endParaRPr lang="en-US" sz="2400" dirty="0"/>
          </a:p>
          <a:p>
            <a:pPr algn="l">
              <a:defRPr sz="1600">
                <a:solidFill>
                  <a:srgbClr val="FFFFFF"/>
                </a:solidFill>
              </a:defRPr>
            </a:pPr>
            <a:endParaRPr lang="en-TZ" sz="2400" dirty="0"/>
          </a:p>
          <a:p>
            <a:pPr algn="ctr">
              <a:defRPr sz="1600">
                <a:solidFill>
                  <a:srgbClr val="FFFFFF"/>
                </a:solidFill>
              </a:defRPr>
            </a:pPr>
            <a:r>
              <a:rPr sz="4000" dirty="0"/>
              <a:t>Thank You – Q&amp;A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presentation_slide_displays_a_deep_blue_backgr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1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360170"/>
            <a:ext cx="822960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800" b="1">
                <a:solidFill>
                  <a:srgbClr val="FFFFFF"/>
                </a:solidFill>
              </a:defRPr>
            </a:pPr>
            <a:r>
              <a:rPr dirty="0"/>
              <a:t>National Vision for ICT &amp; Development</a:t>
            </a:r>
            <a:endParaRPr lang="en-US" dirty="0"/>
          </a:p>
          <a:p>
            <a:pPr algn="l">
              <a:defRPr sz="2800" b="1">
                <a:solidFill>
                  <a:srgbClr val="FFFFFF"/>
                </a:solidFill>
              </a:defRPr>
            </a:pPr>
            <a:endParaRPr sz="2400" dirty="0"/>
          </a:p>
          <a:p>
            <a:pPr algn="l">
              <a:defRPr sz="1600">
                <a:solidFill>
                  <a:srgbClr val="FFFFFF"/>
                </a:solidFill>
              </a:defRPr>
            </a:pPr>
            <a:r>
              <a:rPr sz="2400" dirty="0"/>
              <a:t>- Vision 2025: Middle-income, knowledge-based economy</a:t>
            </a:r>
            <a:br>
              <a:rPr sz="2400" dirty="0"/>
            </a:br>
            <a:r>
              <a:rPr sz="2400" dirty="0"/>
              <a:t>- ICT Policy 2016: Digital infrastructure &amp; inclusion</a:t>
            </a:r>
            <a:br>
              <a:rPr sz="2400" dirty="0"/>
            </a:br>
            <a:r>
              <a:rPr sz="2400" dirty="0"/>
              <a:t>- Digital Economy Framework (2024–2034)</a:t>
            </a:r>
            <a:br>
              <a:rPr sz="2400" dirty="0"/>
            </a:br>
            <a:r>
              <a:rPr sz="2400" dirty="0"/>
              <a:t>- Mtwara Development Corridor: Unlocks trade and digital access</a:t>
            </a:r>
            <a:endParaRPr lang="en-US" sz="2400" dirty="0"/>
          </a:p>
          <a:p>
            <a:pPr algn="l">
              <a:defRPr sz="1600">
                <a:solidFill>
                  <a:srgbClr val="FFFFFF"/>
                </a:solidFill>
              </a:defRPr>
            </a:pPr>
            <a:r>
              <a:rPr lang="en-TZ" sz="2400" dirty="0"/>
              <a:t>- Mwalimu Julius Nyerere Hydopower Project(</a:t>
            </a:r>
            <a:r>
              <a:rPr lang="en-GB" sz="2400" dirty="0"/>
              <a:t>2,115 megawatts (MW) </a:t>
            </a:r>
          </a:p>
          <a:p>
            <a:pPr algn="l">
              <a:defRPr sz="1600">
                <a:solidFill>
                  <a:srgbClr val="FFFFFF"/>
                </a:solidFill>
              </a:defRPr>
            </a:pPr>
            <a:r>
              <a:rPr lang="en-TZ" sz="2400" dirty="0"/>
              <a:t>- Digital Tanzania Project</a:t>
            </a:r>
          </a:p>
          <a:p>
            <a:pPr algn="l">
              <a:defRPr sz="1600">
                <a:solidFill>
                  <a:srgbClr val="FFFFFF"/>
                </a:solidFill>
              </a:defRPr>
            </a:pPr>
            <a:r>
              <a:rPr lang="en-TZ" sz="2400" dirty="0"/>
              <a:t>-Rural  Eletrification n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presentation_slide_displays_a_deep_blue_backgr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82296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3600" b="1" dirty="0"/>
          </a:p>
          <a:p>
            <a:pPr algn="l">
              <a:defRPr sz="2800" b="1">
                <a:solidFill>
                  <a:srgbClr val="FFFFFF"/>
                </a:solidFill>
              </a:defRPr>
            </a:pPr>
            <a:r>
              <a:rPr sz="3600" b="1" dirty="0"/>
              <a:t>WSIS Action Lines – Core Focus Areas</a:t>
            </a:r>
            <a:endParaRPr lang="en-US" sz="3600" b="1" dirty="0"/>
          </a:p>
          <a:p>
            <a:pPr algn="l">
              <a:defRPr sz="2800" b="1">
                <a:solidFill>
                  <a:srgbClr val="FFFFFF"/>
                </a:solidFill>
              </a:defRPr>
            </a:pPr>
            <a:endParaRPr dirty="0"/>
          </a:p>
          <a:p>
            <a:pPr algn="l">
              <a:defRPr sz="1600">
                <a:solidFill>
                  <a:srgbClr val="FFFFFF"/>
                </a:solidFill>
              </a:defRPr>
            </a:pPr>
            <a:r>
              <a:rPr sz="2800" dirty="0"/>
              <a:t>C1: Government &amp; stakeholders</a:t>
            </a:r>
            <a:br>
              <a:rPr sz="2800" dirty="0"/>
            </a:br>
            <a:r>
              <a:rPr sz="2800" dirty="0"/>
              <a:t>C2: ICT infrastructure</a:t>
            </a:r>
            <a:br>
              <a:rPr sz="2800" dirty="0"/>
            </a:br>
            <a:r>
              <a:rPr sz="2800" dirty="0"/>
              <a:t>C3: Access to information</a:t>
            </a:r>
            <a:br>
              <a:rPr sz="2800" dirty="0"/>
            </a:br>
            <a:r>
              <a:rPr sz="2800" dirty="0"/>
              <a:t>C4: Capacity building</a:t>
            </a:r>
            <a:br>
              <a:rPr sz="2800" dirty="0"/>
            </a:br>
            <a:r>
              <a:rPr sz="2800" dirty="0"/>
              <a:t>C5: Security</a:t>
            </a:r>
            <a:br>
              <a:rPr sz="2800" dirty="0"/>
            </a:br>
            <a:r>
              <a:rPr sz="2800" dirty="0"/>
              <a:t>C6–C11: ICT applications (e-health, e-agriculture, etc.)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presentation_slide_displays_a_deep_blue_backgr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82296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800" b="1">
                <a:solidFill>
                  <a:srgbClr val="FFFFFF"/>
                </a:solidFill>
              </a:defRPr>
            </a:pPr>
            <a:r>
              <a:rPr dirty="0"/>
              <a:t>National Progress on WSIS Action Lines</a:t>
            </a:r>
          </a:p>
          <a:p>
            <a:pPr algn="l">
              <a:defRPr sz="1600">
                <a:solidFill>
                  <a:srgbClr val="FFFFFF"/>
                </a:solidFill>
              </a:defRPr>
            </a:pPr>
            <a:endParaRPr lang="en-US" sz="2000" dirty="0"/>
          </a:p>
          <a:p>
            <a:pPr algn="l">
              <a:defRPr sz="1600">
                <a:solidFill>
                  <a:srgbClr val="FFFFFF"/>
                </a:solidFill>
              </a:defRPr>
            </a:pPr>
            <a:r>
              <a:rPr sz="2000" dirty="0"/>
              <a:t>C2: ICT Infrastructure</a:t>
            </a:r>
            <a:br>
              <a:rPr sz="2000" dirty="0"/>
            </a:br>
            <a:r>
              <a:rPr sz="2000" dirty="0"/>
              <a:t>- NICTBB:</a:t>
            </a:r>
            <a:r>
              <a:rPr lang="en-US" sz="2000" dirty="0"/>
              <a:t> 7560</a:t>
            </a:r>
            <a:r>
              <a:rPr sz="2000" dirty="0"/>
              <a:t>km of fiber</a:t>
            </a:r>
            <a:br>
              <a:rPr sz="2000" dirty="0"/>
            </a:br>
            <a:r>
              <a:rPr sz="2000" dirty="0"/>
              <a:t>- 616+ towers, 636 more planned (2024–2025)</a:t>
            </a:r>
            <a:br>
              <a:rPr sz="2000" dirty="0"/>
            </a:br>
            <a:r>
              <a:rPr sz="2000" dirty="0"/>
              <a:t>- Fiber to 40 new districts &amp; DRC link</a:t>
            </a:r>
            <a:br>
              <a:rPr sz="2000" dirty="0"/>
            </a:br>
            <a:r>
              <a:rPr sz="2000" dirty="0"/>
              <a:t>- </a:t>
            </a:r>
            <a:r>
              <a:rPr sz="2000" dirty="0" err="1"/>
              <a:t>Kigongo</a:t>
            </a:r>
            <a:r>
              <a:rPr sz="2000" dirty="0"/>
              <a:t>–</a:t>
            </a:r>
            <a:r>
              <a:rPr sz="2000" dirty="0" err="1"/>
              <a:t>Busisi</a:t>
            </a:r>
            <a:r>
              <a:rPr sz="2000" dirty="0"/>
              <a:t> Bridge: 35 → 4 mins travel</a:t>
            </a:r>
            <a:br>
              <a:rPr sz="2000" dirty="0"/>
            </a:br>
            <a:br>
              <a:rPr sz="2000" dirty="0"/>
            </a:br>
            <a:r>
              <a:rPr sz="2000" dirty="0"/>
              <a:t>C4: Capacity Building</a:t>
            </a:r>
            <a:br>
              <a:rPr sz="2000" dirty="0"/>
            </a:br>
            <a:r>
              <a:rPr sz="2000" dirty="0"/>
              <a:t>- ICT centers, </a:t>
            </a:r>
            <a:r>
              <a:rPr sz="2000" dirty="0" err="1"/>
              <a:t>eKichabi</a:t>
            </a:r>
            <a:r>
              <a:rPr sz="2000" dirty="0"/>
              <a:t> v2 in </a:t>
            </a:r>
            <a:r>
              <a:rPr sz="2000" dirty="0" err="1"/>
              <a:t>Kagera</a:t>
            </a:r>
            <a:endParaRPr lang="en-US" sz="2000" dirty="0"/>
          </a:p>
          <a:p>
            <a:pPr algn="l">
              <a:defRPr sz="1600">
                <a:solidFill>
                  <a:srgbClr val="FFFFFF"/>
                </a:solidFill>
              </a:defRPr>
            </a:pPr>
            <a:r>
              <a:rPr lang="en-TZ" sz="2000" dirty="0"/>
              <a:t>Rural Electrification, 12,301 villages(99%) electrified</a:t>
            </a:r>
            <a:br>
              <a:rPr sz="2000" dirty="0"/>
            </a:br>
            <a:br>
              <a:rPr sz="2000" dirty="0"/>
            </a:br>
            <a:r>
              <a:rPr sz="2000" dirty="0"/>
              <a:t>C5: Cybersecurity</a:t>
            </a:r>
            <a:br>
              <a:rPr sz="2000" dirty="0"/>
            </a:br>
            <a:r>
              <a:rPr sz="2000" dirty="0"/>
              <a:t>- National CERT (regional leader)</a:t>
            </a:r>
            <a:br>
              <a:rPr sz="2000" dirty="0"/>
            </a:br>
            <a:br>
              <a:rPr sz="2000" dirty="0"/>
            </a:br>
            <a:r>
              <a:rPr sz="2000" dirty="0"/>
              <a:t>C7: ICT Applications</a:t>
            </a:r>
            <a:br>
              <a:rPr sz="2000" dirty="0"/>
            </a:br>
            <a:r>
              <a:rPr sz="2000" dirty="0"/>
              <a:t>- </a:t>
            </a:r>
            <a:r>
              <a:rPr sz="2000" dirty="0" err="1"/>
              <a:t>GovTech</a:t>
            </a:r>
            <a:r>
              <a:rPr sz="2000" dirty="0"/>
              <a:t> Centre &amp; Services Directory</a:t>
            </a:r>
            <a:br>
              <a:rPr sz="2000" dirty="0"/>
            </a:br>
            <a:r>
              <a:rPr sz="2000" dirty="0"/>
              <a:t>- e-Gov, e-Health, e-Agriculture</a:t>
            </a:r>
            <a:endParaRPr lang="en-US" sz="2000" dirty="0"/>
          </a:p>
          <a:p>
            <a:pPr algn="l">
              <a:defRPr sz="1600">
                <a:solidFill>
                  <a:srgbClr val="FFFFFF"/>
                </a:solidFill>
              </a:defRPr>
            </a:pPr>
            <a:r>
              <a:rPr lang="en-TZ" sz="2000" dirty="0"/>
              <a:t>   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presentation_slide_displays_a_deep_blue_backgr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" y="1"/>
            <a:ext cx="81153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FFFFFF"/>
                </a:solidFill>
              </a:defRPr>
            </a:pPr>
            <a:r>
              <a:rPr dirty="0"/>
              <a:t>From Digital Policy to Development Results</a:t>
            </a:r>
            <a:endParaRPr lang="en-US" dirty="0"/>
          </a:p>
          <a:p>
            <a:pPr algn="l">
              <a:defRPr sz="2800" b="1">
                <a:solidFill>
                  <a:srgbClr val="FFFFFF"/>
                </a:solidFill>
              </a:defRPr>
            </a:pPr>
            <a:endParaRPr dirty="0"/>
          </a:p>
          <a:p>
            <a:pPr algn="l">
              <a:defRPr sz="1600">
                <a:solidFill>
                  <a:srgbClr val="FFFFFF"/>
                </a:solidFill>
              </a:defRPr>
            </a:pPr>
            <a:r>
              <a:rPr sz="2000" dirty="0"/>
              <a:t>SDG 3: Health</a:t>
            </a:r>
            <a:br>
              <a:rPr sz="2000" dirty="0"/>
            </a:br>
            <a:r>
              <a:rPr sz="2000" dirty="0"/>
              <a:t>- </a:t>
            </a:r>
            <a:r>
              <a:rPr sz="2000" dirty="0" err="1"/>
              <a:t>eLMIS</a:t>
            </a:r>
            <a:r>
              <a:rPr sz="2000" dirty="0"/>
              <a:t> (stock-outs ↓ 32% → 23%)</a:t>
            </a:r>
            <a:br>
              <a:rPr sz="2000" dirty="0"/>
            </a:br>
            <a:r>
              <a:rPr sz="2000" dirty="0"/>
              <a:t>- DHIS2ETL (TB tracking)</a:t>
            </a:r>
            <a:br>
              <a:rPr sz="2000" dirty="0"/>
            </a:br>
            <a:br>
              <a:rPr sz="2000" dirty="0"/>
            </a:br>
            <a:r>
              <a:rPr sz="2000" dirty="0"/>
              <a:t>SDG 4: Education</a:t>
            </a:r>
            <a:br>
              <a:rPr sz="2000" dirty="0"/>
            </a:br>
            <a:r>
              <a:rPr sz="2000" dirty="0"/>
              <a:t>- TIE Digital Library (free textbooks)</a:t>
            </a:r>
            <a:br>
              <a:rPr sz="2000" dirty="0"/>
            </a:br>
            <a:r>
              <a:rPr sz="2000" dirty="0"/>
              <a:t>- STEM for rural areas</a:t>
            </a:r>
            <a:br>
              <a:rPr sz="2000" dirty="0"/>
            </a:br>
            <a:br>
              <a:rPr sz="2000" dirty="0"/>
            </a:br>
            <a:r>
              <a:rPr sz="2000" dirty="0"/>
              <a:t>SDG 7: Clean Energy</a:t>
            </a:r>
            <a:br>
              <a:rPr sz="2000" dirty="0"/>
            </a:br>
            <a:r>
              <a:rPr sz="2000" dirty="0"/>
              <a:t>- </a:t>
            </a:r>
            <a:r>
              <a:rPr sz="2000" dirty="0" err="1"/>
              <a:t>Kakono</a:t>
            </a:r>
            <a:r>
              <a:rPr sz="2000" dirty="0"/>
              <a:t> HEP (87.8 MW)</a:t>
            </a:r>
            <a:br>
              <a:rPr sz="2000" dirty="0"/>
            </a:br>
            <a:r>
              <a:rPr sz="2000" dirty="0"/>
              <a:t>- </a:t>
            </a:r>
            <a:r>
              <a:rPr sz="2000" dirty="0" err="1"/>
              <a:t>Rumakali</a:t>
            </a:r>
            <a:r>
              <a:rPr sz="2000" dirty="0"/>
              <a:t> HEP (222 MW, 2,450 GWh)</a:t>
            </a:r>
            <a:br>
              <a:rPr sz="2000" dirty="0"/>
            </a:br>
            <a:br>
              <a:rPr sz="2000" dirty="0"/>
            </a:br>
            <a:r>
              <a:rPr sz="2000" dirty="0"/>
              <a:t>SDG 9: Innovation &amp; Infrastructure</a:t>
            </a:r>
            <a:br>
              <a:rPr sz="2000" dirty="0"/>
            </a:br>
            <a:r>
              <a:rPr sz="2000" dirty="0"/>
              <a:t>- Tanzania–Burundi SGR (1.3M </a:t>
            </a:r>
            <a:r>
              <a:rPr sz="2000" dirty="0" err="1"/>
              <a:t>tonnes</a:t>
            </a:r>
            <a:r>
              <a:rPr sz="2000" dirty="0"/>
              <a:t> cargo)</a:t>
            </a:r>
            <a:br>
              <a:rPr sz="2000" dirty="0"/>
            </a:br>
            <a:r>
              <a:rPr sz="2000" dirty="0"/>
              <a:t>- Fiber rollout, tech hubs</a:t>
            </a:r>
            <a:br>
              <a:rPr sz="2000" dirty="0"/>
            </a:br>
            <a:br>
              <a:rPr sz="2000" dirty="0"/>
            </a:br>
            <a:r>
              <a:rPr sz="2000" dirty="0"/>
              <a:t>SDG 16: Strong Institutions</a:t>
            </a:r>
            <a:br>
              <a:rPr sz="2000" dirty="0"/>
            </a:br>
            <a:r>
              <a:rPr sz="2000" dirty="0"/>
              <a:t>- Digital ID systems</a:t>
            </a:r>
            <a:br>
              <a:rPr sz="2000" dirty="0"/>
            </a:br>
            <a:r>
              <a:rPr sz="2000" dirty="0"/>
              <a:t>- Open Data Platforms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presentation_slide_displays_a_deep_blue_backgr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" y="571501"/>
            <a:ext cx="827532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800" b="1">
                <a:solidFill>
                  <a:srgbClr val="FFFFFF"/>
                </a:solidFill>
              </a:defRPr>
            </a:pPr>
            <a:r>
              <a:rPr sz="3200" dirty="0"/>
              <a:t>Tanzania &amp; the African Union’s Digital Aspirations</a:t>
            </a:r>
          </a:p>
          <a:p>
            <a:pPr algn="l">
              <a:defRPr sz="1600">
                <a:solidFill>
                  <a:srgbClr val="FFFFFF"/>
                </a:solidFill>
              </a:defRPr>
            </a:pPr>
            <a:r>
              <a:rPr sz="2800" dirty="0"/>
              <a:t>Agenda 2063 Aspirations:</a:t>
            </a:r>
            <a:br>
              <a:rPr sz="2800" dirty="0"/>
            </a:br>
            <a:r>
              <a:rPr sz="2800" dirty="0"/>
              <a:t>- Aspiration 1: Infrastructure-led growth</a:t>
            </a:r>
            <a:br>
              <a:rPr sz="2800" dirty="0"/>
            </a:br>
            <a:r>
              <a:rPr sz="2800" dirty="0"/>
              <a:t>- Aspiration 6: Digital society</a:t>
            </a:r>
            <a:br>
              <a:rPr sz="2800" dirty="0"/>
            </a:br>
            <a:br>
              <a:rPr sz="2800" dirty="0"/>
            </a:br>
            <a:r>
              <a:rPr sz="3200" b="1" dirty="0"/>
              <a:t>Flagships</a:t>
            </a:r>
            <a:r>
              <a:rPr sz="2800" dirty="0"/>
              <a:t>:</a:t>
            </a:r>
            <a:br>
              <a:rPr sz="2800" dirty="0"/>
            </a:br>
            <a:r>
              <a:rPr sz="2800" dirty="0"/>
              <a:t>- Tanzania–Burundi Railway</a:t>
            </a:r>
            <a:br>
              <a:rPr sz="2800" dirty="0"/>
            </a:br>
            <a:r>
              <a:rPr sz="2800" dirty="0"/>
              <a:t>- Mtwara Development Corridor</a:t>
            </a:r>
            <a:br>
              <a:rPr sz="2800" dirty="0"/>
            </a:br>
            <a:r>
              <a:rPr sz="2800" dirty="0"/>
              <a:t>- NICTBB links to </a:t>
            </a:r>
            <a:r>
              <a:rPr lang="en-US" sz="2800" dirty="0"/>
              <a:t>neighbouring </a:t>
            </a:r>
            <a:r>
              <a:rPr sz="2800" dirty="0"/>
              <a:t>DRC, Rwanda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presentation_slide_displays_a_deep_blue_backgr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82296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800" b="1">
                <a:solidFill>
                  <a:srgbClr val="FFFFFF"/>
                </a:solidFill>
              </a:defRPr>
            </a:pPr>
            <a:r>
              <a:rPr dirty="0"/>
              <a:t>Tanzania's Digital Progress: By the Numbers</a:t>
            </a:r>
          </a:p>
          <a:p>
            <a:pPr algn="l">
              <a:defRPr sz="1600">
                <a:solidFill>
                  <a:srgbClr val="FFFFFF"/>
                </a:solidFill>
              </a:defRPr>
            </a:pPr>
            <a:endParaRPr lang="en-US" sz="2400" dirty="0"/>
          </a:p>
          <a:p>
            <a:r>
              <a:rPr lang="en-TZ" sz="2400" dirty="0">
                <a:solidFill>
                  <a:schemeClr val="bg1"/>
                </a:solidFill>
              </a:rPr>
              <a:t>- Population 63 million by 2022 census </a:t>
            </a:r>
          </a:p>
          <a:p>
            <a:r>
              <a:rPr lang="en-TZ" sz="2400" dirty="0">
                <a:solidFill>
                  <a:schemeClr val="bg1"/>
                </a:solidFill>
              </a:rPr>
              <a:t>- </a:t>
            </a:r>
            <a:r>
              <a:rPr lang="en-GB" sz="2400" dirty="0">
                <a:solidFill>
                  <a:schemeClr val="bg1"/>
                </a:solidFill>
              </a:rPr>
              <a:t>Total mobile subscriptions: 71.9 million of Dec 2024 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bg1"/>
                </a:solidFill>
              </a:rPr>
              <a:t>- 33.1M internet users (52%) as of Dec 2024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- 42.3M mobile money users of Dec 2024 </a:t>
            </a:r>
          </a:p>
          <a:p>
            <a:pPr algn="l">
              <a:defRPr sz="1600">
                <a:solidFill>
                  <a:srgbClr val="FFFFFF"/>
                </a:solidFill>
              </a:defRPr>
            </a:pPr>
            <a:br>
              <a:rPr lang="en-GB" sz="2400" dirty="0"/>
            </a:br>
            <a:r>
              <a:rPr lang="en-GB" sz="2400" dirty="0"/>
              <a:t>Infrastructure Projects:</a:t>
            </a:r>
            <a:br>
              <a:rPr lang="en-GB" sz="2400" dirty="0"/>
            </a:br>
            <a:r>
              <a:rPr lang="en-GB" sz="2400" dirty="0"/>
              <a:t>- 616+ new towers</a:t>
            </a:r>
            <a:br>
              <a:rPr lang="en-GB" sz="2400" dirty="0"/>
            </a:br>
            <a:r>
              <a:rPr lang="en-GB" sz="2400" dirty="0"/>
              <a:t>- 40+ districts </a:t>
            </a:r>
            <a:r>
              <a:rPr lang="en-GB" sz="2400" dirty="0" err="1"/>
              <a:t>fiber</a:t>
            </a:r>
            <a:r>
              <a:rPr lang="en-GB" sz="2400" dirty="0"/>
              <a:t>-connected</a:t>
            </a:r>
            <a:br>
              <a:rPr lang="en-GB" sz="2400" dirty="0"/>
            </a:br>
            <a:r>
              <a:rPr lang="en-GB" sz="2400" dirty="0"/>
              <a:t>- </a:t>
            </a:r>
            <a:r>
              <a:rPr lang="en-GB" sz="2400" dirty="0" err="1"/>
              <a:t>GovTech</a:t>
            </a:r>
            <a:r>
              <a:rPr lang="en-GB" sz="2400" dirty="0"/>
              <a:t> </a:t>
            </a:r>
            <a:r>
              <a:rPr lang="en-GB" sz="2400" dirty="0" err="1"/>
              <a:t>Center</a:t>
            </a:r>
            <a:br>
              <a:rPr lang="en-GB" sz="2400" dirty="0"/>
            </a:br>
            <a:r>
              <a:rPr lang="en-GB" sz="2400" dirty="0"/>
              <a:t>- National Data Centre (N-Card)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presentation_slide_displays_a_deep_blue_backgr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800100"/>
            <a:ext cx="82296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800" b="1">
                <a:solidFill>
                  <a:srgbClr val="FFFFFF"/>
                </a:solidFill>
              </a:defRPr>
            </a:pPr>
            <a:r>
              <a:rPr sz="2800" dirty="0"/>
              <a:t>Closing the Gaps – Expanding the Impact</a:t>
            </a:r>
          </a:p>
          <a:p>
            <a:pPr algn="l">
              <a:defRPr sz="1600">
                <a:solidFill>
                  <a:srgbClr val="FFFFFF"/>
                </a:solidFill>
              </a:defRPr>
            </a:pPr>
            <a:endParaRPr lang="en-US" sz="2800" dirty="0"/>
          </a:p>
          <a:p>
            <a:pPr algn="l">
              <a:defRPr sz="1600">
                <a:solidFill>
                  <a:srgbClr val="FFFFFF"/>
                </a:solidFill>
              </a:defRPr>
            </a:pPr>
            <a:r>
              <a:rPr sz="2400" b="1" dirty="0"/>
              <a:t>Challenges</a:t>
            </a:r>
            <a:r>
              <a:rPr sz="2400" dirty="0"/>
              <a:t>:</a:t>
            </a:r>
            <a:br>
              <a:rPr sz="2400" dirty="0"/>
            </a:br>
            <a:r>
              <a:rPr sz="2400" dirty="0"/>
              <a:t>- Access gaps in remote zones</a:t>
            </a:r>
            <a:br>
              <a:rPr sz="2400" dirty="0"/>
            </a:br>
            <a:r>
              <a:rPr sz="2400" dirty="0"/>
              <a:t>- Digital literacy, gender divide</a:t>
            </a:r>
            <a:br>
              <a:rPr sz="2400" dirty="0"/>
            </a:br>
            <a:br>
              <a:rPr sz="2400" dirty="0"/>
            </a:br>
            <a:br>
              <a:rPr sz="2400" dirty="0"/>
            </a:br>
            <a:r>
              <a:rPr sz="2400" b="1" dirty="0"/>
              <a:t>Opportunities:</a:t>
            </a:r>
            <a:br>
              <a:rPr sz="2400" dirty="0"/>
            </a:br>
            <a:r>
              <a:rPr sz="2400" dirty="0"/>
              <a:t>- Rural infrastructure</a:t>
            </a:r>
            <a:br>
              <a:rPr sz="2400" dirty="0"/>
            </a:br>
            <a:r>
              <a:rPr sz="2400" dirty="0"/>
              <a:t>- Youth &amp; tech hubs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presentation_slide_displays_a_deep_blue_backgr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891540"/>
            <a:ext cx="82296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800" b="1">
                <a:solidFill>
                  <a:srgbClr val="FFFFFF"/>
                </a:solidFill>
              </a:defRPr>
            </a:pPr>
            <a:r>
              <a:rPr dirty="0"/>
              <a:t>Recommendations to Drive Forward</a:t>
            </a:r>
            <a:endParaRPr lang="en-US" dirty="0"/>
          </a:p>
          <a:p>
            <a:pPr algn="l">
              <a:defRPr sz="2800" b="1">
                <a:solidFill>
                  <a:srgbClr val="FFFFFF"/>
                </a:solidFill>
              </a:defRPr>
            </a:pPr>
            <a:endParaRPr dirty="0"/>
          </a:p>
          <a:p>
            <a:pPr algn="l">
              <a:defRPr sz="1600">
                <a:solidFill>
                  <a:srgbClr val="FFFFFF"/>
                </a:solidFill>
              </a:defRPr>
            </a:pPr>
            <a:r>
              <a:rPr dirty="0"/>
              <a:t>- </a:t>
            </a:r>
            <a:r>
              <a:rPr sz="2400" dirty="0"/>
              <a:t>Use WSIS indicators for M&amp;E</a:t>
            </a:r>
            <a:br>
              <a:rPr sz="2400" dirty="0"/>
            </a:br>
            <a:r>
              <a:rPr sz="2400" dirty="0"/>
              <a:t>- Integrate ICT in sectors</a:t>
            </a:r>
            <a:br>
              <a:rPr sz="2400" dirty="0"/>
            </a:br>
            <a:r>
              <a:rPr sz="2400" dirty="0"/>
              <a:t>- Build innovation hubs in smaller cities</a:t>
            </a:r>
            <a:br>
              <a:rPr sz="2400" dirty="0"/>
            </a:br>
            <a:r>
              <a:rPr sz="2400" dirty="0"/>
              <a:t>- Strengthen Smart Africa, AU partnerships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567</Words>
  <Application>Microsoft Macintosh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7</cp:revision>
  <dcterms:created xsi:type="dcterms:W3CDTF">2013-01-27T09:14:16Z</dcterms:created>
  <dcterms:modified xsi:type="dcterms:W3CDTF">2025-05-14T16:08:39Z</dcterms:modified>
  <cp:category/>
</cp:coreProperties>
</file>