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05" r:id="rId2"/>
    <p:sldId id="310"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74" r:id="rId17"/>
    <p:sldId id="351" r:id="rId18"/>
    <p:sldId id="360" r:id="rId19"/>
    <p:sldId id="369" r:id="rId20"/>
    <p:sldId id="1759" r:id="rId21"/>
    <p:sldId id="257" r:id="rId22"/>
    <p:sldId id="1756" r:id="rId23"/>
    <p:sldId id="1757" r:id="rId24"/>
    <p:sldId id="1758" r:id="rId25"/>
    <p:sldId id="1760" r:id="rId26"/>
    <p:sldId id="326" r:id="rId27"/>
    <p:sldId id="324" r:id="rId28"/>
    <p:sldId id="1761" r:id="rId29"/>
    <p:sldId id="325" r:id="rId30"/>
    <p:sldId id="1762" r:id="rId31"/>
    <p:sldId id="1542" r:id="rId32"/>
    <p:sldId id="1696" r:id="rId33"/>
    <p:sldId id="1703" r:id="rId34"/>
    <p:sldId id="1716" r:id="rId35"/>
    <p:sldId id="1709" r:id="rId36"/>
    <p:sldId id="1714" r:id="rId37"/>
    <p:sldId id="1717" r:id="rId38"/>
    <p:sldId id="1765" r:id="rId39"/>
    <p:sldId id="1766" r:id="rId40"/>
    <p:sldId id="1770" r:id="rId41"/>
    <p:sldId id="1769" r:id="rId42"/>
    <p:sldId id="1771" r:id="rId43"/>
    <p:sldId id="1763" r:id="rId44"/>
    <p:sldId id="276" r:id="rId45"/>
  </p:sldIdLst>
  <p:sldSz cx="18288000" cy="10287000"/>
  <p:notesSz cx="6858000" cy="9144000"/>
  <p:embeddedFontLst>
    <p:embeddedFont>
      <p:font typeface="Helvetica World" panose="020B0604020202020204" charset="-128"/>
      <p:regular r:id="rId47"/>
    </p:embeddedFont>
    <p:embeddedFont>
      <p:font typeface="Helvetica World Italics" panose="020B0604020202020204" charset="-128"/>
      <p:regular r:id="rId48"/>
    </p:embeddedFont>
    <p:embeddedFont>
      <p:font typeface="Aharoni" panose="02010803020104030203" pitchFamily="2" charset="-79"/>
      <p:bold r:id="rId49"/>
    </p:embeddedFont>
    <p:embeddedFont>
      <p:font typeface="Aptos" panose="020B0004020202020204" pitchFamily="34" charset="0"/>
      <p:regular r:id="rId50"/>
    </p:embeddedFont>
    <p:embeddedFont>
      <p:font typeface="Archivo Black" panose="020B0604020202020204" charset="0"/>
      <p:regular r:id="rId51"/>
    </p:embeddedFont>
    <p:embeddedFont>
      <p:font typeface="Calibri" panose="020F0502020204030204" pitchFamily="34" charset="0"/>
      <p:regular r:id="rId52"/>
      <p:bold r:id="rId53"/>
      <p:italic r:id="rId54"/>
      <p:boldItalic r:id="rId55"/>
    </p:embeddedFont>
    <p:embeddedFont>
      <p:font typeface="Century Gothic" panose="020B0502020202020204" pitchFamily="34" charset="0"/>
      <p:regular r:id="rId56"/>
      <p:bold r:id="rId57"/>
      <p:italic r:id="rId58"/>
      <p:boldItalic r:id="rId59"/>
    </p:embeddedFont>
    <p:embeddedFont>
      <p:font typeface="Muli Bold" panose="020B0604020202020204" charset="0"/>
      <p:regular r:id="rId60"/>
    </p:embeddedFont>
    <p:embeddedFont>
      <p:font typeface="Ubuntu" panose="020B050403060203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Verdana 2" panose="020B0604020202020204" charset="0"/>
      <p:regular r:id="rId69"/>
    </p:embeddedFont>
    <p:embeddedFont>
      <p:font typeface="Verdana 3" panose="020B06040305040B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033" autoAdjust="0"/>
  </p:normalViewPr>
  <p:slideViewPr>
    <p:cSldViewPr>
      <p:cViewPr varScale="1">
        <p:scale>
          <a:sx n="72" d="100"/>
          <a:sy n="72" d="100"/>
        </p:scale>
        <p:origin x="6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0B183-4DAA-4D18-A04F-9C9CB0B67664}" type="doc">
      <dgm:prSet loTypeId="urn:microsoft.com/office/officeart/2005/8/layout/hProcess6" loCatId="process" qsTypeId="urn:microsoft.com/office/officeart/2005/8/quickstyle/simple1" qsCatId="simple" csTypeId="urn:microsoft.com/office/officeart/2005/8/colors/accent1_2" csCatId="accent1" phldr="1"/>
      <dgm:spPr/>
    </dgm:pt>
    <dgm:pt modelId="{ACB38727-C3E1-4D5C-ADD8-CC55BFFC3920}">
      <dgm:prSet phldrT="[Texte]"/>
      <dgm:spPr>
        <a:solidFill>
          <a:srgbClr val="FF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latin typeface="Verdana 2" panose="020B0604020202020204" charset="0"/>
              <a:cs typeface="Verdana 2" panose="020B0604020202020204" charset="0"/>
            </a:rPr>
            <a:t>10/22 02/23</a:t>
          </a:r>
        </a:p>
      </dgm:t>
    </dgm:pt>
    <dgm:pt modelId="{98AD5E77-9197-4778-B290-B92450020630}" type="parTrans" cxnId="{F1210FF2-5BD2-4255-A7DD-871B06A707D0}">
      <dgm:prSet/>
      <dgm:spPr/>
      <dgm:t>
        <a:bodyPr/>
        <a:lstStyle/>
        <a:p>
          <a:endParaRPr lang="fr-FR"/>
        </a:p>
      </dgm:t>
    </dgm:pt>
    <dgm:pt modelId="{D8FF73F4-813C-4502-A7D2-C4A825CA5516}" type="sibTrans" cxnId="{F1210FF2-5BD2-4255-A7DD-871B06A707D0}">
      <dgm:prSet/>
      <dgm:spPr/>
      <dgm:t>
        <a:bodyPr/>
        <a:lstStyle/>
        <a:p>
          <a:endParaRPr lang="fr-FR"/>
        </a:p>
      </dgm:t>
    </dgm:pt>
    <dgm:pt modelId="{466F406B-2C42-41E7-897B-73D10D5DA6F7}">
      <dgm:prSet phldrT="[Texte]"/>
      <dgm:spPr>
        <a:solidFill>
          <a:srgbClr val="FFC000"/>
        </a:solidFill>
      </dgm:spPr>
      <dgm:t>
        <a:bodyPr/>
        <a:lstStyle/>
        <a:p>
          <a:r>
            <a:rPr lang="fr-FR" dirty="0">
              <a:latin typeface="Verdana 2" panose="020B0604020202020204" charset="0"/>
              <a:cs typeface="Verdana 2" panose="020B0604020202020204" charset="0"/>
            </a:rPr>
            <a:t>11/23</a:t>
          </a:r>
        </a:p>
      </dgm:t>
    </dgm:pt>
    <dgm:pt modelId="{E9F21730-0DEC-4613-923D-111CD7D7606D}" type="parTrans" cxnId="{22FC2855-9F88-4459-8348-9FEA4A670BB4}">
      <dgm:prSet/>
      <dgm:spPr/>
      <dgm:t>
        <a:bodyPr/>
        <a:lstStyle/>
        <a:p>
          <a:endParaRPr lang="fr-FR"/>
        </a:p>
      </dgm:t>
    </dgm:pt>
    <dgm:pt modelId="{154834B2-46E4-425A-BF46-05E494863476}" type="sibTrans" cxnId="{22FC2855-9F88-4459-8348-9FEA4A670BB4}">
      <dgm:prSet/>
      <dgm:spPr/>
      <dgm:t>
        <a:bodyPr/>
        <a:lstStyle/>
        <a:p>
          <a:endParaRPr lang="fr-FR"/>
        </a:p>
      </dgm:t>
    </dgm:pt>
    <dgm:pt modelId="{845041C8-E20F-4A85-A6DC-4A84E371A711}">
      <dgm:prSet phldrT="[Texte]"/>
      <dgm:spPr>
        <a:solidFill>
          <a:srgbClr val="00B050"/>
        </a:solidFill>
      </dgm:spPr>
      <dgm:t>
        <a:bodyPr/>
        <a:lstStyle/>
        <a:p>
          <a:r>
            <a:rPr lang="fr-FR" dirty="0">
              <a:latin typeface="Verdana 2" panose="020B0604020202020204" charset="0"/>
              <a:cs typeface="Verdana 2" panose="020B0604020202020204" charset="0"/>
            </a:rPr>
            <a:t>08/24</a:t>
          </a:r>
        </a:p>
      </dgm:t>
    </dgm:pt>
    <dgm:pt modelId="{12D1F485-943C-49BE-B572-C395F9C73C36}" type="parTrans" cxnId="{AD23B206-6E8E-4420-A630-27DBC58AD17A}">
      <dgm:prSet/>
      <dgm:spPr/>
      <dgm:t>
        <a:bodyPr/>
        <a:lstStyle/>
        <a:p>
          <a:endParaRPr lang="fr-FR"/>
        </a:p>
      </dgm:t>
    </dgm:pt>
    <dgm:pt modelId="{2579396E-3F02-4456-BCA0-CBE1F5E52C5B}" type="sibTrans" cxnId="{AD23B206-6E8E-4420-A630-27DBC58AD17A}">
      <dgm:prSet/>
      <dgm:spPr/>
      <dgm:t>
        <a:bodyPr/>
        <a:lstStyle/>
        <a:p>
          <a:endParaRPr lang="fr-FR"/>
        </a:p>
      </dgm:t>
    </dgm:pt>
    <dgm:pt modelId="{FC2F3D3E-F0F4-4ED0-B21A-EEBCD0772A4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dirty="0">
              <a:solidFill>
                <a:srgbClr val="00A5FF"/>
              </a:solidFill>
              <a:latin typeface="Verdana 2" panose="020B0604020202020204" charset="0"/>
              <a:ea typeface="MS PGothic" charset="-128"/>
              <a:cs typeface="Verdana 2" panose="020B0604020202020204" charset="0"/>
            </a:rPr>
            <a:t>Stratégie de promotion de l’Economie Circulaire </a:t>
          </a:r>
          <a:endParaRPr lang="fr-FR" b="1" dirty="0">
            <a:latin typeface="Verdana 2" panose="020B0604020202020204" charset="0"/>
            <a:cs typeface="Verdana 2" panose="020B0604020202020204" charset="0"/>
          </a:endParaRPr>
        </a:p>
      </dgm:t>
    </dgm:pt>
    <dgm:pt modelId="{71D2AA87-1BF6-4F6B-8382-4E19524B2A35}" type="parTrans" cxnId="{C1DE2356-34B5-4826-A758-7B2B7C274539}">
      <dgm:prSet/>
      <dgm:spPr/>
      <dgm:t>
        <a:bodyPr/>
        <a:lstStyle/>
        <a:p>
          <a:endParaRPr lang="fr-FR"/>
        </a:p>
      </dgm:t>
    </dgm:pt>
    <dgm:pt modelId="{278D661F-0F9D-41FF-8FD3-E2A279715FE7}" type="sibTrans" cxnId="{C1DE2356-34B5-4826-A758-7B2B7C274539}">
      <dgm:prSet/>
      <dgm:spPr/>
      <dgm:t>
        <a:bodyPr/>
        <a:lstStyle/>
        <a:p>
          <a:endParaRPr lang="fr-FR"/>
        </a:p>
      </dgm:t>
    </dgm:pt>
    <dgm:pt modelId="{1326667F-0F66-4ABD-AC80-480147380FE9}">
      <dgm:prSet/>
      <dgm:spPr/>
      <dgm:t>
        <a:bodyPr/>
        <a:lstStyle/>
        <a:p>
          <a:r>
            <a:rPr lang="fr-FR" b="1" dirty="0">
              <a:solidFill>
                <a:srgbClr val="00B0F0"/>
              </a:solidFill>
              <a:latin typeface="Verdana 2" panose="020B0604020202020204" charset="0"/>
              <a:cs typeface="Verdana 2" panose="020B0604020202020204" charset="0"/>
            </a:rPr>
            <a:t>Lancement du Projet I-EC fCR974</a:t>
          </a:r>
        </a:p>
      </dgm:t>
    </dgm:pt>
    <dgm:pt modelId="{21FD085A-024C-47F3-A4A1-83691EB0A32B}" type="parTrans" cxnId="{14EE1DC7-ADFF-4866-B152-28055040FAF6}">
      <dgm:prSet/>
      <dgm:spPr/>
      <dgm:t>
        <a:bodyPr/>
        <a:lstStyle/>
        <a:p>
          <a:endParaRPr lang="fr-FR"/>
        </a:p>
      </dgm:t>
    </dgm:pt>
    <dgm:pt modelId="{AC9A1277-CEA9-45BF-9715-DB6FD655014C}" type="sibTrans" cxnId="{14EE1DC7-ADFF-4866-B152-28055040FAF6}">
      <dgm:prSet/>
      <dgm:spPr/>
      <dgm:t>
        <a:bodyPr/>
        <a:lstStyle/>
        <a:p>
          <a:endParaRPr lang="fr-FR"/>
        </a:p>
      </dgm:t>
    </dgm:pt>
    <dgm:pt modelId="{6131D518-E421-4322-A951-FEE77BE7865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noProof="0" dirty="0">
              <a:solidFill>
                <a:srgbClr val="00A5FF"/>
              </a:solidFill>
              <a:latin typeface="Verdana 2" panose="020B0604020202020204" charset="0"/>
              <a:ea typeface="MS PGothic" charset="-128"/>
              <a:cs typeface="Verdana 2" panose="020B0604020202020204" charset="0"/>
            </a:rPr>
            <a:t>2</a:t>
          </a:r>
          <a:r>
            <a:rPr lang="fr-FR" b="1" baseline="30000" noProof="0" dirty="0">
              <a:solidFill>
                <a:srgbClr val="00A5FF"/>
              </a:solidFill>
              <a:latin typeface="Verdana 2" panose="020B0604020202020204" charset="0"/>
              <a:ea typeface="MS PGothic" charset="-128"/>
              <a:cs typeface="Verdana 2" panose="020B0604020202020204" charset="0"/>
            </a:rPr>
            <a:t>ème</a:t>
          </a:r>
          <a:r>
            <a:rPr lang="fr-FR" b="1" noProof="0" dirty="0">
              <a:solidFill>
                <a:srgbClr val="00A5FF"/>
              </a:solidFill>
              <a:latin typeface="Verdana 2" panose="020B0604020202020204" charset="0"/>
              <a:ea typeface="MS PGothic" charset="-128"/>
              <a:cs typeface="Verdana 2" panose="020B0604020202020204" charset="0"/>
            </a:rPr>
            <a:t> Assises de la Croissance Verte </a:t>
          </a:r>
          <a:endParaRPr lang="fr-FR" dirty="0">
            <a:latin typeface="Verdana 2" panose="020B0604020202020204" charset="0"/>
            <a:cs typeface="Verdana 2" panose="020B0604020202020204" charset="0"/>
          </a:endParaRPr>
        </a:p>
      </dgm:t>
    </dgm:pt>
    <dgm:pt modelId="{0E9A2191-C2D0-40E9-BE29-AD3A2ABEAAE5}" type="parTrans" cxnId="{EE6A9C01-F6A2-4BAC-A230-01227D22DAA8}">
      <dgm:prSet/>
      <dgm:spPr/>
      <dgm:t>
        <a:bodyPr/>
        <a:lstStyle/>
        <a:p>
          <a:endParaRPr lang="fr-FR"/>
        </a:p>
      </dgm:t>
    </dgm:pt>
    <dgm:pt modelId="{974CCB35-3AB1-4400-8193-5D7EE61ED8A0}" type="sibTrans" cxnId="{EE6A9C01-F6A2-4BAC-A230-01227D22DAA8}">
      <dgm:prSet/>
      <dgm:spPr/>
      <dgm:t>
        <a:bodyPr/>
        <a:lstStyle/>
        <a:p>
          <a:endParaRPr lang="fr-FR"/>
        </a:p>
      </dgm:t>
    </dgm:pt>
    <dgm:pt modelId="{15EE2FA3-7F80-42EB-B0FB-45EA44FA394B}" type="pres">
      <dgm:prSet presAssocID="{75F0B183-4DAA-4D18-A04F-9C9CB0B67664}" presName="theList" presStyleCnt="0">
        <dgm:presLayoutVars>
          <dgm:dir/>
          <dgm:animLvl val="lvl"/>
          <dgm:resizeHandles val="exact"/>
        </dgm:presLayoutVars>
      </dgm:prSet>
      <dgm:spPr/>
    </dgm:pt>
    <dgm:pt modelId="{4FBED645-D5AC-4704-837F-937541543FE9}" type="pres">
      <dgm:prSet presAssocID="{ACB38727-C3E1-4D5C-ADD8-CC55BFFC3920}" presName="compNode" presStyleCnt="0"/>
      <dgm:spPr/>
    </dgm:pt>
    <dgm:pt modelId="{1BE07B68-2A12-4553-B461-65963FADA4E6}" type="pres">
      <dgm:prSet presAssocID="{ACB38727-C3E1-4D5C-ADD8-CC55BFFC3920}" presName="noGeometry" presStyleCnt="0"/>
      <dgm:spPr/>
    </dgm:pt>
    <dgm:pt modelId="{DCBDA79A-BD10-4533-A3D1-99B820B68AA2}" type="pres">
      <dgm:prSet presAssocID="{ACB38727-C3E1-4D5C-ADD8-CC55BFFC3920}" presName="childTextVisible" presStyleLbl="bgAccFollowNode1" presStyleIdx="0" presStyleCnt="3" custScaleX="135678" custScaleY="56039" custLinFactNeighborX="5916">
        <dgm:presLayoutVars>
          <dgm:bulletEnabled val="1"/>
        </dgm:presLayoutVars>
      </dgm:prSet>
      <dgm:spPr/>
    </dgm:pt>
    <dgm:pt modelId="{FFAD5D77-7E07-4F25-B4A7-91D1CD556E43}" type="pres">
      <dgm:prSet presAssocID="{ACB38727-C3E1-4D5C-ADD8-CC55BFFC3920}" presName="childTextHidden" presStyleLbl="bgAccFollowNode1" presStyleIdx="0" presStyleCnt="3"/>
      <dgm:spPr/>
    </dgm:pt>
    <dgm:pt modelId="{DDAC39EA-FAD2-4398-B6D2-78296F369355}" type="pres">
      <dgm:prSet presAssocID="{ACB38727-C3E1-4D5C-ADD8-CC55BFFC3920}" presName="parentText" presStyleLbl="node1" presStyleIdx="0" presStyleCnt="3">
        <dgm:presLayoutVars>
          <dgm:chMax val="1"/>
          <dgm:bulletEnabled val="1"/>
        </dgm:presLayoutVars>
      </dgm:prSet>
      <dgm:spPr/>
    </dgm:pt>
    <dgm:pt modelId="{AE9CFB53-1290-432A-AA08-FF8A4CDA55F3}" type="pres">
      <dgm:prSet presAssocID="{ACB38727-C3E1-4D5C-ADD8-CC55BFFC3920}" presName="aSpace" presStyleCnt="0"/>
      <dgm:spPr/>
    </dgm:pt>
    <dgm:pt modelId="{A3A7D754-301E-4532-803B-DE7E013059BB}" type="pres">
      <dgm:prSet presAssocID="{466F406B-2C42-41E7-897B-73D10D5DA6F7}" presName="compNode" presStyleCnt="0"/>
      <dgm:spPr/>
    </dgm:pt>
    <dgm:pt modelId="{422B3A52-0A8A-4BB8-8388-E87F8DB66083}" type="pres">
      <dgm:prSet presAssocID="{466F406B-2C42-41E7-897B-73D10D5DA6F7}" presName="noGeometry" presStyleCnt="0"/>
      <dgm:spPr/>
    </dgm:pt>
    <dgm:pt modelId="{0DCAAA73-A81C-49CD-9E16-BB83D6A6978A}" type="pres">
      <dgm:prSet presAssocID="{466F406B-2C42-41E7-897B-73D10D5DA6F7}" presName="childTextVisible" presStyleLbl="bgAccFollowNode1" presStyleIdx="1" presStyleCnt="3" custScaleX="106080" custScaleY="57488" custLinFactNeighborX="3087">
        <dgm:presLayoutVars>
          <dgm:bulletEnabled val="1"/>
        </dgm:presLayoutVars>
      </dgm:prSet>
      <dgm:spPr/>
    </dgm:pt>
    <dgm:pt modelId="{4D196CD9-8EE7-40AF-8B73-5B92F353D8C1}" type="pres">
      <dgm:prSet presAssocID="{466F406B-2C42-41E7-897B-73D10D5DA6F7}" presName="childTextHidden" presStyleLbl="bgAccFollowNode1" presStyleIdx="1" presStyleCnt="3"/>
      <dgm:spPr/>
    </dgm:pt>
    <dgm:pt modelId="{C37113D3-9B1A-4B7E-85C8-291CDE00571F}" type="pres">
      <dgm:prSet presAssocID="{466F406B-2C42-41E7-897B-73D10D5DA6F7}" presName="parentText" presStyleLbl="node1" presStyleIdx="1" presStyleCnt="3" custLinFactNeighborX="6174">
        <dgm:presLayoutVars>
          <dgm:chMax val="1"/>
          <dgm:bulletEnabled val="1"/>
        </dgm:presLayoutVars>
      </dgm:prSet>
      <dgm:spPr/>
    </dgm:pt>
    <dgm:pt modelId="{A318AAEF-892A-4E78-86F7-0E53AC8C9CA9}" type="pres">
      <dgm:prSet presAssocID="{466F406B-2C42-41E7-897B-73D10D5DA6F7}" presName="aSpace" presStyleCnt="0"/>
      <dgm:spPr/>
    </dgm:pt>
    <dgm:pt modelId="{0C21A5C3-553A-4F54-9F5E-85E8AEA95581}" type="pres">
      <dgm:prSet presAssocID="{845041C8-E20F-4A85-A6DC-4A84E371A711}" presName="compNode" presStyleCnt="0"/>
      <dgm:spPr/>
    </dgm:pt>
    <dgm:pt modelId="{8B7A98CD-7479-4518-8E28-B31739EA884F}" type="pres">
      <dgm:prSet presAssocID="{845041C8-E20F-4A85-A6DC-4A84E371A711}" presName="noGeometry" presStyleCnt="0"/>
      <dgm:spPr/>
    </dgm:pt>
    <dgm:pt modelId="{277CD7BE-E327-44E7-AAE0-96D19BB8F9A4}" type="pres">
      <dgm:prSet presAssocID="{845041C8-E20F-4A85-A6DC-4A84E371A711}" presName="childTextVisible" presStyleLbl="bgAccFollowNode1" presStyleIdx="2" presStyleCnt="3" custScaleX="100587" custScaleY="57005">
        <dgm:presLayoutVars>
          <dgm:bulletEnabled val="1"/>
        </dgm:presLayoutVars>
      </dgm:prSet>
      <dgm:spPr/>
    </dgm:pt>
    <dgm:pt modelId="{720CA61F-89DF-4F0F-82B2-A30C2AB0E3EB}" type="pres">
      <dgm:prSet presAssocID="{845041C8-E20F-4A85-A6DC-4A84E371A711}" presName="childTextHidden" presStyleLbl="bgAccFollowNode1" presStyleIdx="2" presStyleCnt="3"/>
      <dgm:spPr/>
    </dgm:pt>
    <dgm:pt modelId="{13CC0416-B3D6-4375-AD37-3301D2647206}" type="pres">
      <dgm:prSet presAssocID="{845041C8-E20F-4A85-A6DC-4A84E371A711}" presName="parentText" presStyleLbl="node1" presStyleIdx="2" presStyleCnt="3">
        <dgm:presLayoutVars>
          <dgm:chMax val="1"/>
          <dgm:bulletEnabled val="1"/>
        </dgm:presLayoutVars>
      </dgm:prSet>
      <dgm:spPr/>
    </dgm:pt>
  </dgm:ptLst>
  <dgm:cxnLst>
    <dgm:cxn modelId="{EE6A9C01-F6A2-4BAC-A230-01227D22DAA8}" srcId="{466F406B-2C42-41E7-897B-73D10D5DA6F7}" destId="{6131D518-E421-4322-A951-FEE77BE78653}" srcOrd="0" destOrd="0" parTransId="{0E9A2191-C2D0-40E9-BE29-AD3A2ABEAAE5}" sibTransId="{974CCB35-3AB1-4400-8193-5D7EE61ED8A0}"/>
    <dgm:cxn modelId="{AD23B206-6E8E-4420-A630-27DBC58AD17A}" srcId="{75F0B183-4DAA-4D18-A04F-9C9CB0B67664}" destId="{845041C8-E20F-4A85-A6DC-4A84E371A711}" srcOrd="2" destOrd="0" parTransId="{12D1F485-943C-49BE-B572-C395F9C73C36}" sibTransId="{2579396E-3F02-4456-BCA0-CBE1F5E52C5B}"/>
    <dgm:cxn modelId="{A04C3209-85D0-4CF3-8AB9-9D1A9D704031}" type="presOf" srcId="{845041C8-E20F-4A85-A6DC-4A84E371A711}" destId="{13CC0416-B3D6-4375-AD37-3301D2647206}" srcOrd="0" destOrd="0" presId="urn:microsoft.com/office/officeart/2005/8/layout/hProcess6"/>
    <dgm:cxn modelId="{F221114C-4A10-4DAD-B62E-DB4EDD0741E8}" type="presOf" srcId="{FC2F3D3E-F0F4-4ED0-B21A-EEBCD0772A4F}" destId="{DCBDA79A-BD10-4533-A3D1-99B820B68AA2}" srcOrd="0" destOrd="0" presId="urn:microsoft.com/office/officeart/2005/8/layout/hProcess6"/>
    <dgm:cxn modelId="{F8E1304D-BCCB-4EB5-AD57-D2879AA87736}" type="presOf" srcId="{6131D518-E421-4322-A951-FEE77BE78653}" destId="{0DCAAA73-A81C-49CD-9E16-BB83D6A6978A}" srcOrd="0" destOrd="0" presId="urn:microsoft.com/office/officeart/2005/8/layout/hProcess6"/>
    <dgm:cxn modelId="{49AD7270-6417-4F26-9285-E8FDA052D0A9}" type="presOf" srcId="{1326667F-0F66-4ABD-AC80-480147380FE9}" destId="{720CA61F-89DF-4F0F-82B2-A30C2AB0E3EB}" srcOrd="1" destOrd="0" presId="urn:microsoft.com/office/officeart/2005/8/layout/hProcess6"/>
    <dgm:cxn modelId="{E298D870-411B-4120-B7EC-F5CC03E10DDC}" type="presOf" srcId="{75F0B183-4DAA-4D18-A04F-9C9CB0B67664}" destId="{15EE2FA3-7F80-42EB-B0FB-45EA44FA394B}" srcOrd="0" destOrd="0" presId="urn:microsoft.com/office/officeart/2005/8/layout/hProcess6"/>
    <dgm:cxn modelId="{22FC2855-9F88-4459-8348-9FEA4A670BB4}" srcId="{75F0B183-4DAA-4D18-A04F-9C9CB0B67664}" destId="{466F406B-2C42-41E7-897B-73D10D5DA6F7}" srcOrd="1" destOrd="0" parTransId="{E9F21730-0DEC-4613-923D-111CD7D7606D}" sibTransId="{154834B2-46E4-425A-BF46-05E494863476}"/>
    <dgm:cxn modelId="{C8702D55-EA56-4FFB-9EC3-A0673EC74078}" type="presOf" srcId="{466F406B-2C42-41E7-897B-73D10D5DA6F7}" destId="{C37113D3-9B1A-4B7E-85C8-291CDE00571F}" srcOrd="0" destOrd="0" presId="urn:microsoft.com/office/officeart/2005/8/layout/hProcess6"/>
    <dgm:cxn modelId="{C1DE2356-34B5-4826-A758-7B2B7C274539}" srcId="{ACB38727-C3E1-4D5C-ADD8-CC55BFFC3920}" destId="{FC2F3D3E-F0F4-4ED0-B21A-EEBCD0772A4F}" srcOrd="0" destOrd="0" parTransId="{71D2AA87-1BF6-4F6B-8382-4E19524B2A35}" sibTransId="{278D661F-0F9D-41FF-8FD3-E2A279715FE7}"/>
    <dgm:cxn modelId="{88D7E792-6B35-4744-A8E5-5DE7BA6DFB95}" type="presOf" srcId="{6131D518-E421-4322-A951-FEE77BE78653}" destId="{4D196CD9-8EE7-40AF-8B73-5B92F353D8C1}" srcOrd="1" destOrd="0" presId="urn:microsoft.com/office/officeart/2005/8/layout/hProcess6"/>
    <dgm:cxn modelId="{7891EEB5-F5A2-4E42-842E-09F9B65CF0E1}" type="presOf" srcId="{1326667F-0F66-4ABD-AC80-480147380FE9}" destId="{277CD7BE-E327-44E7-AAE0-96D19BB8F9A4}" srcOrd="0" destOrd="0" presId="urn:microsoft.com/office/officeart/2005/8/layout/hProcess6"/>
    <dgm:cxn modelId="{14EE1DC7-ADFF-4866-B152-28055040FAF6}" srcId="{845041C8-E20F-4A85-A6DC-4A84E371A711}" destId="{1326667F-0F66-4ABD-AC80-480147380FE9}" srcOrd="0" destOrd="0" parTransId="{21FD085A-024C-47F3-A4A1-83691EB0A32B}" sibTransId="{AC9A1277-CEA9-45BF-9715-DB6FD655014C}"/>
    <dgm:cxn modelId="{0C4134E2-3C8E-4158-B626-A62DC9D134FC}" type="presOf" srcId="{ACB38727-C3E1-4D5C-ADD8-CC55BFFC3920}" destId="{DDAC39EA-FAD2-4398-B6D2-78296F369355}" srcOrd="0" destOrd="0" presId="urn:microsoft.com/office/officeart/2005/8/layout/hProcess6"/>
    <dgm:cxn modelId="{F1210FF2-5BD2-4255-A7DD-871B06A707D0}" srcId="{75F0B183-4DAA-4D18-A04F-9C9CB0B67664}" destId="{ACB38727-C3E1-4D5C-ADD8-CC55BFFC3920}" srcOrd="0" destOrd="0" parTransId="{98AD5E77-9197-4778-B290-B92450020630}" sibTransId="{D8FF73F4-813C-4502-A7D2-C4A825CA5516}"/>
    <dgm:cxn modelId="{4A7605F4-FD1E-4C81-9A32-34E966AB8FFF}" type="presOf" srcId="{FC2F3D3E-F0F4-4ED0-B21A-EEBCD0772A4F}" destId="{FFAD5D77-7E07-4F25-B4A7-91D1CD556E43}" srcOrd="1" destOrd="0" presId="urn:microsoft.com/office/officeart/2005/8/layout/hProcess6"/>
    <dgm:cxn modelId="{A97E15D3-B7D4-4CD2-B4BD-DBBA88C3CCBF}" type="presParOf" srcId="{15EE2FA3-7F80-42EB-B0FB-45EA44FA394B}" destId="{4FBED645-D5AC-4704-837F-937541543FE9}" srcOrd="0" destOrd="0" presId="urn:microsoft.com/office/officeart/2005/8/layout/hProcess6"/>
    <dgm:cxn modelId="{74FE3522-9F62-4A4C-A4C1-FD601C2110AD}" type="presParOf" srcId="{4FBED645-D5AC-4704-837F-937541543FE9}" destId="{1BE07B68-2A12-4553-B461-65963FADA4E6}" srcOrd="0" destOrd="0" presId="urn:microsoft.com/office/officeart/2005/8/layout/hProcess6"/>
    <dgm:cxn modelId="{1B1C427D-18B1-4B6F-BB04-D638D03B3448}" type="presParOf" srcId="{4FBED645-D5AC-4704-837F-937541543FE9}" destId="{DCBDA79A-BD10-4533-A3D1-99B820B68AA2}" srcOrd="1" destOrd="0" presId="urn:microsoft.com/office/officeart/2005/8/layout/hProcess6"/>
    <dgm:cxn modelId="{CD337355-BD04-4512-81D6-EAD620754D86}" type="presParOf" srcId="{4FBED645-D5AC-4704-837F-937541543FE9}" destId="{FFAD5D77-7E07-4F25-B4A7-91D1CD556E43}" srcOrd="2" destOrd="0" presId="urn:microsoft.com/office/officeart/2005/8/layout/hProcess6"/>
    <dgm:cxn modelId="{8443724C-B430-4351-9F36-EFECD03F0C3F}" type="presParOf" srcId="{4FBED645-D5AC-4704-837F-937541543FE9}" destId="{DDAC39EA-FAD2-4398-B6D2-78296F369355}" srcOrd="3" destOrd="0" presId="urn:microsoft.com/office/officeart/2005/8/layout/hProcess6"/>
    <dgm:cxn modelId="{078C66C6-4F3B-4479-B693-A4CFE10EC420}" type="presParOf" srcId="{15EE2FA3-7F80-42EB-B0FB-45EA44FA394B}" destId="{AE9CFB53-1290-432A-AA08-FF8A4CDA55F3}" srcOrd="1" destOrd="0" presId="urn:microsoft.com/office/officeart/2005/8/layout/hProcess6"/>
    <dgm:cxn modelId="{08859DCD-829E-4E38-B8AA-3C1255950699}" type="presParOf" srcId="{15EE2FA3-7F80-42EB-B0FB-45EA44FA394B}" destId="{A3A7D754-301E-4532-803B-DE7E013059BB}" srcOrd="2" destOrd="0" presId="urn:microsoft.com/office/officeart/2005/8/layout/hProcess6"/>
    <dgm:cxn modelId="{F2804519-6C5A-4288-AE47-C37F2B71C80B}" type="presParOf" srcId="{A3A7D754-301E-4532-803B-DE7E013059BB}" destId="{422B3A52-0A8A-4BB8-8388-E87F8DB66083}" srcOrd="0" destOrd="0" presId="urn:microsoft.com/office/officeart/2005/8/layout/hProcess6"/>
    <dgm:cxn modelId="{4E181E40-1CD7-4169-B0DC-3B2557015384}" type="presParOf" srcId="{A3A7D754-301E-4532-803B-DE7E013059BB}" destId="{0DCAAA73-A81C-49CD-9E16-BB83D6A6978A}" srcOrd="1" destOrd="0" presId="urn:microsoft.com/office/officeart/2005/8/layout/hProcess6"/>
    <dgm:cxn modelId="{7CFA7F99-740E-412C-AA39-211F2F80B4BE}" type="presParOf" srcId="{A3A7D754-301E-4532-803B-DE7E013059BB}" destId="{4D196CD9-8EE7-40AF-8B73-5B92F353D8C1}" srcOrd="2" destOrd="0" presId="urn:microsoft.com/office/officeart/2005/8/layout/hProcess6"/>
    <dgm:cxn modelId="{9F7CAD07-9389-4A1D-8568-88A0327FEAE9}" type="presParOf" srcId="{A3A7D754-301E-4532-803B-DE7E013059BB}" destId="{C37113D3-9B1A-4B7E-85C8-291CDE00571F}" srcOrd="3" destOrd="0" presId="urn:microsoft.com/office/officeart/2005/8/layout/hProcess6"/>
    <dgm:cxn modelId="{AF031A34-0B89-4CA6-A071-453493E30A37}" type="presParOf" srcId="{15EE2FA3-7F80-42EB-B0FB-45EA44FA394B}" destId="{A318AAEF-892A-4E78-86F7-0E53AC8C9CA9}" srcOrd="3" destOrd="0" presId="urn:microsoft.com/office/officeart/2005/8/layout/hProcess6"/>
    <dgm:cxn modelId="{760DA9FF-A2C2-4D3F-B011-CEAEB0ECBE30}" type="presParOf" srcId="{15EE2FA3-7F80-42EB-B0FB-45EA44FA394B}" destId="{0C21A5C3-553A-4F54-9F5E-85E8AEA95581}" srcOrd="4" destOrd="0" presId="urn:microsoft.com/office/officeart/2005/8/layout/hProcess6"/>
    <dgm:cxn modelId="{2A351B46-7A24-4CD7-9982-D0275726241C}" type="presParOf" srcId="{0C21A5C3-553A-4F54-9F5E-85E8AEA95581}" destId="{8B7A98CD-7479-4518-8E28-B31739EA884F}" srcOrd="0" destOrd="0" presId="urn:microsoft.com/office/officeart/2005/8/layout/hProcess6"/>
    <dgm:cxn modelId="{86D4AAB3-17B2-491E-9914-95FA0D1A5BA6}" type="presParOf" srcId="{0C21A5C3-553A-4F54-9F5E-85E8AEA95581}" destId="{277CD7BE-E327-44E7-AAE0-96D19BB8F9A4}" srcOrd="1" destOrd="0" presId="urn:microsoft.com/office/officeart/2005/8/layout/hProcess6"/>
    <dgm:cxn modelId="{A3802CA6-B44D-4A94-8952-C43B1214AEDD}" type="presParOf" srcId="{0C21A5C3-553A-4F54-9F5E-85E8AEA95581}" destId="{720CA61F-89DF-4F0F-82B2-A30C2AB0E3EB}" srcOrd="2" destOrd="0" presId="urn:microsoft.com/office/officeart/2005/8/layout/hProcess6"/>
    <dgm:cxn modelId="{6785F6FD-B370-465F-8B41-B814CB4D834E}" type="presParOf" srcId="{0C21A5C3-553A-4F54-9F5E-85E8AEA95581}" destId="{13CC0416-B3D6-4375-AD37-3301D264720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CD698-F87F-4F94-BBF3-7DC4111B9A4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59AA0DA3-A4E7-4DFF-86AB-602088C908AC}">
      <dgm:prSet phldrT="[Texte]" custT="1"/>
      <dgm:spPr/>
      <dgm:t>
        <a:bodyPr/>
        <a:lstStyle/>
        <a:p>
          <a:r>
            <a:rPr lang="fr-FR" sz="3200" b="1" dirty="0">
              <a:latin typeface="Verdana 2" panose="020B0604020202020204" charset="0"/>
              <a:cs typeface="Verdana 2" panose="020B0604020202020204" charset="0"/>
            </a:rPr>
            <a:t>Diagnostic et </a:t>
          </a:r>
          <a:br>
            <a:rPr lang="fr-FR" sz="3200" b="1" dirty="0">
              <a:latin typeface="Verdana 2" panose="020B0604020202020204" charset="0"/>
              <a:cs typeface="Verdana 2" panose="020B0604020202020204" charset="0"/>
            </a:rPr>
          </a:br>
          <a:r>
            <a:rPr lang="fr-FR" sz="3200" b="1" dirty="0">
              <a:latin typeface="Verdana 2" panose="020B0604020202020204" charset="0"/>
              <a:cs typeface="Verdana 2" panose="020B0604020202020204" charset="0"/>
            </a:rPr>
            <a:t>plan d’action</a:t>
          </a:r>
        </a:p>
      </dgm:t>
    </dgm:pt>
    <dgm:pt modelId="{FB739054-D692-4FB9-B296-BC25FC61D472}" type="parTrans" cxnId="{5468797B-BEB3-41AB-82A9-BB9EB0F6CC6A}">
      <dgm:prSet/>
      <dgm:spPr/>
      <dgm:t>
        <a:bodyPr/>
        <a:lstStyle/>
        <a:p>
          <a:endParaRPr lang="fr-FR"/>
        </a:p>
      </dgm:t>
    </dgm:pt>
    <dgm:pt modelId="{C2F6EE5C-081D-41D6-807C-B82157A676D9}" type="sibTrans" cxnId="{5468797B-BEB3-41AB-82A9-BB9EB0F6CC6A}">
      <dgm:prSet/>
      <dgm:spPr/>
      <dgm:t>
        <a:bodyPr/>
        <a:lstStyle/>
        <a:p>
          <a:endParaRPr lang="fr-FR"/>
        </a:p>
      </dgm:t>
    </dgm:pt>
    <dgm:pt modelId="{4CBBB7A6-985C-4F6F-BA8F-5135AAAD55B7}">
      <dgm:prSet phldrT="[Texte]" custT="1"/>
      <dgm:spPr/>
      <dgm:t>
        <a:bodyPr/>
        <a:lstStyle/>
        <a:p>
          <a:r>
            <a:rPr lang="fr-FR" sz="3200" b="1" dirty="0">
              <a:latin typeface="Verdana 2" panose="020B0604020202020204" charset="0"/>
              <a:cs typeface="Verdana 2" panose="020B0604020202020204" charset="0"/>
            </a:rPr>
            <a:t>Sensibilisation et formation</a:t>
          </a:r>
        </a:p>
      </dgm:t>
    </dgm:pt>
    <dgm:pt modelId="{3EEF07C8-B4DA-440C-BB7A-503A91F5E726}" type="parTrans" cxnId="{EC703B5B-F7C3-4637-868F-3B980A8B85FF}">
      <dgm:prSet/>
      <dgm:spPr/>
      <dgm:t>
        <a:bodyPr/>
        <a:lstStyle/>
        <a:p>
          <a:endParaRPr lang="fr-FR"/>
        </a:p>
      </dgm:t>
    </dgm:pt>
    <dgm:pt modelId="{875CE506-9202-4213-AC9E-85D32556DB60}" type="sibTrans" cxnId="{EC703B5B-F7C3-4637-868F-3B980A8B85FF}">
      <dgm:prSet/>
      <dgm:spPr/>
      <dgm:t>
        <a:bodyPr/>
        <a:lstStyle/>
        <a:p>
          <a:endParaRPr lang="fr-FR"/>
        </a:p>
      </dgm:t>
    </dgm:pt>
    <dgm:pt modelId="{5682A82C-F23A-4577-9FFB-C71850E5FF2B}">
      <dgm:prSet phldrT="[Texte]" custT="1"/>
      <dgm:spPr/>
      <dgm:t>
        <a:bodyPr/>
        <a:lstStyle/>
        <a:p>
          <a:pPr marL="0" indent="0"/>
          <a:r>
            <a:rPr lang="fr-FR" sz="3200" b="1" dirty="0">
              <a:latin typeface="Verdana 2" panose="020B0604020202020204" charset="0"/>
              <a:cs typeface="Verdana 2" panose="020B0604020202020204" charset="0"/>
            </a:rPr>
            <a:t>Coopération et communication</a:t>
          </a:r>
        </a:p>
      </dgm:t>
    </dgm:pt>
    <dgm:pt modelId="{974E279C-02DF-436A-9E90-C986A22236D9}" type="parTrans" cxnId="{5C20BFD5-F41C-4FBF-BFC6-00CAB1D7A7E0}">
      <dgm:prSet/>
      <dgm:spPr/>
      <dgm:t>
        <a:bodyPr/>
        <a:lstStyle/>
        <a:p>
          <a:endParaRPr lang="fr-FR"/>
        </a:p>
      </dgm:t>
    </dgm:pt>
    <dgm:pt modelId="{19802C5D-17B5-44EA-8C85-C43A82B1DD13}" type="sibTrans" cxnId="{5C20BFD5-F41C-4FBF-BFC6-00CAB1D7A7E0}">
      <dgm:prSet/>
      <dgm:spPr/>
      <dgm:t>
        <a:bodyPr/>
        <a:lstStyle/>
        <a:p>
          <a:endParaRPr lang="fr-FR"/>
        </a:p>
      </dgm:t>
    </dgm:pt>
    <dgm:pt modelId="{960F312E-666C-4FF2-95B8-9A8439D6C6E8}" type="pres">
      <dgm:prSet presAssocID="{684CD698-F87F-4F94-BBF3-7DC4111B9A49}" presName="Name0" presStyleCnt="0">
        <dgm:presLayoutVars>
          <dgm:chMax val="7"/>
          <dgm:chPref val="7"/>
          <dgm:dir/>
        </dgm:presLayoutVars>
      </dgm:prSet>
      <dgm:spPr/>
    </dgm:pt>
    <dgm:pt modelId="{EB16885F-2160-4837-9CA1-633A2296202F}" type="pres">
      <dgm:prSet presAssocID="{684CD698-F87F-4F94-BBF3-7DC4111B9A49}" presName="Name1" presStyleCnt="0"/>
      <dgm:spPr/>
    </dgm:pt>
    <dgm:pt modelId="{CD6A6A2B-7361-463B-A03A-35D6C90FFED7}" type="pres">
      <dgm:prSet presAssocID="{684CD698-F87F-4F94-BBF3-7DC4111B9A49}" presName="cycle" presStyleCnt="0"/>
      <dgm:spPr/>
    </dgm:pt>
    <dgm:pt modelId="{86728416-15FB-47BE-9BB1-39B92B8069BF}" type="pres">
      <dgm:prSet presAssocID="{684CD698-F87F-4F94-BBF3-7DC4111B9A49}" presName="srcNode" presStyleLbl="node1" presStyleIdx="0" presStyleCnt="3"/>
      <dgm:spPr/>
    </dgm:pt>
    <dgm:pt modelId="{82580BB8-6547-4B9B-9593-822E46B89C8A}" type="pres">
      <dgm:prSet presAssocID="{684CD698-F87F-4F94-BBF3-7DC4111B9A49}" presName="conn" presStyleLbl="parChTrans1D2" presStyleIdx="0" presStyleCnt="1"/>
      <dgm:spPr/>
    </dgm:pt>
    <dgm:pt modelId="{31AC3BA4-DE54-4676-9620-B7CF7633BE3D}" type="pres">
      <dgm:prSet presAssocID="{684CD698-F87F-4F94-BBF3-7DC4111B9A49}" presName="extraNode" presStyleLbl="node1" presStyleIdx="0" presStyleCnt="3"/>
      <dgm:spPr/>
    </dgm:pt>
    <dgm:pt modelId="{DFB4B09E-8979-4181-99DA-DCF3C0B08D9F}" type="pres">
      <dgm:prSet presAssocID="{684CD698-F87F-4F94-BBF3-7DC4111B9A49}" presName="dstNode" presStyleLbl="node1" presStyleIdx="0" presStyleCnt="3"/>
      <dgm:spPr/>
    </dgm:pt>
    <dgm:pt modelId="{C4FA8C88-98DB-45DF-B3C3-D39819F7A54B}" type="pres">
      <dgm:prSet presAssocID="{59AA0DA3-A4E7-4DFF-86AB-602088C908AC}" presName="text_1" presStyleLbl="node1" presStyleIdx="0" presStyleCnt="3">
        <dgm:presLayoutVars>
          <dgm:bulletEnabled val="1"/>
        </dgm:presLayoutVars>
      </dgm:prSet>
      <dgm:spPr/>
    </dgm:pt>
    <dgm:pt modelId="{DF435EEA-D6C8-4149-84D9-C8834BA14DD5}" type="pres">
      <dgm:prSet presAssocID="{59AA0DA3-A4E7-4DFF-86AB-602088C908AC}" presName="accent_1" presStyleCnt="0"/>
      <dgm:spPr/>
    </dgm:pt>
    <dgm:pt modelId="{525BC866-E1BC-45FA-87AE-3F9FDBB612CA}" type="pres">
      <dgm:prSet presAssocID="{59AA0DA3-A4E7-4DFF-86AB-602088C908AC}" presName="accentRepeatNode" presStyleLbl="solidFgAcc1" presStyleIdx="0" presStyleCnt="3"/>
      <dgm:spPr>
        <a:solidFill>
          <a:schemeClr val="accent5">
            <a:lumMod val="20000"/>
            <a:lumOff val="80000"/>
          </a:schemeClr>
        </a:solidFill>
      </dgm:spPr>
    </dgm:pt>
    <dgm:pt modelId="{4ACAD3EE-131A-4D3C-AD9A-4C874647BB7D}" type="pres">
      <dgm:prSet presAssocID="{4CBBB7A6-985C-4F6F-BA8F-5135AAAD55B7}" presName="text_2" presStyleLbl="node1" presStyleIdx="1" presStyleCnt="3">
        <dgm:presLayoutVars>
          <dgm:bulletEnabled val="1"/>
        </dgm:presLayoutVars>
      </dgm:prSet>
      <dgm:spPr/>
    </dgm:pt>
    <dgm:pt modelId="{78A4DFFA-AA80-411B-84E6-F3A0330C50ED}" type="pres">
      <dgm:prSet presAssocID="{4CBBB7A6-985C-4F6F-BA8F-5135AAAD55B7}" presName="accent_2" presStyleCnt="0"/>
      <dgm:spPr/>
    </dgm:pt>
    <dgm:pt modelId="{AC05502B-295B-4727-B871-752407752DBC}" type="pres">
      <dgm:prSet presAssocID="{4CBBB7A6-985C-4F6F-BA8F-5135AAAD55B7}" presName="accentRepeatNode" presStyleLbl="solidFgAcc1" presStyleIdx="1" presStyleCnt="3"/>
      <dgm:spPr>
        <a:solidFill>
          <a:schemeClr val="accent4">
            <a:lumMod val="20000"/>
            <a:lumOff val="80000"/>
          </a:schemeClr>
        </a:solidFill>
      </dgm:spPr>
    </dgm:pt>
    <dgm:pt modelId="{B388ECFB-9367-4531-BB1E-6928F82ED188}" type="pres">
      <dgm:prSet presAssocID="{5682A82C-F23A-4577-9FFB-C71850E5FF2B}" presName="text_3" presStyleLbl="node1" presStyleIdx="2" presStyleCnt="3" custScaleX="102374">
        <dgm:presLayoutVars>
          <dgm:bulletEnabled val="1"/>
        </dgm:presLayoutVars>
      </dgm:prSet>
      <dgm:spPr/>
    </dgm:pt>
    <dgm:pt modelId="{0830B8D0-1DA6-4A9D-A553-C5E06E0890E8}" type="pres">
      <dgm:prSet presAssocID="{5682A82C-F23A-4577-9FFB-C71850E5FF2B}" presName="accent_3" presStyleCnt="0"/>
      <dgm:spPr/>
    </dgm:pt>
    <dgm:pt modelId="{2AB2305A-8C52-4CB6-BE3F-60599E98E228}" type="pres">
      <dgm:prSet presAssocID="{5682A82C-F23A-4577-9FFB-C71850E5FF2B}" presName="accentRepeatNode" presStyleLbl="solidFgAcc1" presStyleIdx="2" presStyleCnt="3"/>
      <dgm:spPr>
        <a:solidFill>
          <a:schemeClr val="accent2">
            <a:lumMod val="20000"/>
            <a:lumOff val="80000"/>
          </a:schemeClr>
        </a:solidFill>
      </dgm:spPr>
    </dgm:pt>
  </dgm:ptLst>
  <dgm:cxnLst>
    <dgm:cxn modelId="{3FA5273E-019F-451E-B9F9-6DDC615FB2E2}" type="presOf" srcId="{59AA0DA3-A4E7-4DFF-86AB-602088C908AC}" destId="{C4FA8C88-98DB-45DF-B3C3-D39819F7A54B}" srcOrd="0" destOrd="0" presId="urn:microsoft.com/office/officeart/2008/layout/VerticalCurvedList"/>
    <dgm:cxn modelId="{EC703B5B-F7C3-4637-868F-3B980A8B85FF}" srcId="{684CD698-F87F-4F94-BBF3-7DC4111B9A49}" destId="{4CBBB7A6-985C-4F6F-BA8F-5135AAAD55B7}" srcOrd="1" destOrd="0" parTransId="{3EEF07C8-B4DA-440C-BB7A-503A91F5E726}" sibTransId="{875CE506-9202-4213-AC9E-85D32556DB60}"/>
    <dgm:cxn modelId="{53DE7E58-960F-4A73-B089-F8C36919B341}" type="presOf" srcId="{684CD698-F87F-4F94-BBF3-7DC4111B9A49}" destId="{960F312E-666C-4FF2-95B8-9A8439D6C6E8}" srcOrd="0" destOrd="0" presId="urn:microsoft.com/office/officeart/2008/layout/VerticalCurvedList"/>
    <dgm:cxn modelId="{5468797B-BEB3-41AB-82A9-BB9EB0F6CC6A}" srcId="{684CD698-F87F-4F94-BBF3-7DC4111B9A49}" destId="{59AA0DA3-A4E7-4DFF-86AB-602088C908AC}" srcOrd="0" destOrd="0" parTransId="{FB739054-D692-4FB9-B296-BC25FC61D472}" sibTransId="{C2F6EE5C-081D-41D6-807C-B82157A676D9}"/>
    <dgm:cxn modelId="{ADB633BF-F8D4-47FE-96DB-7B2BA6AA8C3E}" type="presOf" srcId="{4CBBB7A6-985C-4F6F-BA8F-5135AAAD55B7}" destId="{4ACAD3EE-131A-4D3C-AD9A-4C874647BB7D}" srcOrd="0" destOrd="0" presId="urn:microsoft.com/office/officeart/2008/layout/VerticalCurvedList"/>
    <dgm:cxn modelId="{5C20BFD5-F41C-4FBF-BFC6-00CAB1D7A7E0}" srcId="{684CD698-F87F-4F94-BBF3-7DC4111B9A49}" destId="{5682A82C-F23A-4577-9FFB-C71850E5FF2B}" srcOrd="2" destOrd="0" parTransId="{974E279C-02DF-436A-9E90-C986A22236D9}" sibTransId="{19802C5D-17B5-44EA-8C85-C43A82B1DD13}"/>
    <dgm:cxn modelId="{657AD5E3-29B7-4147-B00D-F6186B894298}" type="presOf" srcId="{5682A82C-F23A-4577-9FFB-C71850E5FF2B}" destId="{B388ECFB-9367-4531-BB1E-6928F82ED188}" srcOrd="0" destOrd="0" presId="urn:microsoft.com/office/officeart/2008/layout/VerticalCurvedList"/>
    <dgm:cxn modelId="{26580AF3-61FC-4DE2-86D3-A67B3B3B3BAF}" type="presOf" srcId="{C2F6EE5C-081D-41D6-807C-B82157A676D9}" destId="{82580BB8-6547-4B9B-9593-822E46B89C8A}" srcOrd="0" destOrd="0" presId="urn:microsoft.com/office/officeart/2008/layout/VerticalCurvedList"/>
    <dgm:cxn modelId="{BBA401C2-ED88-4FD1-A952-EB376192FE1E}" type="presParOf" srcId="{960F312E-666C-4FF2-95B8-9A8439D6C6E8}" destId="{EB16885F-2160-4837-9CA1-633A2296202F}" srcOrd="0" destOrd="0" presId="urn:microsoft.com/office/officeart/2008/layout/VerticalCurvedList"/>
    <dgm:cxn modelId="{4C62C5C5-3F50-4976-87BE-27EB939EC11D}" type="presParOf" srcId="{EB16885F-2160-4837-9CA1-633A2296202F}" destId="{CD6A6A2B-7361-463B-A03A-35D6C90FFED7}" srcOrd="0" destOrd="0" presId="urn:microsoft.com/office/officeart/2008/layout/VerticalCurvedList"/>
    <dgm:cxn modelId="{ED856327-F1E8-492D-9934-EACC548983AF}" type="presParOf" srcId="{CD6A6A2B-7361-463B-A03A-35D6C90FFED7}" destId="{86728416-15FB-47BE-9BB1-39B92B8069BF}" srcOrd="0" destOrd="0" presId="urn:microsoft.com/office/officeart/2008/layout/VerticalCurvedList"/>
    <dgm:cxn modelId="{9C4B4537-8FAC-4F0E-B2E9-2A30F68B0DB2}" type="presParOf" srcId="{CD6A6A2B-7361-463B-A03A-35D6C90FFED7}" destId="{82580BB8-6547-4B9B-9593-822E46B89C8A}" srcOrd="1" destOrd="0" presId="urn:microsoft.com/office/officeart/2008/layout/VerticalCurvedList"/>
    <dgm:cxn modelId="{A1C82610-14BB-42C1-9CAF-1F85B8A4F009}" type="presParOf" srcId="{CD6A6A2B-7361-463B-A03A-35D6C90FFED7}" destId="{31AC3BA4-DE54-4676-9620-B7CF7633BE3D}" srcOrd="2" destOrd="0" presId="urn:microsoft.com/office/officeart/2008/layout/VerticalCurvedList"/>
    <dgm:cxn modelId="{1F402CD2-C877-4291-9F5B-D9D55F9497EA}" type="presParOf" srcId="{CD6A6A2B-7361-463B-A03A-35D6C90FFED7}" destId="{DFB4B09E-8979-4181-99DA-DCF3C0B08D9F}" srcOrd="3" destOrd="0" presId="urn:microsoft.com/office/officeart/2008/layout/VerticalCurvedList"/>
    <dgm:cxn modelId="{B5813DFF-23E3-4346-9A18-9521BDB6E747}" type="presParOf" srcId="{EB16885F-2160-4837-9CA1-633A2296202F}" destId="{C4FA8C88-98DB-45DF-B3C3-D39819F7A54B}" srcOrd="1" destOrd="0" presId="urn:microsoft.com/office/officeart/2008/layout/VerticalCurvedList"/>
    <dgm:cxn modelId="{9EA5DC87-ED31-4042-8FBF-AEAE0E460931}" type="presParOf" srcId="{EB16885F-2160-4837-9CA1-633A2296202F}" destId="{DF435EEA-D6C8-4149-84D9-C8834BA14DD5}" srcOrd="2" destOrd="0" presId="urn:microsoft.com/office/officeart/2008/layout/VerticalCurvedList"/>
    <dgm:cxn modelId="{AE8D797C-2CBE-4CA6-A4B8-70E10E22CC3C}" type="presParOf" srcId="{DF435EEA-D6C8-4149-84D9-C8834BA14DD5}" destId="{525BC866-E1BC-45FA-87AE-3F9FDBB612CA}" srcOrd="0" destOrd="0" presId="urn:microsoft.com/office/officeart/2008/layout/VerticalCurvedList"/>
    <dgm:cxn modelId="{CD995C11-A046-4D19-992F-DD9B5DB30830}" type="presParOf" srcId="{EB16885F-2160-4837-9CA1-633A2296202F}" destId="{4ACAD3EE-131A-4D3C-AD9A-4C874647BB7D}" srcOrd="3" destOrd="0" presId="urn:microsoft.com/office/officeart/2008/layout/VerticalCurvedList"/>
    <dgm:cxn modelId="{A37057C8-1351-449E-8665-A2A96779A1CD}" type="presParOf" srcId="{EB16885F-2160-4837-9CA1-633A2296202F}" destId="{78A4DFFA-AA80-411B-84E6-F3A0330C50ED}" srcOrd="4" destOrd="0" presId="urn:microsoft.com/office/officeart/2008/layout/VerticalCurvedList"/>
    <dgm:cxn modelId="{1E37B1A2-EA44-4581-8127-CF5C8FA7BE1A}" type="presParOf" srcId="{78A4DFFA-AA80-411B-84E6-F3A0330C50ED}" destId="{AC05502B-295B-4727-B871-752407752DBC}" srcOrd="0" destOrd="0" presId="urn:microsoft.com/office/officeart/2008/layout/VerticalCurvedList"/>
    <dgm:cxn modelId="{C9AF1C02-4B0E-422F-B768-362D230D7844}" type="presParOf" srcId="{EB16885F-2160-4837-9CA1-633A2296202F}" destId="{B388ECFB-9367-4531-BB1E-6928F82ED188}" srcOrd="5" destOrd="0" presId="urn:microsoft.com/office/officeart/2008/layout/VerticalCurvedList"/>
    <dgm:cxn modelId="{233763C6-B655-4C8B-B434-489E7A23D6BA}" type="presParOf" srcId="{EB16885F-2160-4837-9CA1-633A2296202F}" destId="{0830B8D0-1DA6-4A9D-A553-C5E06E0890E8}" srcOrd="6" destOrd="0" presId="urn:microsoft.com/office/officeart/2008/layout/VerticalCurvedList"/>
    <dgm:cxn modelId="{D28699AB-5889-4B43-B3D5-609917AE7476}" type="presParOf" srcId="{0830B8D0-1DA6-4A9D-A553-C5E06E0890E8}" destId="{2AB2305A-8C52-4CB6-BE3F-60599E98E2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DA79A-BD10-4533-A3D1-99B820B68AA2}">
      <dsp:nvSpPr>
        <dsp:cNvPr id="0" name=""/>
        <dsp:cNvSpPr/>
      </dsp:nvSpPr>
      <dsp:spPr>
        <a:xfrm>
          <a:off x="511762" y="2180788"/>
          <a:ext cx="5254807" cy="189719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600" b="1" kern="1200" dirty="0">
              <a:solidFill>
                <a:srgbClr val="00A5FF"/>
              </a:solidFill>
              <a:latin typeface="Verdana 2" panose="020B0604020202020204" charset="0"/>
              <a:ea typeface="MS PGothic" charset="-128"/>
              <a:cs typeface="Verdana 2" panose="020B0604020202020204" charset="0"/>
            </a:rPr>
            <a:t>Stratégie de promotion de l’Economie Circulaire </a:t>
          </a:r>
          <a:endParaRPr lang="fr-FR" sz="2600" b="1" kern="1200" dirty="0">
            <a:latin typeface="Verdana 2" panose="020B0604020202020204" charset="0"/>
            <a:cs typeface="Verdana 2" panose="020B0604020202020204" charset="0"/>
          </a:endParaRPr>
        </a:p>
      </dsp:txBody>
      <dsp:txXfrm>
        <a:off x="1825464" y="2465367"/>
        <a:ext cx="3277087" cy="1328035"/>
      </dsp:txXfrm>
    </dsp:sp>
    <dsp:sp modelId="{DDAC39EA-FAD2-4398-B6D2-78296F369355}">
      <dsp:nvSpPr>
        <dsp:cNvPr id="0" name=""/>
        <dsp:cNvSpPr/>
      </dsp:nvSpPr>
      <dsp:spPr>
        <a:xfrm>
          <a:off x="5290" y="2161135"/>
          <a:ext cx="1936499" cy="1936499"/>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4100" kern="1200" dirty="0">
              <a:latin typeface="Verdana 2" panose="020B0604020202020204" charset="0"/>
              <a:cs typeface="Verdana 2" panose="020B0604020202020204" charset="0"/>
            </a:rPr>
            <a:t>10/22 02/23</a:t>
          </a:r>
        </a:p>
      </dsp:txBody>
      <dsp:txXfrm>
        <a:off x="288884" y="2444729"/>
        <a:ext cx="1369311" cy="1369311"/>
      </dsp:txXfrm>
    </dsp:sp>
    <dsp:sp modelId="{0DCAAA73-A81C-49CD-9E16-BB83D6A6978A}">
      <dsp:nvSpPr>
        <dsp:cNvPr id="0" name=""/>
        <dsp:cNvSpPr/>
      </dsp:nvSpPr>
      <dsp:spPr>
        <a:xfrm>
          <a:off x="6749575" y="2156260"/>
          <a:ext cx="4108477" cy="194624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600" b="1" kern="1200" noProof="0" dirty="0">
              <a:solidFill>
                <a:srgbClr val="00A5FF"/>
              </a:solidFill>
              <a:latin typeface="Verdana 2" panose="020B0604020202020204" charset="0"/>
              <a:ea typeface="MS PGothic" charset="-128"/>
              <a:cs typeface="Verdana 2" panose="020B0604020202020204" charset="0"/>
            </a:rPr>
            <a:t>2</a:t>
          </a:r>
          <a:r>
            <a:rPr lang="fr-FR" sz="2600" b="1" kern="1200" baseline="30000" noProof="0" dirty="0">
              <a:solidFill>
                <a:srgbClr val="00A5FF"/>
              </a:solidFill>
              <a:latin typeface="Verdana 2" panose="020B0604020202020204" charset="0"/>
              <a:ea typeface="MS PGothic" charset="-128"/>
              <a:cs typeface="Verdana 2" panose="020B0604020202020204" charset="0"/>
            </a:rPr>
            <a:t>ème</a:t>
          </a:r>
          <a:r>
            <a:rPr lang="fr-FR" sz="2600" b="1" kern="1200" noProof="0" dirty="0">
              <a:solidFill>
                <a:srgbClr val="00A5FF"/>
              </a:solidFill>
              <a:latin typeface="Verdana 2" panose="020B0604020202020204" charset="0"/>
              <a:ea typeface="MS PGothic" charset="-128"/>
              <a:cs typeface="Verdana 2" panose="020B0604020202020204" charset="0"/>
            </a:rPr>
            <a:t> Assises de la Croissance Verte </a:t>
          </a:r>
          <a:endParaRPr lang="fr-FR" sz="2600" kern="1200" dirty="0">
            <a:latin typeface="Verdana 2" panose="020B0604020202020204" charset="0"/>
            <a:cs typeface="Verdana 2" panose="020B0604020202020204" charset="0"/>
          </a:endParaRPr>
        </a:p>
      </dsp:txBody>
      <dsp:txXfrm>
        <a:off x="7776694" y="2448197"/>
        <a:ext cx="2400170" cy="1362375"/>
      </dsp:txXfrm>
    </dsp:sp>
    <dsp:sp modelId="{C37113D3-9B1A-4B7E-85C8-291CDE00571F}">
      <dsp:nvSpPr>
        <dsp:cNvPr id="0" name=""/>
        <dsp:cNvSpPr/>
      </dsp:nvSpPr>
      <dsp:spPr>
        <a:xfrm>
          <a:off x="5899065" y="2161135"/>
          <a:ext cx="1936499" cy="1936499"/>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fr-FR" sz="4100" kern="1200" dirty="0">
              <a:latin typeface="Verdana 2" panose="020B0604020202020204" charset="0"/>
              <a:cs typeface="Verdana 2" panose="020B0604020202020204" charset="0"/>
            </a:rPr>
            <a:t>11/23</a:t>
          </a:r>
        </a:p>
      </dsp:txBody>
      <dsp:txXfrm>
        <a:off x="6182659" y="2444729"/>
        <a:ext cx="1369311" cy="1369311"/>
      </dsp:txXfrm>
    </dsp:sp>
    <dsp:sp modelId="{277CD7BE-E327-44E7-AAE0-96D19BB8F9A4}">
      <dsp:nvSpPr>
        <dsp:cNvPr id="0" name=""/>
        <dsp:cNvSpPr/>
      </dsp:nvSpPr>
      <dsp:spPr>
        <a:xfrm>
          <a:off x="11937438" y="2164436"/>
          <a:ext cx="3895733" cy="1929897"/>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0" lvl="0" indent="0" algn="ctr" defTabSz="1155700">
            <a:lnSpc>
              <a:spcPct val="90000"/>
            </a:lnSpc>
            <a:spcBef>
              <a:spcPct val="0"/>
            </a:spcBef>
            <a:spcAft>
              <a:spcPct val="35000"/>
            </a:spcAft>
            <a:buNone/>
          </a:pPr>
          <a:r>
            <a:rPr lang="fr-FR" sz="2600" b="1" kern="1200" dirty="0">
              <a:solidFill>
                <a:srgbClr val="00B0F0"/>
              </a:solidFill>
              <a:latin typeface="Verdana 2" panose="020B0604020202020204" charset="0"/>
              <a:cs typeface="Verdana 2" panose="020B0604020202020204" charset="0"/>
            </a:rPr>
            <a:t>Lancement du Projet I-EC fCR974</a:t>
          </a:r>
        </a:p>
      </dsp:txBody>
      <dsp:txXfrm>
        <a:off x="12911371" y="2453921"/>
        <a:ext cx="2246336" cy="1350927"/>
      </dsp:txXfrm>
    </dsp:sp>
    <dsp:sp modelId="{13CC0416-B3D6-4375-AD37-3301D2647206}">
      <dsp:nvSpPr>
        <dsp:cNvPr id="0" name=""/>
        <dsp:cNvSpPr/>
      </dsp:nvSpPr>
      <dsp:spPr>
        <a:xfrm>
          <a:off x="10980555" y="2161135"/>
          <a:ext cx="1936499" cy="1936499"/>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fr-FR" sz="4100" kern="1200" dirty="0">
              <a:latin typeface="Verdana 2" panose="020B0604020202020204" charset="0"/>
              <a:cs typeface="Verdana 2" panose="020B0604020202020204" charset="0"/>
            </a:rPr>
            <a:t>08/24</a:t>
          </a:r>
        </a:p>
      </dsp:txBody>
      <dsp:txXfrm>
        <a:off x="11264149" y="2444729"/>
        <a:ext cx="1369311" cy="1369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80BB8-6547-4B9B-9593-822E46B89C8A}">
      <dsp:nvSpPr>
        <dsp:cNvPr id="0" name=""/>
        <dsp:cNvSpPr/>
      </dsp:nvSpPr>
      <dsp:spPr>
        <a:xfrm>
          <a:off x="-7959748" y="-1075763"/>
          <a:ext cx="9444579" cy="9444579"/>
        </a:xfrm>
        <a:prstGeom prst="blockArc">
          <a:avLst>
            <a:gd name="adj1" fmla="val 18900000"/>
            <a:gd name="adj2" fmla="val 2700000"/>
            <a:gd name="adj3" fmla="val 22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FA8C88-98DB-45DF-B3C3-D39819F7A54B}">
      <dsp:nvSpPr>
        <dsp:cNvPr id="0" name=""/>
        <dsp:cNvSpPr/>
      </dsp:nvSpPr>
      <dsp:spPr>
        <a:xfrm>
          <a:off x="947292" y="838853"/>
          <a:ext cx="4544217"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Diagnostic et </a:t>
          </a:r>
          <a:br>
            <a:rPr lang="fr-FR" sz="3200" b="1" kern="1200" dirty="0">
              <a:latin typeface="Verdana 2" panose="020B0604020202020204" charset="0"/>
              <a:cs typeface="Verdana 2" panose="020B0604020202020204" charset="0"/>
            </a:rPr>
          </a:br>
          <a:r>
            <a:rPr lang="fr-FR" sz="3200" b="1" kern="1200" dirty="0">
              <a:latin typeface="Verdana 2" panose="020B0604020202020204" charset="0"/>
              <a:cs typeface="Verdana 2" panose="020B0604020202020204" charset="0"/>
            </a:rPr>
            <a:t>plan d’action</a:t>
          </a:r>
        </a:p>
      </dsp:txBody>
      <dsp:txXfrm>
        <a:off x="947292" y="838853"/>
        <a:ext cx="4544217" cy="1403836"/>
      </dsp:txXfrm>
    </dsp:sp>
    <dsp:sp modelId="{525BC866-E1BC-45FA-87AE-3F9FDBB612CA}">
      <dsp:nvSpPr>
        <dsp:cNvPr id="0" name=""/>
        <dsp:cNvSpPr/>
      </dsp:nvSpPr>
      <dsp:spPr>
        <a:xfrm>
          <a:off x="69894" y="663373"/>
          <a:ext cx="1754795" cy="1754795"/>
        </a:xfrm>
        <a:prstGeom prst="ellipse">
          <a:avLst/>
        </a:prstGeom>
        <a:solidFill>
          <a:schemeClr val="accent5">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AD3EE-131A-4D3C-AD9A-4C874647BB7D}">
      <dsp:nvSpPr>
        <dsp:cNvPr id="0" name=""/>
        <dsp:cNvSpPr/>
      </dsp:nvSpPr>
      <dsp:spPr>
        <a:xfrm>
          <a:off x="1457586" y="2944607"/>
          <a:ext cx="4033923"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Sensibilisation et formation</a:t>
          </a:r>
        </a:p>
      </dsp:txBody>
      <dsp:txXfrm>
        <a:off x="1457586" y="2944607"/>
        <a:ext cx="4033923" cy="1403836"/>
      </dsp:txXfrm>
    </dsp:sp>
    <dsp:sp modelId="{AC05502B-295B-4727-B871-752407752DBC}">
      <dsp:nvSpPr>
        <dsp:cNvPr id="0" name=""/>
        <dsp:cNvSpPr/>
      </dsp:nvSpPr>
      <dsp:spPr>
        <a:xfrm>
          <a:off x="580189" y="2769128"/>
          <a:ext cx="1754795" cy="1754795"/>
        </a:xfrm>
        <a:prstGeom prst="ellipse">
          <a:avLst/>
        </a:prstGeom>
        <a:solidFill>
          <a:schemeClr val="accent4">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8ECFB-9367-4531-BB1E-6928F82ED188}">
      <dsp:nvSpPr>
        <dsp:cNvPr id="0" name=""/>
        <dsp:cNvSpPr/>
      </dsp:nvSpPr>
      <dsp:spPr>
        <a:xfrm>
          <a:off x="893352" y="5050362"/>
          <a:ext cx="4652097" cy="14038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95"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Verdana 2" panose="020B0604020202020204" charset="0"/>
              <a:cs typeface="Verdana 2" panose="020B0604020202020204" charset="0"/>
            </a:rPr>
            <a:t>Coopération et communication</a:t>
          </a:r>
        </a:p>
      </dsp:txBody>
      <dsp:txXfrm>
        <a:off x="893352" y="5050362"/>
        <a:ext cx="4652097" cy="1403836"/>
      </dsp:txXfrm>
    </dsp:sp>
    <dsp:sp modelId="{2AB2305A-8C52-4CB6-BE3F-60599E98E228}">
      <dsp:nvSpPr>
        <dsp:cNvPr id="0" name=""/>
        <dsp:cNvSpPr/>
      </dsp:nvSpPr>
      <dsp:spPr>
        <a:xfrm>
          <a:off x="69894" y="4874882"/>
          <a:ext cx="1754795" cy="1754795"/>
        </a:xfrm>
        <a:prstGeom prst="ellipse">
          <a:avLst/>
        </a:prstGeom>
        <a:solidFill>
          <a:schemeClr val="accent2">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8C4A14-680A-476F-A1CA-5E04E484F2F9}" type="slidenum">
              <a:rPr lang="fr-FR" smtClean="0"/>
              <a:t>1</a:t>
            </a:fld>
            <a:endParaRPr lang="fr-FR"/>
          </a:p>
        </p:txBody>
      </p:sp>
    </p:spTree>
    <p:extLst>
      <p:ext uri="{BB962C8B-B14F-4D97-AF65-F5344CB8AC3E}">
        <p14:creationId xmlns:p14="http://schemas.microsoft.com/office/powerpoint/2010/main" val="314340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l'accompagnement, l'implication et l'engagement de 16 collectivités regroupant acteurs publics et privés, dans une démarche de définition de leurs propres orientations stratégiques en économie circulaire, dans un esprit de partage entre pairs, de coopération et de renforcement de connaissances, d'accroissement d'expertise et d'émulation régionale, doit permettre une dynamique dans la zone et encourager d'autres territoires à s'engager dans ces transitions.</a:t>
            </a:r>
          </a:p>
          <a:p>
            <a:endParaRPr lang="fr-FR" sz="2000" dirty="0"/>
          </a:p>
          <a:p>
            <a:r>
              <a:rPr lang="fr-FR" sz="2000" dirty="0"/>
              <a:t>Ce projet doit permettre à chaque collectivité d’identifier des actions à mener afin de répondre à leurs objectifs et orientations stratégiques en matière d’économie circulaire, de gestion des déchets et protection de l’océan indien. D’autres projets pourraient ainsi avoir lieu sur chacun de ces territoires. Le projet doit également permettre </a:t>
            </a:r>
          </a:p>
          <a:p>
            <a:pPr marL="342900" indent="-342900">
              <a:buFontTx/>
              <a:buChar char="-"/>
            </a:pPr>
            <a:r>
              <a:rPr lang="fr-FR" sz="2000" dirty="0"/>
              <a:t>d’identifier les flux réels de déchets constatés sur ces territoires =&gt; plan d’action territorialisé </a:t>
            </a:r>
          </a:p>
          <a:p>
            <a:pPr marL="342900" indent="-342900">
              <a:buFontTx/>
              <a:buChar char="-"/>
            </a:pPr>
            <a:r>
              <a:rPr lang="fr-FR" sz="2000" dirty="0"/>
              <a:t>A partir de la note de synthèse des flux (livrable n°4), et ainsi l’identification des opportunités de mutualisation à échelle régionale, un programme adapté pourrait être mis en œuvre (peut-être en utilisant les capacités de l’UVE de Pierrefonds et/ou celles des acteurs privés alentours).</a:t>
            </a:r>
          </a:p>
          <a:p>
            <a:pPr marL="342900" indent="-342900">
              <a:buFontTx/>
              <a:buChar char="-"/>
            </a:pPr>
            <a:endParaRPr lang="fr-FR" sz="2000" dirty="0"/>
          </a:p>
          <a:p>
            <a:pPr marL="0" indent="0">
              <a:buFontTx/>
              <a:buNone/>
            </a:pPr>
            <a:r>
              <a:rPr lang="fr-FR" sz="2000" dirty="0"/>
              <a:t>LAISSER LA LIBERTE, L’OPPORTUNITE AUX AL de METTRE EN ŒUVRE DES PROJETS CONCRETS DIRECTEMENT </a:t>
            </a:r>
            <a:endParaRPr lang="fr-FR" sz="1400" dirty="0"/>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29</a:t>
            </a:fld>
            <a:endParaRPr lang="fr-FR"/>
          </a:p>
        </p:txBody>
      </p:sp>
    </p:spTree>
    <p:extLst>
      <p:ext uri="{BB962C8B-B14F-4D97-AF65-F5344CB8AC3E}">
        <p14:creationId xmlns:p14="http://schemas.microsoft.com/office/powerpoint/2010/main" val="128932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highlight the horizontal policy interventions that are essential to systemic change and apply to the entire society. </a:t>
            </a:r>
            <a:endParaRPr lang="aa-ET" dirty="0"/>
          </a:p>
        </p:txBody>
      </p:sp>
      <p:sp>
        <p:nvSpPr>
          <p:cNvPr id="4" name="Slide Number Placeholder 3"/>
          <p:cNvSpPr>
            <a:spLocks noGrp="1"/>
          </p:cNvSpPr>
          <p:nvPr>
            <p:ph type="sldNum" sz="quarter" idx="5"/>
          </p:nvPr>
        </p:nvSpPr>
        <p:spPr/>
        <p:txBody>
          <a:bodyPr/>
          <a:lstStyle/>
          <a:p>
            <a:fld id="{3E6F8715-D6D2-4318-AD63-50F260B36B03}" type="slidenum">
              <a:rPr lang="aa-ET" smtClean="0"/>
              <a:t>31</a:t>
            </a:fld>
            <a:endParaRPr lang="aa-ET"/>
          </a:p>
        </p:txBody>
      </p:sp>
    </p:spTree>
    <p:extLst>
      <p:ext uri="{BB962C8B-B14F-4D97-AF65-F5344CB8AC3E}">
        <p14:creationId xmlns:p14="http://schemas.microsoft.com/office/powerpoint/2010/main" val="311798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Moroni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Faible</a:t>
            </a:r>
            <a:r>
              <a:rPr lang="fr-FR" baseline="0" dirty="0"/>
              <a:t> niveau de sensibilisation des parties prenantes, infrastructures très limités, résistance sur le modèle de consommation</a:t>
            </a:r>
            <a:endParaRPr lang="fr-FR" dirty="0"/>
          </a:p>
        </p:txBody>
      </p:sp>
      <p:sp>
        <p:nvSpPr>
          <p:cNvPr id="4" name="Espace réservé du numéro de diapositive 3"/>
          <p:cNvSpPr>
            <a:spLocks noGrp="1"/>
          </p:cNvSpPr>
          <p:nvPr>
            <p:ph type="sldNum" sz="quarter" idx="10"/>
          </p:nvPr>
        </p:nvSpPr>
        <p:spPr/>
        <p:txBody>
          <a:bodyPr/>
          <a:lstStyle/>
          <a:p>
            <a:fld id="{94A8B4DB-1924-4F31-916F-3B78020D8166}" type="slidenum">
              <a:rPr lang="fr-FR" smtClean="0"/>
              <a:t>41</a:t>
            </a:fld>
            <a:endParaRPr lang="fr-FR"/>
          </a:p>
        </p:txBody>
      </p:sp>
    </p:spTree>
    <p:extLst>
      <p:ext uri="{BB962C8B-B14F-4D97-AF65-F5344CB8AC3E}">
        <p14:creationId xmlns:p14="http://schemas.microsoft.com/office/powerpoint/2010/main" val="248296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B20D3-D5E4-1406-241F-6D899D5044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5E27D5-4539-B88C-3060-9B9E12EDC0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3ACC4C-96D2-E6FC-2F9C-1FF46434E3F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97B543-EE87-F031-14A7-6CABD8A14579}"/>
              </a:ext>
            </a:extLst>
          </p:cNvPr>
          <p:cNvSpPr>
            <a:spLocks noGrp="1"/>
          </p:cNvSpPr>
          <p:nvPr>
            <p:ph type="sldNum" sz="quarter" idx="5"/>
          </p:nvPr>
        </p:nvSpPr>
        <p:spPr/>
        <p:txBody>
          <a:bodyPr/>
          <a:lstStyle/>
          <a:p>
            <a:fld id="{898C4A14-680A-476F-A1CA-5E04E484F2F9}" type="slidenum">
              <a:rPr lang="fr-FR" smtClean="0"/>
              <a:t>2</a:t>
            </a:fld>
            <a:endParaRPr lang="fr-FR"/>
          </a:p>
        </p:txBody>
      </p:sp>
    </p:spTree>
    <p:extLst>
      <p:ext uri="{BB962C8B-B14F-4D97-AF65-F5344CB8AC3E}">
        <p14:creationId xmlns:p14="http://schemas.microsoft.com/office/powerpoint/2010/main" val="3660893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6caf60787_2_1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326caf60787_2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977d8c08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2977d8c0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26caf60787_2_1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326caf60787_2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26caf60787_2_1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326caf60787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L'AVCOI - Association des Villes et Collectivités de l'Océan Indien - fondée en août 1990 à Antananarivo (Madagascar) par les représentants des collectivités locales de Madagascar, La Réunion et Maurice, est née de la </a:t>
            </a:r>
            <a:r>
              <a:rPr lang="fr-FR" sz="1600" b="1" dirty="0"/>
              <a:t>volonté partagée d'élus territoriaux en matière de coopération internationale et d'échanges entre collectivités</a:t>
            </a:r>
            <a:r>
              <a:rPr lang="fr-FR" dirty="0"/>
              <a:t>. Elle regroupe une quarantaine de villes et collectivités de l'Océan Indien, à savoir des Comores, de La Réunion, de Madagascar, de Maurice, de Mayotte et des Seychelles. </a:t>
            </a:r>
            <a:r>
              <a:rPr lang="fr-FR" sz="1400" b="1" dirty="0"/>
              <a:t>Le Secrétariat </a:t>
            </a:r>
            <a:r>
              <a:rPr lang="fr-FR" dirty="0"/>
              <a:t>de l'AVCOI est basé à Saint-Denis de la Réunion ; il </a:t>
            </a:r>
            <a:r>
              <a:rPr lang="fr-FR" b="1" dirty="0"/>
              <a:t>encadre, structure et organise la diplomatie et les échanges entre les villes</a:t>
            </a:r>
            <a:r>
              <a:rPr lang="fr-FR" dirty="0"/>
              <a:t>. </a:t>
            </a:r>
            <a:r>
              <a:rPr lang="fr-FR" b="1" dirty="0"/>
              <a:t>L'AVCOI encourage les collectivités membres à s'entraider, à échanger de bonnes pratiques, les rendant plus efficaces et plus fortes dans leur développement socio-économique et culturel, tout en créant des liens d'amitié et de fraternité entre les populations du sud-ouest de l'Océan Indien ; le tout dans un esprit d'égalité et en refusant toute discrimination ou partisanisme politique. Ensemble, les membres de l'AVCOI portent leurs réflexions et enjeux auprès des instances nationales, régionales et internationales. Ces échanges communs permettent aux membres de réaliser des actions qu'ils ne pourraient pas mener seuls</a:t>
            </a:r>
            <a:r>
              <a:rPr lang="fr-FR" dirty="0"/>
              <a:t>. L'AVCOI a pour principales missions de : </a:t>
            </a:r>
          </a:p>
          <a:p>
            <a:r>
              <a:rPr lang="fr-FR" dirty="0"/>
              <a:t>_Contribuer à la coopération entre collectivités du Sud-Ouest de l'Océan Indien ;</a:t>
            </a:r>
          </a:p>
          <a:p>
            <a:r>
              <a:rPr lang="fr-FR" dirty="0"/>
              <a:t>_Organiser l'échange et la diffusion des connaissances, des techniques et des expériences dans le domaine de la gestion des collectivités locales ; </a:t>
            </a:r>
          </a:p>
          <a:p>
            <a:r>
              <a:rPr lang="fr-FR" dirty="0"/>
              <a:t>_Définir un programme de coopération des villes de l'Océan Indien sur la gestion des déchets ; </a:t>
            </a:r>
          </a:p>
          <a:p>
            <a:r>
              <a:rPr lang="fr-FR" dirty="0"/>
              <a:t>_Favoriser l'émergence des partenariats avec les villes de l'Océan Indien… </a:t>
            </a:r>
          </a:p>
          <a:p>
            <a:endParaRPr lang="fr-FR" dirty="0"/>
          </a:p>
          <a:p>
            <a:r>
              <a:rPr lang="fr-FR" dirty="0"/>
              <a:t>=&gt; Projet conçu par l’AVCOI en décembre 2023 et janvier 2024, dépôt le 30/01 et accepté en juillet 24. Lancement en aout 24</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26</a:t>
            </a:fld>
            <a:endParaRPr lang="fr-FR"/>
          </a:p>
        </p:txBody>
      </p:sp>
    </p:spTree>
    <p:extLst>
      <p:ext uri="{BB962C8B-B14F-4D97-AF65-F5344CB8AC3E}">
        <p14:creationId xmlns:p14="http://schemas.microsoft.com/office/powerpoint/2010/main" val="281578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00A5FF"/>
                </a:solidFill>
                <a:latin typeface="Ubuntu" panose="020B0504030602030204" pitchFamily="34" charset="0"/>
                <a:ea typeface="MS PGothic" charset="-128"/>
                <a:cs typeface="MS PGothic" charset="-128"/>
              </a:rPr>
              <a:t>WHY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dirty="0">
                <a:solidFill>
                  <a:srgbClr val="00A5FF"/>
                </a:solidFill>
                <a:latin typeface="Ubuntu" panose="020B0504030602030204" pitchFamily="34" charset="0"/>
                <a:ea typeface="MS PGothic" charset="-128"/>
                <a:cs typeface="MS PGothic" charset="-128"/>
              </a:rPr>
              <a:t>Stratégie de promotion de l’Economie Circulaire : novembre 22 à janvier 23 (financement </a:t>
            </a:r>
            <a:r>
              <a:rPr lang="fr-FR" sz="2200" b="1" dirty="0" err="1">
                <a:solidFill>
                  <a:srgbClr val="00A5FF"/>
                </a:solidFill>
                <a:latin typeface="Ubuntu" panose="020B0504030602030204" pitchFamily="34" charset="0"/>
                <a:ea typeface="MS PGothic" charset="-128"/>
                <a:cs typeface="MS PGothic" charset="-128"/>
              </a:rPr>
              <a:t>AdemeLR</a:t>
            </a:r>
            <a:r>
              <a:rPr lang="fr-FR" sz="2200" b="1" dirty="0">
                <a:solidFill>
                  <a:srgbClr val="00A5FF"/>
                </a:solidFill>
                <a:latin typeface="Ubuntu" panose="020B0504030602030204" pitchFamily="34" charset="0"/>
                <a:ea typeface="MS PGothic" charset="-128"/>
                <a:cs typeface="MS PGothic" charset="-128"/>
              </a:rPr>
              <a:t>)</a:t>
            </a:r>
          </a:p>
          <a:p>
            <a:pPr marL="285750" indent="-285750">
              <a:lnSpc>
                <a:spcPct val="150000"/>
              </a:lnSpc>
              <a:spcBef>
                <a:spcPts val="0"/>
              </a:spcBef>
              <a:buClrTx/>
              <a:buSzTx/>
              <a:buFontTx/>
              <a:buChar char="-"/>
              <a:defRPr/>
            </a:pPr>
            <a:r>
              <a:rPr lang="fr-FR" sz="1800" dirty="0">
                <a:solidFill>
                  <a:prstClr val="black"/>
                </a:solidFill>
                <a:ea typeface="Calibri" charset="0"/>
                <a:cs typeface="Calibri" charset="0"/>
              </a:rPr>
              <a:t>Diagnostic territorial (note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information, fiches initiatives, fiches juridiques/pays…)</a:t>
            </a:r>
          </a:p>
          <a:p>
            <a:pPr marL="285750" indent="-285750">
              <a:lnSpc>
                <a:spcPct val="150000"/>
              </a:lnSpc>
              <a:spcBef>
                <a:spcPts val="0"/>
              </a:spcBef>
              <a:buClrTx/>
              <a:buSzTx/>
              <a:buFontTx/>
              <a:buChar char="-"/>
              <a:defRPr/>
            </a:pPr>
            <a:r>
              <a:rPr lang="fr-FR" sz="1800" dirty="0">
                <a:solidFill>
                  <a:prstClr val="black"/>
                </a:solidFill>
                <a:ea typeface="Calibri" charset="0"/>
                <a:cs typeface="Calibri" charset="0"/>
              </a:rPr>
              <a:t>Webinaire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information et restitution, Séminaire 2j (conférence, ateliers de travail…), outils et livrables </a:t>
            </a:r>
          </a:p>
          <a:p>
            <a:pPr marL="285750" indent="-285750">
              <a:lnSpc>
                <a:spcPct val="100000"/>
              </a:lnSpc>
              <a:spcBef>
                <a:spcPts val="0"/>
              </a:spcBef>
              <a:buClrTx/>
              <a:buSzTx/>
              <a:buFont typeface="Symbol" panose="05050102010706020507" pitchFamily="18" charset="2"/>
              <a:buChar char="Þ"/>
              <a:defRPr/>
            </a:pPr>
            <a:r>
              <a:rPr lang="fr-FR" sz="1800" dirty="0">
                <a:solidFill>
                  <a:prstClr val="black"/>
                </a:solidFill>
                <a:ea typeface="Calibri" charset="0"/>
                <a:cs typeface="Calibri" charset="0"/>
              </a:rPr>
              <a:t>Signature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une charte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engagement autour de 10 points signée par l</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ensemble des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b="1" noProof="0" dirty="0">
                <a:solidFill>
                  <a:srgbClr val="00A5FF"/>
                </a:solidFill>
                <a:latin typeface="Ubuntu" panose="020B0504030602030204" pitchFamily="34" charset="0"/>
                <a:ea typeface="MS PGothic" charset="-128"/>
                <a:cs typeface="MS PGothic" charset="-128"/>
              </a:rPr>
              <a:t>2èmes Assises de la Croissance Verte : du 28 au 30 novembre 2023 à Mamoudzou (</a:t>
            </a:r>
            <a:r>
              <a:rPr lang="fr-FR" sz="2200" b="1" noProof="0" dirty="0" err="1">
                <a:solidFill>
                  <a:srgbClr val="00A5FF"/>
                </a:solidFill>
                <a:latin typeface="Ubuntu" panose="020B0504030602030204" pitchFamily="34" charset="0"/>
                <a:ea typeface="MS PGothic" charset="-128"/>
                <a:cs typeface="MS PGothic" charset="-128"/>
              </a:rPr>
              <a:t>Cadema</a:t>
            </a:r>
            <a:r>
              <a:rPr lang="fr-FR" sz="2200" b="1" noProof="0" dirty="0">
                <a:solidFill>
                  <a:srgbClr val="00A5FF"/>
                </a:solidFill>
                <a:latin typeface="Ubuntu" panose="020B0504030602030204" pitchFamily="34" charset="0"/>
                <a:ea typeface="MS PGothic" charset="-128"/>
                <a:cs typeface="MS PGothic" charset="-128"/>
              </a:rPr>
              <a:t>, </a:t>
            </a:r>
            <a:r>
              <a:rPr lang="fr-FR" sz="2200" b="1" noProof="0" dirty="0" err="1">
                <a:solidFill>
                  <a:srgbClr val="00A5FF"/>
                </a:solidFill>
                <a:latin typeface="Ubuntu" panose="020B0504030602030204" pitchFamily="34" charset="0"/>
                <a:ea typeface="MS PGothic" charset="-128"/>
                <a:cs typeface="MS PGothic" charset="-128"/>
              </a:rPr>
              <a:t>Sidevam</a:t>
            </a:r>
            <a:r>
              <a:rPr lang="fr-FR" sz="2200" b="1" noProof="0" dirty="0">
                <a:solidFill>
                  <a:srgbClr val="00A5FF"/>
                </a:solidFill>
                <a:latin typeface="Ubuntu" panose="020B0504030602030204" pitchFamily="34" charset="0"/>
                <a:ea typeface="MS PGothic" charset="-128"/>
                <a:cs typeface="MS PGothic" charset="-128"/>
              </a:rPr>
              <a:t>, ville)</a:t>
            </a:r>
            <a:endParaRPr lang="fr-FR" sz="500" dirty="0">
              <a:solidFill>
                <a:prstClr val="black"/>
              </a:solidFill>
              <a:ea typeface="Calibri" charset="0"/>
              <a:cs typeface="Calibri" charset="0"/>
            </a:endParaRPr>
          </a:p>
          <a:p>
            <a:pPr marL="285750" indent="-285750">
              <a:lnSpc>
                <a:spcPct val="100000"/>
              </a:lnSpc>
              <a:spcBef>
                <a:spcPts val="800"/>
              </a:spcBef>
              <a:buClrTx/>
              <a:buSzTx/>
              <a:buFontTx/>
              <a:buChar char="-"/>
              <a:defRPr/>
            </a:pPr>
            <a:r>
              <a:rPr lang="fr-FR" sz="1800" dirty="0">
                <a:solidFill>
                  <a:prstClr val="black"/>
                </a:solidFill>
                <a:ea typeface="Calibri" charset="0"/>
                <a:cs typeface="Calibri" charset="0"/>
              </a:rPr>
              <a:t>Thématique : la construction de la résilience des territoires pour gérer leurs déchets</a:t>
            </a:r>
          </a:p>
          <a:p>
            <a:pPr marL="285750" indent="-285750">
              <a:lnSpc>
                <a:spcPct val="100000"/>
              </a:lnSpc>
              <a:spcBef>
                <a:spcPts val="800"/>
              </a:spcBef>
              <a:buClrTx/>
              <a:buSzTx/>
              <a:buFontTx/>
              <a:buChar char="-"/>
              <a:defRPr/>
            </a:pPr>
            <a:r>
              <a:rPr lang="fr-FR" sz="1800" dirty="0">
                <a:solidFill>
                  <a:prstClr val="black"/>
                </a:solidFill>
                <a:ea typeface="Calibri" charset="0"/>
                <a:cs typeface="Calibri" charset="0"/>
              </a:rPr>
              <a:t>Objectifs poursuivis : </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Présentation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actions de prévention et de traitement réussies (= INSPIRER)</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Échanges sur les problématiques rencontrées et identification des besoins des participants (formation, accompagnement, financement…) (=COMPRENDRE)</a:t>
            </a:r>
          </a:p>
          <a:p>
            <a:pPr marL="895335" lvl="1" indent="-285750">
              <a:lnSpc>
                <a:spcPct val="100000"/>
              </a:lnSpc>
              <a:spcBef>
                <a:spcPts val="800"/>
              </a:spcBef>
              <a:buClrTx/>
              <a:buSzTx/>
              <a:buFontTx/>
              <a:buChar char="-"/>
              <a:defRPr/>
            </a:pPr>
            <a:r>
              <a:rPr lang="fr-FR" sz="1800" dirty="0">
                <a:solidFill>
                  <a:prstClr val="black"/>
                </a:solidFill>
                <a:ea typeface="Calibri" charset="0"/>
                <a:cs typeface="Calibri" charset="0"/>
              </a:rPr>
              <a:t>Réflexions à l</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échelle OI sur les problématiques communes (pollution plastique, boucle d</a:t>
            </a:r>
            <a:r>
              <a:rPr lang="fr-FR" sz="1800" dirty="0">
                <a:solidFill>
                  <a:prstClr val="black"/>
                </a:solidFill>
                <a:latin typeface="Ubuntu" panose="020B0504030602030204"/>
                <a:ea typeface="Calibri" charset="0"/>
                <a:cs typeface="Calibri" charset="0"/>
              </a:rPr>
              <a:t>’</a:t>
            </a:r>
            <a:r>
              <a:rPr lang="fr-FR" sz="1800" dirty="0">
                <a:solidFill>
                  <a:prstClr val="black"/>
                </a:solidFill>
                <a:ea typeface="Calibri" charset="0"/>
                <a:cs typeface="Calibri" charset="0"/>
              </a:rPr>
              <a:t>économie circulaire…)</a:t>
            </a:r>
          </a:p>
          <a:p>
            <a:r>
              <a:rPr lang="fr-FR" b="1" dirty="0"/>
              <a:t>HOW &amp; WHERE ?</a:t>
            </a:r>
          </a:p>
          <a:p>
            <a:r>
              <a:rPr lang="fr-FR" dirty="0"/>
              <a:t>16 collectivités parmi nos 35/40 membres (environ) :</a:t>
            </a:r>
          </a:p>
          <a:p>
            <a:r>
              <a:rPr lang="fr-FR" dirty="0"/>
              <a:t>Comores (6) : (GC) </a:t>
            </a:r>
            <a:r>
              <a:rPr lang="fr-FR" dirty="0" err="1"/>
              <a:t>Nyumakomo</a:t>
            </a:r>
            <a:r>
              <a:rPr lang="fr-FR" dirty="0"/>
              <a:t>, </a:t>
            </a:r>
            <a:r>
              <a:rPr lang="fr-FR" dirty="0" err="1"/>
              <a:t>Dimani</a:t>
            </a:r>
            <a:r>
              <a:rPr lang="fr-FR" dirty="0"/>
              <a:t>, </a:t>
            </a:r>
            <a:r>
              <a:rPr lang="fr-FR" dirty="0" err="1"/>
              <a:t>Cembenoi</a:t>
            </a:r>
            <a:r>
              <a:rPr lang="fr-FR" dirty="0"/>
              <a:t> Sada-</a:t>
            </a:r>
            <a:r>
              <a:rPr lang="fr-FR" dirty="0" err="1"/>
              <a:t>Djoulamlima</a:t>
            </a:r>
            <a:r>
              <a:rPr lang="fr-FR" dirty="0"/>
              <a:t> &amp; (Anjouan) : Domoni, Moya et </a:t>
            </a:r>
            <a:r>
              <a:rPr lang="fr-FR" dirty="0" err="1"/>
              <a:t>Ongojou</a:t>
            </a:r>
            <a:endParaRPr lang="fr-FR" dirty="0"/>
          </a:p>
          <a:p>
            <a:r>
              <a:rPr lang="fr-FR" dirty="0"/>
              <a:t>Mada (4) : CUA, CUABE, </a:t>
            </a:r>
            <a:r>
              <a:rPr lang="fr-FR" dirty="0" err="1"/>
              <a:t>CUToa</a:t>
            </a:r>
            <a:r>
              <a:rPr lang="fr-FR" dirty="0"/>
              <a:t>, CUFD</a:t>
            </a:r>
          </a:p>
          <a:p>
            <a:r>
              <a:rPr lang="fr-FR" dirty="0"/>
              <a:t>Maurice (2) VP et District </a:t>
            </a:r>
            <a:r>
              <a:rPr lang="fr-FR" dirty="0" err="1"/>
              <a:t>Flacq</a:t>
            </a:r>
            <a:endParaRPr lang="fr-FR" dirty="0"/>
          </a:p>
          <a:p>
            <a:r>
              <a:rPr lang="fr-FR" dirty="0"/>
              <a:t>974 : St-Pierre, La Possession</a:t>
            </a:r>
          </a:p>
          <a:p>
            <a:r>
              <a:rPr lang="fr-FR" dirty="0"/>
              <a:t>976 : Mamoudzou</a:t>
            </a:r>
          </a:p>
          <a:p>
            <a:r>
              <a:rPr lang="fr-FR" dirty="0"/>
              <a:t>Seychelles : Victoria</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27</a:t>
            </a:fld>
            <a:endParaRPr lang="fr-FR"/>
          </a:p>
        </p:txBody>
      </p:sp>
    </p:spTree>
    <p:extLst>
      <p:ext uri="{BB962C8B-B14F-4D97-AF65-F5344CB8AC3E}">
        <p14:creationId xmlns:p14="http://schemas.microsoft.com/office/powerpoint/2010/main" val="259606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WHAT ?</a:t>
            </a:r>
          </a:p>
          <a:p>
            <a:r>
              <a:rPr lang="fr-FR" b="1" dirty="0"/>
              <a:t>Ci-dessus : 3 actions, 6 objectifs</a:t>
            </a:r>
          </a:p>
          <a:p>
            <a:r>
              <a:rPr lang="fr-FR" dirty="0"/>
              <a:t>Réalisé :</a:t>
            </a:r>
          </a:p>
          <a:p>
            <a:pPr marL="171450" indent="-171450">
              <a:buFontTx/>
              <a:buChar char="-"/>
            </a:pPr>
            <a:r>
              <a:rPr lang="fr-FR" dirty="0"/>
              <a:t>1A1: 32 personnes sensibilisées et formées (6 maires, 8 adjoints, 14 cadres et 4 conseillers (cadres non salariés) :</a:t>
            </a:r>
          </a:p>
          <a:p>
            <a:pPr marL="628650" lvl="1" indent="-171450">
              <a:buFontTx/>
              <a:buChar char="-"/>
            </a:pPr>
            <a:r>
              <a:rPr lang="fr-FR" dirty="0"/>
              <a:t>Aux enjeux du climat, de la biodiversité, de l’économie circulaire</a:t>
            </a:r>
          </a:p>
          <a:p>
            <a:pPr marL="628650" lvl="1" indent="-171450">
              <a:buFontTx/>
              <a:buChar char="-"/>
            </a:pPr>
            <a:r>
              <a:rPr lang="fr-FR" dirty="0"/>
              <a:t>À la coopération et à l’intelligence collective</a:t>
            </a:r>
          </a:p>
          <a:p>
            <a:pPr marL="628650" lvl="1" indent="-171450">
              <a:buFontTx/>
              <a:buChar char="-"/>
            </a:pPr>
            <a:r>
              <a:rPr lang="fr-FR" dirty="0"/>
              <a:t>À la réalisation d’un diagnostic de territoire</a:t>
            </a:r>
          </a:p>
          <a:p>
            <a:pPr marL="171450" lvl="0" indent="-171450">
              <a:buFontTx/>
              <a:buChar char="-"/>
            </a:pPr>
            <a:r>
              <a:rPr lang="fr-FR" dirty="0"/>
              <a:t>3A1 : annuaire référents, </a:t>
            </a:r>
          </a:p>
          <a:p>
            <a:pPr marL="0" lvl="0" indent="0">
              <a:buFontTx/>
              <a:buNone/>
            </a:pPr>
            <a:endParaRPr lang="fr-FR" dirty="0"/>
          </a:p>
          <a:p>
            <a:pPr marL="0" lvl="0" indent="0">
              <a:buFontTx/>
              <a:buNone/>
            </a:pPr>
            <a:r>
              <a:rPr lang="fr-FR" dirty="0"/>
              <a:t>En cours :</a:t>
            </a:r>
          </a:p>
          <a:p>
            <a:pPr marL="171450" indent="-171450">
              <a:buFontTx/>
              <a:buChar char="-"/>
            </a:pPr>
            <a:r>
              <a:rPr lang="fr-FR" dirty="0"/>
              <a:t>1A2 : 16 diagnostics en économie circulaire en cours sur les territoires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Contenu du </a:t>
            </a:r>
            <a:r>
              <a:rPr lang="fr-FR" dirty="0" err="1"/>
              <a:t>diag</a:t>
            </a:r>
            <a:r>
              <a:rPr lang="fr-FR" dirty="0"/>
              <a:t> à réaliser :</a:t>
            </a:r>
          </a:p>
          <a:p>
            <a:pPr marL="628650" lvl="1" indent="-171450">
              <a:buFontTx/>
              <a:buChar char="-"/>
            </a:pPr>
            <a:r>
              <a:rPr lang="fr-FR" dirty="0"/>
              <a:t>Description du territoire (démographie, densité, quartiers…) &amp; de la collectivité (organisation et compétences)</a:t>
            </a:r>
          </a:p>
          <a:p>
            <a:pPr marL="628650" lvl="1" indent="-171450">
              <a:buFontTx/>
              <a:buChar char="-"/>
            </a:pPr>
            <a:r>
              <a:rPr lang="fr-FR" dirty="0"/>
              <a:t>Caractéristiques du tissu économique local (chiffres clés, typologie d’emploi par secteur d’activité, parties prenantes et poids du secteur privé; transport…)</a:t>
            </a:r>
          </a:p>
          <a:p>
            <a:pPr marL="628650" lvl="1" indent="-171450">
              <a:buFontTx/>
              <a:buChar char="-"/>
            </a:pPr>
            <a:r>
              <a:rPr lang="fr-FR" dirty="0"/>
              <a:t>Les démarches de la collectivité (initiatives en matière de prévention / sensibilisation, réparation, réemploi, recyclage, valorisation)</a:t>
            </a:r>
          </a:p>
          <a:p>
            <a:pPr marL="628650" lvl="1" indent="-171450">
              <a:buFontTx/>
              <a:buChar char="-"/>
            </a:pPr>
            <a:r>
              <a:rPr lang="fr-FR" dirty="0"/>
              <a:t>Les actions portées par les acteurs du territoire : cartographie des parties prenantes et des initiatives</a:t>
            </a:r>
          </a:p>
          <a:p>
            <a:pPr marL="628650" lvl="1" indent="-171450">
              <a:buFontTx/>
              <a:buChar char="-"/>
            </a:pPr>
            <a:r>
              <a:rPr lang="fr-FR" dirty="0"/>
              <a:t>Outils de programmation s’ils existent (</a:t>
            </a:r>
            <a:r>
              <a:rPr lang="fr-FR" dirty="0" err="1"/>
              <a:t>shémas</a:t>
            </a:r>
            <a:r>
              <a:rPr lang="fr-FR" dirty="0"/>
              <a:t> directeurs, plan stratégique…)</a:t>
            </a:r>
          </a:p>
          <a:p>
            <a:pPr marL="628650" lvl="1" indent="-171450">
              <a:buFontTx/>
              <a:buChar char="-"/>
            </a:pPr>
            <a:r>
              <a:rPr lang="fr-FR" dirty="0"/>
              <a:t>Via des SWOT : </a:t>
            </a:r>
          </a:p>
          <a:p>
            <a:pPr marL="628650" lvl="1" indent="-171450">
              <a:buFontTx/>
              <a:buChar char="-"/>
            </a:pPr>
            <a:r>
              <a:rPr lang="fr-FR" dirty="0"/>
              <a:t>-Etat des lieux des ressources (données entrantes) sur le territoire en eau, énergie, alimentation</a:t>
            </a:r>
          </a:p>
          <a:p>
            <a:pPr marL="628650" lvl="1" indent="-171450">
              <a:buFontTx/>
              <a:buChar char="-"/>
            </a:pPr>
            <a:r>
              <a:rPr lang="fr-FR" dirty="0"/>
              <a:t>-Etat des lieux des sorties (typologie de déchets, modalité de collecte, de tri, de recyclage…)</a:t>
            </a:r>
          </a:p>
          <a:p>
            <a:pPr marL="628650" lvl="1" indent="-171450">
              <a:buFontTx/>
              <a:buChar char="-"/>
            </a:pPr>
            <a:r>
              <a:rPr lang="fr-FR" dirty="0"/>
              <a:t>Synthèse</a:t>
            </a:r>
          </a:p>
          <a:p>
            <a:pPr marL="171450" indent="-171450">
              <a:buFontTx/>
              <a:buChar cha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3A2 : </a:t>
            </a:r>
            <a:r>
              <a:rPr lang="fr-FR" dirty="0" err="1"/>
              <a:t>diag</a:t>
            </a:r>
            <a:r>
              <a:rPr lang="fr-FR" dirty="0"/>
              <a:t> partagé via Charte de partenariat ; Communication sur les coopérations renforcées entre membres (</a:t>
            </a:r>
            <a:r>
              <a:rPr lang="fr-FR" dirty="0" err="1"/>
              <a:t>diag</a:t>
            </a:r>
            <a:r>
              <a:rPr lang="fr-FR" dirty="0"/>
              <a:t> partagé…)</a:t>
            </a:r>
          </a:p>
          <a:p>
            <a:pPr marL="171450" indent="-171450">
              <a:buFontTx/>
              <a:buChar char="-"/>
            </a:pPr>
            <a:endParaRPr lang="fr-FR" dirty="0"/>
          </a:p>
          <a:p>
            <a:pPr marL="0" indent="0">
              <a:buFontTx/>
              <a:buNone/>
            </a:pPr>
            <a:r>
              <a:rPr lang="fr-FR" dirty="0"/>
              <a:t>A faire :</a:t>
            </a:r>
          </a:p>
          <a:p>
            <a:pPr marL="171450" indent="-171450">
              <a:buFontTx/>
              <a:buChar char="-"/>
            </a:pPr>
            <a:r>
              <a:rPr lang="fr-FR" dirty="0"/>
              <a:t>1B Synthèse individuelle et piste d’amélioration de chaque diagnostic</a:t>
            </a:r>
          </a:p>
          <a:p>
            <a:pPr marL="171450" indent="-171450">
              <a:buFontTx/>
              <a:buChar char="-"/>
            </a:pPr>
            <a:r>
              <a:rPr lang="fr-FR" dirty="0"/>
              <a:t>2 A&amp;B Session de sensibilisation spécifique (à la demande, selon problématique terrain : plus d’info sur les huiles, l’éducation à la gestion des déchets etc.)</a:t>
            </a:r>
          </a:p>
          <a:p>
            <a:pPr marL="171450" indent="-171450">
              <a:buFontTx/>
              <a:buChar char="-"/>
            </a:pPr>
            <a:r>
              <a:rPr lang="fr-FR" dirty="0"/>
              <a:t>1A2 Synthèse globale de l’ensemble des (16?) diagnostics : tendance, piste de mutualisation pour valoriser/recycler des déchets</a:t>
            </a:r>
          </a:p>
          <a:p>
            <a:pPr marL="171450" indent="-171450">
              <a:buFontTx/>
              <a:buChar char="-"/>
            </a:pPr>
            <a:r>
              <a:rPr lang="fr-FR" dirty="0"/>
              <a:t>1A2 : Renforcement de capacité en rédaction de plan d’action</a:t>
            </a:r>
          </a:p>
        </p:txBody>
      </p:sp>
      <p:sp>
        <p:nvSpPr>
          <p:cNvPr id="4" name="Espace réservé du numéro de diapositive 3"/>
          <p:cNvSpPr>
            <a:spLocks noGrp="1"/>
          </p:cNvSpPr>
          <p:nvPr>
            <p:ph type="sldNum" sz="quarter" idx="5"/>
          </p:nvPr>
        </p:nvSpPr>
        <p:spPr/>
        <p:txBody>
          <a:bodyPr/>
          <a:lstStyle/>
          <a:p>
            <a:fld id="{94A8B4DB-1924-4F31-916F-3B78020D8166}" type="slidenum">
              <a:rPr lang="fr-FR" smtClean="0"/>
              <a:t>28</a:t>
            </a:fld>
            <a:endParaRPr lang="fr-FR"/>
          </a:p>
        </p:txBody>
      </p:sp>
    </p:spTree>
    <p:extLst>
      <p:ext uri="{BB962C8B-B14F-4D97-AF65-F5344CB8AC3E}">
        <p14:creationId xmlns:p14="http://schemas.microsoft.com/office/powerpoint/2010/main" val="382574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0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43.jpe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7.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5.jpe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svg"/><Relationship Id="rId15" Type="http://schemas.openxmlformats.org/officeDocument/2006/relationships/image" Target="../media/image1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ollage of people working on computers&#10;&#10;Description automatically generated">
            <a:extLst>
              <a:ext uri="{FF2B5EF4-FFF2-40B4-BE49-F238E27FC236}">
                <a16:creationId xmlns:a16="http://schemas.microsoft.com/office/drawing/2014/main" id="{8CECBF90-2CAD-E764-2D75-4D525917EC2F}"/>
              </a:ext>
            </a:extLst>
          </p:cNvPr>
          <p:cNvPicPr>
            <a:picLocks noChangeAspect="1"/>
          </p:cNvPicPr>
          <p:nvPr/>
        </p:nvPicPr>
        <p:blipFill>
          <a:blip r:embed="rId3">
            <a:extLst>
              <a:ext uri="{28A0092B-C50C-407E-A947-70E740481C1C}">
                <a14:useLocalDpi xmlns:a14="http://schemas.microsoft.com/office/drawing/2010/main" val="0"/>
              </a:ext>
            </a:extLst>
          </a:blip>
          <a:srcRect l="18488" r="25630"/>
          <a:stretch/>
        </p:blipFill>
        <p:spPr>
          <a:xfrm>
            <a:off x="9633226" y="0"/>
            <a:ext cx="8640564" cy="10287000"/>
          </a:xfrm>
          <a:prstGeom prst="rect">
            <a:avLst/>
          </a:prstGeom>
        </p:spPr>
      </p:pic>
      <p:grpSp>
        <p:nvGrpSpPr>
          <p:cNvPr id="3" name="Group 3"/>
          <p:cNvGrpSpPr/>
          <p:nvPr/>
        </p:nvGrpSpPr>
        <p:grpSpPr>
          <a:xfrm>
            <a:off x="-50049" y="-190500"/>
            <a:ext cx="11835484" cy="8912192"/>
            <a:chOff x="0" y="-57150"/>
            <a:chExt cx="3528373" cy="2115197"/>
          </a:xfrm>
        </p:grpSpPr>
        <p:sp>
          <p:nvSpPr>
            <p:cNvPr id="4" name="Freeform 4"/>
            <p:cNvSpPr/>
            <p:nvPr/>
          </p:nvSpPr>
          <p:spPr>
            <a:xfrm>
              <a:off x="0" y="523109"/>
              <a:ext cx="3528373" cy="1534938"/>
            </a:xfrm>
            <a:custGeom>
              <a:avLst/>
              <a:gdLst/>
              <a:ahLst/>
              <a:cxnLst/>
              <a:rect l="l" t="t" r="r" b="b"/>
              <a:pathLst>
                <a:path w="3528373" h="2058047">
                  <a:moveTo>
                    <a:pt x="0" y="0"/>
                  </a:moveTo>
                  <a:lnTo>
                    <a:pt x="3528373" y="0"/>
                  </a:lnTo>
                  <a:lnTo>
                    <a:pt x="3528373" y="2058047"/>
                  </a:lnTo>
                  <a:lnTo>
                    <a:pt x="0" y="2058047"/>
                  </a:lnTo>
                  <a:close/>
                </a:path>
              </a:pathLst>
            </a:custGeom>
            <a:solidFill>
              <a:srgbClr val="FFFFFF"/>
            </a:solidFill>
          </p:spPr>
          <p:txBody>
            <a:bodyPr/>
            <a:lstStyle/>
            <a:p>
              <a:endParaRPr lang="fr-FR"/>
            </a:p>
          </p:txBody>
        </p:sp>
        <p:sp>
          <p:nvSpPr>
            <p:cNvPr id="5" name="TextBox 5"/>
            <p:cNvSpPr txBox="1"/>
            <p:nvPr/>
          </p:nvSpPr>
          <p:spPr>
            <a:xfrm>
              <a:off x="0" y="-57150"/>
              <a:ext cx="3528373" cy="2115197"/>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4001735" y="6286500"/>
            <a:ext cx="2261045" cy="0"/>
          </a:xfrm>
          <a:prstGeom prst="line">
            <a:avLst/>
          </a:prstGeom>
          <a:ln w="47625" cap="rnd">
            <a:solidFill>
              <a:srgbClr val="000000"/>
            </a:solidFill>
            <a:prstDash val="solid"/>
            <a:headEnd type="none" w="sm" len="sm"/>
            <a:tailEnd type="none" w="sm" len="sm"/>
          </a:ln>
        </p:spPr>
        <p:txBody>
          <a:bodyPr/>
          <a:lstStyle/>
          <a:p>
            <a:endParaRPr lang="fr-FR" dirty="0"/>
          </a:p>
        </p:txBody>
      </p:sp>
      <p:sp>
        <p:nvSpPr>
          <p:cNvPr id="8" name="Freeform 8"/>
          <p:cNvSpPr/>
          <p:nvPr/>
        </p:nvSpPr>
        <p:spPr>
          <a:xfrm>
            <a:off x="0" y="115556"/>
            <a:ext cx="5362411" cy="2440012"/>
          </a:xfrm>
          <a:custGeom>
            <a:avLst/>
            <a:gdLst/>
            <a:ahLst/>
            <a:cxnLst/>
            <a:rect l="l" t="t" r="r" b="b"/>
            <a:pathLst>
              <a:path w="5362411" h="2440012">
                <a:moveTo>
                  <a:pt x="0" y="0"/>
                </a:moveTo>
                <a:lnTo>
                  <a:pt x="5362411" y="0"/>
                </a:lnTo>
                <a:lnTo>
                  <a:pt x="5362411" y="2440012"/>
                </a:lnTo>
                <a:lnTo>
                  <a:pt x="0" y="2440012"/>
                </a:lnTo>
                <a:lnTo>
                  <a:pt x="0" y="0"/>
                </a:lnTo>
                <a:close/>
              </a:path>
            </a:pathLst>
          </a:custGeom>
          <a:blipFill>
            <a:blip r:embed="rId4"/>
            <a:stretch>
              <a:fillRect/>
            </a:stretch>
          </a:blipFill>
        </p:spPr>
        <p:txBody>
          <a:bodyPr/>
          <a:lstStyle/>
          <a:p>
            <a:endParaRPr lang="fr-FR" dirty="0"/>
          </a:p>
        </p:txBody>
      </p:sp>
      <p:sp>
        <p:nvSpPr>
          <p:cNvPr id="9" name="Freeform 9"/>
          <p:cNvSpPr/>
          <p:nvPr/>
        </p:nvSpPr>
        <p:spPr>
          <a:xfrm>
            <a:off x="4952533" y="208790"/>
            <a:ext cx="2162674" cy="2213849"/>
          </a:xfrm>
          <a:custGeom>
            <a:avLst/>
            <a:gdLst/>
            <a:ahLst/>
            <a:cxnLst/>
            <a:rect l="l" t="t" r="r" b="b"/>
            <a:pathLst>
              <a:path w="2162674" h="2213849">
                <a:moveTo>
                  <a:pt x="0" y="0"/>
                </a:moveTo>
                <a:lnTo>
                  <a:pt x="2162674" y="0"/>
                </a:lnTo>
                <a:lnTo>
                  <a:pt x="2162674" y="2213849"/>
                </a:lnTo>
                <a:lnTo>
                  <a:pt x="0" y="2213849"/>
                </a:lnTo>
                <a:lnTo>
                  <a:pt x="0" y="0"/>
                </a:lnTo>
                <a:close/>
              </a:path>
            </a:pathLst>
          </a:custGeom>
          <a:blipFill>
            <a:blip r:embed="rId5"/>
            <a:stretch>
              <a:fillRect b="-38126"/>
            </a:stretch>
          </a:blipFill>
        </p:spPr>
        <p:txBody>
          <a:bodyPr/>
          <a:lstStyle/>
          <a:p>
            <a:endParaRPr lang="fr-FR"/>
          </a:p>
        </p:txBody>
      </p:sp>
      <p:sp>
        <p:nvSpPr>
          <p:cNvPr id="11" name="TextBox 11"/>
          <p:cNvSpPr txBox="1"/>
          <p:nvPr/>
        </p:nvSpPr>
        <p:spPr>
          <a:xfrm>
            <a:off x="332566" y="3222138"/>
            <a:ext cx="10246463" cy="570349"/>
          </a:xfrm>
          <a:prstGeom prst="rect">
            <a:avLst/>
          </a:prstGeom>
        </p:spPr>
        <p:txBody>
          <a:bodyPr wrap="square" lIns="0" tIns="0" rIns="0" bIns="0" rtlCol="0" anchor="t">
            <a:spAutoFit/>
          </a:bodyPr>
          <a:lstStyle/>
          <a:p>
            <a:pPr algn="ctr">
              <a:lnSpc>
                <a:spcPct val="107000"/>
              </a:lnSpc>
              <a:spcAft>
                <a:spcPts val="800"/>
              </a:spcAft>
            </a:pPr>
            <a:r>
              <a:rPr lang="fr-FR" sz="3800" b="1"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rPr>
              <a:t>plan d'action de l'économie circulaire </a:t>
            </a:r>
            <a:endParaRPr lang="fr-FR" sz="3800"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5" name="TextBox 15"/>
          <p:cNvSpPr txBox="1"/>
          <p:nvPr/>
        </p:nvSpPr>
        <p:spPr>
          <a:xfrm>
            <a:off x="1333149" y="7079685"/>
            <a:ext cx="9129080" cy="437364"/>
          </a:xfrm>
          <a:prstGeom prst="rect">
            <a:avLst/>
          </a:prstGeom>
        </p:spPr>
        <p:txBody>
          <a:bodyPr wrap="square" lIns="0" tIns="0" rIns="0" bIns="0" rtlCol="0" anchor="t">
            <a:spAutoFit/>
          </a:bodyPr>
          <a:lstStyle/>
          <a:p>
            <a:pPr>
              <a:lnSpc>
                <a:spcPts val="3783"/>
              </a:lnSpc>
            </a:pPr>
            <a:r>
              <a:rPr lang="en-US" sz="2702" dirty="0">
                <a:solidFill>
                  <a:srgbClr val="7D868C"/>
                </a:solidFill>
                <a:latin typeface="Verdana 3"/>
              </a:rPr>
              <a:t>27 et 28 Janvier 2025 | The Docks 2, Maurice</a:t>
            </a:r>
          </a:p>
        </p:txBody>
      </p:sp>
      <p:pic>
        <p:nvPicPr>
          <p:cNvPr id="25" name="Image 4" descr="Une image contenant texte, Police, Graphique, graphisme&#10;&#10;Description générée automatiquement">
            <a:extLst>
              <a:ext uri="{FF2B5EF4-FFF2-40B4-BE49-F238E27FC236}">
                <a16:creationId xmlns:a16="http://schemas.microsoft.com/office/drawing/2014/main" id="{987A7328-8BF6-42C5-3841-6A892FF727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207" y="411486"/>
            <a:ext cx="2518019" cy="206960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C656B8BF-71C1-A35C-965F-342AC40BCC59}"/>
              </a:ext>
            </a:extLst>
          </p:cNvPr>
          <p:cNvSpPr/>
          <p:nvPr/>
        </p:nvSpPr>
        <p:spPr>
          <a:xfrm>
            <a:off x="3589586" y="9165636"/>
            <a:ext cx="528063" cy="528063"/>
          </a:xfrm>
          <a:custGeom>
            <a:avLst/>
            <a:gdLst/>
            <a:ahLst/>
            <a:cxnLst/>
            <a:rect l="l" t="t" r="r" b="b"/>
            <a:pathLst>
              <a:path w="528063" h="528063">
                <a:moveTo>
                  <a:pt x="0" y="0"/>
                </a:moveTo>
                <a:lnTo>
                  <a:pt x="528062" y="0"/>
                </a:lnTo>
                <a:lnTo>
                  <a:pt x="528062" y="528063"/>
                </a:lnTo>
                <a:lnTo>
                  <a:pt x="0" y="5280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12">
            <a:extLst>
              <a:ext uri="{FF2B5EF4-FFF2-40B4-BE49-F238E27FC236}">
                <a16:creationId xmlns:a16="http://schemas.microsoft.com/office/drawing/2014/main" id="{76E3F23D-C965-7476-23CF-DE90E6C6C8C8}"/>
              </a:ext>
            </a:extLst>
          </p:cNvPr>
          <p:cNvSpPr/>
          <p:nvPr/>
        </p:nvSpPr>
        <p:spPr>
          <a:xfrm>
            <a:off x="4272070"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13">
            <a:extLst>
              <a:ext uri="{FF2B5EF4-FFF2-40B4-BE49-F238E27FC236}">
                <a16:creationId xmlns:a16="http://schemas.microsoft.com/office/drawing/2014/main" id="{EEA8F909-22C9-6FD0-C726-833A0E6BEC6A}"/>
              </a:ext>
            </a:extLst>
          </p:cNvPr>
          <p:cNvSpPr/>
          <p:nvPr/>
        </p:nvSpPr>
        <p:spPr>
          <a:xfrm>
            <a:off x="4952533"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14">
            <a:extLst>
              <a:ext uri="{FF2B5EF4-FFF2-40B4-BE49-F238E27FC236}">
                <a16:creationId xmlns:a16="http://schemas.microsoft.com/office/drawing/2014/main" id="{6C4DEAA8-F7B0-E450-C424-D430E33240F8}"/>
              </a:ext>
            </a:extLst>
          </p:cNvPr>
          <p:cNvSpPr/>
          <p:nvPr/>
        </p:nvSpPr>
        <p:spPr>
          <a:xfrm>
            <a:off x="6334067" y="9165636"/>
            <a:ext cx="586736" cy="528063"/>
          </a:xfrm>
          <a:custGeom>
            <a:avLst/>
            <a:gdLst/>
            <a:ahLst/>
            <a:cxnLst/>
            <a:rect l="l" t="t" r="r" b="b"/>
            <a:pathLst>
              <a:path w="586736" h="528063">
                <a:moveTo>
                  <a:pt x="0" y="0"/>
                </a:moveTo>
                <a:lnTo>
                  <a:pt x="586736" y="0"/>
                </a:lnTo>
                <a:lnTo>
                  <a:pt x="586736" y="528063"/>
                </a:lnTo>
                <a:lnTo>
                  <a:pt x="0" y="528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0" name="Freeform 15">
            <a:extLst>
              <a:ext uri="{FF2B5EF4-FFF2-40B4-BE49-F238E27FC236}">
                <a16:creationId xmlns:a16="http://schemas.microsoft.com/office/drawing/2014/main" id="{1BADF9E9-9BFB-77E8-B115-C0F927EC6BDD}"/>
              </a:ext>
            </a:extLst>
          </p:cNvPr>
          <p:cNvSpPr/>
          <p:nvPr/>
        </p:nvSpPr>
        <p:spPr>
          <a:xfrm>
            <a:off x="5632996" y="9165636"/>
            <a:ext cx="529386" cy="528063"/>
          </a:xfrm>
          <a:custGeom>
            <a:avLst/>
            <a:gdLst/>
            <a:ahLst/>
            <a:cxnLst/>
            <a:rect l="l" t="t" r="r" b="b"/>
            <a:pathLst>
              <a:path w="529386" h="528063">
                <a:moveTo>
                  <a:pt x="0" y="0"/>
                </a:moveTo>
                <a:lnTo>
                  <a:pt x="529386" y="0"/>
                </a:lnTo>
                <a:lnTo>
                  <a:pt x="529386" y="528063"/>
                </a:lnTo>
                <a:lnTo>
                  <a:pt x="0" y="528063"/>
                </a:lnTo>
                <a:lnTo>
                  <a:pt x="0" y="0"/>
                </a:lnTo>
                <a:close/>
              </a:path>
            </a:pathLst>
          </a:custGeom>
          <a:blipFill>
            <a:blip r:embed="rId15"/>
            <a:stretch>
              <a:fillRect/>
            </a:stretch>
          </a:blipFill>
        </p:spPr>
        <p:txBody>
          <a:bodyPr/>
          <a:lstStyle/>
          <a:p>
            <a:endParaRPr lang="fr-FR"/>
          </a:p>
        </p:txBody>
      </p:sp>
      <p:sp>
        <p:nvSpPr>
          <p:cNvPr id="6" name="TextBox 5">
            <a:extLst>
              <a:ext uri="{FF2B5EF4-FFF2-40B4-BE49-F238E27FC236}">
                <a16:creationId xmlns:a16="http://schemas.microsoft.com/office/drawing/2014/main" id="{9D9AAD63-0ED5-3E0A-8C8C-56798FDAF258}"/>
              </a:ext>
            </a:extLst>
          </p:cNvPr>
          <p:cNvSpPr txBox="1"/>
          <p:nvPr/>
        </p:nvSpPr>
        <p:spPr>
          <a:xfrm>
            <a:off x="301348" y="2779009"/>
            <a:ext cx="4583029" cy="461665"/>
          </a:xfrm>
          <a:prstGeom prst="rect">
            <a:avLst/>
          </a:prstGeom>
          <a:noFill/>
        </p:spPr>
        <p:txBody>
          <a:bodyPr wrap="square">
            <a:spAutoFit/>
          </a:bodyPr>
          <a:lstStyle/>
          <a:p>
            <a:r>
              <a:rPr lang="fr-FR" sz="2400" b="1" kern="100" dirty="0">
                <a:effectLst/>
                <a:latin typeface="Verdana" panose="020B0604030504040204" pitchFamily="34" charset="0"/>
                <a:ea typeface="Verdana" panose="020B0604030504040204" pitchFamily="34" charset="0"/>
                <a:cs typeface="Times New Roman" panose="02020603050405020304" pitchFamily="18" charset="0"/>
              </a:rPr>
              <a:t>Atelier de validation du </a:t>
            </a:r>
            <a:endParaRPr lang="LID4096" sz="2400" dirty="0"/>
          </a:p>
        </p:txBody>
      </p:sp>
      <p:sp>
        <p:nvSpPr>
          <p:cNvPr id="12" name="TextBox 11">
            <a:extLst>
              <a:ext uri="{FF2B5EF4-FFF2-40B4-BE49-F238E27FC236}">
                <a16:creationId xmlns:a16="http://schemas.microsoft.com/office/drawing/2014/main" id="{547CD8F7-FC7D-00C1-45A0-FC6DF82E9C8A}"/>
              </a:ext>
            </a:extLst>
          </p:cNvPr>
          <p:cNvSpPr txBox="1"/>
          <p:nvPr/>
        </p:nvSpPr>
        <p:spPr>
          <a:xfrm>
            <a:off x="342398" y="4033858"/>
            <a:ext cx="873968" cy="369332"/>
          </a:xfrm>
          <a:prstGeom prst="rect">
            <a:avLst/>
          </a:prstGeom>
          <a:noFill/>
        </p:spPr>
        <p:txBody>
          <a:bodyPr wrap="square">
            <a:spAutoFit/>
          </a:bodyPr>
          <a:lstStyle/>
          <a:p>
            <a:r>
              <a:rPr lang="fr-FR" b="1" kern="100" dirty="0">
                <a:latin typeface="Verdana" panose="020B0604030504040204" pitchFamily="34" charset="0"/>
                <a:ea typeface="Verdana" panose="020B0604030504040204" pitchFamily="34" charset="0"/>
                <a:cs typeface="Times New Roman" panose="02020603050405020304" pitchFamily="18" charset="0"/>
              </a:rPr>
              <a:t>e</a:t>
            </a:r>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t du</a:t>
            </a:r>
            <a:endParaRPr lang="LID4096" dirty="0"/>
          </a:p>
        </p:txBody>
      </p:sp>
      <p:sp>
        <p:nvSpPr>
          <p:cNvPr id="14" name="TextBox 13">
            <a:extLst>
              <a:ext uri="{FF2B5EF4-FFF2-40B4-BE49-F238E27FC236}">
                <a16:creationId xmlns:a16="http://schemas.microsoft.com/office/drawing/2014/main" id="{672730F8-6B45-41EF-54B6-A0F904E760E8}"/>
              </a:ext>
            </a:extLst>
          </p:cNvPr>
          <p:cNvSpPr txBox="1"/>
          <p:nvPr/>
        </p:nvSpPr>
        <p:spPr>
          <a:xfrm>
            <a:off x="1041109" y="4401005"/>
            <a:ext cx="5096954" cy="369332"/>
          </a:xfrm>
          <a:prstGeom prst="rect">
            <a:avLst/>
          </a:prstGeom>
          <a:noFill/>
        </p:spPr>
        <p:txBody>
          <a:bodyPr wrap="square">
            <a:spAutoFit/>
          </a:bodyPr>
          <a:lstStyle/>
          <a:p>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de l’économie bleue et circulaire des </a:t>
            </a:r>
            <a:endParaRPr lang="LID4096" dirty="0"/>
          </a:p>
        </p:txBody>
      </p:sp>
      <p:sp>
        <p:nvSpPr>
          <p:cNvPr id="17" name="TextBox 16">
            <a:extLst>
              <a:ext uri="{FF2B5EF4-FFF2-40B4-BE49-F238E27FC236}">
                <a16:creationId xmlns:a16="http://schemas.microsoft.com/office/drawing/2014/main" id="{3E73131C-C643-F288-5C15-3788B257880C}"/>
              </a:ext>
            </a:extLst>
          </p:cNvPr>
          <p:cNvSpPr txBox="1"/>
          <p:nvPr/>
        </p:nvSpPr>
        <p:spPr>
          <a:xfrm>
            <a:off x="4117649" y="4745884"/>
            <a:ext cx="7775851" cy="1323439"/>
          </a:xfrm>
          <a:prstGeom prst="rect">
            <a:avLst/>
          </a:prstGeom>
          <a:noFill/>
        </p:spPr>
        <p:txBody>
          <a:bodyPr wrap="square">
            <a:spAutoFit/>
          </a:bodyPr>
          <a:lstStyle/>
          <a:p>
            <a:r>
              <a:rPr lang="fr-FR" sz="4000" b="1" kern="100" dirty="0">
                <a:solidFill>
                  <a:schemeClr val="tx1">
                    <a:lumMod val="50000"/>
                    <a:lumOff val="50000"/>
                  </a:schemeClr>
                </a:solidFill>
                <a:effectLst/>
                <a:latin typeface="Verdana" panose="020B0604030504040204" pitchFamily="34" charset="0"/>
                <a:ea typeface="Verdana" panose="020B0604030504040204" pitchFamily="34" charset="0"/>
                <a:cs typeface="Times New Roman" panose="02020603050405020304" pitchFamily="18" charset="0"/>
              </a:rPr>
              <a:t>Etats insulaires d’Afrique et de l'océan Indien</a:t>
            </a:r>
            <a:endParaRPr lang="LID4096" sz="4000" dirty="0">
              <a:solidFill>
                <a:schemeClr val="tx1">
                  <a:lumMod val="50000"/>
                  <a:lumOff val="50000"/>
                </a:schemeClr>
              </a:solidFill>
            </a:endParaRPr>
          </a:p>
        </p:txBody>
      </p:sp>
      <p:sp>
        <p:nvSpPr>
          <p:cNvPr id="19" name="TextBox 18">
            <a:extLst>
              <a:ext uri="{FF2B5EF4-FFF2-40B4-BE49-F238E27FC236}">
                <a16:creationId xmlns:a16="http://schemas.microsoft.com/office/drawing/2014/main" id="{1E450608-7C43-AE2B-E559-1C3480B93754}"/>
              </a:ext>
            </a:extLst>
          </p:cNvPr>
          <p:cNvSpPr txBox="1"/>
          <p:nvPr/>
        </p:nvSpPr>
        <p:spPr>
          <a:xfrm>
            <a:off x="1066800" y="3777664"/>
            <a:ext cx="11133198" cy="707886"/>
          </a:xfrm>
          <a:prstGeom prst="rect">
            <a:avLst/>
          </a:prstGeom>
          <a:noFill/>
        </p:spPr>
        <p:txBody>
          <a:bodyPr wrap="square">
            <a:spAutoFit/>
          </a:bodyPr>
          <a:lstStyle/>
          <a:p>
            <a:r>
              <a:rPr lang="fr-FR" sz="4000" b="1" kern="100"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mécanisme de financement innovant</a:t>
            </a:r>
            <a:endParaRPr lang="LID4096" sz="4000"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09939"/>
            <a:ext cx="2825596" cy="5467123"/>
            <a:chOff x="0" y="0"/>
            <a:chExt cx="1908381" cy="3692443"/>
          </a:xfrm>
        </p:grpSpPr>
        <p:sp>
          <p:nvSpPr>
            <p:cNvPr id="3" name="Freeform 3"/>
            <p:cNvSpPr/>
            <p:nvPr/>
          </p:nvSpPr>
          <p:spPr>
            <a:xfrm>
              <a:off x="6350" y="6350"/>
              <a:ext cx="1895681" cy="3679743"/>
            </a:xfrm>
            <a:custGeom>
              <a:avLst/>
              <a:gdLst/>
              <a:ahLst/>
              <a:cxnLst/>
              <a:rect l="l" t="t" r="r" b="b"/>
              <a:pathLst>
                <a:path w="1895681" h="3679743">
                  <a:moveTo>
                    <a:pt x="0" y="0"/>
                  </a:moveTo>
                  <a:lnTo>
                    <a:pt x="1895681" y="0"/>
                  </a:lnTo>
                  <a:lnTo>
                    <a:pt x="1895681" y="3679743"/>
                  </a:lnTo>
                  <a:lnTo>
                    <a:pt x="0" y="3679743"/>
                  </a:lnTo>
                  <a:close/>
                </a:path>
              </a:pathLst>
            </a:custGeom>
            <a:solidFill>
              <a:srgbClr val="FDFEFD"/>
            </a:solidFill>
          </p:spPr>
          <p:txBody>
            <a:bodyPr/>
            <a:lstStyle/>
            <a:p>
              <a:endParaRPr lang="LID4096"/>
            </a:p>
          </p:txBody>
        </p:sp>
        <p:sp>
          <p:nvSpPr>
            <p:cNvPr id="4" name="Freeform 4"/>
            <p:cNvSpPr/>
            <p:nvPr/>
          </p:nvSpPr>
          <p:spPr>
            <a:xfrm>
              <a:off x="0" y="0"/>
              <a:ext cx="1908381" cy="3692443"/>
            </a:xfrm>
            <a:custGeom>
              <a:avLst/>
              <a:gdLst/>
              <a:ahLst/>
              <a:cxnLst/>
              <a:rect l="l" t="t" r="r" b="b"/>
              <a:pathLst>
                <a:path w="1908381" h="3692443">
                  <a:moveTo>
                    <a:pt x="6350" y="3692443"/>
                  </a:moveTo>
                  <a:lnTo>
                    <a:pt x="0" y="3692443"/>
                  </a:lnTo>
                  <a:lnTo>
                    <a:pt x="0" y="0"/>
                  </a:lnTo>
                  <a:lnTo>
                    <a:pt x="1908381" y="0"/>
                  </a:lnTo>
                  <a:lnTo>
                    <a:pt x="1908381" y="3692443"/>
                  </a:lnTo>
                  <a:lnTo>
                    <a:pt x="6350" y="3692443"/>
                  </a:lnTo>
                  <a:close/>
                  <a:moveTo>
                    <a:pt x="12700" y="12700"/>
                  </a:moveTo>
                  <a:lnTo>
                    <a:pt x="12700" y="3679743"/>
                  </a:lnTo>
                  <a:lnTo>
                    <a:pt x="1895681" y="3679743"/>
                  </a:lnTo>
                  <a:lnTo>
                    <a:pt x="1895681"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7711" cy="3411773"/>
            </a:xfrm>
            <a:custGeom>
              <a:avLst/>
              <a:gdLst/>
              <a:ahLst/>
              <a:cxnLst/>
              <a:rect l="l" t="t" r="r" b="b"/>
              <a:pathLst>
                <a:path w="1627711" h="3411773">
                  <a:moveTo>
                    <a:pt x="0" y="0"/>
                  </a:moveTo>
                  <a:lnTo>
                    <a:pt x="1627711" y="0"/>
                  </a:lnTo>
                  <a:lnTo>
                    <a:pt x="1627711" y="3411773"/>
                  </a:lnTo>
                  <a:lnTo>
                    <a:pt x="0" y="3411773"/>
                  </a:lnTo>
                  <a:close/>
                </a:path>
              </a:pathLst>
            </a:custGeom>
            <a:solidFill>
              <a:srgbClr val="FFFFFF"/>
            </a:solidFill>
          </p:spPr>
          <p:txBody>
            <a:bodyPr/>
            <a:lstStyle/>
            <a:p>
              <a:endParaRPr lang="LID4096"/>
            </a:p>
          </p:txBody>
        </p:sp>
      </p:grpSp>
      <p:grpSp>
        <p:nvGrpSpPr>
          <p:cNvPr id="6" name="Group 6"/>
          <p:cNvGrpSpPr/>
          <p:nvPr/>
        </p:nvGrpSpPr>
        <p:grpSpPr>
          <a:xfrm>
            <a:off x="4112661" y="2409939"/>
            <a:ext cx="13146639" cy="5467123"/>
            <a:chOff x="0" y="0"/>
            <a:chExt cx="5272190" cy="2192478"/>
          </a:xfrm>
        </p:grpSpPr>
        <p:sp>
          <p:nvSpPr>
            <p:cNvPr id="7" name="Freeform 7"/>
            <p:cNvSpPr/>
            <p:nvPr/>
          </p:nvSpPr>
          <p:spPr>
            <a:xfrm>
              <a:off x="0" y="0"/>
              <a:ext cx="5272190" cy="2192478"/>
            </a:xfrm>
            <a:custGeom>
              <a:avLst/>
              <a:gdLst/>
              <a:ahLst/>
              <a:cxnLst/>
              <a:rect l="l" t="t" r="r" b="b"/>
              <a:pathLst>
                <a:path w="5272190" h="2192478">
                  <a:moveTo>
                    <a:pt x="0" y="0"/>
                  </a:moveTo>
                  <a:lnTo>
                    <a:pt x="5272190" y="0"/>
                  </a:lnTo>
                  <a:lnTo>
                    <a:pt x="5272190" y="2192478"/>
                  </a:lnTo>
                  <a:lnTo>
                    <a:pt x="0" y="2192478"/>
                  </a:lnTo>
                  <a:close/>
                </a:path>
              </a:pathLst>
            </a:custGeom>
            <a:solidFill>
              <a:srgbClr val="21B0C3"/>
            </a:solidFill>
          </p:spPr>
          <p:txBody>
            <a:bodyPr/>
            <a:lstStyle/>
            <a:p>
              <a:endParaRPr lang="LID4096"/>
            </a:p>
          </p:txBody>
        </p:sp>
      </p:grpSp>
      <p:sp>
        <p:nvSpPr>
          <p:cNvPr id="8" name="Freeform 8"/>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284382" y="3296384"/>
            <a:ext cx="3819719" cy="397545"/>
          </a:xfrm>
          <a:prstGeom prst="rect">
            <a:avLst/>
          </a:prstGeom>
        </p:spPr>
        <p:txBody>
          <a:bodyPr lIns="0" tIns="0" rIns="0" bIns="0" rtlCol="0" anchor="t">
            <a:spAutoFit/>
          </a:bodyPr>
          <a:lstStyle/>
          <a:p>
            <a:pPr marL="0" lvl="0" indent="0" algn="l">
              <a:lnSpc>
                <a:spcPts val="3093"/>
              </a:lnSpc>
              <a:spcBef>
                <a:spcPct val="0"/>
              </a:spcBef>
            </a:pPr>
            <a:r>
              <a:rPr lang="en-US" sz="2812"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12"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12"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2" name="TextBox 12"/>
          <p:cNvSpPr txBox="1"/>
          <p:nvPr/>
        </p:nvSpPr>
        <p:spPr>
          <a:xfrm>
            <a:off x="1028700" y="2321001"/>
            <a:ext cx="2787814" cy="5275803"/>
          </a:xfrm>
          <a:prstGeom prst="rect">
            <a:avLst/>
          </a:prstGeom>
        </p:spPr>
        <p:txBody>
          <a:bodyPr lIns="0" tIns="0" rIns="0" bIns="0" rtlCol="0" anchor="t">
            <a:spAutoFit/>
          </a:bodyPr>
          <a:lstStyle/>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14h00 - 14h30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14h30 - 15h00 </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15h00 - 16h30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16h30 - 17h00</a:t>
            </a: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17h00 - 17h30</a:t>
            </a:r>
          </a:p>
          <a:p>
            <a:pPr algn="ctr">
              <a:lnSpc>
                <a:spcPts val="6018"/>
              </a:lnSpc>
            </a:pPr>
            <a:endParaRPr lang="en-US" sz="2812"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18"/>
              </a:lnSpc>
            </a:pPr>
            <a:r>
              <a:rPr lang="en-US" sz="2812" b="1" dirty="0">
                <a:solidFill>
                  <a:srgbClr val="F6983C"/>
                </a:solidFill>
                <a:latin typeface="Verdana 2" panose="020B0604020202020204" charset="0"/>
                <a:ea typeface="Verdana 2" panose="020B0604020202020204" charset="0"/>
                <a:cs typeface="Verdana 2" panose="020B0604020202020204" charset="0"/>
                <a:sym typeface="Muli Ultra-Bold"/>
              </a:rPr>
              <a:t>17h30</a:t>
            </a:r>
          </a:p>
        </p:txBody>
      </p:sp>
      <p:sp>
        <p:nvSpPr>
          <p:cNvPr id="13" name="TextBox 13"/>
          <p:cNvSpPr txBox="1"/>
          <p:nvPr/>
        </p:nvSpPr>
        <p:spPr>
          <a:xfrm>
            <a:off x="1028700" y="1636272"/>
            <a:ext cx="16649536"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LUNDI 27 JANVIER 2025 - PREMIÈRE JOURNÉE / SUITE </a:t>
            </a:r>
          </a:p>
        </p:txBody>
      </p:sp>
      <p:sp>
        <p:nvSpPr>
          <p:cNvPr id="14" name="TextBox 14"/>
          <p:cNvSpPr txBox="1"/>
          <p:nvPr/>
        </p:nvSpPr>
        <p:spPr>
          <a:xfrm>
            <a:off x="4284382" y="2567316"/>
            <a:ext cx="12965516"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Session 4 :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et des actions du PAEC</a:t>
            </a:r>
          </a:p>
        </p:txBody>
      </p:sp>
      <p:sp>
        <p:nvSpPr>
          <p:cNvPr id="15" name="TextBox 15"/>
          <p:cNvSpPr txBox="1"/>
          <p:nvPr/>
        </p:nvSpPr>
        <p:spPr>
          <a:xfrm>
            <a:off x="4293784" y="7104654"/>
            <a:ext cx="5071633"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Fin de la première </a:t>
            </a:r>
            <a:r>
              <a:rPr lang="en-US" sz="2812" b="1" dirty="0" err="1">
                <a:solidFill>
                  <a:srgbClr val="F6983C"/>
                </a:solidFill>
                <a:latin typeface="Verdana 2" panose="020B0604020202020204" charset="0"/>
                <a:ea typeface="Verdana 2" panose="020B0604020202020204" charset="0"/>
                <a:cs typeface="Verdana 2" panose="020B0604020202020204" charset="0"/>
                <a:sym typeface="Muli Bold"/>
              </a:rPr>
              <a:t>journée</a:t>
            </a: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 </a:t>
            </a:r>
          </a:p>
        </p:txBody>
      </p:sp>
      <p:sp>
        <p:nvSpPr>
          <p:cNvPr id="16" name="TextBox 16"/>
          <p:cNvSpPr txBox="1"/>
          <p:nvPr/>
        </p:nvSpPr>
        <p:spPr>
          <a:xfrm>
            <a:off x="4293784" y="4068694"/>
            <a:ext cx="12206965"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Discussions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sur les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12"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12" b="1" dirty="0">
                <a:solidFill>
                  <a:srgbClr val="FDFEFD"/>
                </a:solidFill>
                <a:latin typeface="Verdana 2" panose="020B0604020202020204" charset="0"/>
                <a:ea typeface="Verdana 2" panose="020B0604020202020204" charset="0"/>
                <a:cs typeface="Verdana 2" panose="020B0604020202020204" charset="0"/>
                <a:sym typeface="Muli Bold"/>
              </a:rPr>
              <a:t> 1,2,3,4 et 5</a:t>
            </a:r>
          </a:p>
        </p:txBody>
      </p:sp>
      <p:sp>
        <p:nvSpPr>
          <p:cNvPr id="17" name="TextBox 17"/>
          <p:cNvSpPr txBox="1"/>
          <p:nvPr/>
        </p:nvSpPr>
        <p:spPr>
          <a:xfrm>
            <a:off x="4293784" y="4824644"/>
            <a:ext cx="8706920" cy="397545"/>
          </a:xfrm>
          <a:prstGeom prst="rect">
            <a:avLst/>
          </a:prstGeom>
        </p:spPr>
        <p:txBody>
          <a:bodyPr lIns="0" tIns="0" rIns="0" bIns="0" rtlCol="0" anchor="t">
            <a:spAutoFit/>
          </a:bodyPr>
          <a:lstStyle/>
          <a:p>
            <a:pPr marL="0" lvl="0" indent="0" algn="l">
              <a:lnSpc>
                <a:spcPts val="3094"/>
              </a:lnSpc>
              <a:spcBef>
                <a:spcPct val="0"/>
              </a:spcBef>
            </a:pP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résultats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 travail </a:t>
            </a:r>
          </a:p>
        </p:txBody>
      </p:sp>
      <p:sp>
        <p:nvSpPr>
          <p:cNvPr id="18" name="TextBox 18"/>
          <p:cNvSpPr txBox="1"/>
          <p:nvPr/>
        </p:nvSpPr>
        <p:spPr>
          <a:xfrm>
            <a:off x="4298546" y="5553615"/>
            <a:ext cx="12779567" cy="795089"/>
          </a:xfrm>
          <a:prstGeom prst="rect">
            <a:avLst/>
          </a:prstGeom>
        </p:spPr>
        <p:txBody>
          <a:bodyPr lIns="0" tIns="0" rIns="0" bIns="0" rtlCol="0" anchor="t">
            <a:spAutoFit/>
          </a:bodyPr>
          <a:lstStyle/>
          <a:p>
            <a:pPr marL="0" lvl="0" indent="0" algn="l">
              <a:lnSpc>
                <a:spcPts val="3094"/>
              </a:lnSpc>
              <a:spcBef>
                <a:spcPct val="0"/>
              </a:spcBef>
            </a:pP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Synthèse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 la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journée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annonce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prochaines</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étapes de la deuxième </a:t>
            </a:r>
            <a:r>
              <a:rPr lang="en-US" sz="2813" b="1" dirty="0" err="1">
                <a:solidFill>
                  <a:srgbClr val="FDFEFD"/>
                </a:solidFill>
                <a:latin typeface="Verdana 2" panose="020B0604020202020204" charset="0"/>
                <a:ea typeface="Verdana 2" panose="020B0604020202020204" charset="0"/>
                <a:cs typeface="Verdana 2" panose="020B0604020202020204" charset="0"/>
                <a:sym typeface="Muli Bold"/>
              </a:rPr>
              <a:t>journée</a:t>
            </a:r>
            <a:r>
              <a:rPr lang="en-US" sz="2813"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grpSp>
        <p:nvGrpSpPr>
          <p:cNvPr id="19" name="Group 19"/>
          <p:cNvGrpSpPr/>
          <p:nvPr/>
        </p:nvGrpSpPr>
        <p:grpSpPr>
          <a:xfrm>
            <a:off x="17773650" y="-42358"/>
            <a:ext cx="556708" cy="556708"/>
            <a:chOff x="0" y="0"/>
            <a:chExt cx="812800" cy="812800"/>
          </a:xfrm>
        </p:grpSpPr>
        <p:sp>
          <p:nvSpPr>
            <p:cNvPr id="20" name="Freeform 20"/>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2" name="TextBox 22"/>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a:solidFill>
                  <a:srgbClr val="000000"/>
                </a:solidFill>
                <a:latin typeface="Helvetica World Italics"/>
                <a:ea typeface="Helvetica World Italics"/>
                <a:cs typeface="Helvetica World Italics"/>
                <a:sym typeface="Helvetica World Italics"/>
              </a:rPr>
              <a:t>Page 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595640" y="1028700"/>
            <a:ext cx="2854888" cy="7892529"/>
            <a:chOff x="0" y="0"/>
            <a:chExt cx="1906073" cy="5269469"/>
          </a:xfrm>
        </p:grpSpPr>
        <p:sp>
          <p:nvSpPr>
            <p:cNvPr id="3" name="Freeform 3"/>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p:cNvGrpSpPr/>
          <p:nvPr/>
        </p:nvGrpSpPr>
        <p:grpSpPr>
          <a:xfrm>
            <a:off x="3806267" y="1028700"/>
            <a:ext cx="14041812" cy="7892529"/>
            <a:chOff x="0" y="0"/>
            <a:chExt cx="5566667" cy="3128875"/>
          </a:xfrm>
        </p:grpSpPr>
        <p:sp>
          <p:nvSpPr>
            <p:cNvPr id="7" name="Freeform 7"/>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021945" y="1945875"/>
            <a:ext cx="5550943" cy="394666"/>
          </a:xfrm>
          <a:prstGeom prst="rect">
            <a:avLst/>
          </a:prstGeom>
        </p:spPr>
        <p:txBody>
          <a:bodyPr lIns="0" tIns="0" rIns="0" bIns="0" rtlCol="0" anchor="t">
            <a:spAutoFit/>
          </a:bodyPr>
          <a:lstStyle/>
          <a:p>
            <a:pPr algn="l">
              <a:lnSpc>
                <a:spcPts val="3129"/>
              </a:lnSpc>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Allocutions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bienvenue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2" name="TextBox 12"/>
          <p:cNvSpPr txBox="1"/>
          <p:nvPr/>
        </p:nvSpPr>
        <p:spPr>
          <a:xfrm>
            <a:off x="4031020" y="3537029"/>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3" name="TextBox 13"/>
          <p:cNvSpPr txBox="1"/>
          <p:nvPr/>
        </p:nvSpPr>
        <p:spPr>
          <a:xfrm>
            <a:off x="430846" y="941602"/>
            <a:ext cx="3051285" cy="7710124"/>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8h30 - 9h00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9h00 - 9h10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9h10 - 9h20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9h20 - 9h30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9h30 - 9h50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9h50 - 10h00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10h00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- 11h00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11h00 - 11h20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11h20 - 11h30</a:t>
            </a:r>
          </a:p>
        </p:txBody>
      </p:sp>
      <p:sp>
        <p:nvSpPr>
          <p:cNvPr id="14" name="TextBox 14"/>
          <p:cNvSpPr txBox="1"/>
          <p:nvPr/>
        </p:nvSpPr>
        <p:spPr>
          <a:xfrm>
            <a:off x="595640" y="476185"/>
            <a:ext cx="15863560"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PARTIE </a:t>
            </a:r>
          </a:p>
        </p:txBody>
      </p:sp>
      <p:sp>
        <p:nvSpPr>
          <p:cNvPr id="15" name="TextBox 15"/>
          <p:cNvSpPr txBox="1"/>
          <p:nvPr/>
        </p:nvSpPr>
        <p:spPr>
          <a:xfrm>
            <a:off x="4004507" y="1173789"/>
            <a:ext cx="5550943" cy="394666"/>
          </a:xfrm>
          <a:prstGeom prst="rect">
            <a:avLst/>
          </a:prstGeom>
        </p:spPr>
        <p:txBody>
          <a:bodyPr lIns="0" tIns="0" rIns="0" bIns="0" rtlCol="0" anchor="t">
            <a:spAutoFit/>
          </a:bodyPr>
          <a:lstStyle/>
          <a:p>
            <a:pPr algn="l">
              <a:lnSpc>
                <a:spcPts val="3129"/>
              </a:lnSpc>
            </a:pPr>
            <a:r>
              <a:rPr lang="en-US" sz="2844" b="1" dirty="0" err="1">
                <a:solidFill>
                  <a:srgbClr val="F6983C"/>
                </a:solidFill>
                <a:latin typeface="Verdana 2" panose="020B0604020202020204" charset="0"/>
                <a:ea typeface="Verdana 2" panose="020B0604020202020204" charset="0"/>
                <a:cs typeface="Verdana 2" panose="020B0604020202020204" charset="0"/>
                <a:sym typeface="Muli Bold"/>
              </a:rPr>
              <a:t>Accueil</a:t>
            </a: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 -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Bold"/>
              </a:rPr>
              <a:t>Thé</a:t>
            </a: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/Café</a:t>
            </a:r>
          </a:p>
        </p:txBody>
      </p:sp>
      <p:sp>
        <p:nvSpPr>
          <p:cNvPr id="16" name="TextBox 16"/>
          <p:cNvSpPr txBox="1"/>
          <p:nvPr/>
        </p:nvSpPr>
        <p:spPr>
          <a:xfrm>
            <a:off x="4004507" y="2759905"/>
            <a:ext cx="13387133"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5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la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feuille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route UA-UE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océans</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p:cNvSpPr txBox="1"/>
          <p:nvPr/>
        </p:nvSpPr>
        <p:spPr>
          <a:xfrm>
            <a:off x="4004507" y="8181281"/>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 café </a:t>
            </a:r>
          </a:p>
        </p:txBody>
      </p:sp>
      <p:sp>
        <p:nvSpPr>
          <p:cNvPr id="18" name="TextBox 18"/>
          <p:cNvSpPr txBox="1"/>
          <p:nvPr/>
        </p:nvSpPr>
        <p:spPr>
          <a:xfrm>
            <a:off x="4021945" y="4272093"/>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6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PAEC et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9" name="TextBox 19"/>
          <p:cNvSpPr txBox="1"/>
          <p:nvPr/>
        </p:nvSpPr>
        <p:spPr>
          <a:xfrm>
            <a:off x="4031020" y="5832098"/>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0" name="TextBox 20"/>
          <p:cNvSpPr txBox="1"/>
          <p:nvPr/>
        </p:nvSpPr>
        <p:spPr>
          <a:xfrm>
            <a:off x="4004507" y="6581367"/>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7 : Panel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partenariats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21" name="TextBox 21"/>
          <p:cNvSpPr txBox="1"/>
          <p:nvPr/>
        </p:nvSpPr>
        <p:spPr>
          <a:xfrm>
            <a:off x="4021945" y="7396615"/>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grpSp>
        <p:nvGrpSpPr>
          <p:cNvPr id="22" name="Group 22"/>
          <p:cNvGrpSpPr/>
          <p:nvPr/>
        </p:nvGrpSpPr>
        <p:grpSpPr>
          <a:xfrm>
            <a:off x="17773650" y="-42358"/>
            <a:ext cx="556708" cy="556708"/>
            <a:chOff x="0" y="0"/>
            <a:chExt cx="812800" cy="812800"/>
          </a:xfrm>
        </p:grpSpPr>
        <p:sp>
          <p:nvSpPr>
            <p:cNvPr id="23" name="Freeform 2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5" name="TextBox 2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595640" y="1169194"/>
            <a:ext cx="2854888" cy="7892529"/>
            <a:chOff x="0" y="0"/>
            <a:chExt cx="1906073" cy="5269469"/>
          </a:xfrm>
        </p:grpSpPr>
        <p:sp>
          <p:nvSpPr>
            <p:cNvPr id="3" name="Freeform 3"/>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p:cNvGrpSpPr/>
          <p:nvPr/>
        </p:nvGrpSpPr>
        <p:grpSpPr>
          <a:xfrm>
            <a:off x="3806267" y="1169194"/>
            <a:ext cx="14041812" cy="7892529"/>
            <a:chOff x="0" y="0"/>
            <a:chExt cx="5566667" cy="3128875"/>
          </a:xfrm>
        </p:grpSpPr>
        <p:sp>
          <p:nvSpPr>
            <p:cNvPr id="7" name="Freeform 7"/>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30846" y="1082096"/>
            <a:ext cx="3051285" cy="7710124"/>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11h30 - 12h30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12h30 - 13h00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13h00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14h00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- 14h30</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14h30 - 14h45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14h45 - 15h15</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15h15 - 15h45</a:t>
            </a:r>
          </a:p>
        </p:txBody>
      </p:sp>
      <p:sp>
        <p:nvSpPr>
          <p:cNvPr id="12" name="TextBox 12"/>
          <p:cNvSpPr txBox="1"/>
          <p:nvPr/>
        </p:nvSpPr>
        <p:spPr>
          <a:xfrm>
            <a:off x="595640" y="506730"/>
            <a:ext cx="16813438"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JOURNÉE / SUITE </a:t>
            </a:r>
          </a:p>
        </p:txBody>
      </p:sp>
      <p:sp>
        <p:nvSpPr>
          <p:cNvPr id="13" name="TextBox 13"/>
          <p:cNvSpPr txBox="1"/>
          <p:nvPr/>
        </p:nvSpPr>
        <p:spPr>
          <a:xfrm>
            <a:off x="4021945" y="1384219"/>
            <a:ext cx="13387133"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Discussions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sur le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4" name="TextBox 14"/>
          <p:cNvSpPr txBox="1"/>
          <p:nvPr/>
        </p:nvSpPr>
        <p:spPr>
          <a:xfrm>
            <a:off x="4031020" y="2876463"/>
            <a:ext cx="9347766"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Restitution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résolutions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travaux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5" name="TextBox 15"/>
          <p:cNvSpPr txBox="1"/>
          <p:nvPr/>
        </p:nvSpPr>
        <p:spPr>
          <a:xfrm>
            <a:off x="4031020" y="5972743"/>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6" name="TextBox 16"/>
          <p:cNvSpPr txBox="1"/>
          <p:nvPr/>
        </p:nvSpPr>
        <p:spPr>
          <a:xfrm>
            <a:off x="4031020" y="6751014"/>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9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des experts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États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insulaires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d'Afrique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l'océan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Indien</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p:cNvSpPr txBox="1"/>
          <p:nvPr/>
        </p:nvSpPr>
        <p:spPr>
          <a:xfrm>
            <a:off x="4031020" y="3704737"/>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déjeuner </a:t>
            </a:r>
          </a:p>
        </p:txBody>
      </p:sp>
      <p:sp>
        <p:nvSpPr>
          <p:cNvPr id="18" name="TextBox 18"/>
          <p:cNvSpPr txBox="1"/>
          <p:nvPr/>
        </p:nvSpPr>
        <p:spPr>
          <a:xfrm>
            <a:off x="4021945" y="4430496"/>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8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rôle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d'une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gouvernance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efficace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dans la mise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œuvre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9" name="TextBox 19"/>
          <p:cNvSpPr txBox="1"/>
          <p:nvPr/>
        </p:nvSpPr>
        <p:spPr>
          <a:xfrm>
            <a:off x="4031020" y="8293261"/>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mandat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du plan de travail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pour 2025</a:t>
            </a:r>
          </a:p>
        </p:txBody>
      </p:sp>
      <p:grpSp>
        <p:nvGrpSpPr>
          <p:cNvPr id="20" name="Group 20"/>
          <p:cNvGrpSpPr/>
          <p:nvPr/>
        </p:nvGrpSpPr>
        <p:grpSpPr>
          <a:xfrm>
            <a:off x="17773650" y="-42358"/>
            <a:ext cx="556708" cy="556708"/>
            <a:chOff x="0" y="0"/>
            <a:chExt cx="812800" cy="812800"/>
          </a:xfrm>
        </p:grpSpPr>
        <p:sp>
          <p:nvSpPr>
            <p:cNvPr id="21" name="Freeform 21"/>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3" name="TextBox 23"/>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a:solidFill>
                  <a:srgbClr val="000000"/>
                </a:solidFill>
                <a:latin typeface="Helvetica World Italics"/>
                <a:ea typeface="Helvetica World Italics"/>
                <a:cs typeface="Helvetica World Italics"/>
                <a:sym typeface="Helvetica World Italics"/>
              </a:rPr>
              <a:t>Page 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81099"/>
            <a:ext cx="2825596" cy="3324803"/>
            <a:chOff x="0" y="0"/>
            <a:chExt cx="1908381" cy="2245540"/>
          </a:xfrm>
        </p:grpSpPr>
        <p:sp>
          <p:nvSpPr>
            <p:cNvPr id="3" name="Freeform 3"/>
            <p:cNvSpPr/>
            <p:nvPr/>
          </p:nvSpPr>
          <p:spPr>
            <a:xfrm>
              <a:off x="6350" y="6350"/>
              <a:ext cx="1895681" cy="2232840"/>
            </a:xfrm>
            <a:custGeom>
              <a:avLst/>
              <a:gdLst/>
              <a:ahLst/>
              <a:cxnLst/>
              <a:rect l="l" t="t" r="r" b="b"/>
              <a:pathLst>
                <a:path w="1895681" h="2232840">
                  <a:moveTo>
                    <a:pt x="0" y="0"/>
                  </a:moveTo>
                  <a:lnTo>
                    <a:pt x="1895681" y="0"/>
                  </a:lnTo>
                  <a:lnTo>
                    <a:pt x="1895681" y="2232840"/>
                  </a:lnTo>
                  <a:lnTo>
                    <a:pt x="0" y="2232840"/>
                  </a:lnTo>
                  <a:close/>
                </a:path>
              </a:pathLst>
            </a:custGeom>
            <a:solidFill>
              <a:srgbClr val="FDFEFD"/>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 name="Freeform 4"/>
            <p:cNvSpPr/>
            <p:nvPr/>
          </p:nvSpPr>
          <p:spPr>
            <a:xfrm>
              <a:off x="0" y="0"/>
              <a:ext cx="1908381" cy="2245540"/>
            </a:xfrm>
            <a:custGeom>
              <a:avLst/>
              <a:gdLst/>
              <a:ahLst/>
              <a:cxnLst/>
              <a:rect l="l" t="t" r="r" b="b"/>
              <a:pathLst>
                <a:path w="1908381" h="2245540">
                  <a:moveTo>
                    <a:pt x="6350" y="2245540"/>
                  </a:moveTo>
                  <a:lnTo>
                    <a:pt x="0" y="2245540"/>
                  </a:lnTo>
                  <a:lnTo>
                    <a:pt x="0" y="0"/>
                  </a:lnTo>
                  <a:lnTo>
                    <a:pt x="1908381" y="0"/>
                  </a:lnTo>
                  <a:lnTo>
                    <a:pt x="1908381" y="2245540"/>
                  </a:lnTo>
                  <a:lnTo>
                    <a:pt x="6350" y="2245540"/>
                  </a:lnTo>
                  <a:close/>
                  <a:moveTo>
                    <a:pt x="12700" y="12700"/>
                  </a:moveTo>
                  <a:lnTo>
                    <a:pt x="12700" y="2232840"/>
                  </a:lnTo>
                  <a:lnTo>
                    <a:pt x="1895681" y="2232840"/>
                  </a:lnTo>
                  <a:lnTo>
                    <a:pt x="1895681" y="12700"/>
                  </a:lnTo>
                  <a:lnTo>
                    <a:pt x="12700" y="12700"/>
                  </a:ln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 name="Freeform 5"/>
            <p:cNvSpPr/>
            <p:nvPr/>
          </p:nvSpPr>
          <p:spPr>
            <a:xfrm>
              <a:off x="139700" y="140970"/>
              <a:ext cx="1627711" cy="1964870"/>
            </a:xfrm>
            <a:custGeom>
              <a:avLst/>
              <a:gdLst/>
              <a:ahLst/>
              <a:cxnLst/>
              <a:rect l="l" t="t" r="r" b="b"/>
              <a:pathLst>
                <a:path w="1627711" h="1964870">
                  <a:moveTo>
                    <a:pt x="0" y="0"/>
                  </a:moveTo>
                  <a:lnTo>
                    <a:pt x="1627711" y="0"/>
                  </a:lnTo>
                  <a:lnTo>
                    <a:pt x="1627711" y="1964870"/>
                  </a:lnTo>
                  <a:lnTo>
                    <a:pt x="0" y="1964870"/>
                  </a:lnTo>
                  <a:close/>
                </a:path>
              </a:pathLst>
            </a:custGeom>
            <a:solidFill>
              <a:srgbClr val="FFFFFF"/>
            </a:solidFill>
          </p:spPr>
          <p:txBody>
            <a:bodyPr/>
            <a:lstStyle/>
            <a:p>
              <a:endParaRPr lang="LID4096">
                <a:latin typeface="Verdana 2" panose="020B0604020202020204" charset="0"/>
                <a:ea typeface="Verdana 2" panose="020B0604020202020204" charset="0"/>
                <a:cs typeface="Verdana 2" panose="020B0604020202020204" charset="0"/>
              </a:endParaRPr>
            </a:p>
          </p:txBody>
        </p:sp>
      </p:grpSp>
      <p:grpSp>
        <p:nvGrpSpPr>
          <p:cNvPr id="6" name="Group 6"/>
          <p:cNvGrpSpPr/>
          <p:nvPr/>
        </p:nvGrpSpPr>
        <p:grpSpPr>
          <a:xfrm>
            <a:off x="4112661" y="3481099"/>
            <a:ext cx="13146639" cy="3324803"/>
            <a:chOff x="0" y="0"/>
            <a:chExt cx="5272190" cy="1333344"/>
          </a:xfrm>
        </p:grpSpPr>
        <p:sp>
          <p:nvSpPr>
            <p:cNvPr id="7" name="Freeform 7"/>
            <p:cNvSpPr/>
            <p:nvPr/>
          </p:nvSpPr>
          <p:spPr>
            <a:xfrm>
              <a:off x="0" y="0"/>
              <a:ext cx="5272190" cy="1333344"/>
            </a:xfrm>
            <a:custGeom>
              <a:avLst/>
              <a:gdLst/>
              <a:ahLst/>
              <a:cxnLst/>
              <a:rect l="l" t="t" r="r" b="b"/>
              <a:pathLst>
                <a:path w="5272190" h="1333344">
                  <a:moveTo>
                    <a:pt x="0" y="0"/>
                  </a:moveTo>
                  <a:lnTo>
                    <a:pt x="5272190" y="0"/>
                  </a:lnTo>
                  <a:lnTo>
                    <a:pt x="5272190" y="1333344"/>
                  </a:lnTo>
                  <a:lnTo>
                    <a:pt x="0" y="1333344"/>
                  </a:lnTo>
                  <a:close/>
                </a:path>
              </a:pathLst>
            </a:custGeom>
            <a:solidFill>
              <a:srgbClr val="21B0C3"/>
            </a:solidFill>
          </p:spPr>
          <p:txBody>
            <a:bodyPr/>
            <a:lstStyle/>
            <a:p>
              <a:endParaRPr lang="LID4096"/>
            </a:p>
          </p:txBody>
        </p:sp>
      </p:grpSp>
      <p:sp>
        <p:nvSpPr>
          <p:cNvPr id="8" name="Freeform 8"/>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p:cNvSpPr txBox="1"/>
          <p:nvPr/>
        </p:nvSpPr>
        <p:spPr>
          <a:xfrm>
            <a:off x="4296197" y="3691146"/>
            <a:ext cx="3819719" cy="397545"/>
          </a:xfrm>
          <a:prstGeom prst="rect">
            <a:avLst/>
          </a:prstGeom>
        </p:spPr>
        <p:txBody>
          <a:bodyPr lIns="0" tIns="0" rIns="0" bIns="0" rtlCol="0" anchor="t">
            <a:spAutoFit/>
          </a:bodyPr>
          <a:lstStyle/>
          <a:p>
            <a:pPr marL="0" lvl="0" indent="0" algn="l">
              <a:lnSpc>
                <a:spcPts val="3093"/>
              </a:lnSpc>
              <a:spcBef>
                <a:spcPct val="0"/>
              </a:spcBef>
            </a:pPr>
            <a:r>
              <a:rPr lang="en-US" sz="2812" i="1">
                <a:solidFill>
                  <a:srgbClr val="FDFEFD"/>
                </a:solidFill>
                <a:latin typeface="Verdana 2" panose="020B0604020202020204" charset="0"/>
                <a:ea typeface="Verdana 2" panose="020B0604020202020204" charset="0"/>
                <a:cs typeface="Verdana 2" panose="020B0604020202020204" charset="0"/>
                <a:sym typeface="Muli Italics"/>
              </a:rPr>
              <a:t>Questions - réponses </a:t>
            </a:r>
          </a:p>
        </p:txBody>
      </p:sp>
      <p:sp>
        <p:nvSpPr>
          <p:cNvPr id="12" name="TextBox 12"/>
          <p:cNvSpPr txBox="1"/>
          <p:nvPr/>
        </p:nvSpPr>
        <p:spPr>
          <a:xfrm>
            <a:off x="1028700" y="3392161"/>
            <a:ext cx="2787814" cy="2967479"/>
          </a:xfrm>
          <a:prstGeom prst="rect">
            <a:avLst/>
          </a:prstGeom>
        </p:spPr>
        <p:txBody>
          <a:bodyPr lIns="0" tIns="0" rIns="0" bIns="0" rtlCol="0" anchor="t">
            <a:spAutoFit/>
          </a:bodyPr>
          <a:lstStyle/>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15h45 - 16h00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16h00 - 16h15 </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16h15 - 16h30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16h30 </a:t>
            </a:r>
          </a:p>
        </p:txBody>
      </p:sp>
      <p:sp>
        <p:nvSpPr>
          <p:cNvPr id="13" name="TextBox 13"/>
          <p:cNvSpPr txBox="1"/>
          <p:nvPr/>
        </p:nvSpPr>
        <p:spPr>
          <a:xfrm>
            <a:off x="1235543" y="2281053"/>
            <a:ext cx="14927223" cy="500073"/>
          </a:xfrm>
          <a:prstGeom prst="rect">
            <a:avLst/>
          </a:prstGeom>
        </p:spPr>
        <p:txBody>
          <a:bodyPr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a:t>
            </a:r>
            <a:r>
              <a:rPr lang="en-US" sz="3999" dirty="0">
                <a:solidFill>
                  <a:srgbClr val="21B0C3"/>
                </a:solidFill>
                <a:latin typeface="Archivo Black"/>
                <a:ea typeface="Archivo Black"/>
                <a:cs typeface="Archivo Black"/>
                <a:sym typeface="Archivo Black"/>
              </a:rPr>
              <a:t>2025 - DEUXIÈME JOURNÉE / FIN </a:t>
            </a:r>
          </a:p>
        </p:txBody>
      </p:sp>
      <p:sp>
        <p:nvSpPr>
          <p:cNvPr id="14" name="TextBox 14"/>
          <p:cNvSpPr txBox="1"/>
          <p:nvPr/>
        </p:nvSpPr>
        <p:spPr>
          <a:xfrm>
            <a:off x="4293784" y="5915767"/>
            <a:ext cx="9026686"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Coffee networking- Fin de la deuxième </a:t>
            </a:r>
            <a:r>
              <a:rPr lang="en-US" sz="2812" b="1" dirty="0" err="1">
                <a:solidFill>
                  <a:srgbClr val="F6983C"/>
                </a:solidFill>
                <a:latin typeface="Verdana 2" panose="020B0604020202020204" charset="0"/>
                <a:ea typeface="Verdana 2" panose="020B0604020202020204" charset="0"/>
                <a:cs typeface="Verdana 2" panose="020B0604020202020204" charset="0"/>
                <a:sym typeface="Muli Bold"/>
              </a:rPr>
              <a:t>journée</a:t>
            </a:r>
            <a:endParaRPr lang="en-US" sz="2812" b="1" dirty="0">
              <a:solidFill>
                <a:srgbClr val="F6983C"/>
              </a:solidFill>
              <a:latin typeface="Verdana 2" panose="020B0604020202020204" charset="0"/>
              <a:ea typeface="Verdana 2" panose="020B0604020202020204" charset="0"/>
              <a:cs typeface="Verdana 2" panose="020B0604020202020204" charset="0"/>
              <a:sym typeface="Muli Bold"/>
            </a:endParaRPr>
          </a:p>
        </p:txBody>
      </p:sp>
      <p:sp>
        <p:nvSpPr>
          <p:cNvPr id="15" name="TextBox 15"/>
          <p:cNvSpPr txBox="1"/>
          <p:nvPr/>
        </p:nvSpPr>
        <p:spPr>
          <a:xfrm>
            <a:off x="4293784" y="5181621"/>
            <a:ext cx="12206965" cy="381721"/>
          </a:xfrm>
          <a:prstGeom prst="rect">
            <a:avLst/>
          </a:prstGeom>
        </p:spPr>
        <p:txBody>
          <a:bodyPr lIns="0" tIns="0" rIns="0" bIns="0" rtlCol="0" anchor="t">
            <a:spAutoFit/>
          </a:bodyPr>
          <a:lstStyle/>
          <a:p>
            <a:pPr marL="0" lvl="0" indent="0" algn="l">
              <a:lnSpc>
                <a:spcPts val="3093"/>
              </a:lnSpc>
              <a:spcBef>
                <a:spcPct val="0"/>
              </a:spcBef>
            </a:pPr>
            <a:r>
              <a:rPr lang="en-US" sz="2812" b="1">
                <a:solidFill>
                  <a:srgbClr val="FDFEFD"/>
                </a:solidFill>
                <a:latin typeface="Muli Bold"/>
                <a:ea typeface="Muli Bold"/>
                <a:cs typeface="Muli Bold"/>
                <a:sym typeface="Muli Bold"/>
              </a:rPr>
              <a:t>Remarques finales et remerciements</a:t>
            </a:r>
          </a:p>
        </p:txBody>
      </p:sp>
      <p:sp>
        <p:nvSpPr>
          <p:cNvPr id="16" name="TextBox 16"/>
          <p:cNvSpPr txBox="1"/>
          <p:nvPr/>
        </p:nvSpPr>
        <p:spPr>
          <a:xfrm>
            <a:off x="4296197" y="4425292"/>
            <a:ext cx="11662139" cy="390668"/>
          </a:xfrm>
          <a:prstGeom prst="rect">
            <a:avLst/>
          </a:prstGeom>
        </p:spPr>
        <p:txBody>
          <a:bodyPr lIns="0" tIns="0" rIns="0" bIns="0" rtlCol="0" anchor="t">
            <a:spAutoFit/>
          </a:bodyPr>
          <a:lstStyle/>
          <a:p>
            <a:pPr marL="0" lvl="0" indent="0" algn="l">
              <a:lnSpc>
                <a:spcPts val="3094"/>
              </a:lnSpc>
              <a:spcBef>
                <a:spcPct val="0"/>
              </a:spcBef>
            </a:pPr>
            <a:r>
              <a:rPr lang="en-US" sz="2813" b="1" dirty="0">
                <a:solidFill>
                  <a:srgbClr val="FDFEFD"/>
                </a:solidFill>
                <a:latin typeface="Muli Bold"/>
                <a:ea typeface="Muli Bold"/>
                <a:cs typeface="Muli Bold"/>
                <a:sym typeface="Muli Bold"/>
              </a:rPr>
              <a:t>Résumé des </a:t>
            </a:r>
            <a:r>
              <a:rPr lang="en-US" sz="2813" b="1" dirty="0" err="1">
                <a:solidFill>
                  <a:srgbClr val="FDFEFD"/>
                </a:solidFill>
                <a:latin typeface="Muli Bold"/>
                <a:ea typeface="Muli Bold"/>
                <a:cs typeface="Muli Bold"/>
                <a:sym typeface="Muli Bold"/>
              </a:rPr>
              <a:t>principales</a:t>
            </a:r>
            <a:r>
              <a:rPr lang="en-US" sz="2813" b="1" dirty="0">
                <a:solidFill>
                  <a:srgbClr val="FDFEFD"/>
                </a:solidFill>
                <a:latin typeface="Muli Bold"/>
                <a:ea typeface="Muli Bold"/>
                <a:cs typeface="Muli Bold"/>
                <a:sym typeface="Muli Bold"/>
              </a:rPr>
              <a:t> discussions et des </a:t>
            </a:r>
            <a:r>
              <a:rPr lang="en-US" sz="2813" b="1" dirty="0" err="1">
                <a:solidFill>
                  <a:srgbClr val="FDFEFD"/>
                </a:solidFill>
                <a:latin typeface="Muli Bold"/>
                <a:ea typeface="Muli Bold"/>
                <a:cs typeface="Muli Bold"/>
                <a:sym typeface="Muli Bold"/>
              </a:rPr>
              <a:t>prochaines</a:t>
            </a:r>
            <a:r>
              <a:rPr lang="en-US" sz="2813" b="1" dirty="0">
                <a:solidFill>
                  <a:srgbClr val="FDFEFD"/>
                </a:solidFill>
                <a:latin typeface="Muli Bold"/>
                <a:ea typeface="Muli Bold"/>
                <a:cs typeface="Muli Bold"/>
                <a:sym typeface="Muli Bold"/>
              </a:rPr>
              <a:t> étapes </a:t>
            </a:r>
          </a:p>
        </p:txBody>
      </p:sp>
      <p:grpSp>
        <p:nvGrpSpPr>
          <p:cNvPr id="17" name="Group 17"/>
          <p:cNvGrpSpPr/>
          <p:nvPr/>
        </p:nvGrpSpPr>
        <p:grpSpPr>
          <a:xfrm>
            <a:off x="17773650" y="-42358"/>
            <a:ext cx="556708" cy="556708"/>
            <a:chOff x="0" y="0"/>
            <a:chExt cx="812800" cy="812800"/>
          </a:xfrm>
        </p:grpSpPr>
        <p:sp>
          <p:nvSpPr>
            <p:cNvPr id="18" name="Freeform 18"/>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0" name="TextBox 20"/>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3507884"/>
            <a:ext cx="5522351" cy="2269917"/>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1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INTRODUCTION DU PROJET </a:t>
            </a:r>
          </a:p>
        </p:txBody>
      </p:sp>
      <p:grpSp>
        <p:nvGrpSpPr>
          <p:cNvPr id="11" name="Group 11"/>
          <p:cNvGrpSpPr/>
          <p:nvPr/>
        </p:nvGrpSpPr>
        <p:grpSpPr>
          <a:xfrm>
            <a:off x="12833801" y="0"/>
            <a:ext cx="5454199" cy="1878497"/>
            <a:chOff x="0" y="0"/>
            <a:chExt cx="1436497" cy="494748"/>
          </a:xfrm>
        </p:grpSpPr>
        <p:sp>
          <p:nvSpPr>
            <p:cNvPr id="12" name="Freeform 12"/>
            <p:cNvSpPr/>
            <p:nvPr/>
          </p:nvSpPr>
          <p:spPr>
            <a:xfrm>
              <a:off x="0" y="0"/>
              <a:ext cx="1436497" cy="494748"/>
            </a:xfrm>
            <a:custGeom>
              <a:avLst/>
              <a:gdLst/>
              <a:ahLst/>
              <a:cxnLst/>
              <a:rect l="l" t="t" r="r" b="b"/>
              <a:pathLst>
                <a:path w="1436497" h="494748">
                  <a:moveTo>
                    <a:pt x="7097" y="0"/>
                  </a:moveTo>
                  <a:lnTo>
                    <a:pt x="1429400" y="0"/>
                  </a:lnTo>
                  <a:cubicBezTo>
                    <a:pt x="1433319" y="0"/>
                    <a:pt x="1436497" y="3178"/>
                    <a:pt x="1436497" y="7097"/>
                  </a:cubicBezTo>
                  <a:lnTo>
                    <a:pt x="1436497" y="487651"/>
                  </a:lnTo>
                  <a:cubicBezTo>
                    <a:pt x="1436497" y="491571"/>
                    <a:pt x="1433319" y="494748"/>
                    <a:pt x="1429400" y="494748"/>
                  </a:cubicBezTo>
                  <a:lnTo>
                    <a:pt x="7097" y="494748"/>
                  </a:lnTo>
                  <a:cubicBezTo>
                    <a:pt x="3178" y="494748"/>
                    <a:pt x="0" y="491571"/>
                    <a:pt x="0" y="487651"/>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32848"/>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07459" y="309684"/>
            <a:ext cx="5224501" cy="1259127"/>
          </a:xfrm>
          <a:prstGeom prst="rect">
            <a:avLst/>
          </a:prstGeom>
        </p:spPr>
        <p:txBody>
          <a:bodyPr lIns="0" tIns="0" rIns="0" bIns="0" rtlCol="0" anchor="t">
            <a:spAutoFit/>
          </a:bodyPr>
          <a:lstStyle/>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l">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Raj MOHABEER,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chargé de mission COI</a:t>
            </a:r>
          </a:p>
          <a:p>
            <a:pPr algn="l">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l">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l">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Gilles RIBOUET,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responsable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communication de la COI </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533" b="-15533"/>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969042"/>
            <a:ext cx="5522351" cy="967444"/>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PAUSE CAFÉ</a:t>
            </a:r>
          </a:p>
        </p:txBody>
      </p:sp>
      <p:sp>
        <p:nvSpPr>
          <p:cNvPr id="14" name="TextBox 14"/>
          <p:cNvSpPr txBox="1"/>
          <p:nvPr/>
        </p:nvSpPr>
        <p:spPr>
          <a:xfrm>
            <a:off x="17068800" y="9765147"/>
            <a:ext cx="840651" cy="198003"/>
          </a:xfrm>
          <a:prstGeom prst="rect">
            <a:avLst/>
          </a:prstGeom>
        </p:spPr>
        <p:txBody>
          <a:bodyPr wrap="square"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a:t>
            </a:r>
            <a:r>
              <a:rPr lang="en-US" sz="1200" i="1" dirty="0">
                <a:solidFill>
                  <a:srgbClr val="000000"/>
                </a:solidFill>
                <a:latin typeface="Verdana" panose="020B0604030504040204" pitchFamily="34" charset="0"/>
                <a:ea typeface="Verdana" panose="020B0604030504040204" pitchFamily="34" charset="0"/>
                <a:cs typeface="Helvetica World Italics"/>
                <a:sym typeface="Helvetica World Italics"/>
              </a:rPr>
              <a:t> 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36871" y="2834989"/>
            <a:ext cx="5522351" cy="3526671"/>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2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L’IMPORTANCE DE LA TRANSITION VERS L’ÉCONOMIE CIRCULAIRE</a:t>
            </a:r>
          </a:p>
        </p:txBody>
      </p:sp>
      <p:grpSp>
        <p:nvGrpSpPr>
          <p:cNvPr id="11" name="Group 11"/>
          <p:cNvGrpSpPr/>
          <p:nvPr/>
        </p:nvGrpSpPr>
        <p:grpSpPr>
          <a:xfrm>
            <a:off x="12833801" y="0"/>
            <a:ext cx="5454199" cy="2057207"/>
            <a:chOff x="0" y="0"/>
            <a:chExt cx="1436497" cy="541816"/>
          </a:xfrm>
        </p:grpSpPr>
        <p:sp>
          <p:nvSpPr>
            <p:cNvPr id="12" name="Freeform 12"/>
            <p:cNvSpPr/>
            <p:nvPr/>
          </p:nvSpPr>
          <p:spPr>
            <a:xfrm>
              <a:off x="0" y="0"/>
              <a:ext cx="1436497" cy="541816"/>
            </a:xfrm>
            <a:custGeom>
              <a:avLst/>
              <a:gdLst/>
              <a:ahLst/>
              <a:cxnLst/>
              <a:rect l="l" t="t" r="r" b="b"/>
              <a:pathLst>
                <a:path w="1436497" h="541816">
                  <a:moveTo>
                    <a:pt x="7097" y="0"/>
                  </a:moveTo>
                  <a:lnTo>
                    <a:pt x="1429400" y="0"/>
                  </a:lnTo>
                  <a:cubicBezTo>
                    <a:pt x="1433319" y="0"/>
                    <a:pt x="1436497" y="3178"/>
                    <a:pt x="1436497" y="7097"/>
                  </a:cubicBezTo>
                  <a:lnTo>
                    <a:pt x="1436497" y="534719"/>
                  </a:lnTo>
                  <a:cubicBezTo>
                    <a:pt x="1436497" y="538638"/>
                    <a:pt x="1433319" y="541816"/>
                    <a:pt x="1429400" y="541816"/>
                  </a:cubicBezTo>
                  <a:lnTo>
                    <a:pt x="7097" y="541816"/>
                  </a:lnTo>
                  <a:cubicBezTo>
                    <a:pt x="3178" y="541816"/>
                    <a:pt x="0" y="538638"/>
                    <a:pt x="0" y="534719"/>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79916"/>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893765" y="287230"/>
            <a:ext cx="5224501" cy="1515608"/>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Intervenants</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Koen RADEMAEKERS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ACEN Foundation et les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représentants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Etats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insulaires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Comores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Guinée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Bissau, La Réunion, Madagascar, Maurice, Seychelles, Sao Tome and Principe</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Gilles RIBOUET</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responsable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communication de la COI</a:t>
            </a:r>
          </a:p>
        </p:txBody>
      </p:sp>
      <p:sp>
        <p:nvSpPr>
          <p:cNvPr id="15" name="TextBox 15"/>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89EE-9803-3AD1-7E3F-BE8C736FED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91C192-AE91-31D8-B335-648EE720D490}"/>
              </a:ext>
            </a:extLst>
          </p:cNvPr>
          <p:cNvSpPr>
            <a:spLocks noGrp="1"/>
          </p:cNvSpPr>
          <p:nvPr>
            <p:ph type="title"/>
          </p:nvPr>
        </p:nvSpPr>
        <p:spPr>
          <a:xfrm>
            <a:off x="3200400" y="297686"/>
            <a:ext cx="11887200" cy="1143000"/>
          </a:xfrm>
        </p:spPr>
        <p:txBody>
          <a:bodyPr>
            <a:normAutofit fontScale="90000"/>
          </a:bodyPr>
          <a:lstStyle/>
          <a:p>
            <a: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b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grpSp>
        <p:nvGrpSpPr>
          <p:cNvPr id="13" name="Groupe 12">
            <a:extLst>
              <a:ext uri="{FF2B5EF4-FFF2-40B4-BE49-F238E27FC236}">
                <a16:creationId xmlns:a16="http://schemas.microsoft.com/office/drawing/2014/main" id="{CD177BE3-3E96-EFF3-FAEE-06282EAF23DF}"/>
              </a:ext>
            </a:extLst>
          </p:cNvPr>
          <p:cNvGrpSpPr/>
          <p:nvPr/>
        </p:nvGrpSpPr>
        <p:grpSpPr>
          <a:xfrm>
            <a:off x="2567886" y="5068643"/>
            <a:ext cx="12091916" cy="4244453"/>
            <a:chOff x="1583141" y="2156347"/>
            <a:chExt cx="9990160" cy="4285396"/>
          </a:xfrm>
        </p:grpSpPr>
        <p:cxnSp>
          <p:nvCxnSpPr>
            <p:cNvPr id="11" name="Connecteur : en angle 10">
              <a:extLst>
                <a:ext uri="{FF2B5EF4-FFF2-40B4-BE49-F238E27FC236}">
                  <a16:creationId xmlns:a16="http://schemas.microsoft.com/office/drawing/2014/main" id="{0FE63CB4-B82E-09E6-6E4D-78279E710865}"/>
                </a:ext>
              </a:extLst>
            </p:cNvPr>
            <p:cNvCxnSpPr/>
            <p:nvPr/>
          </p:nvCxnSpPr>
          <p:spPr>
            <a:xfrm flipV="1">
              <a:off x="1583141" y="4299045"/>
              <a:ext cx="6660107" cy="2142698"/>
            </a:xfrm>
            <a:prstGeom prst="bentConnector3">
              <a:avLst/>
            </a:prstGeom>
            <a:ln w="38100"/>
          </p:spPr>
          <p:style>
            <a:lnRef idx="1">
              <a:schemeClr val="accent2"/>
            </a:lnRef>
            <a:fillRef idx="0">
              <a:schemeClr val="accent2"/>
            </a:fillRef>
            <a:effectRef idx="0">
              <a:schemeClr val="accent2"/>
            </a:effectRef>
            <a:fontRef idx="minor">
              <a:schemeClr val="tx1"/>
            </a:fontRef>
          </p:style>
        </p:cxnSp>
        <p:cxnSp>
          <p:nvCxnSpPr>
            <p:cNvPr id="12" name="Connecteur : en angle 11">
              <a:extLst>
                <a:ext uri="{FF2B5EF4-FFF2-40B4-BE49-F238E27FC236}">
                  <a16:creationId xmlns:a16="http://schemas.microsoft.com/office/drawing/2014/main" id="{B526B91E-F5C5-3AC6-29CF-FAF65FDDACA0}"/>
                </a:ext>
              </a:extLst>
            </p:cNvPr>
            <p:cNvCxnSpPr/>
            <p:nvPr/>
          </p:nvCxnSpPr>
          <p:spPr>
            <a:xfrm flipV="1">
              <a:off x="4913194" y="2156347"/>
              <a:ext cx="6660107" cy="2142698"/>
            </a:xfrm>
            <a:prstGeom prst="bentConnector3">
              <a:avLst/>
            </a:prstGeom>
            <a:ln w="38100"/>
          </p:spPr>
          <p:style>
            <a:lnRef idx="1">
              <a:schemeClr val="accent2"/>
            </a:lnRef>
            <a:fillRef idx="0">
              <a:schemeClr val="accent2"/>
            </a:fillRef>
            <a:effectRef idx="0">
              <a:schemeClr val="accent2"/>
            </a:effectRef>
            <a:fontRef idx="minor">
              <a:schemeClr val="tx1"/>
            </a:fontRef>
          </p:style>
        </p:cxnSp>
      </p:grpSp>
      <p:cxnSp>
        <p:nvCxnSpPr>
          <p:cNvPr id="15" name="Connecteur droit avec flèche 14">
            <a:extLst>
              <a:ext uri="{FF2B5EF4-FFF2-40B4-BE49-F238E27FC236}">
                <a16:creationId xmlns:a16="http://schemas.microsoft.com/office/drawing/2014/main" id="{426DDDD6-9C66-0D82-2D0E-3535E35A6EE0}"/>
              </a:ext>
            </a:extLst>
          </p:cNvPr>
          <p:cNvCxnSpPr>
            <a:cxnSpLocks/>
          </p:cNvCxnSpPr>
          <p:nvPr/>
        </p:nvCxnSpPr>
        <p:spPr>
          <a:xfrm>
            <a:off x="10629164" y="5068643"/>
            <a:ext cx="4126174" cy="0"/>
          </a:xfrm>
          <a:prstGeom prst="straightConnector1">
            <a:avLst/>
          </a:prstGeom>
          <a:ln w="38100">
            <a:solidFill>
              <a:srgbClr val="415E23"/>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5D2EBFC1-4519-22C0-E4FE-3E00DC6B554B}"/>
              </a:ext>
            </a:extLst>
          </p:cNvPr>
          <p:cNvSpPr/>
          <p:nvPr/>
        </p:nvSpPr>
        <p:spPr>
          <a:xfrm>
            <a:off x="3024624" y="6047870"/>
            <a:ext cx="2756847" cy="1143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18" name="Rectangle : coins arrondis 17">
            <a:extLst>
              <a:ext uri="{FF2B5EF4-FFF2-40B4-BE49-F238E27FC236}">
                <a16:creationId xmlns:a16="http://schemas.microsoft.com/office/drawing/2014/main" id="{17FA0C36-6418-E681-E0C7-03CCF94DA63F}"/>
              </a:ext>
            </a:extLst>
          </p:cNvPr>
          <p:cNvSpPr/>
          <p:nvPr/>
        </p:nvSpPr>
        <p:spPr>
          <a:xfrm>
            <a:off x="2867675" y="7421866"/>
            <a:ext cx="3070746" cy="1647967"/>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Cap Vert, Guinée Bissau, Sao Tomé et Principe, Comores, et Madagascar</a:t>
            </a:r>
            <a:endParaRPr lang="en-BE" sz="2000" dirty="0">
              <a:latin typeface="Verdana 2" panose="020B0604020202020204" charset="0"/>
              <a:cs typeface="Verdana 2" panose="020B0604020202020204" charset="0"/>
            </a:endParaRPr>
          </a:p>
        </p:txBody>
      </p:sp>
      <p:sp>
        <p:nvSpPr>
          <p:cNvPr id="22" name="Ellipse 21">
            <a:extLst>
              <a:ext uri="{FF2B5EF4-FFF2-40B4-BE49-F238E27FC236}">
                <a16:creationId xmlns:a16="http://schemas.microsoft.com/office/drawing/2014/main" id="{633FBA3E-AD43-EE77-D22A-B53E9B61C064}"/>
              </a:ext>
            </a:extLst>
          </p:cNvPr>
          <p:cNvSpPr/>
          <p:nvPr/>
        </p:nvSpPr>
        <p:spPr>
          <a:xfrm>
            <a:off x="7131879" y="3970424"/>
            <a:ext cx="2756847" cy="1143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23" name="Rectangle : coins arrondis 22">
            <a:extLst>
              <a:ext uri="{FF2B5EF4-FFF2-40B4-BE49-F238E27FC236}">
                <a16:creationId xmlns:a16="http://schemas.microsoft.com/office/drawing/2014/main" id="{4B62BA10-D684-7F9D-1A24-14E64E710147}"/>
              </a:ext>
            </a:extLst>
          </p:cNvPr>
          <p:cNvSpPr/>
          <p:nvPr/>
        </p:nvSpPr>
        <p:spPr>
          <a:xfrm>
            <a:off x="6974930" y="5363441"/>
            <a:ext cx="3070746" cy="164796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Seychelles et Maurice</a:t>
            </a:r>
            <a:endParaRPr lang="en-BE" sz="2000" dirty="0">
              <a:latin typeface="Verdana 2" panose="020B0604020202020204" charset="0"/>
              <a:cs typeface="Verdana 2" panose="020B0604020202020204" charset="0"/>
            </a:endParaRPr>
          </a:p>
        </p:txBody>
      </p:sp>
      <p:sp>
        <p:nvSpPr>
          <p:cNvPr id="24" name="Ellipse 23">
            <a:extLst>
              <a:ext uri="{FF2B5EF4-FFF2-40B4-BE49-F238E27FC236}">
                <a16:creationId xmlns:a16="http://schemas.microsoft.com/office/drawing/2014/main" id="{E5FCE554-6118-A413-778B-F4D0786AFBED}"/>
              </a:ext>
            </a:extLst>
          </p:cNvPr>
          <p:cNvSpPr/>
          <p:nvPr/>
        </p:nvSpPr>
        <p:spPr>
          <a:xfrm>
            <a:off x="11385693" y="1889292"/>
            <a:ext cx="2756847" cy="1143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latin typeface="Verdana 2" panose="020B0604020202020204" charset="0"/>
                <a:cs typeface="Verdana 2" panose="020B0604020202020204" charset="0"/>
              </a:rPr>
              <a:t>Stade précoce d’adoption</a:t>
            </a:r>
            <a:endParaRPr lang="en-BE" sz="2000" b="1" dirty="0">
              <a:latin typeface="Verdana 2" panose="020B0604020202020204" charset="0"/>
              <a:cs typeface="Verdana 2" panose="020B0604020202020204" charset="0"/>
            </a:endParaRPr>
          </a:p>
        </p:txBody>
      </p:sp>
      <p:sp>
        <p:nvSpPr>
          <p:cNvPr id="25" name="Rectangle : coins arrondis 24">
            <a:extLst>
              <a:ext uri="{FF2B5EF4-FFF2-40B4-BE49-F238E27FC236}">
                <a16:creationId xmlns:a16="http://schemas.microsoft.com/office/drawing/2014/main" id="{688A2F2F-6D86-1DA1-AF6F-B0D0B433EA15}"/>
              </a:ext>
            </a:extLst>
          </p:cNvPr>
          <p:cNvSpPr/>
          <p:nvPr/>
        </p:nvSpPr>
        <p:spPr>
          <a:xfrm>
            <a:off x="11310631" y="3217585"/>
            <a:ext cx="3070746" cy="16479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latin typeface="Verdana 2" panose="020B0604020202020204" charset="0"/>
                <a:cs typeface="Verdana 2" panose="020B0604020202020204" charset="0"/>
              </a:rPr>
              <a:t>Réunion</a:t>
            </a:r>
            <a:endParaRPr lang="en-BE" sz="2000"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5E46D55C-9297-10F2-4C50-811EC19413A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06E40006-AF7A-939D-C8C4-F6762E20DDE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76DD3238-779A-249A-4FD0-D9AE8630FF9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ADE589D1-A3B9-5CAD-59E7-EB32A47C3E2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15</a:t>
            </a:r>
          </a:p>
        </p:txBody>
      </p:sp>
      <p:cxnSp>
        <p:nvCxnSpPr>
          <p:cNvPr id="5" name="Straight Connector 4">
            <a:extLst>
              <a:ext uri="{FF2B5EF4-FFF2-40B4-BE49-F238E27FC236}">
                <a16:creationId xmlns:a16="http://schemas.microsoft.com/office/drawing/2014/main" id="{E8E68392-EA54-5B9C-D0E1-F2458889089D}"/>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284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69A9-3BFA-F120-0963-C088F906D9F2}"/>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05A6563C-C6EF-353A-F2F3-B83FFF61F0EA}"/>
              </a:ext>
            </a:extLst>
          </p:cNvPr>
          <p:cNvSpPr>
            <a:spLocks noGrp="1"/>
          </p:cNvSpPr>
          <p:nvPr>
            <p:ph idx="1"/>
          </p:nvPr>
        </p:nvSpPr>
        <p:spPr>
          <a:xfrm>
            <a:off x="1403555" y="1817537"/>
            <a:ext cx="14859000" cy="7810500"/>
          </a:xfrm>
        </p:spPr>
        <p:txBody>
          <a:bodyPr>
            <a:normAutofit/>
          </a:bodyPr>
          <a:lstStyle/>
          <a:p>
            <a:r>
              <a:rPr lang="fr-BE" dirty="0">
                <a:latin typeface="Verdana 2" panose="020B0604020202020204" charset="0"/>
                <a:cs typeface="Verdana 2" panose="020B0604020202020204" charset="0"/>
              </a:rPr>
              <a:t>De nombreuses initiatives en cours au niveau continental et régional</a:t>
            </a:r>
            <a:r>
              <a:rPr lang="en-US" dirty="0">
                <a:latin typeface="Verdana 2" panose="020B0604020202020204" charset="0"/>
                <a:cs typeface="Verdana 2" panose="020B0604020202020204" charset="0"/>
              </a:rPr>
              <a:t>:</a:t>
            </a:r>
          </a:p>
          <a:p>
            <a:pPr lvl="1"/>
            <a:r>
              <a:rPr lang="fr-FR" i="1" dirty="0">
                <a:latin typeface="Verdana 2" panose="020B0604020202020204" charset="0"/>
                <a:cs typeface="Verdana 2" panose="020B0604020202020204" charset="0"/>
              </a:rPr>
              <a:t>Continentales </a:t>
            </a:r>
            <a:r>
              <a:rPr lang="en-US" i="1" dirty="0">
                <a:latin typeface="Verdana 2" panose="020B0604020202020204" charset="0"/>
                <a:cs typeface="Verdana 2" panose="020B0604020202020204" charset="0"/>
              </a:rPr>
              <a:t>:</a:t>
            </a:r>
          </a:p>
          <a:p>
            <a:pPr lvl="2"/>
            <a:r>
              <a:rPr lang="fr-FR" sz="2000" dirty="0">
                <a:latin typeface="Verdana 2" panose="020B0604020202020204" charset="0"/>
                <a:cs typeface="Verdana 2" panose="020B0604020202020204" charset="0"/>
              </a:rPr>
              <a:t>Plan d'action continental pour l'économie circulaire</a:t>
            </a:r>
          </a:p>
          <a:p>
            <a:pPr lvl="2"/>
            <a:r>
              <a:rPr lang="fr-FR" sz="2000" dirty="0">
                <a:latin typeface="Verdana 2" panose="020B0604020202020204" charset="0"/>
                <a:cs typeface="Verdana 2" panose="020B0604020202020204" charset="0"/>
              </a:rPr>
              <a:t>SWITCH vers l'économie circulaire en Afrique de l'Est et du Sud</a:t>
            </a:r>
          </a:p>
          <a:p>
            <a:pPr lvl="1"/>
            <a:r>
              <a:rPr lang="fr-FR" i="1" dirty="0">
                <a:latin typeface="Verdana 2" panose="020B0604020202020204" charset="0"/>
                <a:cs typeface="Verdana 2" panose="020B0604020202020204" charset="0"/>
              </a:rPr>
              <a:t>Régionales </a:t>
            </a:r>
            <a:r>
              <a:rPr lang="en-US" i="1" dirty="0">
                <a:latin typeface="Verdana 2" panose="020B0604020202020204" charset="0"/>
                <a:cs typeface="Verdana 2" panose="020B0604020202020204" charset="0"/>
              </a:rPr>
              <a:t>:	</a:t>
            </a:r>
            <a:endParaRPr lang="fr-FR" i="1" dirty="0">
              <a:latin typeface="Verdana 2" panose="020B0604020202020204" charset="0"/>
              <a:cs typeface="Verdana 2" panose="020B0604020202020204" charset="0"/>
            </a:endParaRPr>
          </a:p>
          <a:p>
            <a:pPr lvl="2"/>
            <a:r>
              <a:rPr lang="fr-FR" sz="2000" dirty="0">
                <a:latin typeface="Verdana 2" panose="020B0604020202020204" charset="0"/>
                <a:cs typeface="Verdana 2" panose="020B0604020202020204" charset="0"/>
              </a:rPr>
              <a:t>Déclaration ministérielle des Etats insulaires pour l'économie circulaire en septembre 2023 </a:t>
            </a:r>
          </a:p>
          <a:p>
            <a:pPr lvl="2"/>
            <a:r>
              <a:rPr lang="fr-FR" sz="2000" dirty="0">
                <a:latin typeface="Verdana 2" panose="020B0604020202020204" charset="0"/>
                <a:cs typeface="Verdana 2" panose="020B0604020202020204" charset="0"/>
              </a:rPr>
              <a:t>Projet </a:t>
            </a:r>
            <a:r>
              <a:rPr lang="fr-FR" sz="2000" dirty="0" err="1">
                <a:latin typeface="Verdana 2" panose="020B0604020202020204" charset="0"/>
                <a:cs typeface="Verdana 2" panose="020B0604020202020204" charset="0"/>
              </a:rPr>
              <a:t>ExPLOI</a:t>
            </a:r>
            <a:r>
              <a:rPr lang="fr-FR" sz="2000" dirty="0">
                <a:latin typeface="Verdana 2" panose="020B0604020202020204" charset="0"/>
                <a:cs typeface="Verdana 2" panose="020B0604020202020204" charset="0"/>
              </a:rPr>
              <a:t> </a:t>
            </a:r>
          </a:p>
          <a:p>
            <a:pPr lvl="2"/>
            <a:r>
              <a:rPr lang="fr-FR" sz="2000" dirty="0">
                <a:latin typeface="Verdana 2" panose="020B0604020202020204" charset="0"/>
                <a:cs typeface="Verdana 2" panose="020B0604020202020204" charset="0"/>
              </a:rPr>
              <a:t>Projet ISLANDS </a:t>
            </a:r>
          </a:p>
          <a:p>
            <a:pPr lvl="2"/>
            <a:r>
              <a:rPr lang="fr-FR" sz="2000" dirty="0">
                <a:latin typeface="Verdana 2" panose="020B0604020202020204" charset="0"/>
                <a:cs typeface="Verdana 2" panose="020B0604020202020204" charset="0"/>
              </a:rPr>
              <a:t>Banque mondiale PROBLUE Évaluation des sources terrestres de pollution par les plastiques dans l'océan Indien occidental, dans plusieurs pays</a:t>
            </a:r>
          </a:p>
          <a:p>
            <a:pPr lvl="2"/>
            <a:r>
              <a:rPr lang="fr-FR" sz="2000" dirty="0">
                <a:latin typeface="Verdana 2" panose="020B0604020202020204" charset="0"/>
                <a:cs typeface="Verdana 2" panose="020B0604020202020204" charset="0"/>
              </a:rPr>
              <a:t>Projet </a:t>
            </a:r>
            <a:r>
              <a:rPr lang="fr-FR" sz="2000" dirty="0" err="1">
                <a:latin typeface="Verdana 2" panose="020B0604020202020204" charset="0"/>
                <a:cs typeface="Verdana 2" panose="020B0604020202020204" charset="0"/>
              </a:rPr>
              <a:t>TWENex</a:t>
            </a:r>
            <a:endParaRPr lang="fr-FR" sz="2000" dirty="0">
              <a:latin typeface="Verdana 2" panose="020B0604020202020204" charset="0"/>
              <a:cs typeface="Verdana 2" panose="020B0604020202020204" charset="0"/>
            </a:endParaRPr>
          </a:p>
          <a:p>
            <a:pPr lvl="2"/>
            <a:r>
              <a:rPr lang="fr-FR" sz="2000" dirty="0">
                <a:latin typeface="Verdana 2" panose="020B0604020202020204" charset="0"/>
                <a:cs typeface="Verdana 2" panose="020B0604020202020204" charset="0"/>
              </a:rPr>
              <a:t>Cap Business Océan Indien </a:t>
            </a:r>
          </a:p>
          <a:p>
            <a:pPr lvl="2"/>
            <a:r>
              <a:rPr lang="fr-FR" sz="2000" dirty="0">
                <a:latin typeface="Verdana 2" panose="020B0604020202020204" charset="0"/>
                <a:cs typeface="Verdana 2" panose="020B0604020202020204" charset="0"/>
              </a:rPr>
              <a:t>Feuille de Route pour l’Economie Circulaire des membres de l’AVCOI 2024-2025</a:t>
            </a:r>
          </a:p>
          <a:p>
            <a:pPr lvl="2"/>
            <a:r>
              <a:rPr lang="fr-FR" sz="2000" dirty="0">
                <a:latin typeface="Verdana 2" panose="020B0604020202020204" charset="0"/>
                <a:cs typeface="Verdana 2" panose="020B0604020202020204" charset="0"/>
              </a:rPr>
              <a:t>Le projet CLIMIT : Innover avec les territoires pour une économie circulaire et un élevage durable dans le sud-ouest de l'océan Indien </a:t>
            </a:r>
          </a:p>
          <a:p>
            <a:pPr lvl="2"/>
            <a:r>
              <a:rPr lang="fr-FR" sz="2000" dirty="0">
                <a:latin typeface="Verdana 2" panose="020B0604020202020204" charset="0"/>
                <a:cs typeface="Verdana 2" panose="020B0604020202020204" charset="0"/>
              </a:rPr>
              <a:t>FEXTE (Fonds d'expertise technique et d'échange de connaissances)</a:t>
            </a:r>
          </a:p>
          <a:p>
            <a:pPr lvl="2"/>
            <a:endParaRPr lang="fr-FR" sz="2000" dirty="0">
              <a:latin typeface="Verdana 2" panose="020B0604020202020204" charset="0"/>
              <a:cs typeface="Verdana 2" panose="020B0604020202020204" charset="0"/>
            </a:endParaRPr>
          </a:p>
          <a:p>
            <a:pPr marL="914400" lvl="2" indent="0">
              <a:buNone/>
            </a:pPr>
            <a:r>
              <a:rPr lang="fr-FR" b="1" dirty="0">
                <a:latin typeface="Verdana 2" panose="020B0604020202020204" charset="0"/>
                <a:cs typeface="Verdana 2" panose="020B0604020202020204" charset="0"/>
              </a:rPr>
              <a:t> Mais pas de coordination/harmonisation entre ces projets et de vision/stratégie commune</a:t>
            </a:r>
            <a:endParaRPr lang="en-BE"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FCE749CA-81F8-0CFD-A623-73C93498997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914DB85E-4B69-B53C-D93B-F190C836D30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2A6F94AC-A4DA-47A7-378B-C32D3ABA145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19C8F81A-2F8C-B1D8-D9AB-90D485BAB6A5}"/>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16</a:t>
            </a:r>
          </a:p>
        </p:txBody>
      </p:sp>
      <p:sp>
        <p:nvSpPr>
          <p:cNvPr id="10" name="Titre 1">
            <a:extLst>
              <a:ext uri="{FF2B5EF4-FFF2-40B4-BE49-F238E27FC236}">
                <a16:creationId xmlns:a16="http://schemas.microsoft.com/office/drawing/2014/main" id="{386072FD-4D56-443F-10AF-4A96D60D3384}"/>
              </a:ext>
            </a:extLst>
          </p:cNvPr>
          <p:cNvSpPr txBox="1">
            <a:spLocks/>
          </p:cNvSpPr>
          <p:nvPr/>
        </p:nvSpPr>
        <p:spPr>
          <a:xfrm>
            <a:off x="1371600" y="508301"/>
            <a:ext cx="14859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sp>
        <p:nvSpPr>
          <p:cNvPr id="11" name="Arrow: Right 10">
            <a:extLst>
              <a:ext uri="{FF2B5EF4-FFF2-40B4-BE49-F238E27FC236}">
                <a16:creationId xmlns:a16="http://schemas.microsoft.com/office/drawing/2014/main" id="{9A8A51B2-A2FE-4807-F19F-2ADA14DE1DB3}"/>
              </a:ext>
            </a:extLst>
          </p:cNvPr>
          <p:cNvSpPr/>
          <p:nvPr/>
        </p:nvSpPr>
        <p:spPr>
          <a:xfrm>
            <a:off x="1415845" y="8342259"/>
            <a:ext cx="926956" cy="533400"/>
          </a:xfrm>
          <a:prstGeom prst="rightArrow">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2" name="Straight Connector 11">
            <a:extLst>
              <a:ext uri="{FF2B5EF4-FFF2-40B4-BE49-F238E27FC236}">
                <a16:creationId xmlns:a16="http://schemas.microsoft.com/office/drawing/2014/main" id="{EC5A5DE0-5D58-3B56-6CF2-8FF6E2963F29}"/>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73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4E3B-E087-0554-9AB8-A1F60DE22703}"/>
            </a:ext>
          </a:extLst>
        </p:cNvPr>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F16A696D-D56F-A72B-9ED8-D677A1588144}"/>
              </a:ext>
            </a:extLst>
          </p:cNvPr>
          <p:cNvSpPr/>
          <p:nvPr/>
        </p:nvSpPr>
        <p:spPr>
          <a:xfrm>
            <a:off x="1365182" y="2890950"/>
            <a:ext cx="5797618" cy="538487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800" b="1" dirty="0">
              <a:latin typeface="Verdana 2" panose="020B0604020202020204" charset="0"/>
              <a:cs typeface="Verdana 2" panose="020B0604020202020204" charset="0"/>
            </a:endParaRPr>
          </a:p>
          <a:p>
            <a:pPr algn="ctr"/>
            <a:endParaRPr lang="fr-BE" sz="2800" b="1" dirty="0">
              <a:latin typeface="Verdana 2" panose="020B0604020202020204" charset="0"/>
              <a:cs typeface="Verdana 2" panose="020B0604020202020204" charset="0"/>
            </a:endParaRPr>
          </a:p>
          <a:p>
            <a:pPr algn="ctr"/>
            <a:r>
              <a:rPr lang="fr-BE" sz="2800" b="1" dirty="0">
                <a:latin typeface="Verdana 2" panose="020B0604020202020204" charset="0"/>
                <a:cs typeface="Verdana 2" panose="020B0604020202020204" charset="0"/>
              </a:rPr>
              <a:t>Principales barrières à la circularité</a:t>
            </a:r>
          </a:p>
          <a:p>
            <a:pPr algn="ctr"/>
            <a:endParaRPr lang="fr-BE" sz="2800" dirty="0">
              <a:latin typeface="Verdana 2" panose="020B0604020202020204" charset="0"/>
              <a:cs typeface="Verdana 2" panose="020B0604020202020204" charset="0"/>
            </a:endParaRP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Défis politiques et règlementaire</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Manque de financement régionaux et nationaux et d’incitations financières</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Lacunes techniques et de capacités</a:t>
            </a:r>
          </a:p>
          <a:p>
            <a:pPr marL="457200" indent="-457200" algn="ctr">
              <a:buFont typeface="Arial" panose="020B0604020202020204" pitchFamily="34" charset="0"/>
              <a:buChar char="•"/>
            </a:pPr>
            <a:r>
              <a:rPr lang="fr-BE" sz="2400" dirty="0">
                <a:latin typeface="Verdana 2" panose="020B0604020202020204" charset="0"/>
                <a:cs typeface="Verdana 2" panose="020B0604020202020204" charset="0"/>
              </a:rPr>
              <a:t>Obstacles culturels et comportementaux</a:t>
            </a:r>
          </a:p>
          <a:p>
            <a:pPr marL="457200" indent="-457200" algn="ctr">
              <a:buFont typeface="Arial" panose="020B0604020202020204" pitchFamily="34" charset="0"/>
              <a:buChar char="•"/>
            </a:pPr>
            <a:endParaRPr lang="fr-BE" sz="2800" dirty="0"/>
          </a:p>
          <a:p>
            <a:pPr algn="ctr"/>
            <a:endParaRPr lang="en-BE" sz="2800" dirty="0"/>
          </a:p>
        </p:txBody>
      </p:sp>
      <p:sp>
        <p:nvSpPr>
          <p:cNvPr id="9" name="Rectangle : coins arrondis 8">
            <a:extLst>
              <a:ext uri="{FF2B5EF4-FFF2-40B4-BE49-F238E27FC236}">
                <a16:creationId xmlns:a16="http://schemas.microsoft.com/office/drawing/2014/main" id="{748445D1-CB20-30A9-96CF-B221802BD96C}"/>
              </a:ext>
            </a:extLst>
          </p:cNvPr>
          <p:cNvSpPr/>
          <p:nvPr/>
        </p:nvSpPr>
        <p:spPr>
          <a:xfrm>
            <a:off x="7620000" y="2378925"/>
            <a:ext cx="8229896" cy="640892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800" b="1" dirty="0">
                <a:latin typeface="Verdana 2" panose="020B0604020202020204" charset="0"/>
                <a:cs typeface="Verdana 2" panose="020B0604020202020204" charset="0"/>
              </a:rPr>
              <a:t>Des opportunités de collaboration intersectoriel :</a:t>
            </a:r>
          </a:p>
          <a:p>
            <a:pPr algn="ctr"/>
            <a:endParaRPr lang="fr-BE" sz="2800" b="1" dirty="0">
              <a:latin typeface="Verdana 2" panose="020B0604020202020204" charset="0"/>
              <a:cs typeface="Verdana 2" panose="020B0604020202020204" charset="0"/>
            </a:endParaRPr>
          </a:p>
          <a:p>
            <a:pPr algn="ctr"/>
            <a:r>
              <a:rPr lang="fr-FR" sz="2400" dirty="0">
                <a:latin typeface="Verdana 2" panose="020B0604020202020204" charset="0"/>
                <a:cs typeface="Verdana 2" panose="020B0604020202020204" charset="0"/>
              </a:rPr>
              <a:t>Agriculture, pêche, gestion des déchets, tourisme, construction, énergie et eau</a:t>
            </a:r>
          </a:p>
          <a:p>
            <a:pPr algn="ctr"/>
            <a:endParaRPr lang="fr-FR" sz="2800" dirty="0">
              <a:latin typeface="Verdana 2" panose="020B0604020202020204" charset="0"/>
              <a:cs typeface="Verdana 2" panose="020B0604020202020204" charset="0"/>
            </a:endParaRPr>
          </a:p>
          <a:p>
            <a:pPr algn="ctr"/>
            <a:r>
              <a:rPr lang="fr-FR" sz="2800" b="1" dirty="0">
                <a:latin typeface="Verdana 2" panose="020B0604020202020204" charset="0"/>
                <a:cs typeface="Verdana 2" panose="020B0604020202020204" charset="0"/>
              </a:rPr>
              <a:t>Ces opportunités régionales sont :</a:t>
            </a:r>
          </a:p>
          <a:p>
            <a:pPr algn="ctr"/>
            <a:r>
              <a:rPr lang="fr-FR" sz="2800" dirty="0">
                <a:latin typeface="Verdana 2" panose="020B0604020202020204" charset="0"/>
                <a:cs typeface="Verdana 2" panose="020B0604020202020204" charset="0"/>
              </a:rPr>
              <a:t> </a:t>
            </a:r>
          </a:p>
          <a:p>
            <a:pPr marL="514350" indent="-514350" algn="ctr">
              <a:buAutoNum type="arabicPeriod"/>
            </a:pPr>
            <a:r>
              <a:rPr lang="fr-FR" sz="2400" dirty="0">
                <a:latin typeface="Verdana 2" panose="020B0604020202020204" charset="0"/>
                <a:cs typeface="Verdana 2" panose="020B0604020202020204" charset="0"/>
              </a:rPr>
              <a:t>Le financement de  l'économie circulaire </a:t>
            </a:r>
          </a:p>
          <a:p>
            <a:pPr algn="ctr"/>
            <a:r>
              <a:rPr lang="fr-FR" sz="2400" dirty="0">
                <a:latin typeface="Verdana 2" panose="020B0604020202020204" charset="0"/>
                <a:cs typeface="Verdana 2" panose="020B0604020202020204" charset="0"/>
              </a:rPr>
              <a:t>2. Des orientations institutionnelle, technique et juridique </a:t>
            </a:r>
          </a:p>
          <a:p>
            <a:pPr marL="514350" indent="-514350" algn="ctr">
              <a:buAutoNum type="arabicPeriod" startAt="3"/>
            </a:pPr>
            <a:r>
              <a:rPr lang="fr-FR" sz="2400" dirty="0">
                <a:latin typeface="Verdana 2" panose="020B0604020202020204" charset="0"/>
                <a:cs typeface="Verdana 2" panose="020B0604020202020204" charset="0"/>
              </a:rPr>
              <a:t>Combler le déficit de données </a:t>
            </a:r>
          </a:p>
          <a:p>
            <a:pPr marL="514350" indent="-514350" algn="ctr">
              <a:buAutoNum type="arabicPeriod" startAt="3"/>
            </a:pPr>
            <a:r>
              <a:rPr lang="fr-FR" sz="2400" dirty="0">
                <a:latin typeface="Verdana 2" panose="020B0604020202020204" charset="0"/>
                <a:cs typeface="Verdana 2" panose="020B0604020202020204" charset="0"/>
              </a:rPr>
              <a:t>Faciliter le commerce pour une économie circulaire </a:t>
            </a:r>
          </a:p>
          <a:p>
            <a:pPr marL="514350" indent="-514350" algn="ctr">
              <a:buAutoNum type="arabicPeriod" startAt="3"/>
            </a:pPr>
            <a:r>
              <a:rPr lang="fr-FR" sz="2400" dirty="0">
                <a:latin typeface="Verdana 2" panose="020B0604020202020204" charset="0"/>
                <a:cs typeface="Verdana 2" panose="020B0604020202020204" charset="0"/>
              </a:rPr>
              <a:t>Sensibilisation, plaidoyer et renforcement des capacités</a:t>
            </a:r>
          </a:p>
        </p:txBody>
      </p:sp>
      <p:sp>
        <p:nvSpPr>
          <p:cNvPr id="3" name="Freeform 7">
            <a:extLst>
              <a:ext uri="{FF2B5EF4-FFF2-40B4-BE49-F238E27FC236}">
                <a16:creationId xmlns:a16="http://schemas.microsoft.com/office/drawing/2014/main" id="{CC58BBB7-F849-9E56-CEDF-BD25D216264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9977DCFB-4200-087D-A960-2F49E05C1D6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24F50BA7-BB93-828F-7FF6-456FB6AC857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extBox 15">
            <a:extLst>
              <a:ext uri="{FF2B5EF4-FFF2-40B4-BE49-F238E27FC236}">
                <a16:creationId xmlns:a16="http://schemas.microsoft.com/office/drawing/2014/main" id="{EED8D17C-5CEF-0880-9E5C-4A96073E6F01}"/>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17</a:t>
            </a:r>
          </a:p>
        </p:txBody>
      </p:sp>
      <p:sp>
        <p:nvSpPr>
          <p:cNvPr id="11" name="Titre 1">
            <a:extLst>
              <a:ext uri="{FF2B5EF4-FFF2-40B4-BE49-F238E27FC236}">
                <a16:creationId xmlns:a16="http://schemas.microsoft.com/office/drawing/2014/main" id="{9A84455B-3316-050C-A377-93331337D8AB}"/>
              </a:ext>
            </a:extLst>
          </p:cNvPr>
          <p:cNvSpPr txBox="1">
            <a:spLocks/>
          </p:cNvSpPr>
          <p:nvPr/>
        </p:nvSpPr>
        <p:spPr>
          <a:xfrm>
            <a:off x="1365182" y="528637"/>
            <a:ext cx="14484715"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Le rapport de synthèse de l’état des lieux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 l’économie circulaire</a:t>
            </a: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endParaRPr lang="en-BE" dirty="0"/>
          </a:p>
        </p:txBody>
      </p:sp>
      <p:cxnSp>
        <p:nvCxnSpPr>
          <p:cNvPr id="12" name="Straight Connector 11">
            <a:extLst>
              <a:ext uri="{FF2B5EF4-FFF2-40B4-BE49-F238E27FC236}">
                <a16:creationId xmlns:a16="http://schemas.microsoft.com/office/drawing/2014/main" id="{4D03EDE0-6B5A-FF11-A411-A05856FF485E}"/>
              </a:ext>
            </a:extLst>
          </p:cNvPr>
          <p:cNvCxnSpPr>
            <a:cxnSpLocks/>
          </p:cNvCxnSpPr>
          <p:nvPr/>
        </p:nvCxnSpPr>
        <p:spPr>
          <a:xfrm>
            <a:off x="1365182" y="1651985"/>
            <a:ext cx="144847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205A-AD7E-9C80-DC30-89E2E3B548C8}"/>
            </a:ext>
          </a:extLst>
        </p:cNvPr>
        <p:cNvGrpSpPr/>
        <p:nvPr/>
      </p:nvGrpSpPr>
      <p:grpSpPr>
        <a:xfrm>
          <a:off x="0" y="0"/>
          <a:ext cx="0" cy="0"/>
          <a:chOff x="0" y="0"/>
          <a:chExt cx="0" cy="0"/>
        </a:xfrm>
      </p:grpSpPr>
      <p:pic>
        <p:nvPicPr>
          <p:cNvPr id="24" name="Picture 23" descr="A collage of people working on computers&#10;&#10;Description automatically generated">
            <a:extLst>
              <a:ext uri="{FF2B5EF4-FFF2-40B4-BE49-F238E27FC236}">
                <a16:creationId xmlns:a16="http://schemas.microsoft.com/office/drawing/2014/main" id="{B529DC78-D7CF-E1DD-26C4-7938425D0553}"/>
              </a:ext>
            </a:extLst>
          </p:cNvPr>
          <p:cNvPicPr>
            <a:picLocks noChangeAspect="1"/>
          </p:cNvPicPr>
          <p:nvPr/>
        </p:nvPicPr>
        <p:blipFill>
          <a:blip r:embed="rId3">
            <a:extLst>
              <a:ext uri="{28A0092B-C50C-407E-A947-70E740481C1C}">
                <a14:useLocalDpi xmlns:a14="http://schemas.microsoft.com/office/drawing/2010/main" val="0"/>
              </a:ext>
            </a:extLst>
          </a:blip>
          <a:srcRect l="18488" r="25630"/>
          <a:stretch/>
        </p:blipFill>
        <p:spPr>
          <a:xfrm>
            <a:off x="9633226" y="0"/>
            <a:ext cx="8640564" cy="10287000"/>
          </a:xfrm>
          <a:prstGeom prst="rect">
            <a:avLst/>
          </a:prstGeom>
        </p:spPr>
      </p:pic>
      <p:grpSp>
        <p:nvGrpSpPr>
          <p:cNvPr id="3" name="Group 3">
            <a:extLst>
              <a:ext uri="{FF2B5EF4-FFF2-40B4-BE49-F238E27FC236}">
                <a16:creationId xmlns:a16="http://schemas.microsoft.com/office/drawing/2014/main" id="{A682BC67-1C99-F527-7474-485532629722}"/>
              </a:ext>
            </a:extLst>
          </p:cNvPr>
          <p:cNvGrpSpPr/>
          <p:nvPr/>
        </p:nvGrpSpPr>
        <p:grpSpPr>
          <a:xfrm>
            <a:off x="-50049" y="-190500"/>
            <a:ext cx="11835484" cy="8912192"/>
            <a:chOff x="0" y="-57150"/>
            <a:chExt cx="3528373" cy="2115197"/>
          </a:xfrm>
        </p:grpSpPr>
        <p:sp>
          <p:nvSpPr>
            <p:cNvPr id="4" name="Freeform 4">
              <a:extLst>
                <a:ext uri="{FF2B5EF4-FFF2-40B4-BE49-F238E27FC236}">
                  <a16:creationId xmlns:a16="http://schemas.microsoft.com/office/drawing/2014/main" id="{457D3618-9CB5-38D4-3F47-2CED007B3FA2}"/>
                </a:ext>
              </a:extLst>
            </p:cNvPr>
            <p:cNvSpPr/>
            <p:nvPr/>
          </p:nvSpPr>
          <p:spPr>
            <a:xfrm>
              <a:off x="0" y="523109"/>
              <a:ext cx="3528373" cy="1534938"/>
            </a:xfrm>
            <a:custGeom>
              <a:avLst/>
              <a:gdLst/>
              <a:ahLst/>
              <a:cxnLst/>
              <a:rect l="l" t="t" r="r" b="b"/>
              <a:pathLst>
                <a:path w="3528373" h="2058047">
                  <a:moveTo>
                    <a:pt x="0" y="0"/>
                  </a:moveTo>
                  <a:lnTo>
                    <a:pt x="3528373" y="0"/>
                  </a:lnTo>
                  <a:lnTo>
                    <a:pt x="3528373" y="2058047"/>
                  </a:lnTo>
                  <a:lnTo>
                    <a:pt x="0" y="2058047"/>
                  </a:lnTo>
                  <a:close/>
                </a:path>
              </a:pathLst>
            </a:custGeom>
            <a:solidFill>
              <a:srgbClr val="FFFFFF"/>
            </a:solidFill>
          </p:spPr>
          <p:txBody>
            <a:bodyPr/>
            <a:lstStyle/>
            <a:p>
              <a:endParaRPr lang="fr-FR"/>
            </a:p>
          </p:txBody>
        </p:sp>
        <p:sp>
          <p:nvSpPr>
            <p:cNvPr id="5" name="TextBox 5">
              <a:extLst>
                <a:ext uri="{FF2B5EF4-FFF2-40B4-BE49-F238E27FC236}">
                  <a16:creationId xmlns:a16="http://schemas.microsoft.com/office/drawing/2014/main" id="{73035FC6-7B46-AF48-7564-E497F6AA9A3E}"/>
                </a:ext>
              </a:extLst>
            </p:cNvPr>
            <p:cNvSpPr txBox="1"/>
            <p:nvPr/>
          </p:nvSpPr>
          <p:spPr>
            <a:xfrm>
              <a:off x="0" y="-57150"/>
              <a:ext cx="3528373" cy="2115197"/>
            </a:xfrm>
            <a:prstGeom prst="rect">
              <a:avLst/>
            </a:prstGeom>
          </p:spPr>
          <p:txBody>
            <a:bodyPr lIns="50800" tIns="50800" rIns="50800" bIns="50800" rtlCol="0" anchor="ctr"/>
            <a:lstStyle/>
            <a:p>
              <a:pPr algn="ctr">
                <a:lnSpc>
                  <a:spcPts val="2659"/>
                </a:lnSpc>
              </a:pPr>
              <a:endParaRPr/>
            </a:p>
          </p:txBody>
        </p:sp>
      </p:grpSp>
      <p:sp>
        <p:nvSpPr>
          <p:cNvPr id="7" name="AutoShape 7">
            <a:extLst>
              <a:ext uri="{FF2B5EF4-FFF2-40B4-BE49-F238E27FC236}">
                <a16:creationId xmlns:a16="http://schemas.microsoft.com/office/drawing/2014/main" id="{6C05523D-5722-26C0-5A16-AE3933E11796}"/>
              </a:ext>
            </a:extLst>
          </p:cNvPr>
          <p:cNvSpPr/>
          <p:nvPr/>
        </p:nvSpPr>
        <p:spPr>
          <a:xfrm>
            <a:off x="4001735" y="6286500"/>
            <a:ext cx="2261045" cy="0"/>
          </a:xfrm>
          <a:prstGeom prst="line">
            <a:avLst/>
          </a:prstGeom>
          <a:ln w="47625" cap="rnd">
            <a:solidFill>
              <a:srgbClr val="000000"/>
            </a:solidFill>
            <a:prstDash val="solid"/>
            <a:headEnd type="none" w="sm" len="sm"/>
            <a:tailEnd type="none" w="sm" len="sm"/>
          </a:ln>
        </p:spPr>
        <p:txBody>
          <a:bodyPr/>
          <a:lstStyle/>
          <a:p>
            <a:endParaRPr lang="fr-FR" dirty="0"/>
          </a:p>
        </p:txBody>
      </p:sp>
      <p:sp>
        <p:nvSpPr>
          <p:cNvPr id="8" name="Freeform 8">
            <a:extLst>
              <a:ext uri="{FF2B5EF4-FFF2-40B4-BE49-F238E27FC236}">
                <a16:creationId xmlns:a16="http://schemas.microsoft.com/office/drawing/2014/main" id="{59A4D5A6-6CB1-0081-0F26-66BADB0FC4A6}"/>
              </a:ext>
            </a:extLst>
          </p:cNvPr>
          <p:cNvSpPr/>
          <p:nvPr/>
        </p:nvSpPr>
        <p:spPr>
          <a:xfrm>
            <a:off x="0" y="115556"/>
            <a:ext cx="5362411" cy="2440012"/>
          </a:xfrm>
          <a:custGeom>
            <a:avLst/>
            <a:gdLst/>
            <a:ahLst/>
            <a:cxnLst/>
            <a:rect l="l" t="t" r="r" b="b"/>
            <a:pathLst>
              <a:path w="5362411" h="2440012">
                <a:moveTo>
                  <a:pt x="0" y="0"/>
                </a:moveTo>
                <a:lnTo>
                  <a:pt x="5362411" y="0"/>
                </a:lnTo>
                <a:lnTo>
                  <a:pt x="5362411" y="2440012"/>
                </a:lnTo>
                <a:lnTo>
                  <a:pt x="0" y="2440012"/>
                </a:lnTo>
                <a:lnTo>
                  <a:pt x="0" y="0"/>
                </a:lnTo>
                <a:close/>
              </a:path>
            </a:pathLst>
          </a:custGeom>
          <a:blipFill>
            <a:blip r:embed="rId4"/>
            <a:stretch>
              <a:fillRect/>
            </a:stretch>
          </a:blipFill>
        </p:spPr>
        <p:txBody>
          <a:bodyPr/>
          <a:lstStyle/>
          <a:p>
            <a:endParaRPr lang="fr-FR" dirty="0"/>
          </a:p>
        </p:txBody>
      </p:sp>
      <p:sp>
        <p:nvSpPr>
          <p:cNvPr id="9" name="Freeform 9">
            <a:extLst>
              <a:ext uri="{FF2B5EF4-FFF2-40B4-BE49-F238E27FC236}">
                <a16:creationId xmlns:a16="http://schemas.microsoft.com/office/drawing/2014/main" id="{A3F13698-D073-B123-915B-5846815DC4D7}"/>
              </a:ext>
            </a:extLst>
          </p:cNvPr>
          <p:cNvSpPr/>
          <p:nvPr/>
        </p:nvSpPr>
        <p:spPr>
          <a:xfrm>
            <a:off x="4952533" y="208790"/>
            <a:ext cx="2162674" cy="2213849"/>
          </a:xfrm>
          <a:custGeom>
            <a:avLst/>
            <a:gdLst/>
            <a:ahLst/>
            <a:cxnLst/>
            <a:rect l="l" t="t" r="r" b="b"/>
            <a:pathLst>
              <a:path w="2162674" h="2213849">
                <a:moveTo>
                  <a:pt x="0" y="0"/>
                </a:moveTo>
                <a:lnTo>
                  <a:pt x="2162674" y="0"/>
                </a:lnTo>
                <a:lnTo>
                  <a:pt x="2162674" y="2213849"/>
                </a:lnTo>
                <a:lnTo>
                  <a:pt x="0" y="2213849"/>
                </a:lnTo>
                <a:lnTo>
                  <a:pt x="0" y="0"/>
                </a:lnTo>
                <a:close/>
              </a:path>
            </a:pathLst>
          </a:custGeom>
          <a:blipFill>
            <a:blip r:embed="rId5"/>
            <a:stretch>
              <a:fillRect b="-38126"/>
            </a:stretch>
          </a:blipFill>
        </p:spPr>
        <p:txBody>
          <a:bodyPr/>
          <a:lstStyle/>
          <a:p>
            <a:endParaRPr lang="fr-FR"/>
          </a:p>
        </p:txBody>
      </p:sp>
      <p:sp>
        <p:nvSpPr>
          <p:cNvPr id="11" name="TextBox 11">
            <a:extLst>
              <a:ext uri="{FF2B5EF4-FFF2-40B4-BE49-F238E27FC236}">
                <a16:creationId xmlns:a16="http://schemas.microsoft.com/office/drawing/2014/main" id="{C5A76C97-085E-E3A5-7D66-A30D95A42F0E}"/>
              </a:ext>
            </a:extLst>
          </p:cNvPr>
          <p:cNvSpPr txBox="1"/>
          <p:nvPr/>
        </p:nvSpPr>
        <p:spPr>
          <a:xfrm>
            <a:off x="332566" y="3222138"/>
            <a:ext cx="10246463" cy="570349"/>
          </a:xfrm>
          <a:prstGeom prst="rect">
            <a:avLst/>
          </a:prstGeom>
        </p:spPr>
        <p:txBody>
          <a:bodyPr wrap="square" lIns="0" tIns="0" rIns="0" bIns="0" rtlCol="0" anchor="t">
            <a:spAutoFit/>
          </a:bodyPr>
          <a:lstStyle/>
          <a:p>
            <a:pPr algn="ctr">
              <a:lnSpc>
                <a:spcPct val="107000"/>
              </a:lnSpc>
              <a:spcAft>
                <a:spcPts val="800"/>
              </a:spcAft>
            </a:pPr>
            <a:r>
              <a:rPr lang="fr-FR" sz="3800" b="1"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rPr>
              <a:t>plan d'action de l'économie circulaire </a:t>
            </a:r>
            <a:endParaRPr lang="fr-FR" sz="3800" kern="100" dirty="0">
              <a:solidFill>
                <a:srgbClr val="00B0F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5" name="TextBox 15">
            <a:extLst>
              <a:ext uri="{FF2B5EF4-FFF2-40B4-BE49-F238E27FC236}">
                <a16:creationId xmlns:a16="http://schemas.microsoft.com/office/drawing/2014/main" id="{43B2D49A-4102-31FF-CFD1-1A84761EF6F0}"/>
              </a:ext>
            </a:extLst>
          </p:cNvPr>
          <p:cNvSpPr txBox="1"/>
          <p:nvPr/>
        </p:nvSpPr>
        <p:spPr>
          <a:xfrm>
            <a:off x="1698240" y="8060851"/>
            <a:ext cx="9129080" cy="437364"/>
          </a:xfrm>
          <a:prstGeom prst="rect">
            <a:avLst/>
          </a:prstGeom>
        </p:spPr>
        <p:txBody>
          <a:bodyPr wrap="square" lIns="0" tIns="0" rIns="0" bIns="0" rtlCol="0" anchor="t">
            <a:spAutoFit/>
          </a:bodyPr>
          <a:lstStyle/>
          <a:p>
            <a:pPr>
              <a:lnSpc>
                <a:spcPts val="3783"/>
              </a:lnSpc>
            </a:pPr>
            <a:r>
              <a:rPr lang="en-US" sz="2702" dirty="0">
                <a:solidFill>
                  <a:srgbClr val="7D868C"/>
                </a:solidFill>
                <a:latin typeface="Verdana 3"/>
              </a:rPr>
              <a:t>27 et 28 Janvier 2025 | The Docks 2, Maurice</a:t>
            </a:r>
          </a:p>
        </p:txBody>
      </p:sp>
      <p:pic>
        <p:nvPicPr>
          <p:cNvPr id="25" name="Image 4" descr="Une image contenant texte, Police, Graphique, graphisme&#10;&#10;Description générée automatiquement">
            <a:extLst>
              <a:ext uri="{FF2B5EF4-FFF2-40B4-BE49-F238E27FC236}">
                <a16:creationId xmlns:a16="http://schemas.microsoft.com/office/drawing/2014/main" id="{2DA76FAA-C876-955C-C8B7-1E23CC1F9B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5207" y="411486"/>
            <a:ext cx="2518019" cy="206960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A319AE52-42DD-6BAE-8DCF-2C621A8D2E04}"/>
              </a:ext>
            </a:extLst>
          </p:cNvPr>
          <p:cNvSpPr/>
          <p:nvPr/>
        </p:nvSpPr>
        <p:spPr>
          <a:xfrm>
            <a:off x="3589586" y="9165636"/>
            <a:ext cx="528063" cy="528063"/>
          </a:xfrm>
          <a:custGeom>
            <a:avLst/>
            <a:gdLst/>
            <a:ahLst/>
            <a:cxnLst/>
            <a:rect l="l" t="t" r="r" b="b"/>
            <a:pathLst>
              <a:path w="528063" h="528063">
                <a:moveTo>
                  <a:pt x="0" y="0"/>
                </a:moveTo>
                <a:lnTo>
                  <a:pt x="528062" y="0"/>
                </a:lnTo>
                <a:lnTo>
                  <a:pt x="528062" y="528063"/>
                </a:lnTo>
                <a:lnTo>
                  <a:pt x="0" y="5280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27" name="Freeform 12">
            <a:extLst>
              <a:ext uri="{FF2B5EF4-FFF2-40B4-BE49-F238E27FC236}">
                <a16:creationId xmlns:a16="http://schemas.microsoft.com/office/drawing/2014/main" id="{CFE82E70-5064-2689-3211-6F1FF25D1D98}"/>
              </a:ext>
            </a:extLst>
          </p:cNvPr>
          <p:cNvSpPr/>
          <p:nvPr/>
        </p:nvSpPr>
        <p:spPr>
          <a:xfrm>
            <a:off x="4272070"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28" name="Freeform 13">
            <a:extLst>
              <a:ext uri="{FF2B5EF4-FFF2-40B4-BE49-F238E27FC236}">
                <a16:creationId xmlns:a16="http://schemas.microsoft.com/office/drawing/2014/main" id="{996D39B8-CF57-78D3-B773-7D4771AB5467}"/>
              </a:ext>
            </a:extLst>
          </p:cNvPr>
          <p:cNvSpPr/>
          <p:nvPr/>
        </p:nvSpPr>
        <p:spPr>
          <a:xfrm>
            <a:off x="4952533" y="9165636"/>
            <a:ext cx="528063" cy="528063"/>
          </a:xfrm>
          <a:custGeom>
            <a:avLst/>
            <a:gdLst/>
            <a:ahLst/>
            <a:cxnLst/>
            <a:rect l="l" t="t" r="r" b="b"/>
            <a:pathLst>
              <a:path w="528063" h="528063">
                <a:moveTo>
                  <a:pt x="0" y="0"/>
                </a:moveTo>
                <a:lnTo>
                  <a:pt x="528063" y="0"/>
                </a:lnTo>
                <a:lnTo>
                  <a:pt x="528063" y="528063"/>
                </a:lnTo>
                <a:lnTo>
                  <a:pt x="0" y="528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9" name="Freeform 14">
            <a:extLst>
              <a:ext uri="{FF2B5EF4-FFF2-40B4-BE49-F238E27FC236}">
                <a16:creationId xmlns:a16="http://schemas.microsoft.com/office/drawing/2014/main" id="{4A49FAA2-BBAE-A3AA-8AEF-562F4C8D2DFA}"/>
              </a:ext>
            </a:extLst>
          </p:cNvPr>
          <p:cNvSpPr/>
          <p:nvPr/>
        </p:nvSpPr>
        <p:spPr>
          <a:xfrm>
            <a:off x="6334067" y="9165636"/>
            <a:ext cx="586736" cy="528063"/>
          </a:xfrm>
          <a:custGeom>
            <a:avLst/>
            <a:gdLst/>
            <a:ahLst/>
            <a:cxnLst/>
            <a:rect l="l" t="t" r="r" b="b"/>
            <a:pathLst>
              <a:path w="586736" h="528063">
                <a:moveTo>
                  <a:pt x="0" y="0"/>
                </a:moveTo>
                <a:lnTo>
                  <a:pt x="586736" y="0"/>
                </a:lnTo>
                <a:lnTo>
                  <a:pt x="586736" y="528063"/>
                </a:lnTo>
                <a:lnTo>
                  <a:pt x="0" y="528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sp>
        <p:nvSpPr>
          <p:cNvPr id="30" name="Freeform 15">
            <a:extLst>
              <a:ext uri="{FF2B5EF4-FFF2-40B4-BE49-F238E27FC236}">
                <a16:creationId xmlns:a16="http://schemas.microsoft.com/office/drawing/2014/main" id="{7714403A-C20F-112E-2FA6-F4BB42CB536B}"/>
              </a:ext>
            </a:extLst>
          </p:cNvPr>
          <p:cNvSpPr/>
          <p:nvPr/>
        </p:nvSpPr>
        <p:spPr>
          <a:xfrm>
            <a:off x="5632996" y="9165636"/>
            <a:ext cx="529386" cy="528063"/>
          </a:xfrm>
          <a:custGeom>
            <a:avLst/>
            <a:gdLst/>
            <a:ahLst/>
            <a:cxnLst/>
            <a:rect l="l" t="t" r="r" b="b"/>
            <a:pathLst>
              <a:path w="529386" h="528063">
                <a:moveTo>
                  <a:pt x="0" y="0"/>
                </a:moveTo>
                <a:lnTo>
                  <a:pt x="529386" y="0"/>
                </a:lnTo>
                <a:lnTo>
                  <a:pt x="529386" y="528063"/>
                </a:lnTo>
                <a:lnTo>
                  <a:pt x="0" y="528063"/>
                </a:lnTo>
                <a:lnTo>
                  <a:pt x="0" y="0"/>
                </a:lnTo>
                <a:close/>
              </a:path>
            </a:pathLst>
          </a:custGeom>
          <a:blipFill>
            <a:blip r:embed="rId15"/>
            <a:stretch>
              <a:fillRect/>
            </a:stretch>
          </a:blipFill>
        </p:spPr>
        <p:txBody>
          <a:bodyPr/>
          <a:lstStyle/>
          <a:p>
            <a:endParaRPr lang="fr-FR"/>
          </a:p>
        </p:txBody>
      </p:sp>
      <p:sp>
        <p:nvSpPr>
          <p:cNvPr id="6" name="TextBox 5">
            <a:extLst>
              <a:ext uri="{FF2B5EF4-FFF2-40B4-BE49-F238E27FC236}">
                <a16:creationId xmlns:a16="http://schemas.microsoft.com/office/drawing/2014/main" id="{B5E13861-EB26-C451-EE92-2F74AAB8381C}"/>
              </a:ext>
            </a:extLst>
          </p:cNvPr>
          <p:cNvSpPr txBox="1"/>
          <p:nvPr/>
        </p:nvSpPr>
        <p:spPr>
          <a:xfrm>
            <a:off x="301348" y="2779009"/>
            <a:ext cx="4583029" cy="461665"/>
          </a:xfrm>
          <a:prstGeom prst="rect">
            <a:avLst/>
          </a:prstGeom>
          <a:noFill/>
        </p:spPr>
        <p:txBody>
          <a:bodyPr wrap="square">
            <a:spAutoFit/>
          </a:bodyPr>
          <a:lstStyle/>
          <a:p>
            <a:r>
              <a:rPr lang="fr-FR" sz="2400" b="1" kern="100" dirty="0">
                <a:effectLst/>
                <a:latin typeface="Verdana" panose="020B0604030504040204" pitchFamily="34" charset="0"/>
                <a:ea typeface="Verdana" panose="020B0604030504040204" pitchFamily="34" charset="0"/>
                <a:cs typeface="Times New Roman" panose="02020603050405020304" pitchFamily="18" charset="0"/>
              </a:rPr>
              <a:t>Atelier de validation du </a:t>
            </a:r>
            <a:endParaRPr lang="LID4096" sz="2400" dirty="0"/>
          </a:p>
        </p:txBody>
      </p:sp>
      <p:sp>
        <p:nvSpPr>
          <p:cNvPr id="12" name="TextBox 11">
            <a:extLst>
              <a:ext uri="{FF2B5EF4-FFF2-40B4-BE49-F238E27FC236}">
                <a16:creationId xmlns:a16="http://schemas.microsoft.com/office/drawing/2014/main" id="{98758343-C9BC-2EF0-EA58-EFD0ADAE47DC}"/>
              </a:ext>
            </a:extLst>
          </p:cNvPr>
          <p:cNvSpPr txBox="1"/>
          <p:nvPr/>
        </p:nvSpPr>
        <p:spPr>
          <a:xfrm>
            <a:off x="342398" y="4033858"/>
            <a:ext cx="873968" cy="369332"/>
          </a:xfrm>
          <a:prstGeom prst="rect">
            <a:avLst/>
          </a:prstGeom>
          <a:noFill/>
        </p:spPr>
        <p:txBody>
          <a:bodyPr wrap="square">
            <a:spAutoFit/>
          </a:bodyPr>
          <a:lstStyle/>
          <a:p>
            <a:r>
              <a:rPr lang="fr-FR" b="1" kern="100" dirty="0">
                <a:latin typeface="Verdana" panose="020B0604030504040204" pitchFamily="34" charset="0"/>
                <a:ea typeface="Verdana" panose="020B0604030504040204" pitchFamily="34" charset="0"/>
                <a:cs typeface="Times New Roman" panose="02020603050405020304" pitchFamily="18" charset="0"/>
              </a:rPr>
              <a:t>e</a:t>
            </a:r>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t du</a:t>
            </a:r>
            <a:endParaRPr lang="LID4096" dirty="0"/>
          </a:p>
        </p:txBody>
      </p:sp>
      <p:sp>
        <p:nvSpPr>
          <p:cNvPr id="14" name="TextBox 13">
            <a:extLst>
              <a:ext uri="{FF2B5EF4-FFF2-40B4-BE49-F238E27FC236}">
                <a16:creationId xmlns:a16="http://schemas.microsoft.com/office/drawing/2014/main" id="{D8A3488B-1D31-1764-DE7A-F1B9A1DFFDD6}"/>
              </a:ext>
            </a:extLst>
          </p:cNvPr>
          <p:cNvSpPr txBox="1"/>
          <p:nvPr/>
        </p:nvSpPr>
        <p:spPr>
          <a:xfrm>
            <a:off x="1041109" y="4401005"/>
            <a:ext cx="5096954" cy="369332"/>
          </a:xfrm>
          <a:prstGeom prst="rect">
            <a:avLst/>
          </a:prstGeom>
          <a:noFill/>
        </p:spPr>
        <p:txBody>
          <a:bodyPr wrap="square">
            <a:spAutoFit/>
          </a:bodyPr>
          <a:lstStyle/>
          <a:p>
            <a:r>
              <a:rPr lang="fr-FR" sz="1800" b="1" kern="100" dirty="0">
                <a:effectLst/>
                <a:latin typeface="Verdana" panose="020B0604030504040204" pitchFamily="34" charset="0"/>
                <a:ea typeface="Verdana" panose="020B0604030504040204" pitchFamily="34" charset="0"/>
                <a:cs typeface="Times New Roman" panose="02020603050405020304" pitchFamily="18" charset="0"/>
              </a:rPr>
              <a:t>de l’économie bleue et circulaire des </a:t>
            </a:r>
            <a:endParaRPr lang="LID4096" dirty="0"/>
          </a:p>
        </p:txBody>
      </p:sp>
      <p:sp>
        <p:nvSpPr>
          <p:cNvPr id="17" name="TextBox 16">
            <a:extLst>
              <a:ext uri="{FF2B5EF4-FFF2-40B4-BE49-F238E27FC236}">
                <a16:creationId xmlns:a16="http://schemas.microsoft.com/office/drawing/2014/main" id="{E66D3212-5348-D7D0-F929-BB951ED1D472}"/>
              </a:ext>
            </a:extLst>
          </p:cNvPr>
          <p:cNvSpPr txBox="1"/>
          <p:nvPr/>
        </p:nvSpPr>
        <p:spPr>
          <a:xfrm>
            <a:off x="4117649" y="4745884"/>
            <a:ext cx="7775851" cy="1323439"/>
          </a:xfrm>
          <a:prstGeom prst="rect">
            <a:avLst/>
          </a:prstGeom>
          <a:noFill/>
        </p:spPr>
        <p:txBody>
          <a:bodyPr wrap="square">
            <a:spAutoFit/>
          </a:bodyPr>
          <a:lstStyle/>
          <a:p>
            <a:r>
              <a:rPr lang="fr-FR" sz="4000" b="1" kern="100" dirty="0">
                <a:solidFill>
                  <a:schemeClr val="tx1">
                    <a:lumMod val="50000"/>
                    <a:lumOff val="50000"/>
                  </a:schemeClr>
                </a:solidFill>
                <a:effectLst/>
                <a:latin typeface="Verdana" panose="020B0604030504040204" pitchFamily="34" charset="0"/>
                <a:ea typeface="Verdana" panose="020B0604030504040204" pitchFamily="34" charset="0"/>
                <a:cs typeface="Times New Roman" panose="02020603050405020304" pitchFamily="18" charset="0"/>
              </a:rPr>
              <a:t>Etats insulaires d’Afrique et de l'océan Indien</a:t>
            </a:r>
            <a:endParaRPr lang="LID4096" sz="4000" dirty="0">
              <a:solidFill>
                <a:schemeClr val="tx1">
                  <a:lumMod val="50000"/>
                  <a:lumOff val="50000"/>
                </a:schemeClr>
              </a:solidFill>
            </a:endParaRPr>
          </a:p>
        </p:txBody>
      </p:sp>
      <p:sp>
        <p:nvSpPr>
          <p:cNvPr id="19" name="TextBox 18">
            <a:extLst>
              <a:ext uri="{FF2B5EF4-FFF2-40B4-BE49-F238E27FC236}">
                <a16:creationId xmlns:a16="http://schemas.microsoft.com/office/drawing/2014/main" id="{550A4E07-23D2-F6AE-D615-F0013AB3A23F}"/>
              </a:ext>
            </a:extLst>
          </p:cNvPr>
          <p:cNvSpPr txBox="1"/>
          <p:nvPr/>
        </p:nvSpPr>
        <p:spPr>
          <a:xfrm>
            <a:off x="1066800" y="3777664"/>
            <a:ext cx="11133198" cy="707886"/>
          </a:xfrm>
          <a:prstGeom prst="rect">
            <a:avLst/>
          </a:prstGeom>
          <a:noFill/>
        </p:spPr>
        <p:txBody>
          <a:bodyPr wrap="square">
            <a:spAutoFit/>
          </a:bodyPr>
          <a:lstStyle/>
          <a:p>
            <a:r>
              <a:rPr lang="fr-FR" sz="4000" b="1" kern="100" dirty="0">
                <a:solidFill>
                  <a:srgbClr val="FFC000"/>
                </a:solidFill>
                <a:effectLst/>
                <a:latin typeface="Verdana" panose="020B0604030504040204" pitchFamily="34" charset="0"/>
                <a:ea typeface="Verdana" panose="020B0604030504040204" pitchFamily="34" charset="0"/>
                <a:cs typeface="Times New Roman" panose="02020603050405020304" pitchFamily="18" charset="0"/>
              </a:rPr>
              <a:t>mécanisme de financement innovant</a:t>
            </a:r>
            <a:endParaRPr lang="LID4096" sz="4000" dirty="0">
              <a:solidFill>
                <a:srgbClr val="FFC000"/>
              </a:solidFill>
            </a:endParaRPr>
          </a:p>
        </p:txBody>
      </p:sp>
      <p:sp>
        <p:nvSpPr>
          <p:cNvPr id="2" name="TextBox 12">
            <a:extLst>
              <a:ext uri="{FF2B5EF4-FFF2-40B4-BE49-F238E27FC236}">
                <a16:creationId xmlns:a16="http://schemas.microsoft.com/office/drawing/2014/main" id="{E2B1A950-71AA-E6E8-482D-875405CEED43}"/>
              </a:ext>
            </a:extLst>
          </p:cNvPr>
          <p:cNvSpPr txBox="1"/>
          <p:nvPr/>
        </p:nvSpPr>
        <p:spPr>
          <a:xfrm>
            <a:off x="1015422" y="6703896"/>
            <a:ext cx="9998366" cy="505203"/>
          </a:xfrm>
          <a:prstGeom prst="rect">
            <a:avLst/>
          </a:prstGeom>
        </p:spPr>
        <p:txBody>
          <a:bodyPr wrap="square" lIns="0" tIns="0" rIns="0" bIns="0" rtlCol="0" anchor="t">
            <a:spAutoFit/>
          </a:bodyPr>
          <a:lstStyle/>
          <a:p>
            <a:pPr>
              <a:lnSpc>
                <a:spcPts val="4701"/>
              </a:lnSpc>
            </a:pPr>
            <a:r>
              <a:rPr lang="fr-FR" sz="2000" dirty="0">
                <a:effectLst/>
                <a:latin typeface="Verdana 2" panose="020B0604020202020204" charset="0"/>
                <a:ea typeface="Verdana 2" panose="020B0604020202020204" charset="0"/>
                <a:cs typeface="Verdana 2" panose="020B0604020202020204" charset="0"/>
              </a:rPr>
              <a:t>Validation des priorités et actions stratégiques présidée par la COI et la CEA</a:t>
            </a:r>
            <a:endParaRPr lang="en-US" sz="2000" dirty="0">
              <a:solidFill>
                <a:srgbClr val="000000"/>
              </a:solidFill>
              <a:latin typeface="Verdana 2" panose="020B0604020202020204" charset="0"/>
              <a:ea typeface="Verdana 2" panose="020B0604020202020204" charset="0"/>
              <a:cs typeface="Verdana 2" panose="020B0604020202020204" charset="0"/>
            </a:endParaRPr>
          </a:p>
        </p:txBody>
      </p:sp>
    </p:spTree>
    <p:extLst>
      <p:ext uri="{BB962C8B-B14F-4D97-AF65-F5344CB8AC3E}">
        <p14:creationId xmlns:p14="http://schemas.microsoft.com/office/powerpoint/2010/main" val="290393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FF2D-BFB7-77AD-05C2-D50B9B36B6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B68BE47-07A5-322D-898B-DDCC43BD2374}"/>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9EF9AC4A-D708-D521-836C-406EB3703223}"/>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504F7F6-C8F9-1023-C71C-D18023071EDE}"/>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84BEC7D6-5598-BFE7-2114-FACFCCC540EF}"/>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BD6F7597-6BFA-5E17-77E9-341349ADE675}"/>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6D693B65-E374-2D31-0FBB-C1BD0711E0B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5B0131E8-75A1-E1F4-1B86-676C442427B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CD32D2D5-B721-D7AF-6983-86626450B8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9DED1385-2C9F-DEFA-065D-32DF4E1C52CE}"/>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a:t>
            </a: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Seychelles</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CFCE6A27-A1AC-A0E6-48EC-6DD6E18948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18</a:t>
            </a:r>
          </a:p>
        </p:txBody>
      </p:sp>
    </p:spTree>
    <p:extLst>
      <p:ext uri="{BB962C8B-B14F-4D97-AF65-F5344CB8AC3E}">
        <p14:creationId xmlns:p14="http://schemas.microsoft.com/office/powerpoint/2010/main" val="3524834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5"/>
          <p:cNvSpPr txBox="1">
            <a:spLocks noGrp="1"/>
          </p:cNvSpPr>
          <p:nvPr>
            <p:ph type="body" idx="1"/>
          </p:nvPr>
        </p:nvSpPr>
        <p:spPr>
          <a:xfrm>
            <a:off x="476818" y="1982580"/>
            <a:ext cx="13026550" cy="7251343"/>
          </a:xfrm>
          <a:prstGeom prst="rect">
            <a:avLst/>
          </a:prstGeom>
          <a:noFill/>
          <a:ln>
            <a:noFill/>
          </a:ln>
        </p:spPr>
        <p:txBody>
          <a:bodyPr spcFirstLastPara="1" vert="horz" wrap="square" lIns="91450" tIns="45700" rIns="91450" bIns="45700" rtlCol="0" anchor="t" anchorCtr="0">
            <a:normAutofit/>
          </a:bodyPr>
          <a:lstStyle/>
          <a:p>
            <a:pPr marL="0" indent="0">
              <a:spcBef>
                <a:spcPts val="0"/>
              </a:spcBef>
              <a:buNone/>
            </a:pPr>
            <a:r>
              <a:rPr lang="fr" sz="2800" dirty="0">
                <a:latin typeface="Verdana 2" panose="020B0604020202020204" charset="0"/>
                <a:ea typeface="Verdana" panose="020B0604030504040204" pitchFamily="34" charset="0"/>
                <a:cs typeface="Verdana 2" panose="020B0604020202020204" charset="0"/>
              </a:rPr>
              <a:t>2) b. Joint SDG Joint Fund: Contributing to establish an enabling environment to promote Blue and Green Economy in Mauritius and Seychelles (2022 - 2024)</a:t>
            </a:r>
          </a:p>
          <a:p>
            <a:pPr marL="0" indent="0">
              <a:spcBef>
                <a:spcPts val="0"/>
              </a:spcBef>
              <a:buNone/>
            </a:pPr>
            <a:endParaRPr sz="2800" dirty="0">
              <a:latin typeface="Verdana 2" panose="020B0604020202020204" charset="0"/>
              <a:ea typeface="Verdana" panose="020B0604030504040204" pitchFamily="34" charset="0"/>
              <a:cs typeface="Verdana 2" panose="020B0604020202020204" charset="0"/>
            </a:endParaRPr>
          </a:p>
          <a:p>
            <a:pPr marL="0" indent="0">
              <a:lnSpc>
                <a:spcPct val="115000"/>
              </a:lnSpc>
              <a:spcBef>
                <a:spcPts val="0"/>
              </a:spcBef>
              <a:buClr>
                <a:schemeClr val="dk1"/>
              </a:buClr>
              <a:buSzPts val="1100"/>
              <a:buNone/>
            </a:pPr>
            <a:r>
              <a:rPr lang="fr" sz="2800" dirty="0">
                <a:latin typeface="Verdana 2" panose="020B0604020202020204" charset="0"/>
                <a:ea typeface="Verdana" panose="020B0604030504040204" pitchFamily="34" charset="0"/>
                <a:cs typeface="Verdana 2" panose="020B0604020202020204" charset="0"/>
              </a:rPr>
              <a:t>The Joint Programme (JP) contributed to strengthen the policy framework, establish financial mechanisms, and avail information needed by the private and public sectors to invest in the green and blue economy to accelerate the realization of the SDGs.</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Situational Analysis </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Innovative Financing Mechanism Study</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Circular Economy Financing Plan</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Market Ready Assessment</a:t>
            </a:r>
            <a:endParaRPr sz="2800" dirty="0">
              <a:latin typeface="Verdana 2" panose="020B0604020202020204" charset="0"/>
              <a:ea typeface="Verdana" panose="020B0604030504040204" pitchFamily="34" charset="0"/>
              <a:cs typeface="Verdana 2" panose="020B0604020202020204" charset="0"/>
            </a:endParaRPr>
          </a:p>
          <a:p>
            <a:pPr marL="914400" indent="-660400">
              <a:spcBef>
                <a:spcPts val="0"/>
              </a:spcBef>
              <a:buSzPts val="1600"/>
              <a:buChar char="●"/>
            </a:pPr>
            <a:r>
              <a:rPr lang="fr" sz="2800" dirty="0">
                <a:latin typeface="Verdana 2" panose="020B0604020202020204" charset="0"/>
                <a:ea typeface="Verdana" panose="020B0604030504040204" pitchFamily="34" charset="0"/>
                <a:cs typeface="Verdana 2" panose="020B0604020202020204" charset="0"/>
              </a:rPr>
              <a:t>Circular Economy Roadmap &amp; Action Plan</a:t>
            </a: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endParaRPr lang="f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r>
              <a:rPr lang="fr" sz="2800" dirty="0">
                <a:latin typeface="Verdana 2" panose="020B0604020202020204" charset="0"/>
                <a:ea typeface="Verdana" panose="020B0604030504040204" pitchFamily="34" charset="0"/>
                <a:cs typeface="Verdana 2" panose="020B0604020202020204" charset="0"/>
              </a:rPr>
              <a:t>01/01/2022 to the 31/12/2023</a:t>
            </a: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endParaRPr sz="2800" dirty="0">
              <a:latin typeface="Verdana 2" panose="020B0604020202020204" charset="0"/>
              <a:ea typeface="Verdana" panose="020B0604030504040204" pitchFamily="34" charset="0"/>
              <a:cs typeface="Verdana 2" panose="020B0604020202020204" charset="0"/>
            </a:endParaRPr>
          </a:p>
          <a:p>
            <a:pPr marL="355600" indent="-152400">
              <a:spcBef>
                <a:spcPts val="0"/>
              </a:spcBef>
              <a:buClr>
                <a:schemeClr val="dk1"/>
              </a:buClr>
              <a:buSzPts val="1600"/>
              <a:buNone/>
            </a:pPr>
            <a:r>
              <a:rPr lang="fr" sz="2800" dirty="0">
                <a:latin typeface="Verdana 2" panose="020B0604020202020204" charset="0"/>
                <a:ea typeface="Verdana" panose="020B0604030504040204" pitchFamily="34" charset="0"/>
                <a:cs typeface="Verdana 2" panose="020B0604020202020204" charset="0"/>
              </a:rPr>
              <a:t>Overall budget: USD 1,542,800 (UNEP, UNDP, UNFPA)</a:t>
            </a:r>
            <a:endParaRPr sz="2800" dirty="0">
              <a:latin typeface="Verdana 2" panose="020B0604020202020204" charset="0"/>
              <a:ea typeface="Verdana" panose="020B0604030504040204" pitchFamily="34" charset="0"/>
              <a:cs typeface="Verdana 2" panose="020B0604020202020204" charset="0"/>
            </a:endParaRPr>
          </a:p>
        </p:txBody>
      </p:sp>
      <p:pic>
        <p:nvPicPr>
          <p:cNvPr id="177" name="Google Shape;177;p25"/>
          <p:cNvPicPr preferRelativeResize="0"/>
          <p:nvPr/>
        </p:nvPicPr>
        <p:blipFill>
          <a:blip r:embed="rId3">
            <a:alphaModFix/>
          </a:blip>
          <a:stretch>
            <a:fillRect/>
          </a:stretch>
        </p:blipFill>
        <p:spPr>
          <a:xfrm>
            <a:off x="10888851" y="5686701"/>
            <a:ext cx="3575450" cy="3575450"/>
          </a:xfrm>
          <a:prstGeom prst="rect">
            <a:avLst/>
          </a:prstGeom>
          <a:noFill/>
          <a:ln>
            <a:noFill/>
          </a:ln>
        </p:spPr>
      </p:pic>
      <p:sp>
        <p:nvSpPr>
          <p:cNvPr id="178" name="Google Shape;178;p25"/>
          <p:cNvSpPr txBox="1"/>
          <p:nvPr/>
        </p:nvSpPr>
        <p:spPr>
          <a:xfrm>
            <a:off x="95818" y="1281780"/>
            <a:ext cx="13261200" cy="700800"/>
          </a:xfrm>
          <a:prstGeom prst="rect">
            <a:avLst/>
          </a:prstGeom>
          <a:noFill/>
          <a:ln>
            <a:noFill/>
          </a:ln>
        </p:spPr>
        <p:txBody>
          <a:bodyPr spcFirstLastPara="1" wrap="square" lIns="182850" tIns="182850" rIns="182850" bIns="182850" anchor="t" anchorCtr="0">
            <a:noAutofit/>
          </a:bodyPr>
          <a:lstStyle/>
          <a:p>
            <a:pPr marL="254000">
              <a:buClr>
                <a:schemeClr val="dk1"/>
              </a:buClr>
              <a:buSzPts val="1600"/>
            </a:pPr>
            <a:r>
              <a:rPr lang="fr" sz="2800" dirty="0">
                <a:solidFill>
                  <a:schemeClr val="dk1"/>
                </a:solidFill>
                <a:latin typeface="Verdana 2" panose="020B0604020202020204" charset="0"/>
                <a:ea typeface="Verdana" panose="020B0604030504040204" pitchFamily="34" charset="0"/>
                <a:cs typeface="Verdana 2" panose="020B0604020202020204" charset="0"/>
                <a:sym typeface="Calibri"/>
              </a:rPr>
              <a:t>1) a. Circular Economy Ministerial Conference - COI (2023)</a:t>
            </a:r>
            <a:endParaRPr sz="2800" dirty="0">
              <a:solidFill>
                <a:schemeClr val="dk1"/>
              </a:solidFill>
              <a:latin typeface="Verdana 2" panose="020B0604020202020204" charset="0"/>
              <a:ea typeface="Verdana" panose="020B0604030504040204" pitchFamily="34" charset="0"/>
              <a:cs typeface="Verdana 2" panose="020B0604020202020204" charset="0"/>
              <a:sym typeface="Calibri"/>
            </a:endParaRPr>
          </a:p>
        </p:txBody>
      </p:sp>
      <p:pic>
        <p:nvPicPr>
          <p:cNvPr id="179" name="Google Shape;179;p25"/>
          <p:cNvPicPr preferRelativeResize="0"/>
          <p:nvPr/>
        </p:nvPicPr>
        <p:blipFill>
          <a:blip r:embed="rId4">
            <a:alphaModFix/>
          </a:blip>
          <a:stretch>
            <a:fillRect/>
          </a:stretch>
        </p:blipFill>
        <p:spPr>
          <a:xfrm>
            <a:off x="13619736" y="2644699"/>
            <a:ext cx="4060958" cy="4997602"/>
          </a:xfrm>
          <a:prstGeom prst="rect">
            <a:avLst/>
          </a:prstGeom>
          <a:noFill/>
          <a:ln>
            <a:noFill/>
          </a:ln>
        </p:spPr>
      </p:pic>
      <p:sp>
        <p:nvSpPr>
          <p:cNvPr id="2" name="Freeform 7">
            <a:extLst>
              <a:ext uri="{FF2B5EF4-FFF2-40B4-BE49-F238E27FC236}">
                <a16:creationId xmlns:a16="http://schemas.microsoft.com/office/drawing/2014/main" id="{F71A9726-2E60-1464-BB84-6E5885CFA761}"/>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5"/>
            <a:stretch>
              <a:fillRect/>
            </a:stretch>
          </a:blipFill>
        </p:spPr>
        <p:txBody>
          <a:bodyPr/>
          <a:lstStyle/>
          <a:p>
            <a:endParaRPr lang="LID4096"/>
          </a:p>
        </p:txBody>
      </p:sp>
      <p:sp>
        <p:nvSpPr>
          <p:cNvPr id="3" name="Freeform 8">
            <a:extLst>
              <a:ext uri="{FF2B5EF4-FFF2-40B4-BE49-F238E27FC236}">
                <a16:creationId xmlns:a16="http://schemas.microsoft.com/office/drawing/2014/main" id="{42789E0E-CCF1-1203-9910-842AB80674F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6"/>
            <a:stretch>
              <a:fillRect/>
            </a:stretch>
          </a:blipFill>
        </p:spPr>
        <p:txBody>
          <a:bodyPr/>
          <a:lstStyle/>
          <a:p>
            <a:endParaRPr lang="LID4096"/>
          </a:p>
        </p:txBody>
      </p:sp>
      <p:sp>
        <p:nvSpPr>
          <p:cNvPr id="4" name="Freeform 9">
            <a:extLst>
              <a:ext uri="{FF2B5EF4-FFF2-40B4-BE49-F238E27FC236}">
                <a16:creationId xmlns:a16="http://schemas.microsoft.com/office/drawing/2014/main" id="{1E43D638-7E22-A490-8891-C4950105A70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7"/>
            <a:stretch>
              <a:fillRect/>
            </a:stretch>
          </a:blipFill>
        </p:spPr>
        <p:txBody>
          <a:bodyPr/>
          <a:lstStyle/>
          <a:p>
            <a:endParaRPr lang="LID4096"/>
          </a:p>
        </p:txBody>
      </p:sp>
      <p:sp>
        <p:nvSpPr>
          <p:cNvPr id="5" name="TextBox 10">
            <a:extLst>
              <a:ext uri="{FF2B5EF4-FFF2-40B4-BE49-F238E27FC236}">
                <a16:creationId xmlns:a16="http://schemas.microsoft.com/office/drawing/2014/main" id="{1B07CB5A-84E2-E2B7-BB53-28E64A326A9C}"/>
              </a:ext>
            </a:extLst>
          </p:cNvPr>
          <p:cNvSpPr txBox="1"/>
          <p:nvPr/>
        </p:nvSpPr>
        <p:spPr>
          <a:xfrm>
            <a:off x="1149278" y="-61962"/>
            <a:ext cx="15639700" cy="1116268"/>
          </a:xfrm>
          <a:prstGeom prst="rect">
            <a:avLst/>
          </a:prstGeom>
        </p:spPr>
        <p:txBody>
          <a:bodyPr wrap="square" lIns="0" tIns="0" rIns="0" bIns="0" rtlCol="0" anchor="t">
            <a:spAutoFit/>
          </a:bodyPr>
          <a:lstStyle/>
          <a:p>
            <a:pPr algn="ctr">
              <a:lnSpc>
                <a:spcPts val="10517"/>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1. </a:t>
            </a:r>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Recent circular economy developments in the country</a:t>
            </a: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p>
        </p:txBody>
      </p:sp>
      <p:sp>
        <p:nvSpPr>
          <p:cNvPr id="8" name="TextBox 15">
            <a:extLst>
              <a:ext uri="{FF2B5EF4-FFF2-40B4-BE49-F238E27FC236}">
                <a16:creationId xmlns:a16="http://schemas.microsoft.com/office/drawing/2014/main" id="{95180591-090B-97A3-447D-24CD1A3159A2}"/>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26"/>
          <p:cNvSpPr txBox="1">
            <a:spLocks noGrp="1"/>
          </p:cNvSpPr>
          <p:nvPr>
            <p:ph type="body" idx="1"/>
          </p:nvPr>
        </p:nvSpPr>
        <p:spPr>
          <a:xfrm>
            <a:off x="7620000" y="2567082"/>
            <a:ext cx="8484340" cy="5548218"/>
          </a:xfrm>
          <a:prstGeom prst="rect">
            <a:avLst/>
          </a:prstGeom>
        </p:spPr>
        <p:txBody>
          <a:bodyPr spcFirstLastPara="1" vert="horz" wrap="square" lIns="91450" tIns="45700" rIns="91450" bIns="45700" rtlCol="0" anchor="t" anchorCtr="0">
            <a:normAutofit lnSpcReduction="10000"/>
          </a:bodyPr>
          <a:lstStyle/>
          <a:p>
            <a:pPr marL="0" indent="0">
              <a:spcBef>
                <a:spcPts val="600"/>
              </a:spcBef>
              <a:buNone/>
            </a:pPr>
            <a:r>
              <a:rPr lang="fr" dirty="0">
                <a:latin typeface="Verdana 2" panose="020B0604020202020204" charset="0"/>
                <a:cs typeface="Verdana 2" panose="020B0604020202020204" charset="0"/>
              </a:rPr>
              <a:t>5 Strategic Pillars of the Roadmap :</a:t>
            </a:r>
            <a:endParaRPr dirty="0">
              <a:latin typeface="Verdana 2" panose="020B0604020202020204" charset="0"/>
              <a:cs typeface="Verdana 2" panose="020B0604020202020204" charset="0"/>
            </a:endParaRPr>
          </a:p>
          <a:p>
            <a:pPr marL="914400" indent="-660400">
              <a:spcBef>
                <a:spcPts val="600"/>
              </a:spcBef>
              <a:buSzPts val="1600"/>
              <a:buAutoNum type="arabicPeriod"/>
            </a:pPr>
            <a:r>
              <a:rPr lang="fr" sz="3000" dirty="0">
                <a:latin typeface="Verdana 2" panose="020B0604020202020204" charset="0"/>
                <a:cs typeface="Verdana 2" panose="020B0604020202020204" charset="0"/>
              </a:rPr>
              <a:t>Circular Economy through sustainable production and sustainable products.</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sustainable consumption.</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better waste management.</a:t>
            </a:r>
            <a:endParaRPr sz="3000" dirty="0">
              <a:latin typeface="Verdana 2" panose="020B0604020202020204" charset="0"/>
              <a:cs typeface="Verdana 2" panose="020B0604020202020204" charset="0"/>
            </a:endParaRPr>
          </a:p>
          <a:p>
            <a:pPr marL="914400" indent="-660400">
              <a:spcBef>
                <a:spcPts val="0"/>
              </a:spcBef>
              <a:buSzPts val="1600"/>
              <a:buAutoNum type="arabicPeriod"/>
            </a:pPr>
            <a:r>
              <a:rPr lang="fr" sz="3000" dirty="0">
                <a:latin typeface="Verdana 2" panose="020B0604020202020204" charset="0"/>
                <a:cs typeface="Verdana 2" panose="020B0604020202020204" charset="0"/>
              </a:rPr>
              <a:t>Circular Economy through Circular business models and innovation. </a:t>
            </a:r>
          </a:p>
          <a:p>
            <a:pPr marL="914400" indent="-660400">
              <a:spcBef>
                <a:spcPts val="0"/>
              </a:spcBef>
              <a:buSzPts val="1600"/>
              <a:buAutoNum type="arabicPeriod"/>
            </a:pPr>
            <a:r>
              <a:rPr lang="fr-FR" sz="3000" dirty="0" err="1">
                <a:latin typeface="Verdana 2" panose="020B0604020202020204" charset="0"/>
                <a:cs typeface="Verdana 2" panose="020B0604020202020204" charset="0"/>
              </a:rPr>
              <a:t>Circular</a:t>
            </a:r>
            <a:r>
              <a:rPr lang="fr-FR" sz="3000" dirty="0">
                <a:latin typeface="Verdana 2" panose="020B0604020202020204" charset="0"/>
                <a:cs typeface="Verdana 2" panose="020B0604020202020204" charset="0"/>
              </a:rPr>
              <a:t> Economy </a:t>
            </a:r>
            <a:r>
              <a:rPr lang="fr-FR" sz="3000" dirty="0" err="1">
                <a:latin typeface="Verdana 2" panose="020B0604020202020204" charset="0"/>
                <a:cs typeface="Verdana 2" panose="020B0604020202020204" charset="0"/>
              </a:rPr>
              <a:t>through</a:t>
            </a:r>
            <a:r>
              <a:rPr lang="fr-FR" sz="3000" dirty="0">
                <a:latin typeface="Verdana 2" panose="020B0604020202020204" charset="0"/>
                <a:cs typeface="Verdana 2" panose="020B0604020202020204" charset="0"/>
              </a:rPr>
              <a:t> </a:t>
            </a:r>
            <a:r>
              <a:rPr lang="fr-FR" sz="3000" dirty="0" err="1">
                <a:latin typeface="Verdana 2" panose="020B0604020202020204" charset="0"/>
                <a:cs typeface="Verdana 2" panose="020B0604020202020204" charset="0"/>
              </a:rPr>
              <a:t>Circular</a:t>
            </a:r>
            <a:r>
              <a:rPr lang="fr-FR" sz="3000" dirty="0">
                <a:latin typeface="Verdana 2" panose="020B0604020202020204" charset="0"/>
                <a:cs typeface="Verdana 2" panose="020B0604020202020204" charset="0"/>
              </a:rPr>
              <a:t> Culture</a:t>
            </a:r>
            <a:endParaRPr sz="3000" dirty="0">
              <a:latin typeface="Verdana 2" panose="020B0604020202020204" charset="0"/>
              <a:cs typeface="Verdana 2" panose="020B0604020202020204" charset="0"/>
            </a:endParaRPr>
          </a:p>
          <a:p>
            <a:pPr marL="0" indent="0">
              <a:spcBef>
                <a:spcPts val="600"/>
              </a:spcBef>
              <a:buNone/>
            </a:pPr>
            <a:endParaRPr dirty="0">
              <a:latin typeface="Verdana 2" panose="020B0604020202020204" charset="0"/>
              <a:cs typeface="Verdana 2" panose="020B0604020202020204" charset="0"/>
            </a:endParaRPr>
          </a:p>
          <a:p>
            <a:pPr marL="0" indent="0">
              <a:spcBef>
                <a:spcPts val="600"/>
              </a:spcBef>
              <a:buNone/>
            </a:pPr>
            <a:r>
              <a:rPr lang="fr" dirty="0">
                <a:latin typeface="Verdana 2" panose="020B0604020202020204" charset="0"/>
                <a:cs typeface="Verdana 2" panose="020B0604020202020204" charset="0"/>
              </a:rPr>
              <a:t>ACTION PLAN WITH BUDGET ALLOCATION </a:t>
            </a:r>
            <a:endParaRPr dirty="0">
              <a:latin typeface="Verdana 2" panose="020B0604020202020204" charset="0"/>
              <a:cs typeface="Verdana 2" panose="020B0604020202020204" charset="0"/>
            </a:endParaRPr>
          </a:p>
        </p:txBody>
      </p:sp>
      <p:pic>
        <p:nvPicPr>
          <p:cNvPr id="186" name="Google Shape;186;p26"/>
          <p:cNvPicPr preferRelativeResize="0"/>
          <p:nvPr/>
        </p:nvPicPr>
        <p:blipFill>
          <a:blip r:embed="rId3">
            <a:alphaModFix/>
          </a:blip>
          <a:stretch>
            <a:fillRect/>
          </a:stretch>
        </p:blipFill>
        <p:spPr>
          <a:xfrm>
            <a:off x="228600" y="1987289"/>
            <a:ext cx="6454251" cy="6963650"/>
          </a:xfrm>
          <a:prstGeom prst="rect">
            <a:avLst/>
          </a:prstGeom>
          <a:noFill/>
          <a:ln>
            <a:noFill/>
          </a:ln>
        </p:spPr>
      </p:pic>
      <p:sp>
        <p:nvSpPr>
          <p:cNvPr id="2" name="Freeform 7">
            <a:extLst>
              <a:ext uri="{FF2B5EF4-FFF2-40B4-BE49-F238E27FC236}">
                <a16:creationId xmlns:a16="http://schemas.microsoft.com/office/drawing/2014/main" id="{C659A42D-C264-4F1B-FF27-D509885D18F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3" name="Freeform 8">
            <a:extLst>
              <a:ext uri="{FF2B5EF4-FFF2-40B4-BE49-F238E27FC236}">
                <a16:creationId xmlns:a16="http://schemas.microsoft.com/office/drawing/2014/main" id="{04476241-5899-F667-2BEF-2D68E556F30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4" name="Freeform 9">
            <a:extLst>
              <a:ext uri="{FF2B5EF4-FFF2-40B4-BE49-F238E27FC236}">
                <a16:creationId xmlns:a16="http://schemas.microsoft.com/office/drawing/2014/main" id="{C269DAA3-D54D-933F-3BB6-5A7FC50184A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5" name="TextBox 10">
            <a:extLst>
              <a:ext uri="{FF2B5EF4-FFF2-40B4-BE49-F238E27FC236}">
                <a16:creationId xmlns:a16="http://schemas.microsoft.com/office/drawing/2014/main" id="{AEE2A35F-F3DB-55B1-E57D-D4507970BD0D}"/>
              </a:ext>
            </a:extLst>
          </p:cNvPr>
          <p:cNvSpPr txBox="1"/>
          <p:nvPr/>
        </p:nvSpPr>
        <p:spPr>
          <a:xfrm>
            <a:off x="914400" y="419100"/>
            <a:ext cx="15639700" cy="1116268"/>
          </a:xfrm>
          <a:prstGeom prst="rect">
            <a:avLst/>
          </a:prstGeom>
        </p:spPr>
        <p:txBody>
          <a:bodyPr wrap="square" lIns="0" tIns="0" rIns="0" bIns="0" rtlCol="0" anchor="t">
            <a:spAutoFit/>
          </a:bodyPr>
          <a:lstStyle/>
          <a:p>
            <a:pPr algn="ctr">
              <a:lnSpc>
                <a:spcPts val="10517"/>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SEYCHELLES’ CIRCULAR ECONOMY ROADMAP </a:t>
            </a:r>
          </a:p>
        </p:txBody>
      </p:sp>
      <p:sp>
        <p:nvSpPr>
          <p:cNvPr id="8" name="TextBox 15">
            <a:extLst>
              <a:ext uri="{FF2B5EF4-FFF2-40B4-BE49-F238E27FC236}">
                <a16:creationId xmlns:a16="http://schemas.microsoft.com/office/drawing/2014/main" id="{E8F12B55-702C-8C36-D820-A59E0CA8D6C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7"/>
          <p:cNvSpPr txBox="1">
            <a:spLocks noGrp="1"/>
          </p:cNvSpPr>
          <p:nvPr>
            <p:ph type="body" idx="1"/>
          </p:nvPr>
        </p:nvSpPr>
        <p:spPr>
          <a:xfrm>
            <a:off x="1366684" y="3162300"/>
            <a:ext cx="15240000" cy="4703002"/>
          </a:xfrm>
          <a:prstGeom prst="rect">
            <a:avLst/>
          </a:prstGeom>
          <a:noFill/>
          <a:ln>
            <a:noFill/>
          </a:ln>
        </p:spPr>
        <p:txBody>
          <a:bodyPr spcFirstLastPara="1" vert="horz" wrap="square" lIns="91450" tIns="45700" rIns="91450" bIns="45700" rtlCol="0" anchor="t" anchorCtr="0">
            <a:normAutofit lnSpcReduction="10000"/>
          </a:bodyPr>
          <a:lstStyle/>
          <a:p>
            <a:pPr marL="914400" indent="-660400">
              <a:spcBef>
                <a:spcPts val="0"/>
              </a:spcBef>
              <a:buSzPts val="1600"/>
            </a:pPr>
            <a:r>
              <a:rPr lang="fr" dirty="0">
                <a:latin typeface="Verdana 2" panose="020B0604020202020204" charset="0"/>
                <a:cs typeface="Verdana 2" panose="020B0604020202020204" charset="0"/>
              </a:rPr>
              <a:t>Lack of financial support to develop the sector</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accurate data</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technical capacity </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human resources</a:t>
            </a: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Lack of consultation between governmental entities</a:t>
            </a:r>
            <a:endParaRPr dirty="0">
              <a:latin typeface="Verdana 2" panose="020B0604020202020204" charset="0"/>
              <a:cs typeface="Verdana 2" panose="020B0604020202020204" charset="0"/>
            </a:endParaRPr>
          </a:p>
          <a:p>
            <a:pPr marL="914400" indent="0">
              <a:spcBef>
                <a:spcPts val="0"/>
              </a:spcBef>
              <a:buNone/>
            </a:pP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Not enough knowledge on Circular Economy within the population and industrial sector (need to transition from linear growth to CE)</a:t>
            </a:r>
          </a:p>
          <a:p>
            <a:pPr marL="254000" indent="0">
              <a:spcBef>
                <a:spcPts val="0"/>
              </a:spcBef>
              <a:buSzPts val="1600"/>
              <a:buNone/>
            </a:pPr>
            <a:endParaRPr dirty="0">
              <a:latin typeface="Verdana 2" panose="020B0604020202020204" charset="0"/>
              <a:cs typeface="Verdana 2" panose="020B0604020202020204" charset="0"/>
            </a:endParaRPr>
          </a:p>
          <a:p>
            <a:pPr marL="914400" indent="-660400">
              <a:spcBef>
                <a:spcPts val="0"/>
              </a:spcBef>
              <a:buSzPts val="1600"/>
            </a:pPr>
            <a:r>
              <a:rPr lang="fr" dirty="0">
                <a:latin typeface="Verdana 2" panose="020B0604020202020204" charset="0"/>
                <a:cs typeface="Verdana 2" panose="020B0604020202020204" charset="0"/>
              </a:rPr>
              <a:t>Mistaken view of the EC; consuming ‘less’ is seen as a way backyard</a:t>
            </a:r>
            <a:endParaRPr dirty="0">
              <a:latin typeface="Verdana 2" panose="020B0604020202020204" charset="0"/>
              <a:cs typeface="Verdana 2" panose="020B0604020202020204" charset="0"/>
            </a:endParaRPr>
          </a:p>
        </p:txBody>
      </p:sp>
      <p:sp>
        <p:nvSpPr>
          <p:cNvPr id="2" name="Freeform 7">
            <a:extLst>
              <a:ext uri="{FF2B5EF4-FFF2-40B4-BE49-F238E27FC236}">
                <a16:creationId xmlns:a16="http://schemas.microsoft.com/office/drawing/2014/main" id="{51147E5B-41E8-36CB-0FD1-C333DC5BB98D}"/>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3" name="Freeform 8">
            <a:extLst>
              <a:ext uri="{FF2B5EF4-FFF2-40B4-BE49-F238E27FC236}">
                <a16:creationId xmlns:a16="http://schemas.microsoft.com/office/drawing/2014/main" id="{D69F0ECC-5421-68E6-BE41-DCAD20CAF9C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4" name="Freeform 9">
            <a:extLst>
              <a:ext uri="{FF2B5EF4-FFF2-40B4-BE49-F238E27FC236}">
                <a16:creationId xmlns:a16="http://schemas.microsoft.com/office/drawing/2014/main" id="{B5B1C6DE-4F0A-55FD-B886-56874769308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5" name="TextBox 15">
            <a:extLst>
              <a:ext uri="{FF2B5EF4-FFF2-40B4-BE49-F238E27FC236}">
                <a16:creationId xmlns:a16="http://schemas.microsoft.com/office/drawing/2014/main" id="{058A9189-7F50-7D7A-2A6C-98D7BDE9564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21</a:t>
            </a:r>
          </a:p>
        </p:txBody>
      </p:sp>
      <p:sp>
        <p:nvSpPr>
          <p:cNvPr id="7" name="TextBox 10">
            <a:extLst>
              <a:ext uri="{FF2B5EF4-FFF2-40B4-BE49-F238E27FC236}">
                <a16:creationId xmlns:a16="http://schemas.microsoft.com/office/drawing/2014/main" id="{76BD9B12-05CA-3811-73D5-C99C0641BB5B}"/>
              </a:ext>
            </a:extLst>
          </p:cNvPr>
          <p:cNvSpPr txBox="1"/>
          <p:nvPr/>
        </p:nvSpPr>
        <p:spPr>
          <a:xfrm>
            <a:off x="1366684" y="647700"/>
            <a:ext cx="15240000" cy="1722203"/>
          </a:xfrm>
          <a:prstGeom prst="rect">
            <a:avLst/>
          </a:prstGeom>
        </p:spPr>
        <p:txBody>
          <a:bodyPr wrap="square" lIns="0" tIns="0" rIns="0" bIns="0" rtlCol="0" anchor="t">
            <a:spAutoFit/>
          </a:bodyPr>
          <a:lstStyle/>
          <a:p>
            <a:pPr algn="ctr">
              <a:lnSpc>
                <a:spcPct val="150000"/>
              </a:lnSpc>
            </a:pP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2. </a:t>
            </a:r>
            <a:r>
              <a:rPr lang="en-GB"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Existing challenges to the implementation of the circular economy in the country </a:t>
            </a:r>
            <a:endPar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89155" y="484876"/>
            <a:ext cx="17309690" cy="1143000"/>
          </a:xfrm>
          <a:prstGeom prst="rect">
            <a:avLst/>
          </a:prstGeom>
          <a:noFill/>
          <a:ln>
            <a:noFill/>
          </a:ln>
        </p:spPr>
        <p:txBody>
          <a:bodyPr spcFirstLastPara="1" vert="horz" wrap="square" lIns="91450" tIns="45700" rIns="91450" bIns="45700" rtlCol="0" anchor="ctr" anchorCtr="0">
            <a:normAutofit fontScale="90000"/>
          </a:bodyPr>
          <a:lstStyle/>
          <a:p>
            <a:pPr>
              <a:spcBef>
                <a:spcPts val="0"/>
              </a:spcBef>
              <a:buClr>
                <a:srgbClr val="93C95D"/>
              </a:buClr>
              <a:buSzPct val="100000"/>
            </a:pPr>
            <a:r>
              <a:rPr lang="en-US" b="1" spc="-97" dirty="0">
                <a:solidFill>
                  <a:srgbClr val="21B0C3"/>
                </a:solidFill>
                <a:latin typeface="Verdana" panose="020B0604030504040204" pitchFamily="34" charset="0"/>
                <a:ea typeface="Verdana" panose="020B0604030504040204" pitchFamily="34" charset="0"/>
                <a:cs typeface="Helvetica World Bold"/>
                <a:sym typeface="Helvetica World Bold"/>
              </a:rPr>
              <a:t>3</a:t>
            </a:r>
            <a:r>
              <a:rPr lang="en-US"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 </a:t>
            </a:r>
            <a:r>
              <a:rPr lang="en-GB" sz="4400" b="1" spc="-97" dirty="0">
                <a:solidFill>
                  <a:srgbClr val="21B0C3"/>
                </a:solidFill>
                <a:latin typeface="Verdana" panose="020B0604030504040204" pitchFamily="34" charset="0"/>
                <a:ea typeface="Verdana" panose="020B0604030504040204" pitchFamily="34" charset="0"/>
                <a:cs typeface="Helvetica World Bold"/>
                <a:sym typeface="Helvetica World Bold"/>
              </a:rPr>
              <a:t>Existing National and/or regional commitments towards the circular economy (if any)</a:t>
            </a:r>
            <a:endParaRPr dirty="0"/>
          </a:p>
        </p:txBody>
      </p:sp>
      <p:sp>
        <p:nvSpPr>
          <p:cNvPr id="200" name="Google Shape;200;p28"/>
          <p:cNvSpPr txBox="1">
            <a:spLocks noGrp="1"/>
          </p:cNvSpPr>
          <p:nvPr>
            <p:ph type="body" idx="1"/>
          </p:nvPr>
        </p:nvSpPr>
        <p:spPr>
          <a:xfrm>
            <a:off x="489155" y="1714500"/>
            <a:ext cx="13716000" cy="7182943"/>
          </a:xfrm>
          <a:prstGeom prst="rect">
            <a:avLst/>
          </a:prstGeom>
          <a:noFill/>
          <a:ln>
            <a:noFill/>
          </a:ln>
        </p:spPr>
        <p:txBody>
          <a:bodyPr spcFirstLastPara="1" vert="horz" wrap="square" lIns="91450" tIns="45700" rIns="91450" bIns="45700" rtlCol="0" anchor="t" anchorCtr="0">
            <a:normAutofit/>
          </a:bodyPr>
          <a:lstStyle/>
          <a:p>
            <a:pPr marL="914400" indent="0">
              <a:spcBef>
                <a:spcPts val="0"/>
              </a:spcBef>
              <a:buNone/>
            </a:pPr>
            <a:endParaRPr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Solid Waste MasterPlan </a:t>
            </a:r>
            <a:r>
              <a:rPr lang="fr" sz="2800" i="1" dirty="0">
                <a:latin typeface="Verdana 2" panose="020B0604020202020204" charset="0"/>
                <a:cs typeface="Verdana 2" panose="020B0604020202020204" charset="0"/>
              </a:rPr>
              <a:t>“This vision implies that waste is seen as a resource that can be recycled and reintegrated to achieve a Circular Economy, giving full effect to the Waste Hierarchy”</a:t>
            </a:r>
            <a:endParaRPr sz="2800" i="1" dirty="0">
              <a:latin typeface="Verdana 2" panose="020B0604020202020204" charset="0"/>
              <a:cs typeface="Verdana 2" panose="020B0604020202020204" charset="0"/>
            </a:endParaRPr>
          </a:p>
          <a:p>
            <a:pPr marL="914400" indent="0" algn="just">
              <a:spcBef>
                <a:spcPts val="0"/>
              </a:spcBef>
              <a:buNone/>
            </a:pPr>
            <a:endParaRPr sz="2800"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Component 2 of the Solid Waste Management project of the World Bank. </a:t>
            </a:r>
            <a:r>
              <a:rPr lang="fr" sz="2800" i="1" dirty="0">
                <a:latin typeface="Verdana 2" panose="020B0604020202020204" charset="0"/>
                <a:cs typeface="Verdana 2" panose="020B0604020202020204" charset="0"/>
              </a:rPr>
              <a:t>I</a:t>
            </a:r>
            <a:r>
              <a:rPr lang="fr" sz="2800" b="1" i="1" dirty="0">
                <a:latin typeface="Verdana 2" panose="020B0604020202020204" charset="0"/>
                <a:cs typeface="Verdana 2" panose="020B0604020202020204" charset="0"/>
              </a:rPr>
              <a:t>nstitutional strengthening to improve solid waste management and to promote circularity (US$ 0.7 million)</a:t>
            </a:r>
            <a:r>
              <a:rPr lang="fr" sz="2800" i="1" dirty="0">
                <a:latin typeface="Verdana 2" panose="020B0604020202020204" charset="0"/>
                <a:cs typeface="Verdana 2" panose="020B0604020202020204" charset="0"/>
              </a:rPr>
              <a:t>. This component will support government plans to improve the overall sustainable management of waste and promote circularity in Seychelles through targeted technical assistance studies, focusing on future sustainable solid waste management options and circularity aspects.</a:t>
            </a:r>
            <a:endParaRPr sz="2800" i="1" dirty="0">
              <a:latin typeface="Verdana 2" panose="020B0604020202020204" charset="0"/>
              <a:cs typeface="Verdana 2" panose="020B0604020202020204" charset="0"/>
            </a:endParaRPr>
          </a:p>
          <a:p>
            <a:pPr marL="914400" indent="0" algn="just">
              <a:spcBef>
                <a:spcPts val="0"/>
              </a:spcBef>
              <a:buNone/>
            </a:pPr>
            <a:endParaRPr sz="2800" i="1"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The implementation of the EPR will help to develop more circularity. Policy paper endorsed in October 2023.</a:t>
            </a:r>
            <a:endParaRPr sz="2800" dirty="0">
              <a:latin typeface="Verdana 2" panose="020B0604020202020204" charset="0"/>
              <a:cs typeface="Verdana 2" panose="020B0604020202020204" charset="0"/>
            </a:endParaRPr>
          </a:p>
          <a:p>
            <a:pPr marL="914400" indent="0" algn="just">
              <a:spcBef>
                <a:spcPts val="0"/>
              </a:spcBef>
              <a:buNone/>
            </a:pPr>
            <a:endParaRPr sz="2800" dirty="0">
              <a:latin typeface="Verdana 2" panose="020B0604020202020204" charset="0"/>
              <a:cs typeface="Verdana 2" panose="020B0604020202020204" charset="0"/>
            </a:endParaRPr>
          </a:p>
          <a:p>
            <a:pPr marL="914400" indent="-645160" algn="just">
              <a:spcBef>
                <a:spcPts val="0"/>
              </a:spcBef>
              <a:buSzPct val="100000"/>
            </a:pPr>
            <a:r>
              <a:rPr lang="fr" sz="2800" dirty="0">
                <a:latin typeface="Verdana 2" panose="020B0604020202020204" charset="0"/>
                <a:cs typeface="Verdana 2" panose="020B0604020202020204" charset="0"/>
              </a:rPr>
              <a:t>ITU involved in the elaboration of the EPR for E-wase - 1st draft january 2025</a:t>
            </a:r>
          </a:p>
          <a:p>
            <a:pPr marL="0" indent="0">
              <a:spcBef>
                <a:spcPts val="0"/>
              </a:spcBef>
              <a:buNone/>
            </a:pPr>
            <a:endParaRPr lang="en-MU" dirty="0">
              <a:latin typeface="Verdana 2" panose="020B0604020202020204" charset="0"/>
              <a:cs typeface="Verdana 2" panose="020B0604020202020204" charset="0"/>
            </a:endParaRPr>
          </a:p>
        </p:txBody>
      </p:sp>
      <p:pic>
        <p:nvPicPr>
          <p:cNvPr id="203" name="Google Shape;203;p28"/>
          <p:cNvPicPr preferRelativeResize="0"/>
          <p:nvPr/>
        </p:nvPicPr>
        <p:blipFill>
          <a:blip r:embed="rId3">
            <a:alphaModFix/>
          </a:blip>
          <a:stretch>
            <a:fillRect/>
          </a:stretch>
        </p:blipFill>
        <p:spPr>
          <a:xfrm>
            <a:off x="14404089" y="2835271"/>
            <a:ext cx="3377550" cy="4941400"/>
          </a:xfrm>
          <a:prstGeom prst="rect">
            <a:avLst/>
          </a:prstGeom>
          <a:noFill/>
          <a:ln>
            <a:noFill/>
          </a:ln>
        </p:spPr>
      </p:pic>
      <p:sp>
        <p:nvSpPr>
          <p:cNvPr id="2" name="Freeform 7">
            <a:extLst>
              <a:ext uri="{FF2B5EF4-FFF2-40B4-BE49-F238E27FC236}">
                <a16:creationId xmlns:a16="http://schemas.microsoft.com/office/drawing/2014/main" id="{EE196C37-CBA2-0EEF-1910-9B4A3C3F1F3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3" name="Freeform 8">
            <a:extLst>
              <a:ext uri="{FF2B5EF4-FFF2-40B4-BE49-F238E27FC236}">
                <a16:creationId xmlns:a16="http://schemas.microsoft.com/office/drawing/2014/main" id="{87B6F5B6-85A7-D2DD-C923-51F99049DB0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4" name="Freeform 9">
            <a:extLst>
              <a:ext uri="{FF2B5EF4-FFF2-40B4-BE49-F238E27FC236}">
                <a16:creationId xmlns:a16="http://schemas.microsoft.com/office/drawing/2014/main" id="{BF3E5E50-F1AB-778A-C700-AFB4F4B6D17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5" name="TextBox 15">
            <a:extLst>
              <a:ext uri="{FF2B5EF4-FFF2-40B4-BE49-F238E27FC236}">
                <a16:creationId xmlns:a16="http://schemas.microsoft.com/office/drawing/2014/main" id="{44013A4D-3DFC-BB94-425C-2FBF99C4F67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79672-9988-8B6A-CA52-DA0A3EAF84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31E7FB-3B98-AC84-4CFF-F468B0FD5DDE}"/>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61BB5621-95E1-743D-8DC0-3C2932654851}"/>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556DE866-76E8-B600-C3EA-DACBCEF93710}"/>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E07B44AC-845B-BE43-3998-79DA2DC1D506}"/>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06EFA39E-8737-C5B7-40C7-60F2933FFF36}"/>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F1BEBD78-090A-0D10-6ACE-8ED1439B985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D9D28780-8864-F81D-E1C8-369F519E99F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10877830-CDD9-4C26-B89B-320A5C1FC52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8C8B072F-3F15-C977-5EE9-4EDF91A85425}"/>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La </a:t>
            </a: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Réunion</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4FACCD9D-9A10-C11A-A83B-172A943110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23</a:t>
            </a:r>
          </a:p>
        </p:txBody>
      </p:sp>
    </p:spTree>
    <p:extLst>
      <p:ext uri="{BB962C8B-B14F-4D97-AF65-F5344CB8AC3E}">
        <p14:creationId xmlns:p14="http://schemas.microsoft.com/office/powerpoint/2010/main" val="270362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16B3-16A5-6711-594A-613FB2DE6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5E0BA2-84B5-65F9-504D-D23FBE95E071}"/>
              </a:ext>
            </a:extLst>
          </p:cNvPr>
          <p:cNvSpPr>
            <a:spLocks noGrp="1"/>
          </p:cNvSpPr>
          <p:nvPr>
            <p:ph type="title"/>
          </p:nvPr>
        </p:nvSpPr>
        <p:spPr>
          <a:xfrm>
            <a:off x="769070" y="490651"/>
            <a:ext cx="16909330" cy="1143000"/>
          </a:xfrm>
        </p:spPr>
        <p:txBody>
          <a:bodyPr>
            <a:noAutofit/>
          </a:bodyPr>
          <a:lstStyle/>
          <a:p>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1</a:t>
            </a: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Développements récents de l'économie circulaire </a:t>
            </a:r>
            <a:b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dans le pays </a:t>
            </a:r>
            <a: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 ECONOMY ROADMAP  </a:t>
            </a:r>
            <a:br>
              <a:rPr lang="en-US"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en-BE" sz="4000" dirty="0"/>
          </a:p>
        </p:txBody>
      </p:sp>
      <p:pic>
        <p:nvPicPr>
          <p:cNvPr id="6" name="Image 5">
            <a:extLst>
              <a:ext uri="{FF2B5EF4-FFF2-40B4-BE49-F238E27FC236}">
                <a16:creationId xmlns:a16="http://schemas.microsoft.com/office/drawing/2014/main" id="{7FF86F9B-A4F6-F3F7-4CE7-CFF9EC45F705}"/>
              </a:ext>
            </a:extLst>
          </p:cNvPr>
          <p:cNvPicPr>
            <a:picLocks noChangeAspect="1"/>
          </p:cNvPicPr>
          <p:nvPr/>
        </p:nvPicPr>
        <p:blipFill rotWithShape="1">
          <a:blip r:embed="rId3">
            <a:extLst>
              <a:ext uri="{28A0092B-C50C-407E-A947-70E740481C1C}">
                <a14:useLocalDpi xmlns:a14="http://schemas.microsoft.com/office/drawing/2010/main" val="0"/>
              </a:ext>
            </a:extLst>
          </a:blip>
          <a:srcRect l="3840" r="51342"/>
          <a:stretch/>
        </p:blipFill>
        <p:spPr>
          <a:xfrm>
            <a:off x="769070" y="1600200"/>
            <a:ext cx="5584839" cy="7244926"/>
          </a:xfrm>
          <a:prstGeom prst="rect">
            <a:avLst/>
          </a:prstGeom>
        </p:spPr>
      </p:pic>
      <p:sp>
        <p:nvSpPr>
          <p:cNvPr id="7" name="Rectangle">
            <a:extLst>
              <a:ext uri="{FF2B5EF4-FFF2-40B4-BE49-F238E27FC236}">
                <a16:creationId xmlns:a16="http://schemas.microsoft.com/office/drawing/2014/main" id="{DAC391D5-2F87-C9E7-EE94-226AC7A91A65}"/>
              </a:ext>
            </a:extLst>
          </p:cNvPr>
          <p:cNvSpPr/>
          <p:nvPr/>
        </p:nvSpPr>
        <p:spPr>
          <a:xfrm>
            <a:off x="4299045" y="2698264"/>
            <a:ext cx="10343386" cy="5048798"/>
          </a:xfrm>
          <a:prstGeom prst="rect">
            <a:avLst/>
          </a:prstGeom>
          <a:solidFill>
            <a:srgbClr val="04837E">
              <a:alpha val="61000"/>
            </a:srgbClr>
          </a:solidFill>
          <a:ln w="12700">
            <a:solidFill>
              <a:srgbClr val="04837E">
                <a:alpha val="61000"/>
              </a:srgbClr>
            </a:solidFill>
            <a:miter lim="400000"/>
          </a:ln>
        </p:spPr>
        <p:txBody>
          <a:bodyPr lIns="50800" tIns="50800" rIns="50800" bIns="50800" anchor="ctr"/>
          <a:lstStyle/>
          <a:p>
            <a:pPr defTabSz="457189">
              <a:lnSpc>
                <a:spcPct val="110000"/>
              </a:lnSpc>
              <a:defRPr>
                <a:solidFill>
                  <a:srgbClr val="FFFFFF"/>
                </a:solidFill>
              </a:defRPr>
            </a:pPr>
            <a:endParaRPr sz="700"/>
          </a:p>
        </p:txBody>
      </p:sp>
      <p:sp>
        <p:nvSpPr>
          <p:cNvPr id="8" name="INTRODUCTION AUX FONDEMENTS DE     L’ECONOMIE CIRCULAIRE…">
            <a:extLst>
              <a:ext uri="{FF2B5EF4-FFF2-40B4-BE49-F238E27FC236}">
                <a16:creationId xmlns:a16="http://schemas.microsoft.com/office/drawing/2014/main" id="{B1909220-F814-0A41-AA17-D884119EDF99}"/>
              </a:ext>
            </a:extLst>
          </p:cNvPr>
          <p:cNvSpPr txBox="1"/>
          <p:nvPr/>
        </p:nvSpPr>
        <p:spPr>
          <a:xfrm>
            <a:off x="6353909" y="2698264"/>
            <a:ext cx="8283866" cy="50487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defTabSz="457189">
              <a:spcBef>
                <a:spcPts val="1800"/>
              </a:spcBef>
              <a:defRPr sz="8200" b="1">
                <a:solidFill>
                  <a:srgbClr val="FFFFFF"/>
                </a:solidFill>
              </a:defRPr>
            </a:pPr>
            <a:r>
              <a:rPr lang="fr-FR" sz="4000" dirty="0">
                <a:latin typeface="Verdana 2" panose="020B0604020202020204" charset="0"/>
                <a:cs typeface="Verdana 2" panose="020B0604020202020204" charset="0"/>
              </a:rPr>
              <a:t>Association des Villes et Collectivités de l’Océan Indien </a:t>
            </a:r>
          </a:p>
          <a:p>
            <a:pPr defTabSz="457189">
              <a:spcBef>
                <a:spcPts val="1800"/>
              </a:spcBef>
              <a:defRPr sz="8200" b="1">
                <a:solidFill>
                  <a:srgbClr val="FFFFFF"/>
                </a:solidFill>
              </a:defRPr>
            </a:pPr>
            <a:r>
              <a:rPr lang="fr-FR" sz="4300" dirty="0">
                <a:latin typeface="Verdana 2" panose="020B0604020202020204" charset="0"/>
                <a:cs typeface="Verdana 2" panose="020B0604020202020204" charset="0"/>
              </a:rPr>
              <a:t>« Prédéfinition des orientations stratégiques et coopération en économie circulaire de territoires en OI, au service de la protection des océans » (I-EC_fCR974)</a:t>
            </a:r>
          </a:p>
        </p:txBody>
      </p:sp>
      <p:pic>
        <p:nvPicPr>
          <p:cNvPr id="9" name="Image 8">
            <a:extLst>
              <a:ext uri="{FF2B5EF4-FFF2-40B4-BE49-F238E27FC236}">
                <a16:creationId xmlns:a16="http://schemas.microsoft.com/office/drawing/2014/main" id="{96A775DE-8870-A1C4-69B7-E3DFF6A7DC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416" b="15196"/>
          <a:stretch/>
        </p:blipFill>
        <p:spPr>
          <a:xfrm>
            <a:off x="14637775" y="1062151"/>
            <a:ext cx="2362846" cy="1757704"/>
          </a:xfrm>
          <a:prstGeom prst="rect">
            <a:avLst/>
          </a:prstGeom>
        </p:spPr>
      </p:pic>
      <p:pic>
        <p:nvPicPr>
          <p:cNvPr id="11" name="Image 10">
            <a:extLst>
              <a:ext uri="{FF2B5EF4-FFF2-40B4-BE49-F238E27FC236}">
                <a16:creationId xmlns:a16="http://schemas.microsoft.com/office/drawing/2014/main" id="{8C1115A2-A2F7-CDFE-D2C2-6AB22D83D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3908" y="7822834"/>
            <a:ext cx="4609395" cy="1022291"/>
          </a:xfrm>
          <a:prstGeom prst="rect">
            <a:avLst/>
          </a:prstGeom>
        </p:spPr>
      </p:pic>
      <p:pic>
        <p:nvPicPr>
          <p:cNvPr id="13" name="Image 12">
            <a:extLst>
              <a:ext uri="{FF2B5EF4-FFF2-40B4-BE49-F238E27FC236}">
                <a16:creationId xmlns:a16="http://schemas.microsoft.com/office/drawing/2014/main" id="{6FE11586-029F-2F2B-9617-5D4914DEB151}"/>
              </a:ext>
            </a:extLst>
          </p:cNvPr>
          <p:cNvPicPr>
            <a:picLocks noChangeAspect="1"/>
          </p:cNvPicPr>
          <p:nvPr/>
        </p:nvPicPr>
        <p:blipFill>
          <a:blip r:embed="rId6" cstate="print">
            <a:extLst>
              <a:ext uri="{28A0092B-C50C-407E-A947-70E740481C1C}">
                <a14:useLocalDpi xmlns:a14="http://schemas.microsoft.com/office/drawing/2010/main" val="0"/>
              </a:ext>
            </a:extLst>
          </a:blip>
          <a:srcRect b="34879"/>
          <a:stretch/>
        </p:blipFill>
        <p:spPr>
          <a:xfrm>
            <a:off x="10957333" y="7822835"/>
            <a:ext cx="2199331" cy="1121383"/>
          </a:xfrm>
          <a:prstGeom prst="rect">
            <a:avLst/>
          </a:prstGeom>
        </p:spPr>
      </p:pic>
      <p:pic>
        <p:nvPicPr>
          <p:cNvPr id="15" name="Image 14">
            <a:extLst>
              <a:ext uri="{FF2B5EF4-FFF2-40B4-BE49-F238E27FC236}">
                <a16:creationId xmlns:a16="http://schemas.microsoft.com/office/drawing/2014/main" id="{DC01E3BA-F9CA-1067-A31E-8E2CFA75D6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18168" y="7745709"/>
            <a:ext cx="1619607" cy="1198509"/>
          </a:xfrm>
          <a:prstGeom prst="rect">
            <a:avLst/>
          </a:prstGeom>
        </p:spPr>
      </p:pic>
      <p:sp>
        <p:nvSpPr>
          <p:cNvPr id="3" name="Freeform 7">
            <a:extLst>
              <a:ext uri="{FF2B5EF4-FFF2-40B4-BE49-F238E27FC236}">
                <a16:creationId xmlns:a16="http://schemas.microsoft.com/office/drawing/2014/main" id="{048F6909-135C-6B70-EF75-2BC9B373CC9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10" name="Freeform 8">
            <a:extLst>
              <a:ext uri="{FF2B5EF4-FFF2-40B4-BE49-F238E27FC236}">
                <a16:creationId xmlns:a16="http://schemas.microsoft.com/office/drawing/2014/main" id="{AD6EB2B6-A0B2-8361-F724-BBD4BAA7A42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12" name="Freeform 9">
            <a:extLst>
              <a:ext uri="{FF2B5EF4-FFF2-40B4-BE49-F238E27FC236}">
                <a16:creationId xmlns:a16="http://schemas.microsoft.com/office/drawing/2014/main" id="{AAA7B559-8DCD-B6BB-ECA7-0C9E7847E61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sp>
        <p:nvSpPr>
          <p:cNvPr id="4" name="TextBox 15">
            <a:extLst>
              <a:ext uri="{FF2B5EF4-FFF2-40B4-BE49-F238E27FC236}">
                <a16:creationId xmlns:a16="http://schemas.microsoft.com/office/drawing/2014/main" id="{7A9BF699-6336-D27F-AD5D-6285586799E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24</a:t>
            </a:r>
          </a:p>
        </p:txBody>
      </p:sp>
    </p:spTree>
    <p:extLst>
      <p:ext uri="{BB962C8B-B14F-4D97-AF65-F5344CB8AC3E}">
        <p14:creationId xmlns:p14="http://schemas.microsoft.com/office/powerpoint/2010/main" val="1434054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AC316-0B7E-484B-3ACC-61B97D92DE49}"/>
              </a:ext>
            </a:extLst>
          </p:cNvPr>
          <p:cNvSpPr>
            <a:spLocks noGrp="1"/>
          </p:cNvSpPr>
          <p:nvPr>
            <p:ph type="title"/>
          </p:nvPr>
        </p:nvSpPr>
        <p:spPr>
          <a:xfrm>
            <a:off x="861369" y="246862"/>
            <a:ext cx="14180576" cy="1143000"/>
          </a:xfrm>
        </p:spPr>
        <p:txBody>
          <a:bodyPr>
            <a:noAutofit/>
          </a:bodyPr>
          <a:lstStyle/>
          <a:p>
            <a:r>
              <a:rPr kumimoji="0" lang="fr-FR" sz="4000" b="1" i="0" u="none" strike="noStrike" kern="1200" cap="none" spc="-97" normalizeH="0" baseline="0" noProof="0" dirty="0">
                <a:ln>
                  <a:noFill/>
                </a:ln>
                <a:solidFill>
                  <a:srgbClr val="21B0C3"/>
                </a:solidFill>
                <a:effectLst/>
                <a:uLnTx/>
                <a:uFillTx/>
                <a:latin typeface="Verdana" panose="020B0604030504040204" pitchFamily="34" charset="0"/>
                <a:ea typeface="Verdana" panose="020B0604030504040204" pitchFamily="34" charset="0"/>
                <a:cs typeface="Helvetica World Bold"/>
                <a:sym typeface="Helvetica World Bold"/>
              </a:rPr>
              <a:t>2. Défis existants pour la mise en œuvre de l'économie circulaire dans le pays</a:t>
            </a:r>
            <a:endParaRPr lang="en-BE" sz="4000" dirty="0"/>
          </a:p>
        </p:txBody>
      </p:sp>
      <p:sp>
        <p:nvSpPr>
          <p:cNvPr id="6" name="Espace réservé du texte 2">
            <a:extLst>
              <a:ext uri="{FF2B5EF4-FFF2-40B4-BE49-F238E27FC236}">
                <a16:creationId xmlns:a16="http://schemas.microsoft.com/office/drawing/2014/main" id="{8F2915C1-EB2E-E3DA-0D24-CAC5BC095178}"/>
              </a:ext>
            </a:extLst>
          </p:cNvPr>
          <p:cNvSpPr txBox="1">
            <a:spLocks/>
          </p:cNvSpPr>
          <p:nvPr/>
        </p:nvSpPr>
        <p:spPr>
          <a:xfrm>
            <a:off x="2323462" y="6834473"/>
            <a:ext cx="13641075" cy="22064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1" indent="0">
              <a:spcBef>
                <a:spcPts val="600"/>
              </a:spcBef>
              <a:buFont typeface="Arial" pitchFamily="34" charset="0"/>
              <a:buNone/>
            </a:pPr>
            <a:endParaRPr lang="fr-FR" sz="300" dirty="0">
              <a:latin typeface="Verdana 2" panose="020B0604020202020204" charset="0"/>
              <a:cs typeface="Verdana 2" panose="020B0604020202020204" charset="0"/>
            </a:endParaRPr>
          </a:p>
          <a:p>
            <a:pPr marL="180975" lvl="1" indent="0">
              <a:spcBef>
                <a:spcPts val="600"/>
              </a:spcBef>
              <a:buFont typeface="Arial" pitchFamily="34" charset="0"/>
              <a:buNone/>
            </a:pPr>
            <a:r>
              <a:rPr lang="fr-FR" dirty="0">
                <a:latin typeface="Verdana 2" panose="020B0604020202020204" charset="0"/>
                <a:cs typeface="Verdana 2" panose="020B0604020202020204" charset="0"/>
              </a:rPr>
              <a:t>1 double programme à opérer</a:t>
            </a:r>
          </a:p>
          <a:p>
            <a:pPr marL="180975" lvl="1" indent="0">
              <a:spcBef>
                <a:spcPts val="600"/>
              </a:spcBef>
              <a:buNone/>
            </a:pPr>
            <a:r>
              <a:rPr lang="fr-FR" b="1" dirty="0">
                <a:latin typeface="Verdana 2" panose="020B0604020202020204" charset="0"/>
                <a:cs typeface="Verdana 2" panose="020B0604020202020204" charset="0"/>
              </a:rPr>
              <a:t>16 collectivités </a:t>
            </a:r>
            <a:r>
              <a:rPr lang="fr-FR" dirty="0">
                <a:latin typeface="Verdana 2" panose="020B0604020202020204" charset="0"/>
                <a:cs typeface="Verdana 2" panose="020B0604020202020204" charset="0"/>
              </a:rPr>
              <a:t>« partenaire-bénéficiaire » </a:t>
            </a:r>
            <a:r>
              <a:rPr lang="fr-FR" b="1" dirty="0">
                <a:latin typeface="Verdana 2" panose="020B0604020202020204" charset="0"/>
                <a:cs typeface="Verdana 2" panose="020B0604020202020204" charset="0"/>
              </a:rPr>
              <a:t>des 6 îles engagées</a:t>
            </a:r>
            <a:endParaRPr lang="fr-FR" dirty="0">
              <a:latin typeface="Verdana 2" panose="020B0604020202020204" charset="0"/>
              <a:cs typeface="Verdana 2" panose="020B0604020202020204" charset="0"/>
            </a:endParaRPr>
          </a:p>
          <a:p>
            <a:pPr marL="180975" lvl="1" indent="0">
              <a:spcBef>
                <a:spcPts val="600"/>
              </a:spcBef>
              <a:buFont typeface="Arial" pitchFamily="34" charset="0"/>
              <a:buNone/>
              <a:tabLst>
                <a:tab pos="5562600" algn="dec"/>
              </a:tabLst>
            </a:pPr>
            <a:r>
              <a:rPr lang="fr-FR" dirty="0">
                <a:latin typeface="Verdana 2" panose="020B0604020202020204" charset="0"/>
                <a:cs typeface="Verdana 2" panose="020B0604020202020204" charset="0"/>
              </a:rPr>
              <a:t>Budget programme Interreg / Région Réunion :  	298 k€ - Subvention : 191 k€ </a:t>
            </a:r>
          </a:p>
          <a:p>
            <a:pPr marL="180975" lvl="1" indent="0">
              <a:spcBef>
                <a:spcPts val="600"/>
              </a:spcBef>
              <a:buFont typeface="Arial" pitchFamily="34" charset="0"/>
              <a:buNone/>
              <a:tabLst>
                <a:tab pos="5562600" algn="dec"/>
              </a:tabLst>
            </a:pPr>
            <a:r>
              <a:rPr lang="fr-FR" dirty="0">
                <a:latin typeface="Verdana 2" panose="020B0604020202020204" charset="0"/>
                <a:cs typeface="Verdana 2" panose="020B0604020202020204" charset="0"/>
              </a:rPr>
              <a:t>Budget programme FCR (Préfecture La Réunion) :	  51 k€ - Subvention :   44 k€</a:t>
            </a:r>
          </a:p>
        </p:txBody>
      </p:sp>
      <p:grpSp>
        <p:nvGrpSpPr>
          <p:cNvPr id="16" name="Groupe 15">
            <a:extLst>
              <a:ext uri="{FF2B5EF4-FFF2-40B4-BE49-F238E27FC236}">
                <a16:creationId xmlns:a16="http://schemas.microsoft.com/office/drawing/2014/main" id="{9818F016-2689-53E8-E001-BABADEEEE729}"/>
              </a:ext>
            </a:extLst>
          </p:cNvPr>
          <p:cNvGrpSpPr/>
          <p:nvPr/>
        </p:nvGrpSpPr>
        <p:grpSpPr>
          <a:xfrm>
            <a:off x="469231" y="1436247"/>
            <a:ext cx="16230600" cy="6258771"/>
            <a:chOff x="1424611" y="2504649"/>
            <a:chExt cx="7617582" cy="2341582"/>
          </a:xfrm>
        </p:grpSpPr>
        <p:graphicFrame>
          <p:nvGraphicFramePr>
            <p:cNvPr id="7" name="Diagramme 6">
              <a:extLst>
                <a:ext uri="{FF2B5EF4-FFF2-40B4-BE49-F238E27FC236}">
                  <a16:creationId xmlns:a16="http://schemas.microsoft.com/office/drawing/2014/main" id="{015B96EE-5FCD-73E9-E251-53B378CCA72C}"/>
                </a:ext>
              </a:extLst>
            </p:cNvPr>
            <p:cNvGraphicFramePr/>
            <p:nvPr>
              <p:extLst>
                <p:ext uri="{D42A27DB-BD31-4B8C-83A1-F6EECF244321}">
                  <p14:modId xmlns:p14="http://schemas.microsoft.com/office/powerpoint/2010/main" val="1870295784"/>
                </p:ext>
              </p:extLst>
            </p:nvPr>
          </p:nvGraphicFramePr>
          <p:xfrm>
            <a:off x="1608655" y="2504649"/>
            <a:ext cx="7433538" cy="2341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F605742A-8744-163E-C2E6-16D159D1A0EC}"/>
                </a:ext>
              </a:extLst>
            </p:cNvPr>
            <p:cNvSpPr txBox="1"/>
            <p:nvPr/>
          </p:nvSpPr>
          <p:spPr>
            <a:xfrm>
              <a:off x="1424611" y="2595438"/>
              <a:ext cx="6870808" cy="685925"/>
            </a:xfrm>
            <a:prstGeom prst="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800" dirty="0">
                  <a:latin typeface="Verdana 2" panose="020B0604020202020204" charset="0"/>
                  <a:cs typeface="Verdana 2" panose="020B0604020202020204" charset="0"/>
                </a:rPr>
                <a:t>Parmi les obstacles au développement de l’économie circulaire : </a:t>
              </a:r>
            </a:p>
            <a:p>
              <a:pPr marL="1250950" indent="-528638">
                <a:buAutoNum type="arabicParenR"/>
              </a:pPr>
              <a:r>
                <a:rPr lang="fr-FR" sz="2800" dirty="0">
                  <a:latin typeface="Verdana 2" panose="020B0604020202020204" charset="0"/>
                  <a:cs typeface="Verdana 2" panose="020B0604020202020204" charset="0"/>
                </a:rPr>
                <a:t>Sensibiliser et renforcer les capacités dans le secteur public (élus et cadres)</a:t>
              </a:r>
            </a:p>
            <a:p>
              <a:pPr marL="1250950" indent="-528638">
                <a:buAutoNum type="arabicParenR"/>
              </a:pPr>
              <a:r>
                <a:rPr lang="fr-FR" sz="2800" dirty="0">
                  <a:latin typeface="Verdana 2" panose="020B0604020202020204" charset="0"/>
                  <a:cs typeface="Verdana 2" panose="020B0604020202020204" charset="0"/>
                </a:rPr>
                <a:t>Construire une vision (commune) et la traduire en feuille de route </a:t>
              </a:r>
            </a:p>
            <a:p>
              <a:pPr marL="1250950" indent="-528638">
                <a:buAutoNum type="arabicParenR"/>
              </a:pPr>
              <a:r>
                <a:rPr lang="fr-FR" sz="2800" dirty="0">
                  <a:latin typeface="Verdana 2" panose="020B0604020202020204" charset="0"/>
                  <a:cs typeface="Verdana 2" panose="020B0604020202020204" charset="0"/>
                </a:rPr>
                <a:t>Mettre en œuvre un projet concret pour inspirer et engendrer une dynamique</a:t>
              </a:r>
            </a:p>
          </p:txBody>
        </p:sp>
      </p:grpSp>
      <p:sp>
        <p:nvSpPr>
          <p:cNvPr id="17" name="Bulle narrative : rectangle 16">
            <a:extLst>
              <a:ext uri="{FF2B5EF4-FFF2-40B4-BE49-F238E27FC236}">
                <a16:creationId xmlns:a16="http://schemas.microsoft.com/office/drawing/2014/main" id="{EA038875-5382-EBE7-B368-C153B8B3AE39}"/>
              </a:ext>
            </a:extLst>
          </p:cNvPr>
          <p:cNvSpPr/>
          <p:nvPr/>
        </p:nvSpPr>
        <p:spPr>
          <a:xfrm>
            <a:off x="2298555" y="5138811"/>
            <a:ext cx="2999359" cy="1597002"/>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Charte d’engagement</a:t>
            </a:r>
          </a:p>
        </p:txBody>
      </p:sp>
      <p:sp>
        <p:nvSpPr>
          <p:cNvPr id="18" name="Bulle narrative : rectangle 16">
            <a:extLst>
              <a:ext uri="{FF2B5EF4-FFF2-40B4-BE49-F238E27FC236}">
                <a16:creationId xmlns:a16="http://schemas.microsoft.com/office/drawing/2014/main" id="{17A588E1-F3B5-193F-65C6-C512E6432B15}"/>
              </a:ext>
            </a:extLst>
          </p:cNvPr>
          <p:cNvSpPr/>
          <p:nvPr/>
        </p:nvSpPr>
        <p:spPr>
          <a:xfrm>
            <a:off x="7709887" y="5340680"/>
            <a:ext cx="2240238" cy="1168400"/>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Feuille de route</a:t>
            </a:r>
          </a:p>
        </p:txBody>
      </p:sp>
      <p:sp>
        <p:nvSpPr>
          <p:cNvPr id="19" name="Bulle narrative : rectangle 16">
            <a:extLst>
              <a:ext uri="{FF2B5EF4-FFF2-40B4-BE49-F238E27FC236}">
                <a16:creationId xmlns:a16="http://schemas.microsoft.com/office/drawing/2014/main" id="{2FA62C0B-457F-F2C0-5763-252451B8A1B2}"/>
              </a:ext>
            </a:extLst>
          </p:cNvPr>
          <p:cNvSpPr/>
          <p:nvPr/>
        </p:nvSpPr>
        <p:spPr>
          <a:xfrm>
            <a:off x="12362097" y="5336664"/>
            <a:ext cx="2240238" cy="1168400"/>
          </a:xfrm>
          <a:custGeom>
            <a:avLst/>
            <a:gdLst>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00214 w 2743558"/>
              <a:gd name="connsiteY10" fmla="*/ 1218198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0 h 1082843"/>
              <a:gd name="connsiteX1" fmla="*/ 457260 w 2743558"/>
              <a:gd name="connsiteY1" fmla="*/ 0 h 1082843"/>
              <a:gd name="connsiteX2" fmla="*/ 457260 w 2743558"/>
              <a:gd name="connsiteY2" fmla="*/ 0 h 1082843"/>
              <a:gd name="connsiteX3" fmla="*/ 1143149 w 2743558"/>
              <a:gd name="connsiteY3" fmla="*/ 0 h 1082843"/>
              <a:gd name="connsiteX4" fmla="*/ 2743558 w 2743558"/>
              <a:gd name="connsiteY4" fmla="*/ 0 h 1082843"/>
              <a:gd name="connsiteX5" fmla="*/ 2743558 w 2743558"/>
              <a:gd name="connsiteY5" fmla="*/ 631658 h 1082843"/>
              <a:gd name="connsiteX6" fmla="*/ 2743558 w 2743558"/>
              <a:gd name="connsiteY6" fmla="*/ 631658 h 1082843"/>
              <a:gd name="connsiteX7" fmla="*/ 2743558 w 2743558"/>
              <a:gd name="connsiteY7" fmla="*/ 902369 h 1082843"/>
              <a:gd name="connsiteX8" fmla="*/ 2743558 w 2743558"/>
              <a:gd name="connsiteY8" fmla="*/ 1082843 h 1082843"/>
              <a:gd name="connsiteX9" fmla="*/ 1143149 w 2743558"/>
              <a:gd name="connsiteY9" fmla="*/ 1082843 h 1082843"/>
              <a:gd name="connsiteX10" fmla="*/ 824277 w 2743558"/>
              <a:gd name="connsiteY10" fmla="*/ 1073819 h 1082843"/>
              <a:gd name="connsiteX11" fmla="*/ 457260 w 2743558"/>
              <a:gd name="connsiteY11" fmla="*/ 1082843 h 1082843"/>
              <a:gd name="connsiteX12" fmla="*/ 0 w 2743558"/>
              <a:gd name="connsiteY12" fmla="*/ 1082843 h 1082843"/>
              <a:gd name="connsiteX13" fmla="*/ 0 w 2743558"/>
              <a:gd name="connsiteY13" fmla="*/ 902369 h 1082843"/>
              <a:gd name="connsiteX14" fmla="*/ 0 w 2743558"/>
              <a:gd name="connsiteY14" fmla="*/ 631658 h 1082843"/>
              <a:gd name="connsiteX15" fmla="*/ 0 w 2743558"/>
              <a:gd name="connsiteY15" fmla="*/ 631658 h 1082843"/>
              <a:gd name="connsiteX16" fmla="*/ 0 w 2743558"/>
              <a:gd name="connsiteY16" fmla="*/ 0 h 1082843"/>
              <a:gd name="connsiteX0" fmla="*/ 0 w 2743558"/>
              <a:gd name="connsiteY0" fmla="*/ 85557 h 1168400"/>
              <a:gd name="connsiteX1" fmla="*/ 457260 w 2743558"/>
              <a:gd name="connsiteY1" fmla="*/ 85557 h 1168400"/>
              <a:gd name="connsiteX2" fmla="*/ 457260 w 2743558"/>
              <a:gd name="connsiteY2" fmla="*/ 85557 h 1168400"/>
              <a:gd name="connsiteX3" fmla="*/ 1143149 w 2743558"/>
              <a:gd name="connsiteY3" fmla="*/ 85557 h 1168400"/>
              <a:gd name="connsiteX4" fmla="*/ 2743558 w 2743558"/>
              <a:gd name="connsiteY4" fmla="*/ 85557 h 1168400"/>
              <a:gd name="connsiteX5" fmla="*/ 2743558 w 2743558"/>
              <a:gd name="connsiteY5" fmla="*/ 717215 h 1168400"/>
              <a:gd name="connsiteX6" fmla="*/ 2743558 w 2743558"/>
              <a:gd name="connsiteY6" fmla="*/ 717215 h 1168400"/>
              <a:gd name="connsiteX7" fmla="*/ 2743558 w 2743558"/>
              <a:gd name="connsiteY7" fmla="*/ 987926 h 1168400"/>
              <a:gd name="connsiteX8" fmla="*/ 2743558 w 2743558"/>
              <a:gd name="connsiteY8" fmla="*/ 1168400 h 1168400"/>
              <a:gd name="connsiteX9" fmla="*/ 1143149 w 2743558"/>
              <a:gd name="connsiteY9" fmla="*/ 1168400 h 1168400"/>
              <a:gd name="connsiteX10" fmla="*/ 824277 w 2743558"/>
              <a:gd name="connsiteY10" fmla="*/ 1159376 h 1168400"/>
              <a:gd name="connsiteX11" fmla="*/ 457260 w 2743558"/>
              <a:gd name="connsiteY11" fmla="*/ 1168400 h 1168400"/>
              <a:gd name="connsiteX12" fmla="*/ 0 w 2743558"/>
              <a:gd name="connsiteY12" fmla="*/ 1168400 h 1168400"/>
              <a:gd name="connsiteX13" fmla="*/ 0 w 2743558"/>
              <a:gd name="connsiteY13" fmla="*/ 987926 h 1168400"/>
              <a:gd name="connsiteX14" fmla="*/ 0 w 2743558"/>
              <a:gd name="connsiteY14" fmla="*/ 717215 h 1168400"/>
              <a:gd name="connsiteX15" fmla="*/ 0 w 2743558"/>
              <a:gd name="connsiteY15" fmla="*/ 717215 h 1168400"/>
              <a:gd name="connsiteX16" fmla="*/ 0 w 2743558"/>
              <a:gd name="connsiteY16" fmla="*/ 85557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43558" h="1168400">
                <a:moveTo>
                  <a:pt x="0" y="85557"/>
                </a:moveTo>
                <a:cubicBezTo>
                  <a:pt x="152420" y="85557"/>
                  <a:pt x="76240" y="-106948"/>
                  <a:pt x="457260" y="85557"/>
                </a:cubicBezTo>
                <a:lnTo>
                  <a:pt x="457260" y="85557"/>
                </a:lnTo>
                <a:lnTo>
                  <a:pt x="1143149" y="85557"/>
                </a:lnTo>
                <a:lnTo>
                  <a:pt x="2743558" y="85557"/>
                </a:lnTo>
                <a:lnTo>
                  <a:pt x="2743558" y="717215"/>
                </a:lnTo>
                <a:lnTo>
                  <a:pt x="2743558" y="717215"/>
                </a:lnTo>
                <a:lnTo>
                  <a:pt x="2743558" y="987926"/>
                </a:lnTo>
                <a:lnTo>
                  <a:pt x="2743558" y="1168400"/>
                </a:lnTo>
                <a:lnTo>
                  <a:pt x="1143149" y="1168400"/>
                </a:lnTo>
                <a:lnTo>
                  <a:pt x="824277" y="1159376"/>
                </a:lnTo>
                <a:lnTo>
                  <a:pt x="457260" y="1168400"/>
                </a:lnTo>
                <a:lnTo>
                  <a:pt x="0" y="1168400"/>
                </a:lnTo>
                <a:lnTo>
                  <a:pt x="0" y="987926"/>
                </a:lnTo>
                <a:lnTo>
                  <a:pt x="0" y="717215"/>
                </a:lnTo>
                <a:lnTo>
                  <a:pt x="0" y="717215"/>
                </a:lnTo>
                <a:lnTo>
                  <a:pt x="0" y="8555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Verdana 2" panose="020B0604020202020204" charset="0"/>
                <a:cs typeface="Verdana 2" panose="020B0604020202020204" charset="0"/>
              </a:rPr>
              <a:t>Conception du projet</a:t>
            </a:r>
          </a:p>
        </p:txBody>
      </p:sp>
      <p:pic>
        <p:nvPicPr>
          <p:cNvPr id="20" name="Image 19">
            <a:extLst>
              <a:ext uri="{FF2B5EF4-FFF2-40B4-BE49-F238E27FC236}">
                <a16:creationId xmlns:a16="http://schemas.microsoft.com/office/drawing/2014/main" id="{1409A2B7-F7A3-622C-846E-B382F752A1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416" b="15196"/>
          <a:stretch/>
        </p:blipFill>
        <p:spPr>
          <a:xfrm>
            <a:off x="14637775" y="1062151"/>
            <a:ext cx="2362846" cy="1757704"/>
          </a:xfrm>
          <a:prstGeom prst="rect">
            <a:avLst/>
          </a:prstGeom>
        </p:spPr>
      </p:pic>
      <p:sp>
        <p:nvSpPr>
          <p:cNvPr id="3" name="Freeform 7">
            <a:extLst>
              <a:ext uri="{FF2B5EF4-FFF2-40B4-BE49-F238E27FC236}">
                <a16:creationId xmlns:a16="http://schemas.microsoft.com/office/drawing/2014/main" id="{D59F85DA-C6B8-3576-4367-98653FED8C0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9"/>
            <a:stretch>
              <a:fillRect/>
            </a:stretch>
          </a:blipFill>
        </p:spPr>
        <p:txBody>
          <a:bodyPr/>
          <a:lstStyle/>
          <a:p>
            <a:endParaRPr lang="LID4096"/>
          </a:p>
        </p:txBody>
      </p:sp>
      <p:sp>
        <p:nvSpPr>
          <p:cNvPr id="8" name="Freeform 8">
            <a:extLst>
              <a:ext uri="{FF2B5EF4-FFF2-40B4-BE49-F238E27FC236}">
                <a16:creationId xmlns:a16="http://schemas.microsoft.com/office/drawing/2014/main" id="{C5CB2E55-CDBB-4B21-CAE6-C5BA16904E6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10"/>
            <a:stretch>
              <a:fillRect/>
            </a:stretch>
          </a:blipFill>
        </p:spPr>
        <p:txBody>
          <a:bodyPr/>
          <a:lstStyle/>
          <a:p>
            <a:endParaRPr lang="LID4096"/>
          </a:p>
        </p:txBody>
      </p:sp>
      <p:sp>
        <p:nvSpPr>
          <p:cNvPr id="9" name="Freeform 9">
            <a:extLst>
              <a:ext uri="{FF2B5EF4-FFF2-40B4-BE49-F238E27FC236}">
                <a16:creationId xmlns:a16="http://schemas.microsoft.com/office/drawing/2014/main" id="{A852836C-6E32-5E12-2825-1E53F10142D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1"/>
            <a:stretch>
              <a:fillRect/>
            </a:stretch>
          </a:blipFill>
        </p:spPr>
        <p:txBody>
          <a:bodyPr/>
          <a:lstStyle/>
          <a:p>
            <a:endParaRPr lang="LID4096"/>
          </a:p>
        </p:txBody>
      </p:sp>
      <p:sp>
        <p:nvSpPr>
          <p:cNvPr id="4" name="TextBox 15">
            <a:extLst>
              <a:ext uri="{FF2B5EF4-FFF2-40B4-BE49-F238E27FC236}">
                <a16:creationId xmlns:a16="http://schemas.microsoft.com/office/drawing/2014/main" id="{473F5B49-97E8-85E8-E731-D2088FC2203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25</a:t>
            </a:r>
          </a:p>
        </p:txBody>
      </p:sp>
    </p:spTree>
    <p:extLst>
      <p:ext uri="{BB962C8B-B14F-4D97-AF65-F5344CB8AC3E}">
        <p14:creationId xmlns:p14="http://schemas.microsoft.com/office/powerpoint/2010/main" val="3961658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C053-36E1-C91C-0C21-204767406D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A07D1C3-C3A6-83B1-99F5-171A0929981C}"/>
              </a:ext>
            </a:extLst>
          </p:cNvPr>
          <p:cNvSpPr>
            <a:spLocks noGrp="1"/>
          </p:cNvSpPr>
          <p:nvPr>
            <p:ph type="title"/>
          </p:nvPr>
        </p:nvSpPr>
        <p:spPr>
          <a:xfrm>
            <a:off x="457199" y="274638"/>
            <a:ext cx="15701211"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3</a:t>
            </a:r>
            <a:r>
              <a:rPr kumimoji="0" lang="fr-FR" sz="4400" b="1" i="0" u="none" strike="noStrike" kern="1200" cap="none" spc="-97" normalizeH="0" baseline="0" noProof="0" dirty="0">
                <a:ln>
                  <a:noFill/>
                </a:ln>
                <a:solidFill>
                  <a:srgbClr val="21B0C3"/>
                </a:solidFill>
                <a:effectLst/>
                <a:uLnTx/>
                <a:uFillTx/>
                <a:latin typeface="Verdana" panose="020B0604030504040204" pitchFamily="34" charset="0"/>
                <a:ea typeface="Verdana" panose="020B0604030504040204" pitchFamily="34" charset="0"/>
                <a:cs typeface="Helvetica World Bold"/>
                <a:sym typeface="Helvetica World Bold"/>
              </a:rPr>
              <a:t>. Mise en œuvre du projet de développement de  l'économie circulaire dans les territoires </a:t>
            </a:r>
            <a:endParaRPr lang="en-BE" b="1" dirty="0"/>
          </a:p>
        </p:txBody>
      </p:sp>
      <p:grpSp>
        <p:nvGrpSpPr>
          <p:cNvPr id="34" name="Groupe 33">
            <a:extLst>
              <a:ext uri="{FF2B5EF4-FFF2-40B4-BE49-F238E27FC236}">
                <a16:creationId xmlns:a16="http://schemas.microsoft.com/office/drawing/2014/main" id="{EBAD0F97-EBF6-5C7D-0415-BBEE609EDC08}"/>
              </a:ext>
            </a:extLst>
          </p:cNvPr>
          <p:cNvGrpSpPr/>
          <p:nvPr/>
        </p:nvGrpSpPr>
        <p:grpSpPr>
          <a:xfrm>
            <a:off x="252054" y="1552074"/>
            <a:ext cx="15509314" cy="7293052"/>
            <a:chOff x="457202" y="2125146"/>
            <a:chExt cx="12361558" cy="4345908"/>
          </a:xfrm>
        </p:grpSpPr>
        <p:grpSp>
          <p:nvGrpSpPr>
            <p:cNvPr id="15" name="Groupe 14">
              <a:extLst>
                <a:ext uri="{FF2B5EF4-FFF2-40B4-BE49-F238E27FC236}">
                  <a16:creationId xmlns:a16="http://schemas.microsoft.com/office/drawing/2014/main" id="{F7C54CF2-9C1F-8ECD-BF3F-42CD0815D0C1}"/>
                </a:ext>
              </a:extLst>
            </p:cNvPr>
            <p:cNvGrpSpPr/>
            <p:nvPr/>
          </p:nvGrpSpPr>
          <p:grpSpPr>
            <a:xfrm>
              <a:off x="457202" y="2125146"/>
              <a:ext cx="4475660" cy="4345908"/>
              <a:chOff x="7818702" y="1631679"/>
              <a:chExt cx="3507854" cy="3352832"/>
            </a:xfrm>
          </p:grpSpPr>
          <p:graphicFrame>
            <p:nvGraphicFramePr>
              <p:cNvPr id="8" name="Diagramme 7">
                <a:extLst>
                  <a:ext uri="{FF2B5EF4-FFF2-40B4-BE49-F238E27FC236}">
                    <a16:creationId xmlns:a16="http://schemas.microsoft.com/office/drawing/2014/main" id="{2E899042-99F7-C8FA-00E6-9D55F9CAAD3B}"/>
                  </a:ext>
                </a:extLst>
              </p:cNvPr>
              <p:cNvGraphicFramePr/>
              <p:nvPr>
                <p:extLst>
                  <p:ext uri="{D42A27DB-BD31-4B8C-83A1-F6EECF244321}">
                    <p14:modId xmlns:p14="http://schemas.microsoft.com/office/powerpoint/2010/main" val="1901445309"/>
                  </p:ext>
                </p:extLst>
              </p:nvPr>
            </p:nvGraphicFramePr>
            <p:xfrm>
              <a:off x="7818702" y="1631679"/>
              <a:ext cx="3507854" cy="3352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a:extLst>
                  <a:ext uri="{FF2B5EF4-FFF2-40B4-BE49-F238E27FC236}">
                    <a16:creationId xmlns:a16="http://schemas.microsoft.com/office/drawing/2014/main" id="{FEF86702-94BC-7384-6A23-A556B2A35566}"/>
                  </a:ext>
                </a:extLst>
              </p:cNvPr>
              <p:cNvSpPr txBox="1"/>
              <p:nvPr/>
            </p:nvSpPr>
            <p:spPr>
              <a:xfrm>
                <a:off x="8224028" y="2101199"/>
                <a:ext cx="336884"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1</a:t>
                </a:r>
              </a:p>
            </p:txBody>
          </p:sp>
          <p:sp>
            <p:nvSpPr>
              <p:cNvPr id="13" name="ZoneTexte 12">
                <a:extLst>
                  <a:ext uri="{FF2B5EF4-FFF2-40B4-BE49-F238E27FC236}">
                    <a16:creationId xmlns:a16="http://schemas.microsoft.com/office/drawing/2014/main" id="{A1BBB541-0671-EF4D-BF19-4B6B25CA7FDC}"/>
                  </a:ext>
                </a:extLst>
              </p:cNvPr>
              <p:cNvSpPr txBox="1"/>
              <p:nvPr/>
            </p:nvSpPr>
            <p:spPr>
              <a:xfrm>
                <a:off x="8505670" y="3089100"/>
                <a:ext cx="488416"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2</a:t>
                </a:r>
              </a:p>
            </p:txBody>
          </p:sp>
          <p:sp>
            <p:nvSpPr>
              <p:cNvPr id="14" name="ZoneTexte 13">
                <a:extLst>
                  <a:ext uri="{FF2B5EF4-FFF2-40B4-BE49-F238E27FC236}">
                    <a16:creationId xmlns:a16="http://schemas.microsoft.com/office/drawing/2014/main" id="{84CE06F9-1281-7C77-470B-E4C2A88FACD6}"/>
                  </a:ext>
                </a:extLst>
              </p:cNvPr>
              <p:cNvSpPr txBox="1"/>
              <p:nvPr/>
            </p:nvSpPr>
            <p:spPr>
              <a:xfrm>
                <a:off x="8176302" y="4053203"/>
                <a:ext cx="336884" cy="424482"/>
              </a:xfrm>
              <a:prstGeom prst="rect">
                <a:avLst/>
              </a:prstGeom>
              <a:noFill/>
            </p:spPr>
            <p:txBody>
              <a:bodyPr wrap="square" rtlCol="0">
                <a:spAutoFit/>
              </a:bodyPr>
              <a:lstStyle/>
              <a:p>
                <a:pPr algn="ctr"/>
                <a:r>
                  <a:rPr lang="fr-FR" sz="5400" dirty="0">
                    <a:latin typeface="Verdana 2" panose="020B0604020202020204" charset="0"/>
                    <a:cs typeface="Verdana 2" panose="020B0604020202020204" charset="0"/>
                  </a:rPr>
                  <a:t>3</a:t>
                </a:r>
              </a:p>
            </p:txBody>
          </p:sp>
        </p:grpSp>
        <p:grpSp>
          <p:nvGrpSpPr>
            <p:cNvPr id="33" name="Groupe 32">
              <a:extLst>
                <a:ext uri="{FF2B5EF4-FFF2-40B4-BE49-F238E27FC236}">
                  <a16:creationId xmlns:a16="http://schemas.microsoft.com/office/drawing/2014/main" id="{0735F96A-BF20-C5B1-4427-56107E6F4038}"/>
                </a:ext>
              </a:extLst>
            </p:cNvPr>
            <p:cNvGrpSpPr/>
            <p:nvPr/>
          </p:nvGrpSpPr>
          <p:grpSpPr>
            <a:xfrm>
              <a:off x="4932862" y="2514924"/>
              <a:ext cx="7885898" cy="3500683"/>
              <a:chOff x="4882565" y="2990830"/>
              <a:chExt cx="6415720" cy="2783381"/>
            </a:xfrm>
          </p:grpSpPr>
          <p:sp>
            <p:nvSpPr>
              <p:cNvPr id="32" name="Rectangle : avec coins arrondis en haut 4">
                <a:extLst>
                  <a:ext uri="{FF2B5EF4-FFF2-40B4-BE49-F238E27FC236}">
                    <a16:creationId xmlns:a16="http://schemas.microsoft.com/office/drawing/2014/main" id="{5B3EBAF7-1AEE-9DA0-E15A-32D276831843}"/>
                  </a:ext>
                </a:extLst>
              </p:cNvPr>
              <p:cNvSpPr txBox="1"/>
              <p:nvPr/>
            </p:nvSpPr>
            <p:spPr>
              <a:xfrm>
                <a:off x="4882565" y="2990830"/>
                <a:ext cx="6415409" cy="82386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Former à réaliser son diagnostic de territoire </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Accompagner la définition et former à rédiger son plan d’action</a:t>
                </a:r>
              </a:p>
            </p:txBody>
          </p:sp>
          <p:sp>
            <p:nvSpPr>
              <p:cNvPr id="28" name="Rectangle : avec coins arrondis en haut 8">
                <a:extLst>
                  <a:ext uri="{FF2B5EF4-FFF2-40B4-BE49-F238E27FC236}">
                    <a16:creationId xmlns:a16="http://schemas.microsoft.com/office/drawing/2014/main" id="{8582FDD5-ADF8-F784-16AC-AC4846FB05A9}"/>
                  </a:ext>
                </a:extLst>
              </p:cNvPr>
              <p:cNvSpPr txBox="1"/>
              <p:nvPr/>
            </p:nvSpPr>
            <p:spPr>
              <a:xfrm>
                <a:off x="4882565" y="4042239"/>
                <a:ext cx="6406589" cy="713548"/>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Concevoir des formations spécifiques</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Accompagner les équipes</a:t>
                </a:r>
              </a:p>
            </p:txBody>
          </p:sp>
          <p:sp>
            <p:nvSpPr>
              <p:cNvPr id="24" name="Rectangle : avec coins arrondis en haut 12">
                <a:extLst>
                  <a:ext uri="{FF2B5EF4-FFF2-40B4-BE49-F238E27FC236}">
                    <a16:creationId xmlns:a16="http://schemas.microsoft.com/office/drawing/2014/main" id="{DE3127D6-B82D-BC9D-8C13-1DA49B9E5940}"/>
                  </a:ext>
                </a:extLst>
              </p:cNvPr>
              <p:cNvSpPr txBox="1"/>
              <p:nvPr/>
            </p:nvSpPr>
            <p:spPr>
              <a:xfrm>
                <a:off x="4891696" y="5060663"/>
                <a:ext cx="6406589" cy="713548"/>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Organiser la mise en réseau d’acteurs</a:t>
                </a:r>
              </a:p>
              <a:p>
                <a:pPr marL="114300" lvl="1" indent="-114300" algn="l" defTabSz="622300">
                  <a:lnSpc>
                    <a:spcPct val="90000"/>
                  </a:lnSpc>
                  <a:spcBef>
                    <a:spcPct val="0"/>
                  </a:spcBef>
                  <a:spcAft>
                    <a:spcPct val="15000"/>
                  </a:spcAft>
                  <a:buChar char="•"/>
                </a:pPr>
                <a:r>
                  <a:rPr lang="fr-FR" sz="3200" kern="1200" dirty="0">
                    <a:latin typeface="Verdana 2" panose="020B0604020202020204" charset="0"/>
                    <a:cs typeface="Verdana 2" panose="020B0604020202020204" charset="0"/>
                  </a:rPr>
                  <a:t> Promouvoir la connaissance et les réalisations des membres</a:t>
                </a:r>
              </a:p>
            </p:txBody>
          </p:sp>
        </p:grpSp>
      </p:grpSp>
      <p:grpSp>
        <p:nvGrpSpPr>
          <p:cNvPr id="35" name="Groupe 34">
            <a:extLst>
              <a:ext uri="{FF2B5EF4-FFF2-40B4-BE49-F238E27FC236}">
                <a16:creationId xmlns:a16="http://schemas.microsoft.com/office/drawing/2014/main" id="{3FDA1231-117F-A221-396C-FBB5701BFED8}"/>
              </a:ext>
            </a:extLst>
          </p:cNvPr>
          <p:cNvGrpSpPr/>
          <p:nvPr/>
        </p:nvGrpSpPr>
        <p:grpSpPr>
          <a:xfrm>
            <a:off x="15665116" y="1134026"/>
            <a:ext cx="2081310" cy="2114499"/>
            <a:chOff x="10231696" y="2197276"/>
            <a:chExt cx="1804432" cy="1804432"/>
          </a:xfrm>
        </p:grpSpPr>
        <p:sp>
          <p:nvSpPr>
            <p:cNvPr id="36" name="Ellipse 35">
              <a:extLst>
                <a:ext uri="{FF2B5EF4-FFF2-40B4-BE49-F238E27FC236}">
                  <a16:creationId xmlns:a16="http://schemas.microsoft.com/office/drawing/2014/main" id="{A5FD3ED0-0FB6-4216-5C2C-7721059737DD}"/>
                </a:ext>
              </a:extLst>
            </p:cNvPr>
            <p:cNvSpPr/>
            <p:nvPr/>
          </p:nvSpPr>
          <p:spPr>
            <a:xfrm>
              <a:off x="10231696" y="2197276"/>
              <a:ext cx="1804432" cy="1804432"/>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BE">
                <a:latin typeface="Verdana 2" panose="020B0604020202020204" charset="0"/>
                <a:cs typeface="Verdana 2" panose="020B0604020202020204" charset="0"/>
              </a:endParaRPr>
            </a:p>
          </p:txBody>
        </p:sp>
        <p:sp>
          <p:nvSpPr>
            <p:cNvPr id="37" name="Ellipse 4">
              <a:extLst>
                <a:ext uri="{FF2B5EF4-FFF2-40B4-BE49-F238E27FC236}">
                  <a16:creationId xmlns:a16="http://schemas.microsoft.com/office/drawing/2014/main" id="{15FADD3F-E74B-C92E-B326-772FDA8CC9E5}"/>
                </a:ext>
              </a:extLst>
            </p:cNvPr>
            <p:cNvSpPr txBox="1"/>
            <p:nvPr/>
          </p:nvSpPr>
          <p:spPr>
            <a:xfrm>
              <a:off x="10495949" y="2461529"/>
              <a:ext cx="1275926" cy="12759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24765" rIns="24765" bIns="24765" numCol="1" spcCol="1270" anchor="ctr" anchorCtr="0">
              <a:noAutofit/>
            </a:bodyPr>
            <a:lstStyle/>
            <a:p>
              <a:pPr marL="0" lvl="0" indent="0" algn="ctr" defTabSz="1733550">
                <a:spcBef>
                  <a:spcPct val="0"/>
                </a:spcBef>
                <a:buNone/>
              </a:pPr>
              <a:r>
                <a:rPr lang="fr-FR" sz="3900" kern="1200" dirty="0">
                  <a:latin typeface="Verdana 2" panose="020B0604020202020204" charset="0"/>
                  <a:cs typeface="Verdana 2" panose="020B0604020202020204" charset="0"/>
                </a:rPr>
                <a:t>08/24 -</a:t>
              </a:r>
            </a:p>
            <a:p>
              <a:pPr marL="0" lvl="0" indent="0" algn="ctr" defTabSz="1733550">
                <a:lnSpc>
                  <a:spcPct val="90000"/>
                </a:lnSpc>
                <a:spcBef>
                  <a:spcPct val="0"/>
                </a:spcBef>
                <a:spcAft>
                  <a:spcPct val="35000"/>
                </a:spcAft>
                <a:buNone/>
              </a:pPr>
              <a:r>
                <a:rPr lang="fr-FR" sz="3900" dirty="0">
                  <a:latin typeface="Verdana 2" panose="020B0604020202020204" charset="0"/>
                  <a:cs typeface="Verdana 2" panose="020B0604020202020204" charset="0"/>
                </a:rPr>
                <a:t>07/25</a:t>
              </a:r>
              <a:endParaRPr lang="fr-FR" sz="3900" kern="1200" dirty="0">
                <a:latin typeface="Verdana 2" panose="020B0604020202020204" charset="0"/>
                <a:cs typeface="Verdana 2" panose="020B0604020202020204" charset="0"/>
              </a:endParaRPr>
            </a:p>
          </p:txBody>
        </p:sp>
      </p:grpSp>
      <p:sp>
        <p:nvSpPr>
          <p:cNvPr id="3" name="Freeform 7">
            <a:extLst>
              <a:ext uri="{FF2B5EF4-FFF2-40B4-BE49-F238E27FC236}">
                <a16:creationId xmlns:a16="http://schemas.microsoft.com/office/drawing/2014/main" id="{53046CAA-B05C-D5B2-004E-226BA568BD5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8"/>
            <a:stretch>
              <a:fillRect/>
            </a:stretch>
          </a:blipFill>
        </p:spPr>
        <p:txBody>
          <a:bodyPr/>
          <a:lstStyle/>
          <a:p>
            <a:endParaRPr lang="LID4096"/>
          </a:p>
        </p:txBody>
      </p:sp>
      <p:sp>
        <p:nvSpPr>
          <p:cNvPr id="6" name="Freeform 8">
            <a:extLst>
              <a:ext uri="{FF2B5EF4-FFF2-40B4-BE49-F238E27FC236}">
                <a16:creationId xmlns:a16="http://schemas.microsoft.com/office/drawing/2014/main" id="{8887356E-FBBC-0A52-372A-EFC29B02B7D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9"/>
            <a:stretch>
              <a:fillRect/>
            </a:stretch>
          </a:blipFill>
        </p:spPr>
        <p:txBody>
          <a:bodyPr/>
          <a:lstStyle/>
          <a:p>
            <a:endParaRPr lang="LID4096"/>
          </a:p>
        </p:txBody>
      </p:sp>
      <p:sp>
        <p:nvSpPr>
          <p:cNvPr id="7" name="Freeform 9">
            <a:extLst>
              <a:ext uri="{FF2B5EF4-FFF2-40B4-BE49-F238E27FC236}">
                <a16:creationId xmlns:a16="http://schemas.microsoft.com/office/drawing/2014/main" id="{68483D5D-DCE7-BD94-25DA-22AD8CFED5AF}"/>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10"/>
            <a:stretch>
              <a:fillRect/>
            </a:stretch>
          </a:blipFill>
        </p:spPr>
        <p:txBody>
          <a:bodyPr/>
          <a:lstStyle/>
          <a:p>
            <a:endParaRPr lang="LID4096"/>
          </a:p>
        </p:txBody>
      </p:sp>
      <p:sp>
        <p:nvSpPr>
          <p:cNvPr id="4" name="TextBox 15">
            <a:extLst>
              <a:ext uri="{FF2B5EF4-FFF2-40B4-BE49-F238E27FC236}">
                <a16:creationId xmlns:a16="http://schemas.microsoft.com/office/drawing/2014/main" id="{3DE62E58-8EB4-4B8E-BDF2-B7E010F79FF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26</a:t>
            </a:r>
          </a:p>
        </p:txBody>
      </p:sp>
    </p:spTree>
    <p:extLst>
      <p:ext uri="{BB962C8B-B14F-4D97-AF65-F5344CB8AC3E}">
        <p14:creationId xmlns:p14="http://schemas.microsoft.com/office/powerpoint/2010/main" val="2286812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8FF8-9D94-1532-C60F-B7218967FB4D}"/>
            </a:ext>
          </a:extLst>
        </p:cNvPr>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9B26C712-BB87-4499-2909-C01E825609EF}"/>
              </a:ext>
            </a:extLst>
          </p:cNvPr>
          <p:cNvPicPr>
            <a:picLocks noGrp="1" noChangeAspect="1"/>
          </p:cNvPicPr>
          <p:nvPr>
            <p:ph idx="1"/>
          </p:nvPr>
        </p:nvPicPr>
        <p:blipFill>
          <a:blip r:embed="rId3" cstate="print">
            <a:alphaModFix amt="20000"/>
            <a:extLst>
              <a:ext uri="{28A0092B-C50C-407E-A947-70E740481C1C}">
                <a14:useLocalDpi xmlns:a14="http://schemas.microsoft.com/office/drawing/2010/main" val="0"/>
              </a:ext>
            </a:extLst>
          </a:blip>
          <a:stretch>
            <a:fillRect/>
          </a:stretch>
        </p:blipFill>
        <p:spPr>
          <a:xfrm>
            <a:off x="5163370" y="4889219"/>
            <a:ext cx="8655754" cy="4564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06E9CDBA-03E4-1F9F-2D71-3D688E5B7516}"/>
              </a:ext>
            </a:extLst>
          </p:cNvPr>
          <p:cNvPicPr>
            <a:picLocks noChangeAspect="1"/>
          </p:cNvPicPr>
          <p:nvPr/>
        </p:nvPicPr>
        <p:blipFill>
          <a:blip r:embed="rId4" cstate="print">
            <a:alphaModFix amt="40000"/>
            <a:extLst>
              <a:ext uri="{28A0092B-C50C-407E-A947-70E740481C1C}">
                <a14:useLocalDpi xmlns:a14="http://schemas.microsoft.com/office/drawing/2010/main" val="0"/>
              </a:ext>
            </a:extLst>
          </a:blip>
          <a:stretch>
            <a:fillRect/>
          </a:stretch>
        </p:blipFill>
        <p:spPr>
          <a:xfrm>
            <a:off x="801121" y="5641717"/>
            <a:ext cx="4174981" cy="2348427"/>
          </a:xfrm>
          <a:prstGeom prst="rect">
            <a:avLst/>
          </a:prstGeom>
          <a:ln>
            <a:noFill/>
          </a:ln>
          <a:effectLst>
            <a:softEdge rad="112500"/>
          </a:effectLst>
        </p:spPr>
      </p:pic>
      <p:pic>
        <p:nvPicPr>
          <p:cNvPr id="8" name="Image 7">
            <a:extLst>
              <a:ext uri="{FF2B5EF4-FFF2-40B4-BE49-F238E27FC236}">
                <a16:creationId xmlns:a16="http://schemas.microsoft.com/office/drawing/2014/main" id="{94FF6A2F-11AA-0EFE-FF3E-06D3DE7ADC75}"/>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3070989" y="1632641"/>
            <a:ext cx="3082871" cy="2312153"/>
          </a:xfrm>
          <a:prstGeom prst="rect">
            <a:avLst/>
          </a:prstGeom>
          <a:ln>
            <a:noFill/>
          </a:ln>
          <a:effectLst>
            <a:softEdge rad="112500"/>
          </a:effectLst>
        </p:spPr>
      </p:pic>
      <p:sp>
        <p:nvSpPr>
          <p:cNvPr id="9" name="Title 3">
            <a:extLst>
              <a:ext uri="{FF2B5EF4-FFF2-40B4-BE49-F238E27FC236}">
                <a16:creationId xmlns:a16="http://schemas.microsoft.com/office/drawing/2014/main" id="{6371AE20-153F-EDC6-2E9D-2B2289914EB4}"/>
              </a:ext>
            </a:extLst>
          </p:cNvPr>
          <p:cNvSpPr txBox="1">
            <a:spLocks/>
          </p:cNvSpPr>
          <p:nvPr/>
        </p:nvSpPr>
        <p:spPr>
          <a:xfrm>
            <a:off x="1600200" y="1632641"/>
            <a:ext cx="10593734" cy="33358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93C95D"/>
                </a:solidFill>
                <a:latin typeface="+mj-lt"/>
                <a:ea typeface="+mj-ea"/>
                <a:cs typeface="+mj-cs"/>
              </a:defRPr>
            </a:lvl1pPr>
          </a:lstStyle>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Renforcer ses capacités en Economie Circulaire</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Renforcer les liens entre les territoires</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Identifier des synergies et mutualisation de gisements</a:t>
            </a:r>
          </a:p>
          <a:p>
            <a:pPr marL="685800" indent="-685800" algn="l">
              <a:buFont typeface="Courier New" panose="02070309020205020404" pitchFamily="49" charset="0"/>
              <a:buChar char="o"/>
            </a:pPr>
            <a:r>
              <a:rPr lang="fr-FR" sz="3200" dirty="0">
                <a:solidFill>
                  <a:schemeClr val="tx1"/>
                </a:solidFill>
                <a:latin typeface="Verdana 2" panose="020B0604020202020204" charset="0"/>
                <a:cs typeface="Verdana 2" panose="020B0604020202020204" charset="0"/>
              </a:rPr>
              <a:t>Accompagner la transition vers l’EC de territoires : </a:t>
            </a:r>
          </a:p>
          <a:p>
            <a:pPr algn="l"/>
            <a:r>
              <a:rPr lang="fr-FR" sz="3200" dirty="0">
                <a:solidFill>
                  <a:schemeClr val="tx1"/>
                </a:solidFill>
                <a:latin typeface="Verdana 2" panose="020B0604020202020204" charset="0"/>
                <a:cs typeface="Verdana 2" panose="020B0604020202020204" charset="0"/>
              </a:rPr>
              <a:t>terrain d’action &amp; de mise en œuvre</a:t>
            </a:r>
            <a:endParaRPr lang="en-NL" sz="3200" dirty="0">
              <a:solidFill>
                <a:schemeClr val="tx1"/>
              </a:solidFill>
              <a:latin typeface="Verdana 2" panose="020B0604020202020204" charset="0"/>
              <a:cs typeface="Verdana 2" panose="020B0604020202020204" charset="0"/>
            </a:endParaRPr>
          </a:p>
        </p:txBody>
      </p:sp>
      <p:pic>
        <p:nvPicPr>
          <p:cNvPr id="10" name="Image 9">
            <a:extLst>
              <a:ext uri="{FF2B5EF4-FFF2-40B4-BE49-F238E27FC236}">
                <a16:creationId xmlns:a16="http://schemas.microsoft.com/office/drawing/2014/main" id="{6DE0EBB1-3170-3B6D-73E1-83947D104E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565" b="19296"/>
          <a:stretch/>
        </p:blipFill>
        <p:spPr>
          <a:xfrm>
            <a:off x="14006393" y="4578496"/>
            <a:ext cx="2362846" cy="1491916"/>
          </a:xfrm>
          <a:prstGeom prst="rect">
            <a:avLst/>
          </a:prstGeom>
        </p:spPr>
      </p:pic>
      <p:sp>
        <p:nvSpPr>
          <p:cNvPr id="3" name="Freeform 7">
            <a:extLst>
              <a:ext uri="{FF2B5EF4-FFF2-40B4-BE49-F238E27FC236}">
                <a16:creationId xmlns:a16="http://schemas.microsoft.com/office/drawing/2014/main" id="{780271B7-AFC5-4687-C9EF-37649B6A20D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7"/>
            <a:stretch>
              <a:fillRect/>
            </a:stretch>
          </a:blipFill>
        </p:spPr>
        <p:txBody>
          <a:bodyPr/>
          <a:lstStyle/>
          <a:p>
            <a:endParaRPr lang="LID4096"/>
          </a:p>
        </p:txBody>
      </p:sp>
      <p:sp>
        <p:nvSpPr>
          <p:cNvPr id="11" name="Freeform 8">
            <a:extLst>
              <a:ext uri="{FF2B5EF4-FFF2-40B4-BE49-F238E27FC236}">
                <a16:creationId xmlns:a16="http://schemas.microsoft.com/office/drawing/2014/main" id="{0CEF0A36-C98D-2014-FB0D-64B8AF9A72B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8"/>
            <a:stretch>
              <a:fillRect/>
            </a:stretch>
          </a:blipFill>
        </p:spPr>
        <p:txBody>
          <a:bodyPr/>
          <a:lstStyle/>
          <a:p>
            <a:endParaRPr lang="LID4096"/>
          </a:p>
        </p:txBody>
      </p:sp>
      <p:sp>
        <p:nvSpPr>
          <p:cNvPr id="12" name="Freeform 9">
            <a:extLst>
              <a:ext uri="{FF2B5EF4-FFF2-40B4-BE49-F238E27FC236}">
                <a16:creationId xmlns:a16="http://schemas.microsoft.com/office/drawing/2014/main" id="{1C86FB18-7EF5-7587-2E0C-F75BABD3194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9"/>
            <a:stretch>
              <a:fillRect/>
            </a:stretch>
          </a:blipFill>
        </p:spPr>
        <p:txBody>
          <a:bodyPr/>
          <a:lstStyle/>
          <a:p>
            <a:endParaRPr lang="LID4096"/>
          </a:p>
        </p:txBody>
      </p:sp>
      <p:sp>
        <p:nvSpPr>
          <p:cNvPr id="4" name="Titre 1">
            <a:extLst>
              <a:ext uri="{FF2B5EF4-FFF2-40B4-BE49-F238E27FC236}">
                <a16:creationId xmlns:a16="http://schemas.microsoft.com/office/drawing/2014/main" id="{E60D9DEA-30DE-D432-CD02-B6B24F4BB746}"/>
              </a:ext>
            </a:extLst>
          </p:cNvPr>
          <p:cNvSpPr txBox="1">
            <a:spLocks/>
          </p:cNvSpPr>
          <p:nvPr/>
        </p:nvSpPr>
        <p:spPr>
          <a:xfrm>
            <a:off x="801121" y="472035"/>
            <a:ext cx="1596481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4. Des volontés territoriales en faveur de </a:t>
            </a:r>
          </a:p>
          <a:p>
            <a:r>
              <a:rPr lang="fr-FR" sz="4000" b="1" spc="-97" dirty="0">
                <a:solidFill>
                  <a:srgbClr val="21B0C3"/>
                </a:solidFill>
                <a:latin typeface="Verdana" panose="020B0604030504040204" pitchFamily="34" charset="0"/>
                <a:ea typeface="Verdana" panose="020B0604030504040204" pitchFamily="34" charset="0"/>
                <a:cs typeface="Helvetica World Bold"/>
                <a:sym typeface="Helvetica World Bold"/>
              </a:rPr>
              <a:t>l'économie circulaire</a:t>
            </a:r>
            <a:endParaRPr lang="en-BE" sz="4000" b="1" dirty="0"/>
          </a:p>
        </p:txBody>
      </p:sp>
      <p:sp>
        <p:nvSpPr>
          <p:cNvPr id="14" name="TextBox 15">
            <a:extLst>
              <a:ext uri="{FF2B5EF4-FFF2-40B4-BE49-F238E27FC236}">
                <a16:creationId xmlns:a16="http://schemas.microsoft.com/office/drawing/2014/main" id="{68393547-D763-EA16-2CDB-018F6166E1A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27</a:t>
            </a:r>
          </a:p>
        </p:txBody>
      </p:sp>
    </p:spTree>
    <p:extLst>
      <p:ext uri="{BB962C8B-B14F-4D97-AF65-F5344CB8AC3E}">
        <p14:creationId xmlns:p14="http://schemas.microsoft.com/office/powerpoint/2010/main" val="80417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167" b="-15167"/>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507884"/>
            <a:ext cx="5522351" cy="2031390"/>
          </a:xfrm>
          <a:prstGeom prst="rect">
            <a:avLst/>
          </a:prstGeom>
        </p:spPr>
        <p:txBody>
          <a:bodyPr lIns="0" tIns="0" rIns="0" bIns="0" rtlCol="0" anchor="t">
            <a:spAutoFit/>
          </a:bodyPr>
          <a:lstStyle/>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DISCOURS</a:t>
            </a:r>
          </a:p>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D’OUVERTURE</a:t>
            </a:r>
          </a:p>
        </p:txBody>
      </p:sp>
      <p:sp>
        <p:nvSpPr>
          <p:cNvPr id="15" name="TextBox 12">
            <a:extLst>
              <a:ext uri="{FF2B5EF4-FFF2-40B4-BE49-F238E27FC236}">
                <a16:creationId xmlns:a16="http://schemas.microsoft.com/office/drawing/2014/main" id="{F01A3429-822A-FA40-13D8-CC36659D6627}"/>
              </a:ext>
            </a:extLst>
          </p:cNvPr>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FDA95-EA68-0BF8-4D41-4357EDF0B5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81FAC9-40D6-B413-22B0-29461DA0D8E5}"/>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DE3DB7BA-C569-567E-657B-2075E4F69C26}"/>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E9CE38BD-A181-79B4-F07F-1D7FCBF9756C}"/>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1FBD77AE-D2EE-4EE8-4BB7-E1BEB59174FA}"/>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48B236AC-4A58-EA16-CEA5-B0DE018125D5}"/>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6E0384ED-B338-687D-886A-F238DCBAB464}"/>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9B4EFAAF-227F-036B-0DE3-19245CD0B866}"/>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743B182A-2F2F-B0F2-6971-D54225823D7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EF7C027A-6B4B-D405-E2E2-D7E50AC12936}"/>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Maurice</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1" name="TextBox 15">
            <a:extLst>
              <a:ext uri="{FF2B5EF4-FFF2-40B4-BE49-F238E27FC236}">
                <a16:creationId xmlns:a16="http://schemas.microsoft.com/office/drawing/2014/main" id="{1597C973-7B0D-24CF-EDAB-7992B0038BC5}"/>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28</a:t>
            </a:r>
          </a:p>
        </p:txBody>
      </p:sp>
    </p:spTree>
    <p:extLst>
      <p:ext uri="{BB962C8B-B14F-4D97-AF65-F5344CB8AC3E}">
        <p14:creationId xmlns:p14="http://schemas.microsoft.com/office/powerpoint/2010/main" val="3089557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3B1BBB-E4BF-AAF9-A7C4-F2E40C889ABE}"/>
              </a:ext>
            </a:extLst>
          </p:cNvPr>
          <p:cNvSpPr txBox="1"/>
          <p:nvPr/>
        </p:nvSpPr>
        <p:spPr>
          <a:xfrm>
            <a:off x="2" y="1764372"/>
            <a:ext cx="17598981" cy="4462760"/>
          </a:xfrm>
          <a:prstGeom prst="rect">
            <a:avLst/>
          </a:prstGeom>
          <a:noFill/>
          <a:ln>
            <a:noFill/>
          </a:ln>
        </p:spPr>
        <p:txBody>
          <a:bodyPr wrap="square" rtlCol="0">
            <a:spAutoFit/>
          </a:bodyPr>
          <a:lstStyle/>
          <a:p>
            <a:pPr defTabSz="1371566">
              <a:defRPr/>
            </a:pPr>
            <a:endParaRPr lang="en-US" sz="6600" b="1" baseline="30000" dirty="0">
              <a:solidFill>
                <a:srgbClr val="FF0000"/>
              </a:solidFill>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5400" b="1" baseline="30000" dirty="0">
              <a:latin typeface="Arial"/>
              <a:cs typeface="Arial" panose="020B0604020202020204" pitchFamily="34" charset="0"/>
              <a:sym typeface="Arial"/>
            </a:endParaRPr>
          </a:p>
          <a:p>
            <a:pPr algn="ctr" defTabSz="1371566">
              <a:defRPr/>
            </a:pPr>
            <a:endParaRPr lang="en-US" sz="2400" b="1" baseline="30000" dirty="0">
              <a:latin typeface="Arial"/>
              <a:cs typeface="Arial" panose="020B0604020202020204" pitchFamily="34" charset="0"/>
              <a:sym typeface="Arial"/>
            </a:endParaRPr>
          </a:p>
          <a:p>
            <a:pPr algn="ctr" defTabSz="1371566">
              <a:defRPr/>
            </a:pPr>
            <a:endParaRPr lang="en-US" sz="3600" b="1" dirty="0">
              <a:latin typeface="Arial"/>
              <a:cs typeface="Arial" panose="020B0604020202020204" pitchFamily="34" charset="0"/>
              <a:sym typeface="Arial"/>
            </a:endParaRPr>
          </a:p>
          <a:p>
            <a:pPr algn="ctr" defTabSz="1371566">
              <a:defRPr/>
            </a:pPr>
            <a:endParaRPr lang="en-US" sz="4200" b="1" dirty="0">
              <a:solidFill>
                <a:srgbClr val="FF0000"/>
              </a:solidFill>
              <a:latin typeface="Arial"/>
              <a:cs typeface="Arial" panose="020B0604020202020204" pitchFamily="34" charset="0"/>
              <a:sym typeface="Arial"/>
            </a:endParaRPr>
          </a:p>
          <a:p>
            <a:pPr defTabSz="1371566">
              <a:defRPr/>
            </a:pPr>
            <a:endParaRPr lang="en-US" sz="5700" b="1" baseline="30000" dirty="0">
              <a:solidFill>
                <a:prstClr val="white"/>
              </a:solidFill>
              <a:latin typeface="Century Gothic" panose="020B0502020202020204" pitchFamily="34" charset="0"/>
              <a:cs typeface="Arial"/>
              <a:sym typeface="Arial"/>
            </a:endParaRPr>
          </a:p>
        </p:txBody>
      </p:sp>
      <p:sp>
        <p:nvSpPr>
          <p:cNvPr id="6" name="Rectangle 5"/>
          <p:cNvSpPr/>
          <p:nvPr/>
        </p:nvSpPr>
        <p:spPr>
          <a:xfrm>
            <a:off x="1122218" y="394854"/>
            <a:ext cx="16476765" cy="9079409"/>
          </a:xfrm>
          <a:prstGeom prst="rect">
            <a:avLst/>
          </a:prstGeom>
        </p:spPr>
        <p:txBody>
          <a:bodyPr wrap="square">
            <a:spAutoFit/>
          </a:bodyPr>
          <a:lstStyle/>
          <a:p>
            <a:pPr algn="ctr" defTabSz="1371566">
              <a:defRPr/>
            </a:pPr>
            <a:endParaRPr lang="en-US" sz="6600" b="1" baseline="30000" dirty="0">
              <a:solidFill>
                <a:srgbClr val="FF0000"/>
              </a:solidFill>
              <a:cs typeface="Arial" panose="020B0604020202020204" pitchFamily="34" charset="0"/>
              <a:sym typeface="Arial"/>
            </a:endParaRPr>
          </a:p>
          <a:p>
            <a:pPr algn="ctr" defTabSz="1371566">
              <a:defRPr/>
            </a:pPr>
            <a:endParaRPr lang="en-US" sz="6000" b="1" baseline="30000" dirty="0">
              <a:solidFill>
                <a:schemeClr val="accent5"/>
              </a:solidFill>
              <a:cs typeface="Arial" panose="020B0604020202020204" pitchFamily="34" charset="0"/>
              <a:sym typeface="Arial"/>
            </a:endParaRP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ROADMAP AND ACTION PLAN FOR A CIRCULAR ECONOMY </a:t>
            </a: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IN THE REPUBLIC OF MAURITIUS </a:t>
            </a:r>
          </a:p>
          <a:p>
            <a:pPr algn="ctr" defTabSz="1371566">
              <a:defRPr/>
            </a:pPr>
            <a:r>
              <a:rPr lang="en-US" sz="6000" b="1" baseline="30000" dirty="0">
                <a:solidFill>
                  <a:schemeClr val="accent5"/>
                </a:solidFill>
                <a:latin typeface="Verdana 2" panose="020B0604020202020204" charset="0"/>
                <a:cs typeface="Verdana 2" panose="020B0604020202020204" charset="0"/>
                <a:sym typeface="Arial"/>
              </a:rPr>
              <a:t>(2023-2033)</a:t>
            </a: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endParaRPr lang="en-US" sz="6000" b="1" baseline="30000" dirty="0">
              <a:solidFill>
                <a:schemeClr val="accent5"/>
              </a:solidFill>
              <a:latin typeface="Verdana 2" panose="020B0604020202020204" charset="0"/>
              <a:cs typeface="Verdana 2" panose="020B0604020202020204" charset="0"/>
              <a:sym typeface="Arial"/>
            </a:endParaRPr>
          </a:p>
          <a:p>
            <a:pPr algn="ctr" defTabSz="1371566">
              <a:defRPr/>
            </a:pPr>
            <a:r>
              <a:rPr lang="en-US" sz="5400" b="1" dirty="0">
                <a:solidFill>
                  <a:schemeClr val="accent6"/>
                </a:solidFill>
                <a:latin typeface="Verdana 2" panose="020B0604020202020204" charset="0"/>
                <a:cs typeface="Verdana 2" panose="020B0604020202020204" charset="0"/>
              </a:rPr>
              <a:t>Website : circulareconomy.govmu.org </a:t>
            </a:r>
          </a:p>
        </p:txBody>
      </p:sp>
      <p:sp>
        <p:nvSpPr>
          <p:cNvPr id="3" name="TextBox 2">
            <a:extLst>
              <a:ext uri="{FF2B5EF4-FFF2-40B4-BE49-F238E27FC236}">
                <a16:creationId xmlns:a16="http://schemas.microsoft.com/office/drawing/2014/main" id="{CE0DCA07-D8CF-CD28-6B6B-008B78DBC3AE}"/>
              </a:ext>
            </a:extLst>
          </p:cNvPr>
          <p:cNvSpPr txBox="1"/>
          <p:nvPr/>
        </p:nvSpPr>
        <p:spPr>
          <a:xfrm>
            <a:off x="689017" y="673664"/>
            <a:ext cx="16476765" cy="707886"/>
          </a:xfrm>
          <a:prstGeom prst="rect">
            <a:avLst/>
          </a:prstGeom>
          <a:noFill/>
        </p:spPr>
        <p:txBody>
          <a:bodyPr wrap="square">
            <a:spAutoFit/>
          </a:bodyPr>
          <a:lstStyle/>
          <a:p>
            <a:pPr algn="ctr"/>
            <a:r>
              <a:rPr lang="en-US" sz="4000" b="1" baseline="30000" dirty="0">
                <a:solidFill>
                  <a:srgbClr val="00B050"/>
                </a:solidFill>
                <a:latin typeface="Verdana" panose="020B0604030504040204" pitchFamily="34" charset="0"/>
                <a:ea typeface="Verdana" panose="020B0604030504040204" pitchFamily="34" charset="0"/>
                <a:cs typeface="Arial" panose="020B0604020202020204" pitchFamily="34" charset="0"/>
                <a:sym typeface="Arial"/>
              </a:rPr>
              <a:t> MINISTRY OF ENVIRONMENT, SOLID WASTE MANAGEMENT AND CLIMATE CHANGE</a:t>
            </a:r>
            <a:endParaRPr lang="aa-ET" sz="4000" dirty="0">
              <a:latin typeface="Verdana" panose="020B0604030504040204" pitchFamily="34" charset="0"/>
              <a:ea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10" y="3314700"/>
            <a:ext cx="5155979" cy="5003379"/>
          </a:xfrm>
          <a:prstGeom prst="rect">
            <a:avLst/>
          </a:prstGeom>
        </p:spPr>
      </p:pic>
      <p:sp>
        <p:nvSpPr>
          <p:cNvPr id="5" name="Freeform 7">
            <a:extLst>
              <a:ext uri="{FF2B5EF4-FFF2-40B4-BE49-F238E27FC236}">
                <a16:creationId xmlns:a16="http://schemas.microsoft.com/office/drawing/2014/main" id="{C0D1F928-5192-06DF-6639-E8D07599705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4"/>
            <a:stretch>
              <a:fillRect/>
            </a:stretch>
          </a:blipFill>
        </p:spPr>
        <p:txBody>
          <a:bodyPr/>
          <a:lstStyle/>
          <a:p>
            <a:endParaRPr lang="LID4096"/>
          </a:p>
        </p:txBody>
      </p:sp>
      <p:sp>
        <p:nvSpPr>
          <p:cNvPr id="7" name="Freeform 8">
            <a:extLst>
              <a:ext uri="{FF2B5EF4-FFF2-40B4-BE49-F238E27FC236}">
                <a16:creationId xmlns:a16="http://schemas.microsoft.com/office/drawing/2014/main" id="{206684D6-9AD6-34D3-F697-CE14CC0ACE2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5"/>
            <a:stretch>
              <a:fillRect/>
            </a:stretch>
          </a:blipFill>
        </p:spPr>
        <p:txBody>
          <a:bodyPr/>
          <a:lstStyle/>
          <a:p>
            <a:endParaRPr lang="LID4096"/>
          </a:p>
        </p:txBody>
      </p:sp>
      <p:sp>
        <p:nvSpPr>
          <p:cNvPr id="8" name="Freeform 9">
            <a:extLst>
              <a:ext uri="{FF2B5EF4-FFF2-40B4-BE49-F238E27FC236}">
                <a16:creationId xmlns:a16="http://schemas.microsoft.com/office/drawing/2014/main" id="{7EF0F0E8-C7D9-2ACF-8A54-157F2AAD351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6"/>
            <a:stretch>
              <a:fillRect/>
            </a:stretch>
          </a:blipFill>
        </p:spPr>
        <p:txBody>
          <a:bodyPr/>
          <a:lstStyle/>
          <a:p>
            <a:endParaRPr lang="LID4096"/>
          </a:p>
        </p:txBody>
      </p:sp>
      <p:sp>
        <p:nvSpPr>
          <p:cNvPr id="9" name="TextBox 15">
            <a:extLst>
              <a:ext uri="{FF2B5EF4-FFF2-40B4-BE49-F238E27FC236}">
                <a16:creationId xmlns:a16="http://schemas.microsoft.com/office/drawing/2014/main" id="{A5E099DE-6DAE-2E38-3252-D2FBC01EF229}"/>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29</a:t>
            </a:r>
          </a:p>
        </p:txBody>
      </p:sp>
    </p:spTree>
    <p:extLst>
      <p:ext uri="{BB962C8B-B14F-4D97-AF65-F5344CB8AC3E}">
        <p14:creationId xmlns:p14="http://schemas.microsoft.com/office/powerpoint/2010/main" val="1041136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35" y="517624"/>
            <a:ext cx="15316200" cy="1257302"/>
          </a:xfrm>
        </p:spPr>
        <p:txBody>
          <a:bodyPr>
            <a:noAutofit/>
          </a:bodyPr>
          <a:lstStyle/>
          <a:p>
            <a:r>
              <a:rPr lang="en-US" sz="4200" b="1" dirty="0">
                <a:solidFill>
                  <a:schemeClr val="accent5"/>
                </a:solidFill>
                <a:latin typeface="Verdana" panose="020B0604030504040204" pitchFamily="34" charset="0"/>
                <a:ea typeface="Verdana" panose="020B0604030504040204" pitchFamily="34" charset="0"/>
              </a:rPr>
              <a:t>Roadmap and Action Plan for a Circular Economy in the Republic of Mauritius  (2023-2033)</a:t>
            </a:r>
          </a:p>
        </p:txBody>
      </p:sp>
      <p:sp>
        <p:nvSpPr>
          <p:cNvPr id="3" name="Content Placeholder 2"/>
          <p:cNvSpPr>
            <a:spLocks noGrp="1"/>
          </p:cNvSpPr>
          <p:nvPr>
            <p:ph idx="1"/>
          </p:nvPr>
        </p:nvSpPr>
        <p:spPr>
          <a:xfrm>
            <a:off x="932434" y="2171700"/>
            <a:ext cx="16745802" cy="6563228"/>
          </a:xfrm>
        </p:spPr>
        <p:txBody>
          <a:bodyPr>
            <a:normAutofit fontScale="25000" lnSpcReduction="20000"/>
          </a:bodyPr>
          <a:lstStyle/>
          <a:p>
            <a:pPr algn="just">
              <a:lnSpc>
                <a:spcPct val="150000"/>
              </a:lnSpc>
            </a:pPr>
            <a:r>
              <a:rPr lang="en-US" sz="11200" b="1" dirty="0">
                <a:latin typeface="Verdana 2" panose="020B0604020202020204" charset="0"/>
                <a:cs typeface="Verdana 2" panose="020B0604020202020204" charset="0"/>
              </a:rPr>
              <a:t>Approved by Government on </a:t>
            </a:r>
            <a:r>
              <a:rPr lang="en-US" sz="11200" b="1" dirty="0">
                <a:solidFill>
                  <a:schemeClr val="accent6"/>
                </a:solidFill>
                <a:latin typeface="Verdana 2" panose="020B0604020202020204" charset="0"/>
                <a:cs typeface="Verdana 2" panose="020B0604020202020204" charset="0"/>
              </a:rPr>
              <a:t>11 August 2023</a:t>
            </a:r>
            <a:r>
              <a:rPr lang="en-US" sz="11200" b="1" dirty="0">
                <a:solidFill>
                  <a:srgbClr val="FF0000"/>
                </a:solidFill>
                <a:latin typeface="Verdana 2" panose="020B0604020202020204" charset="0"/>
                <a:cs typeface="Verdana 2" panose="020B0604020202020204" charset="0"/>
              </a:rPr>
              <a:t>.</a:t>
            </a:r>
          </a:p>
          <a:p>
            <a:pPr algn="just">
              <a:lnSpc>
                <a:spcPct val="150000"/>
              </a:lnSpc>
            </a:pPr>
            <a:r>
              <a:rPr lang="en-US" sz="11200" b="1" dirty="0">
                <a:solidFill>
                  <a:schemeClr val="accent6"/>
                </a:solidFill>
                <a:latin typeface="Verdana 2" panose="020B0604020202020204" charset="0"/>
                <a:cs typeface="Verdana 2" panose="020B0604020202020204" charset="0"/>
              </a:rPr>
              <a:t>80 Actions </a:t>
            </a:r>
            <a:r>
              <a:rPr lang="en-US" sz="11200" b="1" dirty="0">
                <a:latin typeface="Verdana 2" panose="020B0604020202020204" charset="0"/>
                <a:cs typeface="Verdana 2" panose="020B0604020202020204" charset="0"/>
              </a:rPr>
              <a:t>for Mauritius and </a:t>
            </a:r>
            <a:r>
              <a:rPr lang="en-US" sz="11200" b="1" dirty="0">
                <a:solidFill>
                  <a:schemeClr val="accent6"/>
                </a:solidFill>
                <a:latin typeface="Verdana 2" panose="020B0604020202020204" charset="0"/>
                <a:cs typeface="Verdana 2" panose="020B0604020202020204" charset="0"/>
              </a:rPr>
              <a:t>30 Actions </a:t>
            </a:r>
            <a:r>
              <a:rPr lang="en-US" sz="11200" b="1" dirty="0">
                <a:latin typeface="Verdana 2" panose="020B0604020202020204" charset="0"/>
                <a:cs typeface="Verdana 2" panose="020B0604020202020204" charset="0"/>
              </a:rPr>
              <a:t>for Rodrigues – in terms of </a:t>
            </a:r>
            <a:r>
              <a:rPr lang="en-US" sz="11200" b="1" dirty="0">
                <a:solidFill>
                  <a:schemeClr val="accent6"/>
                </a:solidFill>
                <a:latin typeface="Verdana 2" panose="020B0604020202020204" charset="0"/>
                <a:cs typeface="Verdana 2" panose="020B0604020202020204" charset="0"/>
              </a:rPr>
              <a:t>Policy Actions, </a:t>
            </a:r>
            <a:r>
              <a:rPr lang="en-GB" sz="11200" b="1" dirty="0">
                <a:solidFill>
                  <a:schemeClr val="accent6"/>
                </a:solidFill>
                <a:latin typeface="Verdana 2" panose="020B0604020202020204" charset="0"/>
                <a:cs typeface="Verdana 2" panose="020B0604020202020204" charset="0"/>
              </a:rPr>
              <a:t>Key Projects</a:t>
            </a:r>
            <a:r>
              <a:rPr lang="en-US" sz="11200" b="1" dirty="0">
                <a:solidFill>
                  <a:schemeClr val="accent6"/>
                </a:solidFill>
                <a:latin typeface="Verdana 2" panose="020B0604020202020204" charset="0"/>
                <a:cs typeface="Verdana 2" panose="020B0604020202020204" charset="0"/>
              </a:rPr>
              <a:t> and Pilots</a:t>
            </a:r>
          </a:p>
          <a:p>
            <a:pPr algn="just">
              <a:lnSpc>
                <a:spcPct val="150000"/>
              </a:lnSpc>
            </a:pPr>
            <a:r>
              <a:rPr lang="en-GB" sz="11200" b="1" dirty="0">
                <a:latin typeface="Verdana 2" panose="020B0604020202020204" charset="0"/>
                <a:cs typeface="Verdana 2" panose="020B0604020202020204" charset="0"/>
              </a:rPr>
              <a:t>Serves as a </a:t>
            </a:r>
            <a:r>
              <a:rPr lang="en-GB" sz="11200" b="1" dirty="0">
                <a:solidFill>
                  <a:schemeClr val="accent6"/>
                </a:solidFill>
                <a:latin typeface="Verdana 2" panose="020B0604020202020204" charset="0"/>
                <a:cs typeface="Verdana 2" panose="020B0604020202020204" charset="0"/>
              </a:rPr>
              <a:t>strategic tool </a:t>
            </a:r>
            <a:r>
              <a:rPr lang="en-GB" sz="11200" b="1" dirty="0">
                <a:latin typeface="Verdana 2" panose="020B0604020202020204" charset="0"/>
                <a:cs typeface="Verdana 2" panose="020B0604020202020204" charset="0"/>
              </a:rPr>
              <a:t>for promoting a comprehensive and holistic approach to transition towards a circular economy</a:t>
            </a:r>
          </a:p>
          <a:p>
            <a:pPr algn="just">
              <a:lnSpc>
                <a:spcPct val="150000"/>
              </a:lnSpc>
            </a:pPr>
            <a:r>
              <a:rPr lang="en-US" sz="11200" b="1" dirty="0">
                <a:solidFill>
                  <a:schemeClr val="accent6"/>
                </a:solidFill>
                <a:latin typeface="Verdana 2" panose="020B0604020202020204" charset="0"/>
                <a:cs typeface="Verdana 2" panose="020B0604020202020204" charset="0"/>
              </a:rPr>
              <a:t>5 Priority focus areas : </a:t>
            </a:r>
            <a:r>
              <a:rPr lang="en-US" sz="11200" b="1" dirty="0">
                <a:latin typeface="Verdana 2" panose="020B0604020202020204" charset="0"/>
                <a:cs typeface="Verdana 2" panose="020B0604020202020204" charset="0"/>
              </a:rPr>
              <a:t>Agri-Food sector; Construction and Real Estate; Consumer Goods; Mobility and Logistics; and Waste Management.</a:t>
            </a:r>
          </a:p>
          <a:p>
            <a:pPr algn="just">
              <a:lnSpc>
                <a:spcPct val="150000"/>
              </a:lnSpc>
            </a:pPr>
            <a:r>
              <a:rPr lang="en-US" sz="11200" b="1" dirty="0">
                <a:solidFill>
                  <a:srgbClr val="FF0000"/>
                </a:solidFill>
                <a:latin typeface="Verdana 2" panose="020B0604020202020204" charset="0"/>
                <a:cs typeface="Verdana 2" panose="020B0604020202020204" charset="0"/>
              </a:rPr>
              <a:t> </a:t>
            </a:r>
            <a:r>
              <a:rPr lang="en-US" sz="11200" b="1" dirty="0">
                <a:solidFill>
                  <a:schemeClr val="accent6"/>
                </a:solidFill>
                <a:latin typeface="Verdana 2" panose="020B0604020202020204" charset="0"/>
                <a:cs typeface="Verdana 2" panose="020B0604020202020204" charset="0"/>
              </a:rPr>
              <a:t>6 Key enablers as cross-cutting measures : </a:t>
            </a:r>
            <a:r>
              <a:rPr lang="en-US" sz="11200" b="1" dirty="0">
                <a:latin typeface="Verdana 2" panose="020B0604020202020204" charset="0"/>
                <a:cs typeface="Verdana 2" panose="020B0604020202020204" charset="0"/>
              </a:rPr>
              <a:t>Governance, Education and Awareness Raising, Business Support, Circular Procurement, Research and Development, and Greening of Fiscal Policies and Financing.  </a:t>
            </a:r>
          </a:p>
          <a:p>
            <a:pPr algn="just">
              <a:lnSpc>
                <a:spcPct val="150000"/>
              </a:lnSpc>
            </a:pPr>
            <a:r>
              <a:rPr lang="en-US" sz="11200" b="1" dirty="0">
                <a:latin typeface="Verdana 2" panose="020B0604020202020204" charset="0"/>
                <a:cs typeface="Verdana 2" panose="020B0604020202020204" charset="0"/>
              </a:rPr>
              <a:t>Website: </a:t>
            </a:r>
            <a:r>
              <a:rPr lang="en-US" sz="11200" b="1" dirty="0">
                <a:solidFill>
                  <a:schemeClr val="accent6"/>
                </a:solidFill>
                <a:latin typeface="Verdana 2" panose="020B0604020202020204" charset="0"/>
                <a:cs typeface="Verdana 2" panose="020B0604020202020204" charset="0"/>
              </a:rPr>
              <a:t>circulareconomy.govmu.org </a:t>
            </a:r>
            <a:endParaRPr lang="en-US" dirty="0">
              <a:solidFill>
                <a:schemeClr val="accent6"/>
              </a:solidFill>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5D68E331-F1C7-465E-B64D-D9576875DBD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5E15F728-EE49-29F6-A339-872B3B3D145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59F6B115-1E84-EF43-9636-9F70BCCE1E4D}"/>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603ADECD-DB10-6162-3A14-71E6C4F2C40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30</a:t>
            </a:r>
          </a:p>
        </p:txBody>
      </p:sp>
    </p:spTree>
    <p:extLst>
      <p:ext uri="{BB962C8B-B14F-4D97-AF65-F5344CB8AC3E}">
        <p14:creationId xmlns:p14="http://schemas.microsoft.com/office/powerpoint/2010/main" val="2869553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15055"/>
            <a:ext cx="15999521" cy="847403"/>
          </a:xfrm>
        </p:spPr>
        <p:txBody>
          <a:bodyPr>
            <a:noAutofit/>
          </a:bodyPr>
          <a:lstStyle/>
          <a:p>
            <a:r>
              <a:rPr lang="en-US" sz="4000" b="1" dirty="0">
                <a:solidFill>
                  <a:schemeClr val="accent5"/>
                </a:solidFill>
                <a:latin typeface="Verdana" panose="020B0604030504040204" pitchFamily="34" charset="0"/>
                <a:ea typeface="Verdana" panose="020B0604030504040204" pitchFamily="34" charset="0"/>
              </a:rPr>
              <a:t>Status of Implementation – Setting up of enablers</a:t>
            </a:r>
          </a:p>
        </p:txBody>
      </p:sp>
      <p:sp>
        <p:nvSpPr>
          <p:cNvPr id="4" name="Content Placeholder 2"/>
          <p:cNvSpPr>
            <a:spLocks noGrp="1"/>
          </p:cNvSpPr>
          <p:nvPr>
            <p:ph idx="1"/>
          </p:nvPr>
        </p:nvSpPr>
        <p:spPr>
          <a:xfrm>
            <a:off x="1144239" y="2324100"/>
            <a:ext cx="15999521" cy="6016336"/>
          </a:xfrm>
        </p:spPr>
        <p:txBody>
          <a:bodyPr>
            <a:normAutofit fontScale="92500" lnSpcReduction="20000"/>
          </a:bodyPr>
          <a:lstStyle/>
          <a:p>
            <a:pPr algn="just"/>
            <a:r>
              <a:rPr lang="en-US" b="1" dirty="0">
                <a:latin typeface="Verdana 2" panose="020B0604020202020204" charset="0"/>
                <a:cs typeface="Verdana 2" panose="020B0604020202020204" charset="0"/>
              </a:rPr>
              <a:t>Institutional Framework: </a:t>
            </a:r>
            <a:r>
              <a:rPr lang="en-US" dirty="0">
                <a:latin typeface="Verdana 2" panose="020B0604020202020204" charset="0"/>
                <a:cs typeface="Verdana 2" panose="020B0604020202020204" charset="0"/>
              </a:rPr>
              <a:t>Setting up of 6 Circular Economy Platforms; organization of a first Steering Committee </a:t>
            </a:r>
            <a:r>
              <a:rPr lang="en-US" b="1" dirty="0">
                <a:latin typeface="Verdana 2" panose="020B0604020202020204" charset="0"/>
                <a:cs typeface="Verdana 2" panose="020B0604020202020204" charset="0"/>
              </a:rPr>
              <a:t>(</a:t>
            </a:r>
            <a:r>
              <a:rPr lang="en-US" b="1" i="1" dirty="0">
                <a:solidFill>
                  <a:schemeClr val="accent6"/>
                </a:solidFill>
                <a:latin typeface="Verdana 2" panose="020B0604020202020204" charset="0"/>
                <a:cs typeface="Verdana 2" panose="020B0604020202020204" charset="0"/>
              </a:rPr>
              <a:t>2 out of the 6 CE Platforms and the Steering Committee are co-chaired by private sector</a:t>
            </a:r>
            <a:r>
              <a:rPr lang="en-US" b="1" dirty="0">
                <a:latin typeface="Verdana 2" panose="020B0604020202020204" charset="0"/>
                <a:cs typeface="Verdana 2" panose="020B0604020202020204" charset="0"/>
              </a:rPr>
              <a:t>)</a:t>
            </a:r>
          </a:p>
          <a:p>
            <a:pPr marL="0" indent="0" algn="just">
              <a:buNone/>
            </a:pPr>
            <a:endParaRPr lang="en-US" b="1" dirty="0">
              <a:latin typeface="Verdana 2" panose="020B0604020202020204" charset="0"/>
              <a:cs typeface="Verdana 2" panose="020B0604020202020204" charset="0"/>
            </a:endParaRPr>
          </a:p>
          <a:p>
            <a:pPr algn="just"/>
            <a:r>
              <a:rPr lang="en-US" b="1" dirty="0">
                <a:latin typeface="Verdana 2" panose="020B0604020202020204" charset="0"/>
                <a:cs typeface="Verdana 2" panose="020B0604020202020204" charset="0"/>
              </a:rPr>
              <a:t>Legal Framework: </a:t>
            </a:r>
            <a:r>
              <a:rPr lang="en-GB" dirty="0">
                <a:latin typeface="Verdana 2" panose="020B0604020202020204" charset="0"/>
                <a:cs typeface="Verdana 2" panose="020B0604020202020204" charset="0"/>
              </a:rPr>
              <a:t>Circular Economy has been translated in the National Laws – Environment Act 2024 &amp; Waste Management and Resource Recovery Act 2023</a:t>
            </a:r>
          </a:p>
          <a:p>
            <a:pPr marL="0" indent="0" algn="just">
              <a:buNone/>
            </a:pPr>
            <a:endParaRPr lang="en-GB" dirty="0">
              <a:latin typeface="Verdana 2" panose="020B0604020202020204" charset="0"/>
              <a:cs typeface="Verdana 2" panose="020B0604020202020204" charset="0"/>
            </a:endParaRPr>
          </a:p>
          <a:p>
            <a:pPr algn="just"/>
            <a:r>
              <a:rPr lang="en-US" b="1" dirty="0">
                <a:latin typeface="Verdana 2" panose="020B0604020202020204" charset="0"/>
                <a:cs typeface="Verdana 2" panose="020B0604020202020204" charset="0"/>
              </a:rPr>
              <a:t>Financing: Budget 2022/23 </a:t>
            </a:r>
            <a:r>
              <a:rPr lang="en-US" dirty="0">
                <a:latin typeface="Verdana 2" panose="020B0604020202020204" charset="0"/>
                <a:cs typeface="Verdana 2" panose="020B0604020202020204" charset="0"/>
              </a:rPr>
              <a:t>- Development of a framework for </a:t>
            </a:r>
            <a:r>
              <a:rPr lang="en-US" b="1" dirty="0">
                <a:solidFill>
                  <a:schemeClr val="accent6"/>
                </a:solidFill>
                <a:latin typeface="Verdana 2" panose="020B0604020202020204" charset="0"/>
                <a:cs typeface="Verdana 2" panose="020B0604020202020204" charset="0"/>
              </a:rPr>
              <a:t>Sustainable Public Procurement</a:t>
            </a:r>
            <a:r>
              <a:rPr lang="en-US" b="1" dirty="0">
                <a:solidFill>
                  <a:srgbClr val="FF0000"/>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for the Construction sector. </a:t>
            </a:r>
          </a:p>
          <a:p>
            <a:pPr lvl="1" algn="just">
              <a:buFont typeface="Wingdings" panose="05000000000000000000" pitchFamily="2" charset="2"/>
              <a:buChar char="ü"/>
            </a:pPr>
            <a:r>
              <a:rPr lang="en-US" sz="3200" b="1" dirty="0">
                <a:latin typeface="Verdana 2" panose="020B0604020202020204" charset="0"/>
                <a:cs typeface="Verdana 2" panose="020B0604020202020204" charset="0"/>
              </a:rPr>
              <a:t>Financial Incentives</a:t>
            </a:r>
            <a:r>
              <a:rPr lang="en-US" sz="3200" dirty="0">
                <a:latin typeface="Verdana 2" panose="020B0604020202020204" charset="0"/>
                <a:cs typeface="Verdana 2" panose="020B0604020202020204" charset="0"/>
              </a:rPr>
              <a:t>: Levy </a:t>
            </a:r>
            <a:r>
              <a:rPr lang="en-GB" sz="3200" b="1" dirty="0">
                <a:latin typeface="Verdana 2" panose="020B0604020202020204" charset="0"/>
                <a:cs typeface="Verdana 2" panose="020B0604020202020204" charset="0"/>
              </a:rPr>
              <a:t>on PET </a:t>
            </a:r>
            <a:r>
              <a:rPr lang="en-GB" sz="3200" dirty="0">
                <a:latin typeface="Verdana 2" panose="020B0604020202020204" charset="0"/>
                <a:cs typeface="Verdana 2" panose="020B0604020202020204" charset="0"/>
              </a:rPr>
              <a:t>bottles; </a:t>
            </a:r>
            <a:r>
              <a:rPr lang="en-GB" sz="3200" b="1" dirty="0">
                <a:latin typeface="Verdana 2" panose="020B0604020202020204" charset="0"/>
                <a:cs typeface="Verdana 2" panose="020B0604020202020204" charset="0"/>
              </a:rPr>
              <a:t>Extended Producer Responsibility </a:t>
            </a:r>
            <a:r>
              <a:rPr lang="en-GB" sz="3200" dirty="0">
                <a:latin typeface="Verdana 2" panose="020B0604020202020204" charset="0"/>
                <a:cs typeface="Verdana 2" panose="020B0604020202020204" charset="0"/>
              </a:rPr>
              <a:t>for electronic and electrical wastes; and </a:t>
            </a:r>
            <a:r>
              <a:rPr lang="en-GB" sz="3200" b="1" dirty="0">
                <a:latin typeface="Verdana 2" panose="020B0604020202020204" charset="0"/>
                <a:cs typeface="Verdana 2" panose="020B0604020202020204" charset="0"/>
              </a:rPr>
              <a:t>import of used tyres</a:t>
            </a:r>
          </a:p>
          <a:p>
            <a:pPr lvl="1" algn="just">
              <a:buFont typeface="Wingdings" panose="05000000000000000000" pitchFamily="2" charset="2"/>
              <a:buChar char="ü"/>
            </a:pPr>
            <a:r>
              <a:rPr lang="en-GB" sz="3200" b="1" dirty="0">
                <a:latin typeface="Verdana 2" panose="020B0604020202020204" charset="0"/>
                <a:cs typeface="Verdana 2" panose="020B0604020202020204" charset="0"/>
              </a:rPr>
              <a:t>Project: </a:t>
            </a:r>
            <a:r>
              <a:rPr lang="en-GB" sz="3200" dirty="0">
                <a:latin typeface="Verdana 2" panose="020B0604020202020204" charset="0"/>
                <a:cs typeface="Verdana 2" panose="020B0604020202020204" charset="0"/>
              </a:rPr>
              <a:t>Development of National Green taxonomy </a:t>
            </a:r>
          </a:p>
          <a:p>
            <a:pPr marL="457200" lvl="1" indent="0" algn="just">
              <a:buNone/>
            </a:pPr>
            <a:endParaRPr lang="en-GB" sz="3200" dirty="0">
              <a:latin typeface="Verdana 2" panose="020B0604020202020204" charset="0"/>
              <a:cs typeface="Verdana 2" panose="020B0604020202020204" charset="0"/>
            </a:endParaRPr>
          </a:p>
          <a:p>
            <a:pPr algn="just">
              <a:buFont typeface="Wingdings" panose="05000000000000000000" pitchFamily="2" charset="2"/>
              <a:buChar char="v"/>
            </a:pPr>
            <a:r>
              <a:rPr lang="en-GB" dirty="0">
                <a:latin typeface="Verdana 2" panose="020B0604020202020204" charset="0"/>
                <a:cs typeface="Verdana 2" panose="020B0604020202020204" charset="0"/>
              </a:rPr>
              <a:t> </a:t>
            </a:r>
            <a:r>
              <a:rPr lang="en-GB" b="1" dirty="0">
                <a:latin typeface="Verdana 2" panose="020B0604020202020204" charset="0"/>
                <a:cs typeface="Verdana 2" panose="020B0604020202020204" charset="0"/>
              </a:rPr>
              <a:t>Sensitisation: </a:t>
            </a:r>
            <a:r>
              <a:rPr lang="en-GB" dirty="0">
                <a:latin typeface="Verdana 2" panose="020B0604020202020204" charset="0"/>
                <a:cs typeface="Verdana 2" panose="020B0604020202020204" charset="0"/>
              </a:rPr>
              <a:t>La </a:t>
            </a:r>
            <a:r>
              <a:rPr lang="en-GB" dirty="0" err="1">
                <a:latin typeface="Verdana 2" panose="020B0604020202020204" charset="0"/>
                <a:cs typeface="Verdana 2" panose="020B0604020202020204" charset="0"/>
              </a:rPr>
              <a:t>Foire</a:t>
            </a:r>
            <a:r>
              <a:rPr lang="en-GB" dirty="0">
                <a:latin typeface="Verdana 2" panose="020B0604020202020204" charset="0"/>
                <a:cs typeface="Verdana 2" panose="020B0604020202020204" charset="0"/>
              </a:rPr>
              <a:t> Anti-</a:t>
            </a:r>
            <a:r>
              <a:rPr lang="en-GB" dirty="0" err="1">
                <a:latin typeface="Verdana 2" panose="020B0604020202020204" charset="0"/>
                <a:cs typeface="Verdana 2" panose="020B0604020202020204" charset="0"/>
              </a:rPr>
              <a:t>Gaspillage</a:t>
            </a:r>
            <a:r>
              <a:rPr lang="en-GB" dirty="0">
                <a:latin typeface="Verdana 2" panose="020B0604020202020204" charset="0"/>
                <a:cs typeface="Verdana 2" panose="020B0604020202020204" charset="0"/>
              </a:rPr>
              <a:t>, Video clips, dedicated website </a:t>
            </a:r>
            <a:endParaRPr lang="en-US" dirty="0">
              <a:latin typeface="Verdana 2" panose="020B0604020202020204" charset="0"/>
              <a:cs typeface="Verdana 2" panose="020B0604020202020204" charset="0"/>
            </a:endParaRPr>
          </a:p>
          <a:p>
            <a:pPr marL="0" indent="0" algn="just">
              <a:buNone/>
            </a:pPr>
            <a:endParaRPr lang="en-GB" dirty="0">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a:p>
            <a:pPr algn="just"/>
            <a:endParaRPr lang="en-US" dirty="0">
              <a:latin typeface="Verdana 2" panose="020B0604020202020204" charset="0"/>
              <a:cs typeface="Verdana 2" panose="020B0604020202020204" charset="0"/>
            </a:endParaRPr>
          </a:p>
          <a:p>
            <a:endParaRPr lang="en-US" dirty="0">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31ADCB93-3E39-093D-0D14-879892BB20F0}"/>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70A3BA30-5408-5482-8B27-080DDB615FBF}"/>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989343B0-659D-BE36-8FB8-65C294BBB92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5F4C5023-B244-4162-6646-EB7FF4445A0D}"/>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31</a:t>
            </a:r>
          </a:p>
        </p:txBody>
      </p:sp>
    </p:spTree>
    <p:extLst>
      <p:ext uri="{BB962C8B-B14F-4D97-AF65-F5344CB8AC3E}">
        <p14:creationId xmlns:p14="http://schemas.microsoft.com/office/powerpoint/2010/main" val="4118558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786" y="635997"/>
            <a:ext cx="15943778" cy="914400"/>
          </a:xfrm>
        </p:spPr>
        <p:txBody>
          <a:bodyPr>
            <a:normAutofit/>
          </a:bodyPr>
          <a:lstStyle/>
          <a:p>
            <a:r>
              <a:rPr lang="en-US" sz="4400" b="1" dirty="0">
                <a:solidFill>
                  <a:schemeClr val="accent5"/>
                </a:solidFill>
                <a:latin typeface="Verdana" panose="020B0604030504040204" pitchFamily="34" charset="0"/>
                <a:ea typeface="Verdana" panose="020B0604030504040204" pitchFamily="34" charset="0"/>
              </a:rPr>
              <a:t>Private sector initiatives </a:t>
            </a:r>
            <a:endParaRPr lang="en-US" b="1" dirty="0">
              <a:latin typeface="Albertus MT"/>
            </a:endParaRPr>
          </a:p>
        </p:txBody>
      </p:sp>
      <p:sp>
        <p:nvSpPr>
          <p:cNvPr id="3" name="Content Placeholder 2"/>
          <p:cNvSpPr>
            <a:spLocks noGrp="1"/>
          </p:cNvSpPr>
          <p:nvPr>
            <p:ph idx="1"/>
          </p:nvPr>
        </p:nvSpPr>
        <p:spPr>
          <a:xfrm>
            <a:off x="1623786" y="1790700"/>
            <a:ext cx="16043564" cy="7006936"/>
          </a:xfrm>
        </p:spPr>
        <p:txBody>
          <a:bodyPr/>
          <a:lstStyle/>
          <a:p>
            <a:r>
              <a:rPr lang="en-US" dirty="0">
                <a:latin typeface="Verdana 2" panose="020B0604020202020204" charset="0"/>
                <a:cs typeface="Verdana 2" panose="020B0604020202020204" charset="0"/>
              </a:rPr>
              <a:t> </a:t>
            </a:r>
            <a:r>
              <a:rPr lang="en-US" sz="3600" dirty="0">
                <a:latin typeface="Verdana 2" panose="020B0604020202020204" charset="0"/>
                <a:cs typeface="Verdana 2" panose="020B0604020202020204" charset="0"/>
              </a:rPr>
              <a:t>Club des Entrepreneurs de </a:t>
            </a:r>
            <a:r>
              <a:rPr lang="en-US" sz="3600" dirty="0" err="1">
                <a:latin typeface="Verdana 2" panose="020B0604020202020204" charset="0"/>
                <a:cs typeface="Verdana 2" panose="020B0604020202020204" charset="0"/>
              </a:rPr>
              <a:t>l’Économie</a:t>
            </a:r>
            <a:r>
              <a:rPr lang="en-US" sz="3600" dirty="0">
                <a:latin typeface="Verdana 2" panose="020B0604020202020204" charset="0"/>
                <a:cs typeface="Verdana 2" panose="020B0604020202020204" charset="0"/>
              </a:rPr>
              <a:t> </a:t>
            </a:r>
            <a:r>
              <a:rPr lang="en-US" sz="3600" dirty="0" err="1">
                <a:latin typeface="Verdana 2" panose="020B0604020202020204" charset="0"/>
                <a:cs typeface="Verdana 2" panose="020B0604020202020204" charset="0"/>
              </a:rPr>
              <a:t>Circulaire</a:t>
            </a:r>
            <a:r>
              <a:rPr lang="en-US" sz="3600" dirty="0">
                <a:latin typeface="Verdana 2" panose="020B0604020202020204" charset="0"/>
                <a:cs typeface="Verdana 2" panose="020B0604020202020204" charset="0"/>
              </a:rPr>
              <a:t> – a Platform to share knowledge, information and best practices.</a:t>
            </a:r>
          </a:p>
          <a:p>
            <a:r>
              <a:rPr lang="en-US" sz="3600" dirty="0">
                <a:latin typeface="Verdana 2" panose="020B0604020202020204" charset="0"/>
                <a:cs typeface="Verdana 2" panose="020B0604020202020204" charset="0"/>
              </a:rPr>
              <a:t>Encourage start-ups on CE Businesses</a:t>
            </a:r>
          </a:p>
          <a:p>
            <a:r>
              <a:rPr lang="en-US" sz="3600" dirty="0">
                <a:latin typeface="Verdana 2" panose="020B0604020202020204" charset="0"/>
                <a:cs typeface="Verdana 2" panose="020B0604020202020204" charset="0"/>
              </a:rPr>
              <a:t> On-going initiatives:</a:t>
            </a:r>
          </a:p>
          <a:p>
            <a:pPr marL="771525" indent="-771525">
              <a:buAutoNum type="romanLcParenBoth"/>
            </a:pPr>
            <a:r>
              <a:rPr lang="en-US" sz="3600" u="sng" dirty="0">
                <a:latin typeface="Verdana 2" panose="020B0604020202020204" charset="0"/>
                <a:cs typeface="Verdana 2" panose="020B0604020202020204" charset="0"/>
              </a:rPr>
              <a:t>Construction sector </a:t>
            </a:r>
            <a:r>
              <a:rPr lang="en-US" sz="3600" dirty="0">
                <a:latin typeface="Verdana 2" panose="020B0604020202020204" charset="0"/>
                <a:cs typeface="Verdana 2" panose="020B0604020202020204" charset="0"/>
              </a:rPr>
              <a:t>– development of recycled products, recycling of construction and demolition waste &amp; a digital platform to encourage re-use of building materials </a:t>
            </a:r>
          </a:p>
          <a:p>
            <a:pPr marL="600075" indent="-600075">
              <a:buAutoNum type="romanLcParenBoth"/>
            </a:pPr>
            <a:r>
              <a:rPr lang="en-US" dirty="0">
                <a:latin typeface="Verdana 2" panose="020B0604020202020204" charset="0"/>
                <a:cs typeface="Verdana 2" panose="020B0604020202020204" charset="0"/>
              </a:rPr>
              <a:t>   </a:t>
            </a:r>
            <a:r>
              <a:rPr lang="en-US" sz="3600" u="sng" dirty="0" err="1">
                <a:latin typeface="Verdana 2" panose="020B0604020202020204" charset="0"/>
                <a:cs typeface="Verdana 2" panose="020B0604020202020204" charset="0"/>
              </a:rPr>
              <a:t>Agri</a:t>
            </a:r>
            <a:r>
              <a:rPr lang="en-US" sz="3600" u="sng" dirty="0">
                <a:latin typeface="Verdana 2" panose="020B0604020202020204" charset="0"/>
                <a:cs typeface="Verdana 2" panose="020B0604020202020204" charset="0"/>
              </a:rPr>
              <a:t>-Food Sector </a:t>
            </a:r>
            <a:r>
              <a:rPr lang="en-US" sz="3600" dirty="0">
                <a:latin typeface="Verdana 2" panose="020B0604020202020204" charset="0"/>
                <a:cs typeface="Verdana 2" panose="020B0604020202020204" charset="0"/>
              </a:rPr>
              <a:t>– re-distribution of sur-plus food to avoid food-waste  and integration of circularity in production chains.</a:t>
            </a:r>
          </a:p>
          <a:p>
            <a:pPr marL="600075" indent="-600075">
              <a:buAutoNum type="romanLcParenBoth"/>
            </a:pPr>
            <a:r>
              <a:rPr lang="en-US" sz="3600" dirty="0">
                <a:latin typeface="Verdana 2" panose="020B0604020202020204" charset="0"/>
                <a:cs typeface="Verdana 2" panose="020B0604020202020204" charset="0"/>
              </a:rPr>
              <a:t> </a:t>
            </a:r>
            <a:r>
              <a:rPr lang="en-US" sz="3600" u="sng" dirty="0">
                <a:latin typeface="Verdana 2" panose="020B0604020202020204" charset="0"/>
                <a:cs typeface="Verdana 2" panose="020B0604020202020204" charset="0"/>
              </a:rPr>
              <a:t>Recycling of paper/ carton </a:t>
            </a:r>
            <a:r>
              <a:rPr lang="en-US" sz="3600" dirty="0">
                <a:latin typeface="Verdana 2" panose="020B0604020202020204" charset="0"/>
                <a:cs typeface="Verdana 2" panose="020B0604020202020204" charset="0"/>
              </a:rPr>
              <a:t>– production of egg trays and Kraft paper</a:t>
            </a:r>
          </a:p>
          <a:p>
            <a:pPr marL="600075" indent="-600075">
              <a:buAutoNum type="romanLcParenBoth"/>
            </a:pPr>
            <a:r>
              <a:rPr lang="en-US" sz="3600" dirty="0">
                <a:latin typeface="Verdana 2" panose="020B0604020202020204" charset="0"/>
                <a:cs typeface="Verdana 2" panose="020B0604020202020204" charset="0"/>
              </a:rPr>
              <a:t> </a:t>
            </a:r>
            <a:r>
              <a:rPr lang="en-US" sz="3600" u="sng" dirty="0">
                <a:latin typeface="Verdana 2" panose="020B0604020202020204" charset="0"/>
                <a:cs typeface="Verdana 2" panose="020B0604020202020204" charset="0"/>
              </a:rPr>
              <a:t>Recycling of plastic </a:t>
            </a:r>
            <a:r>
              <a:rPr lang="en-US" sz="3600" dirty="0">
                <a:latin typeface="Verdana 2" panose="020B0604020202020204" charset="0"/>
                <a:cs typeface="Verdana 2" panose="020B0604020202020204" charset="0"/>
              </a:rPr>
              <a:t>– production of other plastic materials</a:t>
            </a:r>
          </a:p>
          <a:p>
            <a:pPr marL="600075" indent="-600075">
              <a:buAutoNum type="romanLcParenBoth"/>
            </a:pPr>
            <a:endParaRPr lang="en-US" sz="3600"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23615FA5-C8C9-E15E-6311-6FF59EF524A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514EA613-EDFA-FD30-1FFB-49C01F78F06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1CB4F3FF-B8A5-B2A4-B41A-CCF94247D50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9E311FB0-FDE1-1A1C-B8F4-82998011C566}"/>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32</a:t>
            </a:r>
          </a:p>
        </p:txBody>
      </p:sp>
    </p:spTree>
    <p:extLst>
      <p:ext uri="{BB962C8B-B14F-4D97-AF65-F5344CB8AC3E}">
        <p14:creationId xmlns:p14="http://schemas.microsoft.com/office/powerpoint/2010/main" val="2248050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64130"/>
            <a:ext cx="15854121" cy="1021770"/>
          </a:xfrm>
        </p:spPr>
        <p:txBody>
          <a:bodyPr>
            <a:noAutofit/>
          </a:bodyPr>
          <a:lstStyle/>
          <a:p>
            <a:r>
              <a:rPr lang="en-GB" sz="4000" b="1" dirty="0">
                <a:solidFill>
                  <a:schemeClr val="accent5"/>
                </a:solidFill>
                <a:latin typeface="Verdana" panose="020B0604030504040204" pitchFamily="34" charset="0"/>
                <a:ea typeface="Verdana" panose="020B0604030504040204" pitchFamily="34" charset="0"/>
              </a:rPr>
              <a:t>Future projects – </a:t>
            </a:r>
            <a:br>
              <a:rPr lang="en-GB" sz="4000" b="1" dirty="0">
                <a:solidFill>
                  <a:schemeClr val="accent5"/>
                </a:solidFill>
                <a:latin typeface="Verdana" panose="020B0604030504040204" pitchFamily="34" charset="0"/>
                <a:ea typeface="Verdana" panose="020B0604030504040204" pitchFamily="34" charset="0"/>
              </a:rPr>
            </a:br>
            <a:r>
              <a:rPr lang="en-GB" sz="4000" b="1" dirty="0">
                <a:solidFill>
                  <a:schemeClr val="accent5"/>
                </a:solidFill>
                <a:latin typeface="Verdana" panose="020B0604030504040204" pitchFamily="34" charset="0"/>
                <a:ea typeface="Verdana" panose="020B0604030504040204" pitchFamily="34" charset="0"/>
              </a:rPr>
              <a:t>collaboration with development partners</a:t>
            </a:r>
            <a:endParaRPr lang="en-US" sz="4200" b="1" dirty="0">
              <a:solidFill>
                <a:schemeClr val="accent2"/>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 name="Content Placeholder 2"/>
          <p:cNvSpPr>
            <a:spLocks noGrp="1"/>
          </p:cNvSpPr>
          <p:nvPr>
            <p:ph idx="1"/>
          </p:nvPr>
        </p:nvSpPr>
        <p:spPr>
          <a:xfrm>
            <a:off x="1055914" y="2286000"/>
            <a:ext cx="15854121" cy="6210300"/>
          </a:xfrm>
        </p:spPr>
        <p:txBody>
          <a:bodyPr>
            <a:noAutofit/>
          </a:bodyPr>
          <a:lstStyle/>
          <a:p>
            <a:pPr algn="just"/>
            <a:r>
              <a:rPr lang="en-US" sz="2800" b="1" dirty="0">
                <a:solidFill>
                  <a:schemeClr val="accent6"/>
                </a:solidFill>
                <a:latin typeface="Verdana 2" panose="020B0604020202020204" charset="0"/>
                <a:cs typeface="Verdana 2" panose="020B0604020202020204" charset="0"/>
              </a:rPr>
              <a:t>European Union </a:t>
            </a:r>
            <a:r>
              <a:rPr lang="en-US" sz="2800" dirty="0">
                <a:latin typeface="Verdana 2" panose="020B0604020202020204" charset="0"/>
                <a:cs typeface="Verdana 2" panose="020B0604020202020204" charset="0"/>
              </a:rPr>
              <a:t>– </a:t>
            </a:r>
            <a:r>
              <a:rPr lang="en-US" sz="2800" b="1" dirty="0">
                <a:latin typeface="Verdana 2" panose="020B0604020202020204" charset="0"/>
                <a:cs typeface="Verdana 2" panose="020B0604020202020204" charset="0"/>
              </a:rPr>
              <a:t>Euros 3.5 M as Support for implementation of Roadmap as part of the Multi-Annual Indicative </a:t>
            </a:r>
            <a:r>
              <a:rPr lang="en-US" sz="2800" b="1" dirty="0" err="1">
                <a:latin typeface="Verdana 2" panose="020B0604020202020204" charset="0"/>
                <a:cs typeface="Verdana 2" panose="020B0604020202020204" charset="0"/>
              </a:rPr>
              <a:t>Programme</a:t>
            </a:r>
            <a:r>
              <a:rPr lang="en-US" sz="2800" b="1" dirty="0">
                <a:latin typeface="Verdana 2" panose="020B0604020202020204" charset="0"/>
                <a:cs typeface="Verdana 2" panose="020B0604020202020204" charset="0"/>
              </a:rPr>
              <a:t> (2021-2027)</a:t>
            </a:r>
          </a:p>
          <a:p>
            <a:pPr marL="0" indent="0" algn="just">
              <a:buNone/>
            </a:pPr>
            <a:endParaRPr lang="en-US" sz="2800" b="1" dirty="0">
              <a:latin typeface="Verdana 2" panose="020B0604020202020204" charset="0"/>
              <a:cs typeface="Verdana 2" panose="020B0604020202020204" charset="0"/>
            </a:endParaRPr>
          </a:p>
          <a:p>
            <a:pPr algn="just"/>
            <a:r>
              <a:rPr lang="en-US" sz="2800" b="1" dirty="0">
                <a:latin typeface="Verdana 2" panose="020B0604020202020204" charset="0"/>
                <a:cs typeface="Verdana 2" panose="020B0604020202020204" charset="0"/>
              </a:rPr>
              <a:t>Objective of the project :</a:t>
            </a:r>
          </a:p>
          <a:p>
            <a:pPr lvl="1" algn="just">
              <a:buFont typeface="Courier New" panose="02070309020205020404" pitchFamily="49" charset="0"/>
              <a:buChar char="o"/>
            </a:pPr>
            <a:r>
              <a:rPr lang="en-GB" dirty="0">
                <a:latin typeface="Verdana 2" panose="020B0604020202020204" charset="0"/>
                <a:cs typeface="Verdana 2" panose="020B0604020202020204" charset="0"/>
              </a:rPr>
              <a:t>Strengthened </a:t>
            </a:r>
            <a:r>
              <a:rPr lang="en-GB" b="1" i="1" dirty="0">
                <a:solidFill>
                  <a:schemeClr val="accent6"/>
                </a:solidFill>
                <a:latin typeface="Verdana 2" panose="020B0604020202020204" charset="0"/>
                <a:cs typeface="Verdana 2" panose="020B0604020202020204" charset="0"/>
              </a:rPr>
              <a:t>institutional framework</a:t>
            </a:r>
          </a:p>
          <a:p>
            <a:pPr lvl="1" algn="just">
              <a:buFont typeface="Courier New" panose="02070309020205020404" pitchFamily="49" charset="0"/>
              <a:buChar char="o"/>
            </a:pPr>
            <a:r>
              <a:rPr lang="en-GB" b="1" i="1" dirty="0">
                <a:solidFill>
                  <a:schemeClr val="accent6"/>
                </a:solidFill>
                <a:latin typeface="Verdana 2" panose="020B0604020202020204" charset="0"/>
                <a:cs typeface="Verdana 2" panose="020B0604020202020204" charset="0"/>
              </a:rPr>
              <a:t>Legislations</a:t>
            </a:r>
            <a:r>
              <a:rPr lang="en-GB" dirty="0">
                <a:latin typeface="Verdana 2" panose="020B0604020202020204" charset="0"/>
                <a:cs typeface="Verdana 2" panose="020B0604020202020204" charset="0"/>
              </a:rPr>
              <a:t>, regulations, strategies, action plans, tools and incentives (La </a:t>
            </a:r>
            <a:r>
              <a:rPr lang="en-GB" dirty="0" err="1">
                <a:latin typeface="Verdana 2" panose="020B0604020202020204" charset="0"/>
                <a:cs typeface="Verdana 2" panose="020B0604020202020204" charset="0"/>
              </a:rPr>
              <a:t>Loi</a:t>
            </a:r>
            <a:r>
              <a:rPr lang="en-GB" dirty="0">
                <a:latin typeface="Verdana 2" panose="020B0604020202020204" charset="0"/>
                <a:cs typeface="Verdana 2" panose="020B0604020202020204" charset="0"/>
              </a:rPr>
              <a:t> Anti-</a:t>
            </a:r>
            <a:r>
              <a:rPr lang="en-GB" dirty="0" err="1">
                <a:latin typeface="Verdana 2" panose="020B0604020202020204" charset="0"/>
                <a:cs typeface="Verdana 2" panose="020B0604020202020204" charset="0"/>
              </a:rPr>
              <a:t>Gaspillage</a:t>
            </a:r>
            <a:r>
              <a:rPr lang="en-GB" dirty="0">
                <a:latin typeface="Verdana 2" panose="020B0604020202020204" charset="0"/>
                <a:cs typeface="Verdana 2" panose="020B0604020202020204" charset="0"/>
              </a:rPr>
              <a:t>)</a:t>
            </a:r>
          </a:p>
          <a:p>
            <a:pPr lvl="1" algn="just">
              <a:buFont typeface="Courier New" panose="02070309020205020404" pitchFamily="49" charset="0"/>
              <a:buChar char="o"/>
            </a:pPr>
            <a:r>
              <a:rPr lang="en-GB" dirty="0">
                <a:latin typeface="Verdana 2" panose="020B0604020202020204" charset="0"/>
                <a:cs typeface="Verdana 2" panose="020B0604020202020204" charset="0"/>
              </a:rPr>
              <a:t>Sensitisation – </a:t>
            </a:r>
            <a:r>
              <a:rPr lang="en-GB" b="1" i="1" dirty="0">
                <a:solidFill>
                  <a:schemeClr val="accent6"/>
                </a:solidFill>
                <a:latin typeface="Verdana 2" panose="020B0604020202020204" charset="0"/>
                <a:cs typeface="Verdana 2" panose="020B0604020202020204" charset="0"/>
              </a:rPr>
              <a:t>Communication strategy </a:t>
            </a:r>
          </a:p>
          <a:p>
            <a:pPr lvl="1" algn="just">
              <a:buFont typeface="Courier New" panose="02070309020205020404" pitchFamily="49" charset="0"/>
              <a:buChar char="o"/>
            </a:pPr>
            <a:r>
              <a:rPr lang="en-GB" dirty="0">
                <a:latin typeface="Verdana 2" panose="020B0604020202020204" charset="0"/>
                <a:cs typeface="Verdana 2" panose="020B0604020202020204" charset="0"/>
              </a:rPr>
              <a:t>Development of </a:t>
            </a:r>
            <a:r>
              <a:rPr lang="en-GB" b="1" i="1" dirty="0">
                <a:solidFill>
                  <a:schemeClr val="accent6"/>
                </a:solidFill>
                <a:latin typeface="Verdana 2" panose="020B0604020202020204" charset="0"/>
                <a:cs typeface="Verdana 2" panose="020B0604020202020204" charset="0"/>
              </a:rPr>
              <a:t>monitoring</a:t>
            </a:r>
            <a:r>
              <a:rPr lang="en-GB" i="1" dirty="0">
                <a:solidFill>
                  <a:schemeClr val="accent6"/>
                </a:solidFill>
                <a:latin typeface="Verdana 2" panose="020B0604020202020204" charset="0"/>
                <a:cs typeface="Verdana 2" panose="020B0604020202020204" charset="0"/>
              </a:rPr>
              <a:t> and </a:t>
            </a:r>
            <a:r>
              <a:rPr lang="en-GB" b="1" i="1" dirty="0">
                <a:solidFill>
                  <a:schemeClr val="accent6"/>
                </a:solidFill>
                <a:latin typeface="Verdana 2" panose="020B0604020202020204" charset="0"/>
                <a:cs typeface="Verdana 2" panose="020B0604020202020204" charset="0"/>
              </a:rPr>
              <a:t>communication tools</a:t>
            </a:r>
          </a:p>
          <a:p>
            <a:pPr marL="457200" lvl="1" indent="0" algn="just">
              <a:buNone/>
            </a:pPr>
            <a:endParaRPr lang="es-ES" b="1" i="1" dirty="0">
              <a:solidFill>
                <a:schemeClr val="accent6"/>
              </a:solidFill>
              <a:latin typeface="Verdana 2" panose="020B0604020202020204" charset="0"/>
              <a:cs typeface="Verdana 2" panose="020B0604020202020204" charset="0"/>
            </a:endParaRPr>
          </a:p>
          <a:p>
            <a:pPr algn="just"/>
            <a:r>
              <a:rPr lang="en-US" sz="2800" b="1" dirty="0">
                <a:latin typeface="Verdana 2" panose="020B0604020202020204" charset="0"/>
                <a:cs typeface="Verdana 2" panose="020B0604020202020204" charset="0"/>
              </a:rPr>
              <a:t>Focus of the Support </a:t>
            </a:r>
            <a:r>
              <a:rPr lang="en-US" sz="2800" b="1" dirty="0" err="1">
                <a:latin typeface="Verdana 2" panose="020B0604020202020204" charset="0"/>
                <a:cs typeface="Verdana 2" panose="020B0604020202020204" charset="0"/>
              </a:rPr>
              <a:t>Programme</a:t>
            </a:r>
            <a:r>
              <a:rPr lang="en-US" sz="2800" b="1" dirty="0">
                <a:latin typeface="Verdana 2" panose="020B0604020202020204" charset="0"/>
                <a:cs typeface="Verdana 2" panose="020B0604020202020204" charset="0"/>
              </a:rPr>
              <a:t> is the </a:t>
            </a:r>
            <a:r>
              <a:rPr lang="en-US" sz="2800" b="1" dirty="0">
                <a:solidFill>
                  <a:schemeClr val="accent6"/>
                </a:solidFill>
                <a:latin typeface="Verdana 2" panose="020B0604020202020204" charset="0"/>
                <a:cs typeface="Verdana 2" panose="020B0604020202020204" charset="0"/>
              </a:rPr>
              <a:t>Construction and Real Estate sector </a:t>
            </a:r>
            <a:r>
              <a:rPr lang="en-US" sz="2800" dirty="0">
                <a:solidFill>
                  <a:schemeClr val="accent6"/>
                </a:solidFill>
                <a:latin typeface="Verdana 2" panose="020B0604020202020204" charset="0"/>
                <a:cs typeface="Verdana 2" panose="020B0604020202020204" charset="0"/>
              </a:rPr>
              <a:t> </a:t>
            </a:r>
          </a:p>
          <a:p>
            <a:pPr marL="0" indent="0" algn="just">
              <a:buNone/>
            </a:pPr>
            <a:endParaRPr lang="en-US" sz="2800" dirty="0">
              <a:solidFill>
                <a:schemeClr val="accent6"/>
              </a:solidFill>
              <a:latin typeface="Verdana 2" panose="020B0604020202020204" charset="0"/>
              <a:cs typeface="Verdana 2" panose="020B0604020202020204" charset="0"/>
            </a:endParaRPr>
          </a:p>
          <a:p>
            <a:pPr algn="just"/>
            <a:r>
              <a:rPr lang="en-US" sz="2800" dirty="0">
                <a:latin typeface="Verdana 2" panose="020B0604020202020204" charset="0"/>
                <a:cs typeface="Verdana 2" panose="020B0604020202020204" charset="0"/>
              </a:rPr>
              <a:t>Project will start in </a:t>
            </a:r>
            <a:r>
              <a:rPr lang="en-US" sz="2800" b="1" dirty="0">
                <a:latin typeface="Verdana 2" panose="020B0604020202020204" charset="0"/>
                <a:cs typeface="Verdana 2" panose="020B0604020202020204" charset="0"/>
              </a:rPr>
              <a:t>May 2025</a:t>
            </a:r>
          </a:p>
          <a:p>
            <a:pPr lvl="1" algn="just">
              <a:buFont typeface="Courier New" panose="02070309020205020404" pitchFamily="49" charset="0"/>
              <a:buChar char="o"/>
            </a:pPr>
            <a:endParaRPr lang="en-US" sz="3200" u="sng"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C9C59B75-9A13-4143-9500-0C893688ABD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F237FBD3-46D8-B207-5511-EA5705BC39C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A493F2C1-1AF0-D9B8-7928-4A7546EECA1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928A8617-9F80-75F0-955A-AF957E073C90}"/>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33</a:t>
            </a:r>
          </a:p>
        </p:txBody>
      </p:sp>
    </p:spTree>
    <p:extLst>
      <p:ext uri="{BB962C8B-B14F-4D97-AF65-F5344CB8AC3E}">
        <p14:creationId xmlns:p14="http://schemas.microsoft.com/office/powerpoint/2010/main" val="378862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556" y="980634"/>
            <a:ext cx="14389244" cy="1363147"/>
          </a:xfrm>
        </p:spPr>
        <p:txBody>
          <a:bodyPr>
            <a:noAutofit/>
          </a:bodyPr>
          <a:lstStyle/>
          <a:p>
            <a:r>
              <a:rPr lang="en-GB" sz="4800" b="1" dirty="0">
                <a:solidFill>
                  <a:schemeClr val="accent5"/>
                </a:solidFill>
                <a:latin typeface="Verdana" panose="020B0604030504040204" pitchFamily="34" charset="0"/>
                <a:ea typeface="Verdana" panose="020B0604030504040204" pitchFamily="34" charset="0"/>
              </a:rPr>
              <a:t>Challenges to transition </a:t>
            </a:r>
            <a:br>
              <a:rPr lang="en-GB" sz="4800" b="1" dirty="0">
                <a:solidFill>
                  <a:schemeClr val="accent5"/>
                </a:solidFill>
                <a:latin typeface="Verdana" panose="020B0604030504040204" pitchFamily="34" charset="0"/>
                <a:ea typeface="Verdana" panose="020B0604030504040204" pitchFamily="34" charset="0"/>
              </a:rPr>
            </a:br>
            <a:r>
              <a:rPr lang="en-GB" sz="4800" b="1" dirty="0">
                <a:solidFill>
                  <a:schemeClr val="accent5"/>
                </a:solidFill>
                <a:latin typeface="Verdana" panose="020B0604030504040204" pitchFamily="34" charset="0"/>
                <a:ea typeface="Verdana" panose="020B0604030504040204" pitchFamily="34" charset="0"/>
              </a:rPr>
              <a:t>to a circular economy model</a:t>
            </a:r>
            <a:endParaRPr lang="en-US" sz="4500" dirty="0"/>
          </a:p>
        </p:txBody>
      </p:sp>
      <p:sp>
        <p:nvSpPr>
          <p:cNvPr id="3" name="Content Placeholder 2"/>
          <p:cNvSpPr>
            <a:spLocks noGrp="1"/>
          </p:cNvSpPr>
          <p:nvPr>
            <p:ph idx="1"/>
          </p:nvPr>
        </p:nvSpPr>
        <p:spPr>
          <a:xfrm>
            <a:off x="2191657" y="2628900"/>
            <a:ext cx="14478000" cy="5995892"/>
          </a:xfrm>
        </p:spPr>
        <p:txBody>
          <a:bodyPr/>
          <a:lstStyle/>
          <a:p>
            <a:pPr algn="just">
              <a:buFont typeface="Wingdings" panose="05000000000000000000" pitchFamily="2" charset="2"/>
              <a:buChar char="q"/>
            </a:pPr>
            <a:r>
              <a:rPr lang="en-GB" sz="4200" b="1" dirty="0">
                <a:solidFill>
                  <a:schemeClr val="accent6"/>
                </a:solidFill>
                <a:latin typeface="Verdana 2" panose="020B0604020202020204" charset="0"/>
                <a:cs typeface="Verdana 2" panose="020B0604020202020204" charset="0"/>
              </a:rPr>
              <a:t>Small economies of scale </a:t>
            </a:r>
            <a:r>
              <a:rPr lang="en-GB" sz="4200" b="1" dirty="0">
                <a:latin typeface="Verdana 2" panose="020B0604020202020204" charset="0"/>
                <a:cs typeface="Verdana 2" panose="020B0604020202020204" charset="0"/>
              </a:rPr>
              <a:t>: while there are some on-going initiatives, the volume of product for recycling is limited </a:t>
            </a:r>
          </a:p>
          <a:p>
            <a:pPr marL="0" indent="0" algn="just">
              <a:buNone/>
            </a:pPr>
            <a:endParaRPr lang="en-GB" sz="1575"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Regulatory framework </a:t>
            </a:r>
            <a:r>
              <a:rPr lang="en-GB" sz="4200" b="1" dirty="0">
                <a:latin typeface="Verdana 2" panose="020B0604020202020204" charset="0"/>
                <a:cs typeface="Verdana 2" panose="020B0604020202020204" charset="0"/>
              </a:rPr>
              <a:t>: social enterprises, pricing mechanism for secondary materials, traceability</a:t>
            </a:r>
          </a:p>
          <a:p>
            <a:pPr marL="0" indent="0" algn="just">
              <a:buNone/>
            </a:pPr>
            <a:endParaRPr lang="en-GB" sz="1800"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solidFill>
                  <a:schemeClr val="accent6"/>
                </a:solidFill>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Limited access to technology </a:t>
            </a:r>
          </a:p>
          <a:p>
            <a:pPr marL="0" indent="0" algn="just">
              <a:buNone/>
            </a:pPr>
            <a:endParaRPr lang="en-GB" sz="2100" b="1" dirty="0">
              <a:latin typeface="Verdana 2" panose="020B0604020202020204" charset="0"/>
              <a:cs typeface="Verdana 2" panose="020B0604020202020204" charset="0"/>
            </a:endParaRPr>
          </a:p>
          <a:p>
            <a:pPr algn="just">
              <a:buFont typeface="Wingdings" panose="05000000000000000000" pitchFamily="2" charset="2"/>
              <a:buChar char="q"/>
            </a:pPr>
            <a:r>
              <a:rPr lang="en-GB" sz="3600" b="1" dirty="0">
                <a:latin typeface="Verdana 2" panose="020B0604020202020204" charset="0"/>
                <a:cs typeface="Verdana 2" panose="020B0604020202020204" charset="0"/>
              </a:rPr>
              <a:t> </a:t>
            </a:r>
            <a:r>
              <a:rPr lang="en-GB" sz="4200" b="1" dirty="0">
                <a:solidFill>
                  <a:schemeClr val="accent6"/>
                </a:solidFill>
                <a:latin typeface="Verdana 2" panose="020B0604020202020204" charset="0"/>
                <a:cs typeface="Verdana 2" panose="020B0604020202020204" charset="0"/>
              </a:rPr>
              <a:t>Low market viability for recycled products </a:t>
            </a:r>
            <a:r>
              <a:rPr lang="en-GB" sz="4200" b="1" dirty="0">
                <a:latin typeface="Verdana 2" panose="020B0604020202020204" charset="0"/>
                <a:cs typeface="Verdana 2" panose="020B0604020202020204" charset="0"/>
              </a:rPr>
              <a:t>: reluctance to purchase recycled products (plastic, concrete)</a:t>
            </a:r>
          </a:p>
          <a:p>
            <a:endParaRPr lang="en-US"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3738E28F-DCDF-526B-42FC-1E84303CE02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D1972851-4E74-D2B0-ACDA-4A0587F9BAD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E6D1CE3D-B6F0-B895-BBA6-354E10BE055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334F6A54-36F5-8E62-2B1C-3C9C120E7D3F}"/>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34</a:t>
            </a:r>
          </a:p>
        </p:txBody>
      </p:sp>
    </p:spTree>
    <p:extLst>
      <p:ext uri="{BB962C8B-B14F-4D97-AF65-F5344CB8AC3E}">
        <p14:creationId xmlns:p14="http://schemas.microsoft.com/office/powerpoint/2010/main" val="366029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5" y="976746"/>
            <a:ext cx="14755090" cy="935181"/>
          </a:xfrm>
        </p:spPr>
        <p:txBody>
          <a:bodyPr>
            <a:normAutofit fontScale="90000"/>
          </a:bodyPr>
          <a:lstStyle/>
          <a:p>
            <a:r>
              <a:rPr lang="en-GB" sz="4400" b="1" dirty="0">
                <a:solidFill>
                  <a:schemeClr val="accent5"/>
                </a:solidFill>
                <a:latin typeface="Verdana" panose="020B0604030504040204" pitchFamily="34" charset="0"/>
                <a:ea typeface="Verdana" panose="020B0604030504040204" pitchFamily="34" charset="0"/>
              </a:rPr>
              <a:t>Regional Strategy to support Circular Economy</a:t>
            </a:r>
            <a:endParaRPr lang="en-US" sz="45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66455" y="2476500"/>
            <a:ext cx="14755090" cy="6037117"/>
          </a:xfrm>
        </p:spPr>
        <p:txBody>
          <a:bodyPr>
            <a:normAutofit/>
          </a:bodyPr>
          <a:lstStyle/>
          <a:p>
            <a:r>
              <a:rPr lang="en-US" dirty="0">
                <a:latin typeface="Verdana 2" panose="020B0604020202020204" charset="0"/>
                <a:cs typeface="Verdana 2" panose="020B0604020202020204" charset="0"/>
              </a:rPr>
              <a:t> Partnership amongst the Indian Ocean Islands:</a:t>
            </a:r>
          </a:p>
          <a:p>
            <a:pPr>
              <a:buFontTx/>
              <a:buChar char="-"/>
            </a:pPr>
            <a:r>
              <a:rPr lang="en-US" b="1" dirty="0">
                <a:solidFill>
                  <a:schemeClr val="accent6"/>
                </a:solidFill>
                <a:latin typeface="Verdana 2" panose="020B0604020202020204" charset="0"/>
                <a:cs typeface="Verdana 2" panose="020B0604020202020204" charset="0"/>
              </a:rPr>
              <a:t>To contribute towards building economies of scale</a:t>
            </a:r>
            <a:r>
              <a:rPr lang="en-US" dirty="0">
                <a:solidFill>
                  <a:schemeClr val="accent6"/>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 </a:t>
            </a:r>
            <a:r>
              <a:rPr lang="en-US" i="1" dirty="0">
                <a:latin typeface="Verdana 2" panose="020B0604020202020204" charset="0"/>
                <a:cs typeface="Verdana 2" panose="020B0604020202020204" charset="0"/>
              </a:rPr>
              <a:t>import of plastic and paper materials from Reunion Island</a:t>
            </a:r>
          </a:p>
          <a:p>
            <a:pPr>
              <a:buFontTx/>
              <a:buChar char="-"/>
            </a:pPr>
            <a:r>
              <a:rPr lang="en-US" b="1" dirty="0">
                <a:solidFill>
                  <a:schemeClr val="accent6"/>
                </a:solidFill>
                <a:latin typeface="Verdana 2" panose="020B0604020202020204" charset="0"/>
                <a:cs typeface="Verdana 2" panose="020B0604020202020204" charset="0"/>
              </a:rPr>
              <a:t>Collaboration to set up dedicated CE facilities in one of the islands </a:t>
            </a:r>
            <a:r>
              <a:rPr lang="en-US" dirty="0">
                <a:latin typeface="Verdana 2" panose="020B0604020202020204" charset="0"/>
                <a:cs typeface="Verdana 2" panose="020B0604020202020204" charset="0"/>
              </a:rPr>
              <a:t>– </a:t>
            </a:r>
            <a:r>
              <a:rPr lang="en-US" i="1" dirty="0">
                <a:latin typeface="Verdana 2" panose="020B0604020202020204" charset="0"/>
                <a:cs typeface="Verdana 2" panose="020B0604020202020204" charset="0"/>
              </a:rPr>
              <a:t>materials directed to one location for treatment</a:t>
            </a:r>
          </a:p>
          <a:p>
            <a:pPr>
              <a:buFontTx/>
              <a:buChar char="-"/>
            </a:pPr>
            <a:r>
              <a:rPr lang="en-US" b="1" dirty="0">
                <a:solidFill>
                  <a:schemeClr val="accent6"/>
                </a:solidFill>
                <a:latin typeface="Verdana 2" panose="020B0604020202020204" charset="0"/>
                <a:cs typeface="Verdana 2" panose="020B0604020202020204" charset="0"/>
              </a:rPr>
              <a:t>Development of a database</a:t>
            </a:r>
            <a:r>
              <a:rPr lang="en-US" dirty="0">
                <a:solidFill>
                  <a:schemeClr val="accent6"/>
                </a:solidFill>
                <a:latin typeface="Verdana 2" panose="020B0604020202020204" charset="0"/>
                <a:cs typeface="Verdana 2" panose="020B0604020202020204" charset="0"/>
              </a:rPr>
              <a:t> </a:t>
            </a:r>
            <a:r>
              <a:rPr lang="en-US" dirty="0">
                <a:latin typeface="Verdana 2" panose="020B0604020202020204" charset="0"/>
                <a:cs typeface="Verdana 2" panose="020B0604020202020204" charset="0"/>
              </a:rPr>
              <a:t>on the category and volume of materials available may lead to innovative CE ventures.</a:t>
            </a:r>
          </a:p>
          <a:p>
            <a:pPr lvl="0">
              <a:buFontTx/>
              <a:buChar char="-"/>
            </a:pPr>
            <a:r>
              <a:rPr lang="en-US" b="1" dirty="0">
                <a:solidFill>
                  <a:schemeClr val="accent6"/>
                </a:solidFill>
                <a:latin typeface="Verdana 2" panose="020B0604020202020204" charset="0"/>
                <a:cs typeface="Verdana 2" panose="020B0604020202020204" charset="0"/>
              </a:rPr>
              <a:t>Setting up of a Regional Institution on CE </a:t>
            </a:r>
            <a:r>
              <a:rPr lang="en-US" dirty="0">
                <a:latin typeface="Verdana 2" panose="020B0604020202020204" charset="0"/>
                <a:cs typeface="Verdana 2" panose="020B0604020202020204" charset="0"/>
              </a:rPr>
              <a:t>– provide training and technology to encourage adoption of circular practices.  </a:t>
            </a:r>
          </a:p>
          <a:p>
            <a:pPr lvl="0">
              <a:buFontTx/>
              <a:buChar char="-"/>
            </a:pPr>
            <a:r>
              <a:rPr lang="en-US" b="1" dirty="0">
                <a:solidFill>
                  <a:schemeClr val="accent6"/>
                </a:solidFill>
                <a:latin typeface="Verdana 2" panose="020B0604020202020204" charset="0"/>
                <a:cs typeface="Verdana 2" panose="020B0604020202020204" charset="0"/>
              </a:rPr>
              <a:t>Facilitate access to funding </a:t>
            </a:r>
            <a:r>
              <a:rPr lang="en-US" dirty="0">
                <a:latin typeface="Verdana 2" panose="020B0604020202020204" charset="0"/>
                <a:cs typeface="Verdana 2" panose="020B0604020202020204" charset="0"/>
              </a:rPr>
              <a:t>through a regional plan – in line with the SWITCH Africa project regrouping 7 pilot countries.  </a:t>
            </a:r>
          </a:p>
        </p:txBody>
      </p:sp>
      <p:sp>
        <p:nvSpPr>
          <p:cNvPr id="4" name="Freeform 7">
            <a:extLst>
              <a:ext uri="{FF2B5EF4-FFF2-40B4-BE49-F238E27FC236}">
                <a16:creationId xmlns:a16="http://schemas.microsoft.com/office/drawing/2014/main" id="{50216976-A189-F793-B8FC-DED5E0115B8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3EB0C94F-EE99-26BC-BB2A-FF956329421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6" name="Freeform 9">
            <a:extLst>
              <a:ext uri="{FF2B5EF4-FFF2-40B4-BE49-F238E27FC236}">
                <a16:creationId xmlns:a16="http://schemas.microsoft.com/office/drawing/2014/main" id="{4412A81E-CC97-881E-2353-26B6F139E79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7" name="TextBox 15">
            <a:extLst>
              <a:ext uri="{FF2B5EF4-FFF2-40B4-BE49-F238E27FC236}">
                <a16:creationId xmlns:a16="http://schemas.microsoft.com/office/drawing/2014/main" id="{8B542F9C-9358-E23F-95C6-39B33EB0E81E}"/>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35</a:t>
            </a:r>
          </a:p>
        </p:txBody>
      </p:sp>
    </p:spTree>
    <p:extLst>
      <p:ext uri="{BB962C8B-B14F-4D97-AF65-F5344CB8AC3E}">
        <p14:creationId xmlns:p14="http://schemas.microsoft.com/office/powerpoint/2010/main" val="1661580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6414-FF89-5A43-D341-1349F05E47C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9CC752-A25F-9990-E172-5B7C6A7F1B82}"/>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FA270698-8450-DA05-34C0-CCD8A8B3A2E1}"/>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3B0C629-6C51-E714-5BD3-11E32A6DA572}"/>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AFABBEF6-A7FE-F700-03F1-0E8B78F71871}"/>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671E72D3-6E87-5D5E-F09F-B38DC3B3638A}"/>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C9861704-26C2-06FB-C345-1AE911A9ADE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C2494270-2AA6-27B7-1E13-6FF4C3374C2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6B53570C-B7B5-6048-0589-4B5F3198924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7C83A1BB-36FD-18D4-EDDD-ED17E4E9DAAA}"/>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a:t>
            </a:r>
          </a:p>
          <a:p>
            <a:pPr algn="ctr">
              <a:lnSpc>
                <a:spcPts val="8400"/>
              </a:lnSpc>
            </a:pP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Comores</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5" name="TextBox 15">
            <a:extLst>
              <a:ext uri="{FF2B5EF4-FFF2-40B4-BE49-F238E27FC236}">
                <a16:creationId xmlns:a16="http://schemas.microsoft.com/office/drawing/2014/main" id="{72F37AE6-76FD-C17D-6A8F-8A801681BD9F}"/>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36</a:t>
            </a:r>
          </a:p>
        </p:txBody>
      </p:sp>
    </p:spTree>
    <p:extLst>
      <p:ext uri="{BB962C8B-B14F-4D97-AF65-F5344CB8AC3E}">
        <p14:creationId xmlns:p14="http://schemas.microsoft.com/office/powerpoint/2010/main" val="1410733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uilding with a tower and many boats in the water&#10;&#10;Description automatically generated">
            <a:extLst>
              <a:ext uri="{FF2B5EF4-FFF2-40B4-BE49-F238E27FC236}">
                <a16:creationId xmlns:a16="http://schemas.microsoft.com/office/drawing/2014/main" id="{EA562CF1-AC09-DC98-9E0C-2CC52676D2A6}"/>
              </a:ext>
            </a:extLst>
          </p:cNvPr>
          <p:cNvPicPr>
            <a:picLocks noChangeAspect="1"/>
          </p:cNvPicPr>
          <p:nvPr/>
        </p:nvPicPr>
        <p:blipFill rotWithShape="1">
          <a:blip r:embed="rId3"/>
          <a:srcRect t="12425" b="18915"/>
          <a:stretch/>
        </p:blipFill>
        <p:spPr>
          <a:xfrm>
            <a:off x="95510" y="101584"/>
            <a:ext cx="18262114" cy="5517328"/>
          </a:xfrm>
          <a:prstGeom prst="rect">
            <a:avLst/>
          </a:prstGeom>
        </p:spPr>
      </p:pic>
      <p:sp>
        <p:nvSpPr>
          <p:cNvPr id="3" name="Text 0"/>
          <p:cNvSpPr/>
          <p:nvPr/>
        </p:nvSpPr>
        <p:spPr>
          <a:xfrm>
            <a:off x="1170931" y="2465532"/>
            <a:ext cx="15288270" cy="1197251"/>
          </a:xfrm>
          <a:prstGeom prst="rect">
            <a:avLst/>
          </a:prstGeom>
          <a:noFill/>
          <a:ln/>
          <a:effectLst>
            <a:outerShdw blurRad="19050" dist="38100" dir="2700000" algn="bl" rotWithShape="0">
              <a:srgbClr val="000000">
                <a:alpha val="100000"/>
              </a:srgbClr>
            </a:outerShdw>
          </a:effectLst>
        </p:spPr>
        <p:txBody>
          <a:bodyPr wrap="square" lIns="190500" tIns="190500" rIns="190500" bIns="190500" rtlCol="0" anchor="t">
            <a:spAutoFit/>
          </a:bodyPr>
          <a:lstStyle/>
          <a:p>
            <a:pPr algn="ctr">
              <a:lnSpc>
                <a:spcPct val="80000"/>
              </a:lnSpc>
              <a:spcBef>
                <a:spcPts val="750"/>
              </a:spcBef>
            </a:pPr>
            <a:r>
              <a:rPr lang="fr-FR" sz="6600" b="1" dirty="0">
                <a:solidFill>
                  <a:schemeClr val="bg1"/>
                </a:solidFill>
                <a:latin typeface="Verdana" panose="020B0604030504040204" pitchFamily="34" charset="0"/>
                <a:ea typeface="Verdana" panose="020B0604030504040204" pitchFamily="34" charset="0"/>
                <a:cs typeface="Arial" pitchFamily="34" charset="-120"/>
              </a:rPr>
              <a:t>LES COMORES</a:t>
            </a:r>
          </a:p>
        </p:txBody>
      </p:sp>
      <p:sp>
        <p:nvSpPr>
          <p:cNvPr id="8" name="Text 2"/>
          <p:cNvSpPr/>
          <p:nvPr/>
        </p:nvSpPr>
        <p:spPr>
          <a:xfrm>
            <a:off x="1234821" y="5423440"/>
            <a:ext cx="5015130" cy="763286"/>
          </a:xfrm>
          <a:prstGeom prst="rect">
            <a:avLst/>
          </a:prstGeom>
          <a:noFill/>
          <a:ln/>
        </p:spPr>
        <p:txBody>
          <a:bodyPr wrap="square" lIns="190500" tIns="190500" rIns="190500" bIns="190500" rtlCol="0" anchor="t">
            <a:spAutoFit/>
          </a:bodyPr>
          <a:lstStyle/>
          <a:p>
            <a:pPr>
              <a:lnSpc>
                <a:spcPct val="80000"/>
              </a:lnSpc>
              <a:spcBef>
                <a:spcPts val="750"/>
              </a:spcBef>
            </a:pPr>
            <a:endParaRPr lang="en-US" sz="3000" dirty="0"/>
          </a:p>
        </p:txBody>
      </p:sp>
      <p:sp>
        <p:nvSpPr>
          <p:cNvPr id="9" name="Text 3"/>
          <p:cNvSpPr/>
          <p:nvPr/>
        </p:nvSpPr>
        <p:spPr>
          <a:xfrm>
            <a:off x="4053153" y="7281480"/>
            <a:ext cx="2963714" cy="1079976"/>
          </a:xfrm>
          <a:prstGeom prst="rect">
            <a:avLst/>
          </a:prstGeom>
          <a:solidFill>
            <a:srgbClr val="FFFFFF">
              <a:alpha val="0"/>
            </a:srgbClr>
          </a:solidFill>
          <a:ln/>
        </p:spPr>
        <p:txBody>
          <a:bodyPr wrap="square" lIns="190500" tIns="190500" rIns="190500" bIns="190500" rtlCol="0" anchor="t">
            <a:spAutoFit/>
          </a:bodyPr>
          <a:lstStyle/>
          <a:p>
            <a:pPr algn="ctr">
              <a:lnSpc>
                <a:spcPct val="80000"/>
              </a:lnSpc>
              <a:spcBef>
                <a:spcPts val="750"/>
              </a:spcBef>
            </a:pPr>
            <a:r>
              <a:rPr lang="en-US" sz="2800" b="1" dirty="0">
                <a:solidFill>
                  <a:srgbClr val="000000"/>
                </a:solidFill>
                <a:latin typeface="Verdana 2" panose="020B0604020202020204" charset="0"/>
                <a:cs typeface="Verdana 2" panose="020B0604020202020204" charset="0"/>
              </a:rPr>
              <a:t> 852.075 pers. (2023)</a:t>
            </a:r>
            <a:endParaRPr lang="en-US" sz="3000" dirty="0">
              <a:latin typeface="Verdana 2" panose="020B0604020202020204" charset="0"/>
              <a:cs typeface="Verdana 2" panose="020B0604020202020204" charset="0"/>
            </a:endParaRPr>
          </a:p>
        </p:txBody>
      </p:sp>
      <p:sp>
        <p:nvSpPr>
          <p:cNvPr id="11" name="Text 5"/>
          <p:cNvSpPr/>
          <p:nvPr/>
        </p:nvSpPr>
        <p:spPr>
          <a:xfrm>
            <a:off x="6537851" y="5766546"/>
            <a:ext cx="5015130" cy="763286"/>
          </a:xfrm>
          <a:prstGeom prst="rect">
            <a:avLst/>
          </a:prstGeom>
          <a:noFill/>
          <a:ln/>
        </p:spPr>
        <p:txBody>
          <a:bodyPr wrap="square" lIns="190500" tIns="190500" rIns="190500" bIns="190500" rtlCol="0" anchor="t">
            <a:spAutoFit/>
          </a:bodyPr>
          <a:lstStyle/>
          <a:p>
            <a:pPr>
              <a:lnSpc>
                <a:spcPct val="80000"/>
              </a:lnSpc>
              <a:spcBef>
                <a:spcPts val="750"/>
              </a:spcBef>
            </a:pPr>
            <a:endParaRPr lang="en-US" sz="3000" dirty="0"/>
          </a:p>
        </p:txBody>
      </p:sp>
      <p:pic>
        <p:nvPicPr>
          <p:cNvPr id="4" name="Picture 3">
            <a:extLst>
              <a:ext uri="{FF2B5EF4-FFF2-40B4-BE49-F238E27FC236}">
                <a16:creationId xmlns:a16="http://schemas.microsoft.com/office/drawing/2014/main" id="{AD705D22-0361-7897-B027-DB6E4FC63C71}"/>
              </a:ext>
            </a:extLst>
          </p:cNvPr>
          <p:cNvPicPr>
            <a:picLocks noChangeAspect="1"/>
          </p:cNvPicPr>
          <p:nvPr/>
        </p:nvPicPr>
        <p:blipFill>
          <a:blip r:embed="rId4"/>
          <a:stretch>
            <a:fillRect/>
          </a:stretch>
        </p:blipFill>
        <p:spPr>
          <a:xfrm>
            <a:off x="1008862" y="6529832"/>
            <a:ext cx="3044291" cy="2115964"/>
          </a:xfrm>
          <a:prstGeom prst="rect">
            <a:avLst/>
          </a:prstGeom>
        </p:spPr>
      </p:pic>
      <p:pic>
        <p:nvPicPr>
          <p:cNvPr id="6" name="Picture 5">
            <a:extLst>
              <a:ext uri="{FF2B5EF4-FFF2-40B4-BE49-F238E27FC236}">
                <a16:creationId xmlns:a16="http://schemas.microsoft.com/office/drawing/2014/main" id="{4730FB76-60DC-DE4E-1B19-02A17A677320}"/>
              </a:ext>
            </a:extLst>
          </p:cNvPr>
          <p:cNvPicPr>
            <a:picLocks noChangeAspect="1"/>
          </p:cNvPicPr>
          <p:nvPr/>
        </p:nvPicPr>
        <p:blipFill>
          <a:blip r:embed="rId5"/>
          <a:stretch>
            <a:fillRect/>
          </a:stretch>
        </p:blipFill>
        <p:spPr>
          <a:xfrm>
            <a:off x="10765008" y="5618912"/>
            <a:ext cx="2339316" cy="2927212"/>
          </a:xfrm>
          <a:prstGeom prst="rect">
            <a:avLst/>
          </a:prstGeom>
        </p:spPr>
      </p:pic>
      <p:sp>
        <p:nvSpPr>
          <p:cNvPr id="13" name="Text 3">
            <a:extLst>
              <a:ext uri="{FF2B5EF4-FFF2-40B4-BE49-F238E27FC236}">
                <a16:creationId xmlns:a16="http://schemas.microsoft.com/office/drawing/2014/main" id="{7AF2D053-BF91-1F4D-D06F-4CE8AA042B33}"/>
              </a:ext>
            </a:extLst>
          </p:cNvPr>
          <p:cNvSpPr/>
          <p:nvPr/>
        </p:nvSpPr>
        <p:spPr>
          <a:xfrm>
            <a:off x="13274261" y="7281480"/>
            <a:ext cx="2963714" cy="729430"/>
          </a:xfrm>
          <a:prstGeom prst="rect">
            <a:avLst/>
          </a:prstGeom>
          <a:solidFill>
            <a:srgbClr val="FFFFFF">
              <a:alpha val="0"/>
            </a:srgbClr>
          </a:solidFill>
          <a:ln/>
        </p:spPr>
        <p:txBody>
          <a:bodyPr wrap="square" lIns="190500" tIns="190500" rIns="190500" bIns="190500" rtlCol="0" anchor="t">
            <a:spAutoFit/>
          </a:bodyPr>
          <a:lstStyle/>
          <a:p>
            <a:pPr algn="ctr">
              <a:lnSpc>
                <a:spcPct val="80000"/>
              </a:lnSpc>
              <a:spcBef>
                <a:spcPts val="750"/>
              </a:spcBef>
            </a:pPr>
            <a:r>
              <a:rPr lang="en-US" sz="2800" b="1" dirty="0">
                <a:solidFill>
                  <a:srgbClr val="000000"/>
                </a:solidFill>
                <a:latin typeface="Verdana 2" panose="020B0604020202020204" charset="0"/>
                <a:cs typeface="Verdana 2" panose="020B0604020202020204" charset="0"/>
              </a:rPr>
              <a:t> 2 236 Km</a:t>
            </a:r>
            <a:r>
              <a:rPr lang="en-US" sz="2800" b="1" baseline="30000" dirty="0">
                <a:solidFill>
                  <a:srgbClr val="000000"/>
                </a:solidFill>
                <a:latin typeface="Verdana 2" panose="020B0604020202020204" charset="0"/>
                <a:cs typeface="Verdana 2" panose="020B0604020202020204" charset="0"/>
              </a:rPr>
              <a:t>2</a:t>
            </a:r>
          </a:p>
        </p:txBody>
      </p:sp>
      <p:sp>
        <p:nvSpPr>
          <p:cNvPr id="2" name="Freeform 7">
            <a:extLst>
              <a:ext uri="{FF2B5EF4-FFF2-40B4-BE49-F238E27FC236}">
                <a16:creationId xmlns:a16="http://schemas.microsoft.com/office/drawing/2014/main" id="{AB73868D-13EB-2E71-36E2-531872BF40F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6"/>
            <a:stretch>
              <a:fillRect/>
            </a:stretch>
          </a:blipFill>
        </p:spPr>
        <p:txBody>
          <a:bodyPr/>
          <a:lstStyle/>
          <a:p>
            <a:endParaRPr lang="LID4096"/>
          </a:p>
        </p:txBody>
      </p:sp>
      <p:sp>
        <p:nvSpPr>
          <p:cNvPr id="5" name="Freeform 8">
            <a:extLst>
              <a:ext uri="{FF2B5EF4-FFF2-40B4-BE49-F238E27FC236}">
                <a16:creationId xmlns:a16="http://schemas.microsoft.com/office/drawing/2014/main" id="{B4CAE2D9-E1D0-B53B-869B-0B748EBC94E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7"/>
            <a:stretch>
              <a:fillRect/>
            </a:stretch>
          </a:blipFill>
        </p:spPr>
        <p:txBody>
          <a:bodyPr/>
          <a:lstStyle/>
          <a:p>
            <a:endParaRPr lang="LID4096"/>
          </a:p>
        </p:txBody>
      </p:sp>
      <p:sp>
        <p:nvSpPr>
          <p:cNvPr id="7" name="Freeform 9">
            <a:extLst>
              <a:ext uri="{FF2B5EF4-FFF2-40B4-BE49-F238E27FC236}">
                <a16:creationId xmlns:a16="http://schemas.microsoft.com/office/drawing/2014/main" id="{49E9C8A2-A192-5213-9AE8-EEFE692E739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8"/>
            <a:stretch>
              <a:fillRect/>
            </a:stretch>
          </a:blipFill>
        </p:spPr>
        <p:txBody>
          <a:bodyPr/>
          <a:lstStyle/>
          <a:p>
            <a:endParaRPr lang="LID4096"/>
          </a:p>
        </p:txBody>
      </p:sp>
      <p:sp>
        <p:nvSpPr>
          <p:cNvPr id="10" name="TextBox 15">
            <a:extLst>
              <a:ext uri="{FF2B5EF4-FFF2-40B4-BE49-F238E27FC236}">
                <a16:creationId xmlns:a16="http://schemas.microsoft.com/office/drawing/2014/main" id="{7FCCB77C-3FB4-7219-1BBB-FA9AA9F5BEFB}"/>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9699" y="0"/>
            <a:ext cx="13798301" cy="9258300"/>
            <a:chOff x="0" y="0"/>
            <a:chExt cx="4721566" cy="3168047"/>
          </a:xfrm>
        </p:grpSpPr>
        <p:sp>
          <p:nvSpPr>
            <p:cNvPr id="3" name="Freeform 3"/>
            <p:cNvSpPr/>
            <p:nvPr/>
          </p:nvSpPr>
          <p:spPr>
            <a:xfrm>
              <a:off x="0" y="0"/>
              <a:ext cx="4721566" cy="3168047"/>
            </a:xfrm>
            <a:custGeom>
              <a:avLst/>
              <a:gdLst/>
              <a:ahLst/>
              <a:cxnLst/>
              <a:rect l="l" t="t" r="r" b="b"/>
              <a:pathLst>
                <a:path w="4721566" h="3168047">
                  <a:moveTo>
                    <a:pt x="2805" y="0"/>
                  </a:moveTo>
                  <a:lnTo>
                    <a:pt x="4718760" y="0"/>
                  </a:lnTo>
                  <a:cubicBezTo>
                    <a:pt x="4719504" y="0"/>
                    <a:pt x="4720218" y="296"/>
                    <a:pt x="4720744" y="822"/>
                  </a:cubicBezTo>
                  <a:cubicBezTo>
                    <a:pt x="4721270" y="1348"/>
                    <a:pt x="4721566" y="2061"/>
                    <a:pt x="4721566" y="2805"/>
                  </a:cubicBezTo>
                  <a:lnTo>
                    <a:pt x="4721566" y="3165242"/>
                  </a:lnTo>
                  <a:cubicBezTo>
                    <a:pt x="4721566" y="3165986"/>
                    <a:pt x="4721270" y="3166700"/>
                    <a:pt x="4720744" y="3167226"/>
                  </a:cubicBezTo>
                  <a:cubicBezTo>
                    <a:pt x="4720218" y="3167752"/>
                    <a:pt x="4719504" y="3168047"/>
                    <a:pt x="4718760" y="3168047"/>
                  </a:cubicBezTo>
                  <a:lnTo>
                    <a:pt x="2805" y="3168047"/>
                  </a:lnTo>
                  <a:cubicBezTo>
                    <a:pt x="2061" y="3168047"/>
                    <a:pt x="1348" y="3167752"/>
                    <a:pt x="822" y="3167226"/>
                  </a:cubicBezTo>
                  <a:cubicBezTo>
                    <a:pt x="296" y="3166700"/>
                    <a:pt x="0" y="3165986"/>
                    <a:pt x="0" y="3165242"/>
                  </a:cubicBezTo>
                  <a:lnTo>
                    <a:pt x="0" y="2805"/>
                  </a:lnTo>
                  <a:cubicBezTo>
                    <a:pt x="0" y="2061"/>
                    <a:pt x="296" y="1348"/>
                    <a:pt x="822" y="822"/>
                  </a:cubicBezTo>
                  <a:cubicBezTo>
                    <a:pt x="1348" y="296"/>
                    <a:pt x="2061" y="0"/>
                    <a:pt x="2805" y="0"/>
                  </a:cubicBezTo>
                  <a:close/>
                </a:path>
              </a:pathLst>
            </a:custGeom>
            <a:solidFill>
              <a:srgbClr val="A3E1E9"/>
            </a:solidFill>
          </p:spPr>
          <p:txBody>
            <a:bodyPr/>
            <a:lstStyle/>
            <a:p>
              <a:endParaRPr lang="LID4096"/>
            </a:p>
          </p:txBody>
        </p:sp>
        <p:sp>
          <p:nvSpPr>
            <p:cNvPr id="4" name="TextBox 4"/>
            <p:cNvSpPr txBox="1"/>
            <p:nvPr/>
          </p:nvSpPr>
          <p:spPr>
            <a:xfrm>
              <a:off x="0" y="-38100"/>
              <a:ext cx="4721566" cy="320614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2836416"/>
            <a:ext cx="8298866" cy="6246394"/>
            <a:chOff x="0" y="0"/>
            <a:chExt cx="1478643" cy="1112946"/>
          </a:xfrm>
        </p:grpSpPr>
        <p:sp>
          <p:nvSpPr>
            <p:cNvPr id="6" name="Freeform 6"/>
            <p:cNvSpPr/>
            <p:nvPr/>
          </p:nvSpPr>
          <p:spPr>
            <a:xfrm>
              <a:off x="0" y="0"/>
              <a:ext cx="1478643" cy="1112946"/>
            </a:xfrm>
            <a:custGeom>
              <a:avLst/>
              <a:gdLst/>
              <a:ahLst/>
              <a:cxnLst/>
              <a:rect l="l" t="t" r="r" b="b"/>
              <a:pathLst>
                <a:path w="1478643" h="1112946">
                  <a:moveTo>
                    <a:pt x="4664" y="0"/>
                  </a:moveTo>
                  <a:lnTo>
                    <a:pt x="1473979" y="0"/>
                  </a:lnTo>
                  <a:cubicBezTo>
                    <a:pt x="1475216" y="0"/>
                    <a:pt x="1476402" y="491"/>
                    <a:pt x="1477277" y="1366"/>
                  </a:cubicBezTo>
                  <a:cubicBezTo>
                    <a:pt x="1478152" y="2241"/>
                    <a:pt x="1478643" y="3427"/>
                    <a:pt x="1478643" y="4664"/>
                  </a:cubicBezTo>
                  <a:lnTo>
                    <a:pt x="1478643" y="1108281"/>
                  </a:lnTo>
                  <a:cubicBezTo>
                    <a:pt x="1478643" y="1110857"/>
                    <a:pt x="1476555" y="1112946"/>
                    <a:pt x="1473979" y="1112946"/>
                  </a:cubicBezTo>
                  <a:lnTo>
                    <a:pt x="4664" y="1112946"/>
                  </a:lnTo>
                  <a:cubicBezTo>
                    <a:pt x="3427" y="1112946"/>
                    <a:pt x="2241" y="1112454"/>
                    <a:pt x="1366" y="1111579"/>
                  </a:cubicBezTo>
                  <a:cubicBezTo>
                    <a:pt x="491" y="1110705"/>
                    <a:pt x="0" y="1109518"/>
                    <a:pt x="0" y="1108281"/>
                  </a:cubicBezTo>
                  <a:lnTo>
                    <a:pt x="0" y="4664"/>
                  </a:lnTo>
                  <a:cubicBezTo>
                    <a:pt x="0" y="3427"/>
                    <a:pt x="491" y="2241"/>
                    <a:pt x="1366" y="1366"/>
                  </a:cubicBezTo>
                  <a:cubicBezTo>
                    <a:pt x="2241" y="491"/>
                    <a:pt x="3427" y="0"/>
                    <a:pt x="4664" y="0"/>
                  </a:cubicBezTo>
                  <a:close/>
                </a:path>
              </a:pathLst>
            </a:custGeom>
            <a:blipFill>
              <a:blip r:embed="rId2"/>
              <a:stretch>
                <a:fillRect l="-5040" r="-5040"/>
              </a:stretch>
            </a:blipFill>
          </p:spPr>
          <p:txBody>
            <a:bodyPr/>
            <a:lstStyle/>
            <a:p>
              <a:endParaRPr lang="LID4096"/>
            </a:p>
          </p:txBody>
        </p:sp>
      </p:grpSp>
      <p:sp>
        <p:nvSpPr>
          <p:cNvPr id="7" name="Freeform 7"/>
          <p:cNvSpPr/>
          <p:nvPr/>
        </p:nvSpPr>
        <p:spPr>
          <a:xfrm>
            <a:off x="2200573" y="454719"/>
            <a:ext cx="1954994" cy="1954994"/>
          </a:xfrm>
          <a:custGeom>
            <a:avLst/>
            <a:gdLst/>
            <a:ahLst/>
            <a:cxnLst/>
            <a:rect l="l" t="t" r="r" b="b"/>
            <a:pathLst>
              <a:path w="1954994" h="1954994">
                <a:moveTo>
                  <a:pt x="0" y="0"/>
                </a:moveTo>
                <a:lnTo>
                  <a:pt x="1954994" y="0"/>
                </a:lnTo>
                <a:lnTo>
                  <a:pt x="1954994" y="1954994"/>
                </a:lnTo>
                <a:lnTo>
                  <a:pt x="0" y="1954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sp>
        <p:nvSpPr>
          <p:cNvPr id="8" name="TextBox 8"/>
          <p:cNvSpPr txBox="1"/>
          <p:nvPr/>
        </p:nvSpPr>
        <p:spPr>
          <a:xfrm>
            <a:off x="5409872" y="428916"/>
            <a:ext cx="11801042" cy="1703864"/>
          </a:xfrm>
          <a:prstGeom prst="rect">
            <a:avLst/>
          </a:prstGeom>
        </p:spPr>
        <p:txBody>
          <a:bodyPr wrap="square" lIns="0" tIns="0" rIns="0" bIns="0" rtlCol="0" anchor="t">
            <a:spAutoFit/>
          </a:bodyPr>
          <a:lstStyle/>
          <a:p>
            <a:pPr algn="just">
              <a:lnSpc>
                <a:spcPts val="7000"/>
              </a:lnSpc>
            </a:pPr>
            <a:r>
              <a:rPr lang="en-US" sz="5000" b="1" dirty="0">
                <a:solidFill>
                  <a:srgbClr val="21B0C3"/>
                </a:solidFill>
                <a:latin typeface="Verdana" panose="020B0604030504040204" pitchFamily="34" charset="0"/>
                <a:ea typeface="Verdana" panose="020B0604030504040204" pitchFamily="34" charset="0"/>
                <a:cs typeface="Helvetica World Bold"/>
                <a:sym typeface="Helvetica World Bold"/>
              </a:rPr>
              <a:t>ALLOCUTIONS DE BIENVENUE ET REMARQUES PRÉLIMINAIRES </a:t>
            </a:r>
          </a:p>
        </p:txBody>
      </p:sp>
      <p:grpSp>
        <p:nvGrpSpPr>
          <p:cNvPr id="9" name="Group 9"/>
          <p:cNvGrpSpPr/>
          <p:nvPr/>
        </p:nvGrpSpPr>
        <p:grpSpPr>
          <a:xfrm>
            <a:off x="8517470" y="7912615"/>
            <a:ext cx="9395431" cy="1170195"/>
            <a:chOff x="0" y="0"/>
            <a:chExt cx="2474517" cy="308200"/>
          </a:xfrm>
        </p:grpSpPr>
        <p:sp>
          <p:nvSpPr>
            <p:cNvPr id="10" name="Freeform 10"/>
            <p:cNvSpPr/>
            <p:nvPr/>
          </p:nvSpPr>
          <p:spPr>
            <a:xfrm>
              <a:off x="0" y="0"/>
              <a:ext cx="2474517" cy="308200"/>
            </a:xfrm>
            <a:custGeom>
              <a:avLst/>
              <a:gdLst/>
              <a:ahLst/>
              <a:cxnLst/>
              <a:rect l="l" t="t" r="r" b="b"/>
              <a:pathLst>
                <a:path w="2474517" h="308200">
                  <a:moveTo>
                    <a:pt x="41715" y="0"/>
                  </a:moveTo>
                  <a:lnTo>
                    <a:pt x="2432802" y="0"/>
                  </a:lnTo>
                  <a:cubicBezTo>
                    <a:pt x="2455840" y="0"/>
                    <a:pt x="2474517" y="18677"/>
                    <a:pt x="2474517" y="41715"/>
                  </a:cubicBezTo>
                  <a:lnTo>
                    <a:pt x="2474517" y="266484"/>
                  </a:lnTo>
                  <a:cubicBezTo>
                    <a:pt x="2474517" y="277548"/>
                    <a:pt x="2470122" y="288158"/>
                    <a:pt x="2462299" y="295981"/>
                  </a:cubicBezTo>
                  <a:cubicBezTo>
                    <a:pt x="2454476" y="303805"/>
                    <a:pt x="2443865" y="308200"/>
                    <a:pt x="2432802" y="308200"/>
                  </a:cubicBezTo>
                  <a:lnTo>
                    <a:pt x="41715" y="308200"/>
                  </a:lnTo>
                  <a:cubicBezTo>
                    <a:pt x="18677" y="308200"/>
                    <a:pt x="0" y="289523"/>
                    <a:pt x="0" y="26648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1" name="TextBox 11"/>
            <p:cNvSpPr txBox="1"/>
            <p:nvPr/>
          </p:nvSpPr>
          <p:spPr>
            <a:xfrm>
              <a:off x="0" y="19050"/>
              <a:ext cx="2474517" cy="289150"/>
            </a:xfrm>
            <a:prstGeom prst="rect">
              <a:avLst/>
            </a:prstGeom>
          </p:spPr>
          <p:txBody>
            <a:bodyPr lIns="50800" tIns="50800" rIns="50800" bIns="50800" rtlCol="0" anchor="ctr"/>
            <a:lstStyle/>
            <a:p>
              <a:pPr algn="ctr">
                <a:lnSpc>
                  <a:spcPts val="1500"/>
                </a:lnSpc>
              </a:pPr>
              <a:endParaRPr/>
            </a:p>
          </p:txBody>
        </p:sp>
      </p:grpSp>
      <p:sp>
        <p:nvSpPr>
          <p:cNvPr id="12" name="Freeform 12"/>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5"/>
            <a:stretch>
              <a:fillRect l="-614" t="-3219" r="-614"/>
            </a:stretch>
          </a:blipFill>
        </p:spPr>
        <p:txBody>
          <a:bodyPr/>
          <a:lstStyle/>
          <a:p>
            <a:endParaRPr lang="LID4096"/>
          </a:p>
        </p:txBody>
      </p:sp>
      <p:sp>
        <p:nvSpPr>
          <p:cNvPr id="13" name="Freeform 13"/>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6"/>
            <a:stretch>
              <a:fillRect/>
            </a:stretch>
          </a:blipFill>
        </p:spPr>
        <p:txBody>
          <a:bodyPr/>
          <a:lstStyle/>
          <a:p>
            <a:endParaRPr lang="LID4096"/>
          </a:p>
        </p:txBody>
      </p:sp>
      <p:sp>
        <p:nvSpPr>
          <p:cNvPr id="14" name="Freeform 14"/>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7"/>
            <a:stretch>
              <a:fillRect b="-13464"/>
            </a:stretch>
          </a:blipFill>
        </p:spPr>
        <p:txBody>
          <a:bodyPr/>
          <a:lstStyle/>
          <a:p>
            <a:endParaRPr lang="LID4096"/>
          </a:p>
        </p:txBody>
      </p:sp>
      <p:grpSp>
        <p:nvGrpSpPr>
          <p:cNvPr id="15" name="Group 15"/>
          <p:cNvGrpSpPr/>
          <p:nvPr/>
        </p:nvGrpSpPr>
        <p:grpSpPr>
          <a:xfrm>
            <a:off x="8517470" y="4169408"/>
            <a:ext cx="9395431" cy="1571131"/>
            <a:chOff x="0" y="0"/>
            <a:chExt cx="2474517" cy="413796"/>
          </a:xfrm>
        </p:grpSpPr>
        <p:sp>
          <p:nvSpPr>
            <p:cNvPr id="16" name="Freeform 16"/>
            <p:cNvSpPr/>
            <p:nvPr/>
          </p:nvSpPr>
          <p:spPr>
            <a:xfrm>
              <a:off x="0" y="0"/>
              <a:ext cx="2474517" cy="413796"/>
            </a:xfrm>
            <a:custGeom>
              <a:avLst/>
              <a:gdLst/>
              <a:ahLst/>
              <a:cxnLst/>
              <a:rect l="l" t="t" r="r" b="b"/>
              <a:pathLst>
                <a:path w="2474517" h="413796">
                  <a:moveTo>
                    <a:pt x="41715" y="0"/>
                  </a:moveTo>
                  <a:lnTo>
                    <a:pt x="2432802" y="0"/>
                  </a:lnTo>
                  <a:cubicBezTo>
                    <a:pt x="2455840" y="0"/>
                    <a:pt x="2474517" y="18677"/>
                    <a:pt x="2474517" y="41715"/>
                  </a:cubicBezTo>
                  <a:lnTo>
                    <a:pt x="2474517" y="372080"/>
                  </a:lnTo>
                  <a:cubicBezTo>
                    <a:pt x="2474517" y="383144"/>
                    <a:pt x="2470122" y="393754"/>
                    <a:pt x="2462299" y="401578"/>
                  </a:cubicBezTo>
                  <a:cubicBezTo>
                    <a:pt x="2454476" y="409401"/>
                    <a:pt x="2443865" y="413796"/>
                    <a:pt x="2432802" y="413796"/>
                  </a:cubicBezTo>
                  <a:lnTo>
                    <a:pt x="41715" y="413796"/>
                  </a:lnTo>
                  <a:cubicBezTo>
                    <a:pt x="30652" y="413796"/>
                    <a:pt x="20041" y="409401"/>
                    <a:pt x="12218" y="401578"/>
                  </a:cubicBezTo>
                  <a:cubicBezTo>
                    <a:pt x="4395" y="393754"/>
                    <a:pt x="0" y="383144"/>
                    <a:pt x="0" y="372080"/>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7" name="TextBox 17"/>
            <p:cNvSpPr txBox="1"/>
            <p:nvPr/>
          </p:nvSpPr>
          <p:spPr>
            <a:xfrm>
              <a:off x="0" y="19050"/>
              <a:ext cx="2474517" cy="394746"/>
            </a:xfrm>
            <a:prstGeom prst="rect">
              <a:avLst/>
            </a:prstGeom>
          </p:spPr>
          <p:txBody>
            <a:bodyPr lIns="50800" tIns="50800" rIns="50800" bIns="50800" rtlCol="0" anchor="ctr"/>
            <a:lstStyle/>
            <a:p>
              <a:pPr algn="ctr">
                <a:lnSpc>
                  <a:spcPts val="1500"/>
                </a:lnSpc>
              </a:pPr>
              <a:endParaRPr/>
            </a:p>
          </p:txBody>
        </p:sp>
      </p:grpSp>
      <p:sp>
        <p:nvSpPr>
          <p:cNvPr id="18" name="TextBox 18"/>
          <p:cNvSpPr txBox="1"/>
          <p:nvPr/>
        </p:nvSpPr>
        <p:spPr>
          <a:xfrm>
            <a:off x="8597894" y="4235166"/>
            <a:ext cx="9208083" cy="1399679"/>
          </a:xfrm>
          <a:prstGeom prst="rect">
            <a:avLst/>
          </a:prstGeom>
        </p:spPr>
        <p:txBody>
          <a:bodyPr wrap="square"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Commission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l’Union</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africaine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Caroline TAGWIREYI</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800"/>
              </a:lnSpc>
            </a:pP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fonctionnaire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principale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chargée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l’Atténuation</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changement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climatique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direction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l’Environnement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durable et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bleue</a:t>
            </a:r>
            <a:endParaRPr lang="en-US" sz="2000" dirty="0">
              <a:solidFill>
                <a:srgbClr val="000000"/>
              </a:solidFill>
              <a:latin typeface="Verdana" panose="020B0604030504040204" pitchFamily="34" charset="0"/>
              <a:ea typeface="Verdana" panose="020B0604030504040204" pitchFamily="34" charset="0"/>
              <a:cs typeface="Helvetica World"/>
              <a:sym typeface="Helvetica World"/>
            </a:endParaRPr>
          </a:p>
        </p:txBody>
      </p:sp>
      <p:sp>
        <p:nvSpPr>
          <p:cNvPr id="19" name="TextBox 19"/>
          <p:cNvSpPr txBox="1"/>
          <p:nvPr/>
        </p:nvSpPr>
        <p:spPr>
          <a:xfrm>
            <a:off x="8704818" y="8117348"/>
            <a:ext cx="8831883" cy="681533"/>
          </a:xfrm>
          <a:prstGeom prst="rect">
            <a:avLst/>
          </a:prstGeom>
        </p:spPr>
        <p:txBody>
          <a:bodyPr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coordinatrice-Résidente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des Nations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unies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Maurice et Seychelles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Lisa SIMRIQUE SINGH</a:t>
            </a:r>
          </a:p>
        </p:txBody>
      </p:sp>
      <p:grpSp>
        <p:nvGrpSpPr>
          <p:cNvPr id="20" name="Group 20"/>
          <p:cNvGrpSpPr/>
          <p:nvPr/>
        </p:nvGrpSpPr>
        <p:grpSpPr>
          <a:xfrm>
            <a:off x="8517470" y="5959613"/>
            <a:ext cx="9395431" cy="1736111"/>
            <a:chOff x="0" y="0"/>
            <a:chExt cx="2474517" cy="457247"/>
          </a:xfrm>
        </p:grpSpPr>
        <p:sp>
          <p:nvSpPr>
            <p:cNvPr id="21" name="Freeform 21"/>
            <p:cNvSpPr/>
            <p:nvPr/>
          </p:nvSpPr>
          <p:spPr>
            <a:xfrm>
              <a:off x="0" y="0"/>
              <a:ext cx="2474517" cy="457247"/>
            </a:xfrm>
            <a:custGeom>
              <a:avLst/>
              <a:gdLst/>
              <a:ahLst/>
              <a:cxnLst/>
              <a:rect l="l" t="t" r="r" b="b"/>
              <a:pathLst>
                <a:path w="2474517" h="457247">
                  <a:moveTo>
                    <a:pt x="41715" y="0"/>
                  </a:moveTo>
                  <a:lnTo>
                    <a:pt x="2432802" y="0"/>
                  </a:lnTo>
                  <a:cubicBezTo>
                    <a:pt x="2455840" y="0"/>
                    <a:pt x="2474517" y="18677"/>
                    <a:pt x="2474517" y="41715"/>
                  </a:cubicBezTo>
                  <a:lnTo>
                    <a:pt x="2474517" y="415532"/>
                  </a:lnTo>
                  <a:cubicBezTo>
                    <a:pt x="2474517" y="438571"/>
                    <a:pt x="2455840" y="457247"/>
                    <a:pt x="2432802" y="457247"/>
                  </a:cubicBezTo>
                  <a:lnTo>
                    <a:pt x="41715" y="457247"/>
                  </a:lnTo>
                  <a:cubicBezTo>
                    <a:pt x="30652" y="457247"/>
                    <a:pt x="20041" y="452852"/>
                    <a:pt x="12218" y="445029"/>
                  </a:cubicBezTo>
                  <a:cubicBezTo>
                    <a:pt x="4395" y="437206"/>
                    <a:pt x="0" y="426595"/>
                    <a:pt x="0" y="415532"/>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2" name="TextBox 22"/>
            <p:cNvSpPr txBox="1"/>
            <p:nvPr/>
          </p:nvSpPr>
          <p:spPr>
            <a:xfrm>
              <a:off x="0" y="19050"/>
              <a:ext cx="2474517" cy="438197"/>
            </a:xfrm>
            <a:prstGeom prst="rect">
              <a:avLst/>
            </a:prstGeom>
          </p:spPr>
          <p:txBody>
            <a:bodyPr lIns="50800" tIns="50800" rIns="50800" bIns="50800" rtlCol="0" anchor="ctr"/>
            <a:lstStyle/>
            <a:p>
              <a:pPr algn="ctr">
                <a:lnSpc>
                  <a:spcPts val="1500"/>
                </a:lnSpc>
              </a:pPr>
              <a:endParaRPr/>
            </a:p>
          </p:txBody>
        </p:sp>
      </p:grpSp>
      <p:sp>
        <p:nvSpPr>
          <p:cNvPr id="23" name="TextBox 23"/>
          <p:cNvSpPr txBox="1"/>
          <p:nvPr/>
        </p:nvSpPr>
        <p:spPr>
          <a:xfrm>
            <a:off x="8704818" y="6098846"/>
            <a:ext cx="9101159" cy="1399679"/>
          </a:xfrm>
          <a:prstGeom prst="rect">
            <a:avLst/>
          </a:prstGeom>
        </p:spPr>
        <p:txBody>
          <a:bodyPr wrap="square" lIns="0" tIns="0" rIns="0" bIns="0" rtlCol="0" anchor="t">
            <a:spAutoFit/>
          </a:bodyPr>
          <a:lstStyle/>
          <a:p>
            <a:pPr algn="ctr">
              <a:lnSpc>
                <a:spcPts val="2800"/>
              </a:lnSpc>
            </a:pP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CEA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Nassim OULMANE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chef de la section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verte et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l’Economie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bleue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division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Changements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climatiques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Sécurité</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alimentaire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et des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endParaRPr lang="en-US" sz="2000" dirty="0">
              <a:solidFill>
                <a:srgbClr val="000000"/>
              </a:solidFill>
              <a:latin typeface="Verdana" panose="020B0604030504040204" pitchFamily="34" charset="0"/>
              <a:ea typeface="Verdana" panose="020B0604030504040204" pitchFamily="34" charset="0"/>
              <a:cs typeface="Helvetica World"/>
              <a:sym typeface="Helvetica World"/>
            </a:endParaRPr>
          </a:p>
        </p:txBody>
      </p:sp>
      <p:grpSp>
        <p:nvGrpSpPr>
          <p:cNvPr id="24" name="Group 24"/>
          <p:cNvGrpSpPr/>
          <p:nvPr/>
        </p:nvGrpSpPr>
        <p:grpSpPr>
          <a:xfrm>
            <a:off x="8517470" y="2836416"/>
            <a:ext cx="9395431" cy="1170195"/>
            <a:chOff x="0" y="0"/>
            <a:chExt cx="2474517" cy="308200"/>
          </a:xfrm>
        </p:grpSpPr>
        <p:sp>
          <p:nvSpPr>
            <p:cNvPr id="25" name="Freeform 25"/>
            <p:cNvSpPr/>
            <p:nvPr/>
          </p:nvSpPr>
          <p:spPr>
            <a:xfrm>
              <a:off x="0" y="0"/>
              <a:ext cx="2474517" cy="308200"/>
            </a:xfrm>
            <a:custGeom>
              <a:avLst/>
              <a:gdLst/>
              <a:ahLst/>
              <a:cxnLst/>
              <a:rect l="l" t="t" r="r" b="b"/>
              <a:pathLst>
                <a:path w="2474517" h="308200">
                  <a:moveTo>
                    <a:pt x="41715" y="0"/>
                  </a:moveTo>
                  <a:lnTo>
                    <a:pt x="2432802" y="0"/>
                  </a:lnTo>
                  <a:cubicBezTo>
                    <a:pt x="2455840" y="0"/>
                    <a:pt x="2474517" y="18677"/>
                    <a:pt x="2474517" y="41715"/>
                  </a:cubicBezTo>
                  <a:lnTo>
                    <a:pt x="2474517" y="266484"/>
                  </a:lnTo>
                  <a:cubicBezTo>
                    <a:pt x="2474517" y="277548"/>
                    <a:pt x="2470122" y="288158"/>
                    <a:pt x="2462299" y="295981"/>
                  </a:cubicBezTo>
                  <a:cubicBezTo>
                    <a:pt x="2454476" y="303805"/>
                    <a:pt x="2443865" y="308200"/>
                    <a:pt x="2432802" y="308200"/>
                  </a:cubicBezTo>
                  <a:lnTo>
                    <a:pt x="41715" y="308200"/>
                  </a:lnTo>
                  <a:cubicBezTo>
                    <a:pt x="18677" y="308200"/>
                    <a:pt x="0" y="289523"/>
                    <a:pt x="0" y="26648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6" name="TextBox 26"/>
            <p:cNvSpPr txBox="1"/>
            <p:nvPr/>
          </p:nvSpPr>
          <p:spPr>
            <a:xfrm>
              <a:off x="0" y="19050"/>
              <a:ext cx="2474517" cy="289150"/>
            </a:xfrm>
            <a:prstGeom prst="rect">
              <a:avLst/>
            </a:prstGeom>
          </p:spPr>
          <p:txBody>
            <a:bodyPr lIns="50800" tIns="50800" rIns="50800" bIns="50800" rtlCol="0" anchor="ctr"/>
            <a:lstStyle/>
            <a:p>
              <a:pPr algn="ctr">
                <a:lnSpc>
                  <a:spcPts val="1500"/>
                </a:lnSpc>
              </a:pPr>
              <a:endParaRPr/>
            </a:p>
          </p:txBody>
        </p:sp>
      </p:grpSp>
      <p:sp>
        <p:nvSpPr>
          <p:cNvPr id="27" name="TextBox 27"/>
          <p:cNvSpPr txBox="1"/>
          <p:nvPr/>
        </p:nvSpPr>
        <p:spPr>
          <a:xfrm>
            <a:off x="8799245" y="3041149"/>
            <a:ext cx="8831883" cy="681533"/>
          </a:xfrm>
          <a:prstGeom prst="rect">
            <a:avLst/>
          </a:prstGeom>
        </p:spPr>
        <p:txBody>
          <a:bodyPr lIns="0" tIns="0" rIns="0" bIns="0" rtlCol="0" anchor="t">
            <a:spAutoFit/>
          </a:bodyPr>
          <a:lstStyle/>
          <a:p>
            <a:pPr algn="ctr">
              <a:lnSpc>
                <a:spcPts val="2800"/>
              </a:lnSpc>
            </a:pP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Mot de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bienvenue</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du </a:t>
            </a:r>
            <a:r>
              <a:rPr lang="en-US" sz="2000" dirty="0" err="1">
                <a:solidFill>
                  <a:srgbClr val="000000"/>
                </a:solidFill>
                <a:latin typeface="Verdana" panose="020B0604030504040204" pitchFamily="34" charset="0"/>
                <a:ea typeface="Verdana" panose="020B0604030504040204" pitchFamily="34" charset="0"/>
                <a:cs typeface="Helvetica World"/>
                <a:sym typeface="Helvetica World"/>
              </a:rPr>
              <a:t>représentant</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de la COI : </a:t>
            </a:r>
          </a:p>
          <a:p>
            <a:pPr algn="ctr">
              <a:lnSpc>
                <a:spcPts val="2800"/>
              </a:lnSpc>
            </a:pPr>
            <a:r>
              <a:rPr lang="en-US" sz="2000" b="1" dirty="0">
                <a:solidFill>
                  <a:srgbClr val="000000"/>
                </a:solidFill>
                <a:latin typeface="Verdana" panose="020B0604030504040204" pitchFamily="34" charset="0"/>
                <a:ea typeface="Verdana" panose="020B0604030504040204" pitchFamily="34" charset="0"/>
                <a:cs typeface="Helvetica World Bold"/>
                <a:sym typeface="Helvetica World Bold"/>
              </a:rPr>
              <a:t>RAJ MOHABEER</a:t>
            </a:r>
            <a:r>
              <a:rPr lang="en-US" sz="2000" dirty="0">
                <a:solidFill>
                  <a:srgbClr val="000000"/>
                </a:solidFill>
                <a:latin typeface="Verdana" panose="020B0604030504040204" pitchFamily="34" charset="0"/>
                <a:ea typeface="Verdana" panose="020B0604030504040204" pitchFamily="34" charset="0"/>
                <a:cs typeface="Helvetica World"/>
                <a:sym typeface="Helvetica World"/>
              </a:rPr>
              <a:t>, chargé de mission</a:t>
            </a:r>
          </a:p>
        </p:txBody>
      </p:sp>
      <p:sp>
        <p:nvSpPr>
          <p:cNvPr id="29" name="TextBox 12">
            <a:extLst>
              <a:ext uri="{FF2B5EF4-FFF2-40B4-BE49-F238E27FC236}">
                <a16:creationId xmlns:a16="http://schemas.microsoft.com/office/drawing/2014/main" id="{7032FCB9-2952-1B30-98C3-E650E2C1833B}"/>
              </a:ext>
            </a:extLst>
          </p:cNvPr>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116B3-16A5-6711-594A-613FB2DE64D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065363-0235-7BBC-BD54-0A992D36C1B6}"/>
              </a:ext>
            </a:extLst>
          </p:cNvPr>
          <p:cNvSpPr>
            <a:spLocks noGrp="1"/>
          </p:cNvSpPr>
          <p:nvPr>
            <p:ph idx="1"/>
          </p:nvPr>
        </p:nvSpPr>
        <p:spPr>
          <a:xfrm>
            <a:off x="432618" y="1595198"/>
            <a:ext cx="14859000" cy="7810500"/>
          </a:xfrm>
        </p:spPr>
        <p:txBody>
          <a:bodyPr>
            <a:normAutofit/>
          </a:bodyPr>
          <a:lstStyle/>
          <a:p>
            <a:pPr marL="0" indent="0">
              <a:buNone/>
            </a:pPr>
            <a:endParaRPr lang="fr-FR" dirty="0"/>
          </a:p>
          <a:p>
            <a:endParaRPr lang="fr-FR" dirty="0"/>
          </a:p>
          <a:p>
            <a:pPr marL="0" indent="0">
              <a:buNone/>
            </a:pPr>
            <a:endParaRPr lang="fr-FR" dirty="0"/>
          </a:p>
          <a:p>
            <a:endParaRPr lang="fr-FR" dirty="0"/>
          </a:p>
          <a:p>
            <a:endParaRPr lang="fr-FR" dirty="0"/>
          </a:p>
          <a:p>
            <a:endParaRPr lang="fr-FR" dirty="0"/>
          </a:p>
          <a:p>
            <a:endParaRPr lang="fr-FR" dirty="0"/>
          </a:p>
          <a:p>
            <a:endParaRPr lang="fr-FR" dirty="0"/>
          </a:p>
        </p:txBody>
      </p:sp>
      <p:sp>
        <p:nvSpPr>
          <p:cNvPr id="6" name="TextBox 5">
            <a:extLst>
              <a:ext uri="{FF2B5EF4-FFF2-40B4-BE49-F238E27FC236}">
                <a16:creationId xmlns:a16="http://schemas.microsoft.com/office/drawing/2014/main" id="{56556F15-C550-5318-4EA4-EABFF43C2B1B}"/>
              </a:ext>
            </a:extLst>
          </p:cNvPr>
          <p:cNvSpPr txBox="1"/>
          <p:nvPr/>
        </p:nvSpPr>
        <p:spPr>
          <a:xfrm>
            <a:off x="8381999" y="3850833"/>
            <a:ext cx="8590942" cy="393954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lgn="just">
              <a:buFontTx/>
              <a:buChar char="-"/>
            </a:pPr>
            <a:r>
              <a:rPr lang="fr-FR" sz="2500" dirty="0">
                <a:latin typeface="Verdana 2" panose="020B0604020202020204" charset="0"/>
                <a:cs typeface="Verdana 2" panose="020B0604020202020204" charset="0"/>
              </a:rPr>
              <a:t>La loi cadre sur la gestion des déchets </a:t>
            </a:r>
          </a:p>
          <a:p>
            <a:pPr marL="285750" indent="-285750" algn="just">
              <a:buFontTx/>
              <a:buChar char="-"/>
            </a:pPr>
            <a:r>
              <a:rPr lang="fr-FR" sz="2500" dirty="0">
                <a:latin typeface="Verdana 2" panose="020B0604020202020204" charset="0"/>
                <a:cs typeface="Verdana 2" panose="020B0604020202020204" charset="0"/>
              </a:rPr>
              <a:t>La loi cadre sur l’environnement</a:t>
            </a:r>
          </a:p>
          <a:p>
            <a:pPr marL="285750" indent="-285750" algn="just">
              <a:buFontTx/>
              <a:buChar char="-"/>
            </a:pPr>
            <a:r>
              <a:rPr lang="fr-FR" sz="2500" dirty="0">
                <a:latin typeface="Verdana 2" panose="020B0604020202020204" charset="0"/>
                <a:cs typeface="Verdana 2" panose="020B0604020202020204" charset="0"/>
              </a:rPr>
              <a:t>Loi sur l’interdiction des sachets et emballages plastiques non biodégradable</a:t>
            </a:r>
          </a:p>
          <a:p>
            <a:pPr marL="285750" indent="-285750" algn="just">
              <a:buFontTx/>
              <a:buChar char="-"/>
            </a:pPr>
            <a:r>
              <a:rPr lang="fr-FR" sz="2500" dirty="0">
                <a:latin typeface="Verdana 2" panose="020B0604020202020204" charset="0"/>
                <a:cs typeface="Verdana 2" panose="020B0604020202020204" charset="0"/>
              </a:rPr>
              <a:t>Stratégie nationale de gestion des déchets basé sur EC</a:t>
            </a:r>
          </a:p>
          <a:p>
            <a:pPr marL="285750" indent="-285750" algn="just">
              <a:buFontTx/>
              <a:buChar char="-"/>
            </a:pPr>
            <a:r>
              <a:rPr lang="fr-FR" sz="2500" dirty="0">
                <a:latin typeface="Verdana 2" panose="020B0604020202020204" charset="0"/>
                <a:cs typeface="Verdana 2" panose="020B0604020202020204" charset="0"/>
              </a:rPr>
              <a:t>Projets sur l’économie circulaire </a:t>
            </a:r>
          </a:p>
          <a:p>
            <a:pPr marL="285750" indent="-285750" algn="just">
              <a:buFontTx/>
              <a:buChar char="-"/>
            </a:pPr>
            <a:r>
              <a:rPr lang="fr-FR" sz="2500" dirty="0">
                <a:latin typeface="Verdana 2" panose="020B0604020202020204" charset="0"/>
                <a:cs typeface="Verdana 2" panose="020B0604020202020204" charset="0"/>
              </a:rPr>
              <a:t>Initiative des ONGs et associations  et du secteur privé sur les recyclages et valorisations des déchets </a:t>
            </a:r>
          </a:p>
          <a:p>
            <a:pPr marL="285750" indent="-285750" algn="just">
              <a:buFontTx/>
              <a:buChar char="-"/>
            </a:pPr>
            <a:r>
              <a:rPr lang="fr-FR" sz="2500" dirty="0">
                <a:latin typeface="Verdana 2" panose="020B0604020202020204" charset="0"/>
                <a:cs typeface="Verdana 2" panose="020B0604020202020204" charset="0"/>
              </a:rPr>
              <a:t>Mise en Place de partenariats PP sur l’économie circulaires</a:t>
            </a:r>
          </a:p>
        </p:txBody>
      </p:sp>
      <p:sp>
        <p:nvSpPr>
          <p:cNvPr id="7" name="Oval 6">
            <a:extLst>
              <a:ext uri="{FF2B5EF4-FFF2-40B4-BE49-F238E27FC236}">
                <a16:creationId xmlns:a16="http://schemas.microsoft.com/office/drawing/2014/main" id="{66BC309A-9DD5-2921-E484-EACC977D7F4C}"/>
              </a:ext>
            </a:extLst>
          </p:cNvPr>
          <p:cNvSpPr/>
          <p:nvPr/>
        </p:nvSpPr>
        <p:spPr>
          <a:xfrm>
            <a:off x="685800" y="3578480"/>
            <a:ext cx="5158153" cy="433458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4000" b="1" dirty="0">
                <a:latin typeface="Aharoni" panose="02010803020104030203" pitchFamily="2" charset="-79"/>
                <a:cs typeface="Aharoni" panose="02010803020104030203" pitchFamily="2" charset="-79"/>
              </a:rPr>
              <a:t>Phase embryonnaire</a:t>
            </a:r>
          </a:p>
          <a:p>
            <a:pPr algn="ctr"/>
            <a:endParaRPr lang="fr-KM" sz="4000" b="1" dirty="0"/>
          </a:p>
        </p:txBody>
      </p:sp>
      <p:sp>
        <p:nvSpPr>
          <p:cNvPr id="15" name="Rectangle 14">
            <a:extLst>
              <a:ext uri="{FF2B5EF4-FFF2-40B4-BE49-F238E27FC236}">
                <a16:creationId xmlns:a16="http://schemas.microsoft.com/office/drawing/2014/main" id="{247595E1-575A-EFAB-8187-AF90244EA686}"/>
              </a:ext>
            </a:extLst>
          </p:cNvPr>
          <p:cNvSpPr/>
          <p:nvPr/>
        </p:nvSpPr>
        <p:spPr>
          <a:xfrm>
            <a:off x="5410200" y="2659924"/>
            <a:ext cx="6157319" cy="707886"/>
          </a:xfrm>
          <a:prstGeom prst="rect">
            <a:avLst/>
          </a:prstGeom>
          <a:noFill/>
        </p:spPr>
        <p:txBody>
          <a:bodyPr wrap="square" lIns="91440" tIns="45720" rIns="91440" bIns="45720">
            <a:spAutoFit/>
          </a:bodyPr>
          <a:lstStyle/>
          <a:p>
            <a:r>
              <a:rPr lang="en-US" sz="4000" b="0" cap="none" spc="0" dirty="0">
                <a:ln w="0"/>
                <a:solidFill>
                  <a:schemeClr val="tx1"/>
                </a:solidFill>
                <a:effectLst>
                  <a:outerShdw blurRad="38100" dist="19050" dir="2700000" algn="tl" rotWithShape="0">
                    <a:schemeClr val="dk1">
                      <a:alpha val="40000"/>
                    </a:schemeClr>
                  </a:outerShdw>
                </a:effectLst>
              </a:rPr>
              <a:t>Initiatives de l'état Comorien</a:t>
            </a:r>
          </a:p>
        </p:txBody>
      </p:sp>
      <p:sp>
        <p:nvSpPr>
          <p:cNvPr id="19" name="Arrow: Pentagon 18">
            <a:extLst>
              <a:ext uri="{FF2B5EF4-FFF2-40B4-BE49-F238E27FC236}">
                <a16:creationId xmlns:a16="http://schemas.microsoft.com/office/drawing/2014/main" id="{4022395A-C90B-E8B4-6005-8582848DB969}"/>
              </a:ext>
            </a:extLst>
          </p:cNvPr>
          <p:cNvSpPr/>
          <p:nvPr/>
        </p:nvSpPr>
        <p:spPr>
          <a:xfrm>
            <a:off x="5843954" y="4802047"/>
            <a:ext cx="2538046" cy="1754326"/>
          </a:xfrm>
          <a:prstGeom prst="homePlat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000" b="1" dirty="0">
                <a:solidFill>
                  <a:schemeClr val="accent6"/>
                </a:solidFill>
              </a:rPr>
              <a:t>Creation de l’Agence Nationale de Gestion des déchets</a:t>
            </a:r>
            <a:endParaRPr lang="fr-KM" sz="2000" b="1" dirty="0">
              <a:solidFill>
                <a:schemeClr val="accent6"/>
              </a:solidFill>
            </a:endParaRPr>
          </a:p>
        </p:txBody>
      </p:sp>
      <p:cxnSp>
        <p:nvCxnSpPr>
          <p:cNvPr id="21" name="Straight Connector 20">
            <a:extLst>
              <a:ext uri="{FF2B5EF4-FFF2-40B4-BE49-F238E27FC236}">
                <a16:creationId xmlns:a16="http://schemas.microsoft.com/office/drawing/2014/main" id="{9876D2EC-305D-885E-981C-DE2696B8D0CA}"/>
              </a:ext>
            </a:extLst>
          </p:cNvPr>
          <p:cNvCxnSpPr>
            <a:cxnSpLocks/>
          </p:cNvCxnSpPr>
          <p:nvPr/>
        </p:nvCxnSpPr>
        <p:spPr>
          <a:xfrm>
            <a:off x="8382000" y="4076700"/>
            <a:ext cx="0" cy="3108543"/>
          </a:xfrm>
          <a:prstGeom prst="line">
            <a:avLst/>
          </a:prstGeom>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D3C2858A-9AF7-FA93-2559-5C5E4AC3695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9" name="Freeform 8">
            <a:extLst>
              <a:ext uri="{FF2B5EF4-FFF2-40B4-BE49-F238E27FC236}">
                <a16:creationId xmlns:a16="http://schemas.microsoft.com/office/drawing/2014/main" id="{57B533CE-5A30-328B-401A-CF57CD49263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10" name="Freeform 9">
            <a:extLst>
              <a:ext uri="{FF2B5EF4-FFF2-40B4-BE49-F238E27FC236}">
                <a16:creationId xmlns:a16="http://schemas.microsoft.com/office/drawing/2014/main" id="{1E4B811A-D273-B37E-2456-5BC5241F5B8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4" name="Titre 1">
            <a:extLst>
              <a:ext uri="{FF2B5EF4-FFF2-40B4-BE49-F238E27FC236}">
                <a16:creationId xmlns:a16="http://schemas.microsoft.com/office/drawing/2014/main" id="{E3DC5B20-01F6-12FD-1130-0CDE685F5704}"/>
              </a:ext>
            </a:extLst>
          </p:cNvPr>
          <p:cNvSpPr txBox="1">
            <a:spLocks/>
          </p:cNvSpPr>
          <p:nvPr/>
        </p:nvSpPr>
        <p:spPr>
          <a:xfrm>
            <a:off x="914400" y="939427"/>
            <a:ext cx="15472284"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Développements récents de l'économie circulaire </a:t>
            </a:r>
          </a:p>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dans le pays</a:t>
            </a:r>
            <a:endParaRPr lang="en-BE" b="1" dirty="0"/>
          </a:p>
        </p:txBody>
      </p:sp>
      <p:sp>
        <p:nvSpPr>
          <p:cNvPr id="12" name="TextBox 15">
            <a:extLst>
              <a:ext uri="{FF2B5EF4-FFF2-40B4-BE49-F238E27FC236}">
                <a16:creationId xmlns:a16="http://schemas.microsoft.com/office/drawing/2014/main" id="{46654128-268F-9E63-D79E-2C2EB876F22A}"/>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38</a:t>
            </a:r>
          </a:p>
        </p:txBody>
      </p:sp>
    </p:spTree>
    <p:extLst>
      <p:ext uri="{BB962C8B-B14F-4D97-AF65-F5344CB8AC3E}">
        <p14:creationId xmlns:p14="http://schemas.microsoft.com/office/powerpoint/2010/main" val="113500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727F-BDE6-893B-1E96-03B4DDC068B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276387-EF4C-72CC-C328-3622DBDD4598}"/>
              </a:ext>
            </a:extLst>
          </p:cNvPr>
          <p:cNvSpPr>
            <a:spLocks noGrp="1"/>
          </p:cNvSpPr>
          <p:nvPr>
            <p:ph type="title"/>
          </p:nvPr>
        </p:nvSpPr>
        <p:spPr>
          <a:xfrm>
            <a:off x="457199" y="274638"/>
            <a:ext cx="16315293" cy="1143000"/>
          </a:xfrm>
        </p:spPr>
        <p:txBody>
          <a:bodyPr>
            <a:normAutofit fontScale="90000"/>
          </a:bodyPr>
          <a:lstStyle/>
          <a:p>
            <a:br>
              <a:rPr lang="fr-FR" b="1" dirty="0">
                <a:solidFill>
                  <a:srgbClr val="002060"/>
                </a:solidFill>
              </a:rPr>
            </a:br>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Défis existants pour la mise en œuvre de l'économie circulaire dans le pays</a:t>
            </a:r>
            <a:b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br>
            <a:endParaRPr lang="x-none" b="1" dirty="0">
              <a:solidFill>
                <a:srgbClr val="002060"/>
              </a:solidFill>
            </a:endParaRPr>
          </a:p>
        </p:txBody>
      </p:sp>
      <p:sp>
        <p:nvSpPr>
          <p:cNvPr id="3" name="Espace réservé du contenu 2">
            <a:extLst>
              <a:ext uri="{FF2B5EF4-FFF2-40B4-BE49-F238E27FC236}">
                <a16:creationId xmlns:a16="http://schemas.microsoft.com/office/drawing/2014/main" id="{C5115BAB-C8F5-3C9E-0560-0E05D9D83559}"/>
              </a:ext>
            </a:extLst>
          </p:cNvPr>
          <p:cNvSpPr>
            <a:spLocks noGrp="1"/>
          </p:cNvSpPr>
          <p:nvPr>
            <p:ph idx="1"/>
          </p:nvPr>
        </p:nvSpPr>
        <p:spPr/>
        <p:txBody>
          <a:bodyPr>
            <a:normAutofit/>
          </a:bodyPr>
          <a:lstStyle/>
          <a:p>
            <a:pPr marL="0" indent="0">
              <a:buNone/>
            </a:pPr>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7" name="Oval 6">
            <a:extLst>
              <a:ext uri="{FF2B5EF4-FFF2-40B4-BE49-F238E27FC236}">
                <a16:creationId xmlns:a16="http://schemas.microsoft.com/office/drawing/2014/main" id="{89D8DB7A-4F3A-D447-7F0C-F11861A1E168}"/>
              </a:ext>
            </a:extLst>
          </p:cNvPr>
          <p:cNvSpPr/>
          <p:nvPr/>
        </p:nvSpPr>
        <p:spPr>
          <a:xfrm>
            <a:off x="1110685" y="2099150"/>
            <a:ext cx="3513108" cy="306028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Infrastructure insuffisante</a:t>
            </a:r>
          </a:p>
          <a:p>
            <a:pPr algn="ctr"/>
            <a:endParaRPr lang="fr-KM" sz="2400" b="1" dirty="0">
              <a:latin typeface="Verdana 2" panose="020B0604020202020204" charset="0"/>
              <a:cs typeface="Verdana 2" panose="020B0604020202020204" charset="0"/>
            </a:endParaRPr>
          </a:p>
        </p:txBody>
      </p:sp>
      <p:sp>
        <p:nvSpPr>
          <p:cNvPr id="8" name="Oval 7">
            <a:extLst>
              <a:ext uri="{FF2B5EF4-FFF2-40B4-BE49-F238E27FC236}">
                <a16:creationId xmlns:a16="http://schemas.microsoft.com/office/drawing/2014/main" id="{E2A6F1A7-6EF8-119F-92E9-E7CCBF06704E}"/>
              </a:ext>
            </a:extLst>
          </p:cNvPr>
          <p:cNvSpPr/>
          <p:nvPr/>
        </p:nvSpPr>
        <p:spPr>
          <a:xfrm>
            <a:off x="970117" y="5508412"/>
            <a:ext cx="3653676" cy="3299952"/>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Conscientisation des parties prenantes</a:t>
            </a:r>
          </a:p>
          <a:p>
            <a:pPr algn="ctr"/>
            <a:endParaRPr lang="fr-KM" sz="2000" b="1" dirty="0">
              <a:latin typeface="Verdana 2" panose="020B0604020202020204" charset="0"/>
              <a:cs typeface="Verdana 2" panose="020B0604020202020204" charset="0"/>
            </a:endParaRPr>
          </a:p>
        </p:txBody>
      </p:sp>
      <p:sp>
        <p:nvSpPr>
          <p:cNvPr id="9" name="Oval 8">
            <a:extLst>
              <a:ext uri="{FF2B5EF4-FFF2-40B4-BE49-F238E27FC236}">
                <a16:creationId xmlns:a16="http://schemas.microsoft.com/office/drawing/2014/main" id="{B3B6C4EC-10BF-F41D-EE27-6F7D700733D8}"/>
              </a:ext>
            </a:extLst>
          </p:cNvPr>
          <p:cNvSpPr/>
          <p:nvPr/>
        </p:nvSpPr>
        <p:spPr>
          <a:xfrm>
            <a:off x="9601202" y="5913480"/>
            <a:ext cx="3384926" cy="287139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ctr"/>
            <a:r>
              <a:rPr lang="fr-FR" sz="2400" b="1" dirty="0">
                <a:latin typeface="Verdana 2" panose="020B0604020202020204" charset="0"/>
                <a:cs typeface="Verdana 2" panose="020B0604020202020204" charset="0"/>
              </a:rPr>
              <a:t>Résistance aux Changement</a:t>
            </a:r>
          </a:p>
          <a:p>
            <a:pPr algn="ctr"/>
            <a:endParaRPr lang="fr-KM" sz="2400" b="1" dirty="0">
              <a:latin typeface="Verdana 2" panose="020B0604020202020204" charset="0"/>
              <a:cs typeface="Verdana 2" panose="020B0604020202020204" charset="0"/>
            </a:endParaRPr>
          </a:p>
        </p:txBody>
      </p:sp>
      <p:sp>
        <p:nvSpPr>
          <p:cNvPr id="10" name="Oval 9">
            <a:extLst>
              <a:ext uri="{FF2B5EF4-FFF2-40B4-BE49-F238E27FC236}">
                <a16:creationId xmlns:a16="http://schemas.microsoft.com/office/drawing/2014/main" id="{0F8D4AE2-4B12-4D83-2D2A-5C0990A48EAC}"/>
              </a:ext>
            </a:extLst>
          </p:cNvPr>
          <p:cNvSpPr/>
          <p:nvPr/>
        </p:nvSpPr>
        <p:spPr>
          <a:xfrm>
            <a:off x="9601202" y="2193596"/>
            <a:ext cx="3384926" cy="287139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r>
              <a:rPr lang="fr-FR" sz="2400" b="1" dirty="0">
                <a:latin typeface="Verdana 2" panose="020B0604020202020204" charset="0"/>
                <a:cs typeface="Verdana 2" panose="020B0604020202020204" charset="0"/>
              </a:rPr>
              <a:t>Manque de financement </a:t>
            </a:r>
          </a:p>
          <a:p>
            <a:pPr algn="ctr"/>
            <a:endParaRPr lang="fr-KM" sz="2400" b="1" dirty="0">
              <a:latin typeface="Verdana 2" panose="020B0604020202020204" charset="0"/>
              <a:cs typeface="Verdana 2" panose="020B0604020202020204" charset="0"/>
            </a:endParaRPr>
          </a:p>
        </p:txBody>
      </p:sp>
      <p:sp>
        <p:nvSpPr>
          <p:cNvPr id="11" name="TextBox 10">
            <a:extLst>
              <a:ext uri="{FF2B5EF4-FFF2-40B4-BE49-F238E27FC236}">
                <a16:creationId xmlns:a16="http://schemas.microsoft.com/office/drawing/2014/main" id="{805658AB-6DB8-CDF7-B86F-AF6058DAF597}"/>
              </a:ext>
            </a:extLst>
          </p:cNvPr>
          <p:cNvSpPr txBox="1"/>
          <p:nvPr/>
        </p:nvSpPr>
        <p:spPr>
          <a:xfrm>
            <a:off x="4160635" y="2609341"/>
            <a:ext cx="4371779" cy="1645563"/>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Recyclage, </a:t>
            </a:r>
          </a:p>
          <a:p>
            <a:pPr marL="285750" indent="-285750">
              <a:buFontTx/>
              <a:buChar char="-"/>
            </a:pPr>
            <a:r>
              <a:rPr lang="fr-FR" sz="2400" dirty="0">
                <a:latin typeface="Verdana 2" panose="020B0604020202020204" charset="0"/>
                <a:cs typeface="Verdana 2" panose="020B0604020202020204" charset="0"/>
              </a:rPr>
              <a:t>Absence de tri des déchets</a:t>
            </a:r>
          </a:p>
          <a:p>
            <a:pPr marL="285750" indent="-285750">
              <a:buFontTx/>
              <a:buChar char="-"/>
            </a:pPr>
            <a:r>
              <a:rPr lang="fr-FR" sz="2400" dirty="0">
                <a:latin typeface="Verdana 2" panose="020B0604020202020204" charset="0"/>
                <a:cs typeface="Verdana 2" panose="020B0604020202020204" charset="0"/>
              </a:rPr>
              <a:t>Valorisation </a:t>
            </a:r>
          </a:p>
          <a:p>
            <a:pPr marL="285750" indent="-285750">
              <a:buFontTx/>
              <a:buChar char="-"/>
            </a:pPr>
            <a:r>
              <a:rPr lang="fr-FR" sz="2400" dirty="0">
                <a:latin typeface="Verdana 2" panose="020B0604020202020204" charset="0"/>
                <a:cs typeface="Verdana 2" panose="020B0604020202020204" charset="0"/>
              </a:rPr>
              <a:t>Traitement des déchets</a:t>
            </a:r>
          </a:p>
        </p:txBody>
      </p:sp>
      <p:sp>
        <p:nvSpPr>
          <p:cNvPr id="12" name="TextBox 11">
            <a:extLst>
              <a:ext uri="{FF2B5EF4-FFF2-40B4-BE49-F238E27FC236}">
                <a16:creationId xmlns:a16="http://schemas.microsoft.com/office/drawing/2014/main" id="{4A28B1F5-A37D-3F8B-FCB4-EE30E013EE5F}"/>
              </a:ext>
            </a:extLst>
          </p:cNvPr>
          <p:cNvSpPr txBox="1"/>
          <p:nvPr/>
        </p:nvSpPr>
        <p:spPr>
          <a:xfrm>
            <a:off x="4074775" y="6077245"/>
            <a:ext cx="4693315" cy="2032754"/>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Manque de connaissances</a:t>
            </a:r>
          </a:p>
          <a:p>
            <a:pPr marL="285750" indent="-285750">
              <a:buFontTx/>
              <a:buChar char="-"/>
            </a:pPr>
            <a:r>
              <a:rPr lang="fr-FR" sz="2400" dirty="0">
                <a:latin typeface="Verdana 2" panose="020B0604020202020204" charset="0"/>
                <a:cs typeface="Verdana 2" panose="020B0604020202020204" charset="0"/>
              </a:rPr>
              <a:t>Problèmes de vulgarisations des textes légaux </a:t>
            </a:r>
          </a:p>
          <a:p>
            <a:pPr marL="285750" indent="-285750">
              <a:buFontTx/>
              <a:buChar char="-"/>
            </a:pPr>
            <a:r>
              <a:rPr lang="fr-FR" sz="2400" dirty="0">
                <a:latin typeface="Verdana 2" panose="020B0604020202020204" charset="0"/>
                <a:cs typeface="Verdana 2" panose="020B0604020202020204" charset="0"/>
              </a:rPr>
              <a:t>Faible mobilisation des parties prenantes</a:t>
            </a:r>
          </a:p>
        </p:txBody>
      </p:sp>
      <p:sp>
        <p:nvSpPr>
          <p:cNvPr id="13" name="TextBox 12">
            <a:extLst>
              <a:ext uri="{FF2B5EF4-FFF2-40B4-BE49-F238E27FC236}">
                <a16:creationId xmlns:a16="http://schemas.microsoft.com/office/drawing/2014/main" id="{414C01A0-E5E4-D7F8-D9F1-3CA7622380B8}"/>
              </a:ext>
            </a:extLst>
          </p:cNvPr>
          <p:cNvSpPr txBox="1"/>
          <p:nvPr/>
        </p:nvSpPr>
        <p:spPr>
          <a:xfrm>
            <a:off x="12633028" y="6722798"/>
            <a:ext cx="4593262" cy="871180"/>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Pratiques traditionnelles </a:t>
            </a:r>
          </a:p>
          <a:p>
            <a:pPr marL="285750" indent="-285750">
              <a:buFontTx/>
              <a:buChar char="-"/>
            </a:pPr>
            <a:r>
              <a:rPr lang="fr-FR" sz="2400" dirty="0">
                <a:latin typeface="Verdana 2" panose="020B0604020202020204" charset="0"/>
                <a:cs typeface="Verdana 2" panose="020B0604020202020204" charset="0"/>
              </a:rPr>
              <a:t>Comportements personnels</a:t>
            </a:r>
          </a:p>
        </p:txBody>
      </p:sp>
      <p:sp>
        <p:nvSpPr>
          <p:cNvPr id="16" name="TextBox 15">
            <a:extLst>
              <a:ext uri="{FF2B5EF4-FFF2-40B4-BE49-F238E27FC236}">
                <a16:creationId xmlns:a16="http://schemas.microsoft.com/office/drawing/2014/main" id="{1A5456C9-597E-14A8-7C85-837F18E69DC3}"/>
              </a:ext>
            </a:extLst>
          </p:cNvPr>
          <p:cNvSpPr txBox="1"/>
          <p:nvPr/>
        </p:nvSpPr>
        <p:spPr>
          <a:xfrm>
            <a:off x="12620996" y="2996533"/>
            <a:ext cx="4605294" cy="871180"/>
          </a:xfrm>
          <a:prstGeom prst="roundRect">
            <a:avLst>
              <a:gd name="adj" fmla="val 8680"/>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285750" indent="-285750">
              <a:buFontTx/>
              <a:buChar char="-"/>
            </a:pPr>
            <a:r>
              <a:rPr lang="fr-FR" sz="2400" dirty="0">
                <a:latin typeface="Verdana 2" panose="020B0604020202020204" charset="0"/>
                <a:cs typeface="Verdana 2" panose="020B0604020202020204" charset="0"/>
              </a:rPr>
              <a:t>Accès au financement </a:t>
            </a:r>
          </a:p>
          <a:p>
            <a:pPr marL="285750" indent="-285750">
              <a:buFontTx/>
              <a:buChar char="-"/>
            </a:pPr>
            <a:r>
              <a:rPr lang="fr-FR" sz="2400" dirty="0">
                <a:latin typeface="Verdana 2" panose="020B0604020202020204" charset="0"/>
                <a:cs typeface="Verdana 2" panose="020B0604020202020204" charset="0"/>
              </a:rPr>
              <a:t>Investissements insuffisants  </a:t>
            </a:r>
          </a:p>
        </p:txBody>
      </p:sp>
      <p:sp>
        <p:nvSpPr>
          <p:cNvPr id="6" name="Freeform 7">
            <a:extLst>
              <a:ext uri="{FF2B5EF4-FFF2-40B4-BE49-F238E27FC236}">
                <a16:creationId xmlns:a16="http://schemas.microsoft.com/office/drawing/2014/main" id="{193C85F4-E3A6-45A2-02C7-3AFC867C783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4" name="Freeform 8">
            <a:extLst>
              <a:ext uri="{FF2B5EF4-FFF2-40B4-BE49-F238E27FC236}">
                <a16:creationId xmlns:a16="http://schemas.microsoft.com/office/drawing/2014/main" id="{21A7234E-358B-857D-20BC-FBD36513248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5" name="Freeform 9">
            <a:extLst>
              <a:ext uri="{FF2B5EF4-FFF2-40B4-BE49-F238E27FC236}">
                <a16:creationId xmlns:a16="http://schemas.microsoft.com/office/drawing/2014/main" id="{2D093939-5870-88E5-8050-0DAB8638B66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4" name="TextBox 15">
            <a:extLst>
              <a:ext uri="{FF2B5EF4-FFF2-40B4-BE49-F238E27FC236}">
                <a16:creationId xmlns:a16="http://schemas.microsoft.com/office/drawing/2014/main" id="{1CD5BF9B-6E8F-7F12-0840-58380AC4C913}"/>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39</a:t>
            </a:r>
          </a:p>
        </p:txBody>
      </p:sp>
    </p:spTree>
    <p:extLst>
      <p:ext uri="{BB962C8B-B14F-4D97-AF65-F5344CB8AC3E}">
        <p14:creationId xmlns:p14="http://schemas.microsoft.com/office/powerpoint/2010/main" val="6745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8FF8-9D94-1532-C60F-B7218967FB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5573A6-A24F-4CEB-59F7-3BA866C52570}"/>
              </a:ext>
            </a:extLst>
          </p:cNvPr>
          <p:cNvSpPr>
            <a:spLocks noGrp="1"/>
          </p:cNvSpPr>
          <p:nvPr>
            <p:ph type="title"/>
          </p:nvPr>
        </p:nvSpPr>
        <p:spPr>
          <a:xfrm>
            <a:off x="1269874" y="1028700"/>
            <a:ext cx="14833852" cy="1143000"/>
          </a:xfrm>
        </p:spPr>
        <p:txBody>
          <a:bodyPr>
            <a:normAutofit fontScale="90000"/>
          </a:bodyPr>
          <a:lstStyle/>
          <a:p>
            <a:r>
              <a:rPr lang="fr-FR" b="1" spc="-97" dirty="0">
                <a:solidFill>
                  <a:srgbClr val="21B0C3"/>
                </a:solidFill>
                <a:latin typeface="Verdana" panose="020B0604030504040204" pitchFamily="34" charset="0"/>
                <a:ea typeface="Verdana" panose="020B0604030504040204" pitchFamily="34" charset="0"/>
                <a:cs typeface="Helvetica World Bold"/>
                <a:sym typeface="Helvetica World Bold"/>
              </a:rPr>
              <a:t>Des engagements nationaux et/ou régionaux en faveur de l'économie circulaire </a:t>
            </a:r>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(le cas échéant) </a:t>
            </a:r>
            <a:endParaRPr lang="x-none" b="1" i="1" dirty="0">
              <a:solidFill>
                <a:srgbClr val="002060"/>
              </a:solidFill>
            </a:endParaRPr>
          </a:p>
        </p:txBody>
      </p:sp>
      <p:sp>
        <p:nvSpPr>
          <p:cNvPr id="3" name="Espace réservé du contenu 2">
            <a:extLst>
              <a:ext uri="{FF2B5EF4-FFF2-40B4-BE49-F238E27FC236}">
                <a16:creationId xmlns:a16="http://schemas.microsoft.com/office/drawing/2014/main" id="{AF0868DD-2673-2263-1965-EC085250789E}"/>
              </a:ext>
            </a:extLst>
          </p:cNvPr>
          <p:cNvSpPr>
            <a:spLocks noGrp="1"/>
          </p:cNvSpPr>
          <p:nvPr>
            <p:ph idx="1"/>
          </p:nvPr>
        </p:nvSpPr>
        <p:spPr/>
        <p:txBody>
          <a:bodyPr/>
          <a:lstStyle/>
          <a:p>
            <a:endParaRPr lang="fr-FR" dirty="0"/>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a:p>
            <a:endParaRPr lang="fr-FR" dirty="0"/>
          </a:p>
        </p:txBody>
      </p:sp>
      <p:sp>
        <p:nvSpPr>
          <p:cNvPr id="6" name="Arrow: Pentagon 5">
            <a:extLst>
              <a:ext uri="{FF2B5EF4-FFF2-40B4-BE49-F238E27FC236}">
                <a16:creationId xmlns:a16="http://schemas.microsoft.com/office/drawing/2014/main" id="{C543FFA5-F5D9-3CE8-919D-FA5BE6D11E57}"/>
              </a:ext>
            </a:extLst>
          </p:cNvPr>
          <p:cNvSpPr/>
          <p:nvPr/>
        </p:nvSpPr>
        <p:spPr>
          <a:xfrm>
            <a:off x="2036791" y="2673519"/>
            <a:ext cx="13279409" cy="1762986"/>
          </a:xfrm>
          <a:prstGeom prst="homePlate">
            <a:avLst/>
          </a:prstGeom>
          <a:solidFill>
            <a:schemeClr val="accent6"/>
          </a:solidFill>
          <a:ln/>
        </p:spPr>
        <p:style>
          <a:lnRef idx="1">
            <a:schemeClr val="accent5"/>
          </a:lnRef>
          <a:fillRef idx="2">
            <a:schemeClr val="accent5"/>
          </a:fillRef>
          <a:effectRef idx="1">
            <a:schemeClr val="accent5"/>
          </a:effectRef>
          <a:fontRef idx="minor">
            <a:schemeClr val="dk1"/>
          </a:fontRef>
        </p:style>
        <p:txBody>
          <a:bodyPr rtlCol="0" anchor="ctr"/>
          <a:lstStyle/>
          <a:p>
            <a:r>
              <a:rPr lang="fr-FR" sz="2500" b="1" dirty="0">
                <a:latin typeface="Verdana 2" panose="020B0604020202020204" charset="0"/>
                <a:cs typeface="Verdana 2" panose="020B0604020202020204" charset="0"/>
              </a:rPr>
              <a:t>Engagements nationaux</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Adoption et promulgation de la loi cadre sur la prévention et la gestion des déchets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Vulgarisation de la loi cadre sur la gestion des déchets: responsabilité des parties prenantes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Élaboration de la stratégie nationale sur la gestion  des déchets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Mise en  place de partenariat publique privée</a:t>
            </a:r>
          </a:p>
        </p:txBody>
      </p:sp>
      <p:sp>
        <p:nvSpPr>
          <p:cNvPr id="7" name="Arrow: Pentagon 6">
            <a:extLst>
              <a:ext uri="{FF2B5EF4-FFF2-40B4-BE49-F238E27FC236}">
                <a16:creationId xmlns:a16="http://schemas.microsoft.com/office/drawing/2014/main" id="{F9C6990B-B377-42F5-CACE-46A2932F0A8D}"/>
              </a:ext>
            </a:extLst>
          </p:cNvPr>
          <p:cNvSpPr/>
          <p:nvPr/>
        </p:nvSpPr>
        <p:spPr>
          <a:xfrm>
            <a:off x="2039249" y="4594943"/>
            <a:ext cx="13276952" cy="1762986"/>
          </a:xfrm>
          <a:prstGeom prst="homePlate">
            <a:avLst/>
          </a:prstGeom>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r>
              <a:rPr lang="fr-FR" sz="2500" b="1" dirty="0">
                <a:latin typeface="Verdana 2" panose="020B0604020202020204" charset="0"/>
                <a:cs typeface="Verdana 2" panose="020B0604020202020204" charset="0"/>
              </a:rPr>
              <a:t>Engagements régionaux</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Projet Islands plas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Projet EXPLOI</a:t>
            </a:r>
          </a:p>
        </p:txBody>
      </p:sp>
      <p:sp>
        <p:nvSpPr>
          <p:cNvPr id="8" name="Arrow: Pentagon 7">
            <a:extLst>
              <a:ext uri="{FF2B5EF4-FFF2-40B4-BE49-F238E27FC236}">
                <a16:creationId xmlns:a16="http://schemas.microsoft.com/office/drawing/2014/main" id="{39C14940-7D42-4112-886A-225E2E48C409}"/>
              </a:ext>
            </a:extLst>
          </p:cNvPr>
          <p:cNvSpPr/>
          <p:nvPr/>
        </p:nvSpPr>
        <p:spPr>
          <a:xfrm>
            <a:off x="2036791" y="6516367"/>
            <a:ext cx="13276952" cy="1762986"/>
          </a:xfrm>
          <a:prstGeom prst="homePlate">
            <a:avLst/>
          </a:prstGeom>
          <a:solidFill>
            <a:schemeClr val="accent6"/>
          </a:solidFill>
          <a:ln/>
        </p:spPr>
        <p:style>
          <a:lnRef idx="1">
            <a:schemeClr val="accent1"/>
          </a:lnRef>
          <a:fillRef idx="2">
            <a:schemeClr val="accent1"/>
          </a:fillRef>
          <a:effectRef idx="1">
            <a:schemeClr val="accent1"/>
          </a:effectRef>
          <a:fontRef idx="minor">
            <a:schemeClr val="dk1"/>
          </a:fontRef>
        </p:style>
        <p:txBody>
          <a:bodyPr rtlCol="0" anchor="ctr"/>
          <a:lstStyle/>
          <a:p>
            <a:endParaRPr lang="fr-FR" sz="2800" b="1" dirty="0"/>
          </a:p>
          <a:p>
            <a:endParaRPr lang="fr-FR" sz="2800" b="1" dirty="0"/>
          </a:p>
          <a:p>
            <a:r>
              <a:rPr lang="fr-FR" sz="2500" b="1" dirty="0">
                <a:latin typeface="Verdana 2" panose="020B0604020202020204" charset="0"/>
                <a:cs typeface="Verdana 2" panose="020B0604020202020204" charset="0"/>
              </a:rPr>
              <a:t>Autres perspectives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Renforcement des capacités</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Echanges d’expérience</a:t>
            </a:r>
          </a:p>
          <a:p>
            <a:pPr marL="285750" indent="-285750">
              <a:buFont typeface="Arial" panose="020B0604020202020204" pitchFamily="34" charset="0"/>
              <a:buChar char="•"/>
            </a:pPr>
            <a:r>
              <a:rPr lang="fr-FR" sz="2000" dirty="0">
                <a:latin typeface="Verdana 2" panose="020B0604020202020204" charset="0"/>
                <a:cs typeface="Verdana 2" panose="020B0604020202020204" charset="0"/>
              </a:rPr>
              <a:t>Mettre en place un projet spécifique sur EC</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endParaRPr lang="fr-FR" sz="2800" dirty="0"/>
          </a:p>
        </p:txBody>
      </p:sp>
      <p:sp>
        <p:nvSpPr>
          <p:cNvPr id="11" name="Freeform 7">
            <a:extLst>
              <a:ext uri="{FF2B5EF4-FFF2-40B4-BE49-F238E27FC236}">
                <a16:creationId xmlns:a16="http://schemas.microsoft.com/office/drawing/2014/main" id="{BEE0108B-B255-56B4-8634-2A393556AC1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12" name="Freeform 8">
            <a:extLst>
              <a:ext uri="{FF2B5EF4-FFF2-40B4-BE49-F238E27FC236}">
                <a16:creationId xmlns:a16="http://schemas.microsoft.com/office/drawing/2014/main" id="{C6957132-CEEE-5721-F33A-7FF74DB85EA5}"/>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13" name="Freeform 9">
            <a:extLst>
              <a:ext uri="{FF2B5EF4-FFF2-40B4-BE49-F238E27FC236}">
                <a16:creationId xmlns:a16="http://schemas.microsoft.com/office/drawing/2014/main" id="{7A3405F4-3265-4C20-29B0-D6C759DD098B}"/>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sp>
        <p:nvSpPr>
          <p:cNvPr id="20" name="TextBox 15">
            <a:extLst>
              <a:ext uri="{FF2B5EF4-FFF2-40B4-BE49-F238E27FC236}">
                <a16:creationId xmlns:a16="http://schemas.microsoft.com/office/drawing/2014/main" id="{BDD6DB56-299F-3125-5437-D7D9B11F3457}"/>
              </a:ext>
            </a:extLst>
          </p:cNvPr>
          <p:cNvSpPr txBox="1"/>
          <p:nvPr/>
        </p:nvSpPr>
        <p:spPr>
          <a:xfrm>
            <a:off x="17066349" y="9628037"/>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40</a:t>
            </a:r>
          </a:p>
        </p:txBody>
      </p:sp>
    </p:spTree>
    <p:extLst>
      <p:ext uri="{BB962C8B-B14F-4D97-AF65-F5344CB8AC3E}">
        <p14:creationId xmlns:p14="http://schemas.microsoft.com/office/powerpoint/2010/main" val="702309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9A48-4186-41EC-7CE2-E387FE843A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D2B226-7C15-5784-51E4-008354EA274E}"/>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24CDAFDE-E3D2-BB52-B84B-2F1227EBEFD2}"/>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a:extLst>
              <a:ext uri="{FF2B5EF4-FFF2-40B4-BE49-F238E27FC236}">
                <a16:creationId xmlns:a16="http://schemas.microsoft.com/office/drawing/2014/main" id="{1FFD635E-03BD-156F-D91D-984DBB0C914A}"/>
              </a:ext>
            </a:extLst>
          </p:cNvPr>
          <p:cNvGrpSpPr/>
          <p:nvPr/>
        </p:nvGrpSpPr>
        <p:grpSpPr>
          <a:xfrm>
            <a:off x="0" y="2645140"/>
            <a:ext cx="5784076" cy="4102928"/>
            <a:chOff x="0" y="0"/>
            <a:chExt cx="1523378" cy="1080606"/>
          </a:xfrm>
        </p:grpSpPr>
        <p:sp>
          <p:nvSpPr>
            <p:cNvPr id="5" name="Freeform 5">
              <a:extLst>
                <a:ext uri="{FF2B5EF4-FFF2-40B4-BE49-F238E27FC236}">
                  <a16:creationId xmlns:a16="http://schemas.microsoft.com/office/drawing/2014/main" id="{248C41F8-C51C-E222-BC15-2A3883E7BDF4}"/>
                </a:ext>
              </a:extLst>
            </p:cNvPr>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63691341-9442-5E61-939B-7971B6526C06}"/>
                </a:ext>
              </a:extLst>
            </p:cNvPr>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FD5C767C-B438-A8B2-26C9-B8B6DF8F36BA}"/>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3D6E414B-9F03-D4C7-236F-15B5296EB84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EA510E04-D60E-E2A8-3803-14324BFC1C6F}"/>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279725A9-330B-4116-F4E8-8429FF5C68F2}"/>
              </a:ext>
            </a:extLst>
          </p:cNvPr>
          <p:cNvSpPr txBox="1"/>
          <p:nvPr/>
        </p:nvSpPr>
        <p:spPr>
          <a:xfrm>
            <a:off x="130862" y="3681077"/>
            <a:ext cx="5522351" cy="2044662"/>
          </a:xfrm>
          <a:prstGeom prst="rect">
            <a:avLst/>
          </a:prstGeom>
        </p:spPr>
        <p:txBody>
          <a:bodyPr lIns="0" tIns="0" rIns="0" bIns="0" rtlCol="0" anchor="t">
            <a:spAutoFit/>
          </a:bodyPr>
          <a:lstStyle/>
          <a:p>
            <a:pPr algn="ctr">
              <a:lnSpc>
                <a:spcPts val="8400"/>
              </a:lnSpc>
            </a:pPr>
            <a:r>
              <a:rPr lang="en-US"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Pr</a:t>
            </a:r>
            <a:r>
              <a:rPr lang="fr-BE" sz="6000" b="1" spc="-144" dirty="0" err="1">
                <a:solidFill>
                  <a:srgbClr val="FFFFFF"/>
                </a:solidFill>
                <a:latin typeface="Verdana" panose="020B0604030504040204" pitchFamily="34" charset="0"/>
                <a:ea typeface="Verdana" panose="020B0604030504040204" pitchFamily="34" charset="0"/>
                <a:cs typeface="Helvetica World Bold"/>
                <a:sym typeface="Helvetica World Bold"/>
              </a:rPr>
              <a:t>ésentation</a:t>
            </a:r>
            <a:r>
              <a:rPr lang="fr-BE"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 Madagascar</a:t>
            </a:r>
            <a:endPar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endParaRPr>
          </a:p>
        </p:txBody>
      </p:sp>
      <p:sp>
        <p:nvSpPr>
          <p:cNvPr id="15" name="TextBox 15">
            <a:extLst>
              <a:ext uri="{FF2B5EF4-FFF2-40B4-BE49-F238E27FC236}">
                <a16:creationId xmlns:a16="http://schemas.microsoft.com/office/drawing/2014/main" id="{1653C64F-EF5F-C23B-FDDB-0BB733997490}"/>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41</a:t>
            </a:r>
          </a:p>
        </p:txBody>
      </p:sp>
    </p:spTree>
    <p:extLst>
      <p:ext uri="{BB962C8B-B14F-4D97-AF65-F5344CB8AC3E}">
        <p14:creationId xmlns:p14="http://schemas.microsoft.com/office/powerpoint/2010/main" val="2359813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422610"/>
            <a:ext cx="5522351" cy="2060308"/>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a:rPr>
              <a:t>PAUSE DÉJEUNER</a:t>
            </a:r>
          </a:p>
        </p:txBody>
      </p:sp>
      <p:sp>
        <p:nvSpPr>
          <p:cNvPr id="14" name="TextBox 14"/>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73650" y="-42358"/>
            <a:ext cx="556708" cy="556708"/>
            <a:chOff x="0" y="0"/>
            <a:chExt cx="812800" cy="812800"/>
          </a:xfrm>
        </p:grpSpPr>
        <p:sp>
          <p:nvSpPr>
            <p:cNvPr id="3" name="Freeform 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a:off x="453439" y="575073"/>
            <a:ext cx="8285028" cy="8494194"/>
          </a:xfrm>
          <a:custGeom>
            <a:avLst/>
            <a:gdLst/>
            <a:ahLst/>
            <a:cxnLst/>
            <a:rect l="l" t="t" r="r" b="b"/>
            <a:pathLst>
              <a:path w="8285028" h="8494194">
                <a:moveTo>
                  <a:pt x="0" y="0"/>
                </a:moveTo>
                <a:lnTo>
                  <a:pt x="8285028" y="0"/>
                </a:lnTo>
                <a:lnTo>
                  <a:pt x="8285028" y="8494194"/>
                </a:lnTo>
                <a:lnTo>
                  <a:pt x="0" y="8494194"/>
                </a:lnTo>
                <a:lnTo>
                  <a:pt x="0" y="0"/>
                </a:lnTo>
                <a:close/>
              </a:path>
            </a:pathLst>
          </a:custGeom>
          <a:blipFill>
            <a:blip r:embed="rId2"/>
            <a:stretch>
              <a:fillRect l="-1262" r="-1262"/>
            </a:stretch>
          </a:blipFill>
        </p:spPr>
        <p:txBody>
          <a:bodyPr/>
          <a:lstStyle/>
          <a:p>
            <a:endParaRPr lang="LID4096"/>
          </a:p>
        </p:txBody>
      </p:sp>
      <p:sp>
        <p:nvSpPr>
          <p:cNvPr id="6" name="Freeform 6"/>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3"/>
            <a:stretch>
              <a:fillRect l="-614" t="-3219" r="-614"/>
            </a:stretch>
          </a:blipFill>
        </p:spPr>
        <p:txBody>
          <a:bodyPr/>
          <a:lstStyle/>
          <a:p>
            <a:endParaRPr lang="LID4096"/>
          </a:p>
        </p:txBody>
      </p:sp>
      <p:sp>
        <p:nvSpPr>
          <p:cNvPr id="7" name="Freeform 7"/>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4"/>
            <a:stretch>
              <a:fillRect/>
            </a:stretch>
          </a:blipFill>
        </p:spPr>
        <p:txBody>
          <a:bodyPr/>
          <a:lstStyle/>
          <a:p>
            <a:endParaRPr lang="LID4096"/>
          </a:p>
        </p:txBody>
      </p:sp>
      <p:sp>
        <p:nvSpPr>
          <p:cNvPr id="8" name="Freeform 8"/>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5"/>
            <a:stretch>
              <a:fillRect b="-13464"/>
            </a:stretch>
          </a:blipFill>
        </p:spPr>
        <p:txBody>
          <a:bodyPr/>
          <a:lstStyle/>
          <a:p>
            <a:endParaRPr lang="LID4096"/>
          </a:p>
        </p:txBody>
      </p:sp>
      <p:sp>
        <p:nvSpPr>
          <p:cNvPr id="9" name="TextBox 9"/>
          <p:cNvSpPr txBox="1"/>
          <p:nvPr/>
        </p:nvSpPr>
        <p:spPr>
          <a:xfrm>
            <a:off x="9120808" y="2366357"/>
            <a:ext cx="7997217" cy="6370975"/>
          </a:xfrm>
          <a:prstGeom prst="rect">
            <a:avLst/>
          </a:prstGeom>
        </p:spPr>
        <p:txBody>
          <a:bodyPr wrap="square"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a:rPr>
              <a:t>Transition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vers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modèle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b="1" dirty="0">
                <a:solidFill>
                  <a:srgbClr val="000000"/>
                </a:solidFill>
                <a:latin typeface="Verdana 2" panose="020B0604020202020204" charset="0"/>
                <a:ea typeface="Verdana 2" panose="020B0604020202020204" charset="0"/>
                <a:cs typeface="Verdana 2" panose="020B0604020202020204" charset="0"/>
                <a:sym typeface="Helvetica World"/>
              </a:rPr>
              <a:t> =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opportunités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significatives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les pays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a:t>
            </a:r>
          </a:p>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a:rPr>
              <a:t>COI         initiative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favoriser</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la transition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vers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l'écoconception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dans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pays,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notamment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en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élaborant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Septembre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2023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Déclaration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ministérielle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sur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les États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Indien</a:t>
            </a:r>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a:rPr>
              <a:t>2024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élaboration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d'un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régional</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d'un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mécanisme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financement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innovant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tous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les États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africains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par la COI grâce à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l’assistance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technique de  la Commission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économique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des Nations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unies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(UNECA)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ainsi</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qu’à</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l’expertise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la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Fondation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du Réseau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africain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(ACEN) </a:t>
            </a: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endParaRPr lang="en-US"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a:rPr>
              <a:t>2025            atelier pour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arrêter</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la vision,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objectifs</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et le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10" name="TextBox 10"/>
          <p:cNvSpPr txBox="1"/>
          <p:nvPr/>
        </p:nvSpPr>
        <p:spPr>
          <a:xfrm>
            <a:off x="9143999" y="271402"/>
            <a:ext cx="7007760" cy="1209562"/>
          </a:xfrm>
          <a:prstGeom prst="rect">
            <a:avLst/>
          </a:prstGeom>
        </p:spPr>
        <p:txBody>
          <a:bodyPr wrap="square" lIns="0" tIns="0" rIns="0" bIns="0" rtlCol="0" anchor="t">
            <a:spAutoFit/>
          </a:bodyPr>
          <a:lstStyle/>
          <a:p>
            <a:pPr algn="l">
              <a:lnSpc>
                <a:spcPts val="10517"/>
              </a:lnSpc>
            </a:pPr>
            <a:r>
              <a:rPr lang="en-US" sz="7512" b="1" spc="-97" dirty="0">
                <a:solidFill>
                  <a:srgbClr val="21B0C3"/>
                </a:solidFill>
                <a:latin typeface="Verdana" panose="020B0604030504040204" pitchFamily="34" charset="0"/>
                <a:ea typeface="Verdana" panose="020B0604030504040204" pitchFamily="34" charset="0"/>
                <a:cs typeface="Helvetica World Bold"/>
                <a:sym typeface="Helvetica World Bold"/>
              </a:rPr>
              <a:t>Introduction</a:t>
            </a:r>
          </a:p>
        </p:txBody>
      </p:sp>
      <p:sp>
        <p:nvSpPr>
          <p:cNvPr id="11" name="TextBox 11"/>
          <p:cNvSpPr txBox="1"/>
          <p:nvPr/>
        </p:nvSpPr>
        <p:spPr>
          <a:xfrm>
            <a:off x="9143999" y="1567890"/>
            <a:ext cx="3470931" cy="401585"/>
          </a:xfrm>
          <a:prstGeom prst="rect">
            <a:avLst/>
          </a:prstGeom>
        </p:spPr>
        <p:txBody>
          <a:bodyPr lIns="0" tIns="0" rIns="0" bIns="0" rtlCol="0" anchor="t">
            <a:spAutoFit/>
          </a:bodyPr>
          <a:lstStyle/>
          <a:p>
            <a:pPr algn="just">
              <a:lnSpc>
                <a:spcPts val="3360"/>
              </a:lnSpc>
            </a:pPr>
            <a:r>
              <a:rPr lang="en-US" sz="2400" dirty="0">
                <a:solidFill>
                  <a:srgbClr val="A3E1E9"/>
                </a:solidFill>
                <a:latin typeface="Verdana" panose="020B0604030504040204" pitchFamily="34" charset="0"/>
                <a:ea typeface="Verdana" panose="020B0604030504040204" pitchFamily="34" charset="0"/>
                <a:cs typeface="Helvetica World"/>
                <a:sym typeface="Helvetica World"/>
              </a:rPr>
              <a:t>CONTEXTE</a:t>
            </a:r>
            <a:r>
              <a:rPr lang="en-US" sz="2400" dirty="0">
                <a:solidFill>
                  <a:srgbClr val="A3E1E9"/>
                </a:solidFill>
                <a:latin typeface="Helvetica World"/>
                <a:ea typeface="Helvetica World"/>
                <a:cs typeface="Helvetica World"/>
                <a:sym typeface="Helvetica World"/>
              </a:rPr>
              <a:t> </a:t>
            </a:r>
          </a:p>
        </p:txBody>
      </p:sp>
      <p:sp>
        <p:nvSpPr>
          <p:cNvPr id="12" name="TextBox 12"/>
          <p:cNvSpPr txBox="1"/>
          <p:nvPr/>
        </p:nvSpPr>
        <p:spPr>
          <a:xfrm>
            <a:off x="17141216" y="9644705"/>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a:t>
            </a:r>
          </a:p>
        </p:txBody>
      </p:sp>
      <p:sp>
        <p:nvSpPr>
          <p:cNvPr id="14" name="Arrow: Right 13">
            <a:extLst>
              <a:ext uri="{FF2B5EF4-FFF2-40B4-BE49-F238E27FC236}">
                <a16:creationId xmlns:a16="http://schemas.microsoft.com/office/drawing/2014/main" id="{47097FD3-4AE4-0B43-B570-68B833BC75C5}"/>
              </a:ext>
            </a:extLst>
          </p:cNvPr>
          <p:cNvSpPr/>
          <p:nvPr/>
        </p:nvSpPr>
        <p:spPr>
          <a:xfrm>
            <a:off x="9728550" y="3698956"/>
            <a:ext cx="533400" cy="30480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Arrow: Right 14">
            <a:extLst>
              <a:ext uri="{FF2B5EF4-FFF2-40B4-BE49-F238E27FC236}">
                <a16:creationId xmlns:a16="http://schemas.microsoft.com/office/drawing/2014/main" id="{B58E10ED-2EDD-EC20-4548-40714E170A0A}"/>
              </a:ext>
            </a:extLst>
          </p:cNvPr>
          <p:cNvSpPr/>
          <p:nvPr/>
        </p:nvSpPr>
        <p:spPr>
          <a:xfrm>
            <a:off x="11102009" y="5083562"/>
            <a:ext cx="533400" cy="30480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Arrow: Right 15">
            <a:extLst>
              <a:ext uri="{FF2B5EF4-FFF2-40B4-BE49-F238E27FC236}">
                <a16:creationId xmlns:a16="http://schemas.microsoft.com/office/drawing/2014/main" id="{4F0CFA20-73C0-0CC8-5BD7-F4F1D0316298}"/>
              </a:ext>
            </a:extLst>
          </p:cNvPr>
          <p:cNvSpPr/>
          <p:nvPr/>
        </p:nvSpPr>
        <p:spPr>
          <a:xfrm>
            <a:off x="9728550" y="6171873"/>
            <a:ext cx="533400" cy="30480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Arrow: Right 16">
            <a:extLst>
              <a:ext uri="{FF2B5EF4-FFF2-40B4-BE49-F238E27FC236}">
                <a16:creationId xmlns:a16="http://schemas.microsoft.com/office/drawing/2014/main" id="{720DCE97-71EF-629F-F65B-76F45542C522}"/>
              </a:ext>
            </a:extLst>
          </p:cNvPr>
          <p:cNvSpPr/>
          <p:nvPr/>
        </p:nvSpPr>
        <p:spPr>
          <a:xfrm>
            <a:off x="9728550" y="8359719"/>
            <a:ext cx="533400" cy="30480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85914"/>
            <a:ext cx="6068936" cy="6829486"/>
            <a:chOff x="0" y="0"/>
            <a:chExt cx="940237" cy="1058066"/>
          </a:xfrm>
        </p:grpSpPr>
        <p:sp>
          <p:nvSpPr>
            <p:cNvPr id="3" name="Freeform 3"/>
            <p:cNvSpPr/>
            <p:nvPr/>
          </p:nvSpPr>
          <p:spPr>
            <a:xfrm>
              <a:off x="0" y="0"/>
              <a:ext cx="940237" cy="1058066"/>
            </a:xfrm>
            <a:custGeom>
              <a:avLst/>
              <a:gdLst/>
              <a:ahLst/>
              <a:cxnLst/>
              <a:rect l="l" t="t" r="r" b="b"/>
              <a:pathLst>
                <a:path w="940237" h="1058066">
                  <a:moveTo>
                    <a:pt x="0" y="0"/>
                  </a:moveTo>
                  <a:lnTo>
                    <a:pt x="940237" y="0"/>
                  </a:lnTo>
                  <a:lnTo>
                    <a:pt x="940237" y="1058066"/>
                  </a:lnTo>
                  <a:lnTo>
                    <a:pt x="0" y="1058066"/>
                  </a:lnTo>
                  <a:close/>
                </a:path>
              </a:pathLst>
            </a:custGeom>
            <a:blipFill>
              <a:blip r:embed="rId2"/>
              <a:stretch>
                <a:fillRect l="-50325" r="-50325"/>
              </a:stretch>
            </a:blipFill>
          </p:spPr>
          <p:txBody>
            <a:bodyPr/>
            <a:lstStyle/>
            <a:p>
              <a:endParaRPr lang="LID4096"/>
            </a:p>
          </p:txBody>
        </p:sp>
      </p:grpSp>
      <p:grpSp>
        <p:nvGrpSpPr>
          <p:cNvPr id="4" name="Group 4"/>
          <p:cNvGrpSpPr/>
          <p:nvPr/>
        </p:nvGrpSpPr>
        <p:grpSpPr>
          <a:xfrm>
            <a:off x="514350" y="862779"/>
            <a:ext cx="4286250" cy="1618796"/>
            <a:chOff x="0" y="0"/>
            <a:chExt cx="938538" cy="400611"/>
          </a:xfrm>
        </p:grpSpPr>
        <p:sp>
          <p:nvSpPr>
            <p:cNvPr id="5" name="Freeform 5"/>
            <p:cNvSpPr/>
            <p:nvPr/>
          </p:nvSpPr>
          <p:spPr>
            <a:xfrm>
              <a:off x="0" y="0"/>
              <a:ext cx="938538" cy="400611"/>
            </a:xfrm>
            <a:custGeom>
              <a:avLst/>
              <a:gdLst/>
              <a:ahLst/>
              <a:cxnLst/>
              <a:rect l="l" t="t" r="r" b="b"/>
              <a:pathLst>
                <a:path w="938538" h="400611">
                  <a:moveTo>
                    <a:pt x="10207" y="0"/>
                  </a:moveTo>
                  <a:lnTo>
                    <a:pt x="928331" y="0"/>
                  </a:lnTo>
                  <a:cubicBezTo>
                    <a:pt x="931038" y="0"/>
                    <a:pt x="933634" y="1075"/>
                    <a:pt x="935549" y="2990"/>
                  </a:cubicBezTo>
                  <a:cubicBezTo>
                    <a:pt x="937463" y="4904"/>
                    <a:pt x="938538" y="7500"/>
                    <a:pt x="938538" y="10207"/>
                  </a:cubicBezTo>
                  <a:lnTo>
                    <a:pt x="938538" y="390404"/>
                  </a:lnTo>
                  <a:cubicBezTo>
                    <a:pt x="938538" y="393111"/>
                    <a:pt x="937463" y="395707"/>
                    <a:pt x="935549" y="397622"/>
                  </a:cubicBezTo>
                  <a:cubicBezTo>
                    <a:pt x="933634" y="399536"/>
                    <a:pt x="931038" y="400611"/>
                    <a:pt x="928331" y="400611"/>
                  </a:cubicBezTo>
                  <a:lnTo>
                    <a:pt x="10207" y="400611"/>
                  </a:lnTo>
                  <a:cubicBezTo>
                    <a:pt x="7500" y="400611"/>
                    <a:pt x="4904" y="399536"/>
                    <a:pt x="2990" y="397622"/>
                  </a:cubicBezTo>
                  <a:cubicBezTo>
                    <a:pt x="1075" y="395707"/>
                    <a:pt x="0" y="393111"/>
                    <a:pt x="0" y="390404"/>
                  </a:cubicBezTo>
                  <a:lnTo>
                    <a:pt x="0" y="10207"/>
                  </a:lnTo>
                  <a:cubicBezTo>
                    <a:pt x="0" y="7500"/>
                    <a:pt x="1075" y="4904"/>
                    <a:pt x="2990" y="2990"/>
                  </a:cubicBezTo>
                  <a:cubicBezTo>
                    <a:pt x="4904" y="1075"/>
                    <a:pt x="7500" y="0"/>
                    <a:pt x="10207" y="0"/>
                  </a:cubicBezTo>
                  <a:close/>
                </a:path>
              </a:pathLst>
            </a:custGeom>
            <a:solidFill>
              <a:srgbClr val="21B0C3"/>
            </a:solidFill>
          </p:spPr>
          <p:txBody>
            <a:bodyPr/>
            <a:lstStyle/>
            <a:p>
              <a:endParaRPr lang="LID4096"/>
            </a:p>
          </p:txBody>
        </p:sp>
        <p:sp>
          <p:nvSpPr>
            <p:cNvPr id="6" name="TextBox 6"/>
            <p:cNvSpPr txBox="1"/>
            <p:nvPr/>
          </p:nvSpPr>
          <p:spPr>
            <a:xfrm>
              <a:off x="0" y="-38100"/>
              <a:ext cx="938538" cy="43871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7773650" y="-42358"/>
            <a:ext cx="556708" cy="556708"/>
            <a:chOff x="0" y="0"/>
            <a:chExt cx="812800" cy="812800"/>
          </a:xfrm>
        </p:grpSpPr>
        <p:sp>
          <p:nvSpPr>
            <p:cNvPr id="14" name="Freeform 14"/>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7" name="TextBox 17"/>
          <p:cNvSpPr txBox="1"/>
          <p:nvPr/>
        </p:nvSpPr>
        <p:spPr>
          <a:xfrm>
            <a:off x="560130" y="1137445"/>
            <a:ext cx="4088069" cy="915507"/>
          </a:xfrm>
          <a:prstGeom prst="rect">
            <a:avLst/>
          </a:prstGeom>
        </p:spPr>
        <p:txBody>
          <a:bodyPr wrap="square" lIns="0" tIns="0" rIns="0" bIns="0" rtlCol="0" anchor="t">
            <a:spAutoFit/>
          </a:bodyPr>
          <a:lstStyle/>
          <a:p>
            <a:pPr algn="ctr">
              <a:lnSpc>
                <a:spcPts val="3919"/>
              </a:lnSpc>
            </a:pPr>
            <a:r>
              <a:rPr lang="en-US" sz="2799" b="1" dirty="0">
                <a:solidFill>
                  <a:srgbClr val="FFFFFF"/>
                </a:solidFill>
                <a:latin typeface="Verdana" panose="020B0604030504040204" pitchFamily="34" charset="0"/>
                <a:ea typeface="Verdana" panose="020B0604030504040204" pitchFamily="34" charset="0"/>
                <a:cs typeface="Helvetica World Bold"/>
                <a:sym typeface="Helvetica World Bold"/>
              </a:rPr>
              <a:t>Lieu : </a:t>
            </a:r>
          </a:p>
          <a:p>
            <a:pPr algn="ctr">
              <a:lnSpc>
                <a:spcPts val="3640"/>
              </a:lnSpc>
            </a:pPr>
            <a:r>
              <a:rPr lang="en-US" sz="2600" dirty="0">
                <a:solidFill>
                  <a:srgbClr val="FFFFFF"/>
                </a:solidFill>
                <a:latin typeface="Verdana" panose="020B0604030504040204" pitchFamily="34" charset="0"/>
                <a:ea typeface="Verdana" panose="020B0604030504040204" pitchFamily="34" charset="0"/>
                <a:cs typeface="Helvetica World"/>
                <a:sym typeface="Helvetica World"/>
              </a:rPr>
              <a:t>The Docks, Port-Louis</a:t>
            </a:r>
          </a:p>
        </p:txBody>
      </p:sp>
      <p:sp>
        <p:nvSpPr>
          <p:cNvPr id="18" name="TextBox 18"/>
          <p:cNvSpPr txBox="1"/>
          <p:nvPr/>
        </p:nvSpPr>
        <p:spPr>
          <a:xfrm>
            <a:off x="11963401" y="975224"/>
            <a:ext cx="5102948" cy="1209562"/>
          </a:xfrm>
          <a:prstGeom prst="rect">
            <a:avLst/>
          </a:prstGeom>
        </p:spPr>
        <p:txBody>
          <a:bodyPr wrap="square" lIns="0" tIns="0" rIns="0" bIns="0" rtlCol="0" anchor="t">
            <a:spAutoFit/>
          </a:bodyPr>
          <a:lstStyle/>
          <a:p>
            <a:pPr algn="r">
              <a:lnSpc>
                <a:spcPts val="10517"/>
              </a:lnSpc>
            </a:pPr>
            <a:r>
              <a:rPr lang="en-US" sz="7512" b="1" spc="-247" dirty="0" err="1">
                <a:solidFill>
                  <a:srgbClr val="21B0C3"/>
                </a:solidFill>
                <a:latin typeface="Verdana" panose="020B0604030504040204" pitchFamily="34" charset="0"/>
                <a:ea typeface="Verdana" panose="020B0604030504040204" pitchFamily="34" charset="0"/>
                <a:cs typeface="Helvetica World Bold"/>
                <a:sym typeface="Helvetica World Bold"/>
              </a:rPr>
              <a:t>Objectifs</a:t>
            </a:r>
            <a:endParaRPr lang="en-US" sz="7512" b="1" spc="-247"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
        <p:nvSpPr>
          <p:cNvPr id="20" name="TextBox 20"/>
          <p:cNvSpPr txBox="1"/>
          <p:nvPr/>
        </p:nvSpPr>
        <p:spPr>
          <a:xfrm>
            <a:off x="7524242" y="5500714"/>
            <a:ext cx="9542107" cy="512961"/>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ORGANISER UNE TABLE RONDE POUR IMPLIQUER LES PARTENAIRES TECHNIQUES ET FINANCIERS</a:t>
            </a:r>
          </a:p>
        </p:txBody>
      </p:sp>
      <p:sp>
        <p:nvSpPr>
          <p:cNvPr id="22" name="TextBox 22"/>
          <p:cNvSpPr txBox="1"/>
          <p:nvPr/>
        </p:nvSpPr>
        <p:spPr>
          <a:xfrm>
            <a:off x="7519326" y="7210612"/>
            <a:ext cx="9542107" cy="769441"/>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AMÉLIORER LES CONNAISSANCES DES MEMBRES DU GROUPE DE TRAVAIL D'EXPERTS EN ÉCONOMIE CIRCULAIRE DES ÉTATS INSULAIRES D'AFRIQUE ET DE L'OCÉAN INDIEN ET LANCER CE GROUPE DE TRAVAIL</a:t>
            </a:r>
          </a:p>
        </p:txBody>
      </p:sp>
      <p:grpSp>
        <p:nvGrpSpPr>
          <p:cNvPr id="24" name="Group 24"/>
          <p:cNvGrpSpPr/>
          <p:nvPr/>
        </p:nvGrpSpPr>
        <p:grpSpPr>
          <a:xfrm>
            <a:off x="6379085" y="3348707"/>
            <a:ext cx="1036372" cy="1282402"/>
            <a:chOff x="0" y="0"/>
            <a:chExt cx="828385" cy="826601"/>
          </a:xfrm>
        </p:grpSpPr>
        <p:sp>
          <p:nvSpPr>
            <p:cNvPr id="25" name="Freeform 25"/>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26" name="TextBox 26"/>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27" name="TextBox 27"/>
          <p:cNvSpPr txBox="1"/>
          <p:nvPr/>
        </p:nvSpPr>
        <p:spPr>
          <a:xfrm>
            <a:off x="7519326" y="3348707"/>
            <a:ext cx="9547023" cy="1282402"/>
          </a:xfrm>
          <a:prstGeom prst="rect">
            <a:avLst/>
          </a:prstGeom>
        </p:spPr>
        <p:txBody>
          <a:bodyPr wrap="square" lIns="0" tIns="0" rIns="0" bIns="0" rtlCol="0" anchor="t">
            <a:spAutoFit/>
          </a:bodyPr>
          <a:lstStyle/>
          <a:p>
            <a:pPr algn="just">
              <a:lnSpc>
                <a:spcPts val="1960"/>
              </a:lnSpc>
            </a:pPr>
            <a:r>
              <a:rPr lang="en-US" b="1" dirty="0">
                <a:solidFill>
                  <a:srgbClr val="21B0C3"/>
                </a:solidFill>
                <a:latin typeface="Verdana" panose="020B0604030504040204" pitchFamily="34" charset="0"/>
                <a:ea typeface="Verdana" panose="020B0604030504040204" pitchFamily="34" charset="0"/>
                <a:cs typeface="Helvetica World Bold"/>
                <a:sym typeface="Helvetica World Bold"/>
              </a:rPr>
              <a:t>PRÉSENTER LE PROJET DE PLAN D'ACTION POUR L'ÉCONOMIE CIRCULAIRE ET LE MÉCANISME DE FINANCEMENT CIRCULAIRE ET BLEU AUX PRINCIPALES PARTIES PRENANTES AFIN QU'ELLES L'EXAMINENT EN DÉTAIL, QU'ELLES APPORTENT LEUR CONTRIBUTION ET QU'ELLES LE VALIDENT  </a:t>
            </a:r>
          </a:p>
        </p:txBody>
      </p:sp>
      <p:sp>
        <p:nvSpPr>
          <p:cNvPr id="28" name="TextBox 28"/>
          <p:cNvSpPr txBox="1"/>
          <p:nvPr/>
        </p:nvSpPr>
        <p:spPr>
          <a:xfrm>
            <a:off x="6413499" y="3742344"/>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1</a:t>
            </a:r>
          </a:p>
        </p:txBody>
      </p:sp>
      <p:sp>
        <p:nvSpPr>
          <p:cNvPr id="29" name="Freeform 29"/>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3"/>
            <a:stretch>
              <a:fillRect l="-614" t="-3219" r="-614"/>
            </a:stretch>
          </a:blipFill>
        </p:spPr>
        <p:txBody>
          <a:bodyPr/>
          <a:lstStyle/>
          <a:p>
            <a:endParaRPr lang="LID4096"/>
          </a:p>
        </p:txBody>
      </p:sp>
      <p:sp>
        <p:nvSpPr>
          <p:cNvPr id="30" name="Freeform 30"/>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4"/>
            <a:stretch>
              <a:fillRect/>
            </a:stretch>
          </a:blipFill>
        </p:spPr>
        <p:txBody>
          <a:bodyPr/>
          <a:lstStyle/>
          <a:p>
            <a:endParaRPr lang="LID4096"/>
          </a:p>
        </p:txBody>
      </p:sp>
      <p:sp>
        <p:nvSpPr>
          <p:cNvPr id="31" name="Freeform 31"/>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5"/>
            <a:stretch>
              <a:fillRect b="-13464"/>
            </a:stretch>
          </a:blipFill>
        </p:spPr>
        <p:txBody>
          <a:bodyPr/>
          <a:lstStyle/>
          <a:p>
            <a:endParaRPr lang="LID4096"/>
          </a:p>
        </p:txBody>
      </p:sp>
      <p:sp>
        <p:nvSpPr>
          <p:cNvPr id="33" name="TextBox 33"/>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a:t>
            </a:r>
          </a:p>
        </p:txBody>
      </p:sp>
      <p:grpSp>
        <p:nvGrpSpPr>
          <p:cNvPr id="42" name="Group 24">
            <a:extLst>
              <a:ext uri="{FF2B5EF4-FFF2-40B4-BE49-F238E27FC236}">
                <a16:creationId xmlns:a16="http://schemas.microsoft.com/office/drawing/2014/main" id="{9D4BB9DC-BC3F-F892-A1F4-70F2CEDC4203}"/>
              </a:ext>
            </a:extLst>
          </p:cNvPr>
          <p:cNvGrpSpPr/>
          <p:nvPr/>
        </p:nvGrpSpPr>
        <p:grpSpPr>
          <a:xfrm>
            <a:off x="6403666" y="5143500"/>
            <a:ext cx="1036372" cy="1282402"/>
            <a:chOff x="0" y="0"/>
            <a:chExt cx="828385" cy="826601"/>
          </a:xfrm>
        </p:grpSpPr>
        <p:sp>
          <p:nvSpPr>
            <p:cNvPr id="43" name="Freeform 25">
              <a:extLst>
                <a:ext uri="{FF2B5EF4-FFF2-40B4-BE49-F238E27FC236}">
                  <a16:creationId xmlns:a16="http://schemas.microsoft.com/office/drawing/2014/main" id="{F07318EA-214B-ACA8-BEF5-72DC777B65CC}"/>
                </a:ext>
              </a:extLst>
            </p:cNvPr>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44" name="TextBox 26">
              <a:extLst>
                <a:ext uri="{FF2B5EF4-FFF2-40B4-BE49-F238E27FC236}">
                  <a16:creationId xmlns:a16="http://schemas.microsoft.com/office/drawing/2014/main" id="{4FDB1F1E-E443-8A3D-D3BE-0CDC523DF78E}"/>
                </a:ext>
              </a:extLst>
            </p:cNvPr>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45" name="TextBox 28">
            <a:extLst>
              <a:ext uri="{FF2B5EF4-FFF2-40B4-BE49-F238E27FC236}">
                <a16:creationId xmlns:a16="http://schemas.microsoft.com/office/drawing/2014/main" id="{C09D91FD-1DC3-7C97-2D97-2B3203F6B7BA}"/>
              </a:ext>
            </a:extLst>
          </p:cNvPr>
          <p:cNvSpPr txBox="1"/>
          <p:nvPr/>
        </p:nvSpPr>
        <p:spPr>
          <a:xfrm>
            <a:off x="6403666" y="5562418"/>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2</a:t>
            </a:r>
          </a:p>
        </p:txBody>
      </p:sp>
      <p:grpSp>
        <p:nvGrpSpPr>
          <p:cNvPr id="46" name="Group 24">
            <a:extLst>
              <a:ext uri="{FF2B5EF4-FFF2-40B4-BE49-F238E27FC236}">
                <a16:creationId xmlns:a16="http://schemas.microsoft.com/office/drawing/2014/main" id="{1B9538CB-4E81-A861-6E86-51EB7C9FE0A3}"/>
              </a:ext>
            </a:extLst>
          </p:cNvPr>
          <p:cNvGrpSpPr/>
          <p:nvPr/>
        </p:nvGrpSpPr>
        <p:grpSpPr>
          <a:xfrm>
            <a:off x="6379085" y="6940699"/>
            <a:ext cx="1036372" cy="1282402"/>
            <a:chOff x="0" y="0"/>
            <a:chExt cx="828385" cy="826601"/>
          </a:xfrm>
        </p:grpSpPr>
        <p:sp>
          <p:nvSpPr>
            <p:cNvPr id="47" name="Freeform 25">
              <a:extLst>
                <a:ext uri="{FF2B5EF4-FFF2-40B4-BE49-F238E27FC236}">
                  <a16:creationId xmlns:a16="http://schemas.microsoft.com/office/drawing/2014/main" id="{0EDE8B55-6DBC-BD4C-6AD9-0AFEBBA25EF4}"/>
                </a:ext>
              </a:extLst>
            </p:cNvPr>
            <p:cNvSpPr/>
            <p:nvPr/>
          </p:nvSpPr>
          <p:spPr>
            <a:xfrm>
              <a:off x="0" y="0"/>
              <a:ext cx="828385" cy="826601"/>
            </a:xfrm>
            <a:custGeom>
              <a:avLst/>
              <a:gdLst/>
              <a:ahLst/>
              <a:cxnLst/>
              <a:rect l="l" t="t" r="r" b="b"/>
              <a:pathLst>
                <a:path w="828385" h="826601">
                  <a:moveTo>
                    <a:pt x="53995" y="0"/>
                  </a:moveTo>
                  <a:lnTo>
                    <a:pt x="774391" y="0"/>
                  </a:lnTo>
                  <a:cubicBezTo>
                    <a:pt x="804211" y="0"/>
                    <a:pt x="828385" y="24174"/>
                    <a:pt x="828385" y="53995"/>
                  </a:cubicBezTo>
                  <a:lnTo>
                    <a:pt x="828385" y="772607"/>
                  </a:lnTo>
                  <a:cubicBezTo>
                    <a:pt x="828385" y="802427"/>
                    <a:pt x="804211" y="826601"/>
                    <a:pt x="774391" y="826601"/>
                  </a:cubicBezTo>
                  <a:lnTo>
                    <a:pt x="53995" y="826601"/>
                  </a:lnTo>
                  <a:cubicBezTo>
                    <a:pt x="24174" y="826601"/>
                    <a:pt x="0" y="802427"/>
                    <a:pt x="0" y="772607"/>
                  </a:cubicBezTo>
                  <a:lnTo>
                    <a:pt x="0" y="53995"/>
                  </a:lnTo>
                  <a:cubicBezTo>
                    <a:pt x="0" y="24174"/>
                    <a:pt x="24174" y="0"/>
                    <a:pt x="53995" y="0"/>
                  </a:cubicBezTo>
                  <a:close/>
                </a:path>
              </a:pathLst>
            </a:custGeom>
            <a:solidFill>
              <a:srgbClr val="21B0C3"/>
            </a:solidFill>
          </p:spPr>
          <p:txBody>
            <a:bodyPr/>
            <a:lstStyle/>
            <a:p>
              <a:endParaRPr lang="LID4096">
                <a:latin typeface="Verdana" panose="020B0604030504040204" pitchFamily="34" charset="0"/>
                <a:ea typeface="Verdana" panose="020B0604030504040204" pitchFamily="34" charset="0"/>
              </a:endParaRPr>
            </a:p>
          </p:txBody>
        </p:sp>
        <p:sp>
          <p:nvSpPr>
            <p:cNvPr id="48" name="TextBox 26">
              <a:extLst>
                <a:ext uri="{FF2B5EF4-FFF2-40B4-BE49-F238E27FC236}">
                  <a16:creationId xmlns:a16="http://schemas.microsoft.com/office/drawing/2014/main" id="{56EECA00-63FA-3762-602D-3613B8EC8ED1}"/>
                </a:ext>
              </a:extLst>
            </p:cNvPr>
            <p:cNvSpPr txBox="1"/>
            <p:nvPr/>
          </p:nvSpPr>
          <p:spPr>
            <a:xfrm>
              <a:off x="0" y="-38100"/>
              <a:ext cx="828385" cy="864701"/>
            </a:xfrm>
            <a:prstGeom prst="rect">
              <a:avLst/>
            </a:prstGeom>
          </p:spPr>
          <p:txBody>
            <a:bodyPr lIns="50800" tIns="50800" rIns="50800" bIns="50800" rtlCol="0" anchor="ctr"/>
            <a:lstStyle/>
            <a:p>
              <a:pPr algn="ctr">
                <a:lnSpc>
                  <a:spcPts val="2659"/>
                </a:lnSpc>
                <a:spcBef>
                  <a:spcPct val="0"/>
                </a:spcBef>
              </a:pPr>
              <a:endParaRPr>
                <a:latin typeface="Verdana" panose="020B0604030504040204" pitchFamily="34" charset="0"/>
                <a:ea typeface="Verdana" panose="020B0604030504040204" pitchFamily="34" charset="0"/>
              </a:endParaRPr>
            </a:p>
          </p:txBody>
        </p:sp>
      </p:grpSp>
      <p:sp>
        <p:nvSpPr>
          <p:cNvPr id="49" name="TextBox 28">
            <a:extLst>
              <a:ext uri="{FF2B5EF4-FFF2-40B4-BE49-F238E27FC236}">
                <a16:creationId xmlns:a16="http://schemas.microsoft.com/office/drawing/2014/main" id="{D012040B-74B0-E918-9974-23CB509CBF25}"/>
              </a:ext>
            </a:extLst>
          </p:cNvPr>
          <p:cNvSpPr txBox="1"/>
          <p:nvPr/>
        </p:nvSpPr>
        <p:spPr>
          <a:xfrm>
            <a:off x="6388918" y="7363891"/>
            <a:ext cx="1026539" cy="436017"/>
          </a:xfrm>
          <a:prstGeom prst="rect">
            <a:avLst/>
          </a:prstGeom>
        </p:spPr>
        <p:txBody>
          <a:bodyPr wrap="square" lIns="0" tIns="0" rIns="0" bIns="0" rtlCol="0" anchor="t">
            <a:spAutoFit/>
          </a:bodyPr>
          <a:lstStyle/>
          <a:p>
            <a:pPr algn="ctr">
              <a:lnSpc>
                <a:spcPts val="3393"/>
              </a:lnSpc>
            </a:pPr>
            <a:r>
              <a:rPr lang="en-US" sz="3057" b="1" dirty="0">
                <a:solidFill>
                  <a:srgbClr val="FFFFFF"/>
                </a:solidFill>
                <a:latin typeface="Verdana" panose="020B0604030504040204" pitchFamily="34" charset="0"/>
                <a:ea typeface="Verdana" panose="020B0604030504040204" pitchFamily="34" charset="0"/>
                <a:cs typeface="Helvetica World Bold"/>
                <a:sym typeface="Helvetica World Bold"/>
              </a:rPr>
              <a:t>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73650" y="-42358"/>
            <a:ext cx="556708" cy="556708"/>
            <a:chOff x="0" y="0"/>
            <a:chExt cx="812800" cy="812800"/>
          </a:xfrm>
        </p:grpSpPr>
        <p:sp>
          <p:nvSpPr>
            <p:cNvPr id="3" name="Freeform 3"/>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a:off x="3098765" y="36556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grpSp>
        <p:nvGrpSpPr>
          <p:cNvPr id="6" name="Group 6"/>
          <p:cNvGrpSpPr/>
          <p:nvPr/>
        </p:nvGrpSpPr>
        <p:grpSpPr>
          <a:xfrm>
            <a:off x="7324849" y="5253261"/>
            <a:ext cx="2838632" cy="3404474"/>
            <a:chOff x="0" y="-38100"/>
            <a:chExt cx="702490" cy="590406"/>
          </a:xfrm>
        </p:grpSpPr>
        <p:sp>
          <p:nvSpPr>
            <p:cNvPr id="7" name="Freeform 7"/>
            <p:cNvSpPr/>
            <p:nvPr/>
          </p:nvSpPr>
          <p:spPr>
            <a:xfrm>
              <a:off x="0" y="0"/>
              <a:ext cx="702490" cy="552306"/>
            </a:xfrm>
            <a:custGeom>
              <a:avLst/>
              <a:gdLst/>
              <a:ahLst/>
              <a:cxnLst/>
              <a:rect l="l" t="t" r="r" b="b"/>
              <a:pathLst>
                <a:path w="685027" h="514206">
                  <a:moveTo>
                    <a:pt x="13984" y="0"/>
                  </a:moveTo>
                  <a:lnTo>
                    <a:pt x="671042" y="0"/>
                  </a:lnTo>
                  <a:cubicBezTo>
                    <a:pt x="678766" y="0"/>
                    <a:pt x="685027" y="6261"/>
                    <a:pt x="685027" y="13984"/>
                  </a:cubicBezTo>
                  <a:lnTo>
                    <a:pt x="685027" y="500222"/>
                  </a:lnTo>
                  <a:cubicBezTo>
                    <a:pt x="685027" y="507945"/>
                    <a:pt x="678766" y="514206"/>
                    <a:pt x="671042" y="514206"/>
                  </a:cubicBezTo>
                  <a:lnTo>
                    <a:pt x="13984" y="514206"/>
                  </a:lnTo>
                  <a:cubicBezTo>
                    <a:pt x="6261" y="514206"/>
                    <a:pt x="0" y="507945"/>
                    <a:pt x="0" y="500222"/>
                  </a:cubicBezTo>
                  <a:lnTo>
                    <a:pt x="0" y="13984"/>
                  </a:lnTo>
                  <a:cubicBezTo>
                    <a:pt x="0" y="6261"/>
                    <a:pt x="6261" y="0"/>
                    <a:pt x="13984" y="0"/>
                  </a:cubicBezTo>
                  <a:close/>
                </a:path>
              </a:pathLst>
            </a:custGeom>
            <a:solidFill>
              <a:srgbClr val="A3E1E9"/>
            </a:solidFill>
          </p:spPr>
          <p:txBody>
            <a:bodyPr/>
            <a:lstStyle/>
            <a:p>
              <a:endParaRPr lang="LID4096" b="1" dirty="0"/>
            </a:p>
          </p:txBody>
        </p:sp>
        <p:sp>
          <p:nvSpPr>
            <p:cNvPr id="8" name="TextBox 8"/>
            <p:cNvSpPr txBox="1"/>
            <p:nvPr/>
          </p:nvSpPr>
          <p:spPr>
            <a:xfrm>
              <a:off x="0" y="-38100"/>
              <a:ext cx="685027" cy="55230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54141" y="5493503"/>
            <a:ext cx="2768067" cy="3164232"/>
            <a:chOff x="0" y="0"/>
            <a:chExt cx="677292" cy="509154"/>
          </a:xfrm>
        </p:grpSpPr>
        <p:sp>
          <p:nvSpPr>
            <p:cNvPr id="10" name="Freeform 10"/>
            <p:cNvSpPr/>
            <p:nvPr/>
          </p:nvSpPr>
          <p:spPr>
            <a:xfrm>
              <a:off x="0" y="0"/>
              <a:ext cx="677292" cy="509154"/>
            </a:xfrm>
            <a:custGeom>
              <a:avLst/>
              <a:gdLst/>
              <a:ahLst/>
              <a:cxnLst/>
              <a:rect l="l" t="t" r="r" b="b"/>
              <a:pathLst>
                <a:path w="677292" h="509154">
                  <a:moveTo>
                    <a:pt x="14144" y="0"/>
                  </a:moveTo>
                  <a:lnTo>
                    <a:pt x="663148" y="0"/>
                  </a:lnTo>
                  <a:cubicBezTo>
                    <a:pt x="670960" y="0"/>
                    <a:pt x="677292" y="6332"/>
                    <a:pt x="677292" y="14144"/>
                  </a:cubicBezTo>
                  <a:lnTo>
                    <a:pt x="677292" y="495010"/>
                  </a:lnTo>
                  <a:cubicBezTo>
                    <a:pt x="677292" y="502822"/>
                    <a:pt x="670960" y="509154"/>
                    <a:pt x="663148" y="509154"/>
                  </a:cubicBezTo>
                  <a:lnTo>
                    <a:pt x="14144" y="509154"/>
                  </a:lnTo>
                  <a:cubicBezTo>
                    <a:pt x="6332" y="509154"/>
                    <a:pt x="0" y="502822"/>
                    <a:pt x="0" y="495010"/>
                  </a:cubicBezTo>
                  <a:lnTo>
                    <a:pt x="0" y="14144"/>
                  </a:lnTo>
                  <a:cubicBezTo>
                    <a:pt x="0" y="6332"/>
                    <a:pt x="6332" y="0"/>
                    <a:pt x="14144" y="0"/>
                  </a:cubicBezTo>
                  <a:close/>
                </a:path>
              </a:pathLst>
            </a:custGeom>
            <a:solidFill>
              <a:srgbClr val="A3E1E9"/>
            </a:solidFill>
          </p:spPr>
          <p:txBody>
            <a:bodyPr/>
            <a:lstStyle/>
            <a:p>
              <a:endParaRPr lang="LID4096"/>
            </a:p>
          </p:txBody>
        </p:sp>
        <p:sp>
          <p:nvSpPr>
            <p:cNvPr id="11" name="TextBox 11"/>
            <p:cNvSpPr txBox="1"/>
            <p:nvPr/>
          </p:nvSpPr>
          <p:spPr>
            <a:xfrm>
              <a:off x="0" y="-38100"/>
              <a:ext cx="677292" cy="5472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3346415" y="326260"/>
            <a:ext cx="3619500" cy="1975008"/>
            <a:chOff x="0" y="0"/>
            <a:chExt cx="895735" cy="314928"/>
          </a:xfrm>
        </p:grpSpPr>
        <p:sp>
          <p:nvSpPr>
            <p:cNvPr id="13" name="Freeform 13"/>
            <p:cNvSpPr/>
            <p:nvPr/>
          </p:nvSpPr>
          <p:spPr>
            <a:xfrm>
              <a:off x="0" y="0"/>
              <a:ext cx="895735" cy="314928"/>
            </a:xfrm>
            <a:custGeom>
              <a:avLst/>
              <a:gdLst/>
              <a:ahLst/>
              <a:cxnLst/>
              <a:rect l="l" t="t" r="r" b="b"/>
              <a:pathLst>
                <a:path w="895735" h="314928">
                  <a:moveTo>
                    <a:pt x="10695" y="0"/>
                  </a:moveTo>
                  <a:lnTo>
                    <a:pt x="885040" y="0"/>
                  </a:lnTo>
                  <a:cubicBezTo>
                    <a:pt x="887876" y="0"/>
                    <a:pt x="890597" y="1127"/>
                    <a:pt x="892602" y="3132"/>
                  </a:cubicBezTo>
                  <a:cubicBezTo>
                    <a:pt x="894608" y="5138"/>
                    <a:pt x="895735" y="7858"/>
                    <a:pt x="895735" y="10695"/>
                  </a:cubicBezTo>
                  <a:lnTo>
                    <a:pt x="895735" y="304234"/>
                  </a:lnTo>
                  <a:cubicBezTo>
                    <a:pt x="895735" y="307070"/>
                    <a:pt x="894608" y="309790"/>
                    <a:pt x="892602" y="311796"/>
                  </a:cubicBezTo>
                  <a:cubicBezTo>
                    <a:pt x="890597" y="313802"/>
                    <a:pt x="887876" y="314928"/>
                    <a:pt x="885040" y="314928"/>
                  </a:cubicBezTo>
                  <a:lnTo>
                    <a:pt x="10695" y="314928"/>
                  </a:lnTo>
                  <a:cubicBezTo>
                    <a:pt x="7858" y="314928"/>
                    <a:pt x="5138" y="313802"/>
                    <a:pt x="3132" y="311796"/>
                  </a:cubicBezTo>
                  <a:cubicBezTo>
                    <a:pt x="1127" y="309790"/>
                    <a:pt x="0" y="307070"/>
                    <a:pt x="0" y="304234"/>
                  </a:cubicBezTo>
                  <a:lnTo>
                    <a:pt x="0" y="10695"/>
                  </a:lnTo>
                  <a:cubicBezTo>
                    <a:pt x="0" y="7858"/>
                    <a:pt x="1127" y="5138"/>
                    <a:pt x="3132" y="3132"/>
                  </a:cubicBezTo>
                  <a:cubicBezTo>
                    <a:pt x="5138" y="1127"/>
                    <a:pt x="7858" y="0"/>
                    <a:pt x="10695" y="0"/>
                  </a:cubicBezTo>
                  <a:close/>
                </a:path>
              </a:pathLst>
            </a:custGeom>
            <a:solidFill>
              <a:srgbClr val="A3E1E9"/>
            </a:solidFill>
          </p:spPr>
          <p:txBody>
            <a:bodyPr/>
            <a:lstStyle/>
            <a:p>
              <a:endParaRPr lang="LID4096"/>
            </a:p>
          </p:txBody>
        </p:sp>
        <p:sp>
          <p:nvSpPr>
            <p:cNvPr id="14" name="TextBox 14"/>
            <p:cNvSpPr txBox="1"/>
            <p:nvPr/>
          </p:nvSpPr>
          <p:spPr>
            <a:xfrm>
              <a:off x="0" y="-38100"/>
              <a:ext cx="895735" cy="35302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4805922" y="5383063"/>
            <a:ext cx="703499" cy="660010"/>
          </a:xfrm>
          <a:custGeom>
            <a:avLst/>
            <a:gdLst/>
            <a:ahLst/>
            <a:cxnLst/>
            <a:rect l="l" t="t" r="r" b="b"/>
            <a:pathLst>
              <a:path w="703499" h="660010">
                <a:moveTo>
                  <a:pt x="0" y="0"/>
                </a:moveTo>
                <a:lnTo>
                  <a:pt x="703498" y="0"/>
                </a:lnTo>
                <a:lnTo>
                  <a:pt x="703498" y="660009"/>
                </a:lnTo>
                <a:lnTo>
                  <a:pt x="0" y="660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16" name="Freeform 16"/>
          <p:cNvSpPr/>
          <p:nvPr/>
        </p:nvSpPr>
        <p:spPr>
          <a:xfrm>
            <a:off x="10274765" y="1911733"/>
            <a:ext cx="7777237" cy="7346567"/>
          </a:xfrm>
          <a:custGeom>
            <a:avLst/>
            <a:gdLst/>
            <a:ahLst/>
            <a:cxnLst/>
            <a:rect l="l" t="t" r="r" b="b"/>
            <a:pathLst>
              <a:path w="7733408" h="7346567">
                <a:moveTo>
                  <a:pt x="0" y="0"/>
                </a:moveTo>
                <a:lnTo>
                  <a:pt x="7733409" y="0"/>
                </a:lnTo>
                <a:lnTo>
                  <a:pt x="7733409" y="7346567"/>
                </a:lnTo>
                <a:lnTo>
                  <a:pt x="0" y="7346567"/>
                </a:lnTo>
                <a:lnTo>
                  <a:pt x="0" y="0"/>
                </a:lnTo>
                <a:close/>
              </a:path>
            </a:pathLst>
          </a:custGeom>
          <a:blipFill>
            <a:blip r:embed="rId6"/>
            <a:stretch>
              <a:fillRect l="-466" t="-1612" b="-4144"/>
            </a:stretch>
          </a:blipFill>
        </p:spPr>
        <p:txBody>
          <a:bodyPr/>
          <a:lstStyle/>
          <a:p>
            <a:endParaRPr lang="LID4096"/>
          </a:p>
        </p:txBody>
      </p:sp>
      <p:sp>
        <p:nvSpPr>
          <p:cNvPr id="17" name="Freeform 17"/>
          <p:cNvSpPr/>
          <p:nvPr/>
        </p:nvSpPr>
        <p:spPr>
          <a:xfrm>
            <a:off x="4675061" y="2482243"/>
            <a:ext cx="965219" cy="990430"/>
          </a:xfrm>
          <a:custGeom>
            <a:avLst/>
            <a:gdLst/>
            <a:ahLst/>
            <a:cxnLst/>
            <a:rect l="l" t="t" r="r" b="b"/>
            <a:pathLst>
              <a:path w="965219" h="990430">
                <a:moveTo>
                  <a:pt x="0" y="0"/>
                </a:moveTo>
                <a:lnTo>
                  <a:pt x="965220" y="0"/>
                </a:lnTo>
                <a:lnTo>
                  <a:pt x="965220" y="990430"/>
                </a:lnTo>
                <a:lnTo>
                  <a:pt x="0" y="990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ID4096"/>
          </a:p>
        </p:txBody>
      </p:sp>
      <p:sp>
        <p:nvSpPr>
          <p:cNvPr id="18" name="Freeform 18"/>
          <p:cNvSpPr/>
          <p:nvPr/>
        </p:nvSpPr>
        <p:spPr>
          <a:xfrm>
            <a:off x="8216935" y="4366787"/>
            <a:ext cx="943610" cy="990430"/>
          </a:xfrm>
          <a:custGeom>
            <a:avLst/>
            <a:gdLst/>
            <a:ahLst/>
            <a:cxnLst/>
            <a:rect l="l" t="t" r="r" b="b"/>
            <a:pathLst>
              <a:path w="943610" h="990430">
                <a:moveTo>
                  <a:pt x="0" y="0"/>
                </a:moveTo>
                <a:lnTo>
                  <a:pt x="943610" y="0"/>
                </a:lnTo>
                <a:lnTo>
                  <a:pt x="943610" y="990430"/>
                </a:lnTo>
                <a:lnTo>
                  <a:pt x="0" y="9904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LID4096" dirty="0"/>
          </a:p>
        </p:txBody>
      </p:sp>
      <p:sp>
        <p:nvSpPr>
          <p:cNvPr id="19" name="Freeform 19"/>
          <p:cNvSpPr/>
          <p:nvPr/>
        </p:nvSpPr>
        <p:spPr>
          <a:xfrm>
            <a:off x="1045184" y="4367468"/>
            <a:ext cx="1258052" cy="990430"/>
          </a:xfrm>
          <a:custGeom>
            <a:avLst/>
            <a:gdLst/>
            <a:ahLst/>
            <a:cxnLst/>
            <a:rect l="l" t="t" r="r" b="b"/>
            <a:pathLst>
              <a:path w="1258052" h="990430">
                <a:moveTo>
                  <a:pt x="0" y="0"/>
                </a:moveTo>
                <a:lnTo>
                  <a:pt x="1258052" y="0"/>
                </a:lnTo>
                <a:lnTo>
                  <a:pt x="1258052" y="990430"/>
                </a:lnTo>
                <a:lnTo>
                  <a:pt x="0" y="9904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ID4096"/>
          </a:p>
        </p:txBody>
      </p:sp>
      <p:sp>
        <p:nvSpPr>
          <p:cNvPr id="20" name="TextBox 20"/>
          <p:cNvSpPr txBox="1"/>
          <p:nvPr/>
        </p:nvSpPr>
        <p:spPr>
          <a:xfrm>
            <a:off x="8534400" y="586165"/>
            <a:ext cx="9517603" cy="1163139"/>
          </a:xfrm>
          <a:prstGeom prst="rect">
            <a:avLst/>
          </a:prstGeom>
        </p:spPr>
        <p:txBody>
          <a:bodyPr wrap="square" lIns="0" tIns="0" rIns="0" bIns="0" rtlCol="0" anchor="t">
            <a:spAutoFit/>
          </a:bodyPr>
          <a:lstStyle/>
          <a:p>
            <a:pPr algn="r">
              <a:lnSpc>
                <a:spcPts val="10097"/>
              </a:lnSpc>
            </a:pPr>
            <a:r>
              <a:rPr lang="en-US" sz="7212" b="1" spc="-238" dirty="0" err="1">
                <a:solidFill>
                  <a:srgbClr val="21B0C3"/>
                </a:solidFill>
                <a:latin typeface="Verdana" panose="020B0604030504040204" pitchFamily="34" charset="0"/>
                <a:ea typeface="Verdana" panose="020B0604030504040204" pitchFamily="34" charset="0"/>
                <a:cs typeface="Helvetica World Bold"/>
                <a:sym typeface="Helvetica World Bold"/>
              </a:rPr>
              <a:t>Résultats</a:t>
            </a:r>
            <a:r>
              <a:rPr lang="en-US" sz="7212" b="1" spc="-238" dirty="0">
                <a:solidFill>
                  <a:srgbClr val="21B0C3"/>
                </a:solidFill>
                <a:latin typeface="Verdana" panose="020B0604030504040204" pitchFamily="34" charset="0"/>
                <a:ea typeface="Verdana" panose="020B0604030504040204" pitchFamily="34" charset="0"/>
                <a:cs typeface="Helvetica World Bold"/>
                <a:sym typeface="Helvetica World Bold"/>
              </a:rPr>
              <a:t> </a:t>
            </a:r>
            <a:r>
              <a:rPr lang="en-US" sz="7212" b="1" spc="-238" dirty="0" err="1">
                <a:solidFill>
                  <a:srgbClr val="21B0C3"/>
                </a:solidFill>
                <a:latin typeface="Verdana" panose="020B0604030504040204" pitchFamily="34" charset="0"/>
                <a:ea typeface="Verdana" panose="020B0604030504040204" pitchFamily="34" charset="0"/>
                <a:cs typeface="Helvetica World Bold"/>
                <a:sym typeface="Helvetica World Bold"/>
              </a:rPr>
              <a:t>attendus</a:t>
            </a:r>
            <a:endParaRPr lang="en-US" sz="7212" b="1" spc="-238"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sp>
        <p:nvSpPr>
          <p:cNvPr id="21" name="TextBox 21"/>
          <p:cNvSpPr txBox="1"/>
          <p:nvPr/>
        </p:nvSpPr>
        <p:spPr>
          <a:xfrm>
            <a:off x="7516820" y="5552125"/>
            <a:ext cx="2524074" cy="3046988"/>
          </a:xfrm>
          <a:prstGeom prst="rect">
            <a:avLst/>
          </a:prstGeom>
        </p:spPr>
        <p:txBody>
          <a:bodyPr wrap="square"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mécanisme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financement</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pour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spécificités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africaines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y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compris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priorités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tirées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du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des plans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bleue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africaines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2" name="TextBox 22"/>
          <p:cNvSpPr txBox="1"/>
          <p:nvPr/>
        </p:nvSpPr>
        <p:spPr>
          <a:xfrm>
            <a:off x="395006" y="5749635"/>
            <a:ext cx="2486335" cy="2769989"/>
          </a:xfrm>
          <a:prstGeom prst="rect">
            <a:avLst/>
          </a:prstGeom>
        </p:spPr>
        <p:txBody>
          <a:bodyPr wrap="square"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La raison d'être, la composition,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termes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référence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ou</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fonctions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 et les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résultats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attendus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du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groupe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travail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d'experts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sur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îles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3" name="TextBox 23"/>
          <p:cNvSpPr txBox="1"/>
          <p:nvPr/>
        </p:nvSpPr>
        <p:spPr>
          <a:xfrm>
            <a:off x="3571016" y="466960"/>
            <a:ext cx="3170298" cy="1661993"/>
          </a:xfrm>
          <a:prstGeom prst="rect">
            <a:avLst/>
          </a:prstGeom>
        </p:spPr>
        <p:txBody>
          <a:bodyPr lIns="0" tIns="0" rIns="0" bIns="0" rtlCol="0" anchor="t">
            <a:spAutoFit/>
          </a:bodyPr>
          <a:lstStyle/>
          <a:p>
            <a:pPr algn="just"/>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Le plan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d’action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l’économie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circulaire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Etats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insulaires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d’Afrique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l’océan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Indien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y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compris</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une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stratégie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 mise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en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œuvre</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et de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mobilisation</a:t>
            </a:r>
            <a:r>
              <a:rPr lang="en-US" dirty="0">
                <a:solidFill>
                  <a:srgbClr val="000000"/>
                </a:solidFill>
                <a:latin typeface="Verdana 2" panose="020B0604020202020204" charset="0"/>
                <a:ea typeface="Verdana 2" panose="020B0604020202020204" charset="0"/>
                <a:cs typeface="Verdana 2" panose="020B0604020202020204" charset="0"/>
                <a:sym typeface="Helvetica World Bold"/>
              </a:rPr>
              <a:t> des </a:t>
            </a:r>
            <a:r>
              <a:rPr lang="en-US" dirty="0" err="1">
                <a:solidFill>
                  <a:srgbClr val="000000"/>
                </a:solidFill>
                <a:latin typeface="Verdana 2" panose="020B0604020202020204" charset="0"/>
                <a:ea typeface="Verdana 2" panose="020B0604020202020204" charset="0"/>
                <a:cs typeface="Verdana 2" panose="020B0604020202020204" charset="0"/>
                <a:sym typeface="Helvetica World Bold"/>
              </a:rPr>
              <a:t>ressources</a:t>
            </a:r>
            <a:r>
              <a:rPr lang="en-US" b="1" dirty="0">
                <a:solidFill>
                  <a:srgbClr val="000000"/>
                </a:solidFill>
                <a:latin typeface="Verdana 2" panose="020B0604020202020204" charset="0"/>
                <a:ea typeface="Verdana 2" panose="020B0604020202020204" charset="0"/>
                <a:cs typeface="Verdana 2" panose="020B0604020202020204" charset="0"/>
                <a:sym typeface="Helvetica World Bold"/>
              </a:rPr>
              <a:t>.</a:t>
            </a:r>
          </a:p>
        </p:txBody>
      </p:sp>
      <p:sp>
        <p:nvSpPr>
          <p:cNvPr id="24" name="Freeform 24"/>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13"/>
            <a:stretch>
              <a:fillRect l="-614" t="-3219" r="-614"/>
            </a:stretch>
          </a:blipFill>
        </p:spPr>
        <p:txBody>
          <a:bodyPr/>
          <a:lstStyle/>
          <a:p>
            <a:endParaRPr lang="LID4096"/>
          </a:p>
        </p:txBody>
      </p:sp>
      <p:sp>
        <p:nvSpPr>
          <p:cNvPr id="25" name="Freeform 25"/>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14"/>
            <a:stretch>
              <a:fillRect/>
            </a:stretch>
          </a:blipFill>
        </p:spPr>
        <p:txBody>
          <a:bodyPr/>
          <a:lstStyle/>
          <a:p>
            <a:endParaRPr lang="LID4096"/>
          </a:p>
        </p:txBody>
      </p:sp>
      <p:sp>
        <p:nvSpPr>
          <p:cNvPr id="26" name="Freeform 26"/>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15"/>
            <a:stretch>
              <a:fillRect b="-13464"/>
            </a:stretch>
          </a:blipFill>
        </p:spPr>
        <p:txBody>
          <a:bodyPr/>
          <a:lstStyle/>
          <a:p>
            <a:endParaRPr lang="LID4096"/>
          </a:p>
        </p:txBody>
      </p:sp>
      <p:sp>
        <p:nvSpPr>
          <p:cNvPr id="27" name="TextBox 27"/>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773930" cy="9148335"/>
            <a:chOff x="0" y="0"/>
            <a:chExt cx="2753647" cy="1417317"/>
          </a:xfrm>
        </p:grpSpPr>
        <p:sp>
          <p:nvSpPr>
            <p:cNvPr id="3" name="Freeform 3"/>
            <p:cNvSpPr/>
            <p:nvPr/>
          </p:nvSpPr>
          <p:spPr>
            <a:xfrm>
              <a:off x="0" y="0"/>
              <a:ext cx="2753647" cy="1417316"/>
            </a:xfrm>
            <a:custGeom>
              <a:avLst/>
              <a:gdLst/>
              <a:ahLst/>
              <a:cxnLst/>
              <a:rect l="l" t="t" r="r" b="b"/>
              <a:pathLst>
                <a:path w="2753647" h="1417316">
                  <a:moveTo>
                    <a:pt x="0" y="0"/>
                  </a:moveTo>
                  <a:lnTo>
                    <a:pt x="2753647" y="0"/>
                  </a:lnTo>
                  <a:lnTo>
                    <a:pt x="2753647" y="1417316"/>
                  </a:lnTo>
                  <a:lnTo>
                    <a:pt x="0" y="1417316"/>
                  </a:lnTo>
                  <a:close/>
                </a:path>
              </a:pathLst>
            </a:custGeom>
            <a:blipFill>
              <a:blip r:embed="rId2"/>
              <a:stretch>
                <a:fillRect b="-9285"/>
              </a:stretch>
            </a:blipFill>
          </p:spPr>
          <p:txBody>
            <a:bodyPr/>
            <a:lstStyle/>
            <a:p>
              <a:endParaRPr lang="LID4096"/>
            </a:p>
          </p:txBody>
        </p:sp>
      </p:grpSp>
      <p:grpSp>
        <p:nvGrpSpPr>
          <p:cNvPr id="4" name="Group 4"/>
          <p:cNvGrpSpPr/>
          <p:nvPr/>
        </p:nvGrpSpPr>
        <p:grpSpPr>
          <a:xfrm>
            <a:off x="0" y="2645140"/>
            <a:ext cx="5522351" cy="4102928"/>
            <a:chOff x="0" y="0"/>
            <a:chExt cx="1454446" cy="1080606"/>
          </a:xfrm>
        </p:grpSpPr>
        <p:sp>
          <p:nvSpPr>
            <p:cNvPr id="5" name="Freeform 5"/>
            <p:cNvSpPr/>
            <p:nvPr/>
          </p:nvSpPr>
          <p:spPr>
            <a:xfrm>
              <a:off x="0" y="0"/>
              <a:ext cx="1454446" cy="1080607"/>
            </a:xfrm>
            <a:custGeom>
              <a:avLst/>
              <a:gdLst/>
              <a:ahLst/>
              <a:cxnLst/>
              <a:rect l="l" t="t" r="r" b="b"/>
              <a:pathLst>
                <a:path w="1454446" h="1080607">
                  <a:moveTo>
                    <a:pt x="7010" y="0"/>
                  </a:moveTo>
                  <a:lnTo>
                    <a:pt x="1447437" y="0"/>
                  </a:lnTo>
                  <a:cubicBezTo>
                    <a:pt x="1451308" y="0"/>
                    <a:pt x="1454446" y="3138"/>
                    <a:pt x="1454446" y="7010"/>
                  </a:cubicBezTo>
                  <a:lnTo>
                    <a:pt x="1454446" y="1073597"/>
                  </a:lnTo>
                  <a:cubicBezTo>
                    <a:pt x="1454446" y="1077468"/>
                    <a:pt x="1451308" y="1080607"/>
                    <a:pt x="1447437" y="1080607"/>
                  </a:cubicBezTo>
                  <a:lnTo>
                    <a:pt x="7010" y="1080607"/>
                  </a:lnTo>
                  <a:cubicBezTo>
                    <a:pt x="3138" y="1080607"/>
                    <a:pt x="0" y="1077468"/>
                    <a:pt x="0" y="1073597"/>
                  </a:cubicBezTo>
                  <a:lnTo>
                    <a:pt x="0" y="7010"/>
                  </a:lnTo>
                  <a:cubicBezTo>
                    <a:pt x="0" y="3138"/>
                    <a:pt x="3138" y="0"/>
                    <a:pt x="7010" y="0"/>
                  </a:cubicBezTo>
                  <a:close/>
                </a:path>
              </a:pathLst>
            </a:custGeom>
            <a:solidFill>
              <a:srgbClr val="21B0C3"/>
            </a:solidFill>
          </p:spPr>
          <p:txBody>
            <a:bodyPr/>
            <a:lstStyle/>
            <a:p>
              <a:endParaRPr lang="LID4096"/>
            </a:p>
          </p:txBody>
        </p:sp>
        <p:sp>
          <p:nvSpPr>
            <p:cNvPr id="6" name="TextBox 6"/>
            <p:cNvSpPr txBox="1"/>
            <p:nvPr/>
          </p:nvSpPr>
          <p:spPr>
            <a:xfrm>
              <a:off x="0" y="-38100"/>
              <a:ext cx="1454446" cy="1118706"/>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0" y="4083194"/>
            <a:ext cx="5522351" cy="967444"/>
          </a:xfrm>
          <a:prstGeom prst="rect">
            <a:avLst/>
          </a:prstGeom>
        </p:spPr>
        <p:txBody>
          <a:bodyPr lIns="0" tIns="0" rIns="0" bIns="0" rtlCol="0" anchor="t">
            <a:spAutoFit/>
          </a:bodyPr>
          <a:lstStyle/>
          <a:p>
            <a:pPr algn="ctr">
              <a:lnSpc>
                <a:spcPts val="8400"/>
              </a:lnSpc>
            </a:pPr>
            <a:r>
              <a:rPr lang="en-US" sz="5500" b="1" spc="-144" dirty="0">
                <a:solidFill>
                  <a:srgbClr val="FFFFFF"/>
                </a:solidFill>
                <a:latin typeface="Verdana" panose="020B0604030504040204" pitchFamily="34" charset="0"/>
                <a:ea typeface="Verdana" panose="020B0604030504040204" pitchFamily="34" charset="0"/>
                <a:cs typeface="Helvetica World Bold"/>
                <a:sym typeface="Helvetica World Bold"/>
              </a:rPr>
              <a:t>PROGRAMME</a:t>
            </a:r>
          </a:p>
        </p:txBody>
      </p:sp>
      <p:sp>
        <p:nvSpPr>
          <p:cNvPr id="14" name="TextBox 14"/>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grpSp>
        <p:nvGrpSpPr>
          <p:cNvPr id="2" name="Group 2"/>
          <p:cNvGrpSpPr/>
          <p:nvPr/>
        </p:nvGrpSpPr>
        <p:grpSpPr>
          <a:xfrm>
            <a:off x="1031747" y="2244102"/>
            <a:ext cx="2858343" cy="6349365"/>
            <a:chOff x="0" y="0"/>
            <a:chExt cx="1908381" cy="5544531"/>
          </a:xfrm>
        </p:grpSpPr>
        <p:sp>
          <p:nvSpPr>
            <p:cNvPr id="3" name="Freeform 3"/>
            <p:cNvSpPr/>
            <p:nvPr/>
          </p:nvSpPr>
          <p:spPr>
            <a:xfrm>
              <a:off x="6350" y="6350"/>
              <a:ext cx="1895681" cy="5531831"/>
            </a:xfrm>
            <a:custGeom>
              <a:avLst/>
              <a:gdLst/>
              <a:ahLst/>
              <a:cxnLst/>
              <a:rect l="l" t="t" r="r" b="b"/>
              <a:pathLst>
                <a:path w="1895681" h="5531831">
                  <a:moveTo>
                    <a:pt x="0" y="0"/>
                  </a:moveTo>
                  <a:lnTo>
                    <a:pt x="1895681" y="0"/>
                  </a:lnTo>
                  <a:lnTo>
                    <a:pt x="1895681" y="5531831"/>
                  </a:lnTo>
                  <a:lnTo>
                    <a:pt x="0" y="5531831"/>
                  </a:lnTo>
                  <a:close/>
                </a:path>
              </a:pathLst>
            </a:custGeom>
            <a:solidFill>
              <a:srgbClr val="FDFEFD"/>
            </a:solidFill>
          </p:spPr>
          <p:txBody>
            <a:bodyPr/>
            <a:lstStyle/>
            <a:p>
              <a:endParaRPr lang="LID4096"/>
            </a:p>
          </p:txBody>
        </p:sp>
        <p:sp>
          <p:nvSpPr>
            <p:cNvPr id="4" name="Freeform 4"/>
            <p:cNvSpPr/>
            <p:nvPr/>
          </p:nvSpPr>
          <p:spPr>
            <a:xfrm>
              <a:off x="0" y="0"/>
              <a:ext cx="1908381" cy="5544531"/>
            </a:xfrm>
            <a:custGeom>
              <a:avLst/>
              <a:gdLst/>
              <a:ahLst/>
              <a:cxnLst/>
              <a:rect l="l" t="t" r="r" b="b"/>
              <a:pathLst>
                <a:path w="1908381" h="5544531">
                  <a:moveTo>
                    <a:pt x="6350" y="5544531"/>
                  </a:moveTo>
                  <a:lnTo>
                    <a:pt x="0" y="5544531"/>
                  </a:lnTo>
                  <a:lnTo>
                    <a:pt x="0" y="0"/>
                  </a:lnTo>
                  <a:lnTo>
                    <a:pt x="1908381" y="0"/>
                  </a:lnTo>
                  <a:lnTo>
                    <a:pt x="1908381" y="5544531"/>
                  </a:lnTo>
                  <a:lnTo>
                    <a:pt x="6350" y="5544531"/>
                  </a:lnTo>
                  <a:close/>
                  <a:moveTo>
                    <a:pt x="12700" y="12700"/>
                  </a:moveTo>
                  <a:lnTo>
                    <a:pt x="12700" y="5531831"/>
                  </a:lnTo>
                  <a:lnTo>
                    <a:pt x="1895681" y="5531831"/>
                  </a:lnTo>
                  <a:lnTo>
                    <a:pt x="1895681" y="12700"/>
                  </a:lnTo>
                  <a:lnTo>
                    <a:pt x="12700" y="12700"/>
                  </a:lnTo>
                  <a:close/>
                </a:path>
              </a:pathLst>
            </a:custGeom>
            <a:solidFill>
              <a:srgbClr val="F6983C"/>
            </a:solidFill>
          </p:spPr>
          <p:txBody>
            <a:bodyPr/>
            <a:lstStyle/>
            <a:p>
              <a:endParaRPr lang="LID4096"/>
            </a:p>
          </p:txBody>
        </p:sp>
        <p:sp>
          <p:nvSpPr>
            <p:cNvPr id="5" name="Freeform 5"/>
            <p:cNvSpPr/>
            <p:nvPr/>
          </p:nvSpPr>
          <p:spPr>
            <a:xfrm>
              <a:off x="139700" y="140970"/>
              <a:ext cx="1627711" cy="5263861"/>
            </a:xfrm>
            <a:custGeom>
              <a:avLst/>
              <a:gdLst/>
              <a:ahLst/>
              <a:cxnLst/>
              <a:rect l="l" t="t" r="r" b="b"/>
              <a:pathLst>
                <a:path w="1627711" h="5263861">
                  <a:moveTo>
                    <a:pt x="0" y="0"/>
                  </a:moveTo>
                  <a:lnTo>
                    <a:pt x="1627711" y="0"/>
                  </a:lnTo>
                  <a:lnTo>
                    <a:pt x="1627711" y="5263861"/>
                  </a:lnTo>
                  <a:lnTo>
                    <a:pt x="0" y="5263861"/>
                  </a:lnTo>
                  <a:close/>
                </a:path>
              </a:pathLst>
            </a:custGeom>
            <a:solidFill>
              <a:srgbClr val="FFFFFF"/>
            </a:solidFill>
          </p:spPr>
          <p:txBody>
            <a:bodyPr/>
            <a:lstStyle/>
            <a:p>
              <a:endParaRPr lang="LID4096"/>
            </a:p>
          </p:txBody>
        </p:sp>
      </p:grpSp>
      <p:grpSp>
        <p:nvGrpSpPr>
          <p:cNvPr id="6" name="Group 6"/>
          <p:cNvGrpSpPr/>
          <p:nvPr/>
        </p:nvGrpSpPr>
        <p:grpSpPr>
          <a:xfrm>
            <a:off x="4104794" y="2244102"/>
            <a:ext cx="12533393" cy="6315381"/>
            <a:chOff x="0" y="0"/>
            <a:chExt cx="5272190" cy="3292201"/>
          </a:xfrm>
        </p:grpSpPr>
        <p:sp>
          <p:nvSpPr>
            <p:cNvPr id="7" name="Freeform 7"/>
            <p:cNvSpPr/>
            <p:nvPr/>
          </p:nvSpPr>
          <p:spPr>
            <a:xfrm>
              <a:off x="0" y="0"/>
              <a:ext cx="5272190" cy="3292201"/>
            </a:xfrm>
            <a:custGeom>
              <a:avLst/>
              <a:gdLst/>
              <a:ahLst/>
              <a:cxnLst/>
              <a:rect l="l" t="t" r="r" b="b"/>
              <a:pathLst>
                <a:path w="5272190" h="3292201">
                  <a:moveTo>
                    <a:pt x="0" y="0"/>
                  </a:moveTo>
                  <a:lnTo>
                    <a:pt x="5272190" y="0"/>
                  </a:lnTo>
                  <a:lnTo>
                    <a:pt x="5272190" y="3292201"/>
                  </a:lnTo>
                  <a:lnTo>
                    <a:pt x="0" y="3292201"/>
                  </a:lnTo>
                  <a:close/>
                </a:path>
              </a:pathLst>
            </a:custGeom>
            <a:solidFill>
              <a:srgbClr val="21B0C3"/>
            </a:solidFill>
          </p:spPr>
          <p:txBody>
            <a:bodyPr/>
            <a:lstStyle/>
            <a:p>
              <a:endParaRPr lang="LID4096" dirty="0"/>
            </a:p>
          </p:txBody>
        </p:sp>
      </p:grpSp>
      <p:sp>
        <p:nvSpPr>
          <p:cNvPr id="8" name="Freeform 8"/>
          <p:cNvSpPr/>
          <p:nvPr/>
        </p:nvSpPr>
        <p:spPr>
          <a:xfrm>
            <a:off x="1266889" y="9399889"/>
            <a:ext cx="2343746" cy="758523"/>
          </a:xfrm>
          <a:custGeom>
            <a:avLst/>
            <a:gdLst/>
            <a:ahLst/>
            <a:cxnLst/>
            <a:rect l="l" t="t" r="r" b="b"/>
            <a:pathLst>
              <a:path w="2343746" h="758523">
                <a:moveTo>
                  <a:pt x="0" y="0"/>
                </a:moveTo>
                <a:lnTo>
                  <a:pt x="2343746" y="0"/>
                </a:lnTo>
                <a:lnTo>
                  <a:pt x="2343746" y="758524"/>
                </a:lnTo>
                <a:lnTo>
                  <a:pt x="0" y="758524"/>
                </a:lnTo>
                <a:lnTo>
                  <a:pt x="0" y="0"/>
                </a:lnTo>
                <a:close/>
              </a:path>
            </a:pathLst>
          </a:custGeom>
          <a:blipFill>
            <a:blip r:embed="rId2"/>
            <a:stretch>
              <a:fillRect l="-614" t="-3219" r="-614"/>
            </a:stretch>
          </a:blipFill>
        </p:spPr>
        <p:txBody>
          <a:bodyPr/>
          <a:lstStyle/>
          <a:p>
            <a:endParaRPr lang="LID4096"/>
          </a:p>
        </p:txBody>
      </p:sp>
      <p:sp>
        <p:nvSpPr>
          <p:cNvPr id="9" name="Freeform 9"/>
          <p:cNvSpPr/>
          <p:nvPr/>
        </p:nvSpPr>
        <p:spPr>
          <a:xfrm>
            <a:off x="4682459" y="9399889"/>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p:cNvSpPr/>
          <p:nvPr/>
        </p:nvSpPr>
        <p:spPr>
          <a:xfrm>
            <a:off x="3610635" y="9399889"/>
            <a:ext cx="818225" cy="758523"/>
          </a:xfrm>
          <a:custGeom>
            <a:avLst/>
            <a:gdLst/>
            <a:ahLst/>
            <a:cxnLst/>
            <a:rect l="l" t="t" r="r" b="b"/>
            <a:pathLst>
              <a:path w="818225" h="758523">
                <a:moveTo>
                  <a:pt x="0" y="0"/>
                </a:moveTo>
                <a:lnTo>
                  <a:pt x="818224" y="0"/>
                </a:lnTo>
                <a:lnTo>
                  <a:pt x="818224" y="758524"/>
                </a:lnTo>
                <a:lnTo>
                  <a:pt x="0" y="758524"/>
                </a:lnTo>
                <a:lnTo>
                  <a:pt x="0" y="0"/>
                </a:lnTo>
                <a:close/>
              </a:path>
            </a:pathLst>
          </a:custGeom>
          <a:blipFill>
            <a:blip r:embed="rId4"/>
            <a:stretch>
              <a:fillRect b="-13464"/>
            </a:stretch>
          </a:blipFill>
        </p:spPr>
        <p:txBody>
          <a:bodyPr/>
          <a:lstStyle/>
          <a:p>
            <a:endParaRPr lang="LID4096"/>
          </a:p>
        </p:txBody>
      </p:sp>
      <p:sp>
        <p:nvSpPr>
          <p:cNvPr id="13" name="TextBox 13"/>
          <p:cNvSpPr txBox="1"/>
          <p:nvPr/>
        </p:nvSpPr>
        <p:spPr>
          <a:xfrm>
            <a:off x="4324171" y="3124222"/>
            <a:ext cx="3863987"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4" name="TextBox 14"/>
          <p:cNvSpPr txBox="1"/>
          <p:nvPr/>
        </p:nvSpPr>
        <p:spPr>
          <a:xfrm>
            <a:off x="1049905" y="2130871"/>
            <a:ext cx="2820123" cy="6138475"/>
          </a:xfrm>
          <a:prstGeom prst="rect">
            <a:avLst/>
          </a:prstGeom>
        </p:spPr>
        <p:txBody>
          <a:bodyPr lIns="0" tIns="0" rIns="0" bIns="0" rtlCol="0" anchor="t">
            <a:spAutoFit/>
          </a:bodyPr>
          <a:lstStyle/>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10h40 – 10h55</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10h55 - 11h00 </a:t>
            </a:r>
            <a:r>
              <a:rPr lang="en-US" sz="2600" b="1" dirty="0" err="1">
                <a:solidFill>
                  <a:srgbClr val="F6983C"/>
                </a:solidFill>
                <a:latin typeface="Verdana 2" panose="020B0604020202020204" charset="0"/>
                <a:ea typeface="Verdana 2" panose="020B0604020202020204" charset="0"/>
                <a:cs typeface="Verdana 2" panose="020B0604020202020204" charset="0"/>
                <a:sym typeface="Muli Ultra-Bold"/>
              </a:rPr>
              <a:t>11h00</a:t>
            </a: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 - 11h15 </a:t>
            </a:r>
            <a:r>
              <a:rPr lang="en-US" sz="2600" b="1" dirty="0" err="1">
                <a:solidFill>
                  <a:srgbClr val="F6983C"/>
                </a:solidFill>
                <a:latin typeface="Verdana 2" panose="020B0604020202020204" charset="0"/>
                <a:ea typeface="Verdana 2" panose="020B0604020202020204" charset="0"/>
                <a:cs typeface="Verdana 2" panose="020B0604020202020204" charset="0"/>
                <a:sym typeface="Muli Ultra-Bold"/>
              </a:rPr>
              <a:t>11h15</a:t>
            </a: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 - 11h45</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11h45 - 12h00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12h00 - 12h30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12h30 - 13h00</a:t>
            </a:r>
          </a:p>
          <a:p>
            <a:pPr algn="ctr">
              <a:lnSpc>
                <a:spcPts val="6088"/>
              </a:lnSpc>
            </a:pPr>
            <a:r>
              <a:rPr lang="en-US" sz="2600" b="1" dirty="0">
                <a:solidFill>
                  <a:srgbClr val="F6983C"/>
                </a:solidFill>
                <a:latin typeface="Verdana 2" panose="020B0604020202020204" charset="0"/>
                <a:ea typeface="Verdana 2" panose="020B0604020202020204" charset="0"/>
                <a:cs typeface="Verdana 2" panose="020B0604020202020204" charset="0"/>
                <a:sym typeface="Muli Ultra-Bold"/>
              </a:rPr>
              <a:t>13h00 - 14h00</a:t>
            </a:r>
          </a:p>
        </p:txBody>
      </p:sp>
      <p:sp>
        <p:nvSpPr>
          <p:cNvPr id="15" name="TextBox 15"/>
          <p:cNvSpPr txBox="1"/>
          <p:nvPr/>
        </p:nvSpPr>
        <p:spPr>
          <a:xfrm>
            <a:off x="1975062" y="1542114"/>
            <a:ext cx="15125700"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LUNDI 27 JANVIER 2025 - PREMIÈRE JOURNÉE </a:t>
            </a:r>
          </a:p>
        </p:txBody>
      </p:sp>
      <p:sp>
        <p:nvSpPr>
          <p:cNvPr id="17" name="TextBox 17"/>
          <p:cNvSpPr txBox="1"/>
          <p:nvPr/>
        </p:nvSpPr>
        <p:spPr>
          <a:xfrm>
            <a:off x="4301781" y="2405535"/>
            <a:ext cx="7767873"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1 : Introduction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projet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8" name="TextBox 18"/>
          <p:cNvSpPr txBox="1"/>
          <p:nvPr/>
        </p:nvSpPr>
        <p:spPr>
          <a:xfrm>
            <a:off x="4301781" y="3933063"/>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 café </a:t>
            </a:r>
          </a:p>
        </p:txBody>
      </p:sp>
      <p:sp>
        <p:nvSpPr>
          <p:cNvPr id="19" name="TextBox 19"/>
          <p:cNvSpPr txBox="1"/>
          <p:nvPr/>
        </p:nvSpPr>
        <p:spPr>
          <a:xfrm>
            <a:off x="4289750" y="4709237"/>
            <a:ext cx="12348437"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2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L’importance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la transition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vers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20" name="TextBox 20"/>
          <p:cNvSpPr txBox="1"/>
          <p:nvPr/>
        </p:nvSpPr>
        <p:spPr>
          <a:xfrm>
            <a:off x="4293760" y="5469364"/>
            <a:ext cx="3866324"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1" name="TextBox 21"/>
          <p:cNvSpPr txBox="1"/>
          <p:nvPr/>
        </p:nvSpPr>
        <p:spPr>
          <a:xfrm>
            <a:off x="4289750" y="6285678"/>
            <a:ext cx="12883549" cy="405162"/>
          </a:xfrm>
          <a:prstGeom prst="rect">
            <a:avLst/>
          </a:prstGeom>
        </p:spPr>
        <p:txBody>
          <a:bodyPr lIns="0" tIns="0" rIns="0" bIns="0" rtlCol="0" anchor="t">
            <a:spAutoFit/>
          </a:bodyPr>
          <a:lstStyle/>
          <a:p>
            <a:pPr marL="0" lvl="0" indent="0" algn="l">
              <a:lnSpc>
                <a:spcPts val="3130"/>
              </a:lnSpc>
              <a:spcBef>
                <a:spcPct val="0"/>
              </a:spcBef>
            </a:pP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Session 3 :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priorités</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6" b="1" dirty="0" err="1">
                <a:solidFill>
                  <a:srgbClr val="FDFEFD"/>
                </a:solidFill>
                <a:latin typeface="Verdana 2" panose="020B0604020202020204" charset="0"/>
                <a:ea typeface="Verdana 2" panose="020B0604020202020204" charset="0"/>
                <a:cs typeface="Verdana 2" panose="020B0604020202020204" charset="0"/>
                <a:sym typeface="Muli Bold"/>
              </a:rPr>
              <a:t>stratégiques</a:t>
            </a:r>
            <a:r>
              <a:rPr lang="en-US" sz="2846" b="1" dirty="0">
                <a:solidFill>
                  <a:srgbClr val="FDFEFD"/>
                </a:solidFill>
                <a:latin typeface="Verdana 2" panose="020B0604020202020204" charset="0"/>
                <a:ea typeface="Verdana 2" panose="020B0604020202020204" charset="0"/>
                <a:cs typeface="Verdana 2" panose="020B0604020202020204" charset="0"/>
                <a:sym typeface="Muli Bold"/>
              </a:rPr>
              <a:t> et des actions du PAEC </a:t>
            </a:r>
          </a:p>
        </p:txBody>
      </p:sp>
      <p:sp>
        <p:nvSpPr>
          <p:cNvPr id="22" name="TextBox 22"/>
          <p:cNvSpPr txBox="1"/>
          <p:nvPr/>
        </p:nvSpPr>
        <p:spPr>
          <a:xfrm>
            <a:off x="4321834" y="7045805"/>
            <a:ext cx="3866324" cy="398080"/>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3" name="TextBox 23"/>
          <p:cNvSpPr txBox="1"/>
          <p:nvPr/>
        </p:nvSpPr>
        <p:spPr>
          <a:xfrm>
            <a:off x="4321834" y="7873235"/>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déjeuner </a:t>
            </a:r>
          </a:p>
        </p:txBody>
      </p:sp>
      <p:grpSp>
        <p:nvGrpSpPr>
          <p:cNvPr id="25" name="Group 25"/>
          <p:cNvGrpSpPr/>
          <p:nvPr/>
        </p:nvGrpSpPr>
        <p:grpSpPr>
          <a:xfrm>
            <a:off x="17773650" y="-42358"/>
            <a:ext cx="556708" cy="556708"/>
            <a:chOff x="0" y="0"/>
            <a:chExt cx="812800" cy="812800"/>
          </a:xfrm>
        </p:grpSpPr>
        <p:sp>
          <p:nvSpPr>
            <p:cNvPr id="26" name="Freeform 26"/>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8" name="TextBox 28"/>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785</TotalTime>
  <Words>4100</Words>
  <Application>Microsoft Office PowerPoint</Application>
  <PresentationFormat>Custom</PresentationFormat>
  <Paragraphs>537</Paragraphs>
  <Slides>44</Slides>
  <Notes>13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Helvetica World Italics</vt:lpstr>
      <vt:lpstr>Verdana 2</vt:lpstr>
      <vt:lpstr>Century Gothic</vt:lpstr>
      <vt:lpstr>Aharoni</vt:lpstr>
      <vt:lpstr>Archivo Black</vt:lpstr>
      <vt:lpstr>Courier New</vt:lpstr>
      <vt:lpstr>Symbol</vt:lpstr>
      <vt:lpstr>Verdana</vt:lpstr>
      <vt:lpstr>Arial</vt:lpstr>
      <vt:lpstr>Verdana 3</vt:lpstr>
      <vt:lpstr>Muli Bold</vt:lpstr>
      <vt:lpstr>Wingdings</vt:lpstr>
      <vt:lpstr>Calibri</vt:lpstr>
      <vt:lpstr>Helvetica World</vt:lpstr>
      <vt:lpstr>Albertus MT</vt:lpstr>
      <vt:lpstr>Ubuntu</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rapport de synthèse de l’état des lieux  de l’économie circulaire </vt:lpstr>
      <vt:lpstr>PowerPoint Presentation</vt:lpstr>
      <vt:lpstr>PowerPoint Presentation</vt:lpstr>
      <vt:lpstr>PowerPoint Presentation</vt:lpstr>
      <vt:lpstr>PowerPoint Presentation</vt:lpstr>
      <vt:lpstr>PowerPoint Presentation</vt:lpstr>
      <vt:lpstr>PowerPoint Presentation</vt:lpstr>
      <vt:lpstr>3. Existing National and/or regional commitments towards the circular economy (if any)</vt:lpstr>
      <vt:lpstr>PowerPoint Presentation</vt:lpstr>
      <vt:lpstr>1. Développements récents de l'économie circulaire  dans le pays  ECONOMY ROADMAP   </vt:lpstr>
      <vt:lpstr>2. Défis existants pour la mise en œuvre de l'économie circulaire dans le pays</vt:lpstr>
      <vt:lpstr>3. Mise en œuvre du projet de développement de  l'économie circulaire dans les territoires </vt:lpstr>
      <vt:lpstr>PowerPoint Presentation</vt:lpstr>
      <vt:lpstr>PowerPoint Presentation</vt:lpstr>
      <vt:lpstr>PowerPoint Presentation</vt:lpstr>
      <vt:lpstr>Roadmap and Action Plan for a Circular Economy in the Republic of Mauritius  (2023-2033)</vt:lpstr>
      <vt:lpstr>Status of Implementation – Setting up of enablers</vt:lpstr>
      <vt:lpstr>Private sector initiatives </vt:lpstr>
      <vt:lpstr>Future projects –  collaboration with development partners</vt:lpstr>
      <vt:lpstr>Challenges to transition  to a circular economy model</vt:lpstr>
      <vt:lpstr>Regional Strategy to support Circular Economy</vt:lpstr>
      <vt:lpstr>PowerPoint Presentation</vt:lpstr>
      <vt:lpstr>PowerPoint Presentation</vt:lpstr>
      <vt:lpstr>PowerPoint Presentation</vt:lpstr>
      <vt:lpstr> Défis existants pour la mise en œuvre de l'économie circulaire dans le pays </vt:lpstr>
      <vt:lpstr>Des engagements nationaux et/ou régionaux en faveur de l'économie circulaire (le cas échéant)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30</cp:revision>
  <dcterms:created xsi:type="dcterms:W3CDTF">2006-08-16T00:00:00Z</dcterms:created>
  <dcterms:modified xsi:type="dcterms:W3CDTF">2025-01-28T13:19:26Z</dcterms:modified>
  <dc:identifier>DAGc6dC93cE</dc:identifier>
</cp:coreProperties>
</file>