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305" r:id="rId2"/>
    <p:sldId id="310" r:id="rId3"/>
    <p:sldId id="258" r:id="rId4"/>
    <p:sldId id="259" r:id="rId5"/>
    <p:sldId id="260" r:id="rId6"/>
    <p:sldId id="261" r:id="rId7"/>
    <p:sldId id="262" r:id="rId8"/>
    <p:sldId id="263" r:id="rId9"/>
    <p:sldId id="264" r:id="rId10"/>
    <p:sldId id="265" r:id="rId11"/>
    <p:sldId id="266" r:id="rId12"/>
    <p:sldId id="267" r:id="rId13"/>
    <p:sldId id="268" r:id="rId14"/>
    <p:sldId id="272" r:id="rId15"/>
    <p:sldId id="273" r:id="rId16"/>
    <p:sldId id="274" r:id="rId17"/>
    <p:sldId id="351" r:id="rId18"/>
    <p:sldId id="360" r:id="rId19"/>
    <p:sldId id="369" r:id="rId20"/>
    <p:sldId id="1759" r:id="rId21"/>
    <p:sldId id="257" r:id="rId22"/>
    <p:sldId id="1756" r:id="rId23"/>
    <p:sldId id="1757" r:id="rId24"/>
    <p:sldId id="1758" r:id="rId25"/>
    <p:sldId id="1760" r:id="rId26"/>
    <p:sldId id="326" r:id="rId27"/>
    <p:sldId id="324" r:id="rId28"/>
    <p:sldId id="1761" r:id="rId29"/>
    <p:sldId id="325" r:id="rId30"/>
    <p:sldId id="1762" r:id="rId31"/>
    <p:sldId id="1542" r:id="rId32"/>
    <p:sldId id="1696" r:id="rId33"/>
    <p:sldId id="1703" r:id="rId34"/>
    <p:sldId id="1716" r:id="rId35"/>
    <p:sldId id="1709" r:id="rId36"/>
    <p:sldId id="1714" r:id="rId37"/>
    <p:sldId id="1717" r:id="rId38"/>
    <p:sldId id="1765" r:id="rId39"/>
    <p:sldId id="1766" r:id="rId40"/>
    <p:sldId id="1770" r:id="rId41"/>
    <p:sldId id="1769" r:id="rId42"/>
    <p:sldId id="1771" r:id="rId43"/>
    <p:sldId id="1763" r:id="rId44"/>
    <p:sldId id="276" r:id="rId45"/>
    <p:sldId id="275" r:id="rId46"/>
  </p:sldIdLst>
  <p:sldSz cx="18288000" cy="10287000"/>
  <p:notesSz cx="6858000" cy="9144000"/>
  <p:embeddedFontLst>
    <p:embeddedFont>
      <p:font typeface="Helvetica World" panose="020B0604020202020204" charset="-128"/>
      <p:regular r:id="rId48"/>
    </p:embeddedFont>
    <p:embeddedFont>
      <p:font typeface="Helvetica World Italics" panose="020B0604020202020204" charset="-128"/>
      <p:regular r:id="rId49"/>
    </p:embeddedFont>
    <p:embeddedFont>
      <p:font typeface="Aharoni" panose="02010803020104030203" pitchFamily="2" charset="-79"/>
      <p:bold r:id="rId50"/>
    </p:embeddedFont>
    <p:embeddedFont>
      <p:font typeface="Aptos" panose="020B0004020202020204" pitchFamily="34" charset="0"/>
      <p:regular r:id="rId51"/>
    </p:embeddedFont>
    <p:embeddedFont>
      <p:font typeface="Archivo Black" panose="020B0604020202020204" charset="0"/>
      <p:regular r:id="rId52"/>
    </p:embeddedFont>
    <p:embeddedFont>
      <p:font typeface="Calibri" panose="020F0502020204030204" pitchFamily="34" charset="0"/>
      <p:regular r:id="rId53"/>
      <p:bold r:id="rId54"/>
      <p:italic r:id="rId55"/>
      <p:boldItalic r:id="rId56"/>
    </p:embeddedFont>
    <p:embeddedFont>
      <p:font typeface="Century Gothic" panose="020B0502020202020204" pitchFamily="34" charset="0"/>
      <p:regular r:id="rId57"/>
      <p:bold r:id="rId58"/>
      <p:italic r:id="rId59"/>
      <p:boldItalic r:id="rId60"/>
    </p:embeddedFont>
    <p:embeddedFont>
      <p:font typeface="Muli Bold" panose="020B0604020202020204" charset="0"/>
      <p:regular r:id="rId61"/>
    </p:embeddedFont>
    <p:embeddedFont>
      <p:font typeface="Ubuntu" panose="020B0504030602030204" pitchFamily="34" charset="0"/>
      <p:regular r:id="rId62"/>
      <p:bold r:id="rId63"/>
      <p:italic r:id="rId64"/>
      <p:boldItalic r:id="rId65"/>
    </p:embeddedFont>
    <p:embeddedFont>
      <p:font typeface="Verdana" panose="020B0604030504040204" pitchFamily="34" charset="0"/>
      <p:regular r:id="rId66"/>
      <p:bold r:id="rId67"/>
      <p:italic r:id="rId68"/>
      <p:boldItalic r:id="rId69"/>
    </p:embeddedFont>
    <p:embeddedFont>
      <p:font typeface="Verdana 2" panose="020B0604020202020204" charset="0"/>
      <p:regular r:id="rId70"/>
    </p:embeddedFont>
    <p:embeddedFont>
      <p:font typeface="Verdana 3" panose="020B06040305040B0204"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4" autoAdjust="0"/>
    <p:restoredTop sz="95033" autoAdjust="0"/>
  </p:normalViewPr>
  <p:slideViewPr>
    <p:cSldViewPr>
      <p:cViewPr varScale="1">
        <p:scale>
          <a:sx n="72" d="100"/>
          <a:sy n="72" d="100"/>
        </p:scale>
        <p:origin x="7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2607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font" Target="fonts/font4.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2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F0B183-4DAA-4D18-A04F-9C9CB0B67664}" type="doc">
      <dgm:prSet loTypeId="urn:microsoft.com/office/officeart/2005/8/layout/hProcess6" loCatId="process" qsTypeId="urn:microsoft.com/office/officeart/2005/8/quickstyle/simple1" qsCatId="simple" csTypeId="urn:microsoft.com/office/officeart/2005/8/colors/accent1_2" csCatId="accent1" phldr="1"/>
      <dgm:spPr/>
    </dgm:pt>
    <dgm:pt modelId="{ACB38727-C3E1-4D5C-ADD8-CC55BFFC3920}">
      <dgm:prSet phldrT="[Texte]"/>
      <dgm:spPr>
        <a:solidFill>
          <a:srgbClr val="FF000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latin typeface="Verdana 2" panose="020B0604020202020204" charset="0"/>
              <a:cs typeface="Verdana 2" panose="020B0604020202020204" charset="0"/>
            </a:rPr>
            <a:t>10/22 02/23</a:t>
          </a:r>
        </a:p>
      </dgm:t>
    </dgm:pt>
    <dgm:pt modelId="{98AD5E77-9197-4778-B290-B92450020630}" type="parTrans" cxnId="{F1210FF2-5BD2-4255-A7DD-871B06A707D0}">
      <dgm:prSet/>
      <dgm:spPr/>
      <dgm:t>
        <a:bodyPr/>
        <a:lstStyle/>
        <a:p>
          <a:endParaRPr lang="fr-FR"/>
        </a:p>
      </dgm:t>
    </dgm:pt>
    <dgm:pt modelId="{D8FF73F4-813C-4502-A7D2-C4A825CA5516}" type="sibTrans" cxnId="{F1210FF2-5BD2-4255-A7DD-871B06A707D0}">
      <dgm:prSet/>
      <dgm:spPr/>
      <dgm:t>
        <a:bodyPr/>
        <a:lstStyle/>
        <a:p>
          <a:endParaRPr lang="fr-FR"/>
        </a:p>
      </dgm:t>
    </dgm:pt>
    <dgm:pt modelId="{466F406B-2C42-41E7-897B-73D10D5DA6F7}">
      <dgm:prSet phldrT="[Texte]"/>
      <dgm:spPr>
        <a:solidFill>
          <a:srgbClr val="FFC000"/>
        </a:solidFill>
      </dgm:spPr>
      <dgm:t>
        <a:bodyPr/>
        <a:lstStyle/>
        <a:p>
          <a:r>
            <a:rPr lang="fr-FR" dirty="0">
              <a:latin typeface="Verdana 2" panose="020B0604020202020204" charset="0"/>
              <a:cs typeface="Verdana 2" panose="020B0604020202020204" charset="0"/>
            </a:rPr>
            <a:t>11/23</a:t>
          </a:r>
        </a:p>
      </dgm:t>
    </dgm:pt>
    <dgm:pt modelId="{E9F21730-0DEC-4613-923D-111CD7D7606D}" type="parTrans" cxnId="{22FC2855-9F88-4459-8348-9FEA4A670BB4}">
      <dgm:prSet/>
      <dgm:spPr/>
      <dgm:t>
        <a:bodyPr/>
        <a:lstStyle/>
        <a:p>
          <a:endParaRPr lang="fr-FR"/>
        </a:p>
      </dgm:t>
    </dgm:pt>
    <dgm:pt modelId="{154834B2-46E4-425A-BF46-05E494863476}" type="sibTrans" cxnId="{22FC2855-9F88-4459-8348-9FEA4A670BB4}">
      <dgm:prSet/>
      <dgm:spPr/>
      <dgm:t>
        <a:bodyPr/>
        <a:lstStyle/>
        <a:p>
          <a:endParaRPr lang="fr-FR"/>
        </a:p>
      </dgm:t>
    </dgm:pt>
    <dgm:pt modelId="{845041C8-E20F-4A85-A6DC-4A84E371A711}">
      <dgm:prSet phldrT="[Texte]"/>
      <dgm:spPr>
        <a:solidFill>
          <a:srgbClr val="00B050"/>
        </a:solidFill>
      </dgm:spPr>
      <dgm:t>
        <a:bodyPr/>
        <a:lstStyle/>
        <a:p>
          <a:r>
            <a:rPr lang="fr-FR" dirty="0">
              <a:latin typeface="Verdana 2" panose="020B0604020202020204" charset="0"/>
              <a:cs typeface="Verdana 2" panose="020B0604020202020204" charset="0"/>
            </a:rPr>
            <a:t>08/24</a:t>
          </a:r>
        </a:p>
      </dgm:t>
    </dgm:pt>
    <dgm:pt modelId="{12D1F485-943C-49BE-B572-C395F9C73C36}" type="parTrans" cxnId="{AD23B206-6E8E-4420-A630-27DBC58AD17A}">
      <dgm:prSet/>
      <dgm:spPr/>
      <dgm:t>
        <a:bodyPr/>
        <a:lstStyle/>
        <a:p>
          <a:endParaRPr lang="fr-FR"/>
        </a:p>
      </dgm:t>
    </dgm:pt>
    <dgm:pt modelId="{2579396E-3F02-4456-BCA0-CBE1F5E52C5B}" type="sibTrans" cxnId="{AD23B206-6E8E-4420-A630-27DBC58AD17A}">
      <dgm:prSet/>
      <dgm:spPr/>
      <dgm:t>
        <a:bodyPr/>
        <a:lstStyle/>
        <a:p>
          <a:endParaRPr lang="fr-FR"/>
        </a:p>
      </dgm:t>
    </dgm:pt>
    <dgm:pt modelId="{FC2F3D3E-F0F4-4ED0-B21A-EEBCD0772A4F}">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b="1" dirty="0">
              <a:solidFill>
                <a:srgbClr val="00A5FF"/>
              </a:solidFill>
              <a:latin typeface="Verdana 2" panose="020B0604020202020204" charset="0"/>
              <a:ea typeface="MS PGothic" charset="-128"/>
              <a:cs typeface="Verdana 2" panose="020B0604020202020204" charset="0"/>
            </a:rPr>
            <a:t>Stratégie de promotion de l’Economie Circulaire </a:t>
          </a:r>
          <a:endParaRPr lang="fr-FR" b="1" dirty="0">
            <a:latin typeface="Verdana 2" panose="020B0604020202020204" charset="0"/>
            <a:cs typeface="Verdana 2" panose="020B0604020202020204" charset="0"/>
          </a:endParaRPr>
        </a:p>
      </dgm:t>
    </dgm:pt>
    <dgm:pt modelId="{71D2AA87-1BF6-4F6B-8382-4E19524B2A35}" type="parTrans" cxnId="{C1DE2356-34B5-4826-A758-7B2B7C274539}">
      <dgm:prSet/>
      <dgm:spPr/>
      <dgm:t>
        <a:bodyPr/>
        <a:lstStyle/>
        <a:p>
          <a:endParaRPr lang="fr-FR"/>
        </a:p>
      </dgm:t>
    </dgm:pt>
    <dgm:pt modelId="{278D661F-0F9D-41FF-8FD3-E2A279715FE7}" type="sibTrans" cxnId="{C1DE2356-34B5-4826-A758-7B2B7C274539}">
      <dgm:prSet/>
      <dgm:spPr/>
      <dgm:t>
        <a:bodyPr/>
        <a:lstStyle/>
        <a:p>
          <a:endParaRPr lang="fr-FR"/>
        </a:p>
      </dgm:t>
    </dgm:pt>
    <dgm:pt modelId="{1326667F-0F66-4ABD-AC80-480147380FE9}">
      <dgm:prSet/>
      <dgm:spPr/>
      <dgm:t>
        <a:bodyPr/>
        <a:lstStyle/>
        <a:p>
          <a:r>
            <a:rPr lang="fr-FR" b="1" dirty="0">
              <a:solidFill>
                <a:srgbClr val="00B0F0"/>
              </a:solidFill>
              <a:latin typeface="Verdana 2" panose="020B0604020202020204" charset="0"/>
              <a:cs typeface="Verdana 2" panose="020B0604020202020204" charset="0"/>
            </a:rPr>
            <a:t>Lancement du Projet I-EC fCR974</a:t>
          </a:r>
        </a:p>
      </dgm:t>
    </dgm:pt>
    <dgm:pt modelId="{21FD085A-024C-47F3-A4A1-83691EB0A32B}" type="parTrans" cxnId="{14EE1DC7-ADFF-4866-B152-28055040FAF6}">
      <dgm:prSet/>
      <dgm:spPr/>
      <dgm:t>
        <a:bodyPr/>
        <a:lstStyle/>
        <a:p>
          <a:endParaRPr lang="fr-FR"/>
        </a:p>
      </dgm:t>
    </dgm:pt>
    <dgm:pt modelId="{AC9A1277-CEA9-45BF-9715-DB6FD655014C}" type="sibTrans" cxnId="{14EE1DC7-ADFF-4866-B152-28055040FAF6}">
      <dgm:prSet/>
      <dgm:spPr/>
      <dgm:t>
        <a:bodyPr/>
        <a:lstStyle/>
        <a:p>
          <a:endParaRPr lang="fr-FR"/>
        </a:p>
      </dgm:t>
    </dgm:pt>
    <dgm:pt modelId="{6131D518-E421-4322-A951-FEE77BE78653}">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b="1" noProof="0" dirty="0">
              <a:solidFill>
                <a:srgbClr val="00A5FF"/>
              </a:solidFill>
              <a:latin typeface="Verdana 2" panose="020B0604020202020204" charset="0"/>
              <a:ea typeface="MS PGothic" charset="-128"/>
              <a:cs typeface="Verdana 2" panose="020B0604020202020204" charset="0"/>
            </a:rPr>
            <a:t>2</a:t>
          </a:r>
          <a:r>
            <a:rPr lang="fr-FR" b="1" baseline="30000" noProof="0" dirty="0">
              <a:solidFill>
                <a:srgbClr val="00A5FF"/>
              </a:solidFill>
              <a:latin typeface="Verdana 2" panose="020B0604020202020204" charset="0"/>
              <a:ea typeface="MS PGothic" charset="-128"/>
              <a:cs typeface="Verdana 2" panose="020B0604020202020204" charset="0"/>
            </a:rPr>
            <a:t>ème</a:t>
          </a:r>
          <a:r>
            <a:rPr lang="fr-FR" b="1" noProof="0" dirty="0">
              <a:solidFill>
                <a:srgbClr val="00A5FF"/>
              </a:solidFill>
              <a:latin typeface="Verdana 2" panose="020B0604020202020204" charset="0"/>
              <a:ea typeface="MS PGothic" charset="-128"/>
              <a:cs typeface="Verdana 2" panose="020B0604020202020204" charset="0"/>
            </a:rPr>
            <a:t> Assises de la Croissance Verte </a:t>
          </a:r>
          <a:endParaRPr lang="fr-FR" dirty="0">
            <a:latin typeface="Verdana 2" panose="020B0604020202020204" charset="0"/>
            <a:cs typeface="Verdana 2" panose="020B0604020202020204" charset="0"/>
          </a:endParaRPr>
        </a:p>
      </dgm:t>
    </dgm:pt>
    <dgm:pt modelId="{0E9A2191-C2D0-40E9-BE29-AD3A2ABEAAE5}" type="parTrans" cxnId="{EE6A9C01-F6A2-4BAC-A230-01227D22DAA8}">
      <dgm:prSet/>
      <dgm:spPr/>
      <dgm:t>
        <a:bodyPr/>
        <a:lstStyle/>
        <a:p>
          <a:endParaRPr lang="fr-FR"/>
        </a:p>
      </dgm:t>
    </dgm:pt>
    <dgm:pt modelId="{974CCB35-3AB1-4400-8193-5D7EE61ED8A0}" type="sibTrans" cxnId="{EE6A9C01-F6A2-4BAC-A230-01227D22DAA8}">
      <dgm:prSet/>
      <dgm:spPr/>
      <dgm:t>
        <a:bodyPr/>
        <a:lstStyle/>
        <a:p>
          <a:endParaRPr lang="fr-FR"/>
        </a:p>
      </dgm:t>
    </dgm:pt>
    <dgm:pt modelId="{15EE2FA3-7F80-42EB-B0FB-45EA44FA394B}" type="pres">
      <dgm:prSet presAssocID="{75F0B183-4DAA-4D18-A04F-9C9CB0B67664}" presName="theList" presStyleCnt="0">
        <dgm:presLayoutVars>
          <dgm:dir/>
          <dgm:animLvl val="lvl"/>
          <dgm:resizeHandles val="exact"/>
        </dgm:presLayoutVars>
      </dgm:prSet>
      <dgm:spPr/>
    </dgm:pt>
    <dgm:pt modelId="{4FBED645-D5AC-4704-837F-937541543FE9}" type="pres">
      <dgm:prSet presAssocID="{ACB38727-C3E1-4D5C-ADD8-CC55BFFC3920}" presName="compNode" presStyleCnt="0"/>
      <dgm:spPr/>
    </dgm:pt>
    <dgm:pt modelId="{1BE07B68-2A12-4553-B461-65963FADA4E6}" type="pres">
      <dgm:prSet presAssocID="{ACB38727-C3E1-4D5C-ADD8-CC55BFFC3920}" presName="noGeometry" presStyleCnt="0"/>
      <dgm:spPr/>
    </dgm:pt>
    <dgm:pt modelId="{DCBDA79A-BD10-4533-A3D1-99B820B68AA2}" type="pres">
      <dgm:prSet presAssocID="{ACB38727-C3E1-4D5C-ADD8-CC55BFFC3920}" presName="childTextVisible" presStyleLbl="bgAccFollowNode1" presStyleIdx="0" presStyleCnt="3" custScaleX="135678" custScaleY="56039" custLinFactNeighborX="5916">
        <dgm:presLayoutVars>
          <dgm:bulletEnabled val="1"/>
        </dgm:presLayoutVars>
      </dgm:prSet>
      <dgm:spPr/>
    </dgm:pt>
    <dgm:pt modelId="{FFAD5D77-7E07-4F25-B4A7-91D1CD556E43}" type="pres">
      <dgm:prSet presAssocID="{ACB38727-C3E1-4D5C-ADD8-CC55BFFC3920}" presName="childTextHidden" presStyleLbl="bgAccFollowNode1" presStyleIdx="0" presStyleCnt="3"/>
      <dgm:spPr/>
    </dgm:pt>
    <dgm:pt modelId="{DDAC39EA-FAD2-4398-B6D2-78296F369355}" type="pres">
      <dgm:prSet presAssocID="{ACB38727-C3E1-4D5C-ADD8-CC55BFFC3920}" presName="parentText" presStyleLbl="node1" presStyleIdx="0" presStyleCnt="3">
        <dgm:presLayoutVars>
          <dgm:chMax val="1"/>
          <dgm:bulletEnabled val="1"/>
        </dgm:presLayoutVars>
      </dgm:prSet>
      <dgm:spPr/>
    </dgm:pt>
    <dgm:pt modelId="{AE9CFB53-1290-432A-AA08-FF8A4CDA55F3}" type="pres">
      <dgm:prSet presAssocID="{ACB38727-C3E1-4D5C-ADD8-CC55BFFC3920}" presName="aSpace" presStyleCnt="0"/>
      <dgm:spPr/>
    </dgm:pt>
    <dgm:pt modelId="{A3A7D754-301E-4532-803B-DE7E013059BB}" type="pres">
      <dgm:prSet presAssocID="{466F406B-2C42-41E7-897B-73D10D5DA6F7}" presName="compNode" presStyleCnt="0"/>
      <dgm:spPr/>
    </dgm:pt>
    <dgm:pt modelId="{422B3A52-0A8A-4BB8-8388-E87F8DB66083}" type="pres">
      <dgm:prSet presAssocID="{466F406B-2C42-41E7-897B-73D10D5DA6F7}" presName="noGeometry" presStyleCnt="0"/>
      <dgm:spPr/>
    </dgm:pt>
    <dgm:pt modelId="{0DCAAA73-A81C-49CD-9E16-BB83D6A6978A}" type="pres">
      <dgm:prSet presAssocID="{466F406B-2C42-41E7-897B-73D10D5DA6F7}" presName="childTextVisible" presStyleLbl="bgAccFollowNode1" presStyleIdx="1" presStyleCnt="3" custScaleX="106080" custScaleY="57488" custLinFactNeighborX="3087">
        <dgm:presLayoutVars>
          <dgm:bulletEnabled val="1"/>
        </dgm:presLayoutVars>
      </dgm:prSet>
      <dgm:spPr/>
    </dgm:pt>
    <dgm:pt modelId="{4D196CD9-8EE7-40AF-8B73-5B92F353D8C1}" type="pres">
      <dgm:prSet presAssocID="{466F406B-2C42-41E7-897B-73D10D5DA6F7}" presName="childTextHidden" presStyleLbl="bgAccFollowNode1" presStyleIdx="1" presStyleCnt="3"/>
      <dgm:spPr/>
    </dgm:pt>
    <dgm:pt modelId="{C37113D3-9B1A-4B7E-85C8-291CDE00571F}" type="pres">
      <dgm:prSet presAssocID="{466F406B-2C42-41E7-897B-73D10D5DA6F7}" presName="parentText" presStyleLbl="node1" presStyleIdx="1" presStyleCnt="3" custLinFactNeighborX="6174">
        <dgm:presLayoutVars>
          <dgm:chMax val="1"/>
          <dgm:bulletEnabled val="1"/>
        </dgm:presLayoutVars>
      </dgm:prSet>
      <dgm:spPr/>
    </dgm:pt>
    <dgm:pt modelId="{A318AAEF-892A-4E78-86F7-0E53AC8C9CA9}" type="pres">
      <dgm:prSet presAssocID="{466F406B-2C42-41E7-897B-73D10D5DA6F7}" presName="aSpace" presStyleCnt="0"/>
      <dgm:spPr/>
    </dgm:pt>
    <dgm:pt modelId="{0C21A5C3-553A-4F54-9F5E-85E8AEA95581}" type="pres">
      <dgm:prSet presAssocID="{845041C8-E20F-4A85-A6DC-4A84E371A711}" presName="compNode" presStyleCnt="0"/>
      <dgm:spPr/>
    </dgm:pt>
    <dgm:pt modelId="{8B7A98CD-7479-4518-8E28-B31739EA884F}" type="pres">
      <dgm:prSet presAssocID="{845041C8-E20F-4A85-A6DC-4A84E371A711}" presName="noGeometry" presStyleCnt="0"/>
      <dgm:spPr/>
    </dgm:pt>
    <dgm:pt modelId="{277CD7BE-E327-44E7-AAE0-96D19BB8F9A4}" type="pres">
      <dgm:prSet presAssocID="{845041C8-E20F-4A85-A6DC-4A84E371A711}" presName="childTextVisible" presStyleLbl="bgAccFollowNode1" presStyleIdx="2" presStyleCnt="3" custScaleX="100587" custScaleY="57005">
        <dgm:presLayoutVars>
          <dgm:bulletEnabled val="1"/>
        </dgm:presLayoutVars>
      </dgm:prSet>
      <dgm:spPr/>
    </dgm:pt>
    <dgm:pt modelId="{720CA61F-89DF-4F0F-82B2-A30C2AB0E3EB}" type="pres">
      <dgm:prSet presAssocID="{845041C8-E20F-4A85-A6DC-4A84E371A711}" presName="childTextHidden" presStyleLbl="bgAccFollowNode1" presStyleIdx="2" presStyleCnt="3"/>
      <dgm:spPr/>
    </dgm:pt>
    <dgm:pt modelId="{13CC0416-B3D6-4375-AD37-3301D2647206}" type="pres">
      <dgm:prSet presAssocID="{845041C8-E20F-4A85-A6DC-4A84E371A711}" presName="parentText" presStyleLbl="node1" presStyleIdx="2" presStyleCnt="3">
        <dgm:presLayoutVars>
          <dgm:chMax val="1"/>
          <dgm:bulletEnabled val="1"/>
        </dgm:presLayoutVars>
      </dgm:prSet>
      <dgm:spPr/>
    </dgm:pt>
  </dgm:ptLst>
  <dgm:cxnLst>
    <dgm:cxn modelId="{EE6A9C01-F6A2-4BAC-A230-01227D22DAA8}" srcId="{466F406B-2C42-41E7-897B-73D10D5DA6F7}" destId="{6131D518-E421-4322-A951-FEE77BE78653}" srcOrd="0" destOrd="0" parTransId="{0E9A2191-C2D0-40E9-BE29-AD3A2ABEAAE5}" sibTransId="{974CCB35-3AB1-4400-8193-5D7EE61ED8A0}"/>
    <dgm:cxn modelId="{AD23B206-6E8E-4420-A630-27DBC58AD17A}" srcId="{75F0B183-4DAA-4D18-A04F-9C9CB0B67664}" destId="{845041C8-E20F-4A85-A6DC-4A84E371A711}" srcOrd="2" destOrd="0" parTransId="{12D1F485-943C-49BE-B572-C395F9C73C36}" sibTransId="{2579396E-3F02-4456-BCA0-CBE1F5E52C5B}"/>
    <dgm:cxn modelId="{A04C3209-85D0-4CF3-8AB9-9D1A9D704031}" type="presOf" srcId="{845041C8-E20F-4A85-A6DC-4A84E371A711}" destId="{13CC0416-B3D6-4375-AD37-3301D2647206}" srcOrd="0" destOrd="0" presId="urn:microsoft.com/office/officeart/2005/8/layout/hProcess6"/>
    <dgm:cxn modelId="{F221114C-4A10-4DAD-B62E-DB4EDD0741E8}" type="presOf" srcId="{FC2F3D3E-F0F4-4ED0-B21A-EEBCD0772A4F}" destId="{DCBDA79A-BD10-4533-A3D1-99B820B68AA2}" srcOrd="0" destOrd="0" presId="urn:microsoft.com/office/officeart/2005/8/layout/hProcess6"/>
    <dgm:cxn modelId="{F8E1304D-BCCB-4EB5-AD57-D2879AA87736}" type="presOf" srcId="{6131D518-E421-4322-A951-FEE77BE78653}" destId="{0DCAAA73-A81C-49CD-9E16-BB83D6A6978A}" srcOrd="0" destOrd="0" presId="urn:microsoft.com/office/officeart/2005/8/layout/hProcess6"/>
    <dgm:cxn modelId="{49AD7270-6417-4F26-9285-E8FDA052D0A9}" type="presOf" srcId="{1326667F-0F66-4ABD-AC80-480147380FE9}" destId="{720CA61F-89DF-4F0F-82B2-A30C2AB0E3EB}" srcOrd="1" destOrd="0" presId="urn:microsoft.com/office/officeart/2005/8/layout/hProcess6"/>
    <dgm:cxn modelId="{E298D870-411B-4120-B7EC-F5CC03E10DDC}" type="presOf" srcId="{75F0B183-4DAA-4D18-A04F-9C9CB0B67664}" destId="{15EE2FA3-7F80-42EB-B0FB-45EA44FA394B}" srcOrd="0" destOrd="0" presId="urn:microsoft.com/office/officeart/2005/8/layout/hProcess6"/>
    <dgm:cxn modelId="{22FC2855-9F88-4459-8348-9FEA4A670BB4}" srcId="{75F0B183-4DAA-4D18-A04F-9C9CB0B67664}" destId="{466F406B-2C42-41E7-897B-73D10D5DA6F7}" srcOrd="1" destOrd="0" parTransId="{E9F21730-0DEC-4613-923D-111CD7D7606D}" sibTransId="{154834B2-46E4-425A-BF46-05E494863476}"/>
    <dgm:cxn modelId="{C8702D55-EA56-4FFB-9EC3-A0673EC74078}" type="presOf" srcId="{466F406B-2C42-41E7-897B-73D10D5DA6F7}" destId="{C37113D3-9B1A-4B7E-85C8-291CDE00571F}" srcOrd="0" destOrd="0" presId="urn:microsoft.com/office/officeart/2005/8/layout/hProcess6"/>
    <dgm:cxn modelId="{C1DE2356-34B5-4826-A758-7B2B7C274539}" srcId="{ACB38727-C3E1-4D5C-ADD8-CC55BFFC3920}" destId="{FC2F3D3E-F0F4-4ED0-B21A-EEBCD0772A4F}" srcOrd="0" destOrd="0" parTransId="{71D2AA87-1BF6-4F6B-8382-4E19524B2A35}" sibTransId="{278D661F-0F9D-41FF-8FD3-E2A279715FE7}"/>
    <dgm:cxn modelId="{88D7E792-6B35-4744-A8E5-5DE7BA6DFB95}" type="presOf" srcId="{6131D518-E421-4322-A951-FEE77BE78653}" destId="{4D196CD9-8EE7-40AF-8B73-5B92F353D8C1}" srcOrd="1" destOrd="0" presId="urn:microsoft.com/office/officeart/2005/8/layout/hProcess6"/>
    <dgm:cxn modelId="{7891EEB5-F5A2-4E42-842E-09F9B65CF0E1}" type="presOf" srcId="{1326667F-0F66-4ABD-AC80-480147380FE9}" destId="{277CD7BE-E327-44E7-AAE0-96D19BB8F9A4}" srcOrd="0" destOrd="0" presId="urn:microsoft.com/office/officeart/2005/8/layout/hProcess6"/>
    <dgm:cxn modelId="{14EE1DC7-ADFF-4866-B152-28055040FAF6}" srcId="{845041C8-E20F-4A85-A6DC-4A84E371A711}" destId="{1326667F-0F66-4ABD-AC80-480147380FE9}" srcOrd="0" destOrd="0" parTransId="{21FD085A-024C-47F3-A4A1-83691EB0A32B}" sibTransId="{AC9A1277-CEA9-45BF-9715-DB6FD655014C}"/>
    <dgm:cxn modelId="{0C4134E2-3C8E-4158-B626-A62DC9D134FC}" type="presOf" srcId="{ACB38727-C3E1-4D5C-ADD8-CC55BFFC3920}" destId="{DDAC39EA-FAD2-4398-B6D2-78296F369355}" srcOrd="0" destOrd="0" presId="urn:microsoft.com/office/officeart/2005/8/layout/hProcess6"/>
    <dgm:cxn modelId="{F1210FF2-5BD2-4255-A7DD-871B06A707D0}" srcId="{75F0B183-4DAA-4D18-A04F-9C9CB0B67664}" destId="{ACB38727-C3E1-4D5C-ADD8-CC55BFFC3920}" srcOrd="0" destOrd="0" parTransId="{98AD5E77-9197-4778-B290-B92450020630}" sibTransId="{D8FF73F4-813C-4502-A7D2-C4A825CA5516}"/>
    <dgm:cxn modelId="{4A7605F4-FD1E-4C81-9A32-34E966AB8FFF}" type="presOf" srcId="{FC2F3D3E-F0F4-4ED0-B21A-EEBCD0772A4F}" destId="{FFAD5D77-7E07-4F25-B4A7-91D1CD556E43}" srcOrd="1" destOrd="0" presId="urn:microsoft.com/office/officeart/2005/8/layout/hProcess6"/>
    <dgm:cxn modelId="{A97E15D3-B7D4-4CD2-B4BD-DBBA88C3CCBF}" type="presParOf" srcId="{15EE2FA3-7F80-42EB-B0FB-45EA44FA394B}" destId="{4FBED645-D5AC-4704-837F-937541543FE9}" srcOrd="0" destOrd="0" presId="urn:microsoft.com/office/officeart/2005/8/layout/hProcess6"/>
    <dgm:cxn modelId="{74FE3522-9F62-4A4C-A4C1-FD601C2110AD}" type="presParOf" srcId="{4FBED645-D5AC-4704-837F-937541543FE9}" destId="{1BE07B68-2A12-4553-B461-65963FADA4E6}" srcOrd="0" destOrd="0" presId="urn:microsoft.com/office/officeart/2005/8/layout/hProcess6"/>
    <dgm:cxn modelId="{1B1C427D-18B1-4B6F-BB04-D638D03B3448}" type="presParOf" srcId="{4FBED645-D5AC-4704-837F-937541543FE9}" destId="{DCBDA79A-BD10-4533-A3D1-99B820B68AA2}" srcOrd="1" destOrd="0" presId="urn:microsoft.com/office/officeart/2005/8/layout/hProcess6"/>
    <dgm:cxn modelId="{CD337355-BD04-4512-81D6-EAD620754D86}" type="presParOf" srcId="{4FBED645-D5AC-4704-837F-937541543FE9}" destId="{FFAD5D77-7E07-4F25-B4A7-91D1CD556E43}" srcOrd="2" destOrd="0" presId="urn:microsoft.com/office/officeart/2005/8/layout/hProcess6"/>
    <dgm:cxn modelId="{8443724C-B430-4351-9F36-EFECD03F0C3F}" type="presParOf" srcId="{4FBED645-D5AC-4704-837F-937541543FE9}" destId="{DDAC39EA-FAD2-4398-B6D2-78296F369355}" srcOrd="3" destOrd="0" presId="urn:microsoft.com/office/officeart/2005/8/layout/hProcess6"/>
    <dgm:cxn modelId="{078C66C6-4F3B-4479-B693-A4CFE10EC420}" type="presParOf" srcId="{15EE2FA3-7F80-42EB-B0FB-45EA44FA394B}" destId="{AE9CFB53-1290-432A-AA08-FF8A4CDA55F3}" srcOrd="1" destOrd="0" presId="urn:microsoft.com/office/officeart/2005/8/layout/hProcess6"/>
    <dgm:cxn modelId="{08859DCD-829E-4E38-B8AA-3C1255950699}" type="presParOf" srcId="{15EE2FA3-7F80-42EB-B0FB-45EA44FA394B}" destId="{A3A7D754-301E-4532-803B-DE7E013059BB}" srcOrd="2" destOrd="0" presId="urn:microsoft.com/office/officeart/2005/8/layout/hProcess6"/>
    <dgm:cxn modelId="{F2804519-6C5A-4288-AE47-C37F2B71C80B}" type="presParOf" srcId="{A3A7D754-301E-4532-803B-DE7E013059BB}" destId="{422B3A52-0A8A-4BB8-8388-E87F8DB66083}" srcOrd="0" destOrd="0" presId="urn:microsoft.com/office/officeart/2005/8/layout/hProcess6"/>
    <dgm:cxn modelId="{4E181E40-1CD7-4169-B0DC-3B2557015384}" type="presParOf" srcId="{A3A7D754-301E-4532-803B-DE7E013059BB}" destId="{0DCAAA73-A81C-49CD-9E16-BB83D6A6978A}" srcOrd="1" destOrd="0" presId="urn:microsoft.com/office/officeart/2005/8/layout/hProcess6"/>
    <dgm:cxn modelId="{7CFA7F99-740E-412C-AA39-211F2F80B4BE}" type="presParOf" srcId="{A3A7D754-301E-4532-803B-DE7E013059BB}" destId="{4D196CD9-8EE7-40AF-8B73-5B92F353D8C1}" srcOrd="2" destOrd="0" presId="urn:microsoft.com/office/officeart/2005/8/layout/hProcess6"/>
    <dgm:cxn modelId="{9F7CAD07-9389-4A1D-8568-88A0327FEAE9}" type="presParOf" srcId="{A3A7D754-301E-4532-803B-DE7E013059BB}" destId="{C37113D3-9B1A-4B7E-85C8-291CDE00571F}" srcOrd="3" destOrd="0" presId="urn:microsoft.com/office/officeart/2005/8/layout/hProcess6"/>
    <dgm:cxn modelId="{AF031A34-0B89-4CA6-A071-453493E30A37}" type="presParOf" srcId="{15EE2FA3-7F80-42EB-B0FB-45EA44FA394B}" destId="{A318AAEF-892A-4E78-86F7-0E53AC8C9CA9}" srcOrd="3" destOrd="0" presId="urn:microsoft.com/office/officeart/2005/8/layout/hProcess6"/>
    <dgm:cxn modelId="{760DA9FF-A2C2-4D3F-B011-CEAEB0ECBE30}" type="presParOf" srcId="{15EE2FA3-7F80-42EB-B0FB-45EA44FA394B}" destId="{0C21A5C3-553A-4F54-9F5E-85E8AEA95581}" srcOrd="4" destOrd="0" presId="urn:microsoft.com/office/officeart/2005/8/layout/hProcess6"/>
    <dgm:cxn modelId="{2A351B46-7A24-4CD7-9982-D0275726241C}" type="presParOf" srcId="{0C21A5C3-553A-4F54-9F5E-85E8AEA95581}" destId="{8B7A98CD-7479-4518-8E28-B31739EA884F}" srcOrd="0" destOrd="0" presId="urn:microsoft.com/office/officeart/2005/8/layout/hProcess6"/>
    <dgm:cxn modelId="{86D4AAB3-17B2-491E-9914-95FA0D1A5BA6}" type="presParOf" srcId="{0C21A5C3-553A-4F54-9F5E-85E8AEA95581}" destId="{277CD7BE-E327-44E7-AAE0-96D19BB8F9A4}" srcOrd="1" destOrd="0" presId="urn:microsoft.com/office/officeart/2005/8/layout/hProcess6"/>
    <dgm:cxn modelId="{A3802CA6-B44D-4A94-8952-C43B1214AEDD}" type="presParOf" srcId="{0C21A5C3-553A-4F54-9F5E-85E8AEA95581}" destId="{720CA61F-89DF-4F0F-82B2-A30C2AB0E3EB}" srcOrd="2" destOrd="0" presId="urn:microsoft.com/office/officeart/2005/8/layout/hProcess6"/>
    <dgm:cxn modelId="{6785F6FD-B370-465F-8B41-B814CB4D834E}" type="presParOf" srcId="{0C21A5C3-553A-4F54-9F5E-85E8AEA95581}" destId="{13CC0416-B3D6-4375-AD37-3301D264720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CD698-F87F-4F94-BBF3-7DC4111B9A4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59AA0DA3-A4E7-4DFF-86AB-602088C908AC}">
      <dgm:prSet phldrT="[Texte]" custT="1"/>
      <dgm:spPr/>
      <dgm:t>
        <a:bodyPr/>
        <a:lstStyle/>
        <a:p>
          <a:r>
            <a:rPr lang="fr-FR" sz="3200" b="1" dirty="0">
              <a:latin typeface="Verdana 2" panose="020B0604020202020204" charset="0"/>
              <a:cs typeface="Verdana 2" panose="020B0604020202020204" charset="0"/>
            </a:rPr>
            <a:t>Diagnostic et </a:t>
          </a:r>
          <a:br>
            <a:rPr lang="fr-FR" sz="3200" b="1" dirty="0">
              <a:latin typeface="Verdana 2" panose="020B0604020202020204" charset="0"/>
              <a:cs typeface="Verdana 2" panose="020B0604020202020204" charset="0"/>
            </a:rPr>
          </a:br>
          <a:r>
            <a:rPr lang="fr-FR" sz="3200" b="1" dirty="0">
              <a:latin typeface="Verdana 2" panose="020B0604020202020204" charset="0"/>
              <a:cs typeface="Verdana 2" panose="020B0604020202020204" charset="0"/>
            </a:rPr>
            <a:t>plan d’action</a:t>
          </a:r>
        </a:p>
      </dgm:t>
    </dgm:pt>
    <dgm:pt modelId="{FB739054-D692-4FB9-B296-BC25FC61D472}" type="parTrans" cxnId="{5468797B-BEB3-41AB-82A9-BB9EB0F6CC6A}">
      <dgm:prSet/>
      <dgm:spPr/>
      <dgm:t>
        <a:bodyPr/>
        <a:lstStyle/>
        <a:p>
          <a:endParaRPr lang="fr-FR"/>
        </a:p>
      </dgm:t>
    </dgm:pt>
    <dgm:pt modelId="{C2F6EE5C-081D-41D6-807C-B82157A676D9}" type="sibTrans" cxnId="{5468797B-BEB3-41AB-82A9-BB9EB0F6CC6A}">
      <dgm:prSet/>
      <dgm:spPr/>
      <dgm:t>
        <a:bodyPr/>
        <a:lstStyle/>
        <a:p>
          <a:endParaRPr lang="fr-FR"/>
        </a:p>
      </dgm:t>
    </dgm:pt>
    <dgm:pt modelId="{4CBBB7A6-985C-4F6F-BA8F-5135AAAD55B7}">
      <dgm:prSet phldrT="[Texte]" custT="1"/>
      <dgm:spPr/>
      <dgm:t>
        <a:bodyPr/>
        <a:lstStyle/>
        <a:p>
          <a:r>
            <a:rPr lang="fr-FR" sz="3200" b="1" dirty="0">
              <a:latin typeface="Verdana 2" panose="020B0604020202020204" charset="0"/>
              <a:cs typeface="Verdana 2" panose="020B0604020202020204" charset="0"/>
            </a:rPr>
            <a:t>Sensibilisation et formation</a:t>
          </a:r>
        </a:p>
      </dgm:t>
    </dgm:pt>
    <dgm:pt modelId="{3EEF07C8-B4DA-440C-BB7A-503A91F5E726}" type="parTrans" cxnId="{EC703B5B-F7C3-4637-868F-3B980A8B85FF}">
      <dgm:prSet/>
      <dgm:spPr/>
      <dgm:t>
        <a:bodyPr/>
        <a:lstStyle/>
        <a:p>
          <a:endParaRPr lang="fr-FR"/>
        </a:p>
      </dgm:t>
    </dgm:pt>
    <dgm:pt modelId="{875CE506-9202-4213-AC9E-85D32556DB60}" type="sibTrans" cxnId="{EC703B5B-F7C3-4637-868F-3B980A8B85FF}">
      <dgm:prSet/>
      <dgm:spPr/>
      <dgm:t>
        <a:bodyPr/>
        <a:lstStyle/>
        <a:p>
          <a:endParaRPr lang="fr-FR"/>
        </a:p>
      </dgm:t>
    </dgm:pt>
    <dgm:pt modelId="{5682A82C-F23A-4577-9FFB-C71850E5FF2B}">
      <dgm:prSet phldrT="[Texte]" custT="1"/>
      <dgm:spPr/>
      <dgm:t>
        <a:bodyPr/>
        <a:lstStyle/>
        <a:p>
          <a:pPr marL="0" indent="0"/>
          <a:r>
            <a:rPr lang="fr-FR" sz="3200" b="1" dirty="0">
              <a:latin typeface="Verdana 2" panose="020B0604020202020204" charset="0"/>
              <a:cs typeface="Verdana 2" panose="020B0604020202020204" charset="0"/>
            </a:rPr>
            <a:t>Coopération et communication</a:t>
          </a:r>
        </a:p>
      </dgm:t>
    </dgm:pt>
    <dgm:pt modelId="{974E279C-02DF-436A-9E90-C986A22236D9}" type="parTrans" cxnId="{5C20BFD5-F41C-4FBF-BFC6-00CAB1D7A7E0}">
      <dgm:prSet/>
      <dgm:spPr/>
      <dgm:t>
        <a:bodyPr/>
        <a:lstStyle/>
        <a:p>
          <a:endParaRPr lang="fr-FR"/>
        </a:p>
      </dgm:t>
    </dgm:pt>
    <dgm:pt modelId="{19802C5D-17B5-44EA-8C85-C43A82B1DD13}" type="sibTrans" cxnId="{5C20BFD5-F41C-4FBF-BFC6-00CAB1D7A7E0}">
      <dgm:prSet/>
      <dgm:spPr/>
      <dgm:t>
        <a:bodyPr/>
        <a:lstStyle/>
        <a:p>
          <a:endParaRPr lang="fr-FR"/>
        </a:p>
      </dgm:t>
    </dgm:pt>
    <dgm:pt modelId="{960F312E-666C-4FF2-95B8-9A8439D6C6E8}" type="pres">
      <dgm:prSet presAssocID="{684CD698-F87F-4F94-BBF3-7DC4111B9A49}" presName="Name0" presStyleCnt="0">
        <dgm:presLayoutVars>
          <dgm:chMax val="7"/>
          <dgm:chPref val="7"/>
          <dgm:dir/>
        </dgm:presLayoutVars>
      </dgm:prSet>
      <dgm:spPr/>
    </dgm:pt>
    <dgm:pt modelId="{EB16885F-2160-4837-9CA1-633A2296202F}" type="pres">
      <dgm:prSet presAssocID="{684CD698-F87F-4F94-BBF3-7DC4111B9A49}" presName="Name1" presStyleCnt="0"/>
      <dgm:spPr/>
    </dgm:pt>
    <dgm:pt modelId="{CD6A6A2B-7361-463B-A03A-35D6C90FFED7}" type="pres">
      <dgm:prSet presAssocID="{684CD698-F87F-4F94-BBF3-7DC4111B9A49}" presName="cycle" presStyleCnt="0"/>
      <dgm:spPr/>
    </dgm:pt>
    <dgm:pt modelId="{86728416-15FB-47BE-9BB1-39B92B8069BF}" type="pres">
      <dgm:prSet presAssocID="{684CD698-F87F-4F94-BBF3-7DC4111B9A49}" presName="srcNode" presStyleLbl="node1" presStyleIdx="0" presStyleCnt="3"/>
      <dgm:spPr/>
    </dgm:pt>
    <dgm:pt modelId="{82580BB8-6547-4B9B-9593-822E46B89C8A}" type="pres">
      <dgm:prSet presAssocID="{684CD698-F87F-4F94-BBF3-7DC4111B9A49}" presName="conn" presStyleLbl="parChTrans1D2" presStyleIdx="0" presStyleCnt="1"/>
      <dgm:spPr/>
    </dgm:pt>
    <dgm:pt modelId="{31AC3BA4-DE54-4676-9620-B7CF7633BE3D}" type="pres">
      <dgm:prSet presAssocID="{684CD698-F87F-4F94-BBF3-7DC4111B9A49}" presName="extraNode" presStyleLbl="node1" presStyleIdx="0" presStyleCnt="3"/>
      <dgm:spPr/>
    </dgm:pt>
    <dgm:pt modelId="{DFB4B09E-8979-4181-99DA-DCF3C0B08D9F}" type="pres">
      <dgm:prSet presAssocID="{684CD698-F87F-4F94-BBF3-7DC4111B9A49}" presName="dstNode" presStyleLbl="node1" presStyleIdx="0" presStyleCnt="3"/>
      <dgm:spPr/>
    </dgm:pt>
    <dgm:pt modelId="{C4FA8C88-98DB-45DF-B3C3-D39819F7A54B}" type="pres">
      <dgm:prSet presAssocID="{59AA0DA3-A4E7-4DFF-86AB-602088C908AC}" presName="text_1" presStyleLbl="node1" presStyleIdx="0" presStyleCnt="3">
        <dgm:presLayoutVars>
          <dgm:bulletEnabled val="1"/>
        </dgm:presLayoutVars>
      </dgm:prSet>
      <dgm:spPr/>
    </dgm:pt>
    <dgm:pt modelId="{DF435EEA-D6C8-4149-84D9-C8834BA14DD5}" type="pres">
      <dgm:prSet presAssocID="{59AA0DA3-A4E7-4DFF-86AB-602088C908AC}" presName="accent_1" presStyleCnt="0"/>
      <dgm:spPr/>
    </dgm:pt>
    <dgm:pt modelId="{525BC866-E1BC-45FA-87AE-3F9FDBB612CA}" type="pres">
      <dgm:prSet presAssocID="{59AA0DA3-A4E7-4DFF-86AB-602088C908AC}" presName="accentRepeatNode" presStyleLbl="solidFgAcc1" presStyleIdx="0" presStyleCnt="3"/>
      <dgm:spPr>
        <a:solidFill>
          <a:schemeClr val="accent5">
            <a:lumMod val="20000"/>
            <a:lumOff val="80000"/>
          </a:schemeClr>
        </a:solidFill>
      </dgm:spPr>
    </dgm:pt>
    <dgm:pt modelId="{4ACAD3EE-131A-4D3C-AD9A-4C874647BB7D}" type="pres">
      <dgm:prSet presAssocID="{4CBBB7A6-985C-4F6F-BA8F-5135AAAD55B7}" presName="text_2" presStyleLbl="node1" presStyleIdx="1" presStyleCnt="3">
        <dgm:presLayoutVars>
          <dgm:bulletEnabled val="1"/>
        </dgm:presLayoutVars>
      </dgm:prSet>
      <dgm:spPr/>
    </dgm:pt>
    <dgm:pt modelId="{78A4DFFA-AA80-411B-84E6-F3A0330C50ED}" type="pres">
      <dgm:prSet presAssocID="{4CBBB7A6-985C-4F6F-BA8F-5135AAAD55B7}" presName="accent_2" presStyleCnt="0"/>
      <dgm:spPr/>
    </dgm:pt>
    <dgm:pt modelId="{AC05502B-295B-4727-B871-752407752DBC}" type="pres">
      <dgm:prSet presAssocID="{4CBBB7A6-985C-4F6F-BA8F-5135AAAD55B7}" presName="accentRepeatNode" presStyleLbl="solidFgAcc1" presStyleIdx="1" presStyleCnt="3"/>
      <dgm:spPr>
        <a:solidFill>
          <a:schemeClr val="accent4">
            <a:lumMod val="20000"/>
            <a:lumOff val="80000"/>
          </a:schemeClr>
        </a:solidFill>
      </dgm:spPr>
    </dgm:pt>
    <dgm:pt modelId="{B388ECFB-9367-4531-BB1E-6928F82ED188}" type="pres">
      <dgm:prSet presAssocID="{5682A82C-F23A-4577-9FFB-C71850E5FF2B}" presName="text_3" presStyleLbl="node1" presStyleIdx="2" presStyleCnt="3" custScaleX="102374">
        <dgm:presLayoutVars>
          <dgm:bulletEnabled val="1"/>
        </dgm:presLayoutVars>
      </dgm:prSet>
      <dgm:spPr/>
    </dgm:pt>
    <dgm:pt modelId="{0830B8D0-1DA6-4A9D-A553-C5E06E0890E8}" type="pres">
      <dgm:prSet presAssocID="{5682A82C-F23A-4577-9FFB-C71850E5FF2B}" presName="accent_3" presStyleCnt="0"/>
      <dgm:spPr/>
    </dgm:pt>
    <dgm:pt modelId="{2AB2305A-8C52-4CB6-BE3F-60599E98E228}" type="pres">
      <dgm:prSet presAssocID="{5682A82C-F23A-4577-9FFB-C71850E5FF2B}" presName="accentRepeatNode" presStyleLbl="solidFgAcc1" presStyleIdx="2" presStyleCnt="3"/>
      <dgm:spPr>
        <a:solidFill>
          <a:schemeClr val="accent2">
            <a:lumMod val="20000"/>
            <a:lumOff val="80000"/>
          </a:schemeClr>
        </a:solidFill>
      </dgm:spPr>
    </dgm:pt>
  </dgm:ptLst>
  <dgm:cxnLst>
    <dgm:cxn modelId="{3FA5273E-019F-451E-B9F9-6DDC615FB2E2}" type="presOf" srcId="{59AA0DA3-A4E7-4DFF-86AB-602088C908AC}" destId="{C4FA8C88-98DB-45DF-B3C3-D39819F7A54B}" srcOrd="0" destOrd="0" presId="urn:microsoft.com/office/officeart/2008/layout/VerticalCurvedList"/>
    <dgm:cxn modelId="{EC703B5B-F7C3-4637-868F-3B980A8B85FF}" srcId="{684CD698-F87F-4F94-BBF3-7DC4111B9A49}" destId="{4CBBB7A6-985C-4F6F-BA8F-5135AAAD55B7}" srcOrd="1" destOrd="0" parTransId="{3EEF07C8-B4DA-440C-BB7A-503A91F5E726}" sibTransId="{875CE506-9202-4213-AC9E-85D32556DB60}"/>
    <dgm:cxn modelId="{53DE7E58-960F-4A73-B089-F8C36919B341}" type="presOf" srcId="{684CD698-F87F-4F94-BBF3-7DC4111B9A49}" destId="{960F312E-666C-4FF2-95B8-9A8439D6C6E8}" srcOrd="0" destOrd="0" presId="urn:microsoft.com/office/officeart/2008/layout/VerticalCurvedList"/>
    <dgm:cxn modelId="{5468797B-BEB3-41AB-82A9-BB9EB0F6CC6A}" srcId="{684CD698-F87F-4F94-BBF3-7DC4111B9A49}" destId="{59AA0DA3-A4E7-4DFF-86AB-602088C908AC}" srcOrd="0" destOrd="0" parTransId="{FB739054-D692-4FB9-B296-BC25FC61D472}" sibTransId="{C2F6EE5C-081D-41D6-807C-B82157A676D9}"/>
    <dgm:cxn modelId="{ADB633BF-F8D4-47FE-96DB-7B2BA6AA8C3E}" type="presOf" srcId="{4CBBB7A6-985C-4F6F-BA8F-5135AAAD55B7}" destId="{4ACAD3EE-131A-4D3C-AD9A-4C874647BB7D}" srcOrd="0" destOrd="0" presId="urn:microsoft.com/office/officeart/2008/layout/VerticalCurvedList"/>
    <dgm:cxn modelId="{5C20BFD5-F41C-4FBF-BFC6-00CAB1D7A7E0}" srcId="{684CD698-F87F-4F94-BBF3-7DC4111B9A49}" destId="{5682A82C-F23A-4577-9FFB-C71850E5FF2B}" srcOrd="2" destOrd="0" parTransId="{974E279C-02DF-436A-9E90-C986A22236D9}" sibTransId="{19802C5D-17B5-44EA-8C85-C43A82B1DD13}"/>
    <dgm:cxn modelId="{657AD5E3-29B7-4147-B00D-F6186B894298}" type="presOf" srcId="{5682A82C-F23A-4577-9FFB-C71850E5FF2B}" destId="{B388ECFB-9367-4531-BB1E-6928F82ED188}" srcOrd="0" destOrd="0" presId="urn:microsoft.com/office/officeart/2008/layout/VerticalCurvedList"/>
    <dgm:cxn modelId="{26580AF3-61FC-4DE2-86D3-A67B3B3B3BAF}" type="presOf" srcId="{C2F6EE5C-081D-41D6-807C-B82157A676D9}" destId="{82580BB8-6547-4B9B-9593-822E46B89C8A}" srcOrd="0" destOrd="0" presId="urn:microsoft.com/office/officeart/2008/layout/VerticalCurvedList"/>
    <dgm:cxn modelId="{BBA401C2-ED88-4FD1-A952-EB376192FE1E}" type="presParOf" srcId="{960F312E-666C-4FF2-95B8-9A8439D6C6E8}" destId="{EB16885F-2160-4837-9CA1-633A2296202F}" srcOrd="0" destOrd="0" presId="urn:microsoft.com/office/officeart/2008/layout/VerticalCurvedList"/>
    <dgm:cxn modelId="{4C62C5C5-3F50-4976-87BE-27EB939EC11D}" type="presParOf" srcId="{EB16885F-2160-4837-9CA1-633A2296202F}" destId="{CD6A6A2B-7361-463B-A03A-35D6C90FFED7}" srcOrd="0" destOrd="0" presId="urn:microsoft.com/office/officeart/2008/layout/VerticalCurvedList"/>
    <dgm:cxn modelId="{ED856327-F1E8-492D-9934-EACC548983AF}" type="presParOf" srcId="{CD6A6A2B-7361-463B-A03A-35D6C90FFED7}" destId="{86728416-15FB-47BE-9BB1-39B92B8069BF}" srcOrd="0" destOrd="0" presId="urn:microsoft.com/office/officeart/2008/layout/VerticalCurvedList"/>
    <dgm:cxn modelId="{9C4B4537-8FAC-4F0E-B2E9-2A30F68B0DB2}" type="presParOf" srcId="{CD6A6A2B-7361-463B-A03A-35D6C90FFED7}" destId="{82580BB8-6547-4B9B-9593-822E46B89C8A}" srcOrd="1" destOrd="0" presId="urn:microsoft.com/office/officeart/2008/layout/VerticalCurvedList"/>
    <dgm:cxn modelId="{A1C82610-14BB-42C1-9CAF-1F85B8A4F009}" type="presParOf" srcId="{CD6A6A2B-7361-463B-A03A-35D6C90FFED7}" destId="{31AC3BA4-DE54-4676-9620-B7CF7633BE3D}" srcOrd="2" destOrd="0" presId="urn:microsoft.com/office/officeart/2008/layout/VerticalCurvedList"/>
    <dgm:cxn modelId="{1F402CD2-C877-4291-9F5B-D9D55F9497EA}" type="presParOf" srcId="{CD6A6A2B-7361-463B-A03A-35D6C90FFED7}" destId="{DFB4B09E-8979-4181-99DA-DCF3C0B08D9F}" srcOrd="3" destOrd="0" presId="urn:microsoft.com/office/officeart/2008/layout/VerticalCurvedList"/>
    <dgm:cxn modelId="{B5813DFF-23E3-4346-9A18-9521BDB6E747}" type="presParOf" srcId="{EB16885F-2160-4837-9CA1-633A2296202F}" destId="{C4FA8C88-98DB-45DF-B3C3-D39819F7A54B}" srcOrd="1" destOrd="0" presId="urn:microsoft.com/office/officeart/2008/layout/VerticalCurvedList"/>
    <dgm:cxn modelId="{9EA5DC87-ED31-4042-8FBF-AEAE0E460931}" type="presParOf" srcId="{EB16885F-2160-4837-9CA1-633A2296202F}" destId="{DF435EEA-D6C8-4149-84D9-C8834BA14DD5}" srcOrd="2" destOrd="0" presId="urn:microsoft.com/office/officeart/2008/layout/VerticalCurvedList"/>
    <dgm:cxn modelId="{AE8D797C-2CBE-4CA6-A4B8-70E10E22CC3C}" type="presParOf" srcId="{DF435EEA-D6C8-4149-84D9-C8834BA14DD5}" destId="{525BC866-E1BC-45FA-87AE-3F9FDBB612CA}" srcOrd="0" destOrd="0" presId="urn:microsoft.com/office/officeart/2008/layout/VerticalCurvedList"/>
    <dgm:cxn modelId="{CD995C11-A046-4D19-992F-DD9B5DB30830}" type="presParOf" srcId="{EB16885F-2160-4837-9CA1-633A2296202F}" destId="{4ACAD3EE-131A-4D3C-AD9A-4C874647BB7D}" srcOrd="3" destOrd="0" presId="urn:microsoft.com/office/officeart/2008/layout/VerticalCurvedList"/>
    <dgm:cxn modelId="{A37057C8-1351-449E-8665-A2A96779A1CD}" type="presParOf" srcId="{EB16885F-2160-4837-9CA1-633A2296202F}" destId="{78A4DFFA-AA80-411B-84E6-F3A0330C50ED}" srcOrd="4" destOrd="0" presId="urn:microsoft.com/office/officeart/2008/layout/VerticalCurvedList"/>
    <dgm:cxn modelId="{1E37B1A2-EA44-4581-8127-CF5C8FA7BE1A}" type="presParOf" srcId="{78A4DFFA-AA80-411B-84E6-F3A0330C50ED}" destId="{AC05502B-295B-4727-B871-752407752DBC}" srcOrd="0" destOrd="0" presId="urn:microsoft.com/office/officeart/2008/layout/VerticalCurvedList"/>
    <dgm:cxn modelId="{C9AF1C02-4B0E-422F-B768-362D230D7844}" type="presParOf" srcId="{EB16885F-2160-4837-9CA1-633A2296202F}" destId="{B388ECFB-9367-4531-BB1E-6928F82ED188}" srcOrd="5" destOrd="0" presId="urn:microsoft.com/office/officeart/2008/layout/VerticalCurvedList"/>
    <dgm:cxn modelId="{233763C6-B655-4C8B-B434-489E7A23D6BA}" type="presParOf" srcId="{EB16885F-2160-4837-9CA1-633A2296202F}" destId="{0830B8D0-1DA6-4A9D-A553-C5E06E0890E8}" srcOrd="6" destOrd="0" presId="urn:microsoft.com/office/officeart/2008/layout/VerticalCurvedList"/>
    <dgm:cxn modelId="{D28699AB-5889-4B43-B3D5-609917AE7476}" type="presParOf" srcId="{0830B8D0-1DA6-4A9D-A553-C5E06E0890E8}" destId="{2AB2305A-8C52-4CB6-BE3F-60599E98E22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DA79A-BD10-4533-A3D1-99B820B68AA2}">
      <dsp:nvSpPr>
        <dsp:cNvPr id="0" name=""/>
        <dsp:cNvSpPr/>
      </dsp:nvSpPr>
      <dsp:spPr>
        <a:xfrm>
          <a:off x="511762" y="2180788"/>
          <a:ext cx="5254807" cy="1897193"/>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33020" bIns="165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2600" b="1" kern="1200" dirty="0">
              <a:solidFill>
                <a:srgbClr val="00A5FF"/>
              </a:solidFill>
              <a:latin typeface="Verdana 2" panose="020B0604020202020204" charset="0"/>
              <a:ea typeface="MS PGothic" charset="-128"/>
              <a:cs typeface="Verdana 2" panose="020B0604020202020204" charset="0"/>
            </a:rPr>
            <a:t>Stratégie de promotion de l’Economie Circulaire </a:t>
          </a:r>
          <a:endParaRPr lang="fr-FR" sz="2600" b="1" kern="1200" dirty="0">
            <a:latin typeface="Verdana 2" panose="020B0604020202020204" charset="0"/>
            <a:cs typeface="Verdana 2" panose="020B0604020202020204" charset="0"/>
          </a:endParaRPr>
        </a:p>
      </dsp:txBody>
      <dsp:txXfrm>
        <a:off x="1825464" y="2465367"/>
        <a:ext cx="3277087" cy="1328035"/>
      </dsp:txXfrm>
    </dsp:sp>
    <dsp:sp modelId="{DDAC39EA-FAD2-4398-B6D2-78296F369355}">
      <dsp:nvSpPr>
        <dsp:cNvPr id="0" name=""/>
        <dsp:cNvSpPr/>
      </dsp:nvSpPr>
      <dsp:spPr>
        <a:xfrm>
          <a:off x="5290" y="2161135"/>
          <a:ext cx="1936499" cy="1936499"/>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4100" kern="1200" dirty="0">
              <a:latin typeface="Verdana 2" panose="020B0604020202020204" charset="0"/>
              <a:cs typeface="Verdana 2" panose="020B0604020202020204" charset="0"/>
            </a:rPr>
            <a:t>10/22 02/23</a:t>
          </a:r>
        </a:p>
      </dsp:txBody>
      <dsp:txXfrm>
        <a:off x="288884" y="2444729"/>
        <a:ext cx="1369311" cy="1369311"/>
      </dsp:txXfrm>
    </dsp:sp>
    <dsp:sp modelId="{0DCAAA73-A81C-49CD-9E16-BB83D6A6978A}">
      <dsp:nvSpPr>
        <dsp:cNvPr id="0" name=""/>
        <dsp:cNvSpPr/>
      </dsp:nvSpPr>
      <dsp:spPr>
        <a:xfrm>
          <a:off x="6749575" y="2156260"/>
          <a:ext cx="4108477" cy="1946249"/>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33020" bIns="165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2600" b="1" kern="1200" noProof="0" dirty="0">
              <a:solidFill>
                <a:srgbClr val="00A5FF"/>
              </a:solidFill>
              <a:latin typeface="Verdana 2" panose="020B0604020202020204" charset="0"/>
              <a:ea typeface="MS PGothic" charset="-128"/>
              <a:cs typeface="Verdana 2" panose="020B0604020202020204" charset="0"/>
            </a:rPr>
            <a:t>2</a:t>
          </a:r>
          <a:r>
            <a:rPr lang="fr-FR" sz="2600" b="1" kern="1200" baseline="30000" noProof="0" dirty="0">
              <a:solidFill>
                <a:srgbClr val="00A5FF"/>
              </a:solidFill>
              <a:latin typeface="Verdana 2" panose="020B0604020202020204" charset="0"/>
              <a:ea typeface="MS PGothic" charset="-128"/>
              <a:cs typeface="Verdana 2" panose="020B0604020202020204" charset="0"/>
            </a:rPr>
            <a:t>ème</a:t>
          </a:r>
          <a:r>
            <a:rPr lang="fr-FR" sz="2600" b="1" kern="1200" noProof="0" dirty="0">
              <a:solidFill>
                <a:srgbClr val="00A5FF"/>
              </a:solidFill>
              <a:latin typeface="Verdana 2" panose="020B0604020202020204" charset="0"/>
              <a:ea typeface="MS PGothic" charset="-128"/>
              <a:cs typeface="Verdana 2" panose="020B0604020202020204" charset="0"/>
            </a:rPr>
            <a:t> Assises de la Croissance Verte </a:t>
          </a:r>
          <a:endParaRPr lang="fr-FR" sz="2600" kern="1200" dirty="0">
            <a:latin typeface="Verdana 2" panose="020B0604020202020204" charset="0"/>
            <a:cs typeface="Verdana 2" panose="020B0604020202020204" charset="0"/>
          </a:endParaRPr>
        </a:p>
      </dsp:txBody>
      <dsp:txXfrm>
        <a:off x="7776694" y="2448197"/>
        <a:ext cx="2400170" cy="1362375"/>
      </dsp:txXfrm>
    </dsp:sp>
    <dsp:sp modelId="{C37113D3-9B1A-4B7E-85C8-291CDE00571F}">
      <dsp:nvSpPr>
        <dsp:cNvPr id="0" name=""/>
        <dsp:cNvSpPr/>
      </dsp:nvSpPr>
      <dsp:spPr>
        <a:xfrm>
          <a:off x="5899065" y="2161135"/>
          <a:ext cx="1936499" cy="1936499"/>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fr-FR" sz="4100" kern="1200" dirty="0">
              <a:latin typeface="Verdana 2" panose="020B0604020202020204" charset="0"/>
              <a:cs typeface="Verdana 2" panose="020B0604020202020204" charset="0"/>
            </a:rPr>
            <a:t>11/23</a:t>
          </a:r>
        </a:p>
      </dsp:txBody>
      <dsp:txXfrm>
        <a:off x="6182659" y="2444729"/>
        <a:ext cx="1369311" cy="1369311"/>
      </dsp:txXfrm>
    </dsp:sp>
    <dsp:sp modelId="{277CD7BE-E327-44E7-AAE0-96D19BB8F9A4}">
      <dsp:nvSpPr>
        <dsp:cNvPr id="0" name=""/>
        <dsp:cNvSpPr/>
      </dsp:nvSpPr>
      <dsp:spPr>
        <a:xfrm>
          <a:off x="11937438" y="2164436"/>
          <a:ext cx="3895733" cy="1929897"/>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33020" bIns="16510" numCol="1" spcCol="1270" anchor="ctr" anchorCtr="0">
          <a:noAutofit/>
        </a:bodyPr>
        <a:lstStyle/>
        <a:p>
          <a:pPr marL="0" lvl="0" indent="0" algn="ctr" defTabSz="1155700">
            <a:lnSpc>
              <a:spcPct val="90000"/>
            </a:lnSpc>
            <a:spcBef>
              <a:spcPct val="0"/>
            </a:spcBef>
            <a:spcAft>
              <a:spcPct val="35000"/>
            </a:spcAft>
            <a:buNone/>
          </a:pPr>
          <a:r>
            <a:rPr lang="fr-FR" sz="2600" b="1" kern="1200" dirty="0">
              <a:solidFill>
                <a:srgbClr val="00B0F0"/>
              </a:solidFill>
              <a:latin typeface="Verdana 2" panose="020B0604020202020204" charset="0"/>
              <a:cs typeface="Verdana 2" panose="020B0604020202020204" charset="0"/>
            </a:rPr>
            <a:t>Lancement du Projet I-EC fCR974</a:t>
          </a:r>
        </a:p>
      </dsp:txBody>
      <dsp:txXfrm>
        <a:off x="12911371" y="2453921"/>
        <a:ext cx="2246336" cy="1350927"/>
      </dsp:txXfrm>
    </dsp:sp>
    <dsp:sp modelId="{13CC0416-B3D6-4375-AD37-3301D2647206}">
      <dsp:nvSpPr>
        <dsp:cNvPr id="0" name=""/>
        <dsp:cNvSpPr/>
      </dsp:nvSpPr>
      <dsp:spPr>
        <a:xfrm>
          <a:off x="10980555" y="2161135"/>
          <a:ext cx="1936499" cy="1936499"/>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fr-FR" sz="4100" kern="1200" dirty="0">
              <a:latin typeface="Verdana 2" panose="020B0604020202020204" charset="0"/>
              <a:cs typeface="Verdana 2" panose="020B0604020202020204" charset="0"/>
            </a:rPr>
            <a:t>08/24</a:t>
          </a:r>
        </a:p>
      </dsp:txBody>
      <dsp:txXfrm>
        <a:off x="11264149" y="2444729"/>
        <a:ext cx="1369311" cy="1369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80BB8-6547-4B9B-9593-822E46B89C8A}">
      <dsp:nvSpPr>
        <dsp:cNvPr id="0" name=""/>
        <dsp:cNvSpPr/>
      </dsp:nvSpPr>
      <dsp:spPr>
        <a:xfrm>
          <a:off x="-7959748" y="-1075763"/>
          <a:ext cx="9444579" cy="9444579"/>
        </a:xfrm>
        <a:prstGeom prst="blockArc">
          <a:avLst>
            <a:gd name="adj1" fmla="val 18900000"/>
            <a:gd name="adj2" fmla="val 2700000"/>
            <a:gd name="adj3" fmla="val 22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FA8C88-98DB-45DF-B3C3-D39819F7A54B}">
      <dsp:nvSpPr>
        <dsp:cNvPr id="0" name=""/>
        <dsp:cNvSpPr/>
      </dsp:nvSpPr>
      <dsp:spPr>
        <a:xfrm>
          <a:off x="947292" y="838853"/>
          <a:ext cx="4544217" cy="14038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95"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Verdana 2" panose="020B0604020202020204" charset="0"/>
              <a:cs typeface="Verdana 2" panose="020B0604020202020204" charset="0"/>
            </a:rPr>
            <a:t>Diagnostic et </a:t>
          </a:r>
          <a:br>
            <a:rPr lang="fr-FR" sz="3200" b="1" kern="1200" dirty="0">
              <a:latin typeface="Verdana 2" panose="020B0604020202020204" charset="0"/>
              <a:cs typeface="Verdana 2" panose="020B0604020202020204" charset="0"/>
            </a:rPr>
          </a:br>
          <a:r>
            <a:rPr lang="fr-FR" sz="3200" b="1" kern="1200" dirty="0">
              <a:latin typeface="Verdana 2" panose="020B0604020202020204" charset="0"/>
              <a:cs typeface="Verdana 2" panose="020B0604020202020204" charset="0"/>
            </a:rPr>
            <a:t>plan d’action</a:t>
          </a:r>
        </a:p>
      </dsp:txBody>
      <dsp:txXfrm>
        <a:off x="947292" y="838853"/>
        <a:ext cx="4544217" cy="1403836"/>
      </dsp:txXfrm>
    </dsp:sp>
    <dsp:sp modelId="{525BC866-E1BC-45FA-87AE-3F9FDBB612CA}">
      <dsp:nvSpPr>
        <dsp:cNvPr id="0" name=""/>
        <dsp:cNvSpPr/>
      </dsp:nvSpPr>
      <dsp:spPr>
        <a:xfrm>
          <a:off x="69894" y="663373"/>
          <a:ext cx="1754795" cy="1754795"/>
        </a:xfrm>
        <a:prstGeom prst="ellipse">
          <a:avLst/>
        </a:prstGeom>
        <a:solidFill>
          <a:schemeClr val="accent5">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CAD3EE-131A-4D3C-AD9A-4C874647BB7D}">
      <dsp:nvSpPr>
        <dsp:cNvPr id="0" name=""/>
        <dsp:cNvSpPr/>
      </dsp:nvSpPr>
      <dsp:spPr>
        <a:xfrm>
          <a:off x="1457586" y="2944607"/>
          <a:ext cx="4033923" cy="14038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95"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Verdana 2" panose="020B0604020202020204" charset="0"/>
              <a:cs typeface="Verdana 2" panose="020B0604020202020204" charset="0"/>
            </a:rPr>
            <a:t>Sensibilisation et formation</a:t>
          </a:r>
        </a:p>
      </dsp:txBody>
      <dsp:txXfrm>
        <a:off x="1457586" y="2944607"/>
        <a:ext cx="4033923" cy="1403836"/>
      </dsp:txXfrm>
    </dsp:sp>
    <dsp:sp modelId="{AC05502B-295B-4727-B871-752407752DBC}">
      <dsp:nvSpPr>
        <dsp:cNvPr id="0" name=""/>
        <dsp:cNvSpPr/>
      </dsp:nvSpPr>
      <dsp:spPr>
        <a:xfrm>
          <a:off x="580189" y="2769128"/>
          <a:ext cx="1754795" cy="1754795"/>
        </a:xfrm>
        <a:prstGeom prst="ellipse">
          <a:avLst/>
        </a:prstGeom>
        <a:solidFill>
          <a:schemeClr val="accent4">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88ECFB-9367-4531-BB1E-6928F82ED188}">
      <dsp:nvSpPr>
        <dsp:cNvPr id="0" name=""/>
        <dsp:cNvSpPr/>
      </dsp:nvSpPr>
      <dsp:spPr>
        <a:xfrm>
          <a:off x="893352" y="5050362"/>
          <a:ext cx="4652097" cy="14038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95"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Verdana 2" panose="020B0604020202020204" charset="0"/>
              <a:cs typeface="Verdana 2" panose="020B0604020202020204" charset="0"/>
            </a:rPr>
            <a:t>Coopération et communication</a:t>
          </a:r>
        </a:p>
      </dsp:txBody>
      <dsp:txXfrm>
        <a:off x="893352" y="5050362"/>
        <a:ext cx="4652097" cy="1403836"/>
      </dsp:txXfrm>
    </dsp:sp>
    <dsp:sp modelId="{2AB2305A-8C52-4CB6-BE3F-60599E98E228}">
      <dsp:nvSpPr>
        <dsp:cNvPr id="0" name=""/>
        <dsp:cNvSpPr/>
      </dsp:nvSpPr>
      <dsp:spPr>
        <a:xfrm>
          <a:off x="69894" y="4874882"/>
          <a:ext cx="1754795" cy="1754795"/>
        </a:xfrm>
        <a:prstGeom prst="ellipse">
          <a:avLst/>
        </a:prstGeom>
        <a:solidFill>
          <a:schemeClr val="accent2">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9E6B1-B229-4912-9043-AA6357403FD6}" type="datetimeFigureOut">
              <a:rPr lang="LID4096" smtClean="0"/>
              <a:t>01/28/2025</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73A45-532C-4620-BE26-35C9B7DDC1EC}" type="slidenum">
              <a:rPr lang="LID4096" smtClean="0"/>
              <a:t>‹#›</a:t>
            </a:fld>
            <a:endParaRPr lang="LID4096"/>
          </a:p>
        </p:txBody>
      </p:sp>
    </p:spTree>
    <p:extLst>
      <p:ext uri="{BB962C8B-B14F-4D97-AF65-F5344CB8AC3E}">
        <p14:creationId xmlns:p14="http://schemas.microsoft.com/office/powerpoint/2010/main" val="2714544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98C4A14-680A-476F-A1CA-5E04E484F2F9}" type="slidenum">
              <a:rPr lang="fr-FR" smtClean="0"/>
              <a:t>1</a:t>
            </a:fld>
            <a:endParaRPr lang="fr-FR"/>
          </a:p>
        </p:txBody>
      </p:sp>
    </p:spTree>
    <p:extLst>
      <p:ext uri="{BB962C8B-B14F-4D97-AF65-F5344CB8AC3E}">
        <p14:creationId xmlns:p14="http://schemas.microsoft.com/office/powerpoint/2010/main" val="3143406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dirty="0"/>
              <a:t>l'accompagnement, l'implication et l'engagement de 16 collectivités regroupant acteurs publics et privés, dans une démarche de définition de leurs propres orientations stratégiques en économie circulaire, dans un esprit de partage entre pairs, de coopération et de renforcement de connaissances, d'accroissement d'expertise et d'émulation régionale, doit permettre une dynamique dans la zone et encourager d'autres territoires à s'engager dans ces transitions.</a:t>
            </a:r>
          </a:p>
          <a:p>
            <a:endParaRPr lang="fr-FR" sz="2000" dirty="0"/>
          </a:p>
          <a:p>
            <a:r>
              <a:rPr lang="fr-FR" sz="2000" dirty="0"/>
              <a:t>Ce projet doit permettre à chaque collectivité d’identifier des actions à mener afin de répondre à leurs objectifs et orientations stratégiques en matière d’économie circulaire, de gestion des déchets et protection de l’océan indien. D’autres projets pourraient ainsi avoir lieu sur chacun de ces territoires. Le projet doit également permettre </a:t>
            </a:r>
          </a:p>
          <a:p>
            <a:pPr marL="342900" indent="-342900">
              <a:buFontTx/>
              <a:buChar char="-"/>
            </a:pPr>
            <a:r>
              <a:rPr lang="fr-FR" sz="2000" dirty="0"/>
              <a:t>d’identifier les flux réels de déchets constatés sur ces territoires =&gt; plan d’action territorialisé </a:t>
            </a:r>
          </a:p>
          <a:p>
            <a:pPr marL="342900" indent="-342900">
              <a:buFontTx/>
              <a:buChar char="-"/>
            </a:pPr>
            <a:r>
              <a:rPr lang="fr-FR" sz="2000" dirty="0"/>
              <a:t>A partir de la note de synthèse des flux (livrable n°4), et ainsi l’identification des opportunités de mutualisation à échelle régionale, un programme adapté pourrait être mis en œuvre (peut-être en utilisant les capacités de l’UVE de Pierrefonds et/ou celles des acteurs privés alentours).</a:t>
            </a:r>
          </a:p>
          <a:p>
            <a:pPr marL="342900" indent="-342900">
              <a:buFontTx/>
              <a:buChar char="-"/>
            </a:pPr>
            <a:endParaRPr lang="fr-FR" sz="2000" dirty="0"/>
          </a:p>
          <a:p>
            <a:pPr marL="0" indent="0">
              <a:buFontTx/>
              <a:buNone/>
            </a:pPr>
            <a:r>
              <a:rPr lang="fr-FR" sz="2000" dirty="0"/>
              <a:t>LAISSER LA LIBERTE, L’OPPORTUNITE AUX AL de METTRE EN ŒUVRE DES PROJETS CONCRETS DIRECTEMENT </a:t>
            </a:r>
            <a:endParaRPr lang="fr-FR" sz="1400" dirty="0"/>
          </a:p>
        </p:txBody>
      </p:sp>
      <p:sp>
        <p:nvSpPr>
          <p:cNvPr id="4" name="Espace réservé du numéro de diapositive 3"/>
          <p:cNvSpPr>
            <a:spLocks noGrp="1"/>
          </p:cNvSpPr>
          <p:nvPr>
            <p:ph type="sldNum" sz="quarter" idx="5"/>
          </p:nvPr>
        </p:nvSpPr>
        <p:spPr/>
        <p:txBody>
          <a:bodyPr/>
          <a:lstStyle/>
          <a:p>
            <a:fld id="{94A8B4DB-1924-4F31-916F-3B78020D8166}" type="slidenum">
              <a:rPr lang="fr-FR" smtClean="0"/>
              <a:t>29</a:t>
            </a:fld>
            <a:endParaRPr lang="fr-FR"/>
          </a:p>
        </p:txBody>
      </p:sp>
    </p:spTree>
    <p:extLst>
      <p:ext uri="{BB962C8B-B14F-4D97-AF65-F5344CB8AC3E}">
        <p14:creationId xmlns:p14="http://schemas.microsoft.com/office/powerpoint/2010/main" val="1289323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highlight the horizontal policy interventions that are essential to systemic change and apply to the entire society. </a:t>
            </a:r>
            <a:endParaRPr lang="aa-ET" dirty="0"/>
          </a:p>
        </p:txBody>
      </p:sp>
      <p:sp>
        <p:nvSpPr>
          <p:cNvPr id="4" name="Slide Number Placeholder 3"/>
          <p:cNvSpPr>
            <a:spLocks noGrp="1"/>
          </p:cNvSpPr>
          <p:nvPr>
            <p:ph type="sldNum" sz="quarter" idx="5"/>
          </p:nvPr>
        </p:nvSpPr>
        <p:spPr/>
        <p:txBody>
          <a:bodyPr/>
          <a:lstStyle/>
          <a:p>
            <a:fld id="{3E6F8715-D6D2-4318-AD63-50F260B36B03}" type="slidenum">
              <a:rPr lang="aa-ET" smtClean="0"/>
              <a:t>31</a:t>
            </a:fld>
            <a:endParaRPr lang="aa-ET"/>
          </a:p>
        </p:txBody>
      </p:sp>
    </p:spTree>
    <p:extLst>
      <p:ext uri="{BB962C8B-B14F-4D97-AF65-F5344CB8AC3E}">
        <p14:creationId xmlns:p14="http://schemas.microsoft.com/office/powerpoint/2010/main" val="3117986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Moroni</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Faible</a:t>
            </a:r>
            <a:r>
              <a:rPr lang="fr-FR" baseline="0" dirty="0"/>
              <a:t> niveau de sensibilisation des parties prenantes, infrastructures très limités, résistance sur le modèle de consommation</a:t>
            </a:r>
            <a:endParaRPr lang="fr-FR" dirty="0"/>
          </a:p>
        </p:txBody>
      </p:sp>
      <p:sp>
        <p:nvSpPr>
          <p:cNvPr id="4" name="Espace réservé du numéro de diapositive 3"/>
          <p:cNvSpPr>
            <a:spLocks noGrp="1"/>
          </p:cNvSpPr>
          <p:nvPr>
            <p:ph type="sldNum" sz="quarter" idx="10"/>
          </p:nvPr>
        </p:nvSpPr>
        <p:spPr/>
        <p:txBody>
          <a:bodyPr/>
          <a:lstStyle/>
          <a:p>
            <a:fld id="{94A8B4DB-1924-4F31-916F-3B78020D8166}" type="slidenum">
              <a:rPr lang="fr-FR" smtClean="0"/>
              <a:t>41</a:t>
            </a:fld>
            <a:endParaRPr lang="fr-FR"/>
          </a:p>
        </p:txBody>
      </p:sp>
    </p:spTree>
    <p:extLst>
      <p:ext uri="{BB962C8B-B14F-4D97-AF65-F5344CB8AC3E}">
        <p14:creationId xmlns:p14="http://schemas.microsoft.com/office/powerpoint/2010/main" val="248296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B20D3-D5E4-1406-241F-6D899D5044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5E27D5-4539-B88C-3060-9B9E12EDC03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13ACC4C-96D2-E6FC-2F9C-1FF46434E3F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E97B543-EE87-F031-14A7-6CABD8A14579}"/>
              </a:ext>
            </a:extLst>
          </p:cNvPr>
          <p:cNvSpPr>
            <a:spLocks noGrp="1"/>
          </p:cNvSpPr>
          <p:nvPr>
            <p:ph type="sldNum" sz="quarter" idx="5"/>
          </p:nvPr>
        </p:nvSpPr>
        <p:spPr/>
        <p:txBody>
          <a:bodyPr/>
          <a:lstStyle/>
          <a:p>
            <a:fld id="{898C4A14-680A-476F-A1CA-5E04E484F2F9}" type="slidenum">
              <a:rPr lang="fr-FR" smtClean="0"/>
              <a:t>2</a:t>
            </a:fld>
            <a:endParaRPr lang="fr-FR"/>
          </a:p>
        </p:txBody>
      </p:sp>
    </p:spTree>
    <p:extLst>
      <p:ext uri="{BB962C8B-B14F-4D97-AF65-F5344CB8AC3E}">
        <p14:creationId xmlns:p14="http://schemas.microsoft.com/office/powerpoint/2010/main" val="3660893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26caf60787_2_11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g326caf60787_2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2977d8c08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2977d8c08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26caf60787_2_1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g326caf60787_2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26caf60787_2_1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g326caf60787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L'AVCOI - Association des Villes et Collectivités de l'Océan Indien - fondée en août 1990 à Antananarivo (Madagascar) par les représentants des collectivités locales de Madagascar, La Réunion et Maurice, est née de la </a:t>
            </a:r>
            <a:r>
              <a:rPr lang="fr-FR" sz="1600" b="1" dirty="0"/>
              <a:t>volonté partagée d'élus territoriaux en matière de coopération internationale et d'échanges entre collectivités</a:t>
            </a:r>
            <a:r>
              <a:rPr lang="fr-FR" dirty="0"/>
              <a:t>. Elle regroupe une quarantaine de villes et collectivités de l'Océan Indien, à savoir des Comores, de La Réunion, de Madagascar, de Maurice, de Mayotte et des Seychelles. </a:t>
            </a:r>
            <a:r>
              <a:rPr lang="fr-FR" sz="1400" b="1" dirty="0"/>
              <a:t>Le Secrétariat </a:t>
            </a:r>
            <a:r>
              <a:rPr lang="fr-FR" dirty="0"/>
              <a:t>de l'AVCOI est basé à Saint-Denis de la Réunion ; il </a:t>
            </a:r>
            <a:r>
              <a:rPr lang="fr-FR" b="1" dirty="0"/>
              <a:t>encadre, structure et organise la diplomatie et les échanges entre les villes</a:t>
            </a:r>
            <a:r>
              <a:rPr lang="fr-FR" dirty="0"/>
              <a:t>. </a:t>
            </a:r>
            <a:r>
              <a:rPr lang="fr-FR" b="1" dirty="0"/>
              <a:t>L'AVCOI encourage les collectivités membres à s'entraider, à échanger de bonnes pratiques, les rendant plus efficaces et plus fortes dans leur développement socio-économique et culturel, tout en créant des liens d'amitié et de fraternité entre les populations du sud-ouest de l'Océan Indien ; le tout dans un esprit d'égalité et en refusant toute discrimination ou partisanisme politique. Ensemble, les membres de l'AVCOI portent leurs réflexions et enjeux auprès des instances nationales, régionales et internationales. Ces échanges communs permettent aux membres de réaliser des actions qu'ils ne pourraient pas mener seuls</a:t>
            </a:r>
            <a:r>
              <a:rPr lang="fr-FR" dirty="0"/>
              <a:t>. L'AVCOI a pour principales missions de : </a:t>
            </a:r>
          </a:p>
          <a:p>
            <a:r>
              <a:rPr lang="fr-FR" dirty="0"/>
              <a:t>_Contribuer à la coopération entre collectivités du Sud-Ouest de l'Océan Indien ;</a:t>
            </a:r>
          </a:p>
          <a:p>
            <a:r>
              <a:rPr lang="fr-FR" dirty="0"/>
              <a:t>_Organiser l'échange et la diffusion des connaissances, des techniques et des expériences dans le domaine de la gestion des collectivités locales ; </a:t>
            </a:r>
          </a:p>
          <a:p>
            <a:r>
              <a:rPr lang="fr-FR" dirty="0"/>
              <a:t>_Définir un programme de coopération des villes de l'Océan Indien sur la gestion des déchets ; </a:t>
            </a:r>
          </a:p>
          <a:p>
            <a:r>
              <a:rPr lang="fr-FR" dirty="0"/>
              <a:t>_Favoriser l'émergence des partenariats avec les villes de l'Océan Indien… </a:t>
            </a:r>
          </a:p>
          <a:p>
            <a:endParaRPr lang="fr-FR" dirty="0"/>
          </a:p>
          <a:p>
            <a:r>
              <a:rPr lang="fr-FR" dirty="0"/>
              <a:t>=&gt; Projet conçu par l’AVCOI en décembre 2023 et janvier 2024, dépôt le 30/01 et accepté en juillet 24. Lancement en aout 24</a:t>
            </a:r>
          </a:p>
        </p:txBody>
      </p:sp>
      <p:sp>
        <p:nvSpPr>
          <p:cNvPr id="4" name="Espace réservé du numéro de diapositive 3"/>
          <p:cNvSpPr>
            <a:spLocks noGrp="1"/>
          </p:cNvSpPr>
          <p:nvPr>
            <p:ph type="sldNum" sz="quarter" idx="5"/>
          </p:nvPr>
        </p:nvSpPr>
        <p:spPr/>
        <p:txBody>
          <a:bodyPr/>
          <a:lstStyle/>
          <a:p>
            <a:fld id="{94A8B4DB-1924-4F31-916F-3B78020D8166}" type="slidenum">
              <a:rPr lang="fr-FR" smtClean="0"/>
              <a:t>26</a:t>
            </a:fld>
            <a:endParaRPr lang="fr-FR"/>
          </a:p>
        </p:txBody>
      </p:sp>
    </p:spTree>
    <p:extLst>
      <p:ext uri="{BB962C8B-B14F-4D97-AF65-F5344CB8AC3E}">
        <p14:creationId xmlns:p14="http://schemas.microsoft.com/office/powerpoint/2010/main" val="2815785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dirty="0">
                <a:solidFill>
                  <a:srgbClr val="00A5FF"/>
                </a:solidFill>
                <a:latin typeface="Ubuntu" panose="020B0504030602030204" pitchFamily="34" charset="0"/>
                <a:ea typeface="MS PGothic" charset="-128"/>
                <a:cs typeface="MS PGothic" charset="-128"/>
              </a:rPr>
              <a:t>WHY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dirty="0">
                <a:solidFill>
                  <a:srgbClr val="00A5FF"/>
                </a:solidFill>
                <a:latin typeface="Ubuntu" panose="020B0504030602030204" pitchFamily="34" charset="0"/>
                <a:ea typeface="MS PGothic" charset="-128"/>
                <a:cs typeface="MS PGothic" charset="-128"/>
              </a:rPr>
              <a:t>Stratégie de promotion de l’Economie Circulaire : novembre 22 à janvier 23 (financement </a:t>
            </a:r>
            <a:r>
              <a:rPr lang="fr-FR" sz="2200" b="1" dirty="0" err="1">
                <a:solidFill>
                  <a:srgbClr val="00A5FF"/>
                </a:solidFill>
                <a:latin typeface="Ubuntu" panose="020B0504030602030204" pitchFamily="34" charset="0"/>
                <a:ea typeface="MS PGothic" charset="-128"/>
                <a:cs typeface="MS PGothic" charset="-128"/>
              </a:rPr>
              <a:t>AdemeLR</a:t>
            </a:r>
            <a:r>
              <a:rPr lang="fr-FR" sz="2200" b="1" dirty="0">
                <a:solidFill>
                  <a:srgbClr val="00A5FF"/>
                </a:solidFill>
                <a:latin typeface="Ubuntu" panose="020B0504030602030204" pitchFamily="34" charset="0"/>
                <a:ea typeface="MS PGothic" charset="-128"/>
                <a:cs typeface="MS PGothic" charset="-128"/>
              </a:rPr>
              <a:t>)</a:t>
            </a:r>
          </a:p>
          <a:p>
            <a:pPr marL="285750" indent="-285750">
              <a:lnSpc>
                <a:spcPct val="150000"/>
              </a:lnSpc>
              <a:spcBef>
                <a:spcPts val="0"/>
              </a:spcBef>
              <a:buClrTx/>
              <a:buSzTx/>
              <a:buFontTx/>
              <a:buChar char="-"/>
              <a:defRPr/>
            </a:pPr>
            <a:r>
              <a:rPr lang="fr-FR" sz="1800" dirty="0">
                <a:solidFill>
                  <a:prstClr val="black"/>
                </a:solidFill>
                <a:ea typeface="Calibri" charset="0"/>
                <a:cs typeface="Calibri" charset="0"/>
              </a:rPr>
              <a:t>Diagnostic territorial (note d</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information, fiches initiatives, fiches juridiques/pays…)</a:t>
            </a:r>
          </a:p>
          <a:p>
            <a:pPr marL="285750" indent="-285750">
              <a:lnSpc>
                <a:spcPct val="150000"/>
              </a:lnSpc>
              <a:spcBef>
                <a:spcPts val="0"/>
              </a:spcBef>
              <a:buClrTx/>
              <a:buSzTx/>
              <a:buFontTx/>
              <a:buChar char="-"/>
              <a:defRPr/>
            </a:pPr>
            <a:r>
              <a:rPr lang="fr-FR" sz="1800" dirty="0">
                <a:solidFill>
                  <a:prstClr val="black"/>
                </a:solidFill>
                <a:ea typeface="Calibri" charset="0"/>
                <a:cs typeface="Calibri" charset="0"/>
              </a:rPr>
              <a:t>Webinaire d</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information et restitution, Séminaire 2j (conférence, ateliers de travail…), outils et livrables </a:t>
            </a:r>
          </a:p>
          <a:p>
            <a:pPr marL="285750" indent="-285750">
              <a:lnSpc>
                <a:spcPct val="100000"/>
              </a:lnSpc>
              <a:spcBef>
                <a:spcPts val="0"/>
              </a:spcBef>
              <a:buClrTx/>
              <a:buSzTx/>
              <a:buFont typeface="Symbol" panose="05050102010706020507" pitchFamily="18" charset="2"/>
              <a:buChar char="Þ"/>
              <a:defRPr/>
            </a:pPr>
            <a:r>
              <a:rPr lang="fr-FR" sz="1800" dirty="0">
                <a:solidFill>
                  <a:prstClr val="black"/>
                </a:solidFill>
                <a:ea typeface="Calibri" charset="0"/>
                <a:cs typeface="Calibri" charset="0"/>
              </a:rPr>
              <a:t>Signature d</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une charte d</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engagement autour de 10 points signée par l</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ensemble des 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noProof="0" dirty="0">
                <a:solidFill>
                  <a:srgbClr val="00A5FF"/>
                </a:solidFill>
                <a:latin typeface="Ubuntu" panose="020B0504030602030204" pitchFamily="34" charset="0"/>
                <a:ea typeface="MS PGothic" charset="-128"/>
                <a:cs typeface="MS PGothic" charset="-128"/>
              </a:rPr>
              <a:t>2èmes Assises de la Croissance Verte : du 28 au 30 novembre 2023 à Mamoudzou (</a:t>
            </a:r>
            <a:r>
              <a:rPr lang="fr-FR" sz="2200" b="1" noProof="0" dirty="0" err="1">
                <a:solidFill>
                  <a:srgbClr val="00A5FF"/>
                </a:solidFill>
                <a:latin typeface="Ubuntu" panose="020B0504030602030204" pitchFamily="34" charset="0"/>
                <a:ea typeface="MS PGothic" charset="-128"/>
                <a:cs typeface="MS PGothic" charset="-128"/>
              </a:rPr>
              <a:t>Cadema</a:t>
            </a:r>
            <a:r>
              <a:rPr lang="fr-FR" sz="2200" b="1" noProof="0" dirty="0">
                <a:solidFill>
                  <a:srgbClr val="00A5FF"/>
                </a:solidFill>
                <a:latin typeface="Ubuntu" panose="020B0504030602030204" pitchFamily="34" charset="0"/>
                <a:ea typeface="MS PGothic" charset="-128"/>
                <a:cs typeface="MS PGothic" charset="-128"/>
              </a:rPr>
              <a:t>, </a:t>
            </a:r>
            <a:r>
              <a:rPr lang="fr-FR" sz="2200" b="1" noProof="0" dirty="0" err="1">
                <a:solidFill>
                  <a:srgbClr val="00A5FF"/>
                </a:solidFill>
                <a:latin typeface="Ubuntu" panose="020B0504030602030204" pitchFamily="34" charset="0"/>
                <a:ea typeface="MS PGothic" charset="-128"/>
                <a:cs typeface="MS PGothic" charset="-128"/>
              </a:rPr>
              <a:t>Sidevam</a:t>
            </a:r>
            <a:r>
              <a:rPr lang="fr-FR" sz="2200" b="1" noProof="0" dirty="0">
                <a:solidFill>
                  <a:srgbClr val="00A5FF"/>
                </a:solidFill>
                <a:latin typeface="Ubuntu" panose="020B0504030602030204" pitchFamily="34" charset="0"/>
                <a:ea typeface="MS PGothic" charset="-128"/>
                <a:cs typeface="MS PGothic" charset="-128"/>
              </a:rPr>
              <a:t>, ville)</a:t>
            </a:r>
            <a:endParaRPr lang="fr-FR" sz="500" dirty="0">
              <a:solidFill>
                <a:prstClr val="black"/>
              </a:solidFill>
              <a:ea typeface="Calibri" charset="0"/>
              <a:cs typeface="Calibri" charset="0"/>
            </a:endParaRPr>
          </a:p>
          <a:p>
            <a:pPr marL="285750" indent="-285750">
              <a:lnSpc>
                <a:spcPct val="100000"/>
              </a:lnSpc>
              <a:spcBef>
                <a:spcPts val="800"/>
              </a:spcBef>
              <a:buClrTx/>
              <a:buSzTx/>
              <a:buFontTx/>
              <a:buChar char="-"/>
              <a:defRPr/>
            </a:pPr>
            <a:r>
              <a:rPr lang="fr-FR" sz="1800" dirty="0">
                <a:solidFill>
                  <a:prstClr val="black"/>
                </a:solidFill>
                <a:ea typeface="Calibri" charset="0"/>
                <a:cs typeface="Calibri" charset="0"/>
              </a:rPr>
              <a:t>Thématique : la construction de la résilience des territoires pour gérer leurs déchets</a:t>
            </a:r>
          </a:p>
          <a:p>
            <a:pPr marL="285750" indent="-285750">
              <a:lnSpc>
                <a:spcPct val="100000"/>
              </a:lnSpc>
              <a:spcBef>
                <a:spcPts val="800"/>
              </a:spcBef>
              <a:buClrTx/>
              <a:buSzTx/>
              <a:buFontTx/>
              <a:buChar char="-"/>
              <a:defRPr/>
            </a:pPr>
            <a:r>
              <a:rPr lang="fr-FR" sz="1800" dirty="0">
                <a:solidFill>
                  <a:prstClr val="black"/>
                </a:solidFill>
                <a:ea typeface="Calibri" charset="0"/>
                <a:cs typeface="Calibri" charset="0"/>
              </a:rPr>
              <a:t>Objectifs poursuivis : </a:t>
            </a:r>
          </a:p>
          <a:p>
            <a:pPr marL="895335" lvl="1" indent="-285750">
              <a:lnSpc>
                <a:spcPct val="100000"/>
              </a:lnSpc>
              <a:spcBef>
                <a:spcPts val="800"/>
              </a:spcBef>
              <a:buClrTx/>
              <a:buSzTx/>
              <a:buFontTx/>
              <a:buChar char="-"/>
              <a:defRPr/>
            </a:pPr>
            <a:r>
              <a:rPr lang="fr-FR" sz="1800" dirty="0">
                <a:solidFill>
                  <a:prstClr val="black"/>
                </a:solidFill>
                <a:ea typeface="Calibri" charset="0"/>
                <a:cs typeface="Calibri" charset="0"/>
              </a:rPr>
              <a:t>Présentation d</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actions de prévention et de traitement réussies (= INSPIRER)</a:t>
            </a:r>
          </a:p>
          <a:p>
            <a:pPr marL="895335" lvl="1" indent="-285750">
              <a:lnSpc>
                <a:spcPct val="100000"/>
              </a:lnSpc>
              <a:spcBef>
                <a:spcPts val="800"/>
              </a:spcBef>
              <a:buClrTx/>
              <a:buSzTx/>
              <a:buFontTx/>
              <a:buChar char="-"/>
              <a:defRPr/>
            </a:pPr>
            <a:r>
              <a:rPr lang="fr-FR" sz="1800" dirty="0">
                <a:solidFill>
                  <a:prstClr val="black"/>
                </a:solidFill>
                <a:ea typeface="Calibri" charset="0"/>
                <a:cs typeface="Calibri" charset="0"/>
              </a:rPr>
              <a:t>Échanges sur les problématiques rencontrées et identification des besoins des participants (formation, accompagnement, financement…) (=COMPRENDRE)</a:t>
            </a:r>
          </a:p>
          <a:p>
            <a:pPr marL="895335" lvl="1" indent="-285750">
              <a:lnSpc>
                <a:spcPct val="100000"/>
              </a:lnSpc>
              <a:spcBef>
                <a:spcPts val="800"/>
              </a:spcBef>
              <a:buClrTx/>
              <a:buSzTx/>
              <a:buFontTx/>
              <a:buChar char="-"/>
              <a:defRPr/>
            </a:pPr>
            <a:r>
              <a:rPr lang="fr-FR" sz="1800" dirty="0">
                <a:solidFill>
                  <a:prstClr val="black"/>
                </a:solidFill>
                <a:ea typeface="Calibri" charset="0"/>
                <a:cs typeface="Calibri" charset="0"/>
              </a:rPr>
              <a:t>Réflexions à l</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échelle OI sur les problématiques communes (pollution plastique, boucle d</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économie circulaire…)</a:t>
            </a:r>
          </a:p>
          <a:p>
            <a:r>
              <a:rPr lang="fr-FR" b="1" dirty="0"/>
              <a:t>HOW &amp; WHERE ?</a:t>
            </a:r>
          </a:p>
          <a:p>
            <a:r>
              <a:rPr lang="fr-FR" dirty="0"/>
              <a:t>16 collectivités parmi nos 35/40 membres (environ) :</a:t>
            </a:r>
          </a:p>
          <a:p>
            <a:r>
              <a:rPr lang="fr-FR" dirty="0"/>
              <a:t>Comores (6) : (GC) </a:t>
            </a:r>
            <a:r>
              <a:rPr lang="fr-FR" dirty="0" err="1"/>
              <a:t>Nyumakomo</a:t>
            </a:r>
            <a:r>
              <a:rPr lang="fr-FR" dirty="0"/>
              <a:t>, </a:t>
            </a:r>
            <a:r>
              <a:rPr lang="fr-FR" dirty="0" err="1"/>
              <a:t>Dimani</a:t>
            </a:r>
            <a:r>
              <a:rPr lang="fr-FR" dirty="0"/>
              <a:t>, </a:t>
            </a:r>
            <a:r>
              <a:rPr lang="fr-FR" dirty="0" err="1"/>
              <a:t>Cembenoi</a:t>
            </a:r>
            <a:r>
              <a:rPr lang="fr-FR" dirty="0"/>
              <a:t> Sada-</a:t>
            </a:r>
            <a:r>
              <a:rPr lang="fr-FR" dirty="0" err="1"/>
              <a:t>Djoulamlima</a:t>
            </a:r>
            <a:r>
              <a:rPr lang="fr-FR" dirty="0"/>
              <a:t> &amp; (Anjouan) : Domoni, Moya et </a:t>
            </a:r>
            <a:r>
              <a:rPr lang="fr-FR" dirty="0" err="1"/>
              <a:t>Ongojou</a:t>
            </a:r>
            <a:endParaRPr lang="fr-FR" dirty="0"/>
          </a:p>
          <a:p>
            <a:r>
              <a:rPr lang="fr-FR" dirty="0"/>
              <a:t>Mada (4) : CUA, CUABE, </a:t>
            </a:r>
            <a:r>
              <a:rPr lang="fr-FR" dirty="0" err="1"/>
              <a:t>CUToa</a:t>
            </a:r>
            <a:r>
              <a:rPr lang="fr-FR" dirty="0"/>
              <a:t>, CUFD</a:t>
            </a:r>
          </a:p>
          <a:p>
            <a:r>
              <a:rPr lang="fr-FR" dirty="0"/>
              <a:t>Maurice (2) VP et District </a:t>
            </a:r>
            <a:r>
              <a:rPr lang="fr-FR" dirty="0" err="1"/>
              <a:t>Flacq</a:t>
            </a:r>
            <a:endParaRPr lang="fr-FR" dirty="0"/>
          </a:p>
          <a:p>
            <a:r>
              <a:rPr lang="fr-FR" dirty="0"/>
              <a:t>974 : St-Pierre, La Possession</a:t>
            </a:r>
          </a:p>
          <a:p>
            <a:r>
              <a:rPr lang="fr-FR" dirty="0"/>
              <a:t>976 : Mamoudzou</a:t>
            </a:r>
          </a:p>
          <a:p>
            <a:r>
              <a:rPr lang="fr-FR" dirty="0"/>
              <a:t>Seychelles : Victoria</a:t>
            </a:r>
          </a:p>
        </p:txBody>
      </p:sp>
      <p:sp>
        <p:nvSpPr>
          <p:cNvPr id="4" name="Espace réservé du numéro de diapositive 3"/>
          <p:cNvSpPr>
            <a:spLocks noGrp="1"/>
          </p:cNvSpPr>
          <p:nvPr>
            <p:ph type="sldNum" sz="quarter" idx="5"/>
          </p:nvPr>
        </p:nvSpPr>
        <p:spPr/>
        <p:txBody>
          <a:bodyPr/>
          <a:lstStyle/>
          <a:p>
            <a:fld id="{94A8B4DB-1924-4F31-916F-3B78020D8166}" type="slidenum">
              <a:rPr lang="fr-FR" smtClean="0"/>
              <a:t>27</a:t>
            </a:fld>
            <a:endParaRPr lang="fr-FR"/>
          </a:p>
        </p:txBody>
      </p:sp>
    </p:spTree>
    <p:extLst>
      <p:ext uri="{BB962C8B-B14F-4D97-AF65-F5344CB8AC3E}">
        <p14:creationId xmlns:p14="http://schemas.microsoft.com/office/powerpoint/2010/main" val="2596068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WHAT ?</a:t>
            </a:r>
          </a:p>
          <a:p>
            <a:r>
              <a:rPr lang="fr-FR" b="1" dirty="0"/>
              <a:t>Ci-dessus : 3 actions, 6 objectifs</a:t>
            </a:r>
          </a:p>
          <a:p>
            <a:r>
              <a:rPr lang="fr-FR" dirty="0"/>
              <a:t>Réalisé :</a:t>
            </a:r>
          </a:p>
          <a:p>
            <a:pPr marL="171450" indent="-171450">
              <a:buFontTx/>
              <a:buChar char="-"/>
            </a:pPr>
            <a:r>
              <a:rPr lang="fr-FR" dirty="0"/>
              <a:t>1A1: 32 personnes sensibilisées et formées (6 maires, 8 adjoints, 14 cadres et 4 conseillers (cadres non salariés) :</a:t>
            </a:r>
          </a:p>
          <a:p>
            <a:pPr marL="628650" lvl="1" indent="-171450">
              <a:buFontTx/>
              <a:buChar char="-"/>
            </a:pPr>
            <a:r>
              <a:rPr lang="fr-FR" dirty="0"/>
              <a:t>Aux enjeux du climat, de la biodiversité, de l’économie circulaire</a:t>
            </a:r>
          </a:p>
          <a:p>
            <a:pPr marL="628650" lvl="1" indent="-171450">
              <a:buFontTx/>
              <a:buChar char="-"/>
            </a:pPr>
            <a:r>
              <a:rPr lang="fr-FR" dirty="0"/>
              <a:t>À la coopération et à l’intelligence collective</a:t>
            </a:r>
          </a:p>
          <a:p>
            <a:pPr marL="628650" lvl="1" indent="-171450">
              <a:buFontTx/>
              <a:buChar char="-"/>
            </a:pPr>
            <a:r>
              <a:rPr lang="fr-FR" dirty="0"/>
              <a:t>À la réalisation d’un diagnostic de territoire</a:t>
            </a:r>
          </a:p>
          <a:p>
            <a:pPr marL="171450" lvl="0" indent="-171450">
              <a:buFontTx/>
              <a:buChar char="-"/>
            </a:pPr>
            <a:r>
              <a:rPr lang="fr-FR" dirty="0"/>
              <a:t>3A1 : annuaire référents, </a:t>
            </a:r>
          </a:p>
          <a:p>
            <a:pPr marL="0" lvl="0" indent="0">
              <a:buFontTx/>
              <a:buNone/>
            </a:pPr>
            <a:endParaRPr lang="fr-FR" dirty="0"/>
          </a:p>
          <a:p>
            <a:pPr marL="0" lvl="0" indent="0">
              <a:buFontTx/>
              <a:buNone/>
            </a:pPr>
            <a:r>
              <a:rPr lang="fr-FR" dirty="0"/>
              <a:t>En cours :</a:t>
            </a:r>
          </a:p>
          <a:p>
            <a:pPr marL="171450" indent="-171450">
              <a:buFontTx/>
              <a:buChar char="-"/>
            </a:pPr>
            <a:r>
              <a:rPr lang="fr-FR" dirty="0"/>
              <a:t>1A2 : 16 diagnostics en économie circulaire en cours sur les territoires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Contenu du </a:t>
            </a:r>
            <a:r>
              <a:rPr lang="fr-FR" dirty="0" err="1"/>
              <a:t>diag</a:t>
            </a:r>
            <a:r>
              <a:rPr lang="fr-FR" dirty="0"/>
              <a:t> à réaliser :</a:t>
            </a:r>
          </a:p>
          <a:p>
            <a:pPr marL="628650" lvl="1" indent="-171450">
              <a:buFontTx/>
              <a:buChar char="-"/>
            </a:pPr>
            <a:r>
              <a:rPr lang="fr-FR" dirty="0"/>
              <a:t>Description du territoire (démographie, densité, quartiers…) &amp; de la collectivité (organisation et compétences)</a:t>
            </a:r>
          </a:p>
          <a:p>
            <a:pPr marL="628650" lvl="1" indent="-171450">
              <a:buFontTx/>
              <a:buChar char="-"/>
            </a:pPr>
            <a:r>
              <a:rPr lang="fr-FR" dirty="0"/>
              <a:t>Caractéristiques du tissu économique local (chiffres clés, typologie d’emploi par secteur d’activité, parties prenantes et poids du secteur privé; transport…)</a:t>
            </a:r>
          </a:p>
          <a:p>
            <a:pPr marL="628650" lvl="1" indent="-171450">
              <a:buFontTx/>
              <a:buChar char="-"/>
            </a:pPr>
            <a:r>
              <a:rPr lang="fr-FR" dirty="0"/>
              <a:t>Les démarches de la collectivité (initiatives en matière de prévention / sensibilisation, réparation, réemploi, recyclage, valorisation)</a:t>
            </a:r>
          </a:p>
          <a:p>
            <a:pPr marL="628650" lvl="1" indent="-171450">
              <a:buFontTx/>
              <a:buChar char="-"/>
            </a:pPr>
            <a:r>
              <a:rPr lang="fr-FR" dirty="0"/>
              <a:t>Les actions portées par les acteurs du territoire : cartographie des parties prenantes et des initiatives</a:t>
            </a:r>
          </a:p>
          <a:p>
            <a:pPr marL="628650" lvl="1" indent="-171450">
              <a:buFontTx/>
              <a:buChar char="-"/>
            </a:pPr>
            <a:r>
              <a:rPr lang="fr-FR" dirty="0"/>
              <a:t>Outils de programmation s’ils existent (</a:t>
            </a:r>
            <a:r>
              <a:rPr lang="fr-FR" dirty="0" err="1"/>
              <a:t>shémas</a:t>
            </a:r>
            <a:r>
              <a:rPr lang="fr-FR" dirty="0"/>
              <a:t> directeurs, plan stratégique…)</a:t>
            </a:r>
          </a:p>
          <a:p>
            <a:pPr marL="628650" lvl="1" indent="-171450">
              <a:buFontTx/>
              <a:buChar char="-"/>
            </a:pPr>
            <a:r>
              <a:rPr lang="fr-FR" dirty="0"/>
              <a:t>Via des SWOT : </a:t>
            </a:r>
          </a:p>
          <a:p>
            <a:pPr marL="628650" lvl="1" indent="-171450">
              <a:buFontTx/>
              <a:buChar char="-"/>
            </a:pPr>
            <a:r>
              <a:rPr lang="fr-FR" dirty="0"/>
              <a:t>-Etat des lieux des ressources (données entrantes) sur le territoire en eau, énergie, alimentation</a:t>
            </a:r>
          </a:p>
          <a:p>
            <a:pPr marL="628650" lvl="1" indent="-171450">
              <a:buFontTx/>
              <a:buChar char="-"/>
            </a:pPr>
            <a:r>
              <a:rPr lang="fr-FR" dirty="0"/>
              <a:t>-Etat des lieux des sorties (typologie de déchets, modalité de collecte, de tri, de recyclage…)</a:t>
            </a:r>
          </a:p>
          <a:p>
            <a:pPr marL="628650" lvl="1" indent="-171450">
              <a:buFontTx/>
              <a:buChar char="-"/>
            </a:pPr>
            <a:r>
              <a:rPr lang="fr-FR" dirty="0"/>
              <a:t>Synthèse</a:t>
            </a:r>
          </a:p>
          <a:p>
            <a:pPr marL="171450" indent="-171450">
              <a:buFontTx/>
              <a:buChar cha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3A2 : </a:t>
            </a:r>
            <a:r>
              <a:rPr lang="fr-FR" dirty="0" err="1"/>
              <a:t>diag</a:t>
            </a:r>
            <a:r>
              <a:rPr lang="fr-FR" dirty="0"/>
              <a:t> partagé via Charte de partenariat ; Communication sur les coopérations renforcées entre membres (</a:t>
            </a:r>
            <a:r>
              <a:rPr lang="fr-FR" dirty="0" err="1"/>
              <a:t>diag</a:t>
            </a:r>
            <a:r>
              <a:rPr lang="fr-FR" dirty="0"/>
              <a:t> partagé…)</a:t>
            </a:r>
          </a:p>
          <a:p>
            <a:pPr marL="171450" indent="-171450">
              <a:buFontTx/>
              <a:buChar char="-"/>
            </a:pPr>
            <a:endParaRPr lang="fr-FR" dirty="0"/>
          </a:p>
          <a:p>
            <a:pPr marL="0" indent="0">
              <a:buFontTx/>
              <a:buNone/>
            </a:pPr>
            <a:r>
              <a:rPr lang="fr-FR" dirty="0"/>
              <a:t>A faire :</a:t>
            </a:r>
          </a:p>
          <a:p>
            <a:pPr marL="171450" indent="-171450">
              <a:buFontTx/>
              <a:buChar char="-"/>
            </a:pPr>
            <a:r>
              <a:rPr lang="fr-FR" dirty="0"/>
              <a:t>1B Synthèse individuelle et piste d’amélioration de chaque diagnostic</a:t>
            </a:r>
          </a:p>
          <a:p>
            <a:pPr marL="171450" indent="-171450">
              <a:buFontTx/>
              <a:buChar char="-"/>
            </a:pPr>
            <a:r>
              <a:rPr lang="fr-FR" dirty="0"/>
              <a:t>2 A&amp;B Session de sensibilisation spécifique (à la demande, selon problématique terrain : plus d’info sur les huiles, l’éducation à la gestion des déchets etc.)</a:t>
            </a:r>
          </a:p>
          <a:p>
            <a:pPr marL="171450" indent="-171450">
              <a:buFontTx/>
              <a:buChar char="-"/>
            </a:pPr>
            <a:r>
              <a:rPr lang="fr-FR" dirty="0"/>
              <a:t>1A2 Synthèse globale de l’ensemble des (16?) diagnostics : tendance, piste de mutualisation pour valoriser/recycler des déchets</a:t>
            </a:r>
          </a:p>
          <a:p>
            <a:pPr marL="171450" indent="-171450">
              <a:buFontTx/>
              <a:buChar char="-"/>
            </a:pPr>
            <a:r>
              <a:rPr lang="fr-FR" dirty="0"/>
              <a:t>1A2 : Renforcement de capacité en rédaction de plan d’action</a:t>
            </a:r>
          </a:p>
        </p:txBody>
      </p:sp>
      <p:sp>
        <p:nvSpPr>
          <p:cNvPr id="4" name="Espace réservé du numéro de diapositive 3"/>
          <p:cNvSpPr>
            <a:spLocks noGrp="1"/>
          </p:cNvSpPr>
          <p:nvPr>
            <p:ph type="sldNum" sz="quarter" idx="5"/>
          </p:nvPr>
        </p:nvSpPr>
        <p:spPr/>
        <p:txBody>
          <a:bodyPr/>
          <a:lstStyle/>
          <a:p>
            <a:fld id="{94A8B4DB-1924-4F31-916F-3B78020D8166}" type="slidenum">
              <a:rPr lang="fr-FR" smtClean="0"/>
              <a:t>28</a:t>
            </a:fld>
            <a:endParaRPr lang="fr-FR"/>
          </a:p>
        </p:txBody>
      </p:sp>
    </p:spTree>
    <p:extLst>
      <p:ext uri="{BB962C8B-B14F-4D97-AF65-F5344CB8AC3E}">
        <p14:creationId xmlns:p14="http://schemas.microsoft.com/office/powerpoint/2010/main" val="3825742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30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28-Jan-25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28-Jan-25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28-Jan-25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28-Jan-25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10" Type="http://schemas.openxmlformats.org/officeDocument/2006/relationships/image" Target="../media/image17.png"/><Relationship Id="rId4" Type="http://schemas.openxmlformats.org/officeDocument/2006/relationships/image" Target="../media/image43.jpeg"/><Relationship Id="rId9"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7.png"/><Relationship Id="rId5" Type="http://schemas.openxmlformats.org/officeDocument/2006/relationships/diagramQuickStyle" Target="../diagrams/quickStyle1.xml"/><Relationship Id="rId10" Type="http://schemas.openxmlformats.org/officeDocument/2006/relationships/image" Target="../media/image16.png"/><Relationship Id="rId4" Type="http://schemas.openxmlformats.org/officeDocument/2006/relationships/diagramLayout" Target="../diagrams/layout1.xml"/><Relationship Id="rId9" Type="http://schemas.openxmlformats.org/officeDocument/2006/relationships/image" Target="../media/image15.jpeg"/></Relationships>
</file>

<file path=ppt/slides/_rels/slide2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7.png"/><Relationship Id="rId4" Type="http://schemas.openxmlformats.org/officeDocument/2006/relationships/diagramLayout" Target="../diagrams/layout2.xml"/><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7.jpeg"/><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1.jp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jpeg"/><Relationship Id="rId4" Type="http://schemas.openxmlformats.org/officeDocument/2006/relationships/image" Target="../media/image20.sv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15.jpeg"/><Relationship Id="rId3" Type="http://schemas.openxmlformats.org/officeDocument/2006/relationships/image" Target="../media/image24.sv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svg"/><Relationship Id="rId15" Type="http://schemas.openxmlformats.org/officeDocument/2006/relationships/image" Target="../media/image16.pn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collage of people working on computers&#10;&#10;Description automatically generated">
            <a:extLst>
              <a:ext uri="{FF2B5EF4-FFF2-40B4-BE49-F238E27FC236}">
                <a16:creationId xmlns:a16="http://schemas.microsoft.com/office/drawing/2014/main" id="{8CECBF90-2CAD-E764-2D75-4D525917EC2F}"/>
              </a:ext>
            </a:extLst>
          </p:cNvPr>
          <p:cNvPicPr>
            <a:picLocks noChangeAspect="1"/>
          </p:cNvPicPr>
          <p:nvPr/>
        </p:nvPicPr>
        <p:blipFill>
          <a:blip r:embed="rId3">
            <a:extLst>
              <a:ext uri="{28A0092B-C50C-407E-A947-70E740481C1C}">
                <a14:useLocalDpi xmlns:a14="http://schemas.microsoft.com/office/drawing/2010/main" val="0"/>
              </a:ext>
            </a:extLst>
          </a:blip>
          <a:srcRect l="18488" r="25630"/>
          <a:stretch/>
        </p:blipFill>
        <p:spPr>
          <a:xfrm>
            <a:off x="9633226" y="0"/>
            <a:ext cx="8640564" cy="10287000"/>
          </a:xfrm>
          <a:prstGeom prst="rect">
            <a:avLst/>
          </a:prstGeom>
        </p:spPr>
      </p:pic>
      <p:grpSp>
        <p:nvGrpSpPr>
          <p:cNvPr id="3" name="Group 3"/>
          <p:cNvGrpSpPr/>
          <p:nvPr/>
        </p:nvGrpSpPr>
        <p:grpSpPr>
          <a:xfrm>
            <a:off x="-50049" y="-190500"/>
            <a:ext cx="11835484" cy="8912192"/>
            <a:chOff x="0" y="-57150"/>
            <a:chExt cx="3528373" cy="2115197"/>
          </a:xfrm>
        </p:grpSpPr>
        <p:sp>
          <p:nvSpPr>
            <p:cNvPr id="4" name="Freeform 4"/>
            <p:cNvSpPr/>
            <p:nvPr/>
          </p:nvSpPr>
          <p:spPr>
            <a:xfrm>
              <a:off x="0" y="523109"/>
              <a:ext cx="3528373" cy="1534938"/>
            </a:xfrm>
            <a:custGeom>
              <a:avLst/>
              <a:gdLst/>
              <a:ahLst/>
              <a:cxnLst/>
              <a:rect l="l" t="t" r="r" b="b"/>
              <a:pathLst>
                <a:path w="3528373" h="2058047">
                  <a:moveTo>
                    <a:pt x="0" y="0"/>
                  </a:moveTo>
                  <a:lnTo>
                    <a:pt x="3528373" y="0"/>
                  </a:lnTo>
                  <a:lnTo>
                    <a:pt x="3528373" y="2058047"/>
                  </a:lnTo>
                  <a:lnTo>
                    <a:pt x="0" y="2058047"/>
                  </a:lnTo>
                  <a:close/>
                </a:path>
              </a:pathLst>
            </a:custGeom>
            <a:solidFill>
              <a:srgbClr val="FFFFFF"/>
            </a:solidFill>
          </p:spPr>
          <p:txBody>
            <a:bodyPr/>
            <a:lstStyle/>
            <a:p>
              <a:endParaRPr lang="fr-FR"/>
            </a:p>
          </p:txBody>
        </p:sp>
        <p:sp>
          <p:nvSpPr>
            <p:cNvPr id="5" name="TextBox 5"/>
            <p:cNvSpPr txBox="1"/>
            <p:nvPr/>
          </p:nvSpPr>
          <p:spPr>
            <a:xfrm>
              <a:off x="0" y="-57150"/>
              <a:ext cx="3528373" cy="2115197"/>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a:off x="4001735" y="6286500"/>
            <a:ext cx="2261045" cy="0"/>
          </a:xfrm>
          <a:prstGeom prst="line">
            <a:avLst/>
          </a:prstGeom>
          <a:ln w="47625" cap="rnd">
            <a:solidFill>
              <a:srgbClr val="000000"/>
            </a:solidFill>
            <a:prstDash val="solid"/>
            <a:headEnd type="none" w="sm" len="sm"/>
            <a:tailEnd type="none" w="sm" len="sm"/>
          </a:ln>
        </p:spPr>
        <p:txBody>
          <a:bodyPr/>
          <a:lstStyle/>
          <a:p>
            <a:endParaRPr lang="fr-FR" dirty="0"/>
          </a:p>
        </p:txBody>
      </p:sp>
      <p:sp>
        <p:nvSpPr>
          <p:cNvPr id="8" name="Freeform 8"/>
          <p:cNvSpPr/>
          <p:nvPr/>
        </p:nvSpPr>
        <p:spPr>
          <a:xfrm>
            <a:off x="0" y="115556"/>
            <a:ext cx="5362411" cy="2440012"/>
          </a:xfrm>
          <a:custGeom>
            <a:avLst/>
            <a:gdLst/>
            <a:ahLst/>
            <a:cxnLst/>
            <a:rect l="l" t="t" r="r" b="b"/>
            <a:pathLst>
              <a:path w="5362411" h="2440012">
                <a:moveTo>
                  <a:pt x="0" y="0"/>
                </a:moveTo>
                <a:lnTo>
                  <a:pt x="5362411" y="0"/>
                </a:lnTo>
                <a:lnTo>
                  <a:pt x="5362411" y="2440012"/>
                </a:lnTo>
                <a:lnTo>
                  <a:pt x="0" y="2440012"/>
                </a:lnTo>
                <a:lnTo>
                  <a:pt x="0" y="0"/>
                </a:lnTo>
                <a:close/>
              </a:path>
            </a:pathLst>
          </a:custGeom>
          <a:blipFill>
            <a:blip r:embed="rId4"/>
            <a:stretch>
              <a:fillRect/>
            </a:stretch>
          </a:blipFill>
        </p:spPr>
        <p:txBody>
          <a:bodyPr/>
          <a:lstStyle/>
          <a:p>
            <a:endParaRPr lang="fr-FR" dirty="0"/>
          </a:p>
        </p:txBody>
      </p:sp>
      <p:sp>
        <p:nvSpPr>
          <p:cNvPr id="9" name="Freeform 9"/>
          <p:cNvSpPr/>
          <p:nvPr/>
        </p:nvSpPr>
        <p:spPr>
          <a:xfrm>
            <a:off x="4952533" y="208790"/>
            <a:ext cx="2162674" cy="2213849"/>
          </a:xfrm>
          <a:custGeom>
            <a:avLst/>
            <a:gdLst/>
            <a:ahLst/>
            <a:cxnLst/>
            <a:rect l="l" t="t" r="r" b="b"/>
            <a:pathLst>
              <a:path w="2162674" h="2213849">
                <a:moveTo>
                  <a:pt x="0" y="0"/>
                </a:moveTo>
                <a:lnTo>
                  <a:pt x="2162674" y="0"/>
                </a:lnTo>
                <a:lnTo>
                  <a:pt x="2162674" y="2213849"/>
                </a:lnTo>
                <a:lnTo>
                  <a:pt x="0" y="2213849"/>
                </a:lnTo>
                <a:lnTo>
                  <a:pt x="0" y="0"/>
                </a:lnTo>
                <a:close/>
              </a:path>
            </a:pathLst>
          </a:custGeom>
          <a:blipFill>
            <a:blip r:embed="rId5"/>
            <a:stretch>
              <a:fillRect b="-38126"/>
            </a:stretch>
          </a:blipFill>
        </p:spPr>
        <p:txBody>
          <a:bodyPr/>
          <a:lstStyle/>
          <a:p>
            <a:endParaRPr lang="fr-FR"/>
          </a:p>
        </p:txBody>
      </p:sp>
      <p:sp>
        <p:nvSpPr>
          <p:cNvPr id="11" name="TextBox 11"/>
          <p:cNvSpPr txBox="1"/>
          <p:nvPr/>
        </p:nvSpPr>
        <p:spPr>
          <a:xfrm>
            <a:off x="332566" y="3222138"/>
            <a:ext cx="10246463" cy="570349"/>
          </a:xfrm>
          <a:prstGeom prst="rect">
            <a:avLst/>
          </a:prstGeom>
        </p:spPr>
        <p:txBody>
          <a:bodyPr wrap="square" lIns="0" tIns="0" rIns="0" bIns="0" rtlCol="0" anchor="t">
            <a:spAutoFit/>
          </a:bodyPr>
          <a:lstStyle/>
          <a:p>
            <a:pPr algn="ctr">
              <a:lnSpc>
                <a:spcPct val="107000"/>
              </a:lnSpc>
              <a:spcAft>
                <a:spcPts val="800"/>
              </a:spcAft>
            </a:pPr>
            <a:r>
              <a:rPr lang="fr-FR" sz="3800" b="1" kern="100" dirty="0">
                <a:solidFill>
                  <a:srgbClr val="00B0F0"/>
                </a:solidFill>
                <a:effectLst/>
                <a:latin typeface="Verdana" panose="020B0604030504040204" pitchFamily="34" charset="0"/>
                <a:ea typeface="Verdana" panose="020B0604030504040204" pitchFamily="34" charset="0"/>
                <a:cs typeface="Times New Roman" panose="02020603050405020304" pitchFamily="18" charset="0"/>
              </a:rPr>
              <a:t>plan d'action de l'économie circulaire </a:t>
            </a:r>
            <a:endParaRPr lang="fr-FR" sz="3800" kern="100" dirty="0">
              <a:solidFill>
                <a:srgbClr val="00B0F0"/>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5" name="TextBox 15"/>
          <p:cNvSpPr txBox="1"/>
          <p:nvPr/>
        </p:nvSpPr>
        <p:spPr>
          <a:xfrm>
            <a:off x="1333149" y="7079685"/>
            <a:ext cx="9129080" cy="437364"/>
          </a:xfrm>
          <a:prstGeom prst="rect">
            <a:avLst/>
          </a:prstGeom>
        </p:spPr>
        <p:txBody>
          <a:bodyPr wrap="square" lIns="0" tIns="0" rIns="0" bIns="0" rtlCol="0" anchor="t">
            <a:spAutoFit/>
          </a:bodyPr>
          <a:lstStyle/>
          <a:p>
            <a:pPr>
              <a:lnSpc>
                <a:spcPts val="3783"/>
              </a:lnSpc>
            </a:pPr>
            <a:r>
              <a:rPr lang="en-US" sz="2702" dirty="0">
                <a:solidFill>
                  <a:srgbClr val="7D868C"/>
                </a:solidFill>
                <a:latin typeface="Verdana 3"/>
              </a:rPr>
              <a:t>27 et 28 Janvier 2025 | The Docks 2, Maurice</a:t>
            </a:r>
          </a:p>
        </p:txBody>
      </p:sp>
      <p:pic>
        <p:nvPicPr>
          <p:cNvPr id="25" name="Image 4" descr="Une image contenant texte, Police, Graphique, graphisme&#10;&#10;Description générée automatiquement">
            <a:extLst>
              <a:ext uri="{FF2B5EF4-FFF2-40B4-BE49-F238E27FC236}">
                <a16:creationId xmlns:a16="http://schemas.microsoft.com/office/drawing/2014/main" id="{987A7328-8BF6-42C5-3841-6A892FF727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5207" y="411486"/>
            <a:ext cx="2518019" cy="2069605"/>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11">
            <a:extLst>
              <a:ext uri="{FF2B5EF4-FFF2-40B4-BE49-F238E27FC236}">
                <a16:creationId xmlns:a16="http://schemas.microsoft.com/office/drawing/2014/main" id="{C656B8BF-71C1-A35C-965F-342AC40BCC59}"/>
              </a:ext>
            </a:extLst>
          </p:cNvPr>
          <p:cNvSpPr/>
          <p:nvPr/>
        </p:nvSpPr>
        <p:spPr>
          <a:xfrm>
            <a:off x="3589586" y="9165636"/>
            <a:ext cx="528063" cy="528063"/>
          </a:xfrm>
          <a:custGeom>
            <a:avLst/>
            <a:gdLst/>
            <a:ahLst/>
            <a:cxnLst/>
            <a:rect l="l" t="t" r="r" b="b"/>
            <a:pathLst>
              <a:path w="528063" h="528063">
                <a:moveTo>
                  <a:pt x="0" y="0"/>
                </a:moveTo>
                <a:lnTo>
                  <a:pt x="528062" y="0"/>
                </a:lnTo>
                <a:lnTo>
                  <a:pt x="528062" y="528063"/>
                </a:lnTo>
                <a:lnTo>
                  <a:pt x="0" y="5280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7" name="Freeform 12">
            <a:extLst>
              <a:ext uri="{FF2B5EF4-FFF2-40B4-BE49-F238E27FC236}">
                <a16:creationId xmlns:a16="http://schemas.microsoft.com/office/drawing/2014/main" id="{76E3F23D-C965-7476-23CF-DE90E6C6C8C8}"/>
              </a:ext>
            </a:extLst>
          </p:cNvPr>
          <p:cNvSpPr/>
          <p:nvPr/>
        </p:nvSpPr>
        <p:spPr>
          <a:xfrm>
            <a:off x="4272070" y="9165636"/>
            <a:ext cx="528063" cy="528063"/>
          </a:xfrm>
          <a:custGeom>
            <a:avLst/>
            <a:gdLst/>
            <a:ahLst/>
            <a:cxnLst/>
            <a:rect l="l" t="t" r="r" b="b"/>
            <a:pathLst>
              <a:path w="528063" h="528063">
                <a:moveTo>
                  <a:pt x="0" y="0"/>
                </a:moveTo>
                <a:lnTo>
                  <a:pt x="528063" y="0"/>
                </a:lnTo>
                <a:lnTo>
                  <a:pt x="528063" y="528063"/>
                </a:lnTo>
                <a:lnTo>
                  <a:pt x="0" y="528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28" name="Freeform 13">
            <a:extLst>
              <a:ext uri="{FF2B5EF4-FFF2-40B4-BE49-F238E27FC236}">
                <a16:creationId xmlns:a16="http://schemas.microsoft.com/office/drawing/2014/main" id="{EEA8F909-22C9-6FD0-C726-833A0E6BEC6A}"/>
              </a:ext>
            </a:extLst>
          </p:cNvPr>
          <p:cNvSpPr/>
          <p:nvPr/>
        </p:nvSpPr>
        <p:spPr>
          <a:xfrm>
            <a:off x="4952533" y="9165636"/>
            <a:ext cx="528063" cy="528063"/>
          </a:xfrm>
          <a:custGeom>
            <a:avLst/>
            <a:gdLst/>
            <a:ahLst/>
            <a:cxnLst/>
            <a:rect l="l" t="t" r="r" b="b"/>
            <a:pathLst>
              <a:path w="528063" h="528063">
                <a:moveTo>
                  <a:pt x="0" y="0"/>
                </a:moveTo>
                <a:lnTo>
                  <a:pt x="528063" y="0"/>
                </a:lnTo>
                <a:lnTo>
                  <a:pt x="528063" y="528063"/>
                </a:lnTo>
                <a:lnTo>
                  <a:pt x="0" y="5280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29" name="Freeform 14">
            <a:extLst>
              <a:ext uri="{FF2B5EF4-FFF2-40B4-BE49-F238E27FC236}">
                <a16:creationId xmlns:a16="http://schemas.microsoft.com/office/drawing/2014/main" id="{6C4DEAA8-F7B0-E450-C424-D430E33240F8}"/>
              </a:ext>
            </a:extLst>
          </p:cNvPr>
          <p:cNvSpPr/>
          <p:nvPr/>
        </p:nvSpPr>
        <p:spPr>
          <a:xfrm>
            <a:off x="6334067" y="9165636"/>
            <a:ext cx="586736" cy="528063"/>
          </a:xfrm>
          <a:custGeom>
            <a:avLst/>
            <a:gdLst/>
            <a:ahLst/>
            <a:cxnLst/>
            <a:rect l="l" t="t" r="r" b="b"/>
            <a:pathLst>
              <a:path w="586736" h="528063">
                <a:moveTo>
                  <a:pt x="0" y="0"/>
                </a:moveTo>
                <a:lnTo>
                  <a:pt x="586736" y="0"/>
                </a:lnTo>
                <a:lnTo>
                  <a:pt x="586736" y="528063"/>
                </a:lnTo>
                <a:lnTo>
                  <a:pt x="0" y="528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
        <p:nvSpPr>
          <p:cNvPr id="30" name="Freeform 15">
            <a:extLst>
              <a:ext uri="{FF2B5EF4-FFF2-40B4-BE49-F238E27FC236}">
                <a16:creationId xmlns:a16="http://schemas.microsoft.com/office/drawing/2014/main" id="{1BADF9E9-9BFB-77E8-B115-C0F927EC6BDD}"/>
              </a:ext>
            </a:extLst>
          </p:cNvPr>
          <p:cNvSpPr/>
          <p:nvPr/>
        </p:nvSpPr>
        <p:spPr>
          <a:xfrm>
            <a:off x="5632996" y="9165636"/>
            <a:ext cx="529386" cy="528063"/>
          </a:xfrm>
          <a:custGeom>
            <a:avLst/>
            <a:gdLst/>
            <a:ahLst/>
            <a:cxnLst/>
            <a:rect l="l" t="t" r="r" b="b"/>
            <a:pathLst>
              <a:path w="529386" h="528063">
                <a:moveTo>
                  <a:pt x="0" y="0"/>
                </a:moveTo>
                <a:lnTo>
                  <a:pt x="529386" y="0"/>
                </a:lnTo>
                <a:lnTo>
                  <a:pt x="529386" y="528063"/>
                </a:lnTo>
                <a:lnTo>
                  <a:pt x="0" y="528063"/>
                </a:lnTo>
                <a:lnTo>
                  <a:pt x="0" y="0"/>
                </a:lnTo>
                <a:close/>
              </a:path>
            </a:pathLst>
          </a:custGeom>
          <a:blipFill>
            <a:blip r:embed="rId15"/>
            <a:stretch>
              <a:fillRect/>
            </a:stretch>
          </a:blipFill>
        </p:spPr>
        <p:txBody>
          <a:bodyPr/>
          <a:lstStyle/>
          <a:p>
            <a:endParaRPr lang="fr-FR"/>
          </a:p>
        </p:txBody>
      </p:sp>
      <p:sp>
        <p:nvSpPr>
          <p:cNvPr id="6" name="TextBox 5">
            <a:extLst>
              <a:ext uri="{FF2B5EF4-FFF2-40B4-BE49-F238E27FC236}">
                <a16:creationId xmlns:a16="http://schemas.microsoft.com/office/drawing/2014/main" id="{9D9AAD63-0ED5-3E0A-8C8C-56798FDAF258}"/>
              </a:ext>
            </a:extLst>
          </p:cNvPr>
          <p:cNvSpPr txBox="1"/>
          <p:nvPr/>
        </p:nvSpPr>
        <p:spPr>
          <a:xfrm>
            <a:off x="301348" y="2779009"/>
            <a:ext cx="4583029" cy="461665"/>
          </a:xfrm>
          <a:prstGeom prst="rect">
            <a:avLst/>
          </a:prstGeom>
          <a:noFill/>
        </p:spPr>
        <p:txBody>
          <a:bodyPr wrap="square">
            <a:spAutoFit/>
          </a:bodyPr>
          <a:lstStyle/>
          <a:p>
            <a:r>
              <a:rPr lang="fr-FR" sz="2400" b="1" kern="100" dirty="0">
                <a:effectLst/>
                <a:latin typeface="Verdana" panose="020B0604030504040204" pitchFamily="34" charset="0"/>
                <a:ea typeface="Verdana" panose="020B0604030504040204" pitchFamily="34" charset="0"/>
                <a:cs typeface="Times New Roman" panose="02020603050405020304" pitchFamily="18" charset="0"/>
              </a:rPr>
              <a:t>Atelier de validation du </a:t>
            </a:r>
            <a:endParaRPr lang="LID4096" sz="2400" dirty="0"/>
          </a:p>
        </p:txBody>
      </p:sp>
      <p:sp>
        <p:nvSpPr>
          <p:cNvPr id="12" name="TextBox 11">
            <a:extLst>
              <a:ext uri="{FF2B5EF4-FFF2-40B4-BE49-F238E27FC236}">
                <a16:creationId xmlns:a16="http://schemas.microsoft.com/office/drawing/2014/main" id="{547CD8F7-FC7D-00C1-45A0-FC6DF82E9C8A}"/>
              </a:ext>
            </a:extLst>
          </p:cNvPr>
          <p:cNvSpPr txBox="1"/>
          <p:nvPr/>
        </p:nvSpPr>
        <p:spPr>
          <a:xfrm>
            <a:off x="342398" y="4033858"/>
            <a:ext cx="873968" cy="369332"/>
          </a:xfrm>
          <a:prstGeom prst="rect">
            <a:avLst/>
          </a:prstGeom>
          <a:noFill/>
        </p:spPr>
        <p:txBody>
          <a:bodyPr wrap="square">
            <a:spAutoFit/>
          </a:bodyPr>
          <a:lstStyle/>
          <a:p>
            <a:r>
              <a:rPr lang="fr-FR" b="1" kern="100" dirty="0">
                <a:latin typeface="Verdana" panose="020B0604030504040204" pitchFamily="34" charset="0"/>
                <a:ea typeface="Verdana" panose="020B0604030504040204" pitchFamily="34" charset="0"/>
                <a:cs typeface="Times New Roman" panose="02020603050405020304" pitchFamily="18" charset="0"/>
              </a:rPr>
              <a:t>e</a:t>
            </a:r>
            <a:r>
              <a:rPr lang="fr-FR" sz="1800" b="1" kern="100" dirty="0">
                <a:effectLst/>
                <a:latin typeface="Verdana" panose="020B0604030504040204" pitchFamily="34" charset="0"/>
                <a:ea typeface="Verdana" panose="020B0604030504040204" pitchFamily="34" charset="0"/>
                <a:cs typeface="Times New Roman" panose="02020603050405020304" pitchFamily="18" charset="0"/>
              </a:rPr>
              <a:t>t du</a:t>
            </a:r>
            <a:endParaRPr lang="LID4096" dirty="0"/>
          </a:p>
        </p:txBody>
      </p:sp>
      <p:sp>
        <p:nvSpPr>
          <p:cNvPr id="14" name="TextBox 13">
            <a:extLst>
              <a:ext uri="{FF2B5EF4-FFF2-40B4-BE49-F238E27FC236}">
                <a16:creationId xmlns:a16="http://schemas.microsoft.com/office/drawing/2014/main" id="{672730F8-6B45-41EF-54B6-A0F904E760E8}"/>
              </a:ext>
            </a:extLst>
          </p:cNvPr>
          <p:cNvSpPr txBox="1"/>
          <p:nvPr/>
        </p:nvSpPr>
        <p:spPr>
          <a:xfrm>
            <a:off x="1041109" y="4401005"/>
            <a:ext cx="5096954" cy="369332"/>
          </a:xfrm>
          <a:prstGeom prst="rect">
            <a:avLst/>
          </a:prstGeom>
          <a:noFill/>
        </p:spPr>
        <p:txBody>
          <a:bodyPr wrap="square">
            <a:spAutoFit/>
          </a:bodyPr>
          <a:lstStyle/>
          <a:p>
            <a:r>
              <a:rPr lang="fr-FR" sz="1800" b="1" kern="100" dirty="0">
                <a:effectLst/>
                <a:latin typeface="Verdana" panose="020B0604030504040204" pitchFamily="34" charset="0"/>
                <a:ea typeface="Verdana" panose="020B0604030504040204" pitchFamily="34" charset="0"/>
                <a:cs typeface="Times New Roman" panose="02020603050405020304" pitchFamily="18" charset="0"/>
              </a:rPr>
              <a:t>de l’économie bleue et circulaire des </a:t>
            </a:r>
            <a:endParaRPr lang="LID4096" dirty="0"/>
          </a:p>
        </p:txBody>
      </p:sp>
      <p:sp>
        <p:nvSpPr>
          <p:cNvPr id="17" name="TextBox 16">
            <a:extLst>
              <a:ext uri="{FF2B5EF4-FFF2-40B4-BE49-F238E27FC236}">
                <a16:creationId xmlns:a16="http://schemas.microsoft.com/office/drawing/2014/main" id="{3E73131C-C643-F288-5C15-3788B257880C}"/>
              </a:ext>
            </a:extLst>
          </p:cNvPr>
          <p:cNvSpPr txBox="1"/>
          <p:nvPr/>
        </p:nvSpPr>
        <p:spPr>
          <a:xfrm>
            <a:off x="4117649" y="4745884"/>
            <a:ext cx="7775851" cy="1323439"/>
          </a:xfrm>
          <a:prstGeom prst="rect">
            <a:avLst/>
          </a:prstGeom>
          <a:noFill/>
        </p:spPr>
        <p:txBody>
          <a:bodyPr wrap="square">
            <a:spAutoFit/>
          </a:bodyPr>
          <a:lstStyle/>
          <a:p>
            <a:r>
              <a:rPr lang="fr-FR" sz="4000" b="1" kern="100" dirty="0">
                <a:solidFill>
                  <a:schemeClr val="tx1">
                    <a:lumMod val="50000"/>
                    <a:lumOff val="50000"/>
                  </a:schemeClr>
                </a:solidFill>
                <a:effectLst/>
                <a:latin typeface="Verdana" panose="020B0604030504040204" pitchFamily="34" charset="0"/>
                <a:ea typeface="Verdana" panose="020B0604030504040204" pitchFamily="34" charset="0"/>
                <a:cs typeface="Times New Roman" panose="02020603050405020304" pitchFamily="18" charset="0"/>
              </a:rPr>
              <a:t>Etats insulaires d’Afrique et de l'océan Indien</a:t>
            </a:r>
            <a:endParaRPr lang="LID4096" sz="4000" dirty="0">
              <a:solidFill>
                <a:schemeClr val="tx1">
                  <a:lumMod val="50000"/>
                  <a:lumOff val="50000"/>
                </a:schemeClr>
              </a:solidFill>
            </a:endParaRPr>
          </a:p>
        </p:txBody>
      </p:sp>
      <p:sp>
        <p:nvSpPr>
          <p:cNvPr id="19" name="TextBox 18">
            <a:extLst>
              <a:ext uri="{FF2B5EF4-FFF2-40B4-BE49-F238E27FC236}">
                <a16:creationId xmlns:a16="http://schemas.microsoft.com/office/drawing/2014/main" id="{1E450608-7C43-AE2B-E559-1C3480B93754}"/>
              </a:ext>
            </a:extLst>
          </p:cNvPr>
          <p:cNvSpPr txBox="1"/>
          <p:nvPr/>
        </p:nvSpPr>
        <p:spPr>
          <a:xfrm>
            <a:off x="1066800" y="3777664"/>
            <a:ext cx="11133198" cy="707886"/>
          </a:xfrm>
          <a:prstGeom prst="rect">
            <a:avLst/>
          </a:prstGeom>
          <a:noFill/>
        </p:spPr>
        <p:txBody>
          <a:bodyPr wrap="square">
            <a:spAutoFit/>
          </a:bodyPr>
          <a:lstStyle/>
          <a:p>
            <a:r>
              <a:rPr lang="fr-FR" sz="4000" b="1" kern="100" dirty="0">
                <a:solidFill>
                  <a:srgbClr val="FFC000"/>
                </a:solidFill>
                <a:effectLst/>
                <a:latin typeface="Verdana" panose="020B0604030504040204" pitchFamily="34" charset="0"/>
                <a:ea typeface="Verdana" panose="020B0604030504040204" pitchFamily="34" charset="0"/>
                <a:cs typeface="Times New Roman" panose="02020603050405020304" pitchFamily="18" charset="0"/>
              </a:rPr>
              <a:t>mécanisme de financement innovant</a:t>
            </a:r>
            <a:endParaRPr lang="LID4096" sz="4000" dirty="0">
              <a:solidFill>
                <a:srgbClr val="FFC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09939"/>
            <a:ext cx="2825596" cy="5467123"/>
            <a:chOff x="0" y="0"/>
            <a:chExt cx="1908381" cy="3692443"/>
          </a:xfrm>
        </p:grpSpPr>
        <p:sp>
          <p:nvSpPr>
            <p:cNvPr id="3" name="Freeform 3"/>
            <p:cNvSpPr/>
            <p:nvPr/>
          </p:nvSpPr>
          <p:spPr>
            <a:xfrm>
              <a:off x="6350" y="6350"/>
              <a:ext cx="1895681" cy="3679743"/>
            </a:xfrm>
            <a:custGeom>
              <a:avLst/>
              <a:gdLst/>
              <a:ahLst/>
              <a:cxnLst/>
              <a:rect l="l" t="t" r="r" b="b"/>
              <a:pathLst>
                <a:path w="1895681" h="3679743">
                  <a:moveTo>
                    <a:pt x="0" y="0"/>
                  </a:moveTo>
                  <a:lnTo>
                    <a:pt x="1895681" y="0"/>
                  </a:lnTo>
                  <a:lnTo>
                    <a:pt x="1895681" y="3679743"/>
                  </a:lnTo>
                  <a:lnTo>
                    <a:pt x="0" y="3679743"/>
                  </a:lnTo>
                  <a:close/>
                </a:path>
              </a:pathLst>
            </a:custGeom>
            <a:solidFill>
              <a:srgbClr val="FDFEFD"/>
            </a:solidFill>
          </p:spPr>
          <p:txBody>
            <a:bodyPr/>
            <a:lstStyle/>
            <a:p>
              <a:endParaRPr lang="LID4096"/>
            </a:p>
          </p:txBody>
        </p:sp>
        <p:sp>
          <p:nvSpPr>
            <p:cNvPr id="4" name="Freeform 4"/>
            <p:cNvSpPr/>
            <p:nvPr/>
          </p:nvSpPr>
          <p:spPr>
            <a:xfrm>
              <a:off x="0" y="0"/>
              <a:ext cx="1908381" cy="3692443"/>
            </a:xfrm>
            <a:custGeom>
              <a:avLst/>
              <a:gdLst/>
              <a:ahLst/>
              <a:cxnLst/>
              <a:rect l="l" t="t" r="r" b="b"/>
              <a:pathLst>
                <a:path w="1908381" h="3692443">
                  <a:moveTo>
                    <a:pt x="6350" y="3692443"/>
                  </a:moveTo>
                  <a:lnTo>
                    <a:pt x="0" y="3692443"/>
                  </a:lnTo>
                  <a:lnTo>
                    <a:pt x="0" y="0"/>
                  </a:lnTo>
                  <a:lnTo>
                    <a:pt x="1908381" y="0"/>
                  </a:lnTo>
                  <a:lnTo>
                    <a:pt x="1908381" y="3692443"/>
                  </a:lnTo>
                  <a:lnTo>
                    <a:pt x="6350" y="3692443"/>
                  </a:lnTo>
                  <a:close/>
                  <a:moveTo>
                    <a:pt x="12700" y="12700"/>
                  </a:moveTo>
                  <a:lnTo>
                    <a:pt x="12700" y="3679743"/>
                  </a:lnTo>
                  <a:lnTo>
                    <a:pt x="1895681" y="3679743"/>
                  </a:lnTo>
                  <a:lnTo>
                    <a:pt x="1895681" y="12700"/>
                  </a:lnTo>
                  <a:lnTo>
                    <a:pt x="12700" y="12700"/>
                  </a:lnTo>
                  <a:close/>
                </a:path>
              </a:pathLst>
            </a:custGeom>
            <a:solidFill>
              <a:srgbClr val="F6983C"/>
            </a:solidFill>
          </p:spPr>
          <p:txBody>
            <a:bodyPr/>
            <a:lstStyle/>
            <a:p>
              <a:endParaRPr lang="LID4096"/>
            </a:p>
          </p:txBody>
        </p:sp>
        <p:sp>
          <p:nvSpPr>
            <p:cNvPr id="5" name="Freeform 5"/>
            <p:cNvSpPr/>
            <p:nvPr/>
          </p:nvSpPr>
          <p:spPr>
            <a:xfrm>
              <a:off x="139700" y="140970"/>
              <a:ext cx="1627711" cy="3411773"/>
            </a:xfrm>
            <a:custGeom>
              <a:avLst/>
              <a:gdLst/>
              <a:ahLst/>
              <a:cxnLst/>
              <a:rect l="l" t="t" r="r" b="b"/>
              <a:pathLst>
                <a:path w="1627711" h="3411773">
                  <a:moveTo>
                    <a:pt x="0" y="0"/>
                  </a:moveTo>
                  <a:lnTo>
                    <a:pt x="1627711" y="0"/>
                  </a:lnTo>
                  <a:lnTo>
                    <a:pt x="1627711" y="3411773"/>
                  </a:lnTo>
                  <a:lnTo>
                    <a:pt x="0" y="3411773"/>
                  </a:lnTo>
                  <a:close/>
                </a:path>
              </a:pathLst>
            </a:custGeom>
            <a:solidFill>
              <a:srgbClr val="FFFFFF"/>
            </a:solidFill>
          </p:spPr>
          <p:txBody>
            <a:bodyPr/>
            <a:lstStyle/>
            <a:p>
              <a:endParaRPr lang="LID4096"/>
            </a:p>
          </p:txBody>
        </p:sp>
      </p:grpSp>
      <p:grpSp>
        <p:nvGrpSpPr>
          <p:cNvPr id="6" name="Group 6"/>
          <p:cNvGrpSpPr/>
          <p:nvPr/>
        </p:nvGrpSpPr>
        <p:grpSpPr>
          <a:xfrm>
            <a:off x="4112661" y="2409939"/>
            <a:ext cx="13146639" cy="5467123"/>
            <a:chOff x="0" y="0"/>
            <a:chExt cx="5272190" cy="2192478"/>
          </a:xfrm>
        </p:grpSpPr>
        <p:sp>
          <p:nvSpPr>
            <p:cNvPr id="7" name="Freeform 7"/>
            <p:cNvSpPr/>
            <p:nvPr/>
          </p:nvSpPr>
          <p:spPr>
            <a:xfrm>
              <a:off x="0" y="0"/>
              <a:ext cx="5272190" cy="2192478"/>
            </a:xfrm>
            <a:custGeom>
              <a:avLst/>
              <a:gdLst/>
              <a:ahLst/>
              <a:cxnLst/>
              <a:rect l="l" t="t" r="r" b="b"/>
              <a:pathLst>
                <a:path w="5272190" h="2192478">
                  <a:moveTo>
                    <a:pt x="0" y="0"/>
                  </a:moveTo>
                  <a:lnTo>
                    <a:pt x="5272190" y="0"/>
                  </a:lnTo>
                  <a:lnTo>
                    <a:pt x="5272190" y="2192478"/>
                  </a:lnTo>
                  <a:lnTo>
                    <a:pt x="0" y="2192478"/>
                  </a:lnTo>
                  <a:close/>
                </a:path>
              </a:pathLst>
            </a:custGeom>
            <a:solidFill>
              <a:srgbClr val="21B0C3"/>
            </a:solidFill>
          </p:spPr>
          <p:txBody>
            <a:bodyPr/>
            <a:lstStyle/>
            <a:p>
              <a:endParaRPr lang="LID4096"/>
            </a:p>
          </p:txBody>
        </p:sp>
      </p:grpSp>
      <p:sp>
        <p:nvSpPr>
          <p:cNvPr id="8" name="Freeform 8"/>
          <p:cNvSpPr/>
          <p:nvPr/>
        </p:nvSpPr>
        <p:spPr>
          <a:xfrm>
            <a:off x="1028700" y="9258300"/>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2"/>
            <a:stretch>
              <a:fillRect l="-614" t="-3219" r="-614"/>
            </a:stretch>
          </a:blipFill>
        </p:spPr>
        <p:txBody>
          <a:bodyPr/>
          <a:lstStyle/>
          <a:p>
            <a:endParaRPr lang="LID4096"/>
          </a:p>
        </p:txBody>
      </p:sp>
      <p:sp>
        <p:nvSpPr>
          <p:cNvPr id="9" name="Freeform 9"/>
          <p:cNvSpPr/>
          <p:nvPr/>
        </p:nvSpPr>
        <p:spPr>
          <a:xfrm>
            <a:off x="4444270" y="9258300"/>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3"/>
            <a:stretch>
              <a:fillRect/>
            </a:stretch>
          </a:blipFill>
        </p:spPr>
        <p:txBody>
          <a:bodyPr/>
          <a:lstStyle/>
          <a:p>
            <a:endParaRPr lang="LID4096"/>
          </a:p>
        </p:txBody>
      </p:sp>
      <p:sp>
        <p:nvSpPr>
          <p:cNvPr id="10" name="Freeform 10"/>
          <p:cNvSpPr/>
          <p:nvPr/>
        </p:nvSpPr>
        <p:spPr>
          <a:xfrm>
            <a:off x="3372446" y="9258300"/>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4"/>
            <a:stretch>
              <a:fillRect b="-13464"/>
            </a:stretch>
          </a:blipFill>
        </p:spPr>
        <p:txBody>
          <a:bodyPr/>
          <a:lstStyle/>
          <a:p>
            <a:endParaRPr lang="LID4096"/>
          </a:p>
        </p:txBody>
      </p:sp>
      <p:sp>
        <p:nvSpPr>
          <p:cNvPr id="11" name="TextBox 11"/>
          <p:cNvSpPr txBox="1"/>
          <p:nvPr/>
        </p:nvSpPr>
        <p:spPr>
          <a:xfrm>
            <a:off x="4284382" y="3296384"/>
            <a:ext cx="3819719" cy="397545"/>
          </a:xfrm>
          <a:prstGeom prst="rect">
            <a:avLst/>
          </a:prstGeom>
        </p:spPr>
        <p:txBody>
          <a:bodyPr lIns="0" tIns="0" rIns="0" bIns="0" rtlCol="0" anchor="t">
            <a:spAutoFit/>
          </a:bodyPr>
          <a:lstStyle/>
          <a:p>
            <a:pPr marL="0" lvl="0" indent="0" algn="l">
              <a:lnSpc>
                <a:spcPts val="3093"/>
              </a:lnSpc>
              <a:spcBef>
                <a:spcPct val="0"/>
              </a:spcBef>
            </a:pPr>
            <a:r>
              <a:rPr lang="en-US" sz="2812"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12"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12"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12" name="TextBox 12"/>
          <p:cNvSpPr txBox="1"/>
          <p:nvPr/>
        </p:nvSpPr>
        <p:spPr>
          <a:xfrm>
            <a:off x="1028700" y="2321001"/>
            <a:ext cx="2787814" cy="5275803"/>
          </a:xfrm>
          <a:prstGeom prst="rect">
            <a:avLst/>
          </a:prstGeom>
        </p:spPr>
        <p:txBody>
          <a:bodyPr lIns="0" tIns="0" rIns="0" bIns="0" rtlCol="0" anchor="t">
            <a:spAutoFit/>
          </a:bodyPr>
          <a:lstStyle/>
          <a:p>
            <a:pPr algn="ctr">
              <a:lnSpc>
                <a:spcPts val="6018"/>
              </a:lnSpc>
            </a:pPr>
            <a:r>
              <a:rPr lang="en-US" sz="2812" b="1" dirty="0">
                <a:solidFill>
                  <a:srgbClr val="F6983C"/>
                </a:solidFill>
                <a:latin typeface="Verdana 2" panose="020B0604020202020204" charset="0"/>
                <a:ea typeface="Verdana 2" panose="020B0604020202020204" charset="0"/>
                <a:cs typeface="Verdana 2" panose="020B0604020202020204" charset="0"/>
                <a:sym typeface="Muli Ultra-Bold"/>
              </a:rPr>
              <a:t>14h00 - 14h30</a:t>
            </a:r>
          </a:p>
          <a:p>
            <a:pPr algn="ctr">
              <a:lnSpc>
                <a:spcPts val="6018"/>
              </a:lnSpc>
            </a:pPr>
            <a:r>
              <a:rPr lang="en-US" sz="2812" b="1" dirty="0">
                <a:solidFill>
                  <a:srgbClr val="F6983C"/>
                </a:solidFill>
                <a:latin typeface="Verdana 2" panose="020B0604020202020204" charset="0"/>
                <a:ea typeface="Verdana 2" panose="020B0604020202020204" charset="0"/>
                <a:cs typeface="Verdana 2" panose="020B0604020202020204" charset="0"/>
                <a:sym typeface="Muli Ultra-Bold"/>
              </a:rPr>
              <a:t>14h30 - 15h00 </a:t>
            </a:r>
          </a:p>
          <a:p>
            <a:pPr algn="ctr">
              <a:lnSpc>
                <a:spcPts val="6018"/>
              </a:lnSpc>
            </a:pPr>
            <a:r>
              <a:rPr lang="en-US" sz="2812" b="1" dirty="0">
                <a:solidFill>
                  <a:srgbClr val="F6983C"/>
                </a:solidFill>
                <a:latin typeface="Verdana 2" panose="020B0604020202020204" charset="0"/>
                <a:ea typeface="Verdana 2" panose="020B0604020202020204" charset="0"/>
                <a:cs typeface="Verdana 2" panose="020B0604020202020204" charset="0"/>
                <a:sym typeface="Muli Ultra-Bold"/>
              </a:rPr>
              <a:t>15h00 - 16h30</a:t>
            </a:r>
          </a:p>
          <a:p>
            <a:pPr algn="ctr">
              <a:lnSpc>
                <a:spcPts val="6018"/>
              </a:lnSpc>
            </a:pPr>
            <a:r>
              <a:rPr lang="en-US" sz="2812" b="1" dirty="0">
                <a:solidFill>
                  <a:srgbClr val="F6983C"/>
                </a:solidFill>
                <a:latin typeface="Verdana 2" panose="020B0604020202020204" charset="0"/>
                <a:ea typeface="Verdana 2" panose="020B0604020202020204" charset="0"/>
                <a:cs typeface="Verdana 2" panose="020B0604020202020204" charset="0"/>
                <a:sym typeface="Muli Ultra-Bold"/>
              </a:rPr>
              <a:t>16h30 - 17h00</a:t>
            </a:r>
          </a:p>
          <a:p>
            <a:pPr algn="ctr">
              <a:lnSpc>
                <a:spcPts val="6018"/>
              </a:lnSpc>
            </a:pPr>
            <a:r>
              <a:rPr lang="en-US" sz="2812" b="1" dirty="0">
                <a:solidFill>
                  <a:srgbClr val="F6983C"/>
                </a:solidFill>
                <a:latin typeface="Verdana 2" panose="020B0604020202020204" charset="0"/>
                <a:ea typeface="Verdana 2" panose="020B0604020202020204" charset="0"/>
                <a:cs typeface="Verdana 2" panose="020B0604020202020204" charset="0"/>
                <a:sym typeface="Muli Ultra-Bold"/>
              </a:rPr>
              <a:t>17h00 - 17h30</a:t>
            </a:r>
          </a:p>
          <a:p>
            <a:pPr algn="ctr">
              <a:lnSpc>
                <a:spcPts val="6018"/>
              </a:lnSpc>
            </a:pPr>
            <a:endParaRPr lang="en-US" sz="2812" b="1" dirty="0">
              <a:solidFill>
                <a:srgbClr val="F6983C"/>
              </a:solidFill>
              <a:latin typeface="Verdana 2" panose="020B0604020202020204" charset="0"/>
              <a:ea typeface="Verdana 2" panose="020B0604020202020204" charset="0"/>
              <a:cs typeface="Verdana 2" panose="020B0604020202020204" charset="0"/>
              <a:sym typeface="Muli Ultra-Bold"/>
            </a:endParaRPr>
          </a:p>
          <a:p>
            <a:pPr algn="ctr">
              <a:lnSpc>
                <a:spcPts val="6018"/>
              </a:lnSpc>
            </a:pPr>
            <a:r>
              <a:rPr lang="en-US" sz="2812" b="1" dirty="0">
                <a:solidFill>
                  <a:srgbClr val="F6983C"/>
                </a:solidFill>
                <a:latin typeface="Verdana 2" panose="020B0604020202020204" charset="0"/>
                <a:ea typeface="Verdana 2" panose="020B0604020202020204" charset="0"/>
                <a:cs typeface="Verdana 2" panose="020B0604020202020204" charset="0"/>
                <a:sym typeface="Muli Ultra-Bold"/>
              </a:rPr>
              <a:t>17h30</a:t>
            </a:r>
          </a:p>
        </p:txBody>
      </p:sp>
      <p:sp>
        <p:nvSpPr>
          <p:cNvPr id="13" name="TextBox 13"/>
          <p:cNvSpPr txBox="1"/>
          <p:nvPr/>
        </p:nvSpPr>
        <p:spPr>
          <a:xfrm>
            <a:off x="1028700" y="1636272"/>
            <a:ext cx="16649536" cy="487313"/>
          </a:xfrm>
          <a:prstGeom prst="rect">
            <a:avLst/>
          </a:prstGeom>
        </p:spPr>
        <p:txBody>
          <a:bodyPr wrap="square" lIns="0" tIns="0" rIns="0" bIns="0" rtlCol="0" anchor="t">
            <a:spAutoFit/>
          </a:bodyPr>
          <a:lstStyle/>
          <a:p>
            <a:pPr algn="l">
              <a:lnSpc>
                <a:spcPts val="3839"/>
              </a:lnSpc>
            </a:pPr>
            <a:r>
              <a:rPr lang="en-US" sz="3999" b="1" dirty="0">
                <a:solidFill>
                  <a:srgbClr val="21B0C3"/>
                </a:solidFill>
                <a:latin typeface="Verdana" panose="020B0604030504040204" pitchFamily="34" charset="0"/>
                <a:ea typeface="Verdana" panose="020B0604030504040204" pitchFamily="34" charset="0"/>
                <a:cs typeface="Archivo Black"/>
                <a:sym typeface="Archivo Black"/>
              </a:rPr>
              <a:t>LUNDI 27 JANVIER 2025 - PREMIÈRE JOURNÉE / SUITE </a:t>
            </a:r>
          </a:p>
        </p:txBody>
      </p:sp>
      <p:sp>
        <p:nvSpPr>
          <p:cNvPr id="14" name="TextBox 14"/>
          <p:cNvSpPr txBox="1"/>
          <p:nvPr/>
        </p:nvSpPr>
        <p:spPr>
          <a:xfrm>
            <a:off x="4284382" y="2567316"/>
            <a:ext cx="12965516" cy="397545"/>
          </a:xfrm>
          <a:prstGeom prst="rect">
            <a:avLst/>
          </a:prstGeom>
        </p:spPr>
        <p:txBody>
          <a:bodyPr lIns="0" tIns="0" rIns="0" bIns="0" rtlCol="0" anchor="t">
            <a:spAutoFit/>
          </a:bodyPr>
          <a:lstStyle/>
          <a:p>
            <a:pPr marL="0" lvl="0" indent="0" algn="l">
              <a:lnSpc>
                <a:spcPts val="3093"/>
              </a:lnSpc>
              <a:spcBef>
                <a:spcPct val="0"/>
              </a:spcBef>
            </a:pP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Session 4 : </a:t>
            </a:r>
            <a:r>
              <a:rPr lang="en-US" sz="2812"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12" b="1" dirty="0" err="1">
                <a:solidFill>
                  <a:srgbClr val="FDFEFD"/>
                </a:solidFill>
                <a:latin typeface="Verdana 2" panose="020B0604020202020204" charset="0"/>
                <a:ea typeface="Verdana 2" panose="020B0604020202020204" charset="0"/>
                <a:cs typeface="Verdana 2" panose="020B0604020202020204" charset="0"/>
                <a:sym typeface="Muli Bold"/>
              </a:rPr>
              <a:t>priorités</a:t>
            </a: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12" b="1" dirty="0" err="1">
                <a:solidFill>
                  <a:srgbClr val="FDFEFD"/>
                </a:solidFill>
                <a:latin typeface="Verdana 2" panose="020B0604020202020204" charset="0"/>
                <a:ea typeface="Verdana 2" panose="020B0604020202020204" charset="0"/>
                <a:cs typeface="Verdana 2" panose="020B0604020202020204" charset="0"/>
                <a:sym typeface="Muli Bold"/>
              </a:rPr>
              <a:t>stratégiques</a:t>
            </a: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 et des actions du PAEC</a:t>
            </a:r>
          </a:p>
        </p:txBody>
      </p:sp>
      <p:sp>
        <p:nvSpPr>
          <p:cNvPr id="15" name="TextBox 15"/>
          <p:cNvSpPr txBox="1"/>
          <p:nvPr/>
        </p:nvSpPr>
        <p:spPr>
          <a:xfrm>
            <a:off x="4293784" y="7104654"/>
            <a:ext cx="5071633" cy="397545"/>
          </a:xfrm>
          <a:prstGeom prst="rect">
            <a:avLst/>
          </a:prstGeom>
        </p:spPr>
        <p:txBody>
          <a:bodyPr lIns="0" tIns="0" rIns="0" bIns="0" rtlCol="0" anchor="t">
            <a:spAutoFit/>
          </a:bodyPr>
          <a:lstStyle/>
          <a:p>
            <a:pPr marL="0" lvl="0" indent="0" algn="l">
              <a:lnSpc>
                <a:spcPts val="3093"/>
              </a:lnSpc>
              <a:spcBef>
                <a:spcPct val="0"/>
              </a:spcBef>
            </a:pPr>
            <a:r>
              <a:rPr lang="en-US" sz="2812" b="1" dirty="0">
                <a:solidFill>
                  <a:srgbClr val="F6983C"/>
                </a:solidFill>
                <a:latin typeface="Verdana 2" panose="020B0604020202020204" charset="0"/>
                <a:ea typeface="Verdana 2" panose="020B0604020202020204" charset="0"/>
                <a:cs typeface="Verdana 2" panose="020B0604020202020204" charset="0"/>
                <a:sym typeface="Muli Bold"/>
              </a:rPr>
              <a:t>Fin de la première </a:t>
            </a:r>
            <a:r>
              <a:rPr lang="en-US" sz="2812" b="1" dirty="0" err="1">
                <a:solidFill>
                  <a:srgbClr val="F6983C"/>
                </a:solidFill>
                <a:latin typeface="Verdana 2" panose="020B0604020202020204" charset="0"/>
                <a:ea typeface="Verdana 2" panose="020B0604020202020204" charset="0"/>
                <a:cs typeface="Verdana 2" panose="020B0604020202020204" charset="0"/>
                <a:sym typeface="Muli Bold"/>
              </a:rPr>
              <a:t>journée</a:t>
            </a:r>
            <a:r>
              <a:rPr lang="en-US" sz="2812" b="1" dirty="0">
                <a:solidFill>
                  <a:srgbClr val="F6983C"/>
                </a:solidFill>
                <a:latin typeface="Verdana 2" panose="020B0604020202020204" charset="0"/>
                <a:ea typeface="Verdana 2" panose="020B0604020202020204" charset="0"/>
                <a:cs typeface="Verdana 2" panose="020B0604020202020204" charset="0"/>
                <a:sym typeface="Muli Bold"/>
              </a:rPr>
              <a:t> </a:t>
            </a:r>
          </a:p>
        </p:txBody>
      </p:sp>
      <p:sp>
        <p:nvSpPr>
          <p:cNvPr id="16" name="TextBox 16"/>
          <p:cNvSpPr txBox="1"/>
          <p:nvPr/>
        </p:nvSpPr>
        <p:spPr>
          <a:xfrm>
            <a:off x="4293784" y="4068694"/>
            <a:ext cx="12206965" cy="397545"/>
          </a:xfrm>
          <a:prstGeom prst="rect">
            <a:avLst/>
          </a:prstGeom>
        </p:spPr>
        <p:txBody>
          <a:bodyPr lIns="0" tIns="0" rIns="0" bIns="0" rtlCol="0" anchor="t">
            <a:spAutoFit/>
          </a:bodyPr>
          <a:lstStyle/>
          <a:p>
            <a:pPr marL="0" lvl="0" indent="0" algn="l">
              <a:lnSpc>
                <a:spcPts val="3093"/>
              </a:lnSpc>
              <a:spcBef>
                <a:spcPct val="0"/>
              </a:spcBef>
            </a:pP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Discussions </a:t>
            </a:r>
            <a:r>
              <a:rPr lang="en-US" sz="2812" b="1" dirty="0" err="1">
                <a:solidFill>
                  <a:srgbClr val="FDFEFD"/>
                </a:solidFill>
                <a:latin typeface="Verdana 2" panose="020B0604020202020204" charset="0"/>
                <a:ea typeface="Verdana 2" panose="020B0604020202020204" charset="0"/>
                <a:cs typeface="Verdana 2" panose="020B0604020202020204" charset="0"/>
                <a:sym typeface="Muli Bold"/>
              </a:rPr>
              <a:t>en</a:t>
            </a: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12" b="1" dirty="0" err="1">
                <a:solidFill>
                  <a:srgbClr val="FDFEFD"/>
                </a:solidFill>
                <a:latin typeface="Verdana 2" panose="020B0604020202020204" charset="0"/>
                <a:ea typeface="Verdana 2" panose="020B0604020202020204" charset="0"/>
                <a:cs typeface="Verdana 2" panose="020B0604020202020204" charset="0"/>
                <a:sym typeface="Muli Bold"/>
              </a:rPr>
              <a:t>groupes</a:t>
            </a: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 sur les </a:t>
            </a:r>
            <a:r>
              <a:rPr lang="en-US" sz="2812" b="1" dirty="0" err="1">
                <a:solidFill>
                  <a:srgbClr val="FDFEFD"/>
                </a:solidFill>
                <a:latin typeface="Verdana 2" panose="020B0604020202020204" charset="0"/>
                <a:ea typeface="Verdana 2" panose="020B0604020202020204" charset="0"/>
                <a:cs typeface="Verdana 2" panose="020B0604020202020204" charset="0"/>
                <a:sym typeface="Muli Bold"/>
              </a:rPr>
              <a:t>priorités</a:t>
            </a: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12" b="1" dirty="0" err="1">
                <a:solidFill>
                  <a:srgbClr val="FDFEFD"/>
                </a:solidFill>
                <a:latin typeface="Verdana 2" panose="020B0604020202020204" charset="0"/>
                <a:ea typeface="Verdana 2" panose="020B0604020202020204" charset="0"/>
                <a:cs typeface="Verdana 2" panose="020B0604020202020204" charset="0"/>
                <a:sym typeface="Muli Bold"/>
              </a:rPr>
              <a:t>stratégiques</a:t>
            </a: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 1,2,3,4 et 5</a:t>
            </a:r>
          </a:p>
        </p:txBody>
      </p:sp>
      <p:sp>
        <p:nvSpPr>
          <p:cNvPr id="17" name="TextBox 17"/>
          <p:cNvSpPr txBox="1"/>
          <p:nvPr/>
        </p:nvSpPr>
        <p:spPr>
          <a:xfrm>
            <a:off x="4293784" y="4824644"/>
            <a:ext cx="8706920" cy="397545"/>
          </a:xfrm>
          <a:prstGeom prst="rect">
            <a:avLst/>
          </a:prstGeom>
        </p:spPr>
        <p:txBody>
          <a:bodyPr lIns="0" tIns="0" rIns="0" bIns="0" rtlCol="0" anchor="t">
            <a:spAutoFit/>
          </a:bodyPr>
          <a:lstStyle/>
          <a:p>
            <a:pPr marL="0" lvl="0" indent="0" algn="l">
              <a:lnSpc>
                <a:spcPts val="3094"/>
              </a:lnSpc>
              <a:spcBef>
                <a:spcPct val="0"/>
              </a:spcBef>
            </a:pP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résultats</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groupes</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de travail </a:t>
            </a:r>
          </a:p>
        </p:txBody>
      </p:sp>
      <p:sp>
        <p:nvSpPr>
          <p:cNvPr id="18" name="TextBox 18"/>
          <p:cNvSpPr txBox="1"/>
          <p:nvPr/>
        </p:nvSpPr>
        <p:spPr>
          <a:xfrm>
            <a:off x="4298546" y="5553615"/>
            <a:ext cx="12779567" cy="795089"/>
          </a:xfrm>
          <a:prstGeom prst="rect">
            <a:avLst/>
          </a:prstGeom>
        </p:spPr>
        <p:txBody>
          <a:bodyPr lIns="0" tIns="0" rIns="0" bIns="0" rtlCol="0" anchor="t">
            <a:spAutoFit/>
          </a:bodyPr>
          <a:lstStyle/>
          <a:p>
            <a:pPr marL="0" lvl="0" indent="0" algn="l">
              <a:lnSpc>
                <a:spcPts val="3094"/>
              </a:lnSpc>
              <a:spcBef>
                <a:spcPct val="0"/>
              </a:spcBef>
            </a:pP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Synthèse</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de la </a:t>
            </a: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journée</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et </a:t>
            </a: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annonce</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prochaines</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étapes de la deuxième </a:t>
            </a: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journée</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a:t>
            </a:r>
          </a:p>
        </p:txBody>
      </p:sp>
      <p:grpSp>
        <p:nvGrpSpPr>
          <p:cNvPr id="19" name="Group 19"/>
          <p:cNvGrpSpPr/>
          <p:nvPr/>
        </p:nvGrpSpPr>
        <p:grpSpPr>
          <a:xfrm>
            <a:off x="17773650" y="-42358"/>
            <a:ext cx="556708" cy="556708"/>
            <a:chOff x="0" y="0"/>
            <a:chExt cx="812800" cy="812800"/>
          </a:xfrm>
        </p:grpSpPr>
        <p:sp>
          <p:nvSpPr>
            <p:cNvPr id="20" name="Freeform 20"/>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22" name="TextBox 22"/>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a:solidFill>
                  <a:srgbClr val="000000"/>
                </a:solidFill>
                <a:latin typeface="Helvetica World Italics"/>
                <a:ea typeface="Helvetica World Italics"/>
                <a:cs typeface="Helvetica World Italics"/>
                <a:sym typeface="Helvetica World Italics"/>
              </a:rPr>
              <a:t>Page 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7"/>
        </a:solidFill>
        <a:effectLst/>
      </p:bgPr>
    </p:bg>
    <p:spTree>
      <p:nvGrpSpPr>
        <p:cNvPr id="1" name=""/>
        <p:cNvGrpSpPr/>
        <p:nvPr/>
      </p:nvGrpSpPr>
      <p:grpSpPr>
        <a:xfrm>
          <a:off x="0" y="0"/>
          <a:ext cx="0" cy="0"/>
          <a:chOff x="0" y="0"/>
          <a:chExt cx="0" cy="0"/>
        </a:xfrm>
      </p:grpSpPr>
      <p:grpSp>
        <p:nvGrpSpPr>
          <p:cNvPr id="2" name="Group 2"/>
          <p:cNvGrpSpPr/>
          <p:nvPr/>
        </p:nvGrpSpPr>
        <p:grpSpPr>
          <a:xfrm>
            <a:off x="595640" y="1028700"/>
            <a:ext cx="2854888" cy="7892529"/>
            <a:chOff x="0" y="0"/>
            <a:chExt cx="1906073" cy="5269469"/>
          </a:xfrm>
        </p:grpSpPr>
        <p:sp>
          <p:nvSpPr>
            <p:cNvPr id="3" name="Freeform 3"/>
            <p:cNvSpPr/>
            <p:nvPr/>
          </p:nvSpPr>
          <p:spPr>
            <a:xfrm>
              <a:off x="6350" y="6350"/>
              <a:ext cx="1893373" cy="5256769"/>
            </a:xfrm>
            <a:custGeom>
              <a:avLst/>
              <a:gdLst/>
              <a:ahLst/>
              <a:cxnLst/>
              <a:rect l="l" t="t" r="r" b="b"/>
              <a:pathLst>
                <a:path w="1893373" h="5256769">
                  <a:moveTo>
                    <a:pt x="0" y="0"/>
                  </a:moveTo>
                  <a:lnTo>
                    <a:pt x="1893373" y="0"/>
                  </a:lnTo>
                  <a:lnTo>
                    <a:pt x="1893373" y="5256769"/>
                  </a:lnTo>
                  <a:lnTo>
                    <a:pt x="0" y="5256769"/>
                  </a:lnTo>
                  <a:close/>
                </a:path>
              </a:pathLst>
            </a:custGeom>
            <a:solidFill>
              <a:srgbClr val="FDFEFD"/>
            </a:solidFill>
          </p:spPr>
          <p:txBody>
            <a:bodyPr/>
            <a:lstStyle/>
            <a:p>
              <a:endParaRPr lang="LID4096"/>
            </a:p>
          </p:txBody>
        </p:sp>
        <p:sp>
          <p:nvSpPr>
            <p:cNvPr id="4" name="Freeform 4"/>
            <p:cNvSpPr/>
            <p:nvPr/>
          </p:nvSpPr>
          <p:spPr>
            <a:xfrm>
              <a:off x="0" y="0"/>
              <a:ext cx="1906073" cy="5269469"/>
            </a:xfrm>
            <a:custGeom>
              <a:avLst/>
              <a:gdLst/>
              <a:ahLst/>
              <a:cxnLst/>
              <a:rect l="l" t="t" r="r" b="b"/>
              <a:pathLst>
                <a:path w="1906073" h="5269469">
                  <a:moveTo>
                    <a:pt x="6350" y="5269469"/>
                  </a:moveTo>
                  <a:lnTo>
                    <a:pt x="0" y="5269469"/>
                  </a:lnTo>
                  <a:lnTo>
                    <a:pt x="0" y="0"/>
                  </a:lnTo>
                  <a:lnTo>
                    <a:pt x="1906073" y="0"/>
                  </a:lnTo>
                  <a:lnTo>
                    <a:pt x="1906073" y="5269469"/>
                  </a:lnTo>
                  <a:lnTo>
                    <a:pt x="6350" y="5269469"/>
                  </a:lnTo>
                  <a:close/>
                  <a:moveTo>
                    <a:pt x="12700" y="12700"/>
                  </a:moveTo>
                  <a:lnTo>
                    <a:pt x="12700" y="5256769"/>
                  </a:lnTo>
                  <a:lnTo>
                    <a:pt x="1893373" y="5256769"/>
                  </a:lnTo>
                  <a:lnTo>
                    <a:pt x="1893373" y="12700"/>
                  </a:lnTo>
                  <a:lnTo>
                    <a:pt x="12700" y="12700"/>
                  </a:lnTo>
                  <a:close/>
                </a:path>
              </a:pathLst>
            </a:custGeom>
            <a:solidFill>
              <a:srgbClr val="F6983C"/>
            </a:solidFill>
          </p:spPr>
          <p:txBody>
            <a:bodyPr/>
            <a:lstStyle/>
            <a:p>
              <a:endParaRPr lang="LID4096"/>
            </a:p>
          </p:txBody>
        </p:sp>
        <p:sp>
          <p:nvSpPr>
            <p:cNvPr id="5" name="Freeform 5"/>
            <p:cNvSpPr/>
            <p:nvPr/>
          </p:nvSpPr>
          <p:spPr>
            <a:xfrm>
              <a:off x="139700" y="140970"/>
              <a:ext cx="1625403" cy="4988799"/>
            </a:xfrm>
            <a:custGeom>
              <a:avLst/>
              <a:gdLst/>
              <a:ahLst/>
              <a:cxnLst/>
              <a:rect l="l" t="t" r="r" b="b"/>
              <a:pathLst>
                <a:path w="1625403" h="4988799">
                  <a:moveTo>
                    <a:pt x="0" y="0"/>
                  </a:moveTo>
                  <a:lnTo>
                    <a:pt x="1625403" y="0"/>
                  </a:lnTo>
                  <a:lnTo>
                    <a:pt x="1625403" y="4988799"/>
                  </a:lnTo>
                  <a:lnTo>
                    <a:pt x="0" y="4988799"/>
                  </a:lnTo>
                  <a:close/>
                </a:path>
              </a:pathLst>
            </a:custGeom>
            <a:solidFill>
              <a:srgbClr val="FFFFFF"/>
            </a:solidFill>
          </p:spPr>
          <p:txBody>
            <a:bodyPr/>
            <a:lstStyle/>
            <a:p>
              <a:endParaRPr lang="LID4096"/>
            </a:p>
          </p:txBody>
        </p:sp>
      </p:grpSp>
      <p:grpSp>
        <p:nvGrpSpPr>
          <p:cNvPr id="6" name="Group 6"/>
          <p:cNvGrpSpPr/>
          <p:nvPr/>
        </p:nvGrpSpPr>
        <p:grpSpPr>
          <a:xfrm>
            <a:off x="3806267" y="1028700"/>
            <a:ext cx="14041812" cy="7892529"/>
            <a:chOff x="0" y="0"/>
            <a:chExt cx="5566667" cy="3128875"/>
          </a:xfrm>
        </p:grpSpPr>
        <p:sp>
          <p:nvSpPr>
            <p:cNvPr id="7" name="Freeform 7"/>
            <p:cNvSpPr/>
            <p:nvPr/>
          </p:nvSpPr>
          <p:spPr>
            <a:xfrm>
              <a:off x="0" y="0"/>
              <a:ext cx="5566667" cy="3128875"/>
            </a:xfrm>
            <a:custGeom>
              <a:avLst/>
              <a:gdLst/>
              <a:ahLst/>
              <a:cxnLst/>
              <a:rect l="l" t="t" r="r" b="b"/>
              <a:pathLst>
                <a:path w="5566667" h="3128875">
                  <a:moveTo>
                    <a:pt x="0" y="0"/>
                  </a:moveTo>
                  <a:lnTo>
                    <a:pt x="5566667" y="0"/>
                  </a:lnTo>
                  <a:lnTo>
                    <a:pt x="5566667" y="3128875"/>
                  </a:lnTo>
                  <a:lnTo>
                    <a:pt x="0" y="3128875"/>
                  </a:lnTo>
                  <a:close/>
                </a:path>
              </a:pathLst>
            </a:custGeom>
            <a:solidFill>
              <a:srgbClr val="21B0C3"/>
            </a:solidFill>
          </p:spPr>
          <p:txBody>
            <a:bodyPr/>
            <a:lstStyle/>
            <a:p>
              <a:endParaRPr lang="LID4096"/>
            </a:p>
          </p:txBody>
        </p:sp>
      </p:grpSp>
      <p:sp>
        <p:nvSpPr>
          <p:cNvPr id="8" name="Freeform 8"/>
          <p:cNvSpPr/>
          <p:nvPr/>
        </p:nvSpPr>
        <p:spPr>
          <a:xfrm>
            <a:off x="1106782" y="9202217"/>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2"/>
            <a:stretch>
              <a:fillRect l="-614" t="-3219" r="-614"/>
            </a:stretch>
          </a:blipFill>
        </p:spPr>
        <p:txBody>
          <a:bodyPr/>
          <a:lstStyle/>
          <a:p>
            <a:endParaRPr lang="LID4096"/>
          </a:p>
        </p:txBody>
      </p:sp>
      <p:sp>
        <p:nvSpPr>
          <p:cNvPr id="9" name="Freeform 9"/>
          <p:cNvSpPr/>
          <p:nvPr/>
        </p:nvSpPr>
        <p:spPr>
          <a:xfrm>
            <a:off x="4522352" y="9202217"/>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3"/>
            <a:stretch>
              <a:fillRect/>
            </a:stretch>
          </a:blipFill>
        </p:spPr>
        <p:txBody>
          <a:bodyPr/>
          <a:lstStyle/>
          <a:p>
            <a:endParaRPr lang="LID4096"/>
          </a:p>
        </p:txBody>
      </p:sp>
      <p:sp>
        <p:nvSpPr>
          <p:cNvPr id="10" name="Freeform 10"/>
          <p:cNvSpPr/>
          <p:nvPr/>
        </p:nvSpPr>
        <p:spPr>
          <a:xfrm>
            <a:off x="3450528" y="9202217"/>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4"/>
            <a:stretch>
              <a:fillRect b="-13464"/>
            </a:stretch>
          </a:blipFill>
        </p:spPr>
        <p:txBody>
          <a:bodyPr/>
          <a:lstStyle/>
          <a:p>
            <a:endParaRPr lang="LID4096"/>
          </a:p>
        </p:txBody>
      </p:sp>
      <p:sp>
        <p:nvSpPr>
          <p:cNvPr id="11" name="TextBox 11"/>
          <p:cNvSpPr txBox="1"/>
          <p:nvPr/>
        </p:nvSpPr>
        <p:spPr>
          <a:xfrm>
            <a:off x="4021945" y="1945875"/>
            <a:ext cx="5550943" cy="394666"/>
          </a:xfrm>
          <a:prstGeom prst="rect">
            <a:avLst/>
          </a:prstGeom>
        </p:spPr>
        <p:txBody>
          <a:bodyPr lIns="0" tIns="0" rIns="0" bIns="0" rtlCol="0" anchor="t">
            <a:spAutoFit/>
          </a:bodyPr>
          <a:lstStyle/>
          <a:p>
            <a:pPr algn="l">
              <a:lnSpc>
                <a:spcPts val="3129"/>
              </a:lnSpc>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Allocutions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bienvenue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p>
        </p:txBody>
      </p:sp>
      <p:sp>
        <p:nvSpPr>
          <p:cNvPr id="12" name="TextBox 12"/>
          <p:cNvSpPr txBox="1"/>
          <p:nvPr/>
        </p:nvSpPr>
        <p:spPr>
          <a:xfrm>
            <a:off x="4031020" y="3537029"/>
            <a:ext cx="4180713"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13" name="TextBox 13"/>
          <p:cNvSpPr txBox="1"/>
          <p:nvPr/>
        </p:nvSpPr>
        <p:spPr>
          <a:xfrm>
            <a:off x="430846" y="941602"/>
            <a:ext cx="3051285" cy="7710124"/>
          </a:xfrm>
          <a:prstGeom prst="rect">
            <a:avLst/>
          </a:prstGeom>
        </p:spPr>
        <p:txBody>
          <a:bodyPr lIns="0" tIns="0" rIns="0" bIns="0" rtlCol="0" anchor="t">
            <a:spAutoFit/>
          </a:bodyPr>
          <a:lstStyle/>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8h30 - 9h00 </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9h00 - 9h10 </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9h10 - 9h20 </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9h20 - 9h30</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9h30 - 9h50 </a:t>
            </a:r>
          </a:p>
          <a:p>
            <a:pPr algn="ctr">
              <a:lnSpc>
                <a:spcPts val="6088"/>
              </a:lnSpc>
            </a:pPr>
            <a:endParaRPr lang="en-US" sz="2844" b="1" dirty="0">
              <a:solidFill>
                <a:srgbClr val="F6983C"/>
              </a:solidFill>
              <a:latin typeface="Verdana 2" panose="020B0604020202020204" charset="0"/>
              <a:ea typeface="Verdana 2" panose="020B0604020202020204" charset="0"/>
              <a:cs typeface="Verdana 2" panose="020B0604020202020204" charset="0"/>
              <a:sym typeface="Muli Ultra-Bold"/>
            </a:endParaRP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9h50 - 10h00 </a:t>
            </a:r>
            <a:r>
              <a:rPr lang="en-US" sz="2844" b="1" dirty="0" err="1">
                <a:solidFill>
                  <a:srgbClr val="F6983C"/>
                </a:solidFill>
                <a:latin typeface="Verdana 2" panose="020B0604020202020204" charset="0"/>
                <a:ea typeface="Verdana 2" panose="020B0604020202020204" charset="0"/>
                <a:cs typeface="Verdana 2" panose="020B0604020202020204" charset="0"/>
                <a:sym typeface="Muli Ultra-Bold"/>
              </a:rPr>
              <a:t>10h00</a:t>
            </a: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 - 11h00</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11h00 - 11h20</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11h20 - 11h30</a:t>
            </a:r>
          </a:p>
        </p:txBody>
      </p:sp>
      <p:sp>
        <p:nvSpPr>
          <p:cNvPr id="14" name="TextBox 14"/>
          <p:cNvSpPr txBox="1"/>
          <p:nvPr/>
        </p:nvSpPr>
        <p:spPr>
          <a:xfrm>
            <a:off x="595640" y="476185"/>
            <a:ext cx="15863560" cy="487313"/>
          </a:xfrm>
          <a:prstGeom prst="rect">
            <a:avLst/>
          </a:prstGeom>
        </p:spPr>
        <p:txBody>
          <a:bodyPr wrap="square" lIns="0" tIns="0" rIns="0" bIns="0" rtlCol="0" anchor="t">
            <a:spAutoFit/>
          </a:bodyPr>
          <a:lstStyle/>
          <a:p>
            <a:pPr algn="l">
              <a:lnSpc>
                <a:spcPts val="3839"/>
              </a:lnSpc>
            </a:pPr>
            <a:r>
              <a:rPr lang="en-US" sz="3999" b="1" dirty="0">
                <a:solidFill>
                  <a:srgbClr val="21B0C3"/>
                </a:solidFill>
                <a:latin typeface="Verdana" panose="020B0604030504040204" pitchFamily="34" charset="0"/>
                <a:ea typeface="Verdana" panose="020B0604030504040204" pitchFamily="34" charset="0"/>
                <a:cs typeface="Archivo Black"/>
                <a:sym typeface="Archivo Black"/>
              </a:rPr>
              <a:t>MARDI 28 JANVIER 2025 - DEUXIÈME PARTIE </a:t>
            </a:r>
          </a:p>
        </p:txBody>
      </p:sp>
      <p:sp>
        <p:nvSpPr>
          <p:cNvPr id="15" name="TextBox 15"/>
          <p:cNvSpPr txBox="1"/>
          <p:nvPr/>
        </p:nvSpPr>
        <p:spPr>
          <a:xfrm>
            <a:off x="4004507" y="1173789"/>
            <a:ext cx="5550943" cy="394666"/>
          </a:xfrm>
          <a:prstGeom prst="rect">
            <a:avLst/>
          </a:prstGeom>
        </p:spPr>
        <p:txBody>
          <a:bodyPr lIns="0" tIns="0" rIns="0" bIns="0" rtlCol="0" anchor="t">
            <a:spAutoFit/>
          </a:bodyPr>
          <a:lstStyle/>
          <a:p>
            <a:pPr algn="l">
              <a:lnSpc>
                <a:spcPts val="3129"/>
              </a:lnSpc>
            </a:pPr>
            <a:r>
              <a:rPr lang="en-US" sz="2844" b="1" dirty="0" err="1">
                <a:solidFill>
                  <a:srgbClr val="F6983C"/>
                </a:solidFill>
                <a:latin typeface="Verdana 2" panose="020B0604020202020204" charset="0"/>
                <a:ea typeface="Verdana 2" panose="020B0604020202020204" charset="0"/>
                <a:cs typeface="Verdana 2" panose="020B0604020202020204" charset="0"/>
                <a:sym typeface="Muli Bold"/>
              </a:rPr>
              <a:t>Accueil</a:t>
            </a:r>
            <a:r>
              <a:rPr lang="en-US" sz="2844" b="1" dirty="0">
                <a:solidFill>
                  <a:srgbClr val="F6983C"/>
                </a:solidFill>
                <a:latin typeface="Verdana 2" panose="020B0604020202020204" charset="0"/>
                <a:ea typeface="Verdana 2" panose="020B0604020202020204" charset="0"/>
                <a:cs typeface="Verdana 2" panose="020B0604020202020204" charset="0"/>
                <a:sym typeface="Muli Bold"/>
              </a:rPr>
              <a:t> - </a:t>
            </a:r>
            <a:r>
              <a:rPr lang="en-US" sz="2844" b="1" dirty="0" err="1">
                <a:solidFill>
                  <a:srgbClr val="F6983C"/>
                </a:solidFill>
                <a:latin typeface="Verdana 2" panose="020B0604020202020204" charset="0"/>
                <a:ea typeface="Verdana 2" panose="020B0604020202020204" charset="0"/>
                <a:cs typeface="Verdana 2" panose="020B0604020202020204" charset="0"/>
                <a:sym typeface="Muli Bold"/>
              </a:rPr>
              <a:t>Thé</a:t>
            </a:r>
            <a:r>
              <a:rPr lang="en-US" sz="2844" b="1" dirty="0">
                <a:solidFill>
                  <a:srgbClr val="F6983C"/>
                </a:solidFill>
                <a:latin typeface="Verdana 2" panose="020B0604020202020204" charset="0"/>
                <a:ea typeface="Verdana 2" panose="020B0604020202020204" charset="0"/>
                <a:cs typeface="Verdana 2" panose="020B0604020202020204" charset="0"/>
                <a:sym typeface="Muli Bold"/>
              </a:rPr>
              <a:t>/Café</a:t>
            </a:r>
          </a:p>
        </p:txBody>
      </p:sp>
      <p:sp>
        <p:nvSpPr>
          <p:cNvPr id="16" name="TextBox 16"/>
          <p:cNvSpPr txBox="1"/>
          <p:nvPr/>
        </p:nvSpPr>
        <p:spPr>
          <a:xfrm>
            <a:off x="4004507" y="2759905"/>
            <a:ext cx="13387133" cy="394666"/>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5 :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la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feuille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route UA-UE sur les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océans</a:t>
            </a:r>
            <a:endParaRPr lang="en-US" sz="2844" b="1" dirty="0">
              <a:solidFill>
                <a:srgbClr val="FDFEFD"/>
              </a:solidFill>
              <a:latin typeface="Verdana 2" panose="020B0604020202020204" charset="0"/>
              <a:ea typeface="Verdana 2" panose="020B0604020202020204" charset="0"/>
              <a:cs typeface="Verdana 2" panose="020B0604020202020204" charset="0"/>
              <a:sym typeface="Muli Bold"/>
            </a:endParaRPr>
          </a:p>
        </p:txBody>
      </p:sp>
      <p:sp>
        <p:nvSpPr>
          <p:cNvPr id="17" name="TextBox 17"/>
          <p:cNvSpPr txBox="1"/>
          <p:nvPr/>
        </p:nvSpPr>
        <p:spPr>
          <a:xfrm>
            <a:off x="4004507" y="8181281"/>
            <a:ext cx="5130411" cy="396111"/>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6983C"/>
                </a:solidFill>
                <a:latin typeface="Verdana 2" panose="020B0604020202020204" charset="0"/>
                <a:ea typeface="Verdana 2" panose="020B0604020202020204" charset="0"/>
                <a:cs typeface="Verdana 2" panose="020B0604020202020204" charset="0"/>
                <a:sym typeface="Muli Bold"/>
              </a:rPr>
              <a:t>Pause - café </a:t>
            </a:r>
          </a:p>
        </p:txBody>
      </p:sp>
      <p:sp>
        <p:nvSpPr>
          <p:cNvPr id="18" name="TextBox 18"/>
          <p:cNvSpPr txBox="1"/>
          <p:nvPr/>
        </p:nvSpPr>
        <p:spPr>
          <a:xfrm>
            <a:off x="4021945" y="4272093"/>
            <a:ext cx="13826134" cy="795089"/>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6 :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du plan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mobilisation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ressources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du PAEC et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mécanisme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financement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innovant pour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l'économie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bleue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circulaire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p>
        </p:txBody>
      </p:sp>
      <p:sp>
        <p:nvSpPr>
          <p:cNvPr id="19" name="TextBox 19"/>
          <p:cNvSpPr txBox="1"/>
          <p:nvPr/>
        </p:nvSpPr>
        <p:spPr>
          <a:xfrm>
            <a:off x="4031020" y="5832098"/>
            <a:ext cx="4180713"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20" name="TextBox 20"/>
          <p:cNvSpPr txBox="1"/>
          <p:nvPr/>
        </p:nvSpPr>
        <p:spPr>
          <a:xfrm>
            <a:off x="4004507" y="6581367"/>
            <a:ext cx="13826134" cy="394666"/>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7 : Panel sur les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partenariats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le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financement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p>
        </p:txBody>
      </p:sp>
      <p:sp>
        <p:nvSpPr>
          <p:cNvPr id="21" name="TextBox 21"/>
          <p:cNvSpPr txBox="1"/>
          <p:nvPr/>
        </p:nvSpPr>
        <p:spPr>
          <a:xfrm>
            <a:off x="4021945" y="7396615"/>
            <a:ext cx="4180713"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grpSp>
        <p:nvGrpSpPr>
          <p:cNvPr id="22" name="Group 22"/>
          <p:cNvGrpSpPr/>
          <p:nvPr/>
        </p:nvGrpSpPr>
        <p:grpSpPr>
          <a:xfrm>
            <a:off x="17773650" y="-42358"/>
            <a:ext cx="556708" cy="556708"/>
            <a:chOff x="0" y="0"/>
            <a:chExt cx="812800" cy="812800"/>
          </a:xfrm>
        </p:grpSpPr>
        <p:sp>
          <p:nvSpPr>
            <p:cNvPr id="23" name="Freeform 23"/>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25" name="TextBox 25"/>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7"/>
        </a:solidFill>
        <a:effectLst/>
      </p:bgPr>
    </p:bg>
    <p:spTree>
      <p:nvGrpSpPr>
        <p:cNvPr id="1" name=""/>
        <p:cNvGrpSpPr/>
        <p:nvPr/>
      </p:nvGrpSpPr>
      <p:grpSpPr>
        <a:xfrm>
          <a:off x="0" y="0"/>
          <a:ext cx="0" cy="0"/>
          <a:chOff x="0" y="0"/>
          <a:chExt cx="0" cy="0"/>
        </a:xfrm>
      </p:grpSpPr>
      <p:grpSp>
        <p:nvGrpSpPr>
          <p:cNvPr id="2" name="Group 2"/>
          <p:cNvGrpSpPr/>
          <p:nvPr/>
        </p:nvGrpSpPr>
        <p:grpSpPr>
          <a:xfrm>
            <a:off x="595640" y="1169194"/>
            <a:ext cx="2854888" cy="7892529"/>
            <a:chOff x="0" y="0"/>
            <a:chExt cx="1906073" cy="5269469"/>
          </a:xfrm>
        </p:grpSpPr>
        <p:sp>
          <p:nvSpPr>
            <p:cNvPr id="3" name="Freeform 3"/>
            <p:cNvSpPr/>
            <p:nvPr/>
          </p:nvSpPr>
          <p:spPr>
            <a:xfrm>
              <a:off x="6350" y="6350"/>
              <a:ext cx="1893373" cy="5256769"/>
            </a:xfrm>
            <a:custGeom>
              <a:avLst/>
              <a:gdLst/>
              <a:ahLst/>
              <a:cxnLst/>
              <a:rect l="l" t="t" r="r" b="b"/>
              <a:pathLst>
                <a:path w="1893373" h="5256769">
                  <a:moveTo>
                    <a:pt x="0" y="0"/>
                  </a:moveTo>
                  <a:lnTo>
                    <a:pt x="1893373" y="0"/>
                  </a:lnTo>
                  <a:lnTo>
                    <a:pt x="1893373" y="5256769"/>
                  </a:lnTo>
                  <a:lnTo>
                    <a:pt x="0" y="5256769"/>
                  </a:lnTo>
                  <a:close/>
                </a:path>
              </a:pathLst>
            </a:custGeom>
            <a:solidFill>
              <a:srgbClr val="FDFEFD"/>
            </a:solidFill>
          </p:spPr>
          <p:txBody>
            <a:bodyPr/>
            <a:lstStyle/>
            <a:p>
              <a:endParaRPr lang="LID4096"/>
            </a:p>
          </p:txBody>
        </p:sp>
        <p:sp>
          <p:nvSpPr>
            <p:cNvPr id="4" name="Freeform 4"/>
            <p:cNvSpPr/>
            <p:nvPr/>
          </p:nvSpPr>
          <p:spPr>
            <a:xfrm>
              <a:off x="0" y="0"/>
              <a:ext cx="1906073" cy="5269469"/>
            </a:xfrm>
            <a:custGeom>
              <a:avLst/>
              <a:gdLst/>
              <a:ahLst/>
              <a:cxnLst/>
              <a:rect l="l" t="t" r="r" b="b"/>
              <a:pathLst>
                <a:path w="1906073" h="5269469">
                  <a:moveTo>
                    <a:pt x="6350" y="5269469"/>
                  </a:moveTo>
                  <a:lnTo>
                    <a:pt x="0" y="5269469"/>
                  </a:lnTo>
                  <a:lnTo>
                    <a:pt x="0" y="0"/>
                  </a:lnTo>
                  <a:lnTo>
                    <a:pt x="1906073" y="0"/>
                  </a:lnTo>
                  <a:lnTo>
                    <a:pt x="1906073" y="5269469"/>
                  </a:lnTo>
                  <a:lnTo>
                    <a:pt x="6350" y="5269469"/>
                  </a:lnTo>
                  <a:close/>
                  <a:moveTo>
                    <a:pt x="12700" y="12700"/>
                  </a:moveTo>
                  <a:lnTo>
                    <a:pt x="12700" y="5256769"/>
                  </a:lnTo>
                  <a:lnTo>
                    <a:pt x="1893373" y="5256769"/>
                  </a:lnTo>
                  <a:lnTo>
                    <a:pt x="1893373" y="12700"/>
                  </a:lnTo>
                  <a:lnTo>
                    <a:pt x="12700" y="12700"/>
                  </a:lnTo>
                  <a:close/>
                </a:path>
              </a:pathLst>
            </a:custGeom>
            <a:solidFill>
              <a:srgbClr val="F6983C"/>
            </a:solidFill>
          </p:spPr>
          <p:txBody>
            <a:bodyPr/>
            <a:lstStyle/>
            <a:p>
              <a:endParaRPr lang="LID4096"/>
            </a:p>
          </p:txBody>
        </p:sp>
        <p:sp>
          <p:nvSpPr>
            <p:cNvPr id="5" name="Freeform 5"/>
            <p:cNvSpPr/>
            <p:nvPr/>
          </p:nvSpPr>
          <p:spPr>
            <a:xfrm>
              <a:off x="139700" y="140970"/>
              <a:ext cx="1625403" cy="4988799"/>
            </a:xfrm>
            <a:custGeom>
              <a:avLst/>
              <a:gdLst/>
              <a:ahLst/>
              <a:cxnLst/>
              <a:rect l="l" t="t" r="r" b="b"/>
              <a:pathLst>
                <a:path w="1625403" h="4988799">
                  <a:moveTo>
                    <a:pt x="0" y="0"/>
                  </a:moveTo>
                  <a:lnTo>
                    <a:pt x="1625403" y="0"/>
                  </a:lnTo>
                  <a:lnTo>
                    <a:pt x="1625403" y="4988799"/>
                  </a:lnTo>
                  <a:lnTo>
                    <a:pt x="0" y="4988799"/>
                  </a:lnTo>
                  <a:close/>
                </a:path>
              </a:pathLst>
            </a:custGeom>
            <a:solidFill>
              <a:srgbClr val="FFFFFF"/>
            </a:solidFill>
          </p:spPr>
          <p:txBody>
            <a:bodyPr/>
            <a:lstStyle/>
            <a:p>
              <a:endParaRPr lang="LID4096"/>
            </a:p>
          </p:txBody>
        </p:sp>
      </p:grpSp>
      <p:grpSp>
        <p:nvGrpSpPr>
          <p:cNvPr id="6" name="Group 6"/>
          <p:cNvGrpSpPr/>
          <p:nvPr/>
        </p:nvGrpSpPr>
        <p:grpSpPr>
          <a:xfrm>
            <a:off x="3806267" y="1169194"/>
            <a:ext cx="14041812" cy="7892529"/>
            <a:chOff x="0" y="0"/>
            <a:chExt cx="5566667" cy="3128875"/>
          </a:xfrm>
        </p:grpSpPr>
        <p:sp>
          <p:nvSpPr>
            <p:cNvPr id="7" name="Freeform 7"/>
            <p:cNvSpPr/>
            <p:nvPr/>
          </p:nvSpPr>
          <p:spPr>
            <a:xfrm>
              <a:off x="0" y="0"/>
              <a:ext cx="5566667" cy="3128875"/>
            </a:xfrm>
            <a:custGeom>
              <a:avLst/>
              <a:gdLst/>
              <a:ahLst/>
              <a:cxnLst/>
              <a:rect l="l" t="t" r="r" b="b"/>
              <a:pathLst>
                <a:path w="5566667" h="3128875">
                  <a:moveTo>
                    <a:pt x="0" y="0"/>
                  </a:moveTo>
                  <a:lnTo>
                    <a:pt x="5566667" y="0"/>
                  </a:lnTo>
                  <a:lnTo>
                    <a:pt x="5566667" y="3128875"/>
                  </a:lnTo>
                  <a:lnTo>
                    <a:pt x="0" y="3128875"/>
                  </a:lnTo>
                  <a:close/>
                </a:path>
              </a:pathLst>
            </a:custGeom>
            <a:solidFill>
              <a:srgbClr val="21B0C3"/>
            </a:solidFill>
          </p:spPr>
          <p:txBody>
            <a:bodyPr/>
            <a:lstStyle/>
            <a:p>
              <a:endParaRPr lang="LID4096"/>
            </a:p>
          </p:txBody>
        </p:sp>
      </p:grpSp>
      <p:sp>
        <p:nvSpPr>
          <p:cNvPr id="8" name="Freeform 8"/>
          <p:cNvSpPr/>
          <p:nvPr/>
        </p:nvSpPr>
        <p:spPr>
          <a:xfrm>
            <a:off x="1106782" y="9202217"/>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2"/>
            <a:stretch>
              <a:fillRect l="-614" t="-3219" r="-614"/>
            </a:stretch>
          </a:blipFill>
        </p:spPr>
        <p:txBody>
          <a:bodyPr/>
          <a:lstStyle/>
          <a:p>
            <a:endParaRPr lang="LID4096"/>
          </a:p>
        </p:txBody>
      </p:sp>
      <p:sp>
        <p:nvSpPr>
          <p:cNvPr id="9" name="Freeform 9"/>
          <p:cNvSpPr/>
          <p:nvPr/>
        </p:nvSpPr>
        <p:spPr>
          <a:xfrm>
            <a:off x="4522352" y="9202217"/>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3"/>
            <a:stretch>
              <a:fillRect/>
            </a:stretch>
          </a:blipFill>
        </p:spPr>
        <p:txBody>
          <a:bodyPr/>
          <a:lstStyle/>
          <a:p>
            <a:endParaRPr lang="LID4096"/>
          </a:p>
        </p:txBody>
      </p:sp>
      <p:sp>
        <p:nvSpPr>
          <p:cNvPr id="10" name="Freeform 10"/>
          <p:cNvSpPr/>
          <p:nvPr/>
        </p:nvSpPr>
        <p:spPr>
          <a:xfrm>
            <a:off x="3450528" y="9202217"/>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4"/>
            <a:stretch>
              <a:fillRect b="-13464"/>
            </a:stretch>
          </a:blipFill>
        </p:spPr>
        <p:txBody>
          <a:bodyPr/>
          <a:lstStyle/>
          <a:p>
            <a:endParaRPr lang="LID4096"/>
          </a:p>
        </p:txBody>
      </p:sp>
      <p:sp>
        <p:nvSpPr>
          <p:cNvPr id="11" name="TextBox 11"/>
          <p:cNvSpPr txBox="1"/>
          <p:nvPr/>
        </p:nvSpPr>
        <p:spPr>
          <a:xfrm>
            <a:off x="430846" y="1082096"/>
            <a:ext cx="3051285" cy="7710124"/>
          </a:xfrm>
          <a:prstGeom prst="rect">
            <a:avLst/>
          </a:prstGeom>
        </p:spPr>
        <p:txBody>
          <a:bodyPr lIns="0" tIns="0" rIns="0" bIns="0" rtlCol="0" anchor="t">
            <a:spAutoFit/>
          </a:bodyPr>
          <a:lstStyle/>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11h30 - 12h30 </a:t>
            </a:r>
          </a:p>
          <a:p>
            <a:pPr algn="ctr">
              <a:lnSpc>
                <a:spcPts val="6088"/>
              </a:lnSpc>
            </a:pPr>
            <a:endParaRPr lang="en-US" sz="2844" b="1" dirty="0">
              <a:solidFill>
                <a:srgbClr val="F6983C"/>
              </a:solidFill>
              <a:latin typeface="Verdana 2" panose="020B0604020202020204" charset="0"/>
              <a:ea typeface="Verdana 2" panose="020B0604020202020204" charset="0"/>
              <a:cs typeface="Verdana 2" panose="020B0604020202020204" charset="0"/>
              <a:sym typeface="Muli Ultra-Bold"/>
            </a:endParaRP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12h30 - 13h00 </a:t>
            </a:r>
            <a:r>
              <a:rPr lang="en-US" sz="2844" b="1" dirty="0" err="1">
                <a:solidFill>
                  <a:srgbClr val="F6983C"/>
                </a:solidFill>
                <a:latin typeface="Verdana 2" panose="020B0604020202020204" charset="0"/>
                <a:ea typeface="Verdana 2" panose="020B0604020202020204" charset="0"/>
                <a:cs typeface="Verdana 2" panose="020B0604020202020204" charset="0"/>
                <a:sym typeface="Muli Ultra-Bold"/>
              </a:rPr>
              <a:t>13h00</a:t>
            </a: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 - 14h00 </a:t>
            </a:r>
            <a:r>
              <a:rPr lang="en-US" sz="2844" b="1" dirty="0" err="1">
                <a:solidFill>
                  <a:srgbClr val="F6983C"/>
                </a:solidFill>
                <a:latin typeface="Verdana 2" panose="020B0604020202020204" charset="0"/>
                <a:ea typeface="Verdana 2" panose="020B0604020202020204" charset="0"/>
                <a:cs typeface="Verdana 2" panose="020B0604020202020204" charset="0"/>
                <a:sym typeface="Muli Ultra-Bold"/>
              </a:rPr>
              <a:t>14h00</a:t>
            </a: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 - 14h30</a:t>
            </a:r>
          </a:p>
          <a:p>
            <a:pPr algn="ctr">
              <a:lnSpc>
                <a:spcPts val="6088"/>
              </a:lnSpc>
            </a:pPr>
            <a:endParaRPr lang="en-US" sz="2844" b="1" dirty="0">
              <a:solidFill>
                <a:srgbClr val="F6983C"/>
              </a:solidFill>
              <a:latin typeface="Verdana 2" panose="020B0604020202020204" charset="0"/>
              <a:ea typeface="Verdana 2" panose="020B0604020202020204" charset="0"/>
              <a:cs typeface="Verdana 2" panose="020B0604020202020204" charset="0"/>
              <a:sym typeface="Muli Ultra-Bold"/>
            </a:endParaRP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14h30 - 14h45 </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14h45 - 15h15</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 </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15h15 - 15h45</a:t>
            </a:r>
          </a:p>
        </p:txBody>
      </p:sp>
      <p:sp>
        <p:nvSpPr>
          <p:cNvPr id="12" name="TextBox 12"/>
          <p:cNvSpPr txBox="1"/>
          <p:nvPr/>
        </p:nvSpPr>
        <p:spPr>
          <a:xfrm>
            <a:off x="595640" y="506730"/>
            <a:ext cx="16813438" cy="487313"/>
          </a:xfrm>
          <a:prstGeom prst="rect">
            <a:avLst/>
          </a:prstGeom>
        </p:spPr>
        <p:txBody>
          <a:bodyPr wrap="square" lIns="0" tIns="0" rIns="0" bIns="0" rtlCol="0" anchor="t">
            <a:spAutoFit/>
          </a:bodyPr>
          <a:lstStyle/>
          <a:p>
            <a:pPr algn="l">
              <a:lnSpc>
                <a:spcPts val="3839"/>
              </a:lnSpc>
            </a:pPr>
            <a:r>
              <a:rPr lang="en-US" sz="3999" b="1" dirty="0">
                <a:solidFill>
                  <a:srgbClr val="21B0C3"/>
                </a:solidFill>
                <a:latin typeface="Verdana" panose="020B0604030504040204" pitchFamily="34" charset="0"/>
                <a:ea typeface="Verdana" panose="020B0604030504040204" pitchFamily="34" charset="0"/>
                <a:cs typeface="Archivo Black"/>
                <a:sym typeface="Archivo Black"/>
              </a:rPr>
              <a:t>MARDI 28 JANVIER 2025 - DEUXIÈME JOURNÉE / SUITE </a:t>
            </a:r>
          </a:p>
        </p:txBody>
      </p:sp>
      <p:sp>
        <p:nvSpPr>
          <p:cNvPr id="13" name="TextBox 13"/>
          <p:cNvSpPr txBox="1"/>
          <p:nvPr/>
        </p:nvSpPr>
        <p:spPr>
          <a:xfrm>
            <a:off x="4021945" y="1384219"/>
            <a:ext cx="13387133" cy="795089"/>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Discussions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en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groupes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sur le plan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mobilisation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ressources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le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mécanisme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financement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innovant pour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l'économie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bleue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circulaire</a:t>
            </a:r>
            <a:endParaRPr lang="en-US" sz="2844" b="1" dirty="0">
              <a:solidFill>
                <a:srgbClr val="FDFEFD"/>
              </a:solidFill>
              <a:latin typeface="Verdana 2" panose="020B0604020202020204" charset="0"/>
              <a:ea typeface="Verdana 2" panose="020B0604020202020204" charset="0"/>
              <a:cs typeface="Verdana 2" panose="020B0604020202020204" charset="0"/>
              <a:sym typeface="Muli Bold"/>
            </a:endParaRPr>
          </a:p>
        </p:txBody>
      </p:sp>
      <p:sp>
        <p:nvSpPr>
          <p:cNvPr id="14" name="TextBox 14"/>
          <p:cNvSpPr txBox="1"/>
          <p:nvPr/>
        </p:nvSpPr>
        <p:spPr>
          <a:xfrm>
            <a:off x="4031020" y="2876463"/>
            <a:ext cx="9347766" cy="394666"/>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Restitution des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résolutions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des travaux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groupe</a:t>
            </a:r>
            <a:endParaRPr lang="en-US" sz="2844" b="1" dirty="0">
              <a:solidFill>
                <a:srgbClr val="FDFEFD"/>
              </a:solidFill>
              <a:latin typeface="Verdana 2" panose="020B0604020202020204" charset="0"/>
              <a:ea typeface="Verdana 2" panose="020B0604020202020204" charset="0"/>
              <a:cs typeface="Verdana 2" panose="020B0604020202020204" charset="0"/>
              <a:sym typeface="Muli Bold"/>
            </a:endParaRPr>
          </a:p>
        </p:txBody>
      </p:sp>
      <p:sp>
        <p:nvSpPr>
          <p:cNvPr id="15" name="TextBox 15"/>
          <p:cNvSpPr txBox="1"/>
          <p:nvPr/>
        </p:nvSpPr>
        <p:spPr>
          <a:xfrm>
            <a:off x="4031020" y="5972743"/>
            <a:ext cx="4180713"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16" name="TextBox 16"/>
          <p:cNvSpPr txBox="1"/>
          <p:nvPr/>
        </p:nvSpPr>
        <p:spPr>
          <a:xfrm>
            <a:off x="4031020" y="6751014"/>
            <a:ext cx="13826134" cy="795089"/>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9 :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Lancement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groupe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travail des experts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en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économie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circulaire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des États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insulaires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d'Afrique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l'océan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Indien</a:t>
            </a:r>
            <a:endParaRPr lang="en-US" sz="2844" b="1" dirty="0">
              <a:solidFill>
                <a:srgbClr val="FDFEFD"/>
              </a:solidFill>
              <a:latin typeface="Verdana 2" panose="020B0604020202020204" charset="0"/>
              <a:ea typeface="Verdana 2" panose="020B0604020202020204" charset="0"/>
              <a:cs typeface="Verdana 2" panose="020B0604020202020204" charset="0"/>
              <a:sym typeface="Muli Bold"/>
            </a:endParaRPr>
          </a:p>
        </p:txBody>
      </p:sp>
      <p:sp>
        <p:nvSpPr>
          <p:cNvPr id="17" name="TextBox 17"/>
          <p:cNvSpPr txBox="1"/>
          <p:nvPr/>
        </p:nvSpPr>
        <p:spPr>
          <a:xfrm>
            <a:off x="4031020" y="3704737"/>
            <a:ext cx="5130411" cy="396111"/>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6983C"/>
                </a:solidFill>
                <a:latin typeface="Verdana 2" panose="020B0604020202020204" charset="0"/>
                <a:ea typeface="Verdana 2" panose="020B0604020202020204" charset="0"/>
                <a:cs typeface="Verdana 2" panose="020B0604020202020204" charset="0"/>
                <a:sym typeface="Muli Bold"/>
              </a:rPr>
              <a:t>Pause déjeuner </a:t>
            </a:r>
          </a:p>
        </p:txBody>
      </p:sp>
      <p:sp>
        <p:nvSpPr>
          <p:cNvPr id="18" name="TextBox 18"/>
          <p:cNvSpPr txBox="1"/>
          <p:nvPr/>
        </p:nvSpPr>
        <p:spPr>
          <a:xfrm>
            <a:off x="4021945" y="4430496"/>
            <a:ext cx="13826134" cy="795089"/>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8 :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rôle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d'une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gouvernance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efficace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dans la mise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en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œuvre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l'économie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circulaire</a:t>
            </a:r>
            <a:endParaRPr lang="en-US" sz="2844" b="1" dirty="0">
              <a:solidFill>
                <a:srgbClr val="FDFEFD"/>
              </a:solidFill>
              <a:latin typeface="Verdana 2" panose="020B0604020202020204" charset="0"/>
              <a:ea typeface="Verdana 2" panose="020B0604020202020204" charset="0"/>
              <a:cs typeface="Verdana 2" panose="020B0604020202020204" charset="0"/>
              <a:sym typeface="Muli Bold"/>
            </a:endParaRPr>
          </a:p>
        </p:txBody>
      </p:sp>
      <p:sp>
        <p:nvSpPr>
          <p:cNvPr id="19" name="TextBox 19"/>
          <p:cNvSpPr txBox="1"/>
          <p:nvPr/>
        </p:nvSpPr>
        <p:spPr>
          <a:xfrm>
            <a:off x="4031020" y="8293261"/>
            <a:ext cx="13826134" cy="394666"/>
          </a:xfrm>
          <a:prstGeom prst="rect">
            <a:avLst/>
          </a:prstGeom>
        </p:spPr>
        <p:txBody>
          <a:bodyPr lIns="0" tIns="0" rIns="0" bIns="0" rtlCol="0" anchor="t">
            <a:spAutoFit/>
          </a:bodyPr>
          <a:lstStyle/>
          <a:p>
            <a:pPr marL="0" lvl="0" indent="0" algn="l">
              <a:lnSpc>
                <a:spcPts val="3129"/>
              </a:lnSpc>
              <a:spcBef>
                <a:spcPct val="0"/>
              </a:spcBef>
            </a:pP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mandat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du plan de travail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groupe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travail pour 2025</a:t>
            </a:r>
          </a:p>
        </p:txBody>
      </p:sp>
      <p:grpSp>
        <p:nvGrpSpPr>
          <p:cNvPr id="20" name="Group 20"/>
          <p:cNvGrpSpPr/>
          <p:nvPr/>
        </p:nvGrpSpPr>
        <p:grpSpPr>
          <a:xfrm>
            <a:off x="17773650" y="-42358"/>
            <a:ext cx="556708" cy="556708"/>
            <a:chOff x="0" y="0"/>
            <a:chExt cx="812800" cy="812800"/>
          </a:xfrm>
        </p:grpSpPr>
        <p:sp>
          <p:nvSpPr>
            <p:cNvPr id="21" name="Freeform 21"/>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23" name="TextBox 23"/>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a:solidFill>
                  <a:srgbClr val="000000"/>
                </a:solidFill>
                <a:latin typeface="Helvetica World Italics"/>
                <a:ea typeface="Helvetica World Italics"/>
                <a:cs typeface="Helvetica World Italics"/>
                <a:sym typeface="Helvetica World Italics"/>
              </a:rPr>
              <a:t>Page 10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481099"/>
            <a:ext cx="2825596" cy="3324803"/>
            <a:chOff x="0" y="0"/>
            <a:chExt cx="1908381" cy="2245540"/>
          </a:xfrm>
        </p:grpSpPr>
        <p:sp>
          <p:nvSpPr>
            <p:cNvPr id="3" name="Freeform 3"/>
            <p:cNvSpPr/>
            <p:nvPr/>
          </p:nvSpPr>
          <p:spPr>
            <a:xfrm>
              <a:off x="6350" y="6350"/>
              <a:ext cx="1895681" cy="2232840"/>
            </a:xfrm>
            <a:custGeom>
              <a:avLst/>
              <a:gdLst/>
              <a:ahLst/>
              <a:cxnLst/>
              <a:rect l="l" t="t" r="r" b="b"/>
              <a:pathLst>
                <a:path w="1895681" h="2232840">
                  <a:moveTo>
                    <a:pt x="0" y="0"/>
                  </a:moveTo>
                  <a:lnTo>
                    <a:pt x="1895681" y="0"/>
                  </a:lnTo>
                  <a:lnTo>
                    <a:pt x="1895681" y="2232840"/>
                  </a:lnTo>
                  <a:lnTo>
                    <a:pt x="0" y="2232840"/>
                  </a:lnTo>
                  <a:close/>
                </a:path>
              </a:pathLst>
            </a:custGeom>
            <a:solidFill>
              <a:srgbClr val="FDFEFD"/>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4" name="Freeform 4"/>
            <p:cNvSpPr/>
            <p:nvPr/>
          </p:nvSpPr>
          <p:spPr>
            <a:xfrm>
              <a:off x="0" y="0"/>
              <a:ext cx="1908381" cy="2245540"/>
            </a:xfrm>
            <a:custGeom>
              <a:avLst/>
              <a:gdLst/>
              <a:ahLst/>
              <a:cxnLst/>
              <a:rect l="l" t="t" r="r" b="b"/>
              <a:pathLst>
                <a:path w="1908381" h="2245540">
                  <a:moveTo>
                    <a:pt x="6350" y="2245540"/>
                  </a:moveTo>
                  <a:lnTo>
                    <a:pt x="0" y="2245540"/>
                  </a:lnTo>
                  <a:lnTo>
                    <a:pt x="0" y="0"/>
                  </a:lnTo>
                  <a:lnTo>
                    <a:pt x="1908381" y="0"/>
                  </a:lnTo>
                  <a:lnTo>
                    <a:pt x="1908381" y="2245540"/>
                  </a:lnTo>
                  <a:lnTo>
                    <a:pt x="6350" y="2245540"/>
                  </a:lnTo>
                  <a:close/>
                  <a:moveTo>
                    <a:pt x="12700" y="12700"/>
                  </a:moveTo>
                  <a:lnTo>
                    <a:pt x="12700" y="2232840"/>
                  </a:lnTo>
                  <a:lnTo>
                    <a:pt x="1895681" y="2232840"/>
                  </a:lnTo>
                  <a:lnTo>
                    <a:pt x="1895681" y="12700"/>
                  </a:lnTo>
                  <a:lnTo>
                    <a:pt x="12700" y="12700"/>
                  </a:ln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5" name="Freeform 5"/>
            <p:cNvSpPr/>
            <p:nvPr/>
          </p:nvSpPr>
          <p:spPr>
            <a:xfrm>
              <a:off x="139700" y="140970"/>
              <a:ext cx="1627711" cy="1964870"/>
            </a:xfrm>
            <a:custGeom>
              <a:avLst/>
              <a:gdLst/>
              <a:ahLst/>
              <a:cxnLst/>
              <a:rect l="l" t="t" r="r" b="b"/>
              <a:pathLst>
                <a:path w="1627711" h="1964870">
                  <a:moveTo>
                    <a:pt x="0" y="0"/>
                  </a:moveTo>
                  <a:lnTo>
                    <a:pt x="1627711" y="0"/>
                  </a:lnTo>
                  <a:lnTo>
                    <a:pt x="1627711" y="1964870"/>
                  </a:lnTo>
                  <a:lnTo>
                    <a:pt x="0" y="1964870"/>
                  </a:lnTo>
                  <a:close/>
                </a:path>
              </a:pathLst>
            </a:custGeom>
            <a:solidFill>
              <a:srgbClr val="FFFFFF"/>
            </a:solidFill>
          </p:spPr>
          <p:txBody>
            <a:bodyPr/>
            <a:lstStyle/>
            <a:p>
              <a:endParaRPr lang="LID4096">
                <a:latin typeface="Verdana 2" panose="020B0604020202020204" charset="0"/>
                <a:ea typeface="Verdana 2" panose="020B0604020202020204" charset="0"/>
                <a:cs typeface="Verdana 2" panose="020B0604020202020204" charset="0"/>
              </a:endParaRPr>
            </a:p>
          </p:txBody>
        </p:sp>
      </p:grpSp>
      <p:grpSp>
        <p:nvGrpSpPr>
          <p:cNvPr id="6" name="Group 6"/>
          <p:cNvGrpSpPr/>
          <p:nvPr/>
        </p:nvGrpSpPr>
        <p:grpSpPr>
          <a:xfrm>
            <a:off x="4112661" y="3481099"/>
            <a:ext cx="13146639" cy="3324803"/>
            <a:chOff x="0" y="0"/>
            <a:chExt cx="5272190" cy="1333344"/>
          </a:xfrm>
        </p:grpSpPr>
        <p:sp>
          <p:nvSpPr>
            <p:cNvPr id="7" name="Freeform 7"/>
            <p:cNvSpPr/>
            <p:nvPr/>
          </p:nvSpPr>
          <p:spPr>
            <a:xfrm>
              <a:off x="0" y="0"/>
              <a:ext cx="5272190" cy="1333344"/>
            </a:xfrm>
            <a:custGeom>
              <a:avLst/>
              <a:gdLst/>
              <a:ahLst/>
              <a:cxnLst/>
              <a:rect l="l" t="t" r="r" b="b"/>
              <a:pathLst>
                <a:path w="5272190" h="1333344">
                  <a:moveTo>
                    <a:pt x="0" y="0"/>
                  </a:moveTo>
                  <a:lnTo>
                    <a:pt x="5272190" y="0"/>
                  </a:lnTo>
                  <a:lnTo>
                    <a:pt x="5272190" y="1333344"/>
                  </a:lnTo>
                  <a:lnTo>
                    <a:pt x="0" y="1333344"/>
                  </a:lnTo>
                  <a:close/>
                </a:path>
              </a:pathLst>
            </a:custGeom>
            <a:solidFill>
              <a:srgbClr val="21B0C3"/>
            </a:solidFill>
          </p:spPr>
          <p:txBody>
            <a:bodyPr/>
            <a:lstStyle/>
            <a:p>
              <a:endParaRPr lang="LID4096"/>
            </a:p>
          </p:txBody>
        </p:sp>
      </p:grpSp>
      <p:sp>
        <p:nvSpPr>
          <p:cNvPr id="8" name="Freeform 8"/>
          <p:cNvSpPr/>
          <p:nvPr/>
        </p:nvSpPr>
        <p:spPr>
          <a:xfrm>
            <a:off x="1028700" y="9258300"/>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2"/>
            <a:stretch>
              <a:fillRect l="-614" t="-3219" r="-614"/>
            </a:stretch>
          </a:blipFill>
        </p:spPr>
        <p:txBody>
          <a:bodyPr/>
          <a:lstStyle/>
          <a:p>
            <a:endParaRPr lang="LID4096"/>
          </a:p>
        </p:txBody>
      </p:sp>
      <p:sp>
        <p:nvSpPr>
          <p:cNvPr id="9" name="Freeform 9"/>
          <p:cNvSpPr/>
          <p:nvPr/>
        </p:nvSpPr>
        <p:spPr>
          <a:xfrm>
            <a:off x="4444270" y="9258300"/>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3"/>
            <a:stretch>
              <a:fillRect/>
            </a:stretch>
          </a:blipFill>
        </p:spPr>
        <p:txBody>
          <a:bodyPr/>
          <a:lstStyle/>
          <a:p>
            <a:endParaRPr lang="LID4096"/>
          </a:p>
        </p:txBody>
      </p:sp>
      <p:sp>
        <p:nvSpPr>
          <p:cNvPr id="10" name="Freeform 10"/>
          <p:cNvSpPr/>
          <p:nvPr/>
        </p:nvSpPr>
        <p:spPr>
          <a:xfrm>
            <a:off x="3372446" y="9258300"/>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4"/>
            <a:stretch>
              <a:fillRect b="-13464"/>
            </a:stretch>
          </a:blipFill>
        </p:spPr>
        <p:txBody>
          <a:bodyPr/>
          <a:lstStyle/>
          <a:p>
            <a:endParaRPr lang="LID4096"/>
          </a:p>
        </p:txBody>
      </p:sp>
      <p:sp>
        <p:nvSpPr>
          <p:cNvPr id="11" name="TextBox 11"/>
          <p:cNvSpPr txBox="1"/>
          <p:nvPr/>
        </p:nvSpPr>
        <p:spPr>
          <a:xfrm>
            <a:off x="4296197" y="3691146"/>
            <a:ext cx="3819719" cy="397545"/>
          </a:xfrm>
          <a:prstGeom prst="rect">
            <a:avLst/>
          </a:prstGeom>
        </p:spPr>
        <p:txBody>
          <a:bodyPr lIns="0" tIns="0" rIns="0" bIns="0" rtlCol="0" anchor="t">
            <a:spAutoFit/>
          </a:bodyPr>
          <a:lstStyle/>
          <a:p>
            <a:pPr marL="0" lvl="0" indent="0" algn="l">
              <a:lnSpc>
                <a:spcPts val="3093"/>
              </a:lnSpc>
              <a:spcBef>
                <a:spcPct val="0"/>
              </a:spcBef>
            </a:pPr>
            <a:r>
              <a:rPr lang="en-US" sz="2812" i="1">
                <a:solidFill>
                  <a:srgbClr val="FDFEFD"/>
                </a:solidFill>
                <a:latin typeface="Verdana 2" panose="020B0604020202020204" charset="0"/>
                <a:ea typeface="Verdana 2" panose="020B0604020202020204" charset="0"/>
                <a:cs typeface="Verdana 2" panose="020B0604020202020204" charset="0"/>
                <a:sym typeface="Muli Italics"/>
              </a:rPr>
              <a:t>Questions - réponses </a:t>
            </a:r>
          </a:p>
        </p:txBody>
      </p:sp>
      <p:sp>
        <p:nvSpPr>
          <p:cNvPr id="12" name="TextBox 12"/>
          <p:cNvSpPr txBox="1"/>
          <p:nvPr/>
        </p:nvSpPr>
        <p:spPr>
          <a:xfrm>
            <a:off x="1028700" y="3392161"/>
            <a:ext cx="2787814" cy="2967479"/>
          </a:xfrm>
          <a:prstGeom prst="rect">
            <a:avLst/>
          </a:prstGeom>
        </p:spPr>
        <p:txBody>
          <a:bodyPr lIns="0" tIns="0" rIns="0" bIns="0" rtlCol="0" anchor="t">
            <a:spAutoFit/>
          </a:bodyPr>
          <a:lstStyle/>
          <a:p>
            <a:pPr algn="ctr">
              <a:lnSpc>
                <a:spcPts val="6018"/>
              </a:lnSpc>
            </a:pPr>
            <a:r>
              <a:rPr lang="en-US" sz="2812" b="1">
                <a:solidFill>
                  <a:srgbClr val="F6983C"/>
                </a:solidFill>
                <a:latin typeface="Verdana 2" panose="020B0604020202020204" charset="0"/>
                <a:ea typeface="Verdana 2" panose="020B0604020202020204" charset="0"/>
                <a:cs typeface="Verdana 2" panose="020B0604020202020204" charset="0"/>
                <a:sym typeface="Muli Ultra-Bold"/>
              </a:rPr>
              <a:t>15h45 - 16h00</a:t>
            </a:r>
          </a:p>
          <a:p>
            <a:pPr algn="ctr">
              <a:lnSpc>
                <a:spcPts val="6018"/>
              </a:lnSpc>
            </a:pPr>
            <a:r>
              <a:rPr lang="en-US" sz="2812" b="1">
                <a:solidFill>
                  <a:srgbClr val="F6983C"/>
                </a:solidFill>
                <a:latin typeface="Verdana 2" panose="020B0604020202020204" charset="0"/>
                <a:ea typeface="Verdana 2" panose="020B0604020202020204" charset="0"/>
                <a:cs typeface="Verdana 2" panose="020B0604020202020204" charset="0"/>
                <a:sym typeface="Muli Ultra-Bold"/>
              </a:rPr>
              <a:t>16h00 - 16h15 </a:t>
            </a:r>
          </a:p>
          <a:p>
            <a:pPr algn="ctr">
              <a:lnSpc>
                <a:spcPts val="6018"/>
              </a:lnSpc>
            </a:pPr>
            <a:r>
              <a:rPr lang="en-US" sz="2812" b="1">
                <a:solidFill>
                  <a:srgbClr val="F6983C"/>
                </a:solidFill>
                <a:latin typeface="Verdana 2" panose="020B0604020202020204" charset="0"/>
                <a:ea typeface="Verdana 2" panose="020B0604020202020204" charset="0"/>
                <a:cs typeface="Verdana 2" panose="020B0604020202020204" charset="0"/>
                <a:sym typeface="Muli Ultra-Bold"/>
              </a:rPr>
              <a:t>16h15 - 16h30</a:t>
            </a:r>
          </a:p>
          <a:p>
            <a:pPr algn="ctr">
              <a:lnSpc>
                <a:spcPts val="6018"/>
              </a:lnSpc>
            </a:pPr>
            <a:r>
              <a:rPr lang="en-US" sz="2812" b="1">
                <a:solidFill>
                  <a:srgbClr val="F6983C"/>
                </a:solidFill>
                <a:latin typeface="Verdana 2" panose="020B0604020202020204" charset="0"/>
                <a:ea typeface="Verdana 2" panose="020B0604020202020204" charset="0"/>
                <a:cs typeface="Verdana 2" panose="020B0604020202020204" charset="0"/>
                <a:sym typeface="Muli Ultra-Bold"/>
              </a:rPr>
              <a:t>16h30 </a:t>
            </a:r>
          </a:p>
        </p:txBody>
      </p:sp>
      <p:sp>
        <p:nvSpPr>
          <p:cNvPr id="13" name="TextBox 13"/>
          <p:cNvSpPr txBox="1"/>
          <p:nvPr/>
        </p:nvSpPr>
        <p:spPr>
          <a:xfrm>
            <a:off x="1235543" y="2281053"/>
            <a:ext cx="14927223" cy="500073"/>
          </a:xfrm>
          <a:prstGeom prst="rect">
            <a:avLst/>
          </a:prstGeom>
        </p:spPr>
        <p:txBody>
          <a:bodyPr lIns="0" tIns="0" rIns="0" bIns="0" rtlCol="0" anchor="t">
            <a:spAutoFit/>
          </a:bodyPr>
          <a:lstStyle/>
          <a:p>
            <a:pPr algn="l">
              <a:lnSpc>
                <a:spcPts val="3839"/>
              </a:lnSpc>
            </a:pPr>
            <a:r>
              <a:rPr lang="en-US" sz="3999" b="1" dirty="0">
                <a:solidFill>
                  <a:srgbClr val="21B0C3"/>
                </a:solidFill>
                <a:latin typeface="Verdana" panose="020B0604030504040204" pitchFamily="34" charset="0"/>
                <a:ea typeface="Verdana" panose="020B0604030504040204" pitchFamily="34" charset="0"/>
                <a:cs typeface="Archivo Black"/>
                <a:sym typeface="Archivo Black"/>
              </a:rPr>
              <a:t>MARDI 28 JANVIER </a:t>
            </a:r>
            <a:r>
              <a:rPr lang="en-US" sz="3999" dirty="0">
                <a:solidFill>
                  <a:srgbClr val="21B0C3"/>
                </a:solidFill>
                <a:latin typeface="Archivo Black"/>
                <a:ea typeface="Archivo Black"/>
                <a:cs typeface="Archivo Black"/>
                <a:sym typeface="Archivo Black"/>
              </a:rPr>
              <a:t>2025 - DEUXIÈME JOURNÉE / FIN </a:t>
            </a:r>
          </a:p>
        </p:txBody>
      </p:sp>
      <p:sp>
        <p:nvSpPr>
          <p:cNvPr id="14" name="TextBox 14"/>
          <p:cNvSpPr txBox="1"/>
          <p:nvPr/>
        </p:nvSpPr>
        <p:spPr>
          <a:xfrm>
            <a:off x="4293784" y="5915767"/>
            <a:ext cx="9026686" cy="397545"/>
          </a:xfrm>
          <a:prstGeom prst="rect">
            <a:avLst/>
          </a:prstGeom>
        </p:spPr>
        <p:txBody>
          <a:bodyPr lIns="0" tIns="0" rIns="0" bIns="0" rtlCol="0" anchor="t">
            <a:spAutoFit/>
          </a:bodyPr>
          <a:lstStyle/>
          <a:p>
            <a:pPr marL="0" lvl="0" indent="0" algn="l">
              <a:lnSpc>
                <a:spcPts val="3093"/>
              </a:lnSpc>
              <a:spcBef>
                <a:spcPct val="0"/>
              </a:spcBef>
            </a:pPr>
            <a:r>
              <a:rPr lang="en-US" sz="2812" b="1" dirty="0">
                <a:solidFill>
                  <a:srgbClr val="F6983C"/>
                </a:solidFill>
                <a:latin typeface="Verdana 2" panose="020B0604020202020204" charset="0"/>
                <a:ea typeface="Verdana 2" panose="020B0604020202020204" charset="0"/>
                <a:cs typeface="Verdana 2" panose="020B0604020202020204" charset="0"/>
                <a:sym typeface="Muli Bold"/>
              </a:rPr>
              <a:t>Coffee networking- Fin de la deuxième </a:t>
            </a:r>
            <a:r>
              <a:rPr lang="en-US" sz="2812" b="1" dirty="0" err="1">
                <a:solidFill>
                  <a:srgbClr val="F6983C"/>
                </a:solidFill>
                <a:latin typeface="Verdana 2" panose="020B0604020202020204" charset="0"/>
                <a:ea typeface="Verdana 2" panose="020B0604020202020204" charset="0"/>
                <a:cs typeface="Verdana 2" panose="020B0604020202020204" charset="0"/>
                <a:sym typeface="Muli Bold"/>
              </a:rPr>
              <a:t>journée</a:t>
            </a:r>
            <a:endParaRPr lang="en-US" sz="2812" b="1" dirty="0">
              <a:solidFill>
                <a:srgbClr val="F6983C"/>
              </a:solidFill>
              <a:latin typeface="Verdana 2" panose="020B0604020202020204" charset="0"/>
              <a:ea typeface="Verdana 2" panose="020B0604020202020204" charset="0"/>
              <a:cs typeface="Verdana 2" panose="020B0604020202020204" charset="0"/>
              <a:sym typeface="Muli Bold"/>
            </a:endParaRPr>
          </a:p>
        </p:txBody>
      </p:sp>
      <p:sp>
        <p:nvSpPr>
          <p:cNvPr id="15" name="TextBox 15"/>
          <p:cNvSpPr txBox="1"/>
          <p:nvPr/>
        </p:nvSpPr>
        <p:spPr>
          <a:xfrm>
            <a:off x="4293784" y="5181621"/>
            <a:ext cx="12206965" cy="381721"/>
          </a:xfrm>
          <a:prstGeom prst="rect">
            <a:avLst/>
          </a:prstGeom>
        </p:spPr>
        <p:txBody>
          <a:bodyPr lIns="0" tIns="0" rIns="0" bIns="0" rtlCol="0" anchor="t">
            <a:spAutoFit/>
          </a:bodyPr>
          <a:lstStyle/>
          <a:p>
            <a:pPr marL="0" lvl="0" indent="0" algn="l">
              <a:lnSpc>
                <a:spcPts val="3093"/>
              </a:lnSpc>
              <a:spcBef>
                <a:spcPct val="0"/>
              </a:spcBef>
            </a:pPr>
            <a:r>
              <a:rPr lang="en-US" sz="2812" b="1">
                <a:solidFill>
                  <a:srgbClr val="FDFEFD"/>
                </a:solidFill>
                <a:latin typeface="Muli Bold"/>
                <a:ea typeface="Muli Bold"/>
                <a:cs typeface="Muli Bold"/>
                <a:sym typeface="Muli Bold"/>
              </a:rPr>
              <a:t>Remarques finales et remerciements</a:t>
            </a:r>
          </a:p>
        </p:txBody>
      </p:sp>
      <p:sp>
        <p:nvSpPr>
          <p:cNvPr id="16" name="TextBox 16"/>
          <p:cNvSpPr txBox="1"/>
          <p:nvPr/>
        </p:nvSpPr>
        <p:spPr>
          <a:xfrm>
            <a:off x="4296197" y="4425292"/>
            <a:ext cx="11662139" cy="390668"/>
          </a:xfrm>
          <a:prstGeom prst="rect">
            <a:avLst/>
          </a:prstGeom>
        </p:spPr>
        <p:txBody>
          <a:bodyPr lIns="0" tIns="0" rIns="0" bIns="0" rtlCol="0" anchor="t">
            <a:spAutoFit/>
          </a:bodyPr>
          <a:lstStyle/>
          <a:p>
            <a:pPr marL="0" lvl="0" indent="0" algn="l">
              <a:lnSpc>
                <a:spcPts val="3094"/>
              </a:lnSpc>
              <a:spcBef>
                <a:spcPct val="0"/>
              </a:spcBef>
            </a:pPr>
            <a:r>
              <a:rPr lang="en-US" sz="2813" b="1" dirty="0">
                <a:solidFill>
                  <a:srgbClr val="FDFEFD"/>
                </a:solidFill>
                <a:latin typeface="Muli Bold"/>
                <a:ea typeface="Muli Bold"/>
                <a:cs typeface="Muli Bold"/>
                <a:sym typeface="Muli Bold"/>
              </a:rPr>
              <a:t>Résumé des </a:t>
            </a:r>
            <a:r>
              <a:rPr lang="en-US" sz="2813" b="1" dirty="0" err="1">
                <a:solidFill>
                  <a:srgbClr val="FDFEFD"/>
                </a:solidFill>
                <a:latin typeface="Muli Bold"/>
                <a:ea typeface="Muli Bold"/>
                <a:cs typeface="Muli Bold"/>
                <a:sym typeface="Muli Bold"/>
              </a:rPr>
              <a:t>principales</a:t>
            </a:r>
            <a:r>
              <a:rPr lang="en-US" sz="2813" b="1" dirty="0">
                <a:solidFill>
                  <a:srgbClr val="FDFEFD"/>
                </a:solidFill>
                <a:latin typeface="Muli Bold"/>
                <a:ea typeface="Muli Bold"/>
                <a:cs typeface="Muli Bold"/>
                <a:sym typeface="Muli Bold"/>
              </a:rPr>
              <a:t> discussions et des </a:t>
            </a:r>
            <a:r>
              <a:rPr lang="en-US" sz="2813" b="1" dirty="0" err="1">
                <a:solidFill>
                  <a:srgbClr val="FDFEFD"/>
                </a:solidFill>
                <a:latin typeface="Muli Bold"/>
                <a:ea typeface="Muli Bold"/>
                <a:cs typeface="Muli Bold"/>
                <a:sym typeface="Muli Bold"/>
              </a:rPr>
              <a:t>prochaines</a:t>
            </a:r>
            <a:r>
              <a:rPr lang="en-US" sz="2813" b="1" dirty="0">
                <a:solidFill>
                  <a:srgbClr val="FDFEFD"/>
                </a:solidFill>
                <a:latin typeface="Muli Bold"/>
                <a:ea typeface="Muli Bold"/>
                <a:cs typeface="Muli Bold"/>
                <a:sym typeface="Muli Bold"/>
              </a:rPr>
              <a:t> étapes </a:t>
            </a:r>
          </a:p>
        </p:txBody>
      </p:sp>
      <p:grpSp>
        <p:nvGrpSpPr>
          <p:cNvPr id="17" name="Group 17"/>
          <p:cNvGrpSpPr/>
          <p:nvPr/>
        </p:nvGrpSpPr>
        <p:grpSpPr>
          <a:xfrm>
            <a:off x="17773650" y="-42358"/>
            <a:ext cx="556708" cy="556708"/>
            <a:chOff x="0" y="0"/>
            <a:chExt cx="812800" cy="812800"/>
          </a:xfrm>
        </p:grpSpPr>
        <p:sp>
          <p:nvSpPr>
            <p:cNvPr id="18" name="Freeform 18"/>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20" name="TextBox 20"/>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45" b="-15045"/>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30862" y="3507884"/>
            <a:ext cx="5522351" cy="2269917"/>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SESSION 1 : </a:t>
            </a:r>
          </a:p>
          <a:p>
            <a:pPr algn="ctr">
              <a:lnSpc>
                <a:spcPts val="4900"/>
              </a:lnSpc>
            </a:pPr>
            <a:r>
              <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rPr>
              <a:t>INTRODUCTION DU PROJET </a:t>
            </a:r>
          </a:p>
        </p:txBody>
      </p:sp>
      <p:grpSp>
        <p:nvGrpSpPr>
          <p:cNvPr id="11" name="Group 11"/>
          <p:cNvGrpSpPr/>
          <p:nvPr/>
        </p:nvGrpSpPr>
        <p:grpSpPr>
          <a:xfrm>
            <a:off x="12833801" y="0"/>
            <a:ext cx="5454199" cy="1878497"/>
            <a:chOff x="0" y="0"/>
            <a:chExt cx="1436497" cy="494748"/>
          </a:xfrm>
        </p:grpSpPr>
        <p:sp>
          <p:nvSpPr>
            <p:cNvPr id="12" name="Freeform 12"/>
            <p:cNvSpPr/>
            <p:nvPr/>
          </p:nvSpPr>
          <p:spPr>
            <a:xfrm>
              <a:off x="0" y="0"/>
              <a:ext cx="1436497" cy="494748"/>
            </a:xfrm>
            <a:custGeom>
              <a:avLst/>
              <a:gdLst/>
              <a:ahLst/>
              <a:cxnLst/>
              <a:rect l="l" t="t" r="r" b="b"/>
              <a:pathLst>
                <a:path w="1436497" h="494748">
                  <a:moveTo>
                    <a:pt x="7097" y="0"/>
                  </a:moveTo>
                  <a:lnTo>
                    <a:pt x="1429400" y="0"/>
                  </a:lnTo>
                  <a:cubicBezTo>
                    <a:pt x="1433319" y="0"/>
                    <a:pt x="1436497" y="3178"/>
                    <a:pt x="1436497" y="7097"/>
                  </a:cubicBezTo>
                  <a:lnTo>
                    <a:pt x="1436497" y="487651"/>
                  </a:lnTo>
                  <a:cubicBezTo>
                    <a:pt x="1436497" y="491571"/>
                    <a:pt x="1433319" y="494748"/>
                    <a:pt x="1429400" y="494748"/>
                  </a:cubicBezTo>
                  <a:lnTo>
                    <a:pt x="7097" y="494748"/>
                  </a:lnTo>
                  <a:cubicBezTo>
                    <a:pt x="3178" y="494748"/>
                    <a:pt x="0" y="491571"/>
                    <a:pt x="0" y="487651"/>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532848"/>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3007459" y="309684"/>
            <a:ext cx="5224501" cy="1259127"/>
          </a:xfrm>
          <a:prstGeom prst="rect">
            <a:avLst/>
          </a:prstGeom>
        </p:spPr>
        <p:txBody>
          <a:bodyPr lIns="0" tIns="0" rIns="0" bIns="0" rtlCol="0" anchor="t">
            <a:spAutoFit/>
          </a:bodyPr>
          <a:lstStyle/>
          <a:p>
            <a:pPr algn="l">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Intervenant</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p>
          <a:p>
            <a:pPr algn="l">
              <a:lnSpc>
                <a:spcPts val="1960"/>
              </a:lnSpc>
            </a:pP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Raj MOHABEER, </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chargé de mission COI</a:t>
            </a:r>
          </a:p>
          <a:p>
            <a:pPr algn="l">
              <a:lnSpc>
                <a:spcPts val="1960"/>
              </a:lnSpc>
            </a:pPr>
            <a:endPar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endParaRPr>
          </a:p>
          <a:p>
            <a:pPr algn="l">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Modérateur</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p>
          <a:p>
            <a:pPr algn="l">
              <a:lnSpc>
                <a:spcPts val="1960"/>
              </a:lnSpc>
            </a:pP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Gilles RIBOUET,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responsable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de la communication de la COI </a:t>
            </a:r>
          </a:p>
        </p:txBody>
      </p:sp>
      <p:sp>
        <p:nvSpPr>
          <p:cNvPr id="15" name="TextBox 15"/>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533" b="-15533"/>
              </a:stretch>
            </a:blipFill>
          </p:spPr>
          <p:txBody>
            <a:bodyPr/>
            <a:lstStyle/>
            <a:p>
              <a:endParaRPr lang="LID4096"/>
            </a:p>
          </p:txBody>
        </p:sp>
      </p:grpSp>
      <p:grpSp>
        <p:nvGrpSpPr>
          <p:cNvPr id="4" name="Group 4"/>
          <p:cNvGrpSpPr/>
          <p:nvPr/>
        </p:nvGrpSpPr>
        <p:grpSpPr>
          <a:xfrm>
            <a:off x="0" y="2645140"/>
            <a:ext cx="5784076" cy="3615248"/>
            <a:chOff x="0" y="0"/>
            <a:chExt cx="1523378" cy="952164"/>
          </a:xfrm>
        </p:grpSpPr>
        <p:sp>
          <p:nvSpPr>
            <p:cNvPr id="5" name="Freeform 5"/>
            <p:cNvSpPr/>
            <p:nvPr/>
          </p:nvSpPr>
          <p:spPr>
            <a:xfrm>
              <a:off x="0" y="0"/>
              <a:ext cx="1523378" cy="952164"/>
            </a:xfrm>
            <a:custGeom>
              <a:avLst/>
              <a:gdLst/>
              <a:ahLst/>
              <a:cxnLst/>
              <a:rect l="l" t="t" r="r" b="b"/>
              <a:pathLst>
                <a:path w="1523378" h="952164">
                  <a:moveTo>
                    <a:pt x="6692" y="0"/>
                  </a:moveTo>
                  <a:lnTo>
                    <a:pt x="1516686" y="0"/>
                  </a:lnTo>
                  <a:cubicBezTo>
                    <a:pt x="1520382" y="0"/>
                    <a:pt x="1523378" y="2996"/>
                    <a:pt x="1523378" y="6692"/>
                  </a:cubicBezTo>
                  <a:lnTo>
                    <a:pt x="1523378" y="945472"/>
                  </a:lnTo>
                  <a:cubicBezTo>
                    <a:pt x="1523378" y="949168"/>
                    <a:pt x="1520382" y="952164"/>
                    <a:pt x="1516686" y="952164"/>
                  </a:cubicBezTo>
                  <a:lnTo>
                    <a:pt x="6692" y="952164"/>
                  </a:lnTo>
                  <a:cubicBezTo>
                    <a:pt x="2996" y="952164"/>
                    <a:pt x="0" y="949168"/>
                    <a:pt x="0" y="945472"/>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990264"/>
            </a:xfrm>
            <a:prstGeom prst="rect">
              <a:avLst/>
            </a:prstGeom>
          </p:spPr>
          <p:txBody>
            <a:bodyPr lIns="50800" tIns="50800" rIns="50800" bIns="50800" rtlCol="0" anchor="ctr"/>
            <a:lstStyle/>
            <a:p>
              <a:pPr algn="ctr">
                <a:lnSpc>
                  <a:spcPts val="2660"/>
                </a:lnSpc>
              </a:pPr>
              <a:endParaRPr/>
            </a:p>
          </p:txBody>
        </p:sp>
      </p:grpSp>
      <p:grpSp>
        <p:nvGrpSpPr>
          <p:cNvPr id="7" name="Group 7"/>
          <p:cNvGrpSpPr/>
          <p:nvPr/>
        </p:nvGrpSpPr>
        <p:grpSpPr>
          <a:xfrm>
            <a:off x="16445649" y="-42358"/>
            <a:ext cx="1842351" cy="1842351"/>
            <a:chOff x="0" y="0"/>
            <a:chExt cx="812800" cy="812800"/>
          </a:xfrm>
        </p:grpSpPr>
        <p:sp>
          <p:nvSpPr>
            <p:cNvPr id="8" name="Freeform 8"/>
            <p:cNvSpPr/>
            <p:nvPr/>
          </p:nvSpPr>
          <p:spPr>
            <a:xfrm>
              <a:off x="0" y="0"/>
              <a:ext cx="812800" cy="812800"/>
            </a:xfrm>
            <a:custGeom>
              <a:avLst/>
              <a:gdLst/>
              <a:ahLst/>
              <a:cxnLst/>
              <a:rect l="l" t="t" r="r" b="b"/>
              <a:pathLst>
                <a:path w="812800" h="812800">
                  <a:moveTo>
                    <a:pt x="21011" y="0"/>
                  </a:moveTo>
                  <a:lnTo>
                    <a:pt x="791789" y="0"/>
                  </a:lnTo>
                  <a:cubicBezTo>
                    <a:pt x="797361" y="0"/>
                    <a:pt x="802706" y="2214"/>
                    <a:pt x="806646" y="6154"/>
                  </a:cubicBezTo>
                  <a:cubicBezTo>
                    <a:pt x="810586" y="10094"/>
                    <a:pt x="812800" y="15439"/>
                    <a:pt x="812800" y="21011"/>
                  </a:cubicBezTo>
                  <a:lnTo>
                    <a:pt x="812800" y="791789"/>
                  </a:lnTo>
                  <a:cubicBezTo>
                    <a:pt x="812800" y="797361"/>
                    <a:pt x="810586" y="802706"/>
                    <a:pt x="806646" y="806646"/>
                  </a:cubicBezTo>
                  <a:cubicBezTo>
                    <a:pt x="802706" y="810586"/>
                    <a:pt x="797361" y="812800"/>
                    <a:pt x="791789" y="812800"/>
                  </a:cubicBezTo>
                  <a:lnTo>
                    <a:pt x="21011" y="812800"/>
                  </a:lnTo>
                  <a:cubicBezTo>
                    <a:pt x="15439" y="812800"/>
                    <a:pt x="10094" y="810586"/>
                    <a:pt x="6154" y="806646"/>
                  </a:cubicBezTo>
                  <a:cubicBezTo>
                    <a:pt x="2214" y="802706"/>
                    <a:pt x="0" y="797361"/>
                    <a:pt x="0" y="791789"/>
                  </a:cubicBezTo>
                  <a:lnTo>
                    <a:pt x="0" y="21011"/>
                  </a:lnTo>
                  <a:cubicBezTo>
                    <a:pt x="0" y="15439"/>
                    <a:pt x="2214" y="10094"/>
                    <a:pt x="6154" y="6154"/>
                  </a:cubicBezTo>
                  <a:cubicBezTo>
                    <a:pt x="10094" y="2214"/>
                    <a:pt x="15439" y="0"/>
                    <a:pt x="21011" y="0"/>
                  </a:cubicBezTo>
                  <a:close/>
                </a:path>
              </a:pathLst>
            </a:custGeom>
            <a:solidFill>
              <a:srgbClr val="21B0C3"/>
            </a:solidFill>
          </p:spPr>
          <p:txBody>
            <a:bodyPr/>
            <a:lstStyle/>
            <a:p>
              <a:endParaRPr lang="LID4096"/>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1" name="Freeform 11"/>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2" name="Freeform 12"/>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3" name="TextBox 13"/>
          <p:cNvSpPr txBox="1"/>
          <p:nvPr/>
        </p:nvSpPr>
        <p:spPr>
          <a:xfrm>
            <a:off x="130862" y="3969042"/>
            <a:ext cx="5522351" cy="967444"/>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PAUSE CAFÉ</a:t>
            </a:r>
          </a:p>
        </p:txBody>
      </p:sp>
      <p:sp>
        <p:nvSpPr>
          <p:cNvPr id="14" name="TextBox 14"/>
          <p:cNvSpPr txBox="1"/>
          <p:nvPr/>
        </p:nvSpPr>
        <p:spPr>
          <a:xfrm>
            <a:off x="17068800" y="9765147"/>
            <a:ext cx="840651" cy="198003"/>
          </a:xfrm>
          <a:prstGeom prst="rect">
            <a:avLst/>
          </a:prstGeom>
        </p:spPr>
        <p:txBody>
          <a:bodyPr wrap="square"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a:t>
            </a:r>
            <a:r>
              <a:rPr lang="en-US" sz="1200" i="1" dirty="0">
                <a:solidFill>
                  <a:srgbClr val="000000"/>
                </a:solidFill>
                <a:latin typeface="Verdana" panose="020B0604030504040204" pitchFamily="34" charset="0"/>
                <a:ea typeface="Verdana" panose="020B0604030504040204" pitchFamily="34" charset="0"/>
                <a:cs typeface="Helvetica World Italics"/>
                <a:sym typeface="Helvetica World Italics"/>
              </a:rPr>
              <a:t> 13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36871" y="2834989"/>
            <a:ext cx="5522351" cy="3526671"/>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SESSION 2 : </a:t>
            </a:r>
          </a:p>
          <a:p>
            <a:pPr algn="ctr">
              <a:lnSpc>
                <a:spcPts val="4900"/>
              </a:lnSpc>
            </a:pPr>
            <a:r>
              <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rPr>
              <a:t>L’IMPORTANCE DE LA TRANSITION VERS L’ÉCONOMIE CIRCULAIRE</a:t>
            </a:r>
          </a:p>
        </p:txBody>
      </p:sp>
      <p:grpSp>
        <p:nvGrpSpPr>
          <p:cNvPr id="11" name="Group 11"/>
          <p:cNvGrpSpPr/>
          <p:nvPr/>
        </p:nvGrpSpPr>
        <p:grpSpPr>
          <a:xfrm>
            <a:off x="12833801" y="0"/>
            <a:ext cx="5454199" cy="2057207"/>
            <a:chOff x="0" y="0"/>
            <a:chExt cx="1436497" cy="541816"/>
          </a:xfrm>
        </p:grpSpPr>
        <p:sp>
          <p:nvSpPr>
            <p:cNvPr id="12" name="Freeform 12"/>
            <p:cNvSpPr/>
            <p:nvPr/>
          </p:nvSpPr>
          <p:spPr>
            <a:xfrm>
              <a:off x="0" y="0"/>
              <a:ext cx="1436497" cy="541816"/>
            </a:xfrm>
            <a:custGeom>
              <a:avLst/>
              <a:gdLst/>
              <a:ahLst/>
              <a:cxnLst/>
              <a:rect l="l" t="t" r="r" b="b"/>
              <a:pathLst>
                <a:path w="1436497" h="541816">
                  <a:moveTo>
                    <a:pt x="7097" y="0"/>
                  </a:moveTo>
                  <a:lnTo>
                    <a:pt x="1429400" y="0"/>
                  </a:lnTo>
                  <a:cubicBezTo>
                    <a:pt x="1433319" y="0"/>
                    <a:pt x="1436497" y="3178"/>
                    <a:pt x="1436497" y="7097"/>
                  </a:cubicBezTo>
                  <a:lnTo>
                    <a:pt x="1436497" y="534719"/>
                  </a:lnTo>
                  <a:cubicBezTo>
                    <a:pt x="1436497" y="538638"/>
                    <a:pt x="1433319" y="541816"/>
                    <a:pt x="1429400" y="541816"/>
                  </a:cubicBezTo>
                  <a:lnTo>
                    <a:pt x="7097" y="541816"/>
                  </a:lnTo>
                  <a:cubicBezTo>
                    <a:pt x="3178" y="541816"/>
                    <a:pt x="0" y="538638"/>
                    <a:pt x="0" y="534719"/>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579916"/>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2893765" y="287230"/>
            <a:ext cx="5224501" cy="1515608"/>
          </a:xfrm>
          <a:prstGeom prst="rect">
            <a:avLst/>
          </a:prstGeom>
        </p:spPr>
        <p:txBody>
          <a:bodyPr lIns="0" tIns="0" rIns="0" bIns="0" rtlCol="0" anchor="t">
            <a:spAutoFit/>
          </a:bodyPr>
          <a:lstStyle/>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Intervenants</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Koen RADEMAEKERS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ACEN Foundation et les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représentants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des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Etats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insulaires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Comores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Guinée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Bissau, La Réunion, Madagascar, Maurice, Seychelles, Sao Tome and Principe</a:t>
            </a:r>
          </a:p>
          <a:p>
            <a:pPr algn="just">
              <a:lnSpc>
                <a:spcPts val="1960"/>
              </a:lnSpc>
            </a:pPr>
            <a:endPar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endParaRPr>
          </a:p>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Modérateur</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Gilles RIBOUET</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responsable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de la communication de la COI</a:t>
            </a:r>
          </a:p>
        </p:txBody>
      </p:sp>
      <p:sp>
        <p:nvSpPr>
          <p:cNvPr id="15" name="TextBox 15"/>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489EE-9803-3AD1-7E3F-BE8C736FEDA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691C192-AE91-31D8-B335-648EE720D490}"/>
              </a:ext>
            </a:extLst>
          </p:cNvPr>
          <p:cNvSpPr>
            <a:spLocks noGrp="1"/>
          </p:cNvSpPr>
          <p:nvPr>
            <p:ph type="title"/>
          </p:nvPr>
        </p:nvSpPr>
        <p:spPr>
          <a:xfrm>
            <a:off x="3200400" y="297686"/>
            <a:ext cx="11887200" cy="1143000"/>
          </a:xfrm>
        </p:spPr>
        <p:txBody>
          <a:bodyPr>
            <a:normAutofit fontScale="90000"/>
          </a:bodyPr>
          <a:lstStyle/>
          <a:p>
            <a:r>
              <a:rPr lang="fr-FR"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Le rapport de synthèse de l’état des lieux </a:t>
            </a:r>
            <a:br>
              <a:rPr lang="fr-FR"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de l’économie circulaire</a:t>
            </a:r>
            <a:r>
              <a:rPr lang="en-US"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 </a:t>
            </a:r>
            <a:endParaRPr lang="en-BE" dirty="0"/>
          </a:p>
        </p:txBody>
      </p:sp>
      <p:grpSp>
        <p:nvGrpSpPr>
          <p:cNvPr id="13" name="Groupe 12">
            <a:extLst>
              <a:ext uri="{FF2B5EF4-FFF2-40B4-BE49-F238E27FC236}">
                <a16:creationId xmlns:a16="http://schemas.microsoft.com/office/drawing/2014/main" id="{CD177BE3-3E96-EFF3-FAEE-06282EAF23DF}"/>
              </a:ext>
            </a:extLst>
          </p:cNvPr>
          <p:cNvGrpSpPr/>
          <p:nvPr/>
        </p:nvGrpSpPr>
        <p:grpSpPr>
          <a:xfrm>
            <a:off x="2567886" y="5068643"/>
            <a:ext cx="12091916" cy="4244453"/>
            <a:chOff x="1583141" y="2156347"/>
            <a:chExt cx="9990160" cy="4285396"/>
          </a:xfrm>
        </p:grpSpPr>
        <p:cxnSp>
          <p:nvCxnSpPr>
            <p:cNvPr id="11" name="Connecteur : en angle 10">
              <a:extLst>
                <a:ext uri="{FF2B5EF4-FFF2-40B4-BE49-F238E27FC236}">
                  <a16:creationId xmlns:a16="http://schemas.microsoft.com/office/drawing/2014/main" id="{0FE63CB4-B82E-09E6-6E4D-78279E710865}"/>
                </a:ext>
              </a:extLst>
            </p:cNvPr>
            <p:cNvCxnSpPr/>
            <p:nvPr/>
          </p:nvCxnSpPr>
          <p:spPr>
            <a:xfrm flipV="1">
              <a:off x="1583141" y="4299045"/>
              <a:ext cx="6660107" cy="2142698"/>
            </a:xfrm>
            <a:prstGeom prst="bentConnector3">
              <a:avLst/>
            </a:prstGeom>
            <a:ln w="38100"/>
          </p:spPr>
          <p:style>
            <a:lnRef idx="1">
              <a:schemeClr val="accent2"/>
            </a:lnRef>
            <a:fillRef idx="0">
              <a:schemeClr val="accent2"/>
            </a:fillRef>
            <a:effectRef idx="0">
              <a:schemeClr val="accent2"/>
            </a:effectRef>
            <a:fontRef idx="minor">
              <a:schemeClr val="tx1"/>
            </a:fontRef>
          </p:style>
        </p:cxnSp>
        <p:cxnSp>
          <p:nvCxnSpPr>
            <p:cNvPr id="12" name="Connecteur : en angle 11">
              <a:extLst>
                <a:ext uri="{FF2B5EF4-FFF2-40B4-BE49-F238E27FC236}">
                  <a16:creationId xmlns:a16="http://schemas.microsoft.com/office/drawing/2014/main" id="{B526B91E-F5C5-3AC6-29CF-FAF65FDDACA0}"/>
                </a:ext>
              </a:extLst>
            </p:cNvPr>
            <p:cNvCxnSpPr/>
            <p:nvPr/>
          </p:nvCxnSpPr>
          <p:spPr>
            <a:xfrm flipV="1">
              <a:off x="4913194" y="2156347"/>
              <a:ext cx="6660107" cy="2142698"/>
            </a:xfrm>
            <a:prstGeom prst="bentConnector3">
              <a:avLst/>
            </a:prstGeom>
            <a:ln w="38100"/>
          </p:spPr>
          <p:style>
            <a:lnRef idx="1">
              <a:schemeClr val="accent2"/>
            </a:lnRef>
            <a:fillRef idx="0">
              <a:schemeClr val="accent2"/>
            </a:fillRef>
            <a:effectRef idx="0">
              <a:schemeClr val="accent2"/>
            </a:effectRef>
            <a:fontRef idx="minor">
              <a:schemeClr val="tx1"/>
            </a:fontRef>
          </p:style>
        </p:cxnSp>
      </p:grpSp>
      <p:cxnSp>
        <p:nvCxnSpPr>
          <p:cNvPr id="15" name="Connecteur droit avec flèche 14">
            <a:extLst>
              <a:ext uri="{FF2B5EF4-FFF2-40B4-BE49-F238E27FC236}">
                <a16:creationId xmlns:a16="http://schemas.microsoft.com/office/drawing/2014/main" id="{426DDDD6-9C66-0D82-2D0E-3535E35A6EE0}"/>
              </a:ext>
            </a:extLst>
          </p:cNvPr>
          <p:cNvCxnSpPr>
            <a:cxnSpLocks/>
          </p:cNvCxnSpPr>
          <p:nvPr/>
        </p:nvCxnSpPr>
        <p:spPr>
          <a:xfrm>
            <a:off x="10629164" y="5068643"/>
            <a:ext cx="4126174" cy="0"/>
          </a:xfrm>
          <a:prstGeom prst="straightConnector1">
            <a:avLst/>
          </a:prstGeom>
          <a:ln w="38100">
            <a:solidFill>
              <a:srgbClr val="415E23"/>
            </a:solidFill>
            <a:tailEnd type="triangle"/>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5D2EBFC1-4519-22C0-E4FE-3E00DC6B554B}"/>
              </a:ext>
            </a:extLst>
          </p:cNvPr>
          <p:cNvSpPr/>
          <p:nvPr/>
        </p:nvSpPr>
        <p:spPr>
          <a:xfrm>
            <a:off x="3024624" y="6047870"/>
            <a:ext cx="2756847" cy="114300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fr-BE" sz="2000" b="1" dirty="0">
                <a:latin typeface="Verdana 2" panose="020B0604020202020204" charset="0"/>
                <a:cs typeface="Verdana 2" panose="020B0604020202020204" charset="0"/>
              </a:rPr>
              <a:t>Stade précoce d’adoption</a:t>
            </a:r>
            <a:endParaRPr lang="en-BE" sz="2000" b="1" dirty="0">
              <a:latin typeface="Verdana 2" panose="020B0604020202020204" charset="0"/>
              <a:cs typeface="Verdana 2" panose="020B0604020202020204" charset="0"/>
            </a:endParaRPr>
          </a:p>
        </p:txBody>
      </p:sp>
      <p:sp>
        <p:nvSpPr>
          <p:cNvPr id="18" name="Rectangle : coins arrondis 17">
            <a:extLst>
              <a:ext uri="{FF2B5EF4-FFF2-40B4-BE49-F238E27FC236}">
                <a16:creationId xmlns:a16="http://schemas.microsoft.com/office/drawing/2014/main" id="{17FA0C36-6418-E681-E0C7-03CCF94DA63F}"/>
              </a:ext>
            </a:extLst>
          </p:cNvPr>
          <p:cNvSpPr/>
          <p:nvPr/>
        </p:nvSpPr>
        <p:spPr>
          <a:xfrm>
            <a:off x="2867675" y="7421866"/>
            <a:ext cx="3070746" cy="1647967"/>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fr-FR" sz="2000" dirty="0">
                <a:latin typeface="Verdana 2" panose="020B0604020202020204" charset="0"/>
                <a:cs typeface="Verdana 2" panose="020B0604020202020204" charset="0"/>
              </a:rPr>
              <a:t>Cap Vert, Guinée Bissau, Sao Tomé et Principe, Comores, et Madagascar</a:t>
            </a:r>
            <a:endParaRPr lang="en-BE" sz="2000" dirty="0">
              <a:latin typeface="Verdana 2" panose="020B0604020202020204" charset="0"/>
              <a:cs typeface="Verdana 2" panose="020B0604020202020204" charset="0"/>
            </a:endParaRPr>
          </a:p>
        </p:txBody>
      </p:sp>
      <p:sp>
        <p:nvSpPr>
          <p:cNvPr id="22" name="Ellipse 21">
            <a:extLst>
              <a:ext uri="{FF2B5EF4-FFF2-40B4-BE49-F238E27FC236}">
                <a16:creationId xmlns:a16="http://schemas.microsoft.com/office/drawing/2014/main" id="{633FBA3E-AD43-EE77-D22A-B53E9B61C064}"/>
              </a:ext>
            </a:extLst>
          </p:cNvPr>
          <p:cNvSpPr/>
          <p:nvPr/>
        </p:nvSpPr>
        <p:spPr>
          <a:xfrm>
            <a:off x="7131879" y="3970424"/>
            <a:ext cx="2756847" cy="11430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fr-BE" sz="2000" b="1" dirty="0">
                <a:latin typeface="Verdana 2" panose="020B0604020202020204" charset="0"/>
                <a:cs typeface="Verdana 2" panose="020B0604020202020204" charset="0"/>
              </a:rPr>
              <a:t>Stade précoce d’adoption</a:t>
            </a:r>
            <a:endParaRPr lang="en-BE" sz="2000" b="1" dirty="0">
              <a:latin typeface="Verdana 2" panose="020B0604020202020204" charset="0"/>
              <a:cs typeface="Verdana 2" panose="020B0604020202020204" charset="0"/>
            </a:endParaRPr>
          </a:p>
        </p:txBody>
      </p:sp>
      <p:sp>
        <p:nvSpPr>
          <p:cNvPr id="23" name="Rectangle : coins arrondis 22">
            <a:extLst>
              <a:ext uri="{FF2B5EF4-FFF2-40B4-BE49-F238E27FC236}">
                <a16:creationId xmlns:a16="http://schemas.microsoft.com/office/drawing/2014/main" id="{4B62BA10-D684-7F9D-1A24-14E64E710147}"/>
              </a:ext>
            </a:extLst>
          </p:cNvPr>
          <p:cNvSpPr/>
          <p:nvPr/>
        </p:nvSpPr>
        <p:spPr>
          <a:xfrm>
            <a:off x="6974930" y="5363441"/>
            <a:ext cx="3070746" cy="1647967"/>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fr-FR" sz="2000" dirty="0">
                <a:latin typeface="Verdana 2" panose="020B0604020202020204" charset="0"/>
                <a:cs typeface="Verdana 2" panose="020B0604020202020204" charset="0"/>
              </a:rPr>
              <a:t>Seychelles et Maurice</a:t>
            </a:r>
            <a:endParaRPr lang="en-BE" sz="2000" dirty="0">
              <a:latin typeface="Verdana 2" panose="020B0604020202020204" charset="0"/>
              <a:cs typeface="Verdana 2" panose="020B0604020202020204" charset="0"/>
            </a:endParaRPr>
          </a:p>
        </p:txBody>
      </p:sp>
      <p:sp>
        <p:nvSpPr>
          <p:cNvPr id="24" name="Ellipse 23">
            <a:extLst>
              <a:ext uri="{FF2B5EF4-FFF2-40B4-BE49-F238E27FC236}">
                <a16:creationId xmlns:a16="http://schemas.microsoft.com/office/drawing/2014/main" id="{E5FCE554-6118-A413-778B-F4D0786AFBED}"/>
              </a:ext>
            </a:extLst>
          </p:cNvPr>
          <p:cNvSpPr/>
          <p:nvPr/>
        </p:nvSpPr>
        <p:spPr>
          <a:xfrm>
            <a:off x="11385693" y="1889292"/>
            <a:ext cx="2756847" cy="1143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latin typeface="Verdana 2" panose="020B0604020202020204" charset="0"/>
                <a:cs typeface="Verdana 2" panose="020B0604020202020204" charset="0"/>
              </a:rPr>
              <a:t>Stade précoce d’adoption</a:t>
            </a:r>
            <a:endParaRPr lang="en-BE" sz="2000" b="1" dirty="0">
              <a:latin typeface="Verdana 2" panose="020B0604020202020204" charset="0"/>
              <a:cs typeface="Verdana 2" panose="020B0604020202020204" charset="0"/>
            </a:endParaRPr>
          </a:p>
        </p:txBody>
      </p:sp>
      <p:sp>
        <p:nvSpPr>
          <p:cNvPr id="25" name="Rectangle : coins arrondis 24">
            <a:extLst>
              <a:ext uri="{FF2B5EF4-FFF2-40B4-BE49-F238E27FC236}">
                <a16:creationId xmlns:a16="http://schemas.microsoft.com/office/drawing/2014/main" id="{688A2F2F-6D86-1DA1-AF6F-B0D0B433EA15}"/>
              </a:ext>
            </a:extLst>
          </p:cNvPr>
          <p:cNvSpPr/>
          <p:nvPr/>
        </p:nvSpPr>
        <p:spPr>
          <a:xfrm>
            <a:off x="11310631" y="3217585"/>
            <a:ext cx="3070746" cy="16479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dirty="0">
                <a:latin typeface="Verdana 2" panose="020B0604020202020204" charset="0"/>
                <a:cs typeface="Verdana 2" panose="020B0604020202020204" charset="0"/>
              </a:rPr>
              <a:t>Réunion</a:t>
            </a:r>
            <a:endParaRPr lang="en-BE" sz="2000" dirty="0">
              <a:latin typeface="Verdana 2" panose="020B0604020202020204" charset="0"/>
              <a:cs typeface="Verdana 2" panose="020B0604020202020204" charset="0"/>
            </a:endParaRPr>
          </a:p>
        </p:txBody>
      </p:sp>
      <p:sp>
        <p:nvSpPr>
          <p:cNvPr id="3" name="Freeform 7">
            <a:extLst>
              <a:ext uri="{FF2B5EF4-FFF2-40B4-BE49-F238E27FC236}">
                <a16:creationId xmlns:a16="http://schemas.microsoft.com/office/drawing/2014/main" id="{5E46D55C-9297-10F2-4C50-811EC19413AE}"/>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06E40006-AF7A-939D-C8C4-F6762E20DDEA}"/>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76DD3238-779A-249A-4FD0-D9AE8630FF9E}"/>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4" name="TextBox 15">
            <a:extLst>
              <a:ext uri="{FF2B5EF4-FFF2-40B4-BE49-F238E27FC236}">
                <a16:creationId xmlns:a16="http://schemas.microsoft.com/office/drawing/2014/main" id="{ADE589D1-A3B9-5CAD-59E7-EB32A47C3E2E}"/>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15</a:t>
            </a:r>
          </a:p>
        </p:txBody>
      </p:sp>
      <p:cxnSp>
        <p:nvCxnSpPr>
          <p:cNvPr id="5" name="Straight Connector 4">
            <a:extLst>
              <a:ext uri="{FF2B5EF4-FFF2-40B4-BE49-F238E27FC236}">
                <a16:creationId xmlns:a16="http://schemas.microsoft.com/office/drawing/2014/main" id="{E8E68392-EA54-5B9C-D0E1-F2458889089D}"/>
              </a:ext>
            </a:extLst>
          </p:cNvPr>
          <p:cNvCxnSpPr>
            <a:cxnSpLocks/>
          </p:cNvCxnSpPr>
          <p:nvPr/>
        </p:nvCxnSpPr>
        <p:spPr>
          <a:xfrm>
            <a:off x="1365182" y="1651985"/>
            <a:ext cx="144847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284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D69A9-3BFA-F120-0963-C088F906D9F2}"/>
            </a:ext>
          </a:extLst>
        </p:cNvPr>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05A6563C-C6EF-353A-F2F3-B83FFF61F0EA}"/>
              </a:ext>
            </a:extLst>
          </p:cNvPr>
          <p:cNvSpPr>
            <a:spLocks noGrp="1"/>
          </p:cNvSpPr>
          <p:nvPr>
            <p:ph idx="1"/>
          </p:nvPr>
        </p:nvSpPr>
        <p:spPr>
          <a:xfrm>
            <a:off x="1403555" y="1817537"/>
            <a:ext cx="14859000" cy="7810500"/>
          </a:xfrm>
        </p:spPr>
        <p:txBody>
          <a:bodyPr>
            <a:normAutofit/>
          </a:bodyPr>
          <a:lstStyle/>
          <a:p>
            <a:r>
              <a:rPr lang="fr-BE" dirty="0">
                <a:latin typeface="Verdana 2" panose="020B0604020202020204" charset="0"/>
                <a:cs typeface="Verdana 2" panose="020B0604020202020204" charset="0"/>
              </a:rPr>
              <a:t>De nombreuses initiatives en cours au niveau continental et régional</a:t>
            </a:r>
            <a:r>
              <a:rPr lang="en-US" dirty="0">
                <a:latin typeface="Verdana 2" panose="020B0604020202020204" charset="0"/>
                <a:cs typeface="Verdana 2" panose="020B0604020202020204" charset="0"/>
              </a:rPr>
              <a:t>:</a:t>
            </a:r>
          </a:p>
          <a:p>
            <a:pPr lvl="1"/>
            <a:r>
              <a:rPr lang="fr-FR" i="1" dirty="0">
                <a:latin typeface="Verdana 2" panose="020B0604020202020204" charset="0"/>
                <a:cs typeface="Verdana 2" panose="020B0604020202020204" charset="0"/>
              </a:rPr>
              <a:t>Continentales </a:t>
            </a:r>
            <a:r>
              <a:rPr lang="en-US" i="1" dirty="0">
                <a:latin typeface="Verdana 2" panose="020B0604020202020204" charset="0"/>
                <a:cs typeface="Verdana 2" panose="020B0604020202020204" charset="0"/>
              </a:rPr>
              <a:t>:</a:t>
            </a:r>
          </a:p>
          <a:p>
            <a:pPr lvl="2"/>
            <a:r>
              <a:rPr lang="fr-FR" sz="2000" dirty="0">
                <a:latin typeface="Verdana 2" panose="020B0604020202020204" charset="0"/>
                <a:cs typeface="Verdana 2" panose="020B0604020202020204" charset="0"/>
              </a:rPr>
              <a:t>Plan d'action continental pour l'économie circulaire</a:t>
            </a:r>
          </a:p>
          <a:p>
            <a:pPr lvl="2"/>
            <a:r>
              <a:rPr lang="fr-FR" sz="2000" dirty="0">
                <a:latin typeface="Verdana 2" panose="020B0604020202020204" charset="0"/>
                <a:cs typeface="Verdana 2" panose="020B0604020202020204" charset="0"/>
              </a:rPr>
              <a:t>SWITCH vers l'économie circulaire en Afrique de l'Est et du Sud</a:t>
            </a:r>
          </a:p>
          <a:p>
            <a:pPr lvl="1"/>
            <a:r>
              <a:rPr lang="fr-FR" i="1" dirty="0">
                <a:latin typeface="Verdana 2" panose="020B0604020202020204" charset="0"/>
                <a:cs typeface="Verdana 2" panose="020B0604020202020204" charset="0"/>
              </a:rPr>
              <a:t>Régionales </a:t>
            </a:r>
            <a:r>
              <a:rPr lang="en-US" i="1" dirty="0">
                <a:latin typeface="Verdana 2" panose="020B0604020202020204" charset="0"/>
                <a:cs typeface="Verdana 2" panose="020B0604020202020204" charset="0"/>
              </a:rPr>
              <a:t>:	</a:t>
            </a:r>
            <a:endParaRPr lang="fr-FR" i="1" dirty="0">
              <a:latin typeface="Verdana 2" panose="020B0604020202020204" charset="0"/>
              <a:cs typeface="Verdana 2" panose="020B0604020202020204" charset="0"/>
            </a:endParaRPr>
          </a:p>
          <a:p>
            <a:pPr lvl="2"/>
            <a:r>
              <a:rPr lang="fr-FR" sz="2000" dirty="0">
                <a:latin typeface="Verdana 2" panose="020B0604020202020204" charset="0"/>
                <a:cs typeface="Verdana 2" panose="020B0604020202020204" charset="0"/>
              </a:rPr>
              <a:t>Déclaration ministérielle des Etats insulaires pour l'économie circulaire en septembre 2023 </a:t>
            </a:r>
          </a:p>
          <a:p>
            <a:pPr lvl="2"/>
            <a:r>
              <a:rPr lang="fr-FR" sz="2000" dirty="0">
                <a:latin typeface="Verdana 2" panose="020B0604020202020204" charset="0"/>
                <a:cs typeface="Verdana 2" panose="020B0604020202020204" charset="0"/>
              </a:rPr>
              <a:t>Projet </a:t>
            </a:r>
            <a:r>
              <a:rPr lang="fr-FR" sz="2000" dirty="0" err="1">
                <a:latin typeface="Verdana 2" panose="020B0604020202020204" charset="0"/>
                <a:cs typeface="Verdana 2" panose="020B0604020202020204" charset="0"/>
              </a:rPr>
              <a:t>ExPLOI</a:t>
            </a:r>
            <a:r>
              <a:rPr lang="fr-FR" sz="2000" dirty="0">
                <a:latin typeface="Verdana 2" panose="020B0604020202020204" charset="0"/>
                <a:cs typeface="Verdana 2" panose="020B0604020202020204" charset="0"/>
              </a:rPr>
              <a:t> </a:t>
            </a:r>
          </a:p>
          <a:p>
            <a:pPr lvl="2"/>
            <a:r>
              <a:rPr lang="fr-FR" sz="2000" dirty="0">
                <a:latin typeface="Verdana 2" panose="020B0604020202020204" charset="0"/>
                <a:cs typeface="Verdana 2" panose="020B0604020202020204" charset="0"/>
              </a:rPr>
              <a:t>Projet ISLANDS </a:t>
            </a:r>
          </a:p>
          <a:p>
            <a:pPr lvl="2"/>
            <a:r>
              <a:rPr lang="fr-FR" sz="2000" dirty="0">
                <a:latin typeface="Verdana 2" panose="020B0604020202020204" charset="0"/>
                <a:cs typeface="Verdana 2" panose="020B0604020202020204" charset="0"/>
              </a:rPr>
              <a:t>Banque mondiale PROBLUE Évaluation des sources terrestres de pollution par les plastiques dans l'océan Indien occidental, dans plusieurs pays</a:t>
            </a:r>
          </a:p>
          <a:p>
            <a:pPr lvl="2"/>
            <a:r>
              <a:rPr lang="fr-FR" sz="2000" dirty="0">
                <a:latin typeface="Verdana 2" panose="020B0604020202020204" charset="0"/>
                <a:cs typeface="Verdana 2" panose="020B0604020202020204" charset="0"/>
              </a:rPr>
              <a:t>Projet </a:t>
            </a:r>
            <a:r>
              <a:rPr lang="fr-FR" sz="2000" dirty="0" err="1">
                <a:latin typeface="Verdana 2" panose="020B0604020202020204" charset="0"/>
                <a:cs typeface="Verdana 2" panose="020B0604020202020204" charset="0"/>
              </a:rPr>
              <a:t>TWENex</a:t>
            </a:r>
            <a:endParaRPr lang="fr-FR" sz="2000" dirty="0">
              <a:latin typeface="Verdana 2" panose="020B0604020202020204" charset="0"/>
              <a:cs typeface="Verdana 2" panose="020B0604020202020204" charset="0"/>
            </a:endParaRPr>
          </a:p>
          <a:p>
            <a:pPr lvl="2"/>
            <a:r>
              <a:rPr lang="fr-FR" sz="2000" dirty="0">
                <a:latin typeface="Verdana 2" panose="020B0604020202020204" charset="0"/>
                <a:cs typeface="Verdana 2" panose="020B0604020202020204" charset="0"/>
              </a:rPr>
              <a:t>Cap Business Océan Indien </a:t>
            </a:r>
          </a:p>
          <a:p>
            <a:pPr lvl="2"/>
            <a:r>
              <a:rPr lang="fr-FR" sz="2000" dirty="0">
                <a:latin typeface="Verdana 2" panose="020B0604020202020204" charset="0"/>
                <a:cs typeface="Verdana 2" panose="020B0604020202020204" charset="0"/>
              </a:rPr>
              <a:t>Feuille de Route pour l’Economie Circulaire des membres de l’AVCOI 2024-2025</a:t>
            </a:r>
          </a:p>
          <a:p>
            <a:pPr lvl="2"/>
            <a:r>
              <a:rPr lang="fr-FR" sz="2000" dirty="0">
                <a:latin typeface="Verdana 2" panose="020B0604020202020204" charset="0"/>
                <a:cs typeface="Verdana 2" panose="020B0604020202020204" charset="0"/>
              </a:rPr>
              <a:t>Le projet CLIMIT : Innover avec les territoires pour une économie circulaire et un élevage durable dans le sud-ouest de l'océan Indien </a:t>
            </a:r>
          </a:p>
          <a:p>
            <a:pPr lvl="2"/>
            <a:r>
              <a:rPr lang="fr-FR" sz="2000" dirty="0">
                <a:latin typeface="Verdana 2" panose="020B0604020202020204" charset="0"/>
                <a:cs typeface="Verdana 2" panose="020B0604020202020204" charset="0"/>
              </a:rPr>
              <a:t>FEXTE (Fonds d'expertise technique et d'échange de connaissances)</a:t>
            </a:r>
          </a:p>
          <a:p>
            <a:pPr lvl="2"/>
            <a:endParaRPr lang="fr-FR" sz="2000" dirty="0">
              <a:latin typeface="Verdana 2" panose="020B0604020202020204" charset="0"/>
              <a:cs typeface="Verdana 2" panose="020B0604020202020204" charset="0"/>
            </a:endParaRPr>
          </a:p>
          <a:p>
            <a:pPr marL="914400" lvl="2" indent="0">
              <a:buNone/>
            </a:pPr>
            <a:r>
              <a:rPr lang="fr-FR" b="1" dirty="0">
                <a:latin typeface="Verdana 2" panose="020B0604020202020204" charset="0"/>
                <a:cs typeface="Verdana 2" panose="020B0604020202020204" charset="0"/>
              </a:rPr>
              <a:t> Mais pas de coordination/harmonisation entre ces projets et de vision/stratégie commune</a:t>
            </a:r>
            <a:endParaRPr lang="en-BE" dirty="0">
              <a:latin typeface="Verdana 2" panose="020B0604020202020204" charset="0"/>
              <a:cs typeface="Verdana 2" panose="020B0604020202020204" charset="0"/>
            </a:endParaRPr>
          </a:p>
        </p:txBody>
      </p:sp>
      <p:sp>
        <p:nvSpPr>
          <p:cNvPr id="3" name="Freeform 7">
            <a:extLst>
              <a:ext uri="{FF2B5EF4-FFF2-40B4-BE49-F238E27FC236}">
                <a16:creationId xmlns:a16="http://schemas.microsoft.com/office/drawing/2014/main" id="{FCE749CA-81F8-0CFD-A623-73C93498997C}"/>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7" name="Freeform 8">
            <a:extLst>
              <a:ext uri="{FF2B5EF4-FFF2-40B4-BE49-F238E27FC236}">
                <a16:creationId xmlns:a16="http://schemas.microsoft.com/office/drawing/2014/main" id="{914DB85E-4B69-B53C-D93B-F190C836D308}"/>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8" name="Freeform 9">
            <a:extLst>
              <a:ext uri="{FF2B5EF4-FFF2-40B4-BE49-F238E27FC236}">
                <a16:creationId xmlns:a16="http://schemas.microsoft.com/office/drawing/2014/main" id="{2A6F94AC-A4DA-47A7-378B-C32D3ABA145E}"/>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4" name="TextBox 15">
            <a:extLst>
              <a:ext uri="{FF2B5EF4-FFF2-40B4-BE49-F238E27FC236}">
                <a16:creationId xmlns:a16="http://schemas.microsoft.com/office/drawing/2014/main" id="{19C8F81A-2F8C-B1D8-D9AB-90D485BAB6A5}"/>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16</a:t>
            </a:r>
          </a:p>
        </p:txBody>
      </p:sp>
      <p:sp>
        <p:nvSpPr>
          <p:cNvPr id="10" name="Titre 1">
            <a:extLst>
              <a:ext uri="{FF2B5EF4-FFF2-40B4-BE49-F238E27FC236}">
                <a16:creationId xmlns:a16="http://schemas.microsoft.com/office/drawing/2014/main" id="{386072FD-4D56-443F-10AF-4A96D60D3384}"/>
              </a:ext>
            </a:extLst>
          </p:cNvPr>
          <p:cNvSpPr txBox="1">
            <a:spLocks/>
          </p:cNvSpPr>
          <p:nvPr/>
        </p:nvSpPr>
        <p:spPr>
          <a:xfrm>
            <a:off x="1371600" y="508301"/>
            <a:ext cx="148590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Le rapport de synthèse de l’état des lieux </a:t>
            </a:r>
            <a:b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de l’économie circulaire</a:t>
            </a:r>
            <a:r>
              <a:rPr lang="en-US" b="1" spc="-97" dirty="0">
                <a:solidFill>
                  <a:srgbClr val="21B0C3"/>
                </a:solidFill>
                <a:latin typeface="Verdana" panose="020B0604030504040204" pitchFamily="34" charset="0"/>
                <a:ea typeface="Verdana" panose="020B0604030504040204" pitchFamily="34" charset="0"/>
                <a:cs typeface="Helvetica World Bold"/>
                <a:sym typeface="Helvetica World Bold"/>
              </a:rPr>
              <a:t> </a:t>
            </a:r>
            <a:endParaRPr lang="en-BE" dirty="0"/>
          </a:p>
        </p:txBody>
      </p:sp>
      <p:sp>
        <p:nvSpPr>
          <p:cNvPr id="11" name="Arrow: Right 10">
            <a:extLst>
              <a:ext uri="{FF2B5EF4-FFF2-40B4-BE49-F238E27FC236}">
                <a16:creationId xmlns:a16="http://schemas.microsoft.com/office/drawing/2014/main" id="{9A8A51B2-A2FE-4807-F19F-2ADA14DE1DB3}"/>
              </a:ext>
            </a:extLst>
          </p:cNvPr>
          <p:cNvSpPr/>
          <p:nvPr/>
        </p:nvSpPr>
        <p:spPr>
          <a:xfrm>
            <a:off x="1415845" y="8342259"/>
            <a:ext cx="926956" cy="533400"/>
          </a:xfrm>
          <a:prstGeom prst="rightArrow">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12" name="Straight Connector 11">
            <a:extLst>
              <a:ext uri="{FF2B5EF4-FFF2-40B4-BE49-F238E27FC236}">
                <a16:creationId xmlns:a16="http://schemas.microsoft.com/office/drawing/2014/main" id="{EC5A5DE0-5D58-3B56-6CF2-8FF6E2963F29}"/>
              </a:ext>
            </a:extLst>
          </p:cNvPr>
          <p:cNvCxnSpPr>
            <a:cxnSpLocks/>
          </p:cNvCxnSpPr>
          <p:nvPr/>
        </p:nvCxnSpPr>
        <p:spPr>
          <a:xfrm>
            <a:off x="1365182" y="1651985"/>
            <a:ext cx="144847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737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94E3B-E087-0554-9AB8-A1F60DE22703}"/>
            </a:ext>
          </a:extLst>
        </p:cNvPr>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F16A696D-D56F-A72B-9ED8-D677A1588144}"/>
              </a:ext>
            </a:extLst>
          </p:cNvPr>
          <p:cNvSpPr/>
          <p:nvPr/>
        </p:nvSpPr>
        <p:spPr>
          <a:xfrm>
            <a:off x="1365182" y="2890950"/>
            <a:ext cx="5797618" cy="538487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2800" b="1" dirty="0">
              <a:latin typeface="Verdana 2" panose="020B0604020202020204" charset="0"/>
              <a:cs typeface="Verdana 2" panose="020B0604020202020204" charset="0"/>
            </a:endParaRPr>
          </a:p>
          <a:p>
            <a:pPr algn="ctr"/>
            <a:endParaRPr lang="fr-BE" sz="2800" b="1" dirty="0">
              <a:latin typeface="Verdana 2" panose="020B0604020202020204" charset="0"/>
              <a:cs typeface="Verdana 2" panose="020B0604020202020204" charset="0"/>
            </a:endParaRPr>
          </a:p>
          <a:p>
            <a:pPr algn="ctr"/>
            <a:r>
              <a:rPr lang="fr-BE" sz="2800" b="1" dirty="0">
                <a:latin typeface="Verdana 2" panose="020B0604020202020204" charset="0"/>
                <a:cs typeface="Verdana 2" panose="020B0604020202020204" charset="0"/>
              </a:rPr>
              <a:t>Principales barrières à la circularité</a:t>
            </a:r>
          </a:p>
          <a:p>
            <a:pPr algn="ctr"/>
            <a:endParaRPr lang="fr-BE" sz="2800" dirty="0">
              <a:latin typeface="Verdana 2" panose="020B0604020202020204" charset="0"/>
              <a:cs typeface="Verdana 2" panose="020B0604020202020204" charset="0"/>
            </a:endParaRPr>
          </a:p>
          <a:p>
            <a:pPr marL="457200" indent="-457200" algn="ctr">
              <a:buFont typeface="Arial" panose="020B0604020202020204" pitchFamily="34" charset="0"/>
              <a:buChar char="•"/>
            </a:pPr>
            <a:r>
              <a:rPr lang="fr-BE" sz="2400" dirty="0">
                <a:latin typeface="Verdana 2" panose="020B0604020202020204" charset="0"/>
                <a:cs typeface="Verdana 2" panose="020B0604020202020204" charset="0"/>
              </a:rPr>
              <a:t>Défis politiques et règlementaire</a:t>
            </a:r>
          </a:p>
          <a:p>
            <a:pPr marL="457200" indent="-457200" algn="ctr">
              <a:buFont typeface="Arial" panose="020B0604020202020204" pitchFamily="34" charset="0"/>
              <a:buChar char="•"/>
            </a:pPr>
            <a:r>
              <a:rPr lang="fr-BE" sz="2400" dirty="0">
                <a:latin typeface="Verdana 2" panose="020B0604020202020204" charset="0"/>
                <a:cs typeface="Verdana 2" panose="020B0604020202020204" charset="0"/>
              </a:rPr>
              <a:t>Manque de financement régionaux et nationaux et d’incitations financières</a:t>
            </a:r>
          </a:p>
          <a:p>
            <a:pPr marL="457200" indent="-457200" algn="ctr">
              <a:buFont typeface="Arial" panose="020B0604020202020204" pitchFamily="34" charset="0"/>
              <a:buChar char="•"/>
            </a:pPr>
            <a:r>
              <a:rPr lang="fr-BE" sz="2400" dirty="0">
                <a:latin typeface="Verdana 2" panose="020B0604020202020204" charset="0"/>
                <a:cs typeface="Verdana 2" panose="020B0604020202020204" charset="0"/>
              </a:rPr>
              <a:t>Lacunes techniques et de capacités</a:t>
            </a:r>
          </a:p>
          <a:p>
            <a:pPr marL="457200" indent="-457200" algn="ctr">
              <a:buFont typeface="Arial" panose="020B0604020202020204" pitchFamily="34" charset="0"/>
              <a:buChar char="•"/>
            </a:pPr>
            <a:r>
              <a:rPr lang="fr-BE" sz="2400" dirty="0">
                <a:latin typeface="Verdana 2" panose="020B0604020202020204" charset="0"/>
                <a:cs typeface="Verdana 2" panose="020B0604020202020204" charset="0"/>
              </a:rPr>
              <a:t>Obstacles culturels et comportementaux</a:t>
            </a:r>
          </a:p>
          <a:p>
            <a:pPr marL="457200" indent="-457200" algn="ctr">
              <a:buFont typeface="Arial" panose="020B0604020202020204" pitchFamily="34" charset="0"/>
              <a:buChar char="•"/>
            </a:pPr>
            <a:endParaRPr lang="fr-BE" sz="2800" dirty="0"/>
          </a:p>
          <a:p>
            <a:pPr algn="ctr"/>
            <a:endParaRPr lang="en-BE" sz="2800" dirty="0"/>
          </a:p>
        </p:txBody>
      </p:sp>
      <p:sp>
        <p:nvSpPr>
          <p:cNvPr id="9" name="Rectangle : coins arrondis 8">
            <a:extLst>
              <a:ext uri="{FF2B5EF4-FFF2-40B4-BE49-F238E27FC236}">
                <a16:creationId xmlns:a16="http://schemas.microsoft.com/office/drawing/2014/main" id="{748445D1-CB20-30A9-96CF-B221802BD96C}"/>
              </a:ext>
            </a:extLst>
          </p:cNvPr>
          <p:cNvSpPr/>
          <p:nvPr/>
        </p:nvSpPr>
        <p:spPr>
          <a:xfrm>
            <a:off x="7620000" y="2378925"/>
            <a:ext cx="8229896" cy="640892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800" b="1" dirty="0">
                <a:latin typeface="Verdana 2" panose="020B0604020202020204" charset="0"/>
                <a:cs typeface="Verdana 2" panose="020B0604020202020204" charset="0"/>
              </a:rPr>
              <a:t>Des opportunités de collaboration intersectoriel :</a:t>
            </a:r>
          </a:p>
          <a:p>
            <a:pPr algn="ctr"/>
            <a:endParaRPr lang="fr-BE" sz="2800" b="1" dirty="0">
              <a:latin typeface="Verdana 2" panose="020B0604020202020204" charset="0"/>
              <a:cs typeface="Verdana 2" panose="020B0604020202020204" charset="0"/>
            </a:endParaRPr>
          </a:p>
          <a:p>
            <a:pPr algn="ctr"/>
            <a:r>
              <a:rPr lang="fr-FR" sz="2400" dirty="0">
                <a:latin typeface="Verdana 2" panose="020B0604020202020204" charset="0"/>
                <a:cs typeface="Verdana 2" panose="020B0604020202020204" charset="0"/>
              </a:rPr>
              <a:t>Agriculture, pêche, gestion des déchets, tourisme, construction, énergie et eau</a:t>
            </a:r>
          </a:p>
          <a:p>
            <a:pPr algn="ctr"/>
            <a:endParaRPr lang="fr-FR" sz="2800" dirty="0">
              <a:latin typeface="Verdana 2" panose="020B0604020202020204" charset="0"/>
              <a:cs typeface="Verdana 2" panose="020B0604020202020204" charset="0"/>
            </a:endParaRPr>
          </a:p>
          <a:p>
            <a:pPr algn="ctr"/>
            <a:r>
              <a:rPr lang="fr-FR" sz="2800" b="1" dirty="0">
                <a:latin typeface="Verdana 2" panose="020B0604020202020204" charset="0"/>
                <a:cs typeface="Verdana 2" panose="020B0604020202020204" charset="0"/>
              </a:rPr>
              <a:t>Ces opportunités régionales sont :</a:t>
            </a:r>
          </a:p>
          <a:p>
            <a:pPr algn="ctr"/>
            <a:r>
              <a:rPr lang="fr-FR" sz="2800" dirty="0">
                <a:latin typeface="Verdana 2" panose="020B0604020202020204" charset="0"/>
                <a:cs typeface="Verdana 2" panose="020B0604020202020204" charset="0"/>
              </a:rPr>
              <a:t> </a:t>
            </a:r>
          </a:p>
          <a:p>
            <a:pPr marL="514350" indent="-514350" algn="ctr">
              <a:buAutoNum type="arabicPeriod"/>
            </a:pPr>
            <a:r>
              <a:rPr lang="fr-FR" sz="2400" dirty="0">
                <a:latin typeface="Verdana 2" panose="020B0604020202020204" charset="0"/>
                <a:cs typeface="Verdana 2" panose="020B0604020202020204" charset="0"/>
              </a:rPr>
              <a:t>Le financement de  l'économie circulaire </a:t>
            </a:r>
          </a:p>
          <a:p>
            <a:pPr algn="ctr"/>
            <a:r>
              <a:rPr lang="fr-FR" sz="2400" dirty="0">
                <a:latin typeface="Verdana 2" panose="020B0604020202020204" charset="0"/>
                <a:cs typeface="Verdana 2" panose="020B0604020202020204" charset="0"/>
              </a:rPr>
              <a:t>2. Des orientations institutionnelle, technique et juridique </a:t>
            </a:r>
          </a:p>
          <a:p>
            <a:pPr marL="514350" indent="-514350" algn="ctr">
              <a:buAutoNum type="arabicPeriod" startAt="3"/>
            </a:pPr>
            <a:r>
              <a:rPr lang="fr-FR" sz="2400" dirty="0">
                <a:latin typeface="Verdana 2" panose="020B0604020202020204" charset="0"/>
                <a:cs typeface="Verdana 2" panose="020B0604020202020204" charset="0"/>
              </a:rPr>
              <a:t>Combler le déficit de données </a:t>
            </a:r>
          </a:p>
          <a:p>
            <a:pPr marL="514350" indent="-514350" algn="ctr">
              <a:buAutoNum type="arabicPeriod" startAt="3"/>
            </a:pPr>
            <a:r>
              <a:rPr lang="fr-FR" sz="2400" dirty="0">
                <a:latin typeface="Verdana 2" panose="020B0604020202020204" charset="0"/>
                <a:cs typeface="Verdana 2" panose="020B0604020202020204" charset="0"/>
              </a:rPr>
              <a:t>Faciliter le commerce pour une économie circulaire </a:t>
            </a:r>
          </a:p>
          <a:p>
            <a:pPr marL="514350" indent="-514350" algn="ctr">
              <a:buAutoNum type="arabicPeriod" startAt="3"/>
            </a:pPr>
            <a:r>
              <a:rPr lang="fr-FR" sz="2400" dirty="0">
                <a:latin typeface="Verdana 2" panose="020B0604020202020204" charset="0"/>
                <a:cs typeface="Verdana 2" panose="020B0604020202020204" charset="0"/>
              </a:rPr>
              <a:t>Sensibilisation, plaidoyer et renforcement des capacités</a:t>
            </a:r>
          </a:p>
        </p:txBody>
      </p:sp>
      <p:sp>
        <p:nvSpPr>
          <p:cNvPr id="3" name="Freeform 7">
            <a:extLst>
              <a:ext uri="{FF2B5EF4-FFF2-40B4-BE49-F238E27FC236}">
                <a16:creationId xmlns:a16="http://schemas.microsoft.com/office/drawing/2014/main" id="{CC58BBB7-F849-9E56-CEDF-BD25D2162643}"/>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9977DCFB-4200-087D-A960-2F49E05C1D66}"/>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24F50BA7-BB93-828F-7FF6-456FB6AC8572}"/>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4" name="TextBox 15">
            <a:extLst>
              <a:ext uri="{FF2B5EF4-FFF2-40B4-BE49-F238E27FC236}">
                <a16:creationId xmlns:a16="http://schemas.microsoft.com/office/drawing/2014/main" id="{EED8D17C-5CEF-0880-9E5C-4A96073E6F01}"/>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17</a:t>
            </a:r>
          </a:p>
        </p:txBody>
      </p:sp>
      <p:sp>
        <p:nvSpPr>
          <p:cNvPr id="11" name="Titre 1">
            <a:extLst>
              <a:ext uri="{FF2B5EF4-FFF2-40B4-BE49-F238E27FC236}">
                <a16:creationId xmlns:a16="http://schemas.microsoft.com/office/drawing/2014/main" id="{9A84455B-3316-050C-A377-93331337D8AB}"/>
              </a:ext>
            </a:extLst>
          </p:cNvPr>
          <p:cNvSpPr txBox="1">
            <a:spLocks/>
          </p:cNvSpPr>
          <p:nvPr/>
        </p:nvSpPr>
        <p:spPr>
          <a:xfrm>
            <a:off x="1365182" y="528637"/>
            <a:ext cx="14484715"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Le rapport de synthèse de l’état des lieux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de l’économie circulaire</a:t>
            </a:r>
            <a:r>
              <a:rPr lang="en-US" b="1" spc="-97" dirty="0">
                <a:solidFill>
                  <a:srgbClr val="21B0C3"/>
                </a:solidFill>
                <a:latin typeface="Verdana" panose="020B0604030504040204" pitchFamily="34" charset="0"/>
                <a:ea typeface="Verdana" panose="020B0604030504040204" pitchFamily="34" charset="0"/>
                <a:cs typeface="Helvetica World Bold"/>
                <a:sym typeface="Helvetica World Bold"/>
              </a:rPr>
              <a:t> </a:t>
            </a:r>
            <a:endParaRPr lang="en-BE" dirty="0"/>
          </a:p>
        </p:txBody>
      </p:sp>
      <p:cxnSp>
        <p:nvCxnSpPr>
          <p:cNvPr id="12" name="Straight Connector 11">
            <a:extLst>
              <a:ext uri="{FF2B5EF4-FFF2-40B4-BE49-F238E27FC236}">
                <a16:creationId xmlns:a16="http://schemas.microsoft.com/office/drawing/2014/main" id="{4D03EDE0-6B5A-FF11-A411-A05856FF485E}"/>
              </a:ext>
            </a:extLst>
          </p:cNvPr>
          <p:cNvCxnSpPr>
            <a:cxnSpLocks/>
          </p:cNvCxnSpPr>
          <p:nvPr/>
        </p:nvCxnSpPr>
        <p:spPr>
          <a:xfrm>
            <a:off x="1365182" y="1651985"/>
            <a:ext cx="144847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13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D205A-AD7E-9C80-DC30-89E2E3B548C8}"/>
            </a:ext>
          </a:extLst>
        </p:cNvPr>
        <p:cNvGrpSpPr/>
        <p:nvPr/>
      </p:nvGrpSpPr>
      <p:grpSpPr>
        <a:xfrm>
          <a:off x="0" y="0"/>
          <a:ext cx="0" cy="0"/>
          <a:chOff x="0" y="0"/>
          <a:chExt cx="0" cy="0"/>
        </a:xfrm>
      </p:grpSpPr>
      <p:pic>
        <p:nvPicPr>
          <p:cNvPr id="24" name="Picture 23" descr="A collage of people working on computers&#10;&#10;Description automatically generated">
            <a:extLst>
              <a:ext uri="{FF2B5EF4-FFF2-40B4-BE49-F238E27FC236}">
                <a16:creationId xmlns:a16="http://schemas.microsoft.com/office/drawing/2014/main" id="{B529DC78-D7CF-E1DD-26C4-7938425D0553}"/>
              </a:ext>
            </a:extLst>
          </p:cNvPr>
          <p:cNvPicPr>
            <a:picLocks noChangeAspect="1"/>
          </p:cNvPicPr>
          <p:nvPr/>
        </p:nvPicPr>
        <p:blipFill>
          <a:blip r:embed="rId3">
            <a:extLst>
              <a:ext uri="{28A0092B-C50C-407E-A947-70E740481C1C}">
                <a14:useLocalDpi xmlns:a14="http://schemas.microsoft.com/office/drawing/2010/main" val="0"/>
              </a:ext>
            </a:extLst>
          </a:blip>
          <a:srcRect l="18488" r="25630"/>
          <a:stretch/>
        </p:blipFill>
        <p:spPr>
          <a:xfrm>
            <a:off x="9633226" y="0"/>
            <a:ext cx="8640564" cy="10287000"/>
          </a:xfrm>
          <a:prstGeom prst="rect">
            <a:avLst/>
          </a:prstGeom>
        </p:spPr>
      </p:pic>
      <p:grpSp>
        <p:nvGrpSpPr>
          <p:cNvPr id="3" name="Group 3">
            <a:extLst>
              <a:ext uri="{FF2B5EF4-FFF2-40B4-BE49-F238E27FC236}">
                <a16:creationId xmlns:a16="http://schemas.microsoft.com/office/drawing/2014/main" id="{A682BC67-1C99-F527-7474-485532629722}"/>
              </a:ext>
            </a:extLst>
          </p:cNvPr>
          <p:cNvGrpSpPr/>
          <p:nvPr/>
        </p:nvGrpSpPr>
        <p:grpSpPr>
          <a:xfrm>
            <a:off x="-50049" y="-190500"/>
            <a:ext cx="11835484" cy="8912192"/>
            <a:chOff x="0" y="-57150"/>
            <a:chExt cx="3528373" cy="2115197"/>
          </a:xfrm>
        </p:grpSpPr>
        <p:sp>
          <p:nvSpPr>
            <p:cNvPr id="4" name="Freeform 4">
              <a:extLst>
                <a:ext uri="{FF2B5EF4-FFF2-40B4-BE49-F238E27FC236}">
                  <a16:creationId xmlns:a16="http://schemas.microsoft.com/office/drawing/2014/main" id="{457D3618-9CB5-38D4-3F47-2CED007B3FA2}"/>
                </a:ext>
              </a:extLst>
            </p:cNvPr>
            <p:cNvSpPr/>
            <p:nvPr/>
          </p:nvSpPr>
          <p:spPr>
            <a:xfrm>
              <a:off x="0" y="523109"/>
              <a:ext cx="3528373" cy="1534938"/>
            </a:xfrm>
            <a:custGeom>
              <a:avLst/>
              <a:gdLst/>
              <a:ahLst/>
              <a:cxnLst/>
              <a:rect l="l" t="t" r="r" b="b"/>
              <a:pathLst>
                <a:path w="3528373" h="2058047">
                  <a:moveTo>
                    <a:pt x="0" y="0"/>
                  </a:moveTo>
                  <a:lnTo>
                    <a:pt x="3528373" y="0"/>
                  </a:lnTo>
                  <a:lnTo>
                    <a:pt x="3528373" y="2058047"/>
                  </a:lnTo>
                  <a:lnTo>
                    <a:pt x="0" y="2058047"/>
                  </a:lnTo>
                  <a:close/>
                </a:path>
              </a:pathLst>
            </a:custGeom>
            <a:solidFill>
              <a:srgbClr val="FFFFFF"/>
            </a:solidFill>
          </p:spPr>
          <p:txBody>
            <a:bodyPr/>
            <a:lstStyle/>
            <a:p>
              <a:endParaRPr lang="fr-FR"/>
            </a:p>
          </p:txBody>
        </p:sp>
        <p:sp>
          <p:nvSpPr>
            <p:cNvPr id="5" name="TextBox 5">
              <a:extLst>
                <a:ext uri="{FF2B5EF4-FFF2-40B4-BE49-F238E27FC236}">
                  <a16:creationId xmlns:a16="http://schemas.microsoft.com/office/drawing/2014/main" id="{73035FC6-7B46-AF48-7564-E497F6AA9A3E}"/>
                </a:ext>
              </a:extLst>
            </p:cNvPr>
            <p:cNvSpPr txBox="1"/>
            <p:nvPr/>
          </p:nvSpPr>
          <p:spPr>
            <a:xfrm>
              <a:off x="0" y="-57150"/>
              <a:ext cx="3528373" cy="2115197"/>
            </a:xfrm>
            <a:prstGeom prst="rect">
              <a:avLst/>
            </a:prstGeom>
          </p:spPr>
          <p:txBody>
            <a:bodyPr lIns="50800" tIns="50800" rIns="50800" bIns="50800" rtlCol="0" anchor="ctr"/>
            <a:lstStyle/>
            <a:p>
              <a:pPr algn="ctr">
                <a:lnSpc>
                  <a:spcPts val="2659"/>
                </a:lnSpc>
              </a:pPr>
              <a:endParaRPr/>
            </a:p>
          </p:txBody>
        </p:sp>
      </p:grpSp>
      <p:sp>
        <p:nvSpPr>
          <p:cNvPr id="7" name="AutoShape 7">
            <a:extLst>
              <a:ext uri="{FF2B5EF4-FFF2-40B4-BE49-F238E27FC236}">
                <a16:creationId xmlns:a16="http://schemas.microsoft.com/office/drawing/2014/main" id="{6C05523D-5722-26C0-5A16-AE3933E11796}"/>
              </a:ext>
            </a:extLst>
          </p:cNvPr>
          <p:cNvSpPr/>
          <p:nvPr/>
        </p:nvSpPr>
        <p:spPr>
          <a:xfrm>
            <a:off x="4001735" y="6286500"/>
            <a:ext cx="2261045" cy="0"/>
          </a:xfrm>
          <a:prstGeom prst="line">
            <a:avLst/>
          </a:prstGeom>
          <a:ln w="47625" cap="rnd">
            <a:solidFill>
              <a:srgbClr val="000000"/>
            </a:solidFill>
            <a:prstDash val="solid"/>
            <a:headEnd type="none" w="sm" len="sm"/>
            <a:tailEnd type="none" w="sm" len="sm"/>
          </a:ln>
        </p:spPr>
        <p:txBody>
          <a:bodyPr/>
          <a:lstStyle/>
          <a:p>
            <a:endParaRPr lang="fr-FR" dirty="0"/>
          </a:p>
        </p:txBody>
      </p:sp>
      <p:sp>
        <p:nvSpPr>
          <p:cNvPr id="8" name="Freeform 8">
            <a:extLst>
              <a:ext uri="{FF2B5EF4-FFF2-40B4-BE49-F238E27FC236}">
                <a16:creationId xmlns:a16="http://schemas.microsoft.com/office/drawing/2014/main" id="{59A4D5A6-6CB1-0081-0F26-66BADB0FC4A6}"/>
              </a:ext>
            </a:extLst>
          </p:cNvPr>
          <p:cNvSpPr/>
          <p:nvPr/>
        </p:nvSpPr>
        <p:spPr>
          <a:xfrm>
            <a:off x="0" y="115556"/>
            <a:ext cx="5362411" cy="2440012"/>
          </a:xfrm>
          <a:custGeom>
            <a:avLst/>
            <a:gdLst/>
            <a:ahLst/>
            <a:cxnLst/>
            <a:rect l="l" t="t" r="r" b="b"/>
            <a:pathLst>
              <a:path w="5362411" h="2440012">
                <a:moveTo>
                  <a:pt x="0" y="0"/>
                </a:moveTo>
                <a:lnTo>
                  <a:pt x="5362411" y="0"/>
                </a:lnTo>
                <a:lnTo>
                  <a:pt x="5362411" y="2440012"/>
                </a:lnTo>
                <a:lnTo>
                  <a:pt x="0" y="2440012"/>
                </a:lnTo>
                <a:lnTo>
                  <a:pt x="0" y="0"/>
                </a:lnTo>
                <a:close/>
              </a:path>
            </a:pathLst>
          </a:custGeom>
          <a:blipFill>
            <a:blip r:embed="rId4"/>
            <a:stretch>
              <a:fillRect/>
            </a:stretch>
          </a:blipFill>
        </p:spPr>
        <p:txBody>
          <a:bodyPr/>
          <a:lstStyle/>
          <a:p>
            <a:endParaRPr lang="fr-FR" dirty="0"/>
          </a:p>
        </p:txBody>
      </p:sp>
      <p:sp>
        <p:nvSpPr>
          <p:cNvPr id="9" name="Freeform 9">
            <a:extLst>
              <a:ext uri="{FF2B5EF4-FFF2-40B4-BE49-F238E27FC236}">
                <a16:creationId xmlns:a16="http://schemas.microsoft.com/office/drawing/2014/main" id="{A3F13698-D073-B123-915B-5846815DC4D7}"/>
              </a:ext>
            </a:extLst>
          </p:cNvPr>
          <p:cNvSpPr/>
          <p:nvPr/>
        </p:nvSpPr>
        <p:spPr>
          <a:xfrm>
            <a:off x="4952533" y="208790"/>
            <a:ext cx="2162674" cy="2213849"/>
          </a:xfrm>
          <a:custGeom>
            <a:avLst/>
            <a:gdLst/>
            <a:ahLst/>
            <a:cxnLst/>
            <a:rect l="l" t="t" r="r" b="b"/>
            <a:pathLst>
              <a:path w="2162674" h="2213849">
                <a:moveTo>
                  <a:pt x="0" y="0"/>
                </a:moveTo>
                <a:lnTo>
                  <a:pt x="2162674" y="0"/>
                </a:lnTo>
                <a:lnTo>
                  <a:pt x="2162674" y="2213849"/>
                </a:lnTo>
                <a:lnTo>
                  <a:pt x="0" y="2213849"/>
                </a:lnTo>
                <a:lnTo>
                  <a:pt x="0" y="0"/>
                </a:lnTo>
                <a:close/>
              </a:path>
            </a:pathLst>
          </a:custGeom>
          <a:blipFill>
            <a:blip r:embed="rId5"/>
            <a:stretch>
              <a:fillRect b="-38126"/>
            </a:stretch>
          </a:blipFill>
        </p:spPr>
        <p:txBody>
          <a:bodyPr/>
          <a:lstStyle/>
          <a:p>
            <a:endParaRPr lang="fr-FR"/>
          </a:p>
        </p:txBody>
      </p:sp>
      <p:sp>
        <p:nvSpPr>
          <p:cNvPr id="11" name="TextBox 11">
            <a:extLst>
              <a:ext uri="{FF2B5EF4-FFF2-40B4-BE49-F238E27FC236}">
                <a16:creationId xmlns:a16="http://schemas.microsoft.com/office/drawing/2014/main" id="{C5A76C97-085E-E3A5-7D66-A30D95A42F0E}"/>
              </a:ext>
            </a:extLst>
          </p:cNvPr>
          <p:cNvSpPr txBox="1"/>
          <p:nvPr/>
        </p:nvSpPr>
        <p:spPr>
          <a:xfrm>
            <a:off x="332566" y="3222138"/>
            <a:ext cx="10246463" cy="570349"/>
          </a:xfrm>
          <a:prstGeom prst="rect">
            <a:avLst/>
          </a:prstGeom>
        </p:spPr>
        <p:txBody>
          <a:bodyPr wrap="square" lIns="0" tIns="0" rIns="0" bIns="0" rtlCol="0" anchor="t">
            <a:spAutoFit/>
          </a:bodyPr>
          <a:lstStyle/>
          <a:p>
            <a:pPr algn="ctr">
              <a:lnSpc>
                <a:spcPct val="107000"/>
              </a:lnSpc>
              <a:spcAft>
                <a:spcPts val="800"/>
              </a:spcAft>
            </a:pPr>
            <a:r>
              <a:rPr lang="fr-FR" sz="3800" b="1" kern="100" dirty="0">
                <a:solidFill>
                  <a:srgbClr val="00B0F0"/>
                </a:solidFill>
                <a:effectLst/>
                <a:latin typeface="Verdana" panose="020B0604030504040204" pitchFamily="34" charset="0"/>
                <a:ea typeface="Verdana" panose="020B0604030504040204" pitchFamily="34" charset="0"/>
                <a:cs typeface="Times New Roman" panose="02020603050405020304" pitchFamily="18" charset="0"/>
              </a:rPr>
              <a:t>plan d'action de l'économie circulaire </a:t>
            </a:r>
            <a:endParaRPr lang="fr-FR" sz="3800" kern="100" dirty="0">
              <a:solidFill>
                <a:srgbClr val="00B0F0"/>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5" name="TextBox 15">
            <a:extLst>
              <a:ext uri="{FF2B5EF4-FFF2-40B4-BE49-F238E27FC236}">
                <a16:creationId xmlns:a16="http://schemas.microsoft.com/office/drawing/2014/main" id="{43B2D49A-4102-31FF-CFD1-1A84761EF6F0}"/>
              </a:ext>
            </a:extLst>
          </p:cNvPr>
          <p:cNvSpPr txBox="1"/>
          <p:nvPr/>
        </p:nvSpPr>
        <p:spPr>
          <a:xfrm>
            <a:off x="1698240" y="8060851"/>
            <a:ext cx="9129080" cy="437364"/>
          </a:xfrm>
          <a:prstGeom prst="rect">
            <a:avLst/>
          </a:prstGeom>
        </p:spPr>
        <p:txBody>
          <a:bodyPr wrap="square" lIns="0" tIns="0" rIns="0" bIns="0" rtlCol="0" anchor="t">
            <a:spAutoFit/>
          </a:bodyPr>
          <a:lstStyle/>
          <a:p>
            <a:pPr>
              <a:lnSpc>
                <a:spcPts val="3783"/>
              </a:lnSpc>
            </a:pPr>
            <a:r>
              <a:rPr lang="en-US" sz="2702" dirty="0">
                <a:solidFill>
                  <a:srgbClr val="7D868C"/>
                </a:solidFill>
                <a:latin typeface="Verdana 3"/>
              </a:rPr>
              <a:t>27 et 28 Janvier 2025 | The Docks 2, Maurice</a:t>
            </a:r>
          </a:p>
        </p:txBody>
      </p:sp>
      <p:pic>
        <p:nvPicPr>
          <p:cNvPr id="25" name="Image 4" descr="Une image contenant texte, Police, Graphique, graphisme&#10;&#10;Description générée automatiquement">
            <a:extLst>
              <a:ext uri="{FF2B5EF4-FFF2-40B4-BE49-F238E27FC236}">
                <a16:creationId xmlns:a16="http://schemas.microsoft.com/office/drawing/2014/main" id="{2DA76FAA-C876-955C-C8B7-1E23CC1F9B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5207" y="411486"/>
            <a:ext cx="2518019" cy="2069605"/>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11">
            <a:extLst>
              <a:ext uri="{FF2B5EF4-FFF2-40B4-BE49-F238E27FC236}">
                <a16:creationId xmlns:a16="http://schemas.microsoft.com/office/drawing/2014/main" id="{A319AE52-42DD-6BAE-8DCF-2C621A8D2E04}"/>
              </a:ext>
            </a:extLst>
          </p:cNvPr>
          <p:cNvSpPr/>
          <p:nvPr/>
        </p:nvSpPr>
        <p:spPr>
          <a:xfrm>
            <a:off x="3589586" y="9165636"/>
            <a:ext cx="528063" cy="528063"/>
          </a:xfrm>
          <a:custGeom>
            <a:avLst/>
            <a:gdLst/>
            <a:ahLst/>
            <a:cxnLst/>
            <a:rect l="l" t="t" r="r" b="b"/>
            <a:pathLst>
              <a:path w="528063" h="528063">
                <a:moveTo>
                  <a:pt x="0" y="0"/>
                </a:moveTo>
                <a:lnTo>
                  <a:pt x="528062" y="0"/>
                </a:lnTo>
                <a:lnTo>
                  <a:pt x="528062" y="528063"/>
                </a:lnTo>
                <a:lnTo>
                  <a:pt x="0" y="5280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7" name="Freeform 12">
            <a:extLst>
              <a:ext uri="{FF2B5EF4-FFF2-40B4-BE49-F238E27FC236}">
                <a16:creationId xmlns:a16="http://schemas.microsoft.com/office/drawing/2014/main" id="{CFE82E70-5064-2689-3211-6F1FF25D1D98}"/>
              </a:ext>
            </a:extLst>
          </p:cNvPr>
          <p:cNvSpPr/>
          <p:nvPr/>
        </p:nvSpPr>
        <p:spPr>
          <a:xfrm>
            <a:off x="4272070" y="9165636"/>
            <a:ext cx="528063" cy="528063"/>
          </a:xfrm>
          <a:custGeom>
            <a:avLst/>
            <a:gdLst/>
            <a:ahLst/>
            <a:cxnLst/>
            <a:rect l="l" t="t" r="r" b="b"/>
            <a:pathLst>
              <a:path w="528063" h="528063">
                <a:moveTo>
                  <a:pt x="0" y="0"/>
                </a:moveTo>
                <a:lnTo>
                  <a:pt x="528063" y="0"/>
                </a:lnTo>
                <a:lnTo>
                  <a:pt x="528063" y="528063"/>
                </a:lnTo>
                <a:lnTo>
                  <a:pt x="0" y="528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28" name="Freeform 13">
            <a:extLst>
              <a:ext uri="{FF2B5EF4-FFF2-40B4-BE49-F238E27FC236}">
                <a16:creationId xmlns:a16="http://schemas.microsoft.com/office/drawing/2014/main" id="{996D39B8-CF57-78D3-B773-7D4771AB5467}"/>
              </a:ext>
            </a:extLst>
          </p:cNvPr>
          <p:cNvSpPr/>
          <p:nvPr/>
        </p:nvSpPr>
        <p:spPr>
          <a:xfrm>
            <a:off x="4952533" y="9165636"/>
            <a:ext cx="528063" cy="528063"/>
          </a:xfrm>
          <a:custGeom>
            <a:avLst/>
            <a:gdLst/>
            <a:ahLst/>
            <a:cxnLst/>
            <a:rect l="l" t="t" r="r" b="b"/>
            <a:pathLst>
              <a:path w="528063" h="528063">
                <a:moveTo>
                  <a:pt x="0" y="0"/>
                </a:moveTo>
                <a:lnTo>
                  <a:pt x="528063" y="0"/>
                </a:lnTo>
                <a:lnTo>
                  <a:pt x="528063" y="528063"/>
                </a:lnTo>
                <a:lnTo>
                  <a:pt x="0" y="5280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29" name="Freeform 14">
            <a:extLst>
              <a:ext uri="{FF2B5EF4-FFF2-40B4-BE49-F238E27FC236}">
                <a16:creationId xmlns:a16="http://schemas.microsoft.com/office/drawing/2014/main" id="{4A49FAA2-BBAE-A3AA-8AEF-562F4C8D2DFA}"/>
              </a:ext>
            </a:extLst>
          </p:cNvPr>
          <p:cNvSpPr/>
          <p:nvPr/>
        </p:nvSpPr>
        <p:spPr>
          <a:xfrm>
            <a:off x="6334067" y="9165636"/>
            <a:ext cx="586736" cy="528063"/>
          </a:xfrm>
          <a:custGeom>
            <a:avLst/>
            <a:gdLst/>
            <a:ahLst/>
            <a:cxnLst/>
            <a:rect l="l" t="t" r="r" b="b"/>
            <a:pathLst>
              <a:path w="586736" h="528063">
                <a:moveTo>
                  <a:pt x="0" y="0"/>
                </a:moveTo>
                <a:lnTo>
                  <a:pt x="586736" y="0"/>
                </a:lnTo>
                <a:lnTo>
                  <a:pt x="586736" y="528063"/>
                </a:lnTo>
                <a:lnTo>
                  <a:pt x="0" y="528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
        <p:nvSpPr>
          <p:cNvPr id="30" name="Freeform 15">
            <a:extLst>
              <a:ext uri="{FF2B5EF4-FFF2-40B4-BE49-F238E27FC236}">
                <a16:creationId xmlns:a16="http://schemas.microsoft.com/office/drawing/2014/main" id="{7714403A-C20F-112E-2FA6-F4BB42CB536B}"/>
              </a:ext>
            </a:extLst>
          </p:cNvPr>
          <p:cNvSpPr/>
          <p:nvPr/>
        </p:nvSpPr>
        <p:spPr>
          <a:xfrm>
            <a:off x="5632996" y="9165636"/>
            <a:ext cx="529386" cy="528063"/>
          </a:xfrm>
          <a:custGeom>
            <a:avLst/>
            <a:gdLst/>
            <a:ahLst/>
            <a:cxnLst/>
            <a:rect l="l" t="t" r="r" b="b"/>
            <a:pathLst>
              <a:path w="529386" h="528063">
                <a:moveTo>
                  <a:pt x="0" y="0"/>
                </a:moveTo>
                <a:lnTo>
                  <a:pt x="529386" y="0"/>
                </a:lnTo>
                <a:lnTo>
                  <a:pt x="529386" y="528063"/>
                </a:lnTo>
                <a:lnTo>
                  <a:pt x="0" y="528063"/>
                </a:lnTo>
                <a:lnTo>
                  <a:pt x="0" y="0"/>
                </a:lnTo>
                <a:close/>
              </a:path>
            </a:pathLst>
          </a:custGeom>
          <a:blipFill>
            <a:blip r:embed="rId15"/>
            <a:stretch>
              <a:fillRect/>
            </a:stretch>
          </a:blipFill>
        </p:spPr>
        <p:txBody>
          <a:bodyPr/>
          <a:lstStyle/>
          <a:p>
            <a:endParaRPr lang="fr-FR"/>
          </a:p>
        </p:txBody>
      </p:sp>
      <p:sp>
        <p:nvSpPr>
          <p:cNvPr id="6" name="TextBox 5">
            <a:extLst>
              <a:ext uri="{FF2B5EF4-FFF2-40B4-BE49-F238E27FC236}">
                <a16:creationId xmlns:a16="http://schemas.microsoft.com/office/drawing/2014/main" id="{B5E13861-EB26-C451-EE92-2F74AAB8381C}"/>
              </a:ext>
            </a:extLst>
          </p:cNvPr>
          <p:cNvSpPr txBox="1"/>
          <p:nvPr/>
        </p:nvSpPr>
        <p:spPr>
          <a:xfrm>
            <a:off x="301348" y="2779009"/>
            <a:ext cx="4583029" cy="461665"/>
          </a:xfrm>
          <a:prstGeom prst="rect">
            <a:avLst/>
          </a:prstGeom>
          <a:noFill/>
        </p:spPr>
        <p:txBody>
          <a:bodyPr wrap="square">
            <a:spAutoFit/>
          </a:bodyPr>
          <a:lstStyle/>
          <a:p>
            <a:r>
              <a:rPr lang="fr-FR" sz="2400" b="1" kern="100" dirty="0">
                <a:effectLst/>
                <a:latin typeface="Verdana" panose="020B0604030504040204" pitchFamily="34" charset="0"/>
                <a:ea typeface="Verdana" panose="020B0604030504040204" pitchFamily="34" charset="0"/>
                <a:cs typeface="Times New Roman" panose="02020603050405020304" pitchFamily="18" charset="0"/>
              </a:rPr>
              <a:t>Atelier de validation du </a:t>
            </a:r>
            <a:endParaRPr lang="LID4096" sz="2400" dirty="0"/>
          </a:p>
        </p:txBody>
      </p:sp>
      <p:sp>
        <p:nvSpPr>
          <p:cNvPr id="12" name="TextBox 11">
            <a:extLst>
              <a:ext uri="{FF2B5EF4-FFF2-40B4-BE49-F238E27FC236}">
                <a16:creationId xmlns:a16="http://schemas.microsoft.com/office/drawing/2014/main" id="{98758343-C9BC-2EF0-EA58-EFD0ADAE47DC}"/>
              </a:ext>
            </a:extLst>
          </p:cNvPr>
          <p:cNvSpPr txBox="1"/>
          <p:nvPr/>
        </p:nvSpPr>
        <p:spPr>
          <a:xfrm>
            <a:off x="342398" y="4033858"/>
            <a:ext cx="873968" cy="369332"/>
          </a:xfrm>
          <a:prstGeom prst="rect">
            <a:avLst/>
          </a:prstGeom>
          <a:noFill/>
        </p:spPr>
        <p:txBody>
          <a:bodyPr wrap="square">
            <a:spAutoFit/>
          </a:bodyPr>
          <a:lstStyle/>
          <a:p>
            <a:r>
              <a:rPr lang="fr-FR" b="1" kern="100" dirty="0">
                <a:latin typeface="Verdana" panose="020B0604030504040204" pitchFamily="34" charset="0"/>
                <a:ea typeface="Verdana" panose="020B0604030504040204" pitchFamily="34" charset="0"/>
                <a:cs typeface="Times New Roman" panose="02020603050405020304" pitchFamily="18" charset="0"/>
              </a:rPr>
              <a:t>e</a:t>
            </a:r>
            <a:r>
              <a:rPr lang="fr-FR" sz="1800" b="1" kern="100" dirty="0">
                <a:effectLst/>
                <a:latin typeface="Verdana" panose="020B0604030504040204" pitchFamily="34" charset="0"/>
                <a:ea typeface="Verdana" panose="020B0604030504040204" pitchFamily="34" charset="0"/>
                <a:cs typeface="Times New Roman" panose="02020603050405020304" pitchFamily="18" charset="0"/>
              </a:rPr>
              <a:t>t du</a:t>
            </a:r>
            <a:endParaRPr lang="LID4096" dirty="0"/>
          </a:p>
        </p:txBody>
      </p:sp>
      <p:sp>
        <p:nvSpPr>
          <p:cNvPr id="14" name="TextBox 13">
            <a:extLst>
              <a:ext uri="{FF2B5EF4-FFF2-40B4-BE49-F238E27FC236}">
                <a16:creationId xmlns:a16="http://schemas.microsoft.com/office/drawing/2014/main" id="{D8A3488B-1D31-1764-DE7A-F1B9A1DFFDD6}"/>
              </a:ext>
            </a:extLst>
          </p:cNvPr>
          <p:cNvSpPr txBox="1"/>
          <p:nvPr/>
        </p:nvSpPr>
        <p:spPr>
          <a:xfrm>
            <a:off x="1041109" y="4401005"/>
            <a:ext cx="5096954" cy="369332"/>
          </a:xfrm>
          <a:prstGeom prst="rect">
            <a:avLst/>
          </a:prstGeom>
          <a:noFill/>
        </p:spPr>
        <p:txBody>
          <a:bodyPr wrap="square">
            <a:spAutoFit/>
          </a:bodyPr>
          <a:lstStyle/>
          <a:p>
            <a:r>
              <a:rPr lang="fr-FR" sz="1800" b="1" kern="100" dirty="0">
                <a:effectLst/>
                <a:latin typeface="Verdana" panose="020B0604030504040204" pitchFamily="34" charset="0"/>
                <a:ea typeface="Verdana" panose="020B0604030504040204" pitchFamily="34" charset="0"/>
                <a:cs typeface="Times New Roman" panose="02020603050405020304" pitchFamily="18" charset="0"/>
              </a:rPr>
              <a:t>de l’économie bleue et circulaire des </a:t>
            </a:r>
            <a:endParaRPr lang="LID4096" dirty="0"/>
          </a:p>
        </p:txBody>
      </p:sp>
      <p:sp>
        <p:nvSpPr>
          <p:cNvPr id="17" name="TextBox 16">
            <a:extLst>
              <a:ext uri="{FF2B5EF4-FFF2-40B4-BE49-F238E27FC236}">
                <a16:creationId xmlns:a16="http://schemas.microsoft.com/office/drawing/2014/main" id="{E66D3212-5348-D7D0-F929-BB951ED1D472}"/>
              </a:ext>
            </a:extLst>
          </p:cNvPr>
          <p:cNvSpPr txBox="1"/>
          <p:nvPr/>
        </p:nvSpPr>
        <p:spPr>
          <a:xfrm>
            <a:off x="4117649" y="4745884"/>
            <a:ext cx="7775851" cy="1323439"/>
          </a:xfrm>
          <a:prstGeom prst="rect">
            <a:avLst/>
          </a:prstGeom>
          <a:noFill/>
        </p:spPr>
        <p:txBody>
          <a:bodyPr wrap="square">
            <a:spAutoFit/>
          </a:bodyPr>
          <a:lstStyle/>
          <a:p>
            <a:r>
              <a:rPr lang="fr-FR" sz="4000" b="1" kern="100" dirty="0">
                <a:solidFill>
                  <a:schemeClr val="tx1">
                    <a:lumMod val="50000"/>
                    <a:lumOff val="50000"/>
                  </a:schemeClr>
                </a:solidFill>
                <a:effectLst/>
                <a:latin typeface="Verdana" panose="020B0604030504040204" pitchFamily="34" charset="0"/>
                <a:ea typeface="Verdana" panose="020B0604030504040204" pitchFamily="34" charset="0"/>
                <a:cs typeface="Times New Roman" panose="02020603050405020304" pitchFamily="18" charset="0"/>
              </a:rPr>
              <a:t>Etats insulaires d’Afrique et de l'océan Indien</a:t>
            </a:r>
            <a:endParaRPr lang="LID4096" sz="4000" dirty="0">
              <a:solidFill>
                <a:schemeClr val="tx1">
                  <a:lumMod val="50000"/>
                  <a:lumOff val="50000"/>
                </a:schemeClr>
              </a:solidFill>
            </a:endParaRPr>
          </a:p>
        </p:txBody>
      </p:sp>
      <p:sp>
        <p:nvSpPr>
          <p:cNvPr id="19" name="TextBox 18">
            <a:extLst>
              <a:ext uri="{FF2B5EF4-FFF2-40B4-BE49-F238E27FC236}">
                <a16:creationId xmlns:a16="http://schemas.microsoft.com/office/drawing/2014/main" id="{550A4E07-23D2-F6AE-D615-F0013AB3A23F}"/>
              </a:ext>
            </a:extLst>
          </p:cNvPr>
          <p:cNvSpPr txBox="1"/>
          <p:nvPr/>
        </p:nvSpPr>
        <p:spPr>
          <a:xfrm>
            <a:off x="1066800" y="3777664"/>
            <a:ext cx="11133198" cy="707886"/>
          </a:xfrm>
          <a:prstGeom prst="rect">
            <a:avLst/>
          </a:prstGeom>
          <a:noFill/>
        </p:spPr>
        <p:txBody>
          <a:bodyPr wrap="square">
            <a:spAutoFit/>
          </a:bodyPr>
          <a:lstStyle/>
          <a:p>
            <a:r>
              <a:rPr lang="fr-FR" sz="4000" b="1" kern="100" dirty="0">
                <a:solidFill>
                  <a:srgbClr val="FFC000"/>
                </a:solidFill>
                <a:effectLst/>
                <a:latin typeface="Verdana" panose="020B0604030504040204" pitchFamily="34" charset="0"/>
                <a:ea typeface="Verdana" panose="020B0604030504040204" pitchFamily="34" charset="0"/>
                <a:cs typeface="Times New Roman" panose="02020603050405020304" pitchFamily="18" charset="0"/>
              </a:rPr>
              <a:t>mécanisme de financement innovant</a:t>
            </a:r>
            <a:endParaRPr lang="LID4096" sz="4000" dirty="0">
              <a:solidFill>
                <a:srgbClr val="FFC000"/>
              </a:solidFill>
            </a:endParaRPr>
          </a:p>
        </p:txBody>
      </p:sp>
      <p:sp>
        <p:nvSpPr>
          <p:cNvPr id="2" name="TextBox 12">
            <a:extLst>
              <a:ext uri="{FF2B5EF4-FFF2-40B4-BE49-F238E27FC236}">
                <a16:creationId xmlns:a16="http://schemas.microsoft.com/office/drawing/2014/main" id="{E2B1A950-71AA-E6E8-482D-875405CEED43}"/>
              </a:ext>
            </a:extLst>
          </p:cNvPr>
          <p:cNvSpPr txBox="1"/>
          <p:nvPr/>
        </p:nvSpPr>
        <p:spPr>
          <a:xfrm>
            <a:off x="1015422" y="6703896"/>
            <a:ext cx="9998366" cy="505203"/>
          </a:xfrm>
          <a:prstGeom prst="rect">
            <a:avLst/>
          </a:prstGeom>
        </p:spPr>
        <p:txBody>
          <a:bodyPr wrap="square" lIns="0" tIns="0" rIns="0" bIns="0" rtlCol="0" anchor="t">
            <a:spAutoFit/>
          </a:bodyPr>
          <a:lstStyle/>
          <a:p>
            <a:pPr>
              <a:lnSpc>
                <a:spcPts val="4701"/>
              </a:lnSpc>
            </a:pPr>
            <a:r>
              <a:rPr lang="fr-FR" sz="2000" dirty="0">
                <a:effectLst/>
                <a:latin typeface="Verdana 2" panose="020B0604020202020204" charset="0"/>
                <a:ea typeface="Verdana 2" panose="020B0604020202020204" charset="0"/>
                <a:cs typeface="Verdana 2" panose="020B0604020202020204" charset="0"/>
              </a:rPr>
              <a:t>Validation des priorités et actions stratégiques présidée par la COI et la CEA</a:t>
            </a:r>
            <a:endParaRPr lang="en-US" sz="2000" dirty="0">
              <a:solidFill>
                <a:srgbClr val="000000"/>
              </a:solidFill>
              <a:latin typeface="Verdana 2" panose="020B0604020202020204" charset="0"/>
              <a:ea typeface="Verdana 2" panose="020B0604020202020204" charset="0"/>
              <a:cs typeface="Verdana 2" panose="020B0604020202020204" charset="0"/>
            </a:endParaRPr>
          </a:p>
        </p:txBody>
      </p:sp>
    </p:spTree>
    <p:extLst>
      <p:ext uri="{BB962C8B-B14F-4D97-AF65-F5344CB8AC3E}">
        <p14:creationId xmlns:p14="http://schemas.microsoft.com/office/powerpoint/2010/main" val="2903931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5FF2D-BFB7-77AD-05C2-D50B9B36B6C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B68BE47-07A5-322D-898B-DDCC43BD2374}"/>
              </a:ext>
            </a:extLst>
          </p:cNvPr>
          <p:cNvGrpSpPr/>
          <p:nvPr/>
        </p:nvGrpSpPr>
        <p:grpSpPr>
          <a:xfrm>
            <a:off x="184482" y="287230"/>
            <a:ext cx="17862996" cy="9148335"/>
            <a:chOff x="0" y="0"/>
            <a:chExt cx="2767446" cy="1417317"/>
          </a:xfrm>
        </p:grpSpPr>
        <p:sp>
          <p:nvSpPr>
            <p:cNvPr id="3" name="Freeform 3">
              <a:extLst>
                <a:ext uri="{FF2B5EF4-FFF2-40B4-BE49-F238E27FC236}">
                  <a16:creationId xmlns:a16="http://schemas.microsoft.com/office/drawing/2014/main" id="{9EF9AC4A-D708-D521-836C-406EB3703223}"/>
                </a:ext>
              </a:extLst>
            </p:cNvPr>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a:extLst>
              <a:ext uri="{FF2B5EF4-FFF2-40B4-BE49-F238E27FC236}">
                <a16:creationId xmlns:a16="http://schemas.microsoft.com/office/drawing/2014/main" id="{1504F7F6-C8F9-1023-C71C-D18023071EDE}"/>
              </a:ext>
            </a:extLst>
          </p:cNvPr>
          <p:cNvGrpSpPr/>
          <p:nvPr/>
        </p:nvGrpSpPr>
        <p:grpSpPr>
          <a:xfrm>
            <a:off x="0" y="2645140"/>
            <a:ext cx="5784076" cy="4102928"/>
            <a:chOff x="0" y="0"/>
            <a:chExt cx="1523378" cy="1080606"/>
          </a:xfrm>
        </p:grpSpPr>
        <p:sp>
          <p:nvSpPr>
            <p:cNvPr id="5" name="Freeform 5">
              <a:extLst>
                <a:ext uri="{FF2B5EF4-FFF2-40B4-BE49-F238E27FC236}">
                  <a16:creationId xmlns:a16="http://schemas.microsoft.com/office/drawing/2014/main" id="{84BEC7D6-5598-BFE7-2114-FACFCCC540EF}"/>
                </a:ext>
              </a:extLst>
            </p:cNvPr>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a:extLst>
                <a:ext uri="{FF2B5EF4-FFF2-40B4-BE49-F238E27FC236}">
                  <a16:creationId xmlns:a16="http://schemas.microsoft.com/office/drawing/2014/main" id="{BD6F7597-6BFA-5E17-77E9-341349ADE675}"/>
                </a:ext>
              </a:extLst>
            </p:cNvPr>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a:extLst>
              <a:ext uri="{FF2B5EF4-FFF2-40B4-BE49-F238E27FC236}">
                <a16:creationId xmlns:a16="http://schemas.microsoft.com/office/drawing/2014/main" id="{6D693B65-E374-2D31-0FBB-C1BD0711E0B7}"/>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a:extLst>
              <a:ext uri="{FF2B5EF4-FFF2-40B4-BE49-F238E27FC236}">
                <a16:creationId xmlns:a16="http://schemas.microsoft.com/office/drawing/2014/main" id="{5B0131E8-75A1-E1F4-1B86-676C442427BC}"/>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a:extLst>
              <a:ext uri="{FF2B5EF4-FFF2-40B4-BE49-F238E27FC236}">
                <a16:creationId xmlns:a16="http://schemas.microsoft.com/office/drawing/2014/main" id="{CD32D2D5-B721-D7AF-6983-86626450B8D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a:extLst>
              <a:ext uri="{FF2B5EF4-FFF2-40B4-BE49-F238E27FC236}">
                <a16:creationId xmlns:a16="http://schemas.microsoft.com/office/drawing/2014/main" id="{9DED1385-2C9F-DEFA-065D-32DF4E1C52CE}"/>
              </a:ext>
            </a:extLst>
          </p:cNvPr>
          <p:cNvSpPr txBox="1"/>
          <p:nvPr/>
        </p:nvSpPr>
        <p:spPr>
          <a:xfrm>
            <a:off x="130862" y="3681077"/>
            <a:ext cx="5522351" cy="2044662"/>
          </a:xfrm>
          <a:prstGeom prst="rect">
            <a:avLst/>
          </a:prstGeom>
        </p:spPr>
        <p:txBody>
          <a:bodyPr lIns="0" tIns="0" rIns="0" bIns="0" rtlCol="0" anchor="t">
            <a:spAutoFit/>
          </a:bodyPr>
          <a:lstStyle/>
          <a:p>
            <a:pPr algn="ctr">
              <a:lnSpc>
                <a:spcPts val="8400"/>
              </a:lnSpc>
            </a:pPr>
            <a:r>
              <a:rPr lang="en-US"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Pr</a:t>
            </a:r>
            <a:r>
              <a:rPr lang="fr-BE"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ésentation</a:t>
            </a:r>
            <a:r>
              <a:rPr lang="fr-BE"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 </a:t>
            </a: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Seychelles</a:t>
            </a:r>
            <a:endPar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endParaRPr>
          </a:p>
        </p:txBody>
      </p:sp>
      <p:sp>
        <p:nvSpPr>
          <p:cNvPr id="11" name="TextBox 15">
            <a:extLst>
              <a:ext uri="{FF2B5EF4-FFF2-40B4-BE49-F238E27FC236}">
                <a16:creationId xmlns:a16="http://schemas.microsoft.com/office/drawing/2014/main" id="{CFCE6A27-A1AC-A0E6-48EC-6DD6E189482A}"/>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18</a:t>
            </a:r>
          </a:p>
        </p:txBody>
      </p:sp>
    </p:spTree>
    <p:extLst>
      <p:ext uri="{BB962C8B-B14F-4D97-AF65-F5344CB8AC3E}">
        <p14:creationId xmlns:p14="http://schemas.microsoft.com/office/powerpoint/2010/main" val="3524834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25"/>
          <p:cNvSpPr txBox="1">
            <a:spLocks noGrp="1"/>
          </p:cNvSpPr>
          <p:nvPr>
            <p:ph type="body" idx="1"/>
          </p:nvPr>
        </p:nvSpPr>
        <p:spPr>
          <a:xfrm>
            <a:off x="476818" y="1982580"/>
            <a:ext cx="13026550" cy="7251343"/>
          </a:xfrm>
          <a:prstGeom prst="rect">
            <a:avLst/>
          </a:prstGeom>
          <a:noFill/>
          <a:ln>
            <a:noFill/>
          </a:ln>
        </p:spPr>
        <p:txBody>
          <a:bodyPr spcFirstLastPara="1" vert="horz" wrap="square" lIns="91450" tIns="45700" rIns="91450" bIns="45700" rtlCol="0" anchor="t" anchorCtr="0">
            <a:normAutofit/>
          </a:bodyPr>
          <a:lstStyle/>
          <a:p>
            <a:pPr marL="0" indent="0">
              <a:spcBef>
                <a:spcPts val="0"/>
              </a:spcBef>
              <a:buNone/>
            </a:pPr>
            <a:r>
              <a:rPr lang="fr" sz="2800" dirty="0">
                <a:latin typeface="Verdana 2" panose="020B0604020202020204" charset="0"/>
                <a:ea typeface="Verdana" panose="020B0604030504040204" pitchFamily="34" charset="0"/>
                <a:cs typeface="Verdana 2" panose="020B0604020202020204" charset="0"/>
              </a:rPr>
              <a:t>2) b. Joint SDG Joint Fund: Contributing to establish an enabling environment to promote Blue and Green Economy in Mauritius and Seychelles (2022 - 2024)</a:t>
            </a:r>
          </a:p>
          <a:p>
            <a:pPr marL="0" indent="0">
              <a:spcBef>
                <a:spcPts val="0"/>
              </a:spcBef>
              <a:buNone/>
            </a:pPr>
            <a:endParaRPr sz="2800" dirty="0">
              <a:latin typeface="Verdana 2" panose="020B0604020202020204" charset="0"/>
              <a:ea typeface="Verdana" panose="020B0604030504040204" pitchFamily="34" charset="0"/>
              <a:cs typeface="Verdana 2" panose="020B0604020202020204" charset="0"/>
            </a:endParaRPr>
          </a:p>
          <a:p>
            <a:pPr marL="0" indent="0">
              <a:lnSpc>
                <a:spcPct val="115000"/>
              </a:lnSpc>
              <a:spcBef>
                <a:spcPts val="0"/>
              </a:spcBef>
              <a:buClr>
                <a:schemeClr val="dk1"/>
              </a:buClr>
              <a:buSzPts val="1100"/>
              <a:buNone/>
            </a:pPr>
            <a:r>
              <a:rPr lang="fr" sz="2800" dirty="0">
                <a:latin typeface="Verdana 2" panose="020B0604020202020204" charset="0"/>
                <a:ea typeface="Verdana" panose="020B0604030504040204" pitchFamily="34" charset="0"/>
                <a:cs typeface="Verdana 2" panose="020B0604020202020204" charset="0"/>
              </a:rPr>
              <a:t>The Joint Programme (JP) contributed to strengthen the policy framework, establish financial mechanisms, and avail information needed by the private and public sectors to invest in the green and blue economy to accelerate the realization of the SDGs.</a:t>
            </a:r>
            <a:endParaRPr sz="2800" dirty="0">
              <a:latin typeface="Verdana 2" panose="020B0604020202020204" charset="0"/>
              <a:ea typeface="Verdana" panose="020B0604030504040204" pitchFamily="34" charset="0"/>
              <a:cs typeface="Verdana 2" panose="020B0604020202020204" charset="0"/>
            </a:endParaRPr>
          </a:p>
          <a:p>
            <a:pPr marL="914400" indent="-660400">
              <a:spcBef>
                <a:spcPts val="0"/>
              </a:spcBef>
              <a:buSzPts val="1600"/>
              <a:buChar char="●"/>
            </a:pPr>
            <a:r>
              <a:rPr lang="fr" sz="2800" dirty="0">
                <a:latin typeface="Verdana 2" panose="020B0604020202020204" charset="0"/>
                <a:ea typeface="Verdana" panose="020B0604030504040204" pitchFamily="34" charset="0"/>
                <a:cs typeface="Verdana 2" panose="020B0604020202020204" charset="0"/>
              </a:rPr>
              <a:t>Situational Analysis </a:t>
            </a:r>
            <a:endParaRPr sz="2800" dirty="0">
              <a:latin typeface="Verdana 2" panose="020B0604020202020204" charset="0"/>
              <a:ea typeface="Verdana" panose="020B0604030504040204" pitchFamily="34" charset="0"/>
              <a:cs typeface="Verdana 2" panose="020B0604020202020204" charset="0"/>
            </a:endParaRPr>
          </a:p>
          <a:p>
            <a:pPr marL="914400" indent="-660400">
              <a:spcBef>
                <a:spcPts val="0"/>
              </a:spcBef>
              <a:buSzPts val="1600"/>
              <a:buChar char="●"/>
            </a:pPr>
            <a:r>
              <a:rPr lang="fr" sz="2800" dirty="0">
                <a:latin typeface="Verdana 2" panose="020B0604020202020204" charset="0"/>
                <a:ea typeface="Verdana" panose="020B0604030504040204" pitchFamily="34" charset="0"/>
                <a:cs typeface="Verdana 2" panose="020B0604020202020204" charset="0"/>
              </a:rPr>
              <a:t>Innovative Financing Mechanism Study</a:t>
            </a:r>
            <a:endParaRPr sz="2800" dirty="0">
              <a:latin typeface="Verdana 2" panose="020B0604020202020204" charset="0"/>
              <a:ea typeface="Verdana" panose="020B0604030504040204" pitchFamily="34" charset="0"/>
              <a:cs typeface="Verdana 2" panose="020B0604020202020204" charset="0"/>
            </a:endParaRPr>
          </a:p>
          <a:p>
            <a:pPr marL="914400" indent="-660400">
              <a:spcBef>
                <a:spcPts val="0"/>
              </a:spcBef>
              <a:buSzPts val="1600"/>
              <a:buChar char="●"/>
            </a:pPr>
            <a:r>
              <a:rPr lang="fr" sz="2800" dirty="0">
                <a:latin typeface="Verdana 2" panose="020B0604020202020204" charset="0"/>
                <a:ea typeface="Verdana" panose="020B0604030504040204" pitchFamily="34" charset="0"/>
                <a:cs typeface="Verdana 2" panose="020B0604020202020204" charset="0"/>
              </a:rPr>
              <a:t>Circular Economy Financing Plan</a:t>
            </a:r>
            <a:endParaRPr sz="2800" dirty="0">
              <a:latin typeface="Verdana 2" panose="020B0604020202020204" charset="0"/>
              <a:ea typeface="Verdana" panose="020B0604030504040204" pitchFamily="34" charset="0"/>
              <a:cs typeface="Verdana 2" panose="020B0604020202020204" charset="0"/>
            </a:endParaRPr>
          </a:p>
          <a:p>
            <a:pPr marL="914400" indent="-660400">
              <a:spcBef>
                <a:spcPts val="0"/>
              </a:spcBef>
              <a:buSzPts val="1600"/>
              <a:buChar char="●"/>
            </a:pPr>
            <a:r>
              <a:rPr lang="fr" sz="2800" dirty="0">
                <a:latin typeface="Verdana 2" panose="020B0604020202020204" charset="0"/>
                <a:ea typeface="Verdana" panose="020B0604030504040204" pitchFamily="34" charset="0"/>
                <a:cs typeface="Verdana 2" panose="020B0604020202020204" charset="0"/>
              </a:rPr>
              <a:t>Market Ready Assessment</a:t>
            </a:r>
            <a:endParaRPr sz="2800" dirty="0">
              <a:latin typeface="Verdana 2" panose="020B0604020202020204" charset="0"/>
              <a:ea typeface="Verdana" panose="020B0604030504040204" pitchFamily="34" charset="0"/>
              <a:cs typeface="Verdana 2" panose="020B0604020202020204" charset="0"/>
            </a:endParaRPr>
          </a:p>
          <a:p>
            <a:pPr marL="914400" indent="-660400">
              <a:spcBef>
                <a:spcPts val="0"/>
              </a:spcBef>
              <a:buSzPts val="1600"/>
              <a:buChar char="●"/>
            </a:pPr>
            <a:r>
              <a:rPr lang="fr" sz="2800" dirty="0">
                <a:latin typeface="Verdana 2" panose="020B0604020202020204" charset="0"/>
                <a:ea typeface="Verdana" panose="020B0604030504040204" pitchFamily="34" charset="0"/>
                <a:cs typeface="Verdana 2" panose="020B0604020202020204" charset="0"/>
              </a:rPr>
              <a:t>Circular Economy Roadmap &amp; Action Plan</a:t>
            </a:r>
            <a:endParaRPr sz="2800" dirty="0">
              <a:latin typeface="Verdana 2" panose="020B0604020202020204" charset="0"/>
              <a:ea typeface="Verdana" panose="020B0604030504040204" pitchFamily="34" charset="0"/>
              <a:cs typeface="Verdana 2" panose="020B0604020202020204" charset="0"/>
            </a:endParaRPr>
          </a:p>
          <a:p>
            <a:pPr marL="355600" indent="-152400">
              <a:spcBef>
                <a:spcPts val="0"/>
              </a:spcBef>
              <a:buClr>
                <a:schemeClr val="dk1"/>
              </a:buClr>
              <a:buSzPts val="1600"/>
              <a:buNone/>
            </a:pPr>
            <a:endParaRPr lang="fr" sz="2800" dirty="0">
              <a:latin typeface="Verdana 2" panose="020B0604020202020204" charset="0"/>
              <a:ea typeface="Verdana" panose="020B0604030504040204" pitchFamily="34" charset="0"/>
              <a:cs typeface="Verdana 2" panose="020B0604020202020204" charset="0"/>
            </a:endParaRPr>
          </a:p>
          <a:p>
            <a:pPr marL="355600" indent="-152400">
              <a:spcBef>
                <a:spcPts val="0"/>
              </a:spcBef>
              <a:buClr>
                <a:schemeClr val="dk1"/>
              </a:buClr>
              <a:buSzPts val="1600"/>
              <a:buNone/>
            </a:pPr>
            <a:r>
              <a:rPr lang="fr" sz="2800" dirty="0">
                <a:latin typeface="Verdana 2" panose="020B0604020202020204" charset="0"/>
                <a:ea typeface="Verdana" panose="020B0604030504040204" pitchFamily="34" charset="0"/>
                <a:cs typeface="Verdana 2" panose="020B0604020202020204" charset="0"/>
              </a:rPr>
              <a:t>01/01/2022 to the 31/12/2023</a:t>
            </a:r>
            <a:endParaRPr sz="2800" dirty="0">
              <a:latin typeface="Verdana 2" panose="020B0604020202020204" charset="0"/>
              <a:ea typeface="Verdana" panose="020B0604030504040204" pitchFamily="34" charset="0"/>
              <a:cs typeface="Verdana 2" panose="020B0604020202020204" charset="0"/>
            </a:endParaRPr>
          </a:p>
          <a:p>
            <a:pPr marL="355600" indent="-152400">
              <a:spcBef>
                <a:spcPts val="0"/>
              </a:spcBef>
              <a:buClr>
                <a:schemeClr val="dk1"/>
              </a:buClr>
              <a:buSzPts val="1600"/>
              <a:buNone/>
            </a:pPr>
            <a:endParaRPr sz="2800" dirty="0">
              <a:latin typeface="Verdana 2" panose="020B0604020202020204" charset="0"/>
              <a:ea typeface="Verdana" panose="020B0604030504040204" pitchFamily="34" charset="0"/>
              <a:cs typeface="Verdana 2" panose="020B0604020202020204" charset="0"/>
            </a:endParaRPr>
          </a:p>
          <a:p>
            <a:pPr marL="355600" indent="-152400">
              <a:spcBef>
                <a:spcPts val="0"/>
              </a:spcBef>
              <a:buClr>
                <a:schemeClr val="dk1"/>
              </a:buClr>
              <a:buSzPts val="1600"/>
              <a:buNone/>
            </a:pPr>
            <a:r>
              <a:rPr lang="fr" sz="2800" dirty="0">
                <a:latin typeface="Verdana 2" panose="020B0604020202020204" charset="0"/>
                <a:ea typeface="Verdana" panose="020B0604030504040204" pitchFamily="34" charset="0"/>
                <a:cs typeface="Verdana 2" panose="020B0604020202020204" charset="0"/>
              </a:rPr>
              <a:t>Overall budget: USD 1,542,800 (UNEP, UNDP, UNFPA)</a:t>
            </a:r>
            <a:endParaRPr sz="2800" dirty="0">
              <a:latin typeface="Verdana 2" panose="020B0604020202020204" charset="0"/>
              <a:ea typeface="Verdana" panose="020B0604030504040204" pitchFamily="34" charset="0"/>
              <a:cs typeface="Verdana 2" panose="020B0604020202020204" charset="0"/>
            </a:endParaRPr>
          </a:p>
        </p:txBody>
      </p:sp>
      <p:pic>
        <p:nvPicPr>
          <p:cNvPr id="177" name="Google Shape;177;p25"/>
          <p:cNvPicPr preferRelativeResize="0"/>
          <p:nvPr/>
        </p:nvPicPr>
        <p:blipFill>
          <a:blip r:embed="rId3">
            <a:alphaModFix/>
          </a:blip>
          <a:stretch>
            <a:fillRect/>
          </a:stretch>
        </p:blipFill>
        <p:spPr>
          <a:xfrm>
            <a:off x="10888851" y="5686701"/>
            <a:ext cx="3575450" cy="3575450"/>
          </a:xfrm>
          <a:prstGeom prst="rect">
            <a:avLst/>
          </a:prstGeom>
          <a:noFill/>
          <a:ln>
            <a:noFill/>
          </a:ln>
        </p:spPr>
      </p:pic>
      <p:sp>
        <p:nvSpPr>
          <p:cNvPr id="178" name="Google Shape;178;p25"/>
          <p:cNvSpPr txBox="1"/>
          <p:nvPr/>
        </p:nvSpPr>
        <p:spPr>
          <a:xfrm>
            <a:off x="95818" y="1281780"/>
            <a:ext cx="13261200" cy="700800"/>
          </a:xfrm>
          <a:prstGeom prst="rect">
            <a:avLst/>
          </a:prstGeom>
          <a:noFill/>
          <a:ln>
            <a:noFill/>
          </a:ln>
        </p:spPr>
        <p:txBody>
          <a:bodyPr spcFirstLastPara="1" wrap="square" lIns="182850" tIns="182850" rIns="182850" bIns="182850" anchor="t" anchorCtr="0">
            <a:noAutofit/>
          </a:bodyPr>
          <a:lstStyle/>
          <a:p>
            <a:pPr marL="254000">
              <a:buClr>
                <a:schemeClr val="dk1"/>
              </a:buClr>
              <a:buSzPts val="1600"/>
            </a:pPr>
            <a:r>
              <a:rPr lang="fr" sz="2800" dirty="0">
                <a:solidFill>
                  <a:schemeClr val="dk1"/>
                </a:solidFill>
                <a:latin typeface="Verdana 2" panose="020B0604020202020204" charset="0"/>
                <a:ea typeface="Verdana" panose="020B0604030504040204" pitchFamily="34" charset="0"/>
                <a:cs typeface="Verdana 2" panose="020B0604020202020204" charset="0"/>
                <a:sym typeface="Calibri"/>
              </a:rPr>
              <a:t>1) a. Circular Economy Ministerial Conference - COI (2023)</a:t>
            </a:r>
            <a:endParaRPr sz="2800" dirty="0">
              <a:solidFill>
                <a:schemeClr val="dk1"/>
              </a:solidFill>
              <a:latin typeface="Verdana 2" panose="020B0604020202020204" charset="0"/>
              <a:ea typeface="Verdana" panose="020B0604030504040204" pitchFamily="34" charset="0"/>
              <a:cs typeface="Verdana 2" panose="020B0604020202020204" charset="0"/>
              <a:sym typeface="Calibri"/>
            </a:endParaRPr>
          </a:p>
        </p:txBody>
      </p:sp>
      <p:pic>
        <p:nvPicPr>
          <p:cNvPr id="179" name="Google Shape;179;p25"/>
          <p:cNvPicPr preferRelativeResize="0"/>
          <p:nvPr/>
        </p:nvPicPr>
        <p:blipFill>
          <a:blip r:embed="rId4">
            <a:alphaModFix/>
          </a:blip>
          <a:stretch>
            <a:fillRect/>
          </a:stretch>
        </p:blipFill>
        <p:spPr>
          <a:xfrm>
            <a:off x="13619736" y="2644699"/>
            <a:ext cx="4060958" cy="4997602"/>
          </a:xfrm>
          <a:prstGeom prst="rect">
            <a:avLst/>
          </a:prstGeom>
          <a:noFill/>
          <a:ln>
            <a:noFill/>
          </a:ln>
        </p:spPr>
      </p:pic>
      <p:sp>
        <p:nvSpPr>
          <p:cNvPr id="2" name="Freeform 7">
            <a:extLst>
              <a:ext uri="{FF2B5EF4-FFF2-40B4-BE49-F238E27FC236}">
                <a16:creationId xmlns:a16="http://schemas.microsoft.com/office/drawing/2014/main" id="{F71A9726-2E60-1464-BB84-6E5885CFA761}"/>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5"/>
            <a:stretch>
              <a:fillRect/>
            </a:stretch>
          </a:blipFill>
        </p:spPr>
        <p:txBody>
          <a:bodyPr/>
          <a:lstStyle/>
          <a:p>
            <a:endParaRPr lang="LID4096"/>
          </a:p>
        </p:txBody>
      </p:sp>
      <p:sp>
        <p:nvSpPr>
          <p:cNvPr id="3" name="Freeform 8">
            <a:extLst>
              <a:ext uri="{FF2B5EF4-FFF2-40B4-BE49-F238E27FC236}">
                <a16:creationId xmlns:a16="http://schemas.microsoft.com/office/drawing/2014/main" id="{42789E0E-CCF1-1203-9910-842AB80674FF}"/>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6"/>
            <a:stretch>
              <a:fillRect/>
            </a:stretch>
          </a:blipFill>
        </p:spPr>
        <p:txBody>
          <a:bodyPr/>
          <a:lstStyle/>
          <a:p>
            <a:endParaRPr lang="LID4096"/>
          </a:p>
        </p:txBody>
      </p:sp>
      <p:sp>
        <p:nvSpPr>
          <p:cNvPr id="4" name="Freeform 9">
            <a:extLst>
              <a:ext uri="{FF2B5EF4-FFF2-40B4-BE49-F238E27FC236}">
                <a16:creationId xmlns:a16="http://schemas.microsoft.com/office/drawing/2014/main" id="{1E43D638-7E22-A490-8891-C4950105A70E}"/>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7"/>
            <a:stretch>
              <a:fillRect/>
            </a:stretch>
          </a:blipFill>
        </p:spPr>
        <p:txBody>
          <a:bodyPr/>
          <a:lstStyle/>
          <a:p>
            <a:endParaRPr lang="LID4096"/>
          </a:p>
        </p:txBody>
      </p:sp>
      <p:sp>
        <p:nvSpPr>
          <p:cNvPr id="5" name="TextBox 10">
            <a:extLst>
              <a:ext uri="{FF2B5EF4-FFF2-40B4-BE49-F238E27FC236}">
                <a16:creationId xmlns:a16="http://schemas.microsoft.com/office/drawing/2014/main" id="{1B07CB5A-84E2-E2B7-BB53-28E64A326A9C}"/>
              </a:ext>
            </a:extLst>
          </p:cNvPr>
          <p:cNvSpPr txBox="1"/>
          <p:nvPr/>
        </p:nvSpPr>
        <p:spPr>
          <a:xfrm>
            <a:off x="1149278" y="-61962"/>
            <a:ext cx="15639700" cy="1116268"/>
          </a:xfrm>
          <a:prstGeom prst="rect">
            <a:avLst/>
          </a:prstGeom>
        </p:spPr>
        <p:txBody>
          <a:bodyPr wrap="square" lIns="0" tIns="0" rIns="0" bIns="0" rtlCol="0" anchor="t">
            <a:spAutoFit/>
          </a:bodyPr>
          <a:lstStyle/>
          <a:p>
            <a:pPr algn="ctr">
              <a:lnSpc>
                <a:spcPts val="10517"/>
              </a:lnSpc>
            </a:pPr>
            <a:r>
              <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1. </a:t>
            </a:r>
            <a:r>
              <a:rPr lang="en-GB"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Recent circular economy developments in the country</a:t>
            </a:r>
            <a:r>
              <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 </a:t>
            </a:r>
          </a:p>
        </p:txBody>
      </p:sp>
      <p:sp>
        <p:nvSpPr>
          <p:cNvPr id="8" name="TextBox 15">
            <a:extLst>
              <a:ext uri="{FF2B5EF4-FFF2-40B4-BE49-F238E27FC236}">
                <a16:creationId xmlns:a16="http://schemas.microsoft.com/office/drawing/2014/main" id="{95180591-090B-97A3-447D-24CD1A3159A2}"/>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p26"/>
          <p:cNvSpPr txBox="1">
            <a:spLocks noGrp="1"/>
          </p:cNvSpPr>
          <p:nvPr>
            <p:ph type="body" idx="1"/>
          </p:nvPr>
        </p:nvSpPr>
        <p:spPr>
          <a:xfrm>
            <a:off x="7620000" y="2567082"/>
            <a:ext cx="8484340" cy="5548218"/>
          </a:xfrm>
          <a:prstGeom prst="rect">
            <a:avLst/>
          </a:prstGeom>
        </p:spPr>
        <p:txBody>
          <a:bodyPr spcFirstLastPara="1" vert="horz" wrap="square" lIns="91450" tIns="45700" rIns="91450" bIns="45700" rtlCol="0" anchor="t" anchorCtr="0">
            <a:normAutofit lnSpcReduction="10000"/>
          </a:bodyPr>
          <a:lstStyle/>
          <a:p>
            <a:pPr marL="0" indent="0">
              <a:spcBef>
                <a:spcPts val="600"/>
              </a:spcBef>
              <a:buNone/>
            </a:pPr>
            <a:r>
              <a:rPr lang="fr" dirty="0">
                <a:latin typeface="Verdana 2" panose="020B0604020202020204" charset="0"/>
                <a:cs typeface="Verdana 2" panose="020B0604020202020204" charset="0"/>
              </a:rPr>
              <a:t>5 Strategic Pillars of the Roadmap :</a:t>
            </a:r>
            <a:endParaRPr dirty="0">
              <a:latin typeface="Verdana 2" panose="020B0604020202020204" charset="0"/>
              <a:cs typeface="Verdana 2" panose="020B0604020202020204" charset="0"/>
            </a:endParaRPr>
          </a:p>
          <a:p>
            <a:pPr marL="914400" indent="-660400">
              <a:spcBef>
                <a:spcPts val="600"/>
              </a:spcBef>
              <a:buSzPts val="1600"/>
              <a:buAutoNum type="arabicPeriod"/>
            </a:pPr>
            <a:r>
              <a:rPr lang="fr" sz="3000" dirty="0">
                <a:latin typeface="Verdana 2" panose="020B0604020202020204" charset="0"/>
                <a:cs typeface="Verdana 2" panose="020B0604020202020204" charset="0"/>
              </a:rPr>
              <a:t>Circular Economy through sustainable production and sustainable products.</a:t>
            </a:r>
            <a:endParaRPr sz="3000" dirty="0">
              <a:latin typeface="Verdana 2" panose="020B0604020202020204" charset="0"/>
              <a:cs typeface="Verdana 2" panose="020B0604020202020204" charset="0"/>
            </a:endParaRPr>
          </a:p>
          <a:p>
            <a:pPr marL="914400" indent="-660400">
              <a:spcBef>
                <a:spcPts val="0"/>
              </a:spcBef>
              <a:buSzPts val="1600"/>
              <a:buAutoNum type="arabicPeriod"/>
            </a:pPr>
            <a:r>
              <a:rPr lang="fr" sz="3000" dirty="0">
                <a:latin typeface="Verdana 2" panose="020B0604020202020204" charset="0"/>
                <a:cs typeface="Verdana 2" panose="020B0604020202020204" charset="0"/>
              </a:rPr>
              <a:t>Circular Economy through sustainable consumption.</a:t>
            </a:r>
            <a:endParaRPr sz="3000" dirty="0">
              <a:latin typeface="Verdana 2" panose="020B0604020202020204" charset="0"/>
              <a:cs typeface="Verdana 2" panose="020B0604020202020204" charset="0"/>
            </a:endParaRPr>
          </a:p>
          <a:p>
            <a:pPr marL="914400" indent="-660400">
              <a:spcBef>
                <a:spcPts val="0"/>
              </a:spcBef>
              <a:buSzPts val="1600"/>
              <a:buAutoNum type="arabicPeriod"/>
            </a:pPr>
            <a:r>
              <a:rPr lang="fr" sz="3000" dirty="0">
                <a:latin typeface="Verdana 2" panose="020B0604020202020204" charset="0"/>
                <a:cs typeface="Verdana 2" panose="020B0604020202020204" charset="0"/>
              </a:rPr>
              <a:t>Circular Economy through better waste management.</a:t>
            </a:r>
            <a:endParaRPr sz="3000" dirty="0">
              <a:latin typeface="Verdana 2" panose="020B0604020202020204" charset="0"/>
              <a:cs typeface="Verdana 2" panose="020B0604020202020204" charset="0"/>
            </a:endParaRPr>
          </a:p>
          <a:p>
            <a:pPr marL="914400" indent="-660400">
              <a:spcBef>
                <a:spcPts val="0"/>
              </a:spcBef>
              <a:buSzPts val="1600"/>
              <a:buAutoNum type="arabicPeriod"/>
            </a:pPr>
            <a:r>
              <a:rPr lang="fr" sz="3000" dirty="0">
                <a:latin typeface="Verdana 2" panose="020B0604020202020204" charset="0"/>
                <a:cs typeface="Verdana 2" panose="020B0604020202020204" charset="0"/>
              </a:rPr>
              <a:t>Circular Economy through Circular business models and innovation. </a:t>
            </a:r>
          </a:p>
          <a:p>
            <a:pPr marL="914400" indent="-660400">
              <a:spcBef>
                <a:spcPts val="0"/>
              </a:spcBef>
              <a:buSzPts val="1600"/>
              <a:buAutoNum type="arabicPeriod"/>
            </a:pPr>
            <a:r>
              <a:rPr lang="fr-FR" sz="3000" dirty="0" err="1">
                <a:latin typeface="Verdana 2" panose="020B0604020202020204" charset="0"/>
                <a:cs typeface="Verdana 2" panose="020B0604020202020204" charset="0"/>
              </a:rPr>
              <a:t>Circular</a:t>
            </a:r>
            <a:r>
              <a:rPr lang="fr-FR" sz="3000" dirty="0">
                <a:latin typeface="Verdana 2" panose="020B0604020202020204" charset="0"/>
                <a:cs typeface="Verdana 2" panose="020B0604020202020204" charset="0"/>
              </a:rPr>
              <a:t> Economy </a:t>
            </a:r>
            <a:r>
              <a:rPr lang="fr-FR" sz="3000" dirty="0" err="1">
                <a:latin typeface="Verdana 2" panose="020B0604020202020204" charset="0"/>
                <a:cs typeface="Verdana 2" panose="020B0604020202020204" charset="0"/>
              </a:rPr>
              <a:t>through</a:t>
            </a:r>
            <a:r>
              <a:rPr lang="fr-FR" sz="3000" dirty="0">
                <a:latin typeface="Verdana 2" panose="020B0604020202020204" charset="0"/>
                <a:cs typeface="Verdana 2" panose="020B0604020202020204" charset="0"/>
              </a:rPr>
              <a:t> </a:t>
            </a:r>
            <a:r>
              <a:rPr lang="fr-FR" sz="3000" dirty="0" err="1">
                <a:latin typeface="Verdana 2" panose="020B0604020202020204" charset="0"/>
                <a:cs typeface="Verdana 2" panose="020B0604020202020204" charset="0"/>
              </a:rPr>
              <a:t>Circular</a:t>
            </a:r>
            <a:r>
              <a:rPr lang="fr-FR" sz="3000" dirty="0">
                <a:latin typeface="Verdana 2" panose="020B0604020202020204" charset="0"/>
                <a:cs typeface="Verdana 2" panose="020B0604020202020204" charset="0"/>
              </a:rPr>
              <a:t> Culture</a:t>
            </a:r>
            <a:endParaRPr sz="3000" dirty="0">
              <a:latin typeface="Verdana 2" panose="020B0604020202020204" charset="0"/>
              <a:cs typeface="Verdana 2" panose="020B0604020202020204" charset="0"/>
            </a:endParaRPr>
          </a:p>
          <a:p>
            <a:pPr marL="0" indent="0">
              <a:spcBef>
                <a:spcPts val="600"/>
              </a:spcBef>
              <a:buNone/>
            </a:pPr>
            <a:endParaRPr dirty="0">
              <a:latin typeface="Verdana 2" panose="020B0604020202020204" charset="0"/>
              <a:cs typeface="Verdana 2" panose="020B0604020202020204" charset="0"/>
            </a:endParaRPr>
          </a:p>
          <a:p>
            <a:pPr marL="0" indent="0">
              <a:spcBef>
                <a:spcPts val="600"/>
              </a:spcBef>
              <a:buNone/>
            </a:pPr>
            <a:r>
              <a:rPr lang="fr" dirty="0">
                <a:latin typeface="Verdana 2" panose="020B0604020202020204" charset="0"/>
                <a:cs typeface="Verdana 2" panose="020B0604020202020204" charset="0"/>
              </a:rPr>
              <a:t>ACTION PLAN WITH BUDGET ALLOCATION </a:t>
            </a:r>
            <a:endParaRPr dirty="0">
              <a:latin typeface="Verdana 2" panose="020B0604020202020204" charset="0"/>
              <a:cs typeface="Verdana 2" panose="020B0604020202020204" charset="0"/>
            </a:endParaRPr>
          </a:p>
        </p:txBody>
      </p:sp>
      <p:pic>
        <p:nvPicPr>
          <p:cNvPr id="186" name="Google Shape;186;p26"/>
          <p:cNvPicPr preferRelativeResize="0"/>
          <p:nvPr/>
        </p:nvPicPr>
        <p:blipFill>
          <a:blip r:embed="rId3">
            <a:alphaModFix/>
          </a:blip>
          <a:stretch>
            <a:fillRect/>
          </a:stretch>
        </p:blipFill>
        <p:spPr>
          <a:xfrm>
            <a:off x="228600" y="1987289"/>
            <a:ext cx="6454251" cy="6963650"/>
          </a:xfrm>
          <a:prstGeom prst="rect">
            <a:avLst/>
          </a:prstGeom>
          <a:noFill/>
          <a:ln>
            <a:noFill/>
          </a:ln>
        </p:spPr>
      </p:pic>
      <p:sp>
        <p:nvSpPr>
          <p:cNvPr id="2" name="Freeform 7">
            <a:extLst>
              <a:ext uri="{FF2B5EF4-FFF2-40B4-BE49-F238E27FC236}">
                <a16:creationId xmlns:a16="http://schemas.microsoft.com/office/drawing/2014/main" id="{C659A42D-C264-4F1B-FF27-D509885D18F5}"/>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3" name="Freeform 8">
            <a:extLst>
              <a:ext uri="{FF2B5EF4-FFF2-40B4-BE49-F238E27FC236}">
                <a16:creationId xmlns:a16="http://schemas.microsoft.com/office/drawing/2014/main" id="{04476241-5899-F667-2BEF-2D68E556F300}"/>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4" name="Freeform 9">
            <a:extLst>
              <a:ext uri="{FF2B5EF4-FFF2-40B4-BE49-F238E27FC236}">
                <a16:creationId xmlns:a16="http://schemas.microsoft.com/office/drawing/2014/main" id="{C269DAA3-D54D-933F-3BB6-5A7FC50184A2}"/>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sp>
        <p:nvSpPr>
          <p:cNvPr id="5" name="TextBox 10">
            <a:extLst>
              <a:ext uri="{FF2B5EF4-FFF2-40B4-BE49-F238E27FC236}">
                <a16:creationId xmlns:a16="http://schemas.microsoft.com/office/drawing/2014/main" id="{AEE2A35F-F3DB-55B1-E57D-D4507970BD0D}"/>
              </a:ext>
            </a:extLst>
          </p:cNvPr>
          <p:cNvSpPr txBox="1"/>
          <p:nvPr/>
        </p:nvSpPr>
        <p:spPr>
          <a:xfrm>
            <a:off x="914400" y="419100"/>
            <a:ext cx="15639700" cy="1116268"/>
          </a:xfrm>
          <a:prstGeom prst="rect">
            <a:avLst/>
          </a:prstGeom>
        </p:spPr>
        <p:txBody>
          <a:bodyPr wrap="square" lIns="0" tIns="0" rIns="0" bIns="0" rtlCol="0" anchor="t">
            <a:spAutoFit/>
          </a:bodyPr>
          <a:lstStyle/>
          <a:p>
            <a:pPr algn="ctr">
              <a:lnSpc>
                <a:spcPts val="10517"/>
              </a:lnSpc>
            </a:pPr>
            <a:r>
              <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SEYCHELLES’ CIRCULAR ECONOMY ROADMAP </a:t>
            </a:r>
          </a:p>
        </p:txBody>
      </p:sp>
      <p:sp>
        <p:nvSpPr>
          <p:cNvPr id="8" name="TextBox 15">
            <a:extLst>
              <a:ext uri="{FF2B5EF4-FFF2-40B4-BE49-F238E27FC236}">
                <a16:creationId xmlns:a16="http://schemas.microsoft.com/office/drawing/2014/main" id="{E8F12B55-702C-8C36-D820-A59E0CA8D6CE}"/>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Google Shape;192;p27"/>
          <p:cNvSpPr txBox="1">
            <a:spLocks noGrp="1"/>
          </p:cNvSpPr>
          <p:nvPr>
            <p:ph type="body" idx="1"/>
          </p:nvPr>
        </p:nvSpPr>
        <p:spPr>
          <a:xfrm>
            <a:off x="1366684" y="3162300"/>
            <a:ext cx="15240000" cy="4703002"/>
          </a:xfrm>
          <a:prstGeom prst="rect">
            <a:avLst/>
          </a:prstGeom>
          <a:noFill/>
          <a:ln>
            <a:noFill/>
          </a:ln>
        </p:spPr>
        <p:txBody>
          <a:bodyPr spcFirstLastPara="1" vert="horz" wrap="square" lIns="91450" tIns="45700" rIns="91450" bIns="45700" rtlCol="0" anchor="t" anchorCtr="0">
            <a:normAutofit lnSpcReduction="10000"/>
          </a:bodyPr>
          <a:lstStyle/>
          <a:p>
            <a:pPr marL="914400" indent="-660400">
              <a:spcBef>
                <a:spcPts val="0"/>
              </a:spcBef>
              <a:buSzPts val="1600"/>
            </a:pPr>
            <a:r>
              <a:rPr lang="fr" dirty="0">
                <a:latin typeface="Verdana 2" panose="020B0604020202020204" charset="0"/>
                <a:cs typeface="Verdana 2" panose="020B0604020202020204" charset="0"/>
              </a:rPr>
              <a:t>Lack of financial support to develop the sector</a:t>
            </a:r>
            <a:endParaRPr dirty="0">
              <a:latin typeface="Verdana 2" panose="020B0604020202020204" charset="0"/>
              <a:cs typeface="Verdana 2" panose="020B0604020202020204" charset="0"/>
            </a:endParaRPr>
          </a:p>
          <a:p>
            <a:pPr marL="914400" indent="-660400">
              <a:spcBef>
                <a:spcPts val="0"/>
              </a:spcBef>
              <a:buSzPts val="1600"/>
            </a:pPr>
            <a:r>
              <a:rPr lang="fr" dirty="0">
                <a:latin typeface="Verdana 2" panose="020B0604020202020204" charset="0"/>
                <a:cs typeface="Verdana 2" panose="020B0604020202020204" charset="0"/>
              </a:rPr>
              <a:t>Lack of accurate data</a:t>
            </a:r>
            <a:endParaRPr dirty="0">
              <a:latin typeface="Verdana 2" panose="020B0604020202020204" charset="0"/>
              <a:cs typeface="Verdana 2" panose="020B0604020202020204" charset="0"/>
            </a:endParaRPr>
          </a:p>
          <a:p>
            <a:pPr marL="914400" indent="-660400">
              <a:spcBef>
                <a:spcPts val="0"/>
              </a:spcBef>
              <a:buSzPts val="1600"/>
            </a:pPr>
            <a:r>
              <a:rPr lang="fr" dirty="0">
                <a:latin typeface="Verdana 2" panose="020B0604020202020204" charset="0"/>
                <a:cs typeface="Verdana 2" panose="020B0604020202020204" charset="0"/>
              </a:rPr>
              <a:t>Lack of technical capacity </a:t>
            </a:r>
            <a:endParaRPr dirty="0">
              <a:latin typeface="Verdana 2" panose="020B0604020202020204" charset="0"/>
              <a:cs typeface="Verdana 2" panose="020B0604020202020204" charset="0"/>
            </a:endParaRPr>
          </a:p>
          <a:p>
            <a:pPr marL="914400" indent="-660400">
              <a:spcBef>
                <a:spcPts val="0"/>
              </a:spcBef>
              <a:buSzPts val="1600"/>
            </a:pPr>
            <a:r>
              <a:rPr lang="fr" dirty="0">
                <a:latin typeface="Verdana 2" panose="020B0604020202020204" charset="0"/>
                <a:cs typeface="Verdana 2" panose="020B0604020202020204" charset="0"/>
              </a:rPr>
              <a:t>Lack of human resources</a:t>
            </a:r>
            <a:endParaRPr dirty="0">
              <a:latin typeface="Verdana 2" panose="020B0604020202020204" charset="0"/>
              <a:cs typeface="Verdana 2" panose="020B0604020202020204" charset="0"/>
            </a:endParaRPr>
          </a:p>
          <a:p>
            <a:pPr marL="914400" indent="-660400">
              <a:spcBef>
                <a:spcPts val="0"/>
              </a:spcBef>
              <a:buSzPts val="1600"/>
            </a:pPr>
            <a:r>
              <a:rPr lang="fr" dirty="0">
                <a:latin typeface="Verdana 2" panose="020B0604020202020204" charset="0"/>
                <a:cs typeface="Verdana 2" panose="020B0604020202020204" charset="0"/>
              </a:rPr>
              <a:t>Lack of consultation between governmental entities</a:t>
            </a:r>
            <a:endParaRPr dirty="0">
              <a:latin typeface="Verdana 2" panose="020B0604020202020204" charset="0"/>
              <a:cs typeface="Verdana 2" panose="020B0604020202020204" charset="0"/>
            </a:endParaRPr>
          </a:p>
          <a:p>
            <a:pPr marL="914400" indent="0">
              <a:spcBef>
                <a:spcPts val="0"/>
              </a:spcBef>
              <a:buNone/>
            </a:pPr>
            <a:endParaRPr dirty="0">
              <a:latin typeface="Verdana 2" panose="020B0604020202020204" charset="0"/>
              <a:cs typeface="Verdana 2" panose="020B0604020202020204" charset="0"/>
            </a:endParaRPr>
          </a:p>
          <a:p>
            <a:pPr marL="914400" indent="-660400">
              <a:spcBef>
                <a:spcPts val="0"/>
              </a:spcBef>
              <a:buSzPts val="1600"/>
            </a:pPr>
            <a:r>
              <a:rPr lang="fr" dirty="0">
                <a:latin typeface="Verdana 2" panose="020B0604020202020204" charset="0"/>
                <a:cs typeface="Verdana 2" panose="020B0604020202020204" charset="0"/>
              </a:rPr>
              <a:t>Not enough knowledge on Circular Economy within the population and industrial sector (need to transition from linear growth to CE)</a:t>
            </a:r>
          </a:p>
          <a:p>
            <a:pPr marL="254000" indent="0">
              <a:spcBef>
                <a:spcPts val="0"/>
              </a:spcBef>
              <a:buSzPts val="1600"/>
              <a:buNone/>
            </a:pPr>
            <a:endParaRPr dirty="0">
              <a:latin typeface="Verdana 2" panose="020B0604020202020204" charset="0"/>
              <a:cs typeface="Verdana 2" panose="020B0604020202020204" charset="0"/>
            </a:endParaRPr>
          </a:p>
          <a:p>
            <a:pPr marL="914400" indent="-660400">
              <a:spcBef>
                <a:spcPts val="0"/>
              </a:spcBef>
              <a:buSzPts val="1600"/>
            </a:pPr>
            <a:r>
              <a:rPr lang="fr" dirty="0">
                <a:latin typeface="Verdana 2" panose="020B0604020202020204" charset="0"/>
                <a:cs typeface="Verdana 2" panose="020B0604020202020204" charset="0"/>
              </a:rPr>
              <a:t>Mistaken view of the EC; consuming ‘less’ is seen as a way backyard</a:t>
            </a:r>
            <a:endParaRPr dirty="0">
              <a:latin typeface="Verdana 2" panose="020B0604020202020204" charset="0"/>
              <a:cs typeface="Verdana 2" panose="020B0604020202020204" charset="0"/>
            </a:endParaRPr>
          </a:p>
        </p:txBody>
      </p:sp>
      <p:sp>
        <p:nvSpPr>
          <p:cNvPr id="2" name="Freeform 7">
            <a:extLst>
              <a:ext uri="{FF2B5EF4-FFF2-40B4-BE49-F238E27FC236}">
                <a16:creationId xmlns:a16="http://schemas.microsoft.com/office/drawing/2014/main" id="{51147E5B-41E8-36CB-0FD1-C333DC5BB98D}"/>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3" name="Freeform 8">
            <a:extLst>
              <a:ext uri="{FF2B5EF4-FFF2-40B4-BE49-F238E27FC236}">
                <a16:creationId xmlns:a16="http://schemas.microsoft.com/office/drawing/2014/main" id="{D69F0ECC-5421-68E6-BE41-DCAD20CAF9C9}"/>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4" name="Freeform 9">
            <a:extLst>
              <a:ext uri="{FF2B5EF4-FFF2-40B4-BE49-F238E27FC236}">
                <a16:creationId xmlns:a16="http://schemas.microsoft.com/office/drawing/2014/main" id="{B5B1C6DE-4F0A-55FD-B886-56874769308A}"/>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5" name="TextBox 15">
            <a:extLst>
              <a:ext uri="{FF2B5EF4-FFF2-40B4-BE49-F238E27FC236}">
                <a16:creationId xmlns:a16="http://schemas.microsoft.com/office/drawing/2014/main" id="{058A9189-7F50-7D7A-2A6C-98D7BDE9564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21</a:t>
            </a:r>
          </a:p>
        </p:txBody>
      </p:sp>
      <p:sp>
        <p:nvSpPr>
          <p:cNvPr id="7" name="TextBox 10">
            <a:extLst>
              <a:ext uri="{FF2B5EF4-FFF2-40B4-BE49-F238E27FC236}">
                <a16:creationId xmlns:a16="http://schemas.microsoft.com/office/drawing/2014/main" id="{76BD9B12-05CA-3811-73D5-C99C0641BB5B}"/>
              </a:ext>
            </a:extLst>
          </p:cNvPr>
          <p:cNvSpPr txBox="1"/>
          <p:nvPr/>
        </p:nvSpPr>
        <p:spPr>
          <a:xfrm>
            <a:off x="1366684" y="647700"/>
            <a:ext cx="15240000" cy="1722203"/>
          </a:xfrm>
          <a:prstGeom prst="rect">
            <a:avLst/>
          </a:prstGeom>
        </p:spPr>
        <p:txBody>
          <a:bodyPr wrap="square" lIns="0" tIns="0" rIns="0" bIns="0" rtlCol="0" anchor="t">
            <a:spAutoFit/>
          </a:bodyPr>
          <a:lstStyle/>
          <a:p>
            <a:pPr algn="ctr">
              <a:lnSpc>
                <a:spcPct val="150000"/>
              </a:lnSpc>
            </a:pPr>
            <a:r>
              <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2. </a:t>
            </a:r>
            <a:r>
              <a:rPr lang="en-GB"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Existing challenges to the implementation of the circular economy in the country </a:t>
            </a:r>
            <a:endPar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489155" y="484876"/>
            <a:ext cx="17309690" cy="1143000"/>
          </a:xfrm>
          <a:prstGeom prst="rect">
            <a:avLst/>
          </a:prstGeom>
          <a:noFill/>
          <a:ln>
            <a:noFill/>
          </a:ln>
        </p:spPr>
        <p:txBody>
          <a:bodyPr spcFirstLastPara="1" vert="horz" wrap="square" lIns="91450" tIns="45700" rIns="91450" bIns="45700" rtlCol="0" anchor="ctr" anchorCtr="0">
            <a:normAutofit fontScale="90000"/>
          </a:bodyPr>
          <a:lstStyle/>
          <a:p>
            <a:pPr>
              <a:spcBef>
                <a:spcPts val="0"/>
              </a:spcBef>
              <a:buClr>
                <a:srgbClr val="93C95D"/>
              </a:buClr>
              <a:buSzPct val="100000"/>
            </a:pPr>
            <a:r>
              <a:rPr lang="en-US" b="1" spc="-97" dirty="0">
                <a:solidFill>
                  <a:srgbClr val="21B0C3"/>
                </a:solidFill>
                <a:latin typeface="Verdana" panose="020B0604030504040204" pitchFamily="34" charset="0"/>
                <a:ea typeface="Verdana" panose="020B0604030504040204" pitchFamily="34" charset="0"/>
                <a:cs typeface="Helvetica World Bold"/>
                <a:sym typeface="Helvetica World Bold"/>
              </a:rPr>
              <a:t>3</a:t>
            </a:r>
            <a:r>
              <a:rPr lang="en-US"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 </a:t>
            </a: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Existing National and/or regional commitments towards the circular economy (if any)</a:t>
            </a:r>
            <a:endParaRPr dirty="0"/>
          </a:p>
        </p:txBody>
      </p:sp>
      <p:sp>
        <p:nvSpPr>
          <p:cNvPr id="200" name="Google Shape;200;p28"/>
          <p:cNvSpPr txBox="1">
            <a:spLocks noGrp="1"/>
          </p:cNvSpPr>
          <p:nvPr>
            <p:ph type="body" idx="1"/>
          </p:nvPr>
        </p:nvSpPr>
        <p:spPr>
          <a:xfrm>
            <a:off x="489155" y="1714500"/>
            <a:ext cx="13716000" cy="7182943"/>
          </a:xfrm>
          <a:prstGeom prst="rect">
            <a:avLst/>
          </a:prstGeom>
          <a:noFill/>
          <a:ln>
            <a:noFill/>
          </a:ln>
        </p:spPr>
        <p:txBody>
          <a:bodyPr spcFirstLastPara="1" vert="horz" wrap="square" lIns="91450" tIns="45700" rIns="91450" bIns="45700" rtlCol="0" anchor="t" anchorCtr="0">
            <a:normAutofit/>
          </a:bodyPr>
          <a:lstStyle/>
          <a:p>
            <a:pPr marL="914400" indent="0">
              <a:spcBef>
                <a:spcPts val="0"/>
              </a:spcBef>
              <a:buNone/>
            </a:pPr>
            <a:endParaRPr dirty="0">
              <a:latin typeface="Verdana 2" panose="020B0604020202020204" charset="0"/>
              <a:cs typeface="Verdana 2" panose="020B0604020202020204" charset="0"/>
            </a:endParaRPr>
          </a:p>
          <a:p>
            <a:pPr marL="914400" indent="-645160" algn="just">
              <a:spcBef>
                <a:spcPts val="0"/>
              </a:spcBef>
              <a:buSzPct val="100000"/>
            </a:pPr>
            <a:r>
              <a:rPr lang="fr" sz="2800" dirty="0">
                <a:latin typeface="Verdana 2" panose="020B0604020202020204" charset="0"/>
                <a:cs typeface="Verdana 2" panose="020B0604020202020204" charset="0"/>
              </a:rPr>
              <a:t>Solid Waste MasterPlan </a:t>
            </a:r>
            <a:r>
              <a:rPr lang="fr" sz="2800" i="1" dirty="0">
                <a:latin typeface="Verdana 2" panose="020B0604020202020204" charset="0"/>
                <a:cs typeface="Verdana 2" panose="020B0604020202020204" charset="0"/>
              </a:rPr>
              <a:t>“This vision implies that waste is seen as a resource that can be recycled and reintegrated to achieve a Circular Economy, giving full effect to the Waste Hierarchy”</a:t>
            </a:r>
            <a:endParaRPr sz="2800" i="1" dirty="0">
              <a:latin typeface="Verdana 2" panose="020B0604020202020204" charset="0"/>
              <a:cs typeface="Verdana 2" panose="020B0604020202020204" charset="0"/>
            </a:endParaRPr>
          </a:p>
          <a:p>
            <a:pPr marL="914400" indent="0" algn="just">
              <a:spcBef>
                <a:spcPts val="0"/>
              </a:spcBef>
              <a:buNone/>
            </a:pPr>
            <a:endParaRPr sz="2800" dirty="0">
              <a:latin typeface="Verdana 2" panose="020B0604020202020204" charset="0"/>
              <a:cs typeface="Verdana 2" panose="020B0604020202020204" charset="0"/>
            </a:endParaRPr>
          </a:p>
          <a:p>
            <a:pPr marL="914400" indent="-645160" algn="just">
              <a:spcBef>
                <a:spcPts val="0"/>
              </a:spcBef>
              <a:buSzPct val="100000"/>
            </a:pPr>
            <a:r>
              <a:rPr lang="fr" sz="2800" dirty="0">
                <a:latin typeface="Verdana 2" panose="020B0604020202020204" charset="0"/>
                <a:cs typeface="Verdana 2" panose="020B0604020202020204" charset="0"/>
              </a:rPr>
              <a:t>Component 2 of the Solid Waste Management project of the World Bank. </a:t>
            </a:r>
            <a:r>
              <a:rPr lang="fr" sz="2800" i="1" dirty="0">
                <a:latin typeface="Verdana 2" panose="020B0604020202020204" charset="0"/>
                <a:cs typeface="Verdana 2" panose="020B0604020202020204" charset="0"/>
              </a:rPr>
              <a:t>I</a:t>
            </a:r>
            <a:r>
              <a:rPr lang="fr" sz="2800" b="1" i="1" dirty="0">
                <a:latin typeface="Verdana 2" panose="020B0604020202020204" charset="0"/>
                <a:cs typeface="Verdana 2" panose="020B0604020202020204" charset="0"/>
              </a:rPr>
              <a:t>nstitutional strengthening to improve solid waste management and to promote circularity (US$ 0.7 million)</a:t>
            </a:r>
            <a:r>
              <a:rPr lang="fr" sz="2800" i="1" dirty="0">
                <a:latin typeface="Verdana 2" panose="020B0604020202020204" charset="0"/>
                <a:cs typeface="Verdana 2" panose="020B0604020202020204" charset="0"/>
              </a:rPr>
              <a:t>. This component will support government plans to improve the overall sustainable management of waste and promote circularity in Seychelles through targeted technical assistance studies, focusing on future sustainable solid waste management options and circularity aspects.</a:t>
            </a:r>
            <a:endParaRPr sz="2800" i="1" dirty="0">
              <a:latin typeface="Verdana 2" panose="020B0604020202020204" charset="0"/>
              <a:cs typeface="Verdana 2" panose="020B0604020202020204" charset="0"/>
            </a:endParaRPr>
          </a:p>
          <a:p>
            <a:pPr marL="914400" indent="0" algn="just">
              <a:spcBef>
                <a:spcPts val="0"/>
              </a:spcBef>
              <a:buNone/>
            </a:pPr>
            <a:endParaRPr sz="2800" i="1" dirty="0">
              <a:latin typeface="Verdana 2" panose="020B0604020202020204" charset="0"/>
              <a:cs typeface="Verdana 2" panose="020B0604020202020204" charset="0"/>
            </a:endParaRPr>
          </a:p>
          <a:p>
            <a:pPr marL="914400" indent="-645160" algn="just">
              <a:spcBef>
                <a:spcPts val="0"/>
              </a:spcBef>
              <a:buSzPct val="100000"/>
            </a:pPr>
            <a:r>
              <a:rPr lang="fr" sz="2800" dirty="0">
                <a:latin typeface="Verdana 2" panose="020B0604020202020204" charset="0"/>
                <a:cs typeface="Verdana 2" panose="020B0604020202020204" charset="0"/>
              </a:rPr>
              <a:t>The implementation of the EPR will help to develop more circularity. Policy paper endorsed in October 2023.</a:t>
            </a:r>
            <a:endParaRPr sz="2800" dirty="0">
              <a:latin typeface="Verdana 2" panose="020B0604020202020204" charset="0"/>
              <a:cs typeface="Verdana 2" panose="020B0604020202020204" charset="0"/>
            </a:endParaRPr>
          </a:p>
          <a:p>
            <a:pPr marL="914400" indent="0" algn="just">
              <a:spcBef>
                <a:spcPts val="0"/>
              </a:spcBef>
              <a:buNone/>
            </a:pPr>
            <a:endParaRPr sz="2800" dirty="0">
              <a:latin typeface="Verdana 2" panose="020B0604020202020204" charset="0"/>
              <a:cs typeface="Verdana 2" panose="020B0604020202020204" charset="0"/>
            </a:endParaRPr>
          </a:p>
          <a:p>
            <a:pPr marL="914400" indent="-645160" algn="just">
              <a:spcBef>
                <a:spcPts val="0"/>
              </a:spcBef>
              <a:buSzPct val="100000"/>
            </a:pPr>
            <a:r>
              <a:rPr lang="fr" sz="2800" dirty="0">
                <a:latin typeface="Verdana 2" panose="020B0604020202020204" charset="0"/>
                <a:cs typeface="Verdana 2" panose="020B0604020202020204" charset="0"/>
              </a:rPr>
              <a:t>ITU involved in the elaboration of the EPR for E-wase - 1st draft january 2025</a:t>
            </a:r>
          </a:p>
          <a:p>
            <a:pPr marL="0" indent="0">
              <a:spcBef>
                <a:spcPts val="0"/>
              </a:spcBef>
              <a:buNone/>
            </a:pPr>
            <a:endParaRPr lang="en-MU" dirty="0">
              <a:latin typeface="Verdana 2" panose="020B0604020202020204" charset="0"/>
              <a:cs typeface="Verdana 2" panose="020B0604020202020204" charset="0"/>
            </a:endParaRPr>
          </a:p>
        </p:txBody>
      </p:sp>
      <p:pic>
        <p:nvPicPr>
          <p:cNvPr id="203" name="Google Shape;203;p28"/>
          <p:cNvPicPr preferRelativeResize="0"/>
          <p:nvPr/>
        </p:nvPicPr>
        <p:blipFill>
          <a:blip r:embed="rId3">
            <a:alphaModFix/>
          </a:blip>
          <a:stretch>
            <a:fillRect/>
          </a:stretch>
        </p:blipFill>
        <p:spPr>
          <a:xfrm>
            <a:off x="14404089" y="2835271"/>
            <a:ext cx="3377550" cy="4941400"/>
          </a:xfrm>
          <a:prstGeom prst="rect">
            <a:avLst/>
          </a:prstGeom>
          <a:noFill/>
          <a:ln>
            <a:noFill/>
          </a:ln>
        </p:spPr>
      </p:pic>
      <p:sp>
        <p:nvSpPr>
          <p:cNvPr id="2" name="Freeform 7">
            <a:extLst>
              <a:ext uri="{FF2B5EF4-FFF2-40B4-BE49-F238E27FC236}">
                <a16:creationId xmlns:a16="http://schemas.microsoft.com/office/drawing/2014/main" id="{EE196C37-CBA2-0EEF-1910-9B4A3C3F1F3A}"/>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3" name="Freeform 8">
            <a:extLst>
              <a:ext uri="{FF2B5EF4-FFF2-40B4-BE49-F238E27FC236}">
                <a16:creationId xmlns:a16="http://schemas.microsoft.com/office/drawing/2014/main" id="{87B6F5B6-85A7-D2DD-C923-51F99049DB02}"/>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4" name="Freeform 9">
            <a:extLst>
              <a:ext uri="{FF2B5EF4-FFF2-40B4-BE49-F238E27FC236}">
                <a16:creationId xmlns:a16="http://schemas.microsoft.com/office/drawing/2014/main" id="{BF3E5E50-F1AB-778A-C700-AFB4F4B6D177}"/>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sp>
        <p:nvSpPr>
          <p:cNvPr id="5" name="TextBox 15">
            <a:extLst>
              <a:ext uri="{FF2B5EF4-FFF2-40B4-BE49-F238E27FC236}">
                <a16:creationId xmlns:a16="http://schemas.microsoft.com/office/drawing/2014/main" id="{44013A4D-3DFC-BB94-425C-2FBF99C4F673}"/>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79672-9988-8B6A-CA52-DA0A3EAF848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E31E7FB-3B98-AC84-4CFF-F468B0FD5DDE}"/>
              </a:ext>
            </a:extLst>
          </p:cNvPr>
          <p:cNvGrpSpPr/>
          <p:nvPr/>
        </p:nvGrpSpPr>
        <p:grpSpPr>
          <a:xfrm>
            <a:off x="184482" y="287230"/>
            <a:ext cx="17862996" cy="9148335"/>
            <a:chOff x="0" y="0"/>
            <a:chExt cx="2767446" cy="1417317"/>
          </a:xfrm>
        </p:grpSpPr>
        <p:sp>
          <p:nvSpPr>
            <p:cNvPr id="3" name="Freeform 3">
              <a:extLst>
                <a:ext uri="{FF2B5EF4-FFF2-40B4-BE49-F238E27FC236}">
                  <a16:creationId xmlns:a16="http://schemas.microsoft.com/office/drawing/2014/main" id="{61BB5621-95E1-743D-8DC0-3C2932654851}"/>
                </a:ext>
              </a:extLst>
            </p:cNvPr>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a:extLst>
              <a:ext uri="{FF2B5EF4-FFF2-40B4-BE49-F238E27FC236}">
                <a16:creationId xmlns:a16="http://schemas.microsoft.com/office/drawing/2014/main" id="{556DE866-76E8-B600-C3EA-DACBCEF93710}"/>
              </a:ext>
            </a:extLst>
          </p:cNvPr>
          <p:cNvGrpSpPr/>
          <p:nvPr/>
        </p:nvGrpSpPr>
        <p:grpSpPr>
          <a:xfrm>
            <a:off x="0" y="2645140"/>
            <a:ext cx="5784076" cy="4102928"/>
            <a:chOff x="0" y="0"/>
            <a:chExt cx="1523378" cy="1080606"/>
          </a:xfrm>
        </p:grpSpPr>
        <p:sp>
          <p:nvSpPr>
            <p:cNvPr id="5" name="Freeform 5">
              <a:extLst>
                <a:ext uri="{FF2B5EF4-FFF2-40B4-BE49-F238E27FC236}">
                  <a16:creationId xmlns:a16="http://schemas.microsoft.com/office/drawing/2014/main" id="{E07B44AC-845B-BE43-3998-79DA2DC1D506}"/>
                </a:ext>
              </a:extLst>
            </p:cNvPr>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a:extLst>
                <a:ext uri="{FF2B5EF4-FFF2-40B4-BE49-F238E27FC236}">
                  <a16:creationId xmlns:a16="http://schemas.microsoft.com/office/drawing/2014/main" id="{06EFA39E-8737-C5B7-40C7-60F2933FFF36}"/>
                </a:ext>
              </a:extLst>
            </p:cNvPr>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a:extLst>
              <a:ext uri="{FF2B5EF4-FFF2-40B4-BE49-F238E27FC236}">
                <a16:creationId xmlns:a16="http://schemas.microsoft.com/office/drawing/2014/main" id="{F1BEBD78-090A-0D10-6ACE-8ED1439B9856}"/>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a:extLst>
              <a:ext uri="{FF2B5EF4-FFF2-40B4-BE49-F238E27FC236}">
                <a16:creationId xmlns:a16="http://schemas.microsoft.com/office/drawing/2014/main" id="{D9D28780-8864-F81D-E1C8-369F519E99F7}"/>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a:extLst>
              <a:ext uri="{FF2B5EF4-FFF2-40B4-BE49-F238E27FC236}">
                <a16:creationId xmlns:a16="http://schemas.microsoft.com/office/drawing/2014/main" id="{10877830-CDD9-4C26-B89B-320A5C1FC522}"/>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a:extLst>
              <a:ext uri="{FF2B5EF4-FFF2-40B4-BE49-F238E27FC236}">
                <a16:creationId xmlns:a16="http://schemas.microsoft.com/office/drawing/2014/main" id="{8C8B072F-3F15-C977-5EE9-4EDF91A85425}"/>
              </a:ext>
            </a:extLst>
          </p:cNvPr>
          <p:cNvSpPr txBox="1"/>
          <p:nvPr/>
        </p:nvSpPr>
        <p:spPr>
          <a:xfrm>
            <a:off x="130862" y="3681077"/>
            <a:ext cx="5522351" cy="2044662"/>
          </a:xfrm>
          <a:prstGeom prst="rect">
            <a:avLst/>
          </a:prstGeom>
        </p:spPr>
        <p:txBody>
          <a:bodyPr lIns="0" tIns="0" rIns="0" bIns="0" rtlCol="0" anchor="t">
            <a:spAutoFit/>
          </a:bodyPr>
          <a:lstStyle/>
          <a:p>
            <a:pPr algn="ctr">
              <a:lnSpc>
                <a:spcPts val="8400"/>
              </a:lnSpc>
            </a:pPr>
            <a:r>
              <a:rPr lang="en-US"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Pr</a:t>
            </a:r>
            <a:r>
              <a:rPr lang="fr-BE"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ésentation</a:t>
            </a:r>
            <a:r>
              <a:rPr lang="fr-BE"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 La </a:t>
            </a: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Réunion</a:t>
            </a:r>
            <a:endPar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endParaRPr>
          </a:p>
        </p:txBody>
      </p:sp>
      <p:sp>
        <p:nvSpPr>
          <p:cNvPr id="11" name="TextBox 15">
            <a:extLst>
              <a:ext uri="{FF2B5EF4-FFF2-40B4-BE49-F238E27FC236}">
                <a16:creationId xmlns:a16="http://schemas.microsoft.com/office/drawing/2014/main" id="{4FACCD9D-9A10-C11A-A83B-172A9431105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23</a:t>
            </a:r>
          </a:p>
        </p:txBody>
      </p:sp>
    </p:spTree>
    <p:extLst>
      <p:ext uri="{BB962C8B-B14F-4D97-AF65-F5344CB8AC3E}">
        <p14:creationId xmlns:p14="http://schemas.microsoft.com/office/powerpoint/2010/main" val="2703620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116B3-16A5-6711-594A-613FB2DE64D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15E0BA2-84B5-65F9-504D-D23FBE95E071}"/>
              </a:ext>
            </a:extLst>
          </p:cNvPr>
          <p:cNvSpPr>
            <a:spLocks noGrp="1"/>
          </p:cNvSpPr>
          <p:nvPr>
            <p:ph type="title"/>
          </p:nvPr>
        </p:nvSpPr>
        <p:spPr>
          <a:xfrm>
            <a:off x="769070" y="490651"/>
            <a:ext cx="16909330" cy="1143000"/>
          </a:xfrm>
        </p:spPr>
        <p:txBody>
          <a:bodyPr>
            <a:noAutofit/>
          </a:bodyPr>
          <a:lstStyle/>
          <a:p>
            <a:r>
              <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1</a:t>
            </a:r>
            <a:r>
              <a:rPr lang="fr-FR"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 Développements récents de l'économie circulaire </a:t>
            </a:r>
            <a:br>
              <a:rPr lang="fr-FR"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dans le pays </a:t>
            </a:r>
            <a:r>
              <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 ECONOMY ROADMAP  </a:t>
            </a:r>
            <a:br>
              <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endParaRPr lang="en-BE" sz="4000" dirty="0"/>
          </a:p>
        </p:txBody>
      </p:sp>
      <p:pic>
        <p:nvPicPr>
          <p:cNvPr id="6" name="Image 5">
            <a:extLst>
              <a:ext uri="{FF2B5EF4-FFF2-40B4-BE49-F238E27FC236}">
                <a16:creationId xmlns:a16="http://schemas.microsoft.com/office/drawing/2014/main" id="{7FF86F9B-A4F6-F3F7-4CE7-CFF9EC45F705}"/>
              </a:ext>
            </a:extLst>
          </p:cNvPr>
          <p:cNvPicPr>
            <a:picLocks noChangeAspect="1"/>
          </p:cNvPicPr>
          <p:nvPr/>
        </p:nvPicPr>
        <p:blipFill rotWithShape="1">
          <a:blip r:embed="rId3">
            <a:extLst>
              <a:ext uri="{28A0092B-C50C-407E-A947-70E740481C1C}">
                <a14:useLocalDpi xmlns:a14="http://schemas.microsoft.com/office/drawing/2010/main" val="0"/>
              </a:ext>
            </a:extLst>
          </a:blip>
          <a:srcRect l="3840" r="51342"/>
          <a:stretch/>
        </p:blipFill>
        <p:spPr>
          <a:xfrm>
            <a:off x="769070" y="1600200"/>
            <a:ext cx="5584839" cy="7244926"/>
          </a:xfrm>
          <a:prstGeom prst="rect">
            <a:avLst/>
          </a:prstGeom>
        </p:spPr>
      </p:pic>
      <p:sp>
        <p:nvSpPr>
          <p:cNvPr id="7" name="Rectangle">
            <a:extLst>
              <a:ext uri="{FF2B5EF4-FFF2-40B4-BE49-F238E27FC236}">
                <a16:creationId xmlns:a16="http://schemas.microsoft.com/office/drawing/2014/main" id="{DAC391D5-2F87-C9E7-EE94-226AC7A91A65}"/>
              </a:ext>
            </a:extLst>
          </p:cNvPr>
          <p:cNvSpPr/>
          <p:nvPr/>
        </p:nvSpPr>
        <p:spPr>
          <a:xfrm>
            <a:off x="4299045" y="2698264"/>
            <a:ext cx="10343386" cy="5048798"/>
          </a:xfrm>
          <a:prstGeom prst="rect">
            <a:avLst/>
          </a:prstGeom>
          <a:solidFill>
            <a:srgbClr val="04837E">
              <a:alpha val="61000"/>
            </a:srgbClr>
          </a:solidFill>
          <a:ln w="12700">
            <a:solidFill>
              <a:srgbClr val="04837E">
                <a:alpha val="61000"/>
              </a:srgbClr>
            </a:solidFill>
            <a:miter lim="400000"/>
          </a:ln>
        </p:spPr>
        <p:txBody>
          <a:bodyPr lIns="50800" tIns="50800" rIns="50800" bIns="50800" anchor="ctr"/>
          <a:lstStyle/>
          <a:p>
            <a:pPr defTabSz="457189">
              <a:lnSpc>
                <a:spcPct val="110000"/>
              </a:lnSpc>
              <a:defRPr>
                <a:solidFill>
                  <a:srgbClr val="FFFFFF"/>
                </a:solidFill>
              </a:defRPr>
            </a:pPr>
            <a:endParaRPr sz="700"/>
          </a:p>
        </p:txBody>
      </p:sp>
      <p:sp>
        <p:nvSpPr>
          <p:cNvPr id="8" name="INTRODUCTION AUX FONDEMENTS DE     L’ECONOMIE CIRCULAIRE…">
            <a:extLst>
              <a:ext uri="{FF2B5EF4-FFF2-40B4-BE49-F238E27FC236}">
                <a16:creationId xmlns:a16="http://schemas.microsoft.com/office/drawing/2014/main" id="{B1909220-F814-0A41-AA17-D884119EDF99}"/>
              </a:ext>
            </a:extLst>
          </p:cNvPr>
          <p:cNvSpPr txBox="1"/>
          <p:nvPr/>
        </p:nvSpPr>
        <p:spPr>
          <a:xfrm>
            <a:off x="6353909" y="2698264"/>
            <a:ext cx="8283866" cy="50487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defTabSz="457189">
              <a:spcBef>
                <a:spcPts val="1800"/>
              </a:spcBef>
              <a:defRPr sz="8200" b="1">
                <a:solidFill>
                  <a:srgbClr val="FFFFFF"/>
                </a:solidFill>
              </a:defRPr>
            </a:pPr>
            <a:r>
              <a:rPr lang="fr-FR" sz="4000" dirty="0">
                <a:latin typeface="Verdana 2" panose="020B0604020202020204" charset="0"/>
                <a:cs typeface="Verdana 2" panose="020B0604020202020204" charset="0"/>
              </a:rPr>
              <a:t>Association des Villes et Collectivités de l’Océan Indien </a:t>
            </a:r>
          </a:p>
          <a:p>
            <a:pPr defTabSz="457189">
              <a:spcBef>
                <a:spcPts val="1800"/>
              </a:spcBef>
              <a:defRPr sz="8200" b="1">
                <a:solidFill>
                  <a:srgbClr val="FFFFFF"/>
                </a:solidFill>
              </a:defRPr>
            </a:pPr>
            <a:r>
              <a:rPr lang="fr-FR" sz="4300" dirty="0">
                <a:latin typeface="Verdana 2" panose="020B0604020202020204" charset="0"/>
                <a:cs typeface="Verdana 2" panose="020B0604020202020204" charset="0"/>
              </a:rPr>
              <a:t>« Prédéfinition des orientations stratégiques et coopération en économie circulaire de territoires en OI, au service de la protection des océans » (I-EC_fCR974)</a:t>
            </a:r>
          </a:p>
        </p:txBody>
      </p:sp>
      <p:pic>
        <p:nvPicPr>
          <p:cNvPr id="9" name="Image 8">
            <a:extLst>
              <a:ext uri="{FF2B5EF4-FFF2-40B4-BE49-F238E27FC236}">
                <a16:creationId xmlns:a16="http://schemas.microsoft.com/office/drawing/2014/main" id="{96A775DE-8870-A1C4-69B7-E3DFF6A7DC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416" b="15196"/>
          <a:stretch/>
        </p:blipFill>
        <p:spPr>
          <a:xfrm>
            <a:off x="14637775" y="1062151"/>
            <a:ext cx="2362846" cy="1757704"/>
          </a:xfrm>
          <a:prstGeom prst="rect">
            <a:avLst/>
          </a:prstGeom>
        </p:spPr>
      </p:pic>
      <p:pic>
        <p:nvPicPr>
          <p:cNvPr id="11" name="Image 10">
            <a:extLst>
              <a:ext uri="{FF2B5EF4-FFF2-40B4-BE49-F238E27FC236}">
                <a16:creationId xmlns:a16="http://schemas.microsoft.com/office/drawing/2014/main" id="{8C1115A2-A2F7-CDFE-D2C2-6AB22D83D9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3908" y="7822834"/>
            <a:ext cx="4609395" cy="1022291"/>
          </a:xfrm>
          <a:prstGeom prst="rect">
            <a:avLst/>
          </a:prstGeom>
        </p:spPr>
      </p:pic>
      <p:pic>
        <p:nvPicPr>
          <p:cNvPr id="13" name="Image 12">
            <a:extLst>
              <a:ext uri="{FF2B5EF4-FFF2-40B4-BE49-F238E27FC236}">
                <a16:creationId xmlns:a16="http://schemas.microsoft.com/office/drawing/2014/main" id="{6FE11586-029F-2F2B-9617-5D4914DEB151}"/>
              </a:ext>
            </a:extLst>
          </p:cNvPr>
          <p:cNvPicPr>
            <a:picLocks noChangeAspect="1"/>
          </p:cNvPicPr>
          <p:nvPr/>
        </p:nvPicPr>
        <p:blipFill>
          <a:blip r:embed="rId6" cstate="print">
            <a:extLst>
              <a:ext uri="{28A0092B-C50C-407E-A947-70E740481C1C}">
                <a14:useLocalDpi xmlns:a14="http://schemas.microsoft.com/office/drawing/2010/main" val="0"/>
              </a:ext>
            </a:extLst>
          </a:blip>
          <a:srcRect b="34879"/>
          <a:stretch/>
        </p:blipFill>
        <p:spPr>
          <a:xfrm>
            <a:off x="10957333" y="7822835"/>
            <a:ext cx="2199331" cy="1121383"/>
          </a:xfrm>
          <a:prstGeom prst="rect">
            <a:avLst/>
          </a:prstGeom>
        </p:spPr>
      </p:pic>
      <p:pic>
        <p:nvPicPr>
          <p:cNvPr id="15" name="Image 14">
            <a:extLst>
              <a:ext uri="{FF2B5EF4-FFF2-40B4-BE49-F238E27FC236}">
                <a16:creationId xmlns:a16="http://schemas.microsoft.com/office/drawing/2014/main" id="{DC01E3BA-F9CA-1067-A31E-8E2CFA75D6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18168" y="7745709"/>
            <a:ext cx="1619607" cy="1198509"/>
          </a:xfrm>
          <a:prstGeom prst="rect">
            <a:avLst/>
          </a:prstGeom>
        </p:spPr>
      </p:pic>
      <p:sp>
        <p:nvSpPr>
          <p:cNvPr id="3" name="Freeform 7">
            <a:extLst>
              <a:ext uri="{FF2B5EF4-FFF2-40B4-BE49-F238E27FC236}">
                <a16:creationId xmlns:a16="http://schemas.microsoft.com/office/drawing/2014/main" id="{048F6909-135C-6B70-EF75-2BC9B373CC92}"/>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8"/>
            <a:stretch>
              <a:fillRect/>
            </a:stretch>
          </a:blipFill>
        </p:spPr>
        <p:txBody>
          <a:bodyPr/>
          <a:lstStyle/>
          <a:p>
            <a:endParaRPr lang="LID4096"/>
          </a:p>
        </p:txBody>
      </p:sp>
      <p:sp>
        <p:nvSpPr>
          <p:cNvPr id="10" name="Freeform 8">
            <a:extLst>
              <a:ext uri="{FF2B5EF4-FFF2-40B4-BE49-F238E27FC236}">
                <a16:creationId xmlns:a16="http://schemas.microsoft.com/office/drawing/2014/main" id="{AD6EB2B6-A0B2-8361-F724-BBD4BAA7A42C}"/>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9"/>
            <a:stretch>
              <a:fillRect/>
            </a:stretch>
          </a:blipFill>
        </p:spPr>
        <p:txBody>
          <a:bodyPr/>
          <a:lstStyle/>
          <a:p>
            <a:endParaRPr lang="LID4096"/>
          </a:p>
        </p:txBody>
      </p:sp>
      <p:sp>
        <p:nvSpPr>
          <p:cNvPr id="12" name="Freeform 9">
            <a:extLst>
              <a:ext uri="{FF2B5EF4-FFF2-40B4-BE49-F238E27FC236}">
                <a16:creationId xmlns:a16="http://schemas.microsoft.com/office/drawing/2014/main" id="{AAA7B559-8DCD-B6BB-ECA7-0C9E7847E611}"/>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10"/>
            <a:stretch>
              <a:fillRect/>
            </a:stretch>
          </a:blipFill>
        </p:spPr>
        <p:txBody>
          <a:bodyPr/>
          <a:lstStyle/>
          <a:p>
            <a:endParaRPr lang="LID4096"/>
          </a:p>
        </p:txBody>
      </p:sp>
      <p:sp>
        <p:nvSpPr>
          <p:cNvPr id="4" name="TextBox 15">
            <a:extLst>
              <a:ext uri="{FF2B5EF4-FFF2-40B4-BE49-F238E27FC236}">
                <a16:creationId xmlns:a16="http://schemas.microsoft.com/office/drawing/2014/main" id="{7A9BF699-6336-D27F-AD5D-6285586799E3}"/>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24</a:t>
            </a:r>
          </a:p>
        </p:txBody>
      </p:sp>
    </p:spTree>
    <p:extLst>
      <p:ext uri="{BB962C8B-B14F-4D97-AF65-F5344CB8AC3E}">
        <p14:creationId xmlns:p14="http://schemas.microsoft.com/office/powerpoint/2010/main" val="1434054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AC316-0B7E-484B-3ACC-61B97D92DE49}"/>
              </a:ext>
            </a:extLst>
          </p:cNvPr>
          <p:cNvSpPr>
            <a:spLocks noGrp="1"/>
          </p:cNvSpPr>
          <p:nvPr>
            <p:ph type="title"/>
          </p:nvPr>
        </p:nvSpPr>
        <p:spPr>
          <a:xfrm>
            <a:off x="861369" y="246862"/>
            <a:ext cx="14180576" cy="1143000"/>
          </a:xfrm>
        </p:spPr>
        <p:txBody>
          <a:bodyPr>
            <a:noAutofit/>
          </a:bodyPr>
          <a:lstStyle/>
          <a:p>
            <a:r>
              <a:rPr kumimoji="0" lang="fr-FR" sz="4000" b="1" i="0" u="none" strike="noStrike" kern="1200" cap="none" spc="-97" normalizeH="0" baseline="0" noProof="0" dirty="0">
                <a:ln>
                  <a:noFill/>
                </a:ln>
                <a:solidFill>
                  <a:srgbClr val="21B0C3"/>
                </a:solidFill>
                <a:effectLst/>
                <a:uLnTx/>
                <a:uFillTx/>
                <a:latin typeface="Verdana" panose="020B0604030504040204" pitchFamily="34" charset="0"/>
                <a:ea typeface="Verdana" panose="020B0604030504040204" pitchFamily="34" charset="0"/>
                <a:cs typeface="Helvetica World Bold"/>
                <a:sym typeface="Helvetica World Bold"/>
              </a:rPr>
              <a:t>2. Défis existants pour la mise en œuvre de l'économie circulaire dans le pays</a:t>
            </a:r>
            <a:endParaRPr lang="en-BE" sz="4000" dirty="0"/>
          </a:p>
        </p:txBody>
      </p:sp>
      <p:sp>
        <p:nvSpPr>
          <p:cNvPr id="6" name="Espace réservé du texte 2">
            <a:extLst>
              <a:ext uri="{FF2B5EF4-FFF2-40B4-BE49-F238E27FC236}">
                <a16:creationId xmlns:a16="http://schemas.microsoft.com/office/drawing/2014/main" id="{8F2915C1-EB2E-E3DA-0D24-CAC5BC095178}"/>
              </a:ext>
            </a:extLst>
          </p:cNvPr>
          <p:cNvSpPr txBox="1">
            <a:spLocks/>
          </p:cNvSpPr>
          <p:nvPr/>
        </p:nvSpPr>
        <p:spPr>
          <a:xfrm>
            <a:off x="2323462" y="6834473"/>
            <a:ext cx="13641075" cy="2206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lvl="1" indent="0">
              <a:spcBef>
                <a:spcPts val="600"/>
              </a:spcBef>
              <a:buFont typeface="Arial" pitchFamily="34" charset="0"/>
              <a:buNone/>
            </a:pPr>
            <a:endParaRPr lang="fr-FR" sz="300" dirty="0">
              <a:latin typeface="Verdana 2" panose="020B0604020202020204" charset="0"/>
              <a:cs typeface="Verdana 2" panose="020B0604020202020204" charset="0"/>
            </a:endParaRPr>
          </a:p>
          <a:p>
            <a:pPr marL="180975" lvl="1" indent="0">
              <a:spcBef>
                <a:spcPts val="600"/>
              </a:spcBef>
              <a:buFont typeface="Arial" pitchFamily="34" charset="0"/>
              <a:buNone/>
            </a:pPr>
            <a:r>
              <a:rPr lang="fr-FR" dirty="0">
                <a:latin typeface="Verdana 2" panose="020B0604020202020204" charset="0"/>
                <a:cs typeface="Verdana 2" panose="020B0604020202020204" charset="0"/>
              </a:rPr>
              <a:t>1 double programme à opérer</a:t>
            </a:r>
          </a:p>
          <a:p>
            <a:pPr marL="180975" lvl="1" indent="0">
              <a:spcBef>
                <a:spcPts val="600"/>
              </a:spcBef>
              <a:buNone/>
            </a:pPr>
            <a:r>
              <a:rPr lang="fr-FR" b="1" dirty="0">
                <a:latin typeface="Verdana 2" panose="020B0604020202020204" charset="0"/>
                <a:cs typeface="Verdana 2" panose="020B0604020202020204" charset="0"/>
              </a:rPr>
              <a:t>16 collectivités </a:t>
            </a:r>
            <a:r>
              <a:rPr lang="fr-FR" dirty="0">
                <a:latin typeface="Verdana 2" panose="020B0604020202020204" charset="0"/>
                <a:cs typeface="Verdana 2" panose="020B0604020202020204" charset="0"/>
              </a:rPr>
              <a:t>« partenaire-bénéficiaire » </a:t>
            </a:r>
            <a:r>
              <a:rPr lang="fr-FR" b="1" dirty="0">
                <a:latin typeface="Verdana 2" panose="020B0604020202020204" charset="0"/>
                <a:cs typeface="Verdana 2" panose="020B0604020202020204" charset="0"/>
              </a:rPr>
              <a:t>des 6 îles engagées</a:t>
            </a:r>
            <a:endParaRPr lang="fr-FR" dirty="0">
              <a:latin typeface="Verdana 2" panose="020B0604020202020204" charset="0"/>
              <a:cs typeface="Verdana 2" panose="020B0604020202020204" charset="0"/>
            </a:endParaRPr>
          </a:p>
          <a:p>
            <a:pPr marL="180975" lvl="1" indent="0">
              <a:spcBef>
                <a:spcPts val="600"/>
              </a:spcBef>
              <a:buFont typeface="Arial" pitchFamily="34" charset="0"/>
              <a:buNone/>
              <a:tabLst>
                <a:tab pos="5562600" algn="dec"/>
              </a:tabLst>
            </a:pPr>
            <a:r>
              <a:rPr lang="fr-FR" dirty="0">
                <a:latin typeface="Verdana 2" panose="020B0604020202020204" charset="0"/>
                <a:cs typeface="Verdana 2" panose="020B0604020202020204" charset="0"/>
              </a:rPr>
              <a:t>Budget programme Interreg / Région Réunion :  	298 k€ - Subvention : 191 k€ </a:t>
            </a:r>
          </a:p>
          <a:p>
            <a:pPr marL="180975" lvl="1" indent="0">
              <a:spcBef>
                <a:spcPts val="600"/>
              </a:spcBef>
              <a:buFont typeface="Arial" pitchFamily="34" charset="0"/>
              <a:buNone/>
              <a:tabLst>
                <a:tab pos="5562600" algn="dec"/>
              </a:tabLst>
            </a:pPr>
            <a:r>
              <a:rPr lang="fr-FR" dirty="0">
                <a:latin typeface="Verdana 2" panose="020B0604020202020204" charset="0"/>
                <a:cs typeface="Verdana 2" panose="020B0604020202020204" charset="0"/>
              </a:rPr>
              <a:t>Budget programme FCR (Préfecture La Réunion) :	  51 k€ - Subvention :   44 k€</a:t>
            </a:r>
          </a:p>
        </p:txBody>
      </p:sp>
      <p:grpSp>
        <p:nvGrpSpPr>
          <p:cNvPr id="16" name="Groupe 15">
            <a:extLst>
              <a:ext uri="{FF2B5EF4-FFF2-40B4-BE49-F238E27FC236}">
                <a16:creationId xmlns:a16="http://schemas.microsoft.com/office/drawing/2014/main" id="{9818F016-2689-53E8-E001-BABADEEEE729}"/>
              </a:ext>
            </a:extLst>
          </p:cNvPr>
          <p:cNvGrpSpPr/>
          <p:nvPr/>
        </p:nvGrpSpPr>
        <p:grpSpPr>
          <a:xfrm>
            <a:off x="469231" y="1436247"/>
            <a:ext cx="16230600" cy="6258771"/>
            <a:chOff x="1424611" y="2504649"/>
            <a:chExt cx="7617582" cy="2341582"/>
          </a:xfrm>
        </p:grpSpPr>
        <p:graphicFrame>
          <p:nvGraphicFramePr>
            <p:cNvPr id="7" name="Diagramme 6">
              <a:extLst>
                <a:ext uri="{FF2B5EF4-FFF2-40B4-BE49-F238E27FC236}">
                  <a16:creationId xmlns:a16="http://schemas.microsoft.com/office/drawing/2014/main" id="{015B96EE-5FCD-73E9-E251-53B378CCA72C}"/>
                </a:ext>
              </a:extLst>
            </p:cNvPr>
            <p:cNvGraphicFramePr/>
            <p:nvPr>
              <p:extLst>
                <p:ext uri="{D42A27DB-BD31-4B8C-83A1-F6EECF244321}">
                  <p14:modId xmlns:p14="http://schemas.microsoft.com/office/powerpoint/2010/main" val="1870295784"/>
                </p:ext>
              </p:extLst>
            </p:nvPr>
          </p:nvGraphicFramePr>
          <p:xfrm>
            <a:off x="1608655" y="2504649"/>
            <a:ext cx="7433538" cy="2341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ZoneTexte 9">
              <a:extLst>
                <a:ext uri="{FF2B5EF4-FFF2-40B4-BE49-F238E27FC236}">
                  <a16:creationId xmlns:a16="http://schemas.microsoft.com/office/drawing/2014/main" id="{F605742A-8744-163E-C2E6-16D159D1A0EC}"/>
                </a:ext>
              </a:extLst>
            </p:cNvPr>
            <p:cNvSpPr txBox="1"/>
            <p:nvPr/>
          </p:nvSpPr>
          <p:spPr>
            <a:xfrm>
              <a:off x="1424611" y="2595438"/>
              <a:ext cx="6870808" cy="685925"/>
            </a:xfrm>
            <a:prstGeom prst="rect">
              <a:avLst/>
            </a:prstGeom>
            <a:ln w="3175">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sz="2800" dirty="0">
                  <a:latin typeface="Verdana 2" panose="020B0604020202020204" charset="0"/>
                  <a:cs typeface="Verdana 2" panose="020B0604020202020204" charset="0"/>
                </a:rPr>
                <a:t>Parmi les obstacles au développement de l’économie circulaire : </a:t>
              </a:r>
            </a:p>
            <a:p>
              <a:pPr marL="1250950" indent="-528638">
                <a:buAutoNum type="arabicParenR"/>
              </a:pPr>
              <a:r>
                <a:rPr lang="fr-FR" sz="2800" dirty="0">
                  <a:latin typeface="Verdana 2" panose="020B0604020202020204" charset="0"/>
                  <a:cs typeface="Verdana 2" panose="020B0604020202020204" charset="0"/>
                </a:rPr>
                <a:t>Sensibiliser et renforcer les capacités dans le secteur public (élus et cadres)</a:t>
              </a:r>
            </a:p>
            <a:p>
              <a:pPr marL="1250950" indent="-528638">
                <a:buAutoNum type="arabicParenR"/>
              </a:pPr>
              <a:r>
                <a:rPr lang="fr-FR" sz="2800" dirty="0">
                  <a:latin typeface="Verdana 2" panose="020B0604020202020204" charset="0"/>
                  <a:cs typeface="Verdana 2" panose="020B0604020202020204" charset="0"/>
                </a:rPr>
                <a:t>Construire une vision (commune) et la traduire en feuille de route </a:t>
              </a:r>
            </a:p>
            <a:p>
              <a:pPr marL="1250950" indent="-528638">
                <a:buAutoNum type="arabicParenR"/>
              </a:pPr>
              <a:r>
                <a:rPr lang="fr-FR" sz="2800" dirty="0">
                  <a:latin typeface="Verdana 2" panose="020B0604020202020204" charset="0"/>
                  <a:cs typeface="Verdana 2" panose="020B0604020202020204" charset="0"/>
                </a:rPr>
                <a:t>Mettre en œuvre un projet concret pour inspirer et engendrer une dynamique</a:t>
              </a:r>
            </a:p>
          </p:txBody>
        </p:sp>
      </p:grpSp>
      <p:sp>
        <p:nvSpPr>
          <p:cNvPr id="17" name="Bulle narrative : rectangle 16">
            <a:extLst>
              <a:ext uri="{FF2B5EF4-FFF2-40B4-BE49-F238E27FC236}">
                <a16:creationId xmlns:a16="http://schemas.microsoft.com/office/drawing/2014/main" id="{EA038875-5382-EBE7-B368-C153B8B3AE39}"/>
              </a:ext>
            </a:extLst>
          </p:cNvPr>
          <p:cNvSpPr/>
          <p:nvPr/>
        </p:nvSpPr>
        <p:spPr>
          <a:xfrm>
            <a:off x="2298555" y="5138811"/>
            <a:ext cx="2999359" cy="1597002"/>
          </a:xfrm>
          <a:custGeom>
            <a:avLst/>
            <a:gdLst>
              <a:gd name="connsiteX0" fmla="*/ 0 w 2743558"/>
              <a:gd name="connsiteY0" fmla="*/ 0 h 1082843"/>
              <a:gd name="connsiteX1" fmla="*/ 457260 w 2743558"/>
              <a:gd name="connsiteY1" fmla="*/ 0 h 1082843"/>
              <a:gd name="connsiteX2" fmla="*/ 457260 w 2743558"/>
              <a:gd name="connsiteY2" fmla="*/ 0 h 1082843"/>
              <a:gd name="connsiteX3" fmla="*/ 1143149 w 2743558"/>
              <a:gd name="connsiteY3" fmla="*/ 0 h 1082843"/>
              <a:gd name="connsiteX4" fmla="*/ 2743558 w 2743558"/>
              <a:gd name="connsiteY4" fmla="*/ 0 h 1082843"/>
              <a:gd name="connsiteX5" fmla="*/ 2743558 w 2743558"/>
              <a:gd name="connsiteY5" fmla="*/ 631658 h 1082843"/>
              <a:gd name="connsiteX6" fmla="*/ 2743558 w 2743558"/>
              <a:gd name="connsiteY6" fmla="*/ 631658 h 1082843"/>
              <a:gd name="connsiteX7" fmla="*/ 2743558 w 2743558"/>
              <a:gd name="connsiteY7" fmla="*/ 902369 h 1082843"/>
              <a:gd name="connsiteX8" fmla="*/ 2743558 w 2743558"/>
              <a:gd name="connsiteY8" fmla="*/ 1082843 h 1082843"/>
              <a:gd name="connsiteX9" fmla="*/ 1143149 w 2743558"/>
              <a:gd name="connsiteY9" fmla="*/ 1082843 h 1082843"/>
              <a:gd name="connsiteX10" fmla="*/ 800214 w 2743558"/>
              <a:gd name="connsiteY10" fmla="*/ 1218198 h 1082843"/>
              <a:gd name="connsiteX11" fmla="*/ 457260 w 2743558"/>
              <a:gd name="connsiteY11" fmla="*/ 1082843 h 1082843"/>
              <a:gd name="connsiteX12" fmla="*/ 0 w 2743558"/>
              <a:gd name="connsiteY12" fmla="*/ 1082843 h 1082843"/>
              <a:gd name="connsiteX13" fmla="*/ 0 w 2743558"/>
              <a:gd name="connsiteY13" fmla="*/ 902369 h 1082843"/>
              <a:gd name="connsiteX14" fmla="*/ 0 w 2743558"/>
              <a:gd name="connsiteY14" fmla="*/ 631658 h 1082843"/>
              <a:gd name="connsiteX15" fmla="*/ 0 w 2743558"/>
              <a:gd name="connsiteY15" fmla="*/ 631658 h 1082843"/>
              <a:gd name="connsiteX16" fmla="*/ 0 w 2743558"/>
              <a:gd name="connsiteY16" fmla="*/ 0 h 1082843"/>
              <a:gd name="connsiteX0" fmla="*/ 0 w 2743558"/>
              <a:gd name="connsiteY0" fmla="*/ 0 h 1082843"/>
              <a:gd name="connsiteX1" fmla="*/ 457260 w 2743558"/>
              <a:gd name="connsiteY1" fmla="*/ 0 h 1082843"/>
              <a:gd name="connsiteX2" fmla="*/ 457260 w 2743558"/>
              <a:gd name="connsiteY2" fmla="*/ 0 h 1082843"/>
              <a:gd name="connsiteX3" fmla="*/ 1143149 w 2743558"/>
              <a:gd name="connsiteY3" fmla="*/ 0 h 1082843"/>
              <a:gd name="connsiteX4" fmla="*/ 2743558 w 2743558"/>
              <a:gd name="connsiteY4" fmla="*/ 0 h 1082843"/>
              <a:gd name="connsiteX5" fmla="*/ 2743558 w 2743558"/>
              <a:gd name="connsiteY5" fmla="*/ 631658 h 1082843"/>
              <a:gd name="connsiteX6" fmla="*/ 2743558 w 2743558"/>
              <a:gd name="connsiteY6" fmla="*/ 631658 h 1082843"/>
              <a:gd name="connsiteX7" fmla="*/ 2743558 w 2743558"/>
              <a:gd name="connsiteY7" fmla="*/ 902369 h 1082843"/>
              <a:gd name="connsiteX8" fmla="*/ 2743558 w 2743558"/>
              <a:gd name="connsiteY8" fmla="*/ 1082843 h 1082843"/>
              <a:gd name="connsiteX9" fmla="*/ 1143149 w 2743558"/>
              <a:gd name="connsiteY9" fmla="*/ 1082843 h 1082843"/>
              <a:gd name="connsiteX10" fmla="*/ 824277 w 2743558"/>
              <a:gd name="connsiteY10" fmla="*/ 1073819 h 1082843"/>
              <a:gd name="connsiteX11" fmla="*/ 457260 w 2743558"/>
              <a:gd name="connsiteY11" fmla="*/ 1082843 h 1082843"/>
              <a:gd name="connsiteX12" fmla="*/ 0 w 2743558"/>
              <a:gd name="connsiteY12" fmla="*/ 1082843 h 1082843"/>
              <a:gd name="connsiteX13" fmla="*/ 0 w 2743558"/>
              <a:gd name="connsiteY13" fmla="*/ 902369 h 1082843"/>
              <a:gd name="connsiteX14" fmla="*/ 0 w 2743558"/>
              <a:gd name="connsiteY14" fmla="*/ 631658 h 1082843"/>
              <a:gd name="connsiteX15" fmla="*/ 0 w 2743558"/>
              <a:gd name="connsiteY15" fmla="*/ 631658 h 1082843"/>
              <a:gd name="connsiteX16" fmla="*/ 0 w 2743558"/>
              <a:gd name="connsiteY16" fmla="*/ 0 h 1082843"/>
              <a:gd name="connsiteX0" fmla="*/ 0 w 2743558"/>
              <a:gd name="connsiteY0" fmla="*/ 85557 h 1168400"/>
              <a:gd name="connsiteX1" fmla="*/ 457260 w 2743558"/>
              <a:gd name="connsiteY1" fmla="*/ 85557 h 1168400"/>
              <a:gd name="connsiteX2" fmla="*/ 457260 w 2743558"/>
              <a:gd name="connsiteY2" fmla="*/ 85557 h 1168400"/>
              <a:gd name="connsiteX3" fmla="*/ 1143149 w 2743558"/>
              <a:gd name="connsiteY3" fmla="*/ 85557 h 1168400"/>
              <a:gd name="connsiteX4" fmla="*/ 2743558 w 2743558"/>
              <a:gd name="connsiteY4" fmla="*/ 85557 h 1168400"/>
              <a:gd name="connsiteX5" fmla="*/ 2743558 w 2743558"/>
              <a:gd name="connsiteY5" fmla="*/ 717215 h 1168400"/>
              <a:gd name="connsiteX6" fmla="*/ 2743558 w 2743558"/>
              <a:gd name="connsiteY6" fmla="*/ 717215 h 1168400"/>
              <a:gd name="connsiteX7" fmla="*/ 2743558 w 2743558"/>
              <a:gd name="connsiteY7" fmla="*/ 987926 h 1168400"/>
              <a:gd name="connsiteX8" fmla="*/ 2743558 w 2743558"/>
              <a:gd name="connsiteY8" fmla="*/ 1168400 h 1168400"/>
              <a:gd name="connsiteX9" fmla="*/ 1143149 w 2743558"/>
              <a:gd name="connsiteY9" fmla="*/ 1168400 h 1168400"/>
              <a:gd name="connsiteX10" fmla="*/ 824277 w 2743558"/>
              <a:gd name="connsiteY10" fmla="*/ 1159376 h 1168400"/>
              <a:gd name="connsiteX11" fmla="*/ 457260 w 2743558"/>
              <a:gd name="connsiteY11" fmla="*/ 1168400 h 1168400"/>
              <a:gd name="connsiteX12" fmla="*/ 0 w 2743558"/>
              <a:gd name="connsiteY12" fmla="*/ 1168400 h 1168400"/>
              <a:gd name="connsiteX13" fmla="*/ 0 w 2743558"/>
              <a:gd name="connsiteY13" fmla="*/ 987926 h 1168400"/>
              <a:gd name="connsiteX14" fmla="*/ 0 w 2743558"/>
              <a:gd name="connsiteY14" fmla="*/ 717215 h 1168400"/>
              <a:gd name="connsiteX15" fmla="*/ 0 w 2743558"/>
              <a:gd name="connsiteY15" fmla="*/ 717215 h 1168400"/>
              <a:gd name="connsiteX16" fmla="*/ 0 w 2743558"/>
              <a:gd name="connsiteY16" fmla="*/ 85557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558" h="1168400">
                <a:moveTo>
                  <a:pt x="0" y="85557"/>
                </a:moveTo>
                <a:cubicBezTo>
                  <a:pt x="152420" y="85557"/>
                  <a:pt x="76240" y="-106948"/>
                  <a:pt x="457260" y="85557"/>
                </a:cubicBezTo>
                <a:lnTo>
                  <a:pt x="457260" y="85557"/>
                </a:lnTo>
                <a:lnTo>
                  <a:pt x="1143149" y="85557"/>
                </a:lnTo>
                <a:lnTo>
                  <a:pt x="2743558" y="85557"/>
                </a:lnTo>
                <a:lnTo>
                  <a:pt x="2743558" y="717215"/>
                </a:lnTo>
                <a:lnTo>
                  <a:pt x="2743558" y="717215"/>
                </a:lnTo>
                <a:lnTo>
                  <a:pt x="2743558" y="987926"/>
                </a:lnTo>
                <a:lnTo>
                  <a:pt x="2743558" y="1168400"/>
                </a:lnTo>
                <a:lnTo>
                  <a:pt x="1143149" y="1168400"/>
                </a:lnTo>
                <a:lnTo>
                  <a:pt x="824277" y="1159376"/>
                </a:lnTo>
                <a:lnTo>
                  <a:pt x="457260" y="1168400"/>
                </a:lnTo>
                <a:lnTo>
                  <a:pt x="0" y="1168400"/>
                </a:lnTo>
                <a:lnTo>
                  <a:pt x="0" y="987926"/>
                </a:lnTo>
                <a:lnTo>
                  <a:pt x="0" y="717215"/>
                </a:lnTo>
                <a:lnTo>
                  <a:pt x="0" y="717215"/>
                </a:lnTo>
                <a:lnTo>
                  <a:pt x="0" y="85557"/>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latin typeface="Verdana 2" panose="020B0604020202020204" charset="0"/>
                <a:cs typeface="Verdana 2" panose="020B0604020202020204" charset="0"/>
              </a:rPr>
              <a:t>Charte d’engagement</a:t>
            </a:r>
          </a:p>
        </p:txBody>
      </p:sp>
      <p:sp>
        <p:nvSpPr>
          <p:cNvPr id="18" name="Bulle narrative : rectangle 16">
            <a:extLst>
              <a:ext uri="{FF2B5EF4-FFF2-40B4-BE49-F238E27FC236}">
                <a16:creationId xmlns:a16="http://schemas.microsoft.com/office/drawing/2014/main" id="{17A588E1-F3B5-193F-65C6-C512E6432B15}"/>
              </a:ext>
            </a:extLst>
          </p:cNvPr>
          <p:cNvSpPr/>
          <p:nvPr/>
        </p:nvSpPr>
        <p:spPr>
          <a:xfrm>
            <a:off x="7709887" y="5340680"/>
            <a:ext cx="2240238" cy="1168400"/>
          </a:xfrm>
          <a:custGeom>
            <a:avLst/>
            <a:gdLst>
              <a:gd name="connsiteX0" fmla="*/ 0 w 2743558"/>
              <a:gd name="connsiteY0" fmla="*/ 0 h 1082843"/>
              <a:gd name="connsiteX1" fmla="*/ 457260 w 2743558"/>
              <a:gd name="connsiteY1" fmla="*/ 0 h 1082843"/>
              <a:gd name="connsiteX2" fmla="*/ 457260 w 2743558"/>
              <a:gd name="connsiteY2" fmla="*/ 0 h 1082843"/>
              <a:gd name="connsiteX3" fmla="*/ 1143149 w 2743558"/>
              <a:gd name="connsiteY3" fmla="*/ 0 h 1082843"/>
              <a:gd name="connsiteX4" fmla="*/ 2743558 w 2743558"/>
              <a:gd name="connsiteY4" fmla="*/ 0 h 1082843"/>
              <a:gd name="connsiteX5" fmla="*/ 2743558 w 2743558"/>
              <a:gd name="connsiteY5" fmla="*/ 631658 h 1082843"/>
              <a:gd name="connsiteX6" fmla="*/ 2743558 w 2743558"/>
              <a:gd name="connsiteY6" fmla="*/ 631658 h 1082843"/>
              <a:gd name="connsiteX7" fmla="*/ 2743558 w 2743558"/>
              <a:gd name="connsiteY7" fmla="*/ 902369 h 1082843"/>
              <a:gd name="connsiteX8" fmla="*/ 2743558 w 2743558"/>
              <a:gd name="connsiteY8" fmla="*/ 1082843 h 1082843"/>
              <a:gd name="connsiteX9" fmla="*/ 1143149 w 2743558"/>
              <a:gd name="connsiteY9" fmla="*/ 1082843 h 1082843"/>
              <a:gd name="connsiteX10" fmla="*/ 800214 w 2743558"/>
              <a:gd name="connsiteY10" fmla="*/ 1218198 h 1082843"/>
              <a:gd name="connsiteX11" fmla="*/ 457260 w 2743558"/>
              <a:gd name="connsiteY11" fmla="*/ 1082843 h 1082843"/>
              <a:gd name="connsiteX12" fmla="*/ 0 w 2743558"/>
              <a:gd name="connsiteY12" fmla="*/ 1082843 h 1082843"/>
              <a:gd name="connsiteX13" fmla="*/ 0 w 2743558"/>
              <a:gd name="connsiteY13" fmla="*/ 902369 h 1082843"/>
              <a:gd name="connsiteX14" fmla="*/ 0 w 2743558"/>
              <a:gd name="connsiteY14" fmla="*/ 631658 h 1082843"/>
              <a:gd name="connsiteX15" fmla="*/ 0 w 2743558"/>
              <a:gd name="connsiteY15" fmla="*/ 631658 h 1082843"/>
              <a:gd name="connsiteX16" fmla="*/ 0 w 2743558"/>
              <a:gd name="connsiteY16" fmla="*/ 0 h 1082843"/>
              <a:gd name="connsiteX0" fmla="*/ 0 w 2743558"/>
              <a:gd name="connsiteY0" fmla="*/ 0 h 1082843"/>
              <a:gd name="connsiteX1" fmla="*/ 457260 w 2743558"/>
              <a:gd name="connsiteY1" fmla="*/ 0 h 1082843"/>
              <a:gd name="connsiteX2" fmla="*/ 457260 w 2743558"/>
              <a:gd name="connsiteY2" fmla="*/ 0 h 1082843"/>
              <a:gd name="connsiteX3" fmla="*/ 1143149 w 2743558"/>
              <a:gd name="connsiteY3" fmla="*/ 0 h 1082843"/>
              <a:gd name="connsiteX4" fmla="*/ 2743558 w 2743558"/>
              <a:gd name="connsiteY4" fmla="*/ 0 h 1082843"/>
              <a:gd name="connsiteX5" fmla="*/ 2743558 w 2743558"/>
              <a:gd name="connsiteY5" fmla="*/ 631658 h 1082843"/>
              <a:gd name="connsiteX6" fmla="*/ 2743558 w 2743558"/>
              <a:gd name="connsiteY6" fmla="*/ 631658 h 1082843"/>
              <a:gd name="connsiteX7" fmla="*/ 2743558 w 2743558"/>
              <a:gd name="connsiteY7" fmla="*/ 902369 h 1082843"/>
              <a:gd name="connsiteX8" fmla="*/ 2743558 w 2743558"/>
              <a:gd name="connsiteY8" fmla="*/ 1082843 h 1082843"/>
              <a:gd name="connsiteX9" fmla="*/ 1143149 w 2743558"/>
              <a:gd name="connsiteY9" fmla="*/ 1082843 h 1082843"/>
              <a:gd name="connsiteX10" fmla="*/ 824277 w 2743558"/>
              <a:gd name="connsiteY10" fmla="*/ 1073819 h 1082843"/>
              <a:gd name="connsiteX11" fmla="*/ 457260 w 2743558"/>
              <a:gd name="connsiteY11" fmla="*/ 1082843 h 1082843"/>
              <a:gd name="connsiteX12" fmla="*/ 0 w 2743558"/>
              <a:gd name="connsiteY12" fmla="*/ 1082843 h 1082843"/>
              <a:gd name="connsiteX13" fmla="*/ 0 w 2743558"/>
              <a:gd name="connsiteY13" fmla="*/ 902369 h 1082843"/>
              <a:gd name="connsiteX14" fmla="*/ 0 w 2743558"/>
              <a:gd name="connsiteY14" fmla="*/ 631658 h 1082843"/>
              <a:gd name="connsiteX15" fmla="*/ 0 w 2743558"/>
              <a:gd name="connsiteY15" fmla="*/ 631658 h 1082843"/>
              <a:gd name="connsiteX16" fmla="*/ 0 w 2743558"/>
              <a:gd name="connsiteY16" fmla="*/ 0 h 1082843"/>
              <a:gd name="connsiteX0" fmla="*/ 0 w 2743558"/>
              <a:gd name="connsiteY0" fmla="*/ 85557 h 1168400"/>
              <a:gd name="connsiteX1" fmla="*/ 457260 w 2743558"/>
              <a:gd name="connsiteY1" fmla="*/ 85557 h 1168400"/>
              <a:gd name="connsiteX2" fmla="*/ 457260 w 2743558"/>
              <a:gd name="connsiteY2" fmla="*/ 85557 h 1168400"/>
              <a:gd name="connsiteX3" fmla="*/ 1143149 w 2743558"/>
              <a:gd name="connsiteY3" fmla="*/ 85557 h 1168400"/>
              <a:gd name="connsiteX4" fmla="*/ 2743558 w 2743558"/>
              <a:gd name="connsiteY4" fmla="*/ 85557 h 1168400"/>
              <a:gd name="connsiteX5" fmla="*/ 2743558 w 2743558"/>
              <a:gd name="connsiteY5" fmla="*/ 717215 h 1168400"/>
              <a:gd name="connsiteX6" fmla="*/ 2743558 w 2743558"/>
              <a:gd name="connsiteY6" fmla="*/ 717215 h 1168400"/>
              <a:gd name="connsiteX7" fmla="*/ 2743558 w 2743558"/>
              <a:gd name="connsiteY7" fmla="*/ 987926 h 1168400"/>
              <a:gd name="connsiteX8" fmla="*/ 2743558 w 2743558"/>
              <a:gd name="connsiteY8" fmla="*/ 1168400 h 1168400"/>
              <a:gd name="connsiteX9" fmla="*/ 1143149 w 2743558"/>
              <a:gd name="connsiteY9" fmla="*/ 1168400 h 1168400"/>
              <a:gd name="connsiteX10" fmla="*/ 824277 w 2743558"/>
              <a:gd name="connsiteY10" fmla="*/ 1159376 h 1168400"/>
              <a:gd name="connsiteX11" fmla="*/ 457260 w 2743558"/>
              <a:gd name="connsiteY11" fmla="*/ 1168400 h 1168400"/>
              <a:gd name="connsiteX12" fmla="*/ 0 w 2743558"/>
              <a:gd name="connsiteY12" fmla="*/ 1168400 h 1168400"/>
              <a:gd name="connsiteX13" fmla="*/ 0 w 2743558"/>
              <a:gd name="connsiteY13" fmla="*/ 987926 h 1168400"/>
              <a:gd name="connsiteX14" fmla="*/ 0 w 2743558"/>
              <a:gd name="connsiteY14" fmla="*/ 717215 h 1168400"/>
              <a:gd name="connsiteX15" fmla="*/ 0 w 2743558"/>
              <a:gd name="connsiteY15" fmla="*/ 717215 h 1168400"/>
              <a:gd name="connsiteX16" fmla="*/ 0 w 2743558"/>
              <a:gd name="connsiteY16" fmla="*/ 85557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558" h="1168400">
                <a:moveTo>
                  <a:pt x="0" y="85557"/>
                </a:moveTo>
                <a:cubicBezTo>
                  <a:pt x="152420" y="85557"/>
                  <a:pt x="76240" y="-106948"/>
                  <a:pt x="457260" y="85557"/>
                </a:cubicBezTo>
                <a:lnTo>
                  <a:pt x="457260" y="85557"/>
                </a:lnTo>
                <a:lnTo>
                  <a:pt x="1143149" y="85557"/>
                </a:lnTo>
                <a:lnTo>
                  <a:pt x="2743558" y="85557"/>
                </a:lnTo>
                <a:lnTo>
                  <a:pt x="2743558" y="717215"/>
                </a:lnTo>
                <a:lnTo>
                  <a:pt x="2743558" y="717215"/>
                </a:lnTo>
                <a:lnTo>
                  <a:pt x="2743558" y="987926"/>
                </a:lnTo>
                <a:lnTo>
                  <a:pt x="2743558" y="1168400"/>
                </a:lnTo>
                <a:lnTo>
                  <a:pt x="1143149" y="1168400"/>
                </a:lnTo>
                <a:lnTo>
                  <a:pt x="824277" y="1159376"/>
                </a:lnTo>
                <a:lnTo>
                  <a:pt x="457260" y="1168400"/>
                </a:lnTo>
                <a:lnTo>
                  <a:pt x="0" y="1168400"/>
                </a:lnTo>
                <a:lnTo>
                  <a:pt x="0" y="987926"/>
                </a:lnTo>
                <a:lnTo>
                  <a:pt x="0" y="717215"/>
                </a:lnTo>
                <a:lnTo>
                  <a:pt x="0" y="717215"/>
                </a:lnTo>
                <a:lnTo>
                  <a:pt x="0" y="85557"/>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latin typeface="Verdana 2" panose="020B0604020202020204" charset="0"/>
                <a:cs typeface="Verdana 2" panose="020B0604020202020204" charset="0"/>
              </a:rPr>
              <a:t>Feuille de route</a:t>
            </a:r>
          </a:p>
        </p:txBody>
      </p:sp>
      <p:sp>
        <p:nvSpPr>
          <p:cNvPr id="19" name="Bulle narrative : rectangle 16">
            <a:extLst>
              <a:ext uri="{FF2B5EF4-FFF2-40B4-BE49-F238E27FC236}">
                <a16:creationId xmlns:a16="http://schemas.microsoft.com/office/drawing/2014/main" id="{2FA62C0B-457F-F2C0-5763-252451B8A1B2}"/>
              </a:ext>
            </a:extLst>
          </p:cNvPr>
          <p:cNvSpPr/>
          <p:nvPr/>
        </p:nvSpPr>
        <p:spPr>
          <a:xfrm>
            <a:off x="12362097" y="5336664"/>
            <a:ext cx="2240238" cy="1168400"/>
          </a:xfrm>
          <a:custGeom>
            <a:avLst/>
            <a:gdLst>
              <a:gd name="connsiteX0" fmla="*/ 0 w 2743558"/>
              <a:gd name="connsiteY0" fmla="*/ 0 h 1082843"/>
              <a:gd name="connsiteX1" fmla="*/ 457260 w 2743558"/>
              <a:gd name="connsiteY1" fmla="*/ 0 h 1082843"/>
              <a:gd name="connsiteX2" fmla="*/ 457260 w 2743558"/>
              <a:gd name="connsiteY2" fmla="*/ 0 h 1082843"/>
              <a:gd name="connsiteX3" fmla="*/ 1143149 w 2743558"/>
              <a:gd name="connsiteY3" fmla="*/ 0 h 1082843"/>
              <a:gd name="connsiteX4" fmla="*/ 2743558 w 2743558"/>
              <a:gd name="connsiteY4" fmla="*/ 0 h 1082843"/>
              <a:gd name="connsiteX5" fmla="*/ 2743558 w 2743558"/>
              <a:gd name="connsiteY5" fmla="*/ 631658 h 1082843"/>
              <a:gd name="connsiteX6" fmla="*/ 2743558 w 2743558"/>
              <a:gd name="connsiteY6" fmla="*/ 631658 h 1082843"/>
              <a:gd name="connsiteX7" fmla="*/ 2743558 w 2743558"/>
              <a:gd name="connsiteY7" fmla="*/ 902369 h 1082843"/>
              <a:gd name="connsiteX8" fmla="*/ 2743558 w 2743558"/>
              <a:gd name="connsiteY8" fmla="*/ 1082843 h 1082843"/>
              <a:gd name="connsiteX9" fmla="*/ 1143149 w 2743558"/>
              <a:gd name="connsiteY9" fmla="*/ 1082843 h 1082843"/>
              <a:gd name="connsiteX10" fmla="*/ 800214 w 2743558"/>
              <a:gd name="connsiteY10" fmla="*/ 1218198 h 1082843"/>
              <a:gd name="connsiteX11" fmla="*/ 457260 w 2743558"/>
              <a:gd name="connsiteY11" fmla="*/ 1082843 h 1082843"/>
              <a:gd name="connsiteX12" fmla="*/ 0 w 2743558"/>
              <a:gd name="connsiteY12" fmla="*/ 1082843 h 1082843"/>
              <a:gd name="connsiteX13" fmla="*/ 0 w 2743558"/>
              <a:gd name="connsiteY13" fmla="*/ 902369 h 1082843"/>
              <a:gd name="connsiteX14" fmla="*/ 0 w 2743558"/>
              <a:gd name="connsiteY14" fmla="*/ 631658 h 1082843"/>
              <a:gd name="connsiteX15" fmla="*/ 0 w 2743558"/>
              <a:gd name="connsiteY15" fmla="*/ 631658 h 1082843"/>
              <a:gd name="connsiteX16" fmla="*/ 0 w 2743558"/>
              <a:gd name="connsiteY16" fmla="*/ 0 h 1082843"/>
              <a:gd name="connsiteX0" fmla="*/ 0 w 2743558"/>
              <a:gd name="connsiteY0" fmla="*/ 0 h 1082843"/>
              <a:gd name="connsiteX1" fmla="*/ 457260 w 2743558"/>
              <a:gd name="connsiteY1" fmla="*/ 0 h 1082843"/>
              <a:gd name="connsiteX2" fmla="*/ 457260 w 2743558"/>
              <a:gd name="connsiteY2" fmla="*/ 0 h 1082843"/>
              <a:gd name="connsiteX3" fmla="*/ 1143149 w 2743558"/>
              <a:gd name="connsiteY3" fmla="*/ 0 h 1082843"/>
              <a:gd name="connsiteX4" fmla="*/ 2743558 w 2743558"/>
              <a:gd name="connsiteY4" fmla="*/ 0 h 1082843"/>
              <a:gd name="connsiteX5" fmla="*/ 2743558 w 2743558"/>
              <a:gd name="connsiteY5" fmla="*/ 631658 h 1082843"/>
              <a:gd name="connsiteX6" fmla="*/ 2743558 w 2743558"/>
              <a:gd name="connsiteY6" fmla="*/ 631658 h 1082843"/>
              <a:gd name="connsiteX7" fmla="*/ 2743558 w 2743558"/>
              <a:gd name="connsiteY7" fmla="*/ 902369 h 1082843"/>
              <a:gd name="connsiteX8" fmla="*/ 2743558 w 2743558"/>
              <a:gd name="connsiteY8" fmla="*/ 1082843 h 1082843"/>
              <a:gd name="connsiteX9" fmla="*/ 1143149 w 2743558"/>
              <a:gd name="connsiteY9" fmla="*/ 1082843 h 1082843"/>
              <a:gd name="connsiteX10" fmla="*/ 824277 w 2743558"/>
              <a:gd name="connsiteY10" fmla="*/ 1073819 h 1082843"/>
              <a:gd name="connsiteX11" fmla="*/ 457260 w 2743558"/>
              <a:gd name="connsiteY11" fmla="*/ 1082843 h 1082843"/>
              <a:gd name="connsiteX12" fmla="*/ 0 w 2743558"/>
              <a:gd name="connsiteY12" fmla="*/ 1082843 h 1082843"/>
              <a:gd name="connsiteX13" fmla="*/ 0 w 2743558"/>
              <a:gd name="connsiteY13" fmla="*/ 902369 h 1082843"/>
              <a:gd name="connsiteX14" fmla="*/ 0 w 2743558"/>
              <a:gd name="connsiteY14" fmla="*/ 631658 h 1082843"/>
              <a:gd name="connsiteX15" fmla="*/ 0 w 2743558"/>
              <a:gd name="connsiteY15" fmla="*/ 631658 h 1082843"/>
              <a:gd name="connsiteX16" fmla="*/ 0 w 2743558"/>
              <a:gd name="connsiteY16" fmla="*/ 0 h 1082843"/>
              <a:gd name="connsiteX0" fmla="*/ 0 w 2743558"/>
              <a:gd name="connsiteY0" fmla="*/ 85557 h 1168400"/>
              <a:gd name="connsiteX1" fmla="*/ 457260 w 2743558"/>
              <a:gd name="connsiteY1" fmla="*/ 85557 h 1168400"/>
              <a:gd name="connsiteX2" fmla="*/ 457260 w 2743558"/>
              <a:gd name="connsiteY2" fmla="*/ 85557 h 1168400"/>
              <a:gd name="connsiteX3" fmla="*/ 1143149 w 2743558"/>
              <a:gd name="connsiteY3" fmla="*/ 85557 h 1168400"/>
              <a:gd name="connsiteX4" fmla="*/ 2743558 w 2743558"/>
              <a:gd name="connsiteY4" fmla="*/ 85557 h 1168400"/>
              <a:gd name="connsiteX5" fmla="*/ 2743558 w 2743558"/>
              <a:gd name="connsiteY5" fmla="*/ 717215 h 1168400"/>
              <a:gd name="connsiteX6" fmla="*/ 2743558 w 2743558"/>
              <a:gd name="connsiteY6" fmla="*/ 717215 h 1168400"/>
              <a:gd name="connsiteX7" fmla="*/ 2743558 w 2743558"/>
              <a:gd name="connsiteY7" fmla="*/ 987926 h 1168400"/>
              <a:gd name="connsiteX8" fmla="*/ 2743558 w 2743558"/>
              <a:gd name="connsiteY8" fmla="*/ 1168400 h 1168400"/>
              <a:gd name="connsiteX9" fmla="*/ 1143149 w 2743558"/>
              <a:gd name="connsiteY9" fmla="*/ 1168400 h 1168400"/>
              <a:gd name="connsiteX10" fmla="*/ 824277 w 2743558"/>
              <a:gd name="connsiteY10" fmla="*/ 1159376 h 1168400"/>
              <a:gd name="connsiteX11" fmla="*/ 457260 w 2743558"/>
              <a:gd name="connsiteY11" fmla="*/ 1168400 h 1168400"/>
              <a:gd name="connsiteX12" fmla="*/ 0 w 2743558"/>
              <a:gd name="connsiteY12" fmla="*/ 1168400 h 1168400"/>
              <a:gd name="connsiteX13" fmla="*/ 0 w 2743558"/>
              <a:gd name="connsiteY13" fmla="*/ 987926 h 1168400"/>
              <a:gd name="connsiteX14" fmla="*/ 0 w 2743558"/>
              <a:gd name="connsiteY14" fmla="*/ 717215 h 1168400"/>
              <a:gd name="connsiteX15" fmla="*/ 0 w 2743558"/>
              <a:gd name="connsiteY15" fmla="*/ 717215 h 1168400"/>
              <a:gd name="connsiteX16" fmla="*/ 0 w 2743558"/>
              <a:gd name="connsiteY16" fmla="*/ 85557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558" h="1168400">
                <a:moveTo>
                  <a:pt x="0" y="85557"/>
                </a:moveTo>
                <a:cubicBezTo>
                  <a:pt x="152420" y="85557"/>
                  <a:pt x="76240" y="-106948"/>
                  <a:pt x="457260" y="85557"/>
                </a:cubicBezTo>
                <a:lnTo>
                  <a:pt x="457260" y="85557"/>
                </a:lnTo>
                <a:lnTo>
                  <a:pt x="1143149" y="85557"/>
                </a:lnTo>
                <a:lnTo>
                  <a:pt x="2743558" y="85557"/>
                </a:lnTo>
                <a:lnTo>
                  <a:pt x="2743558" y="717215"/>
                </a:lnTo>
                <a:lnTo>
                  <a:pt x="2743558" y="717215"/>
                </a:lnTo>
                <a:lnTo>
                  <a:pt x="2743558" y="987926"/>
                </a:lnTo>
                <a:lnTo>
                  <a:pt x="2743558" y="1168400"/>
                </a:lnTo>
                <a:lnTo>
                  <a:pt x="1143149" y="1168400"/>
                </a:lnTo>
                <a:lnTo>
                  <a:pt x="824277" y="1159376"/>
                </a:lnTo>
                <a:lnTo>
                  <a:pt x="457260" y="1168400"/>
                </a:lnTo>
                <a:lnTo>
                  <a:pt x="0" y="1168400"/>
                </a:lnTo>
                <a:lnTo>
                  <a:pt x="0" y="987926"/>
                </a:lnTo>
                <a:lnTo>
                  <a:pt x="0" y="717215"/>
                </a:lnTo>
                <a:lnTo>
                  <a:pt x="0" y="717215"/>
                </a:lnTo>
                <a:lnTo>
                  <a:pt x="0" y="85557"/>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latin typeface="Verdana 2" panose="020B0604020202020204" charset="0"/>
                <a:cs typeface="Verdana 2" panose="020B0604020202020204" charset="0"/>
              </a:rPr>
              <a:t>Conception du projet</a:t>
            </a:r>
          </a:p>
        </p:txBody>
      </p:sp>
      <p:pic>
        <p:nvPicPr>
          <p:cNvPr id="20" name="Image 19">
            <a:extLst>
              <a:ext uri="{FF2B5EF4-FFF2-40B4-BE49-F238E27FC236}">
                <a16:creationId xmlns:a16="http://schemas.microsoft.com/office/drawing/2014/main" id="{1409A2B7-F7A3-622C-846E-B382F752A19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0416" b="15196"/>
          <a:stretch/>
        </p:blipFill>
        <p:spPr>
          <a:xfrm>
            <a:off x="14637775" y="1062151"/>
            <a:ext cx="2362846" cy="1757704"/>
          </a:xfrm>
          <a:prstGeom prst="rect">
            <a:avLst/>
          </a:prstGeom>
        </p:spPr>
      </p:pic>
      <p:sp>
        <p:nvSpPr>
          <p:cNvPr id="3" name="Freeform 7">
            <a:extLst>
              <a:ext uri="{FF2B5EF4-FFF2-40B4-BE49-F238E27FC236}">
                <a16:creationId xmlns:a16="http://schemas.microsoft.com/office/drawing/2014/main" id="{D59F85DA-C6B8-3576-4367-98653FED8C06}"/>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9"/>
            <a:stretch>
              <a:fillRect/>
            </a:stretch>
          </a:blipFill>
        </p:spPr>
        <p:txBody>
          <a:bodyPr/>
          <a:lstStyle/>
          <a:p>
            <a:endParaRPr lang="LID4096"/>
          </a:p>
        </p:txBody>
      </p:sp>
      <p:sp>
        <p:nvSpPr>
          <p:cNvPr id="8" name="Freeform 8">
            <a:extLst>
              <a:ext uri="{FF2B5EF4-FFF2-40B4-BE49-F238E27FC236}">
                <a16:creationId xmlns:a16="http://schemas.microsoft.com/office/drawing/2014/main" id="{C5CB2E55-CDBB-4B21-CAE6-C5BA16904E6B}"/>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10"/>
            <a:stretch>
              <a:fillRect/>
            </a:stretch>
          </a:blipFill>
        </p:spPr>
        <p:txBody>
          <a:bodyPr/>
          <a:lstStyle/>
          <a:p>
            <a:endParaRPr lang="LID4096"/>
          </a:p>
        </p:txBody>
      </p:sp>
      <p:sp>
        <p:nvSpPr>
          <p:cNvPr id="9" name="Freeform 9">
            <a:extLst>
              <a:ext uri="{FF2B5EF4-FFF2-40B4-BE49-F238E27FC236}">
                <a16:creationId xmlns:a16="http://schemas.microsoft.com/office/drawing/2014/main" id="{A852836C-6E32-5E12-2825-1E53F10142D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11"/>
            <a:stretch>
              <a:fillRect/>
            </a:stretch>
          </a:blipFill>
        </p:spPr>
        <p:txBody>
          <a:bodyPr/>
          <a:lstStyle/>
          <a:p>
            <a:endParaRPr lang="LID4096"/>
          </a:p>
        </p:txBody>
      </p:sp>
      <p:sp>
        <p:nvSpPr>
          <p:cNvPr id="4" name="TextBox 15">
            <a:extLst>
              <a:ext uri="{FF2B5EF4-FFF2-40B4-BE49-F238E27FC236}">
                <a16:creationId xmlns:a16="http://schemas.microsoft.com/office/drawing/2014/main" id="{473F5B49-97E8-85E8-E731-D2088FC2203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25</a:t>
            </a:r>
          </a:p>
        </p:txBody>
      </p:sp>
    </p:spTree>
    <p:extLst>
      <p:ext uri="{BB962C8B-B14F-4D97-AF65-F5344CB8AC3E}">
        <p14:creationId xmlns:p14="http://schemas.microsoft.com/office/powerpoint/2010/main" val="3961658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4C053-36E1-C91C-0C21-204767406D3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A07D1C3-C3A6-83B1-99F5-171A0929981C}"/>
              </a:ext>
            </a:extLst>
          </p:cNvPr>
          <p:cNvSpPr>
            <a:spLocks noGrp="1"/>
          </p:cNvSpPr>
          <p:nvPr>
            <p:ph type="title"/>
          </p:nvPr>
        </p:nvSpPr>
        <p:spPr>
          <a:xfrm>
            <a:off x="457199" y="274638"/>
            <a:ext cx="15701211" cy="1143000"/>
          </a:xfrm>
        </p:spPr>
        <p:txBody>
          <a:bodyPr>
            <a:normAutofit fontScale="90000"/>
          </a:body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3</a:t>
            </a:r>
            <a:r>
              <a:rPr kumimoji="0" lang="fr-FR" sz="4400" b="1" i="0" u="none" strike="noStrike" kern="1200" cap="none" spc="-97" normalizeH="0" baseline="0" noProof="0" dirty="0">
                <a:ln>
                  <a:noFill/>
                </a:ln>
                <a:solidFill>
                  <a:srgbClr val="21B0C3"/>
                </a:solidFill>
                <a:effectLst/>
                <a:uLnTx/>
                <a:uFillTx/>
                <a:latin typeface="Verdana" panose="020B0604030504040204" pitchFamily="34" charset="0"/>
                <a:ea typeface="Verdana" panose="020B0604030504040204" pitchFamily="34" charset="0"/>
                <a:cs typeface="Helvetica World Bold"/>
                <a:sym typeface="Helvetica World Bold"/>
              </a:rPr>
              <a:t>. Mise en œuvre du projet de développement de  l'économie circulaire dans les territoires </a:t>
            </a:r>
            <a:endParaRPr lang="en-BE" b="1" dirty="0"/>
          </a:p>
        </p:txBody>
      </p:sp>
      <p:grpSp>
        <p:nvGrpSpPr>
          <p:cNvPr id="34" name="Groupe 33">
            <a:extLst>
              <a:ext uri="{FF2B5EF4-FFF2-40B4-BE49-F238E27FC236}">
                <a16:creationId xmlns:a16="http://schemas.microsoft.com/office/drawing/2014/main" id="{EBAD0F97-EBF6-5C7D-0415-BBEE609EDC08}"/>
              </a:ext>
            </a:extLst>
          </p:cNvPr>
          <p:cNvGrpSpPr/>
          <p:nvPr/>
        </p:nvGrpSpPr>
        <p:grpSpPr>
          <a:xfrm>
            <a:off x="252054" y="1552074"/>
            <a:ext cx="15509314" cy="7293052"/>
            <a:chOff x="457202" y="2125146"/>
            <a:chExt cx="12361558" cy="4345908"/>
          </a:xfrm>
        </p:grpSpPr>
        <p:grpSp>
          <p:nvGrpSpPr>
            <p:cNvPr id="15" name="Groupe 14">
              <a:extLst>
                <a:ext uri="{FF2B5EF4-FFF2-40B4-BE49-F238E27FC236}">
                  <a16:creationId xmlns:a16="http://schemas.microsoft.com/office/drawing/2014/main" id="{F7C54CF2-9C1F-8ECD-BF3F-42CD0815D0C1}"/>
                </a:ext>
              </a:extLst>
            </p:cNvPr>
            <p:cNvGrpSpPr/>
            <p:nvPr/>
          </p:nvGrpSpPr>
          <p:grpSpPr>
            <a:xfrm>
              <a:off x="457202" y="2125146"/>
              <a:ext cx="4475660" cy="4345908"/>
              <a:chOff x="7818702" y="1631679"/>
              <a:chExt cx="3507854" cy="3352832"/>
            </a:xfrm>
          </p:grpSpPr>
          <p:graphicFrame>
            <p:nvGraphicFramePr>
              <p:cNvPr id="8" name="Diagramme 7">
                <a:extLst>
                  <a:ext uri="{FF2B5EF4-FFF2-40B4-BE49-F238E27FC236}">
                    <a16:creationId xmlns:a16="http://schemas.microsoft.com/office/drawing/2014/main" id="{2E899042-99F7-C8FA-00E6-9D55F9CAAD3B}"/>
                  </a:ext>
                </a:extLst>
              </p:cNvPr>
              <p:cNvGraphicFramePr/>
              <p:nvPr>
                <p:extLst>
                  <p:ext uri="{D42A27DB-BD31-4B8C-83A1-F6EECF244321}">
                    <p14:modId xmlns:p14="http://schemas.microsoft.com/office/powerpoint/2010/main" val="1901445309"/>
                  </p:ext>
                </p:extLst>
              </p:nvPr>
            </p:nvGraphicFramePr>
            <p:xfrm>
              <a:off x="7818702" y="1631679"/>
              <a:ext cx="3507854" cy="3352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ZoneTexte 11">
                <a:extLst>
                  <a:ext uri="{FF2B5EF4-FFF2-40B4-BE49-F238E27FC236}">
                    <a16:creationId xmlns:a16="http://schemas.microsoft.com/office/drawing/2014/main" id="{FEF86702-94BC-7384-6A23-A556B2A35566}"/>
                  </a:ext>
                </a:extLst>
              </p:cNvPr>
              <p:cNvSpPr txBox="1"/>
              <p:nvPr/>
            </p:nvSpPr>
            <p:spPr>
              <a:xfrm>
                <a:off x="8224028" y="2101199"/>
                <a:ext cx="336884" cy="424482"/>
              </a:xfrm>
              <a:prstGeom prst="rect">
                <a:avLst/>
              </a:prstGeom>
              <a:noFill/>
            </p:spPr>
            <p:txBody>
              <a:bodyPr wrap="square" rtlCol="0">
                <a:spAutoFit/>
              </a:bodyPr>
              <a:lstStyle/>
              <a:p>
                <a:pPr algn="ctr"/>
                <a:r>
                  <a:rPr lang="fr-FR" sz="5400" dirty="0">
                    <a:latin typeface="Verdana 2" panose="020B0604020202020204" charset="0"/>
                    <a:cs typeface="Verdana 2" panose="020B0604020202020204" charset="0"/>
                  </a:rPr>
                  <a:t>1</a:t>
                </a:r>
              </a:p>
            </p:txBody>
          </p:sp>
          <p:sp>
            <p:nvSpPr>
              <p:cNvPr id="13" name="ZoneTexte 12">
                <a:extLst>
                  <a:ext uri="{FF2B5EF4-FFF2-40B4-BE49-F238E27FC236}">
                    <a16:creationId xmlns:a16="http://schemas.microsoft.com/office/drawing/2014/main" id="{A1BBB541-0671-EF4D-BF19-4B6B25CA7FDC}"/>
                  </a:ext>
                </a:extLst>
              </p:cNvPr>
              <p:cNvSpPr txBox="1"/>
              <p:nvPr/>
            </p:nvSpPr>
            <p:spPr>
              <a:xfrm>
                <a:off x="8505670" y="3089100"/>
                <a:ext cx="488416" cy="424482"/>
              </a:xfrm>
              <a:prstGeom prst="rect">
                <a:avLst/>
              </a:prstGeom>
              <a:noFill/>
            </p:spPr>
            <p:txBody>
              <a:bodyPr wrap="square" rtlCol="0">
                <a:spAutoFit/>
              </a:bodyPr>
              <a:lstStyle/>
              <a:p>
                <a:pPr algn="ctr"/>
                <a:r>
                  <a:rPr lang="fr-FR" sz="5400" dirty="0">
                    <a:latin typeface="Verdana 2" panose="020B0604020202020204" charset="0"/>
                    <a:cs typeface="Verdana 2" panose="020B0604020202020204" charset="0"/>
                  </a:rPr>
                  <a:t>2</a:t>
                </a:r>
              </a:p>
            </p:txBody>
          </p:sp>
          <p:sp>
            <p:nvSpPr>
              <p:cNvPr id="14" name="ZoneTexte 13">
                <a:extLst>
                  <a:ext uri="{FF2B5EF4-FFF2-40B4-BE49-F238E27FC236}">
                    <a16:creationId xmlns:a16="http://schemas.microsoft.com/office/drawing/2014/main" id="{84CE06F9-1281-7C77-470B-E4C2A88FACD6}"/>
                  </a:ext>
                </a:extLst>
              </p:cNvPr>
              <p:cNvSpPr txBox="1"/>
              <p:nvPr/>
            </p:nvSpPr>
            <p:spPr>
              <a:xfrm>
                <a:off x="8176302" y="4053203"/>
                <a:ext cx="336884" cy="424482"/>
              </a:xfrm>
              <a:prstGeom prst="rect">
                <a:avLst/>
              </a:prstGeom>
              <a:noFill/>
            </p:spPr>
            <p:txBody>
              <a:bodyPr wrap="square" rtlCol="0">
                <a:spAutoFit/>
              </a:bodyPr>
              <a:lstStyle/>
              <a:p>
                <a:pPr algn="ctr"/>
                <a:r>
                  <a:rPr lang="fr-FR" sz="5400" dirty="0">
                    <a:latin typeface="Verdana 2" panose="020B0604020202020204" charset="0"/>
                    <a:cs typeface="Verdana 2" panose="020B0604020202020204" charset="0"/>
                  </a:rPr>
                  <a:t>3</a:t>
                </a:r>
              </a:p>
            </p:txBody>
          </p:sp>
        </p:grpSp>
        <p:grpSp>
          <p:nvGrpSpPr>
            <p:cNvPr id="33" name="Groupe 32">
              <a:extLst>
                <a:ext uri="{FF2B5EF4-FFF2-40B4-BE49-F238E27FC236}">
                  <a16:creationId xmlns:a16="http://schemas.microsoft.com/office/drawing/2014/main" id="{0735F96A-BF20-C5B1-4427-56107E6F4038}"/>
                </a:ext>
              </a:extLst>
            </p:cNvPr>
            <p:cNvGrpSpPr/>
            <p:nvPr/>
          </p:nvGrpSpPr>
          <p:grpSpPr>
            <a:xfrm>
              <a:off x="4932862" y="2514924"/>
              <a:ext cx="7885898" cy="3500683"/>
              <a:chOff x="4882565" y="2990830"/>
              <a:chExt cx="6415720" cy="2783381"/>
            </a:xfrm>
          </p:grpSpPr>
          <p:sp>
            <p:nvSpPr>
              <p:cNvPr id="32" name="Rectangle : avec coins arrondis en haut 4">
                <a:extLst>
                  <a:ext uri="{FF2B5EF4-FFF2-40B4-BE49-F238E27FC236}">
                    <a16:creationId xmlns:a16="http://schemas.microsoft.com/office/drawing/2014/main" id="{5B3EBAF7-1AEE-9DA0-E15A-32D276831843}"/>
                  </a:ext>
                </a:extLst>
              </p:cNvPr>
              <p:cNvSpPr txBox="1"/>
              <p:nvPr/>
            </p:nvSpPr>
            <p:spPr>
              <a:xfrm>
                <a:off x="4882565" y="2990830"/>
                <a:ext cx="6415409" cy="823861"/>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r-FR" sz="3200" kern="1200" dirty="0">
                    <a:latin typeface="Verdana 2" panose="020B0604020202020204" charset="0"/>
                    <a:cs typeface="Verdana 2" panose="020B0604020202020204" charset="0"/>
                  </a:rPr>
                  <a:t> Former à réaliser son diagnostic de territoire </a:t>
                </a:r>
              </a:p>
              <a:p>
                <a:pPr marL="114300" lvl="1" indent="-114300" algn="l" defTabSz="622300">
                  <a:lnSpc>
                    <a:spcPct val="90000"/>
                  </a:lnSpc>
                  <a:spcBef>
                    <a:spcPct val="0"/>
                  </a:spcBef>
                  <a:spcAft>
                    <a:spcPct val="15000"/>
                  </a:spcAft>
                  <a:buChar char="•"/>
                </a:pPr>
                <a:r>
                  <a:rPr lang="fr-FR" sz="3200" kern="1200" dirty="0">
                    <a:latin typeface="Verdana 2" panose="020B0604020202020204" charset="0"/>
                    <a:cs typeface="Verdana 2" panose="020B0604020202020204" charset="0"/>
                  </a:rPr>
                  <a:t> Accompagner la définition et former à rédiger son plan d’action</a:t>
                </a:r>
              </a:p>
            </p:txBody>
          </p:sp>
          <p:sp>
            <p:nvSpPr>
              <p:cNvPr id="28" name="Rectangle : avec coins arrondis en haut 8">
                <a:extLst>
                  <a:ext uri="{FF2B5EF4-FFF2-40B4-BE49-F238E27FC236}">
                    <a16:creationId xmlns:a16="http://schemas.microsoft.com/office/drawing/2014/main" id="{8582FDD5-ADF8-F784-16AC-AC4846FB05A9}"/>
                  </a:ext>
                </a:extLst>
              </p:cNvPr>
              <p:cNvSpPr txBox="1"/>
              <p:nvPr/>
            </p:nvSpPr>
            <p:spPr>
              <a:xfrm>
                <a:off x="4882565" y="4042239"/>
                <a:ext cx="6406589" cy="713548"/>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r-FR" sz="3200" kern="1200" dirty="0">
                    <a:latin typeface="Verdana 2" panose="020B0604020202020204" charset="0"/>
                    <a:cs typeface="Verdana 2" panose="020B0604020202020204" charset="0"/>
                  </a:rPr>
                  <a:t> Concevoir des formations spécifiques</a:t>
                </a:r>
              </a:p>
              <a:p>
                <a:pPr marL="114300" lvl="1" indent="-114300" algn="l" defTabSz="622300">
                  <a:lnSpc>
                    <a:spcPct val="90000"/>
                  </a:lnSpc>
                  <a:spcBef>
                    <a:spcPct val="0"/>
                  </a:spcBef>
                  <a:spcAft>
                    <a:spcPct val="15000"/>
                  </a:spcAft>
                  <a:buChar char="•"/>
                </a:pPr>
                <a:r>
                  <a:rPr lang="fr-FR" sz="3200" kern="1200" dirty="0">
                    <a:latin typeface="Verdana 2" panose="020B0604020202020204" charset="0"/>
                    <a:cs typeface="Verdana 2" panose="020B0604020202020204" charset="0"/>
                  </a:rPr>
                  <a:t> Accompagner les équipes</a:t>
                </a:r>
              </a:p>
            </p:txBody>
          </p:sp>
          <p:sp>
            <p:nvSpPr>
              <p:cNvPr id="24" name="Rectangle : avec coins arrondis en haut 12">
                <a:extLst>
                  <a:ext uri="{FF2B5EF4-FFF2-40B4-BE49-F238E27FC236}">
                    <a16:creationId xmlns:a16="http://schemas.microsoft.com/office/drawing/2014/main" id="{DE3127D6-B82D-BC9D-8C13-1DA49B9E5940}"/>
                  </a:ext>
                </a:extLst>
              </p:cNvPr>
              <p:cNvSpPr txBox="1"/>
              <p:nvPr/>
            </p:nvSpPr>
            <p:spPr>
              <a:xfrm>
                <a:off x="4891696" y="5060663"/>
                <a:ext cx="6406589" cy="713548"/>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r-FR" sz="3200" kern="1200" dirty="0">
                    <a:latin typeface="Verdana 2" panose="020B0604020202020204" charset="0"/>
                    <a:cs typeface="Verdana 2" panose="020B0604020202020204" charset="0"/>
                  </a:rPr>
                  <a:t> Organiser la mise en réseau d’acteurs</a:t>
                </a:r>
              </a:p>
              <a:p>
                <a:pPr marL="114300" lvl="1" indent="-114300" algn="l" defTabSz="622300">
                  <a:lnSpc>
                    <a:spcPct val="90000"/>
                  </a:lnSpc>
                  <a:spcBef>
                    <a:spcPct val="0"/>
                  </a:spcBef>
                  <a:spcAft>
                    <a:spcPct val="15000"/>
                  </a:spcAft>
                  <a:buChar char="•"/>
                </a:pPr>
                <a:r>
                  <a:rPr lang="fr-FR" sz="3200" kern="1200" dirty="0">
                    <a:latin typeface="Verdana 2" panose="020B0604020202020204" charset="0"/>
                    <a:cs typeface="Verdana 2" panose="020B0604020202020204" charset="0"/>
                  </a:rPr>
                  <a:t> Promouvoir la connaissance et les réalisations des membres</a:t>
                </a:r>
              </a:p>
            </p:txBody>
          </p:sp>
        </p:grpSp>
      </p:grpSp>
      <p:grpSp>
        <p:nvGrpSpPr>
          <p:cNvPr id="35" name="Groupe 34">
            <a:extLst>
              <a:ext uri="{FF2B5EF4-FFF2-40B4-BE49-F238E27FC236}">
                <a16:creationId xmlns:a16="http://schemas.microsoft.com/office/drawing/2014/main" id="{3FDA1231-117F-A221-396C-FBB5701BFED8}"/>
              </a:ext>
            </a:extLst>
          </p:cNvPr>
          <p:cNvGrpSpPr/>
          <p:nvPr/>
        </p:nvGrpSpPr>
        <p:grpSpPr>
          <a:xfrm>
            <a:off x="15665116" y="1134026"/>
            <a:ext cx="2081310" cy="2114499"/>
            <a:chOff x="10231696" y="2197276"/>
            <a:chExt cx="1804432" cy="1804432"/>
          </a:xfrm>
        </p:grpSpPr>
        <p:sp>
          <p:nvSpPr>
            <p:cNvPr id="36" name="Ellipse 35">
              <a:extLst>
                <a:ext uri="{FF2B5EF4-FFF2-40B4-BE49-F238E27FC236}">
                  <a16:creationId xmlns:a16="http://schemas.microsoft.com/office/drawing/2014/main" id="{A5FD3ED0-0FB6-4216-5C2C-7721059737DD}"/>
                </a:ext>
              </a:extLst>
            </p:cNvPr>
            <p:cNvSpPr/>
            <p:nvPr/>
          </p:nvSpPr>
          <p:spPr>
            <a:xfrm>
              <a:off x="10231696" y="2197276"/>
              <a:ext cx="1804432" cy="1804432"/>
            </a:xfrm>
            <a:prstGeom prst="ellipse">
              <a:avLst/>
            </a:pr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BE">
                <a:latin typeface="Verdana 2" panose="020B0604020202020204" charset="0"/>
                <a:cs typeface="Verdana 2" panose="020B0604020202020204" charset="0"/>
              </a:endParaRPr>
            </a:p>
          </p:txBody>
        </p:sp>
        <p:sp>
          <p:nvSpPr>
            <p:cNvPr id="37" name="Ellipse 4">
              <a:extLst>
                <a:ext uri="{FF2B5EF4-FFF2-40B4-BE49-F238E27FC236}">
                  <a16:creationId xmlns:a16="http://schemas.microsoft.com/office/drawing/2014/main" id="{15FADD3F-E74B-C92E-B326-772FDA8CC9E5}"/>
                </a:ext>
              </a:extLst>
            </p:cNvPr>
            <p:cNvSpPr txBox="1"/>
            <p:nvPr/>
          </p:nvSpPr>
          <p:spPr>
            <a:xfrm>
              <a:off x="10495949" y="2461529"/>
              <a:ext cx="1275926" cy="1275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 tIns="24765" rIns="24765" bIns="24765" numCol="1" spcCol="1270" anchor="ctr" anchorCtr="0">
              <a:noAutofit/>
            </a:bodyPr>
            <a:lstStyle/>
            <a:p>
              <a:pPr marL="0" lvl="0" indent="0" algn="ctr" defTabSz="1733550">
                <a:spcBef>
                  <a:spcPct val="0"/>
                </a:spcBef>
                <a:buNone/>
              </a:pPr>
              <a:r>
                <a:rPr lang="fr-FR" sz="3900" kern="1200" dirty="0">
                  <a:latin typeface="Verdana 2" panose="020B0604020202020204" charset="0"/>
                  <a:cs typeface="Verdana 2" panose="020B0604020202020204" charset="0"/>
                </a:rPr>
                <a:t>08/24 -</a:t>
              </a:r>
            </a:p>
            <a:p>
              <a:pPr marL="0" lvl="0" indent="0" algn="ctr" defTabSz="1733550">
                <a:lnSpc>
                  <a:spcPct val="90000"/>
                </a:lnSpc>
                <a:spcBef>
                  <a:spcPct val="0"/>
                </a:spcBef>
                <a:spcAft>
                  <a:spcPct val="35000"/>
                </a:spcAft>
                <a:buNone/>
              </a:pPr>
              <a:r>
                <a:rPr lang="fr-FR" sz="3900" dirty="0">
                  <a:latin typeface="Verdana 2" panose="020B0604020202020204" charset="0"/>
                  <a:cs typeface="Verdana 2" panose="020B0604020202020204" charset="0"/>
                </a:rPr>
                <a:t>07/25</a:t>
              </a:r>
              <a:endParaRPr lang="fr-FR" sz="3900" kern="1200" dirty="0">
                <a:latin typeface="Verdana 2" panose="020B0604020202020204" charset="0"/>
                <a:cs typeface="Verdana 2" panose="020B0604020202020204" charset="0"/>
              </a:endParaRPr>
            </a:p>
          </p:txBody>
        </p:sp>
      </p:grpSp>
      <p:sp>
        <p:nvSpPr>
          <p:cNvPr id="3" name="Freeform 7">
            <a:extLst>
              <a:ext uri="{FF2B5EF4-FFF2-40B4-BE49-F238E27FC236}">
                <a16:creationId xmlns:a16="http://schemas.microsoft.com/office/drawing/2014/main" id="{53046CAA-B05C-D5B2-004E-226BA568BD5A}"/>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8"/>
            <a:stretch>
              <a:fillRect/>
            </a:stretch>
          </a:blipFill>
        </p:spPr>
        <p:txBody>
          <a:bodyPr/>
          <a:lstStyle/>
          <a:p>
            <a:endParaRPr lang="LID4096"/>
          </a:p>
        </p:txBody>
      </p:sp>
      <p:sp>
        <p:nvSpPr>
          <p:cNvPr id="6" name="Freeform 8">
            <a:extLst>
              <a:ext uri="{FF2B5EF4-FFF2-40B4-BE49-F238E27FC236}">
                <a16:creationId xmlns:a16="http://schemas.microsoft.com/office/drawing/2014/main" id="{8887356E-FBBC-0A52-372A-EFC29B02B7D6}"/>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9"/>
            <a:stretch>
              <a:fillRect/>
            </a:stretch>
          </a:blipFill>
        </p:spPr>
        <p:txBody>
          <a:bodyPr/>
          <a:lstStyle/>
          <a:p>
            <a:endParaRPr lang="LID4096"/>
          </a:p>
        </p:txBody>
      </p:sp>
      <p:sp>
        <p:nvSpPr>
          <p:cNvPr id="7" name="Freeform 9">
            <a:extLst>
              <a:ext uri="{FF2B5EF4-FFF2-40B4-BE49-F238E27FC236}">
                <a16:creationId xmlns:a16="http://schemas.microsoft.com/office/drawing/2014/main" id="{68483D5D-DCE7-BD94-25DA-22AD8CFED5AF}"/>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10"/>
            <a:stretch>
              <a:fillRect/>
            </a:stretch>
          </a:blipFill>
        </p:spPr>
        <p:txBody>
          <a:bodyPr/>
          <a:lstStyle/>
          <a:p>
            <a:endParaRPr lang="LID4096"/>
          </a:p>
        </p:txBody>
      </p:sp>
      <p:sp>
        <p:nvSpPr>
          <p:cNvPr id="4" name="TextBox 15">
            <a:extLst>
              <a:ext uri="{FF2B5EF4-FFF2-40B4-BE49-F238E27FC236}">
                <a16:creationId xmlns:a16="http://schemas.microsoft.com/office/drawing/2014/main" id="{3DE62E58-8EB4-4B8E-BDF2-B7E010F79FF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26</a:t>
            </a:r>
          </a:p>
        </p:txBody>
      </p:sp>
    </p:spTree>
    <p:extLst>
      <p:ext uri="{BB962C8B-B14F-4D97-AF65-F5344CB8AC3E}">
        <p14:creationId xmlns:p14="http://schemas.microsoft.com/office/powerpoint/2010/main" val="2286812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08FF8-9D94-1532-C60F-B7218967FB4D}"/>
            </a:ext>
          </a:extLst>
        </p:cNvPr>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9B26C712-BB87-4499-2909-C01E825609EF}"/>
              </a:ext>
            </a:extLst>
          </p:cNvPr>
          <p:cNvPicPr>
            <a:picLocks noGrp="1" noChangeAspect="1"/>
          </p:cNvPicPr>
          <p:nvPr>
            <p:ph idx="1"/>
          </p:nvPr>
        </p:nvPicPr>
        <p:blipFill>
          <a:blip r:embed="rId3" cstate="print">
            <a:alphaModFix amt="20000"/>
            <a:extLst>
              <a:ext uri="{28A0092B-C50C-407E-A947-70E740481C1C}">
                <a14:useLocalDpi xmlns:a14="http://schemas.microsoft.com/office/drawing/2010/main" val="0"/>
              </a:ext>
            </a:extLst>
          </a:blip>
          <a:stretch>
            <a:fillRect/>
          </a:stretch>
        </p:blipFill>
        <p:spPr>
          <a:xfrm>
            <a:off x="5163370" y="4889219"/>
            <a:ext cx="8655754" cy="4564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06E9CDBA-03E4-1F9F-2D71-3D688E5B7516}"/>
              </a:ext>
            </a:extLst>
          </p:cNvPr>
          <p:cNvPicPr>
            <a:picLocks noChangeAspect="1"/>
          </p:cNvPicPr>
          <p:nvPr/>
        </p:nvPicPr>
        <p:blipFill>
          <a:blip r:embed="rId4" cstate="print">
            <a:alphaModFix amt="40000"/>
            <a:extLst>
              <a:ext uri="{28A0092B-C50C-407E-A947-70E740481C1C}">
                <a14:useLocalDpi xmlns:a14="http://schemas.microsoft.com/office/drawing/2010/main" val="0"/>
              </a:ext>
            </a:extLst>
          </a:blip>
          <a:stretch>
            <a:fillRect/>
          </a:stretch>
        </p:blipFill>
        <p:spPr>
          <a:xfrm>
            <a:off x="801121" y="5641717"/>
            <a:ext cx="4174981" cy="2348427"/>
          </a:xfrm>
          <a:prstGeom prst="rect">
            <a:avLst/>
          </a:prstGeom>
          <a:ln>
            <a:noFill/>
          </a:ln>
          <a:effectLst>
            <a:softEdge rad="112500"/>
          </a:effectLst>
        </p:spPr>
      </p:pic>
      <p:pic>
        <p:nvPicPr>
          <p:cNvPr id="8" name="Image 7">
            <a:extLst>
              <a:ext uri="{FF2B5EF4-FFF2-40B4-BE49-F238E27FC236}">
                <a16:creationId xmlns:a16="http://schemas.microsoft.com/office/drawing/2014/main" id="{94FF6A2F-11AA-0EFE-FF3E-06D3DE7ADC75}"/>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13070989" y="1632641"/>
            <a:ext cx="3082871" cy="2312153"/>
          </a:xfrm>
          <a:prstGeom prst="rect">
            <a:avLst/>
          </a:prstGeom>
          <a:ln>
            <a:noFill/>
          </a:ln>
          <a:effectLst>
            <a:softEdge rad="112500"/>
          </a:effectLst>
        </p:spPr>
      </p:pic>
      <p:sp>
        <p:nvSpPr>
          <p:cNvPr id="9" name="Title 3">
            <a:extLst>
              <a:ext uri="{FF2B5EF4-FFF2-40B4-BE49-F238E27FC236}">
                <a16:creationId xmlns:a16="http://schemas.microsoft.com/office/drawing/2014/main" id="{6371AE20-153F-EDC6-2E9D-2B2289914EB4}"/>
              </a:ext>
            </a:extLst>
          </p:cNvPr>
          <p:cNvSpPr txBox="1">
            <a:spLocks/>
          </p:cNvSpPr>
          <p:nvPr/>
        </p:nvSpPr>
        <p:spPr>
          <a:xfrm>
            <a:off x="1600200" y="1632641"/>
            <a:ext cx="10593734" cy="33358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93C95D"/>
                </a:solidFill>
                <a:latin typeface="+mj-lt"/>
                <a:ea typeface="+mj-ea"/>
                <a:cs typeface="+mj-cs"/>
              </a:defRPr>
            </a:lvl1pPr>
          </a:lstStyle>
          <a:p>
            <a:pPr marL="685800" indent="-685800" algn="l">
              <a:buFont typeface="Courier New" panose="02070309020205020404" pitchFamily="49" charset="0"/>
              <a:buChar char="o"/>
            </a:pPr>
            <a:r>
              <a:rPr lang="fr-FR" sz="3200" dirty="0">
                <a:solidFill>
                  <a:schemeClr val="tx1"/>
                </a:solidFill>
                <a:latin typeface="Verdana 2" panose="020B0604020202020204" charset="0"/>
                <a:cs typeface="Verdana 2" panose="020B0604020202020204" charset="0"/>
              </a:rPr>
              <a:t>Renforcer ses capacités en Economie Circulaire</a:t>
            </a:r>
          </a:p>
          <a:p>
            <a:pPr marL="685800" indent="-685800" algn="l">
              <a:buFont typeface="Courier New" panose="02070309020205020404" pitchFamily="49" charset="0"/>
              <a:buChar char="o"/>
            </a:pPr>
            <a:r>
              <a:rPr lang="fr-FR" sz="3200" dirty="0">
                <a:solidFill>
                  <a:schemeClr val="tx1"/>
                </a:solidFill>
                <a:latin typeface="Verdana 2" panose="020B0604020202020204" charset="0"/>
                <a:cs typeface="Verdana 2" panose="020B0604020202020204" charset="0"/>
              </a:rPr>
              <a:t>Renforcer les liens entre les territoires</a:t>
            </a:r>
          </a:p>
          <a:p>
            <a:pPr marL="685800" indent="-685800" algn="l">
              <a:buFont typeface="Courier New" panose="02070309020205020404" pitchFamily="49" charset="0"/>
              <a:buChar char="o"/>
            </a:pPr>
            <a:r>
              <a:rPr lang="fr-FR" sz="3200" dirty="0">
                <a:solidFill>
                  <a:schemeClr val="tx1"/>
                </a:solidFill>
                <a:latin typeface="Verdana 2" panose="020B0604020202020204" charset="0"/>
                <a:cs typeface="Verdana 2" panose="020B0604020202020204" charset="0"/>
              </a:rPr>
              <a:t>Identifier des synergies et mutualisation de gisements</a:t>
            </a:r>
          </a:p>
          <a:p>
            <a:pPr marL="685800" indent="-685800" algn="l">
              <a:buFont typeface="Courier New" panose="02070309020205020404" pitchFamily="49" charset="0"/>
              <a:buChar char="o"/>
            </a:pPr>
            <a:r>
              <a:rPr lang="fr-FR" sz="3200" dirty="0">
                <a:solidFill>
                  <a:schemeClr val="tx1"/>
                </a:solidFill>
                <a:latin typeface="Verdana 2" panose="020B0604020202020204" charset="0"/>
                <a:cs typeface="Verdana 2" panose="020B0604020202020204" charset="0"/>
              </a:rPr>
              <a:t>Accompagner la transition vers l’EC de territoires : </a:t>
            </a:r>
          </a:p>
          <a:p>
            <a:pPr algn="l"/>
            <a:r>
              <a:rPr lang="fr-FR" sz="3200" dirty="0">
                <a:solidFill>
                  <a:schemeClr val="tx1"/>
                </a:solidFill>
                <a:latin typeface="Verdana 2" panose="020B0604020202020204" charset="0"/>
                <a:cs typeface="Verdana 2" panose="020B0604020202020204" charset="0"/>
              </a:rPr>
              <a:t>terrain d’action &amp; de mise en œuvre</a:t>
            </a:r>
            <a:endParaRPr lang="en-NL" sz="3200" dirty="0">
              <a:solidFill>
                <a:schemeClr val="tx1"/>
              </a:solidFill>
              <a:latin typeface="Verdana 2" panose="020B0604020202020204" charset="0"/>
              <a:cs typeface="Verdana 2" panose="020B0604020202020204" charset="0"/>
            </a:endParaRPr>
          </a:p>
        </p:txBody>
      </p:sp>
      <p:pic>
        <p:nvPicPr>
          <p:cNvPr id="10" name="Image 9">
            <a:extLst>
              <a:ext uri="{FF2B5EF4-FFF2-40B4-BE49-F238E27FC236}">
                <a16:creationId xmlns:a16="http://schemas.microsoft.com/office/drawing/2014/main" id="{6DE0EBB1-3170-3B6D-73E1-83947D104E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565" b="19296"/>
          <a:stretch/>
        </p:blipFill>
        <p:spPr>
          <a:xfrm>
            <a:off x="14006393" y="4578496"/>
            <a:ext cx="2362846" cy="1491916"/>
          </a:xfrm>
          <a:prstGeom prst="rect">
            <a:avLst/>
          </a:prstGeom>
        </p:spPr>
      </p:pic>
      <p:sp>
        <p:nvSpPr>
          <p:cNvPr id="3" name="Freeform 7">
            <a:extLst>
              <a:ext uri="{FF2B5EF4-FFF2-40B4-BE49-F238E27FC236}">
                <a16:creationId xmlns:a16="http://schemas.microsoft.com/office/drawing/2014/main" id="{780271B7-AFC5-4687-C9EF-37649B6A20DC}"/>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7"/>
            <a:stretch>
              <a:fillRect/>
            </a:stretch>
          </a:blipFill>
        </p:spPr>
        <p:txBody>
          <a:bodyPr/>
          <a:lstStyle/>
          <a:p>
            <a:endParaRPr lang="LID4096"/>
          </a:p>
        </p:txBody>
      </p:sp>
      <p:sp>
        <p:nvSpPr>
          <p:cNvPr id="11" name="Freeform 8">
            <a:extLst>
              <a:ext uri="{FF2B5EF4-FFF2-40B4-BE49-F238E27FC236}">
                <a16:creationId xmlns:a16="http://schemas.microsoft.com/office/drawing/2014/main" id="{0CEF0A36-C98D-2014-FB0D-64B8AF9A72BD}"/>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8"/>
            <a:stretch>
              <a:fillRect/>
            </a:stretch>
          </a:blipFill>
        </p:spPr>
        <p:txBody>
          <a:bodyPr/>
          <a:lstStyle/>
          <a:p>
            <a:endParaRPr lang="LID4096"/>
          </a:p>
        </p:txBody>
      </p:sp>
      <p:sp>
        <p:nvSpPr>
          <p:cNvPr id="12" name="Freeform 9">
            <a:extLst>
              <a:ext uri="{FF2B5EF4-FFF2-40B4-BE49-F238E27FC236}">
                <a16:creationId xmlns:a16="http://schemas.microsoft.com/office/drawing/2014/main" id="{1C86FB18-7EF5-7587-2E0C-F75BABD3194B}"/>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9"/>
            <a:stretch>
              <a:fillRect/>
            </a:stretch>
          </a:blipFill>
        </p:spPr>
        <p:txBody>
          <a:bodyPr/>
          <a:lstStyle/>
          <a:p>
            <a:endParaRPr lang="LID4096"/>
          </a:p>
        </p:txBody>
      </p:sp>
      <p:sp>
        <p:nvSpPr>
          <p:cNvPr id="4" name="Titre 1">
            <a:extLst>
              <a:ext uri="{FF2B5EF4-FFF2-40B4-BE49-F238E27FC236}">
                <a16:creationId xmlns:a16="http://schemas.microsoft.com/office/drawing/2014/main" id="{E60D9DEA-30DE-D432-CD02-B6B24F4BB746}"/>
              </a:ext>
            </a:extLst>
          </p:cNvPr>
          <p:cNvSpPr txBox="1">
            <a:spLocks/>
          </p:cNvSpPr>
          <p:nvPr/>
        </p:nvSpPr>
        <p:spPr>
          <a:xfrm>
            <a:off x="801121" y="472035"/>
            <a:ext cx="1596481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4. Des volontés territoriales en faveur de </a:t>
            </a:r>
          </a:p>
          <a:p>
            <a:r>
              <a:rPr lang="fr-FR"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l'économie circulaire</a:t>
            </a:r>
            <a:endParaRPr lang="en-BE" sz="4000" b="1" dirty="0"/>
          </a:p>
        </p:txBody>
      </p:sp>
      <p:sp>
        <p:nvSpPr>
          <p:cNvPr id="14" name="TextBox 15">
            <a:extLst>
              <a:ext uri="{FF2B5EF4-FFF2-40B4-BE49-F238E27FC236}">
                <a16:creationId xmlns:a16="http://schemas.microsoft.com/office/drawing/2014/main" id="{68393547-D763-EA16-2CDB-018F6166E1A9}"/>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27</a:t>
            </a:r>
          </a:p>
        </p:txBody>
      </p:sp>
    </p:spTree>
    <p:extLst>
      <p:ext uri="{BB962C8B-B14F-4D97-AF65-F5344CB8AC3E}">
        <p14:creationId xmlns:p14="http://schemas.microsoft.com/office/powerpoint/2010/main" val="804178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167" b="-15167"/>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grpSp>
        <p:nvGrpSpPr>
          <p:cNvPr id="7" name="Group 7"/>
          <p:cNvGrpSpPr/>
          <p:nvPr/>
        </p:nvGrpSpPr>
        <p:grpSpPr>
          <a:xfrm>
            <a:off x="16445649" y="-42358"/>
            <a:ext cx="1842351" cy="1842351"/>
            <a:chOff x="0" y="0"/>
            <a:chExt cx="812800" cy="812800"/>
          </a:xfrm>
        </p:grpSpPr>
        <p:sp>
          <p:nvSpPr>
            <p:cNvPr id="8" name="Freeform 8"/>
            <p:cNvSpPr/>
            <p:nvPr/>
          </p:nvSpPr>
          <p:spPr>
            <a:xfrm>
              <a:off x="0" y="0"/>
              <a:ext cx="812800" cy="812800"/>
            </a:xfrm>
            <a:custGeom>
              <a:avLst/>
              <a:gdLst/>
              <a:ahLst/>
              <a:cxnLst/>
              <a:rect l="l" t="t" r="r" b="b"/>
              <a:pathLst>
                <a:path w="812800" h="812800">
                  <a:moveTo>
                    <a:pt x="21011" y="0"/>
                  </a:moveTo>
                  <a:lnTo>
                    <a:pt x="791789" y="0"/>
                  </a:lnTo>
                  <a:cubicBezTo>
                    <a:pt x="797361" y="0"/>
                    <a:pt x="802706" y="2214"/>
                    <a:pt x="806646" y="6154"/>
                  </a:cubicBezTo>
                  <a:cubicBezTo>
                    <a:pt x="810586" y="10094"/>
                    <a:pt x="812800" y="15439"/>
                    <a:pt x="812800" y="21011"/>
                  </a:cubicBezTo>
                  <a:lnTo>
                    <a:pt x="812800" y="791789"/>
                  </a:lnTo>
                  <a:cubicBezTo>
                    <a:pt x="812800" y="797361"/>
                    <a:pt x="810586" y="802706"/>
                    <a:pt x="806646" y="806646"/>
                  </a:cubicBezTo>
                  <a:cubicBezTo>
                    <a:pt x="802706" y="810586"/>
                    <a:pt x="797361" y="812800"/>
                    <a:pt x="791789" y="812800"/>
                  </a:cubicBezTo>
                  <a:lnTo>
                    <a:pt x="21011" y="812800"/>
                  </a:lnTo>
                  <a:cubicBezTo>
                    <a:pt x="15439" y="812800"/>
                    <a:pt x="10094" y="810586"/>
                    <a:pt x="6154" y="806646"/>
                  </a:cubicBezTo>
                  <a:cubicBezTo>
                    <a:pt x="2214" y="802706"/>
                    <a:pt x="0" y="797361"/>
                    <a:pt x="0" y="791789"/>
                  </a:cubicBezTo>
                  <a:lnTo>
                    <a:pt x="0" y="21011"/>
                  </a:lnTo>
                  <a:cubicBezTo>
                    <a:pt x="0" y="15439"/>
                    <a:pt x="2214" y="10094"/>
                    <a:pt x="6154" y="6154"/>
                  </a:cubicBezTo>
                  <a:cubicBezTo>
                    <a:pt x="10094" y="2214"/>
                    <a:pt x="15439" y="0"/>
                    <a:pt x="21011" y="0"/>
                  </a:cubicBezTo>
                  <a:close/>
                </a:path>
              </a:pathLst>
            </a:custGeom>
            <a:solidFill>
              <a:srgbClr val="21B0C3"/>
            </a:solidFill>
          </p:spPr>
          <p:txBody>
            <a:bodyPr/>
            <a:lstStyle/>
            <a:p>
              <a:endParaRPr lang="LID4096"/>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1" name="Freeform 11"/>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2" name="Freeform 12"/>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3" name="TextBox 13"/>
          <p:cNvSpPr txBox="1"/>
          <p:nvPr/>
        </p:nvSpPr>
        <p:spPr>
          <a:xfrm>
            <a:off x="130862" y="3507884"/>
            <a:ext cx="5522351" cy="2031390"/>
          </a:xfrm>
          <a:prstGeom prst="rect">
            <a:avLst/>
          </a:prstGeom>
        </p:spPr>
        <p:txBody>
          <a:bodyPr lIns="0" tIns="0" rIns="0" bIns="0" rtlCol="0" anchor="t">
            <a:spAutoFit/>
          </a:bodyPr>
          <a:lstStyle/>
          <a:p>
            <a:pPr algn="ctr">
              <a:lnSpc>
                <a:spcPts val="8400"/>
              </a:lnSpc>
            </a:pPr>
            <a:r>
              <a:rPr lang="en-US" sz="5500" b="1" spc="-144" dirty="0">
                <a:solidFill>
                  <a:srgbClr val="FFFFFF"/>
                </a:solidFill>
                <a:latin typeface="Verdana" panose="020B0604030504040204" pitchFamily="34" charset="0"/>
                <a:ea typeface="Verdana" panose="020B0604030504040204" pitchFamily="34" charset="0"/>
                <a:cs typeface="Helvetica World Bold"/>
                <a:sym typeface="Helvetica World Bold"/>
              </a:rPr>
              <a:t>DISCOURS</a:t>
            </a:r>
          </a:p>
          <a:p>
            <a:pPr algn="ctr">
              <a:lnSpc>
                <a:spcPts val="8400"/>
              </a:lnSpc>
            </a:pPr>
            <a:r>
              <a:rPr lang="en-US" sz="5500" b="1" spc="-144" dirty="0">
                <a:solidFill>
                  <a:srgbClr val="FFFFFF"/>
                </a:solidFill>
                <a:latin typeface="Verdana" panose="020B0604030504040204" pitchFamily="34" charset="0"/>
                <a:ea typeface="Verdana" panose="020B0604030504040204" pitchFamily="34" charset="0"/>
                <a:cs typeface="Helvetica World Bold"/>
                <a:sym typeface="Helvetica World Bold"/>
              </a:rPr>
              <a:t>D’OUVERTURE</a:t>
            </a:r>
          </a:p>
        </p:txBody>
      </p:sp>
      <p:sp>
        <p:nvSpPr>
          <p:cNvPr id="15" name="TextBox 12">
            <a:extLst>
              <a:ext uri="{FF2B5EF4-FFF2-40B4-BE49-F238E27FC236}">
                <a16:creationId xmlns:a16="http://schemas.microsoft.com/office/drawing/2014/main" id="{F01A3429-822A-FA40-13D8-CC36659D6627}"/>
              </a:ext>
            </a:extLst>
          </p:cNvPr>
          <p:cNvSpPr txBox="1"/>
          <p:nvPr/>
        </p:nvSpPr>
        <p:spPr>
          <a:xfrm>
            <a:off x="17141216" y="9644705"/>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FDA95-EA68-0BF8-4D41-4357EDF0B55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C81FAC9-40D6-B413-22B0-29461DA0D8E5}"/>
              </a:ext>
            </a:extLst>
          </p:cNvPr>
          <p:cNvGrpSpPr/>
          <p:nvPr/>
        </p:nvGrpSpPr>
        <p:grpSpPr>
          <a:xfrm>
            <a:off x="184482" y="287230"/>
            <a:ext cx="17862996" cy="9148335"/>
            <a:chOff x="0" y="0"/>
            <a:chExt cx="2767446" cy="1417317"/>
          </a:xfrm>
        </p:grpSpPr>
        <p:sp>
          <p:nvSpPr>
            <p:cNvPr id="3" name="Freeform 3">
              <a:extLst>
                <a:ext uri="{FF2B5EF4-FFF2-40B4-BE49-F238E27FC236}">
                  <a16:creationId xmlns:a16="http://schemas.microsoft.com/office/drawing/2014/main" id="{DE3DB7BA-C569-567E-657B-2075E4F69C26}"/>
                </a:ext>
              </a:extLst>
            </p:cNvPr>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a:extLst>
              <a:ext uri="{FF2B5EF4-FFF2-40B4-BE49-F238E27FC236}">
                <a16:creationId xmlns:a16="http://schemas.microsoft.com/office/drawing/2014/main" id="{E9CE38BD-A181-79B4-F07F-1D7FCBF9756C}"/>
              </a:ext>
            </a:extLst>
          </p:cNvPr>
          <p:cNvGrpSpPr/>
          <p:nvPr/>
        </p:nvGrpSpPr>
        <p:grpSpPr>
          <a:xfrm>
            <a:off x="0" y="2645140"/>
            <a:ext cx="5784076" cy="4102928"/>
            <a:chOff x="0" y="0"/>
            <a:chExt cx="1523378" cy="1080606"/>
          </a:xfrm>
        </p:grpSpPr>
        <p:sp>
          <p:nvSpPr>
            <p:cNvPr id="5" name="Freeform 5">
              <a:extLst>
                <a:ext uri="{FF2B5EF4-FFF2-40B4-BE49-F238E27FC236}">
                  <a16:creationId xmlns:a16="http://schemas.microsoft.com/office/drawing/2014/main" id="{1FBD77AE-D2EE-4EE8-4BB7-E1BEB59174FA}"/>
                </a:ext>
              </a:extLst>
            </p:cNvPr>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a:extLst>
                <a:ext uri="{FF2B5EF4-FFF2-40B4-BE49-F238E27FC236}">
                  <a16:creationId xmlns:a16="http://schemas.microsoft.com/office/drawing/2014/main" id="{48B236AC-4A58-EA16-CEA5-B0DE018125D5}"/>
                </a:ext>
              </a:extLst>
            </p:cNvPr>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a:extLst>
              <a:ext uri="{FF2B5EF4-FFF2-40B4-BE49-F238E27FC236}">
                <a16:creationId xmlns:a16="http://schemas.microsoft.com/office/drawing/2014/main" id="{6E0384ED-B338-687D-886A-F238DCBAB464}"/>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a:extLst>
              <a:ext uri="{FF2B5EF4-FFF2-40B4-BE49-F238E27FC236}">
                <a16:creationId xmlns:a16="http://schemas.microsoft.com/office/drawing/2014/main" id="{9B4EFAAF-227F-036B-0DE3-19245CD0B866}"/>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a:extLst>
              <a:ext uri="{FF2B5EF4-FFF2-40B4-BE49-F238E27FC236}">
                <a16:creationId xmlns:a16="http://schemas.microsoft.com/office/drawing/2014/main" id="{743B182A-2F2F-B0F2-6971-D54225823D79}"/>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a:extLst>
              <a:ext uri="{FF2B5EF4-FFF2-40B4-BE49-F238E27FC236}">
                <a16:creationId xmlns:a16="http://schemas.microsoft.com/office/drawing/2014/main" id="{EF7C027A-6B4B-D405-E2E2-D7E50AC12936}"/>
              </a:ext>
            </a:extLst>
          </p:cNvPr>
          <p:cNvSpPr txBox="1"/>
          <p:nvPr/>
        </p:nvSpPr>
        <p:spPr>
          <a:xfrm>
            <a:off x="130862" y="3681077"/>
            <a:ext cx="5522351" cy="2044662"/>
          </a:xfrm>
          <a:prstGeom prst="rect">
            <a:avLst/>
          </a:prstGeom>
        </p:spPr>
        <p:txBody>
          <a:bodyPr lIns="0" tIns="0" rIns="0" bIns="0" rtlCol="0" anchor="t">
            <a:spAutoFit/>
          </a:bodyPr>
          <a:lstStyle/>
          <a:p>
            <a:pPr algn="ctr">
              <a:lnSpc>
                <a:spcPts val="8400"/>
              </a:lnSpc>
            </a:pPr>
            <a:r>
              <a:rPr lang="en-US"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Pr</a:t>
            </a:r>
            <a:r>
              <a:rPr lang="fr-BE"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ésentation</a:t>
            </a:r>
            <a:r>
              <a:rPr lang="fr-BE"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 Maurice</a:t>
            </a:r>
            <a:endPar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endParaRPr>
          </a:p>
        </p:txBody>
      </p:sp>
      <p:sp>
        <p:nvSpPr>
          <p:cNvPr id="11" name="TextBox 15">
            <a:extLst>
              <a:ext uri="{FF2B5EF4-FFF2-40B4-BE49-F238E27FC236}">
                <a16:creationId xmlns:a16="http://schemas.microsoft.com/office/drawing/2014/main" id="{1597C973-7B0D-24CF-EDAB-7992B0038BC5}"/>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28</a:t>
            </a:r>
          </a:p>
        </p:txBody>
      </p:sp>
    </p:spTree>
    <p:extLst>
      <p:ext uri="{BB962C8B-B14F-4D97-AF65-F5344CB8AC3E}">
        <p14:creationId xmlns:p14="http://schemas.microsoft.com/office/powerpoint/2010/main" val="3089557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3B1BBB-E4BF-AAF9-A7C4-F2E40C889ABE}"/>
              </a:ext>
            </a:extLst>
          </p:cNvPr>
          <p:cNvSpPr txBox="1"/>
          <p:nvPr/>
        </p:nvSpPr>
        <p:spPr>
          <a:xfrm>
            <a:off x="2" y="1764372"/>
            <a:ext cx="17598981" cy="4462760"/>
          </a:xfrm>
          <a:prstGeom prst="rect">
            <a:avLst/>
          </a:prstGeom>
          <a:noFill/>
          <a:ln>
            <a:noFill/>
          </a:ln>
        </p:spPr>
        <p:txBody>
          <a:bodyPr wrap="square" rtlCol="0">
            <a:spAutoFit/>
          </a:bodyPr>
          <a:lstStyle/>
          <a:p>
            <a:pPr defTabSz="1371566">
              <a:defRPr/>
            </a:pPr>
            <a:endParaRPr lang="en-US" sz="6600" b="1" baseline="30000" dirty="0">
              <a:solidFill>
                <a:srgbClr val="FF0000"/>
              </a:solidFill>
              <a:latin typeface="Arial"/>
              <a:cs typeface="Arial" panose="020B0604020202020204" pitchFamily="34" charset="0"/>
              <a:sym typeface="Arial"/>
            </a:endParaRPr>
          </a:p>
          <a:p>
            <a:pPr algn="ctr" defTabSz="1371566">
              <a:defRPr/>
            </a:pPr>
            <a:endParaRPr lang="en-US" sz="5400" b="1" baseline="30000" dirty="0">
              <a:latin typeface="Arial"/>
              <a:cs typeface="Arial" panose="020B0604020202020204" pitchFamily="34" charset="0"/>
              <a:sym typeface="Arial"/>
            </a:endParaRPr>
          </a:p>
          <a:p>
            <a:pPr algn="ctr" defTabSz="1371566">
              <a:defRPr/>
            </a:pPr>
            <a:endParaRPr lang="en-US" sz="5400" b="1" baseline="30000" dirty="0">
              <a:latin typeface="Arial"/>
              <a:cs typeface="Arial" panose="020B0604020202020204" pitchFamily="34" charset="0"/>
              <a:sym typeface="Arial"/>
            </a:endParaRPr>
          </a:p>
          <a:p>
            <a:pPr algn="ctr" defTabSz="1371566">
              <a:defRPr/>
            </a:pPr>
            <a:endParaRPr lang="en-US" sz="5400" b="1" baseline="30000" dirty="0">
              <a:latin typeface="Arial"/>
              <a:cs typeface="Arial" panose="020B0604020202020204" pitchFamily="34" charset="0"/>
              <a:sym typeface="Arial"/>
            </a:endParaRPr>
          </a:p>
          <a:p>
            <a:pPr algn="ctr" defTabSz="1371566">
              <a:defRPr/>
            </a:pPr>
            <a:endParaRPr lang="en-US" sz="2400" b="1" baseline="30000" dirty="0">
              <a:latin typeface="Arial"/>
              <a:cs typeface="Arial" panose="020B0604020202020204" pitchFamily="34" charset="0"/>
              <a:sym typeface="Arial"/>
            </a:endParaRPr>
          </a:p>
          <a:p>
            <a:pPr algn="ctr" defTabSz="1371566">
              <a:defRPr/>
            </a:pPr>
            <a:endParaRPr lang="en-US" sz="3600" b="1" dirty="0">
              <a:latin typeface="Arial"/>
              <a:cs typeface="Arial" panose="020B0604020202020204" pitchFamily="34" charset="0"/>
              <a:sym typeface="Arial"/>
            </a:endParaRPr>
          </a:p>
          <a:p>
            <a:pPr algn="ctr" defTabSz="1371566">
              <a:defRPr/>
            </a:pPr>
            <a:endParaRPr lang="en-US" sz="4200" b="1" dirty="0">
              <a:solidFill>
                <a:srgbClr val="FF0000"/>
              </a:solidFill>
              <a:latin typeface="Arial"/>
              <a:cs typeface="Arial" panose="020B0604020202020204" pitchFamily="34" charset="0"/>
              <a:sym typeface="Arial"/>
            </a:endParaRPr>
          </a:p>
          <a:p>
            <a:pPr defTabSz="1371566">
              <a:defRPr/>
            </a:pPr>
            <a:endParaRPr lang="en-US" sz="5700" b="1" baseline="30000" dirty="0">
              <a:solidFill>
                <a:prstClr val="white"/>
              </a:solidFill>
              <a:latin typeface="Century Gothic" panose="020B0502020202020204" pitchFamily="34" charset="0"/>
              <a:cs typeface="Arial"/>
              <a:sym typeface="Arial"/>
            </a:endParaRPr>
          </a:p>
        </p:txBody>
      </p:sp>
      <p:sp>
        <p:nvSpPr>
          <p:cNvPr id="6" name="Rectangle 5"/>
          <p:cNvSpPr/>
          <p:nvPr/>
        </p:nvSpPr>
        <p:spPr>
          <a:xfrm>
            <a:off x="1122218" y="394854"/>
            <a:ext cx="16476765" cy="9079409"/>
          </a:xfrm>
          <a:prstGeom prst="rect">
            <a:avLst/>
          </a:prstGeom>
        </p:spPr>
        <p:txBody>
          <a:bodyPr wrap="square">
            <a:spAutoFit/>
          </a:bodyPr>
          <a:lstStyle/>
          <a:p>
            <a:pPr algn="ctr" defTabSz="1371566">
              <a:defRPr/>
            </a:pPr>
            <a:endParaRPr lang="en-US" sz="6600" b="1" baseline="30000" dirty="0">
              <a:solidFill>
                <a:srgbClr val="FF0000"/>
              </a:solidFill>
              <a:cs typeface="Arial" panose="020B0604020202020204" pitchFamily="34" charset="0"/>
              <a:sym typeface="Arial"/>
            </a:endParaRPr>
          </a:p>
          <a:p>
            <a:pPr algn="ctr" defTabSz="1371566">
              <a:defRPr/>
            </a:pPr>
            <a:endParaRPr lang="en-US" sz="6000" b="1" baseline="30000" dirty="0">
              <a:solidFill>
                <a:schemeClr val="accent5"/>
              </a:solidFill>
              <a:cs typeface="Arial" panose="020B0604020202020204" pitchFamily="34" charset="0"/>
              <a:sym typeface="Arial"/>
            </a:endParaRPr>
          </a:p>
          <a:p>
            <a:pPr algn="ctr" defTabSz="1371566">
              <a:defRPr/>
            </a:pPr>
            <a:r>
              <a:rPr lang="en-US" sz="6000" b="1" baseline="30000" dirty="0">
                <a:solidFill>
                  <a:schemeClr val="accent5"/>
                </a:solidFill>
                <a:latin typeface="Verdana 2" panose="020B0604020202020204" charset="0"/>
                <a:cs typeface="Verdana 2" panose="020B0604020202020204" charset="0"/>
                <a:sym typeface="Arial"/>
              </a:rPr>
              <a:t>ROADMAP AND ACTION PLAN FOR A CIRCULAR ECONOMY </a:t>
            </a:r>
          </a:p>
          <a:p>
            <a:pPr algn="ctr" defTabSz="1371566">
              <a:defRPr/>
            </a:pPr>
            <a:r>
              <a:rPr lang="en-US" sz="6000" b="1" baseline="30000" dirty="0">
                <a:solidFill>
                  <a:schemeClr val="accent5"/>
                </a:solidFill>
                <a:latin typeface="Verdana 2" panose="020B0604020202020204" charset="0"/>
                <a:cs typeface="Verdana 2" panose="020B0604020202020204" charset="0"/>
                <a:sym typeface="Arial"/>
              </a:rPr>
              <a:t>IN THE REPUBLIC OF MAURITIUS </a:t>
            </a:r>
          </a:p>
          <a:p>
            <a:pPr algn="ctr" defTabSz="1371566">
              <a:defRPr/>
            </a:pPr>
            <a:r>
              <a:rPr lang="en-US" sz="6000" b="1" baseline="30000" dirty="0">
                <a:solidFill>
                  <a:schemeClr val="accent5"/>
                </a:solidFill>
                <a:latin typeface="Verdana 2" panose="020B0604020202020204" charset="0"/>
                <a:cs typeface="Verdana 2" panose="020B0604020202020204" charset="0"/>
                <a:sym typeface="Arial"/>
              </a:rPr>
              <a:t>(2023-2033)</a:t>
            </a: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r>
              <a:rPr lang="en-US" sz="5400" b="1" dirty="0">
                <a:solidFill>
                  <a:schemeClr val="accent6"/>
                </a:solidFill>
                <a:latin typeface="Verdana 2" panose="020B0604020202020204" charset="0"/>
                <a:cs typeface="Verdana 2" panose="020B0604020202020204" charset="0"/>
              </a:rPr>
              <a:t>Website : circulareconomy.govmu.org </a:t>
            </a:r>
          </a:p>
        </p:txBody>
      </p:sp>
      <p:sp>
        <p:nvSpPr>
          <p:cNvPr id="3" name="TextBox 2">
            <a:extLst>
              <a:ext uri="{FF2B5EF4-FFF2-40B4-BE49-F238E27FC236}">
                <a16:creationId xmlns:a16="http://schemas.microsoft.com/office/drawing/2014/main" id="{CE0DCA07-D8CF-CD28-6B6B-008B78DBC3AE}"/>
              </a:ext>
            </a:extLst>
          </p:cNvPr>
          <p:cNvSpPr txBox="1"/>
          <p:nvPr/>
        </p:nvSpPr>
        <p:spPr>
          <a:xfrm>
            <a:off x="689017" y="673664"/>
            <a:ext cx="16476765" cy="707886"/>
          </a:xfrm>
          <a:prstGeom prst="rect">
            <a:avLst/>
          </a:prstGeom>
          <a:noFill/>
        </p:spPr>
        <p:txBody>
          <a:bodyPr wrap="square">
            <a:spAutoFit/>
          </a:bodyPr>
          <a:lstStyle/>
          <a:p>
            <a:pPr algn="ctr"/>
            <a:r>
              <a:rPr lang="en-US" sz="4000" b="1" baseline="30000" dirty="0">
                <a:solidFill>
                  <a:srgbClr val="00B050"/>
                </a:solidFill>
                <a:latin typeface="Verdana" panose="020B0604030504040204" pitchFamily="34" charset="0"/>
                <a:ea typeface="Verdana" panose="020B0604030504040204" pitchFamily="34" charset="0"/>
                <a:cs typeface="Arial" panose="020B0604020202020204" pitchFamily="34" charset="0"/>
                <a:sym typeface="Arial"/>
              </a:rPr>
              <a:t> MINISTRY OF ENVIRONMENT, SOLID WASTE MANAGEMENT AND CLIMATE CHANGE</a:t>
            </a:r>
            <a:endParaRPr lang="aa-ET" sz="4000" dirty="0">
              <a:latin typeface="Verdana" panose="020B0604030504040204" pitchFamily="34" charset="0"/>
              <a:ea typeface="Verdan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10" y="3314700"/>
            <a:ext cx="5155979" cy="5003379"/>
          </a:xfrm>
          <a:prstGeom prst="rect">
            <a:avLst/>
          </a:prstGeom>
        </p:spPr>
      </p:pic>
      <p:sp>
        <p:nvSpPr>
          <p:cNvPr id="5" name="Freeform 7">
            <a:extLst>
              <a:ext uri="{FF2B5EF4-FFF2-40B4-BE49-F238E27FC236}">
                <a16:creationId xmlns:a16="http://schemas.microsoft.com/office/drawing/2014/main" id="{C0D1F928-5192-06DF-6639-E8D075997059}"/>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7" name="Freeform 8">
            <a:extLst>
              <a:ext uri="{FF2B5EF4-FFF2-40B4-BE49-F238E27FC236}">
                <a16:creationId xmlns:a16="http://schemas.microsoft.com/office/drawing/2014/main" id="{206684D6-9AD6-34D3-F697-CE14CC0ACE2A}"/>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8" name="Freeform 9">
            <a:extLst>
              <a:ext uri="{FF2B5EF4-FFF2-40B4-BE49-F238E27FC236}">
                <a16:creationId xmlns:a16="http://schemas.microsoft.com/office/drawing/2014/main" id="{7EF0F0E8-C7D9-2ACF-8A54-157F2AAD3518}"/>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sp>
        <p:nvSpPr>
          <p:cNvPr id="9" name="TextBox 15">
            <a:extLst>
              <a:ext uri="{FF2B5EF4-FFF2-40B4-BE49-F238E27FC236}">
                <a16:creationId xmlns:a16="http://schemas.microsoft.com/office/drawing/2014/main" id="{A5E099DE-6DAE-2E38-3252-D2FBC01EF229}"/>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29</a:t>
            </a:r>
          </a:p>
        </p:txBody>
      </p:sp>
    </p:spTree>
    <p:extLst>
      <p:ext uri="{BB962C8B-B14F-4D97-AF65-F5344CB8AC3E}">
        <p14:creationId xmlns:p14="http://schemas.microsoft.com/office/powerpoint/2010/main" val="1041136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235" y="517624"/>
            <a:ext cx="15316200" cy="1257302"/>
          </a:xfrm>
        </p:spPr>
        <p:txBody>
          <a:bodyPr>
            <a:noAutofit/>
          </a:bodyPr>
          <a:lstStyle/>
          <a:p>
            <a:r>
              <a:rPr lang="en-US" sz="4200" b="1" dirty="0">
                <a:solidFill>
                  <a:schemeClr val="accent5"/>
                </a:solidFill>
                <a:latin typeface="Verdana" panose="020B0604030504040204" pitchFamily="34" charset="0"/>
                <a:ea typeface="Verdana" panose="020B0604030504040204" pitchFamily="34" charset="0"/>
              </a:rPr>
              <a:t>Roadmap and Action Plan for a Circular Economy in the Republic of Mauritius  (2023-2033)</a:t>
            </a:r>
          </a:p>
        </p:txBody>
      </p:sp>
      <p:sp>
        <p:nvSpPr>
          <p:cNvPr id="3" name="Content Placeholder 2"/>
          <p:cNvSpPr>
            <a:spLocks noGrp="1"/>
          </p:cNvSpPr>
          <p:nvPr>
            <p:ph idx="1"/>
          </p:nvPr>
        </p:nvSpPr>
        <p:spPr>
          <a:xfrm>
            <a:off x="932434" y="2171700"/>
            <a:ext cx="16745802" cy="6563228"/>
          </a:xfrm>
        </p:spPr>
        <p:txBody>
          <a:bodyPr>
            <a:normAutofit fontScale="25000" lnSpcReduction="20000"/>
          </a:bodyPr>
          <a:lstStyle/>
          <a:p>
            <a:pPr algn="just">
              <a:lnSpc>
                <a:spcPct val="150000"/>
              </a:lnSpc>
            </a:pPr>
            <a:r>
              <a:rPr lang="en-US" sz="11200" b="1" dirty="0">
                <a:latin typeface="Verdana 2" panose="020B0604020202020204" charset="0"/>
                <a:cs typeface="Verdana 2" panose="020B0604020202020204" charset="0"/>
              </a:rPr>
              <a:t>Approved by Government on </a:t>
            </a:r>
            <a:r>
              <a:rPr lang="en-US" sz="11200" b="1" dirty="0">
                <a:solidFill>
                  <a:schemeClr val="accent6"/>
                </a:solidFill>
                <a:latin typeface="Verdana 2" panose="020B0604020202020204" charset="0"/>
                <a:cs typeface="Verdana 2" panose="020B0604020202020204" charset="0"/>
              </a:rPr>
              <a:t>11 August 2023</a:t>
            </a:r>
            <a:r>
              <a:rPr lang="en-US" sz="11200" b="1" dirty="0">
                <a:solidFill>
                  <a:srgbClr val="FF0000"/>
                </a:solidFill>
                <a:latin typeface="Verdana 2" panose="020B0604020202020204" charset="0"/>
                <a:cs typeface="Verdana 2" panose="020B0604020202020204" charset="0"/>
              </a:rPr>
              <a:t>.</a:t>
            </a:r>
          </a:p>
          <a:p>
            <a:pPr algn="just">
              <a:lnSpc>
                <a:spcPct val="150000"/>
              </a:lnSpc>
            </a:pPr>
            <a:r>
              <a:rPr lang="en-US" sz="11200" b="1" dirty="0">
                <a:solidFill>
                  <a:schemeClr val="accent6"/>
                </a:solidFill>
                <a:latin typeface="Verdana 2" panose="020B0604020202020204" charset="0"/>
                <a:cs typeface="Verdana 2" panose="020B0604020202020204" charset="0"/>
              </a:rPr>
              <a:t>80 Actions </a:t>
            </a:r>
            <a:r>
              <a:rPr lang="en-US" sz="11200" b="1" dirty="0">
                <a:latin typeface="Verdana 2" panose="020B0604020202020204" charset="0"/>
                <a:cs typeface="Verdana 2" panose="020B0604020202020204" charset="0"/>
              </a:rPr>
              <a:t>for Mauritius and </a:t>
            </a:r>
            <a:r>
              <a:rPr lang="en-US" sz="11200" b="1" dirty="0">
                <a:solidFill>
                  <a:schemeClr val="accent6"/>
                </a:solidFill>
                <a:latin typeface="Verdana 2" panose="020B0604020202020204" charset="0"/>
                <a:cs typeface="Verdana 2" panose="020B0604020202020204" charset="0"/>
              </a:rPr>
              <a:t>30 Actions </a:t>
            </a:r>
            <a:r>
              <a:rPr lang="en-US" sz="11200" b="1" dirty="0">
                <a:latin typeface="Verdana 2" panose="020B0604020202020204" charset="0"/>
                <a:cs typeface="Verdana 2" panose="020B0604020202020204" charset="0"/>
              </a:rPr>
              <a:t>for Rodrigues – in terms of </a:t>
            </a:r>
            <a:r>
              <a:rPr lang="en-US" sz="11200" b="1" dirty="0">
                <a:solidFill>
                  <a:schemeClr val="accent6"/>
                </a:solidFill>
                <a:latin typeface="Verdana 2" panose="020B0604020202020204" charset="0"/>
                <a:cs typeface="Verdana 2" panose="020B0604020202020204" charset="0"/>
              </a:rPr>
              <a:t>Policy Actions, </a:t>
            </a:r>
            <a:r>
              <a:rPr lang="en-GB" sz="11200" b="1" dirty="0">
                <a:solidFill>
                  <a:schemeClr val="accent6"/>
                </a:solidFill>
                <a:latin typeface="Verdana 2" panose="020B0604020202020204" charset="0"/>
                <a:cs typeface="Verdana 2" panose="020B0604020202020204" charset="0"/>
              </a:rPr>
              <a:t>Key Projects</a:t>
            </a:r>
            <a:r>
              <a:rPr lang="en-US" sz="11200" b="1" dirty="0">
                <a:solidFill>
                  <a:schemeClr val="accent6"/>
                </a:solidFill>
                <a:latin typeface="Verdana 2" panose="020B0604020202020204" charset="0"/>
                <a:cs typeface="Verdana 2" panose="020B0604020202020204" charset="0"/>
              </a:rPr>
              <a:t> and Pilots</a:t>
            </a:r>
          </a:p>
          <a:p>
            <a:pPr algn="just">
              <a:lnSpc>
                <a:spcPct val="150000"/>
              </a:lnSpc>
            </a:pPr>
            <a:r>
              <a:rPr lang="en-GB" sz="11200" b="1" dirty="0">
                <a:latin typeface="Verdana 2" panose="020B0604020202020204" charset="0"/>
                <a:cs typeface="Verdana 2" panose="020B0604020202020204" charset="0"/>
              </a:rPr>
              <a:t>Serves as a </a:t>
            </a:r>
            <a:r>
              <a:rPr lang="en-GB" sz="11200" b="1" dirty="0">
                <a:solidFill>
                  <a:schemeClr val="accent6"/>
                </a:solidFill>
                <a:latin typeface="Verdana 2" panose="020B0604020202020204" charset="0"/>
                <a:cs typeface="Verdana 2" panose="020B0604020202020204" charset="0"/>
              </a:rPr>
              <a:t>strategic tool </a:t>
            </a:r>
            <a:r>
              <a:rPr lang="en-GB" sz="11200" b="1" dirty="0">
                <a:latin typeface="Verdana 2" panose="020B0604020202020204" charset="0"/>
                <a:cs typeface="Verdana 2" panose="020B0604020202020204" charset="0"/>
              </a:rPr>
              <a:t>for promoting a comprehensive and holistic approach to transition towards a circular economy</a:t>
            </a:r>
          </a:p>
          <a:p>
            <a:pPr algn="just">
              <a:lnSpc>
                <a:spcPct val="150000"/>
              </a:lnSpc>
            </a:pPr>
            <a:r>
              <a:rPr lang="en-US" sz="11200" b="1" dirty="0">
                <a:solidFill>
                  <a:schemeClr val="accent6"/>
                </a:solidFill>
                <a:latin typeface="Verdana 2" panose="020B0604020202020204" charset="0"/>
                <a:cs typeface="Verdana 2" panose="020B0604020202020204" charset="0"/>
              </a:rPr>
              <a:t>5 Priority focus areas : </a:t>
            </a:r>
            <a:r>
              <a:rPr lang="en-US" sz="11200" b="1" dirty="0">
                <a:latin typeface="Verdana 2" panose="020B0604020202020204" charset="0"/>
                <a:cs typeface="Verdana 2" panose="020B0604020202020204" charset="0"/>
              </a:rPr>
              <a:t>Agri-Food sector; Construction and Real Estate; Consumer Goods; Mobility and Logistics; and Waste Management.</a:t>
            </a:r>
          </a:p>
          <a:p>
            <a:pPr algn="just">
              <a:lnSpc>
                <a:spcPct val="150000"/>
              </a:lnSpc>
            </a:pPr>
            <a:r>
              <a:rPr lang="en-US" sz="11200" b="1" dirty="0">
                <a:solidFill>
                  <a:srgbClr val="FF0000"/>
                </a:solidFill>
                <a:latin typeface="Verdana 2" panose="020B0604020202020204" charset="0"/>
                <a:cs typeface="Verdana 2" panose="020B0604020202020204" charset="0"/>
              </a:rPr>
              <a:t> </a:t>
            </a:r>
            <a:r>
              <a:rPr lang="en-US" sz="11200" b="1" dirty="0">
                <a:solidFill>
                  <a:schemeClr val="accent6"/>
                </a:solidFill>
                <a:latin typeface="Verdana 2" panose="020B0604020202020204" charset="0"/>
                <a:cs typeface="Verdana 2" panose="020B0604020202020204" charset="0"/>
              </a:rPr>
              <a:t>6 Key enablers as cross-cutting measures : </a:t>
            </a:r>
            <a:r>
              <a:rPr lang="en-US" sz="11200" b="1" dirty="0">
                <a:latin typeface="Verdana 2" panose="020B0604020202020204" charset="0"/>
                <a:cs typeface="Verdana 2" panose="020B0604020202020204" charset="0"/>
              </a:rPr>
              <a:t>Governance, Education and Awareness Raising, Business Support, Circular Procurement, Research and Development, and Greening of Fiscal Policies and Financing.  </a:t>
            </a:r>
          </a:p>
          <a:p>
            <a:pPr algn="just">
              <a:lnSpc>
                <a:spcPct val="150000"/>
              </a:lnSpc>
            </a:pPr>
            <a:r>
              <a:rPr lang="en-US" sz="11200" b="1" dirty="0">
                <a:latin typeface="Verdana 2" panose="020B0604020202020204" charset="0"/>
                <a:cs typeface="Verdana 2" panose="020B0604020202020204" charset="0"/>
              </a:rPr>
              <a:t>Website: </a:t>
            </a:r>
            <a:r>
              <a:rPr lang="en-US" sz="11200" b="1" dirty="0">
                <a:solidFill>
                  <a:schemeClr val="accent6"/>
                </a:solidFill>
                <a:latin typeface="Verdana 2" panose="020B0604020202020204" charset="0"/>
                <a:cs typeface="Verdana 2" panose="020B0604020202020204" charset="0"/>
              </a:rPr>
              <a:t>circulareconomy.govmu.org </a:t>
            </a:r>
            <a:endParaRPr lang="en-US" dirty="0">
              <a:solidFill>
                <a:schemeClr val="accent6"/>
              </a:solidFill>
              <a:latin typeface="Verdana 2" panose="020B0604020202020204" charset="0"/>
              <a:cs typeface="Verdana 2" panose="020B0604020202020204" charset="0"/>
            </a:endParaRPr>
          </a:p>
          <a:p>
            <a:pPr algn="just"/>
            <a:endParaRPr lang="en-US" dirty="0">
              <a:latin typeface="Verdana 2" panose="020B0604020202020204" charset="0"/>
              <a:cs typeface="Verdana 2" panose="020B0604020202020204" charset="0"/>
            </a:endParaRPr>
          </a:p>
        </p:txBody>
      </p:sp>
      <p:sp>
        <p:nvSpPr>
          <p:cNvPr id="4" name="Freeform 7">
            <a:extLst>
              <a:ext uri="{FF2B5EF4-FFF2-40B4-BE49-F238E27FC236}">
                <a16:creationId xmlns:a16="http://schemas.microsoft.com/office/drawing/2014/main" id="{5D68E331-F1C7-465E-B64D-D9576875DBDF}"/>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5" name="Freeform 8">
            <a:extLst>
              <a:ext uri="{FF2B5EF4-FFF2-40B4-BE49-F238E27FC236}">
                <a16:creationId xmlns:a16="http://schemas.microsoft.com/office/drawing/2014/main" id="{5E15F728-EE49-29F6-A339-872B3B3D1457}"/>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6" name="Freeform 9">
            <a:extLst>
              <a:ext uri="{FF2B5EF4-FFF2-40B4-BE49-F238E27FC236}">
                <a16:creationId xmlns:a16="http://schemas.microsoft.com/office/drawing/2014/main" id="{59F6B115-1E84-EF43-9636-9F70BCCE1E4D}"/>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7" name="TextBox 15">
            <a:extLst>
              <a:ext uri="{FF2B5EF4-FFF2-40B4-BE49-F238E27FC236}">
                <a16:creationId xmlns:a16="http://schemas.microsoft.com/office/drawing/2014/main" id="{603ADECD-DB10-6162-3A14-71E6C4F2C40A}"/>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30</a:t>
            </a:r>
          </a:p>
        </p:txBody>
      </p:sp>
    </p:spTree>
    <p:extLst>
      <p:ext uri="{BB962C8B-B14F-4D97-AF65-F5344CB8AC3E}">
        <p14:creationId xmlns:p14="http://schemas.microsoft.com/office/powerpoint/2010/main" val="2869553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15055"/>
            <a:ext cx="15999521" cy="847403"/>
          </a:xfrm>
        </p:spPr>
        <p:txBody>
          <a:bodyPr>
            <a:noAutofit/>
          </a:bodyPr>
          <a:lstStyle/>
          <a:p>
            <a:r>
              <a:rPr lang="en-US" sz="4000" b="1" dirty="0">
                <a:solidFill>
                  <a:schemeClr val="accent5"/>
                </a:solidFill>
                <a:latin typeface="Verdana" panose="020B0604030504040204" pitchFamily="34" charset="0"/>
                <a:ea typeface="Verdana" panose="020B0604030504040204" pitchFamily="34" charset="0"/>
              </a:rPr>
              <a:t>Status of Implementation – Setting up of enablers</a:t>
            </a:r>
          </a:p>
        </p:txBody>
      </p:sp>
      <p:sp>
        <p:nvSpPr>
          <p:cNvPr id="4" name="Content Placeholder 2"/>
          <p:cNvSpPr>
            <a:spLocks noGrp="1"/>
          </p:cNvSpPr>
          <p:nvPr>
            <p:ph idx="1"/>
          </p:nvPr>
        </p:nvSpPr>
        <p:spPr>
          <a:xfrm>
            <a:off x="1144239" y="2324100"/>
            <a:ext cx="15999521" cy="6016336"/>
          </a:xfrm>
        </p:spPr>
        <p:txBody>
          <a:bodyPr>
            <a:normAutofit fontScale="92500" lnSpcReduction="20000"/>
          </a:bodyPr>
          <a:lstStyle/>
          <a:p>
            <a:pPr algn="just"/>
            <a:r>
              <a:rPr lang="en-US" b="1" dirty="0">
                <a:latin typeface="Verdana 2" panose="020B0604020202020204" charset="0"/>
                <a:cs typeface="Verdana 2" panose="020B0604020202020204" charset="0"/>
              </a:rPr>
              <a:t>Institutional Framework: </a:t>
            </a:r>
            <a:r>
              <a:rPr lang="en-US" dirty="0">
                <a:latin typeface="Verdana 2" panose="020B0604020202020204" charset="0"/>
                <a:cs typeface="Verdana 2" panose="020B0604020202020204" charset="0"/>
              </a:rPr>
              <a:t>Setting up of 6 Circular Economy Platforms; organization of a first Steering Committee </a:t>
            </a:r>
            <a:r>
              <a:rPr lang="en-US" b="1" dirty="0">
                <a:latin typeface="Verdana 2" panose="020B0604020202020204" charset="0"/>
                <a:cs typeface="Verdana 2" panose="020B0604020202020204" charset="0"/>
              </a:rPr>
              <a:t>(</a:t>
            </a:r>
            <a:r>
              <a:rPr lang="en-US" b="1" i="1" dirty="0">
                <a:solidFill>
                  <a:schemeClr val="accent6"/>
                </a:solidFill>
                <a:latin typeface="Verdana 2" panose="020B0604020202020204" charset="0"/>
                <a:cs typeface="Verdana 2" panose="020B0604020202020204" charset="0"/>
              </a:rPr>
              <a:t>2 out of the 6 CE Platforms and the Steering Committee are co-chaired by private sector</a:t>
            </a:r>
            <a:r>
              <a:rPr lang="en-US" b="1" dirty="0">
                <a:latin typeface="Verdana 2" panose="020B0604020202020204" charset="0"/>
                <a:cs typeface="Verdana 2" panose="020B0604020202020204" charset="0"/>
              </a:rPr>
              <a:t>)</a:t>
            </a:r>
          </a:p>
          <a:p>
            <a:pPr marL="0" indent="0" algn="just">
              <a:buNone/>
            </a:pPr>
            <a:endParaRPr lang="en-US" b="1" dirty="0">
              <a:latin typeface="Verdana 2" panose="020B0604020202020204" charset="0"/>
              <a:cs typeface="Verdana 2" panose="020B0604020202020204" charset="0"/>
            </a:endParaRPr>
          </a:p>
          <a:p>
            <a:pPr algn="just"/>
            <a:r>
              <a:rPr lang="en-US" b="1" dirty="0">
                <a:latin typeface="Verdana 2" panose="020B0604020202020204" charset="0"/>
                <a:cs typeface="Verdana 2" panose="020B0604020202020204" charset="0"/>
              </a:rPr>
              <a:t>Legal Framework: </a:t>
            </a:r>
            <a:r>
              <a:rPr lang="en-GB" dirty="0">
                <a:latin typeface="Verdana 2" panose="020B0604020202020204" charset="0"/>
                <a:cs typeface="Verdana 2" panose="020B0604020202020204" charset="0"/>
              </a:rPr>
              <a:t>Circular Economy has been translated in the National Laws – Environment Act 2024 &amp; Waste Management and Resource Recovery Act 2023</a:t>
            </a:r>
          </a:p>
          <a:p>
            <a:pPr marL="0" indent="0" algn="just">
              <a:buNone/>
            </a:pPr>
            <a:endParaRPr lang="en-GB" dirty="0">
              <a:latin typeface="Verdana 2" panose="020B0604020202020204" charset="0"/>
              <a:cs typeface="Verdana 2" panose="020B0604020202020204" charset="0"/>
            </a:endParaRPr>
          </a:p>
          <a:p>
            <a:pPr algn="just"/>
            <a:r>
              <a:rPr lang="en-US" b="1" dirty="0">
                <a:latin typeface="Verdana 2" panose="020B0604020202020204" charset="0"/>
                <a:cs typeface="Verdana 2" panose="020B0604020202020204" charset="0"/>
              </a:rPr>
              <a:t>Financing: Budget 2022/23 </a:t>
            </a:r>
            <a:r>
              <a:rPr lang="en-US" dirty="0">
                <a:latin typeface="Verdana 2" panose="020B0604020202020204" charset="0"/>
                <a:cs typeface="Verdana 2" panose="020B0604020202020204" charset="0"/>
              </a:rPr>
              <a:t>- Development of a framework for </a:t>
            </a:r>
            <a:r>
              <a:rPr lang="en-US" b="1" dirty="0">
                <a:solidFill>
                  <a:schemeClr val="accent6"/>
                </a:solidFill>
                <a:latin typeface="Verdana 2" panose="020B0604020202020204" charset="0"/>
                <a:cs typeface="Verdana 2" panose="020B0604020202020204" charset="0"/>
              </a:rPr>
              <a:t>Sustainable Public Procurement</a:t>
            </a:r>
            <a:r>
              <a:rPr lang="en-US" b="1" dirty="0">
                <a:solidFill>
                  <a:srgbClr val="FF0000"/>
                </a:solidFill>
                <a:latin typeface="Verdana 2" panose="020B0604020202020204" charset="0"/>
                <a:cs typeface="Verdana 2" panose="020B0604020202020204" charset="0"/>
              </a:rPr>
              <a:t> </a:t>
            </a:r>
            <a:r>
              <a:rPr lang="en-US" dirty="0">
                <a:latin typeface="Verdana 2" panose="020B0604020202020204" charset="0"/>
                <a:cs typeface="Verdana 2" panose="020B0604020202020204" charset="0"/>
              </a:rPr>
              <a:t>for the Construction sector. </a:t>
            </a:r>
          </a:p>
          <a:p>
            <a:pPr lvl="1" algn="just">
              <a:buFont typeface="Wingdings" panose="05000000000000000000" pitchFamily="2" charset="2"/>
              <a:buChar char="ü"/>
            </a:pPr>
            <a:r>
              <a:rPr lang="en-US" sz="3200" b="1" dirty="0">
                <a:latin typeface="Verdana 2" panose="020B0604020202020204" charset="0"/>
                <a:cs typeface="Verdana 2" panose="020B0604020202020204" charset="0"/>
              </a:rPr>
              <a:t>Financial Incentives</a:t>
            </a:r>
            <a:r>
              <a:rPr lang="en-US" sz="3200" dirty="0">
                <a:latin typeface="Verdana 2" panose="020B0604020202020204" charset="0"/>
                <a:cs typeface="Verdana 2" panose="020B0604020202020204" charset="0"/>
              </a:rPr>
              <a:t>: Levy </a:t>
            </a:r>
            <a:r>
              <a:rPr lang="en-GB" sz="3200" b="1" dirty="0">
                <a:latin typeface="Verdana 2" panose="020B0604020202020204" charset="0"/>
                <a:cs typeface="Verdana 2" panose="020B0604020202020204" charset="0"/>
              </a:rPr>
              <a:t>on PET </a:t>
            </a:r>
            <a:r>
              <a:rPr lang="en-GB" sz="3200" dirty="0">
                <a:latin typeface="Verdana 2" panose="020B0604020202020204" charset="0"/>
                <a:cs typeface="Verdana 2" panose="020B0604020202020204" charset="0"/>
              </a:rPr>
              <a:t>bottles; </a:t>
            </a:r>
            <a:r>
              <a:rPr lang="en-GB" sz="3200" b="1" dirty="0">
                <a:latin typeface="Verdana 2" panose="020B0604020202020204" charset="0"/>
                <a:cs typeface="Verdana 2" panose="020B0604020202020204" charset="0"/>
              </a:rPr>
              <a:t>Extended Producer Responsibility </a:t>
            </a:r>
            <a:r>
              <a:rPr lang="en-GB" sz="3200" dirty="0">
                <a:latin typeface="Verdana 2" panose="020B0604020202020204" charset="0"/>
                <a:cs typeface="Verdana 2" panose="020B0604020202020204" charset="0"/>
              </a:rPr>
              <a:t>for electronic and electrical wastes; and </a:t>
            </a:r>
            <a:r>
              <a:rPr lang="en-GB" sz="3200" b="1" dirty="0">
                <a:latin typeface="Verdana 2" panose="020B0604020202020204" charset="0"/>
                <a:cs typeface="Verdana 2" panose="020B0604020202020204" charset="0"/>
              </a:rPr>
              <a:t>import of used tyres</a:t>
            </a:r>
          </a:p>
          <a:p>
            <a:pPr lvl="1" algn="just">
              <a:buFont typeface="Wingdings" panose="05000000000000000000" pitchFamily="2" charset="2"/>
              <a:buChar char="ü"/>
            </a:pPr>
            <a:r>
              <a:rPr lang="en-GB" sz="3200" b="1" dirty="0">
                <a:latin typeface="Verdana 2" panose="020B0604020202020204" charset="0"/>
                <a:cs typeface="Verdana 2" panose="020B0604020202020204" charset="0"/>
              </a:rPr>
              <a:t>Project: </a:t>
            </a:r>
            <a:r>
              <a:rPr lang="en-GB" sz="3200" dirty="0">
                <a:latin typeface="Verdana 2" panose="020B0604020202020204" charset="0"/>
                <a:cs typeface="Verdana 2" panose="020B0604020202020204" charset="0"/>
              </a:rPr>
              <a:t>Development of National Green taxonomy </a:t>
            </a:r>
          </a:p>
          <a:p>
            <a:pPr marL="457200" lvl="1" indent="0" algn="just">
              <a:buNone/>
            </a:pPr>
            <a:endParaRPr lang="en-GB" sz="3200" dirty="0">
              <a:latin typeface="Verdana 2" panose="020B0604020202020204" charset="0"/>
              <a:cs typeface="Verdana 2" panose="020B0604020202020204" charset="0"/>
            </a:endParaRPr>
          </a:p>
          <a:p>
            <a:pPr algn="just">
              <a:buFont typeface="Wingdings" panose="05000000000000000000" pitchFamily="2" charset="2"/>
              <a:buChar char="v"/>
            </a:pPr>
            <a:r>
              <a:rPr lang="en-GB" dirty="0">
                <a:latin typeface="Verdana 2" panose="020B0604020202020204" charset="0"/>
                <a:cs typeface="Verdana 2" panose="020B0604020202020204" charset="0"/>
              </a:rPr>
              <a:t> </a:t>
            </a:r>
            <a:r>
              <a:rPr lang="en-GB" b="1" dirty="0">
                <a:latin typeface="Verdana 2" panose="020B0604020202020204" charset="0"/>
                <a:cs typeface="Verdana 2" panose="020B0604020202020204" charset="0"/>
              </a:rPr>
              <a:t>Sensitisation: </a:t>
            </a:r>
            <a:r>
              <a:rPr lang="en-GB" dirty="0">
                <a:latin typeface="Verdana 2" panose="020B0604020202020204" charset="0"/>
                <a:cs typeface="Verdana 2" panose="020B0604020202020204" charset="0"/>
              </a:rPr>
              <a:t>La </a:t>
            </a:r>
            <a:r>
              <a:rPr lang="en-GB" dirty="0" err="1">
                <a:latin typeface="Verdana 2" panose="020B0604020202020204" charset="0"/>
                <a:cs typeface="Verdana 2" panose="020B0604020202020204" charset="0"/>
              </a:rPr>
              <a:t>Foire</a:t>
            </a:r>
            <a:r>
              <a:rPr lang="en-GB" dirty="0">
                <a:latin typeface="Verdana 2" panose="020B0604020202020204" charset="0"/>
                <a:cs typeface="Verdana 2" panose="020B0604020202020204" charset="0"/>
              </a:rPr>
              <a:t> Anti-</a:t>
            </a:r>
            <a:r>
              <a:rPr lang="en-GB" dirty="0" err="1">
                <a:latin typeface="Verdana 2" panose="020B0604020202020204" charset="0"/>
                <a:cs typeface="Verdana 2" panose="020B0604020202020204" charset="0"/>
              </a:rPr>
              <a:t>Gaspillage</a:t>
            </a:r>
            <a:r>
              <a:rPr lang="en-GB" dirty="0">
                <a:latin typeface="Verdana 2" panose="020B0604020202020204" charset="0"/>
                <a:cs typeface="Verdana 2" panose="020B0604020202020204" charset="0"/>
              </a:rPr>
              <a:t>, Video clips, dedicated website </a:t>
            </a:r>
            <a:endParaRPr lang="en-US" dirty="0">
              <a:latin typeface="Verdana 2" panose="020B0604020202020204" charset="0"/>
              <a:cs typeface="Verdana 2" panose="020B0604020202020204" charset="0"/>
            </a:endParaRPr>
          </a:p>
          <a:p>
            <a:pPr marL="0" indent="0" algn="just">
              <a:buNone/>
            </a:pPr>
            <a:endParaRPr lang="en-GB" dirty="0">
              <a:latin typeface="Verdana 2" panose="020B0604020202020204" charset="0"/>
              <a:cs typeface="Verdana 2" panose="020B0604020202020204" charset="0"/>
            </a:endParaRPr>
          </a:p>
          <a:p>
            <a:pPr algn="just"/>
            <a:endParaRPr lang="en-US" dirty="0">
              <a:latin typeface="Verdana 2" panose="020B0604020202020204" charset="0"/>
              <a:cs typeface="Verdana 2" panose="020B0604020202020204" charset="0"/>
            </a:endParaRPr>
          </a:p>
          <a:p>
            <a:pPr algn="just"/>
            <a:endParaRPr lang="en-US" dirty="0">
              <a:latin typeface="Verdana 2" panose="020B0604020202020204" charset="0"/>
              <a:cs typeface="Verdana 2" panose="020B0604020202020204" charset="0"/>
            </a:endParaRPr>
          </a:p>
          <a:p>
            <a:endParaRPr lang="en-US" dirty="0">
              <a:latin typeface="Verdana 2" panose="020B0604020202020204" charset="0"/>
              <a:cs typeface="Verdana 2" panose="020B0604020202020204" charset="0"/>
            </a:endParaRPr>
          </a:p>
        </p:txBody>
      </p:sp>
      <p:sp>
        <p:nvSpPr>
          <p:cNvPr id="3" name="Freeform 7">
            <a:extLst>
              <a:ext uri="{FF2B5EF4-FFF2-40B4-BE49-F238E27FC236}">
                <a16:creationId xmlns:a16="http://schemas.microsoft.com/office/drawing/2014/main" id="{31ADCB93-3E39-093D-0D14-879892BB20F0}"/>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5" name="Freeform 8">
            <a:extLst>
              <a:ext uri="{FF2B5EF4-FFF2-40B4-BE49-F238E27FC236}">
                <a16:creationId xmlns:a16="http://schemas.microsoft.com/office/drawing/2014/main" id="{70A3BA30-5408-5482-8B27-080DDB615FBF}"/>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6" name="Freeform 9">
            <a:extLst>
              <a:ext uri="{FF2B5EF4-FFF2-40B4-BE49-F238E27FC236}">
                <a16:creationId xmlns:a16="http://schemas.microsoft.com/office/drawing/2014/main" id="{989343B0-659D-BE36-8FB8-65C294BBB92B}"/>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7" name="TextBox 15">
            <a:extLst>
              <a:ext uri="{FF2B5EF4-FFF2-40B4-BE49-F238E27FC236}">
                <a16:creationId xmlns:a16="http://schemas.microsoft.com/office/drawing/2014/main" id="{5F4C5023-B244-4162-6646-EB7FF4445A0D}"/>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31</a:t>
            </a:r>
          </a:p>
        </p:txBody>
      </p:sp>
    </p:spTree>
    <p:extLst>
      <p:ext uri="{BB962C8B-B14F-4D97-AF65-F5344CB8AC3E}">
        <p14:creationId xmlns:p14="http://schemas.microsoft.com/office/powerpoint/2010/main" val="4118558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3786" y="635997"/>
            <a:ext cx="15943778" cy="914400"/>
          </a:xfrm>
        </p:spPr>
        <p:txBody>
          <a:bodyPr>
            <a:normAutofit/>
          </a:bodyPr>
          <a:lstStyle/>
          <a:p>
            <a:r>
              <a:rPr lang="en-US" sz="4400" b="1" dirty="0">
                <a:solidFill>
                  <a:schemeClr val="accent5"/>
                </a:solidFill>
                <a:latin typeface="Verdana" panose="020B0604030504040204" pitchFamily="34" charset="0"/>
                <a:ea typeface="Verdana" panose="020B0604030504040204" pitchFamily="34" charset="0"/>
              </a:rPr>
              <a:t>Private sector initiatives </a:t>
            </a:r>
            <a:endParaRPr lang="en-US" b="1" dirty="0">
              <a:latin typeface="Albertus MT"/>
            </a:endParaRPr>
          </a:p>
        </p:txBody>
      </p:sp>
      <p:sp>
        <p:nvSpPr>
          <p:cNvPr id="3" name="Content Placeholder 2"/>
          <p:cNvSpPr>
            <a:spLocks noGrp="1"/>
          </p:cNvSpPr>
          <p:nvPr>
            <p:ph idx="1"/>
          </p:nvPr>
        </p:nvSpPr>
        <p:spPr>
          <a:xfrm>
            <a:off x="1623786" y="1790700"/>
            <a:ext cx="16043564" cy="7006936"/>
          </a:xfrm>
        </p:spPr>
        <p:txBody>
          <a:bodyPr/>
          <a:lstStyle/>
          <a:p>
            <a:r>
              <a:rPr lang="en-US" dirty="0">
                <a:latin typeface="Verdana 2" panose="020B0604020202020204" charset="0"/>
                <a:cs typeface="Verdana 2" panose="020B0604020202020204" charset="0"/>
              </a:rPr>
              <a:t> </a:t>
            </a:r>
            <a:r>
              <a:rPr lang="en-US" sz="3600" dirty="0">
                <a:latin typeface="Verdana 2" panose="020B0604020202020204" charset="0"/>
                <a:cs typeface="Verdana 2" panose="020B0604020202020204" charset="0"/>
              </a:rPr>
              <a:t>Club des Entrepreneurs de </a:t>
            </a:r>
            <a:r>
              <a:rPr lang="en-US" sz="3600" dirty="0" err="1">
                <a:latin typeface="Verdana 2" panose="020B0604020202020204" charset="0"/>
                <a:cs typeface="Verdana 2" panose="020B0604020202020204" charset="0"/>
              </a:rPr>
              <a:t>l’Économie</a:t>
            </a:r>
            <a:r>
              <a:rPr lang="en-US" sz="3600" dirty="0">
                <a:latin typeface="Verdana 2" panose="020B0604020202020204" charset="0"/>
                <a:cs typeface="Verdana 2" panose="020B0604020202020204" charset="0"/>
              </a:rPr>
              <a:t> </a:t>
            </a:r>
            <a:r>
              <a:rPr lang="en-US" sz="3600" dirty="0" err="1">
                <a:latin typeface="Verdana 2" panose="020B0604020202020204" charset="0"/>
                <a:cs typeface="Verdana 2" panose="020B0604020202020204" charset="0"/>
              </a:rPr>
              <a:t>Circulaire</a:t>
            </a:r>
            <a:r>
              <a:rPr lang="en-US" sz="3600" dirty="0">
                <a:latin typeface="Verdana 2" panose="020B0604020202020204" charset="0"/>
                <a:cs typeface="Verdana 2" panose="020B0604020202020204" charset="0"/>
              </a:rPr>
              <a:t> – a Platform to share knowledge, information and best practices.</a:t>
            </a:r>
          </a:p>
          <a:p>
            <a:r>
              <a:rPr lang="en-US" sz="3600" dirty="0">
                <a:latin typeface="Verdana 2" panose="020B0604020202020204" charset="0"/>
                <a:cs typeface="Verdana 2" panose="020B0604020202020204" charset="0"/>
              </a:rPr>
              <a:t>Encourage start-ups on CE Businesses</a:t>
            </a:r>
          </a:p>
          <a:p>
            <a:r>
              <a:rPr lang="en-US" sz="3600" dirty="0">
                <a:latin typeface="Verdana 2" panose="020B0604020202020204" charset="0"/>
                <a:cs typeface="Verdana 2" panose="020B0604020202020204" charset="0"/>
              </a:rPr>
              <a:t> On-going initiatives:</a:t>
            </a:r>
          </a:p>
          <a:p>
            <a:pPr marL="771525" indent="-771525">
              <a:buAutoNum type="romanLcParenBoth"/>
            </a:pPr>
            <a:r>
              <a:rPr lang="en-US" sz="3600" u="sng" dirty="0">
                <a:latin typeface="Verdana 2" panose="020B0604020202020204" charset="0"/>
                <a:cs typeface="Verdana 2" panose="020B0604020202020204" charset="0"/>
              </a:rPr>
              <a:t>Construction sector </a:t>
            </a:r>
            <a:r>
              <a:rPr lang="en-US" sz="3600" dirty="0">
                <a:latin typeface="Verdana 2" panose="020B0604020202020204" charset="0"/>
                <a:cs typeface="Verdana 2" panose="020B0604020202020204" charset="0"/>
              </a:rPr>
              <a:t>– development of recycled products, recycling of construction and demolition waste &amp; a digital platform to encourage re-use of building materials </a:t>
            </a:r>
          </a:p>
          <a:p>
            <a:pPr marL="600075" indent="-600075">
              <a:buAutoNum type="romanLcParenBoth"/>
            </a:pPr>
            <a:r>
              <a:rPr lang="en-US" dirty="0">
                <a:latin typeface="Verdana 2" panose="020B0604020202020204" charset="0"/>
                <a:cs typeface="Verdana 2" panose="020B0604020202020204" charset="0"/>
              </a:rPr>
              <a:t>   </a:t>
            </a:r>
            <a:r>
              <a:rPr lang="en-US" sz="3600" u="sng" dirty="0" err="1">
                <a:latin typeface="Verdana 2" panose="020B0604020202020204" charset="0"/>
                <a:cs typeface="Verdana 2" panose="020B0604020202020204" charset="0"/>
              </a:rPr>
              <a:t>Agri</a:t>
            </a:r>
            <a:r>
              <a:rPr lang="en-US" sz="3600" u="sng" dirty="0">
                <a:latin typeface="Verdana 2" panose="020B0604020202020204" charset="0"/>
                <a:cs typeface="Verdana 2" panose="020B0604020202020204" charset="0"/>
              </a:rPr>
              <a:t>-Food Sector </a:t>
            </a:r>
            <a:r>
              <a:rPr lang="en-US" sz="3600" dirty="0">
                <a:latin typeface="Verdana 2" panose="020B0604020202020204" charset="0"/>
                <a:cs typeface="Verdana 2" panose="020B0604020202020204" charset="0"/>
              </a:rPr>
              <a:t>– re-distribution of sur-plus food to avoid food-waste  and integration of circularity in production chains.</a:t>
            </a:r>
          </a:p>
          <a:p>
            <a:pPr marL="600075" indent="-600075">
              <a:buAutoNum type="romanLcParenBoth"/>
            </a:pPr>
            <a:r>
              <a:rPr lang="en-US" sz="3600" dirty="0">
                <a:latin typeface="Verdana 2" panose="020B0604020202020204" charset="0"/>
                <a:cs typeface="Verdana 2" panose="020B0604020202020204" charset="0"/>
              </a:rPr>
              <a:t> </a:t>
            </a:r>
            <a:r>
              <a:rPr lang="en-US" sz="3600" u="sng" dirty="0">
                <a:latin typeface="Verdana 2" panose="020B0604020202020204" charset="0"/>
                <a:cs typeface="Verdana 2" panose="020B0604020202020204" charset="0"/>
              </a:rPr>
              <a:t>Recycling of paper/ carton </a:t>
            </a:r>
            <a:r>
              <a:rPr lang="en-US" sz="3600" dirty="0">
                <a:latin typeface="Verdana 2" panose="020B0604020202020204" charset="0"/>
                <a:cs typeface="Verdana 2" panose="020B0604020202020204" charset="0"/>
              </a:rPr>
              <a:t>– production of egg trays and Kraft paper</a:t>
            </a:r>
          </a:p>
          <a:p>
            <a:pPr marL="600075" indent="-600075">
              <a:buAutoNum type="romanLcParenBoth"/>
            </a:pPr>
            <a:r>
              <a:rPr lang="en-US" sz="3600" dirty="0">
                <a:latin typeface="Verdana 2" panose="020B0604020202020204" charset="0"/>
                <a:cs typeface="Verdana 2" panose="020B0604020202020204" charset="0"/>
              </a:rPr>
              <a:t> </a:t>
            </a:r>
            <a:r>
              <a:rPr lang="en-US" sz="3600" u="sng" dirty="0">
                <a:latin typeface="Verdana 2" panose="020B0604020202020204" charset="0"/>
                <a:cs typeface="Verdana 2" panose="020B0604020202020204" charset="0"/>
              </a:rPr>
              <a:t>Recycling of plastic </a:t>
            </a:r>
            <a:r>
              <a:rPr lang="en-US" sz="3600" dirty="0">
                <a:latin typeface="Verdana 2" panose="020B0604020202020204" charset="0"/>
                <a:cs typeface="Verdana 2" panose="020B0604020202020204" charset="0"/>
              </a:rPr>
              <a:t>– production of other plastic materials</a:t>
            </a:r>
          </a:p>
          <a:p>
            <a:pPr marL="600075" indent="-600075">
              <a:buAutoNum type="romanLcParenBoth"/>
            </a:pPr>
            <a:endParaRPr lang="en-US" sz="3600" dirty="0">
              <a:latin typeface="Verdana 2" panose="020B0604020202020204" charset="0"/>
              <a:cs typeface="Verdana 2" panose="020B0604020202020204" charset="0"/>
            </a:endParaRPr>
          </a:p>
        </p:txBody>
      </p:sp>
      <p:sp>
        <p:nvSpPr>
          <p:cNvPr id="4" name="Freeform 7">
            <a:extLst>
              <a:ext uri="{FF2B5EF4-FFF2-40B4-BE49-F238E27FC236}">
                <a16:creationId xmlns:a16="http://schemas.microsoft.com/office/drawing/2014/main" id="{23615FA5-C8C9-E15E-6311-6FF59EF524AA}"/>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5" name="Freeform 8">
            <a:extLst>
              <a:ext uri="{FF2B5EF4-FFF2-40B4-BE49-F238E27FC236}">
                <a16:creationId xmlns:a16="http://schemas.microsoft.com/office/drawing/2014/main" id="{514EA613-EDFA-FD30-1FFB-49C01F78F06B}"/>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6" name="Freeform 9">
            <a:extLst>
              <a:ext uri="{FF2B5EF4-FFF2-40B4-BE49-F238E27FC236}">
                <a16:creationId xmlns:a16="http://schemas.microsoft.com/office/drawing/2014/main" id="{1CB4F3FF-B8A5-B2A4-B41A-CCF94247D50B}"/>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7" name="TextBox 15">
            <a:extLst>
              <a:ext uri="{FF2B5EF4-FFF2-40B4-BE49-F238E27FC236}">
                <a16:creationId xmlns:a16="http://schemas.microsoft.com/office/drawing/2014/main" id="{9E311FB0-FDE1-1A1C-B8F4-82998011C566}"/>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32</a:t>
            </a:r>
          </a:p>
        </p:txBody>
      </p:sp>
    </p:spTree>
    <p:extLst>
      <p:ext uri="{BB962C8B-B14F-4D97-AF65-F5344CB8AC3E}">
        <p14:creationId xmlns:p14="http://schemas.microsoft.com/office/powerpoint/2010/main" val="2248050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64130"/>
            <a:ext cx="15854121" cy="1021770"/>
          </a:xfrm>
        </p:spPr>
        <p:txBody>
          <a:bodyPr>
            <a:noAutofit/>
          </a:bodyPr>
          <a:lstStyle/>
          <a:p>
            <a:r>
              <a:rPr lang="en-GB" sz="4000" b="1" dirty="0">
                <a:solidFill>
                  <a:schemeClr val="accent5"/>
                </a:solidFill>
                <a:latin typeface="Verdana" panose="020B0604030504040204" pitchFamily="34" charset="0"/>
                <a:ea typeface="Verdana" panose="020B0604030504040204" pitchFamily="34" charset="0"/>
              </a:rPr>
              <a:t>Future projects – </a:t>
            </a:r>
            <a:br>
              <a:rPr lang="en-GB" sz="4000" b="1" dirty="0">
                <a:solidFill>
                  <a:schemeClr val="accent5"/>
                </a:solidFill>
                <a:latin typeface="Verdana" panose="020B0604030504040204" pitchFamily="34" charset="0"/>
                <a:ea typeface="Verdana" panose="020B0604030504040204" pitchFamily="34" charset="0"/>
              </a:rPr>
            </a:br>
            <a:r>
              <a:rPr lang="en-GB" sz="4000" b="1" dirty="0">
                <a:solidFill>
                  <a:schemeClr val="accent5"/>
                </a:solidFill>
                <a:latin typeface="Verdana" panose="020B0604030504040204" pitchFamily="34" charset="0"/>
                <a:ea typeface="Verdana" panose="020B0604030504040204" pitchFamily="34" charset="0"/>
              </a:rPr>
              <a:t>collaboration with development partners</a:t>
            </a:r>
            <a:endParaRPr lang="en-US" sz="4200" b="1" dirty="0">
              <a:solidFill>
                <a:schemeClr val="accent2"/>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3" name="Content Placeholder 2"/>
          <p:cNvSpPr>
            <a:spLocks noGrp="1"/>
          </p:cNvSpPr>
          <p:nvPr>
            <p:ph idx="1"/>
          </p:nvPr>
        </p:nvSpPr>
        <p:spPr>
          <a:xfrm>
            <a:off x="1055914" y="2286000"/>
            <a:ext cx="15854121" cy="6210300"/>
          </a:xfrm>
        </p:spPr>
        <p:txBody>
          <a:bodyPr>
            <a:noAutofit/>
          </a:bodyPr>
          <a:lstStyle/>
          <a:p>
            <a:pPr algn="just"/>
            <a:r>
              <a:rPr lang="en-US" sz="2800" b="1" dirty="0">
                <a:solidFill>
                  <a:schemeClr val="accent6"/>
                </a:solidFill>
                <a:latin typeface="Verdana 2" panose="020B0604020202020204" charset="0"/>
                <a:cs typeface="Verdana 2" panose="020B0604020202020204" charset="0"/>
              </a:rPr>
              <a:t>European Union </a:t>
            </a:r>
            <a:r>
              <a:rPr lang="en-US" sz="2800" dirty="0">
                <a:latin typeface="Verdana 2" panose="020B0604020202020204" charset="0"/>
                <a:cs typeface="Verdana 2" panose="020B0604020202020204" charset="0"/>
              </a:rPr>
              <a:t>– </a:t>
            </a:r>
            <a:r>
              <a:rPr lang="en-US" sz="2800" b="1" dirty="0">
                <a:latin typeface="Verdana 2" panose="020B0604020202020204" charset="0"/>
                <a:cs typeface="Verdana 2" panose="020B0604020202020204" charset="0"/>
              </a:rPr>
              <a:t>Euros 3.5 M as Support for implementation of Roadmap as part of the Multi-Annual Indicative </a:t>
            </a:r>
            <a:r>
              <a:rPr lang="en-US" sz="2800" b="1" dirty="0" err="1">
                <a:latin typeface="Verdana 2" panose="020B0604020202020204" charset="0"/>
                <a:cs typeface="Verdana 2" panose="020B0604020202020204" charset="0"/>
              </a:rPr>
              <a:t>Programme</a:t>
            </a:r>
            <a:r>
              <a:rPr lang="en-US" sz="2800" b="1" dirty="0">
                <a:latin typeface="Verdana 2" panose="020B0604020202020204" charset="0"/>
                <a:cs typeface="Verdana 2" panose="020B0604020202020204" charset="0"/>
              </a:rPr>
              <a:t> (2021-2027)</a:t>
            </a:r>
          </a:p>
          <a:p>
            <a:pPr marL="0" indent="0" algn="just">
              <a:buNone/>
            </a:pPr>
            <a:endParaRPr lang="en-US" sz="2800" b="1" dirty="0">
              <a:latin typeface="Verdana 2" panose="020B0604020202020204" charset="0"/>
              <a:cs typeface="Verdana 2" panose="020B0604020202020204" charset="0"/>
            </a:endParaRPr>
          </a:p>
          <a:p>
            <a:pPr algn="just"/>
            <a:r>
              <a:rPr lang="en-US" sz="2800" b="1" dirty="0">
                <a:latin typeface="Verdana 2" panose="020B0604020202020204" charset="0"/>
                <a:cs typeface="Verdana 2" panose="020B0604020202020204" charset="0"/>
              </a:rPr>
              <a:t>Objective of the project :</a:t>
            </a:r>
          </a:p>
          <a:p>
            <a:pPr lvl="1" algn="just">
              <a:buFont typeface="Courier New" panose="02070309020205020404" pitchFamily="49" charset="0"/>
              <a:buChar char="o"/>
            </a:pPr>
            <a:r>
              <a:rPr lang="en-GB" dirty="0">
                <a:latin typeface="Verdana 2" panose="020B0604020202020204" charset="0"/>
                <a:cs typeface="Verdana 2" panose="020B0604020202020204" charset="0"/>
              </a:rPr>
              <a:t>Strengthened </a:t>
            </a:r>
            <a:r>
              <a:rPr lang="en-GB" b="1" i="1" dirty="0">
                <a:solidFill>
                  <a:schemeClr val="accent6"/>
                </a:solidFill>
                <a:latin typeface="Verdana 2" panose="020B0604020202020204" charset="0"/>
                <a:cs typeface="Verdana 2" panose="020B0604020202020204" charset="0"/>
              </a:rPr>
              <a:t>institutional framework</a:t>
            </a:r>
          </a:p>
          <a:p>
            <a:pPr lvl="1" algn="just">
              <a:buFont typeface="Courier New" panose="02070309020205020404" pitchFamily="49" charset="0"/>
              <a:buChar char="o"/>
            </a:pPr>
            <a:r>
              <a:rPr lang="en-GB" b="1" i="1" dirty="0">
                <a:solidFill>
                  <a:schemeClr val="accent6"/>
                </a:solidFill>
                <a:latin typeface="Verdana 2" panose="020B0604020202020204" charset="0"/>
                <a:cs typeface="Verdana 2" panose="020B0604020202020204" charset="0"/>
              </a:rPr>
              <a:t>Legislations</a:t>
            </a:r>
            <a:r>
              <a:rPr lang="en-GB" dirty="0">
                <a:latin typeface="Verdana 2" panose="020B0604020202020204" charset="0"/>
                <a:cs typeface="Verdana 2" panose="020B0604020202020204" charset="0"/>
              </a:rPr>
              <a:t>, regulations, strategies, action plans, tools and incentives (La </a:t>
            </a:r>
            <a:r>
              <a:rPr lang="en-GB" dirty="0" err="1">
                <a:latin typeface="Verdana 2" panose="020B0604020202020204" charset="0"/>
                <a:cs typeface="Verdana 2" panose="020B0604020202020204" charset="0"/>
              </a:rPr>
              <a:t>Loi</a:t>
            </a:r>
            <a:r>
              <a:rPr lang="en-GB" dirty="0">
                <a:latin typeface="Verdana 2" panose="020B0604020202020204" charset="0"/>
                <a:cs typeface="Verdana 2" panose="020B0604020202020204" charset="0"/>
              </a:rPr>
              <a:t> Anti-</a:t>
            </a:r>
            <a:r>
              <a:rPr lang="en-GB" dirty="0" err="1">
                <a:latin typeface="Verdana 2" panose="020B0604020202020204" charset="0"/>
                <a:cs typeface="Verdana 2" panose="020B0604020202020204" charset="0"/>
              </a:rPr>
              <a:t>Gaspillage</a:t>
            </a:r>
            <a:r>
              <a:rPr lang="en-GB" dirty="0">
                <a:latin typeface="Verdana 2" panose="020B0604020202020204" charset="0"/>
                <a:cs typeface="Verdana 2" panose="020B0604020202020204" charset="0"/>
              </a:rPr>
              <a:t>)</a:t>
            </a:r>
          </a:p>
          <a:p>
            <a:pPr lvl="1" algn="just">
              <a:buFont typeface="Courier New" panose="02070309020205020404" pitchFamily="49" charset="0"/>
              <a:buChar char="o"/>
            </a:pPr>
            <a:r>
              <a:rPr lang="en-GB" dirty="0">
                <a:latin typeface="Verdana 2" panose="020B0604020202020204" charset="0"/>
                <a:cs typeface="Verdana 2" panose="020B0604020202020204" charset="0"/>
              </a:rPr>
              <a:t>Sensitisation – </a:t>
            </a:r>
            <a:r>
              <a:rPr lang="en-GB" b="1" i="1" dirty="0">
                <a:solidFill>
                  <a:schemeClr val="accent6"/>
                </a:solidFill>
                <a:latin typeface="Verdana 2" panose="020B0604020202020204" charset="0"/>
                <a:cs typeface="Verdana 2" panose="020B0604020202020204" charset="0"/>
              </a:rPr>
              <a:t>Communication strategy </a:t>
            </a:r>
          </a:p>
          <a:p>
            <a:pPr lvl="1" algn="just">
              <a:buFont typeface="Courier New" panose="02070309020205020404" pitchFamily="49" charset="0"/>
              <a:buChar char="o"/>
            </a:pPr>
            <a:r>
              <a:rPr lang="en-GB" dirty="0">
                <a:latin typeface="Verdana 2" panose="020B0604020202020204" charset="0"/>
                <a:cs typeface="Verdana 2" panose="020B0604020202020204" charset="0"/>
              </a:rPr>
              <a:t>Development of </a:t>
            </a:r>
            <a:r>
              <a:rPr lang="en-GB" b="1" i="1" dirty="0">
                <a:solidFill>
                  <a:schemeClr val="accent6"/>
                </a:solidFill>
                <a:latin typeface="Verdana 2" panose="020B0604020202020204" charset="0"/>
                <a:cs typeface="Verdana 2" panose="020B0604020202020204" charset="0"/>
              </a:rPr>
              <a:t>monitoring</a:t>
            </a:r>
            <a:r>
              <a:rPr lang="en-GB" i="1" dirty="0">
                <a:solidFill>
                  <a:schemeClr val="accent6"/>
                </a:solidFill>
                <a:latin typeface="Verdana 2" panose="020B0604020202020204" charset="0"/>
                <a:cs typeface="Verdana 2" panose="020B0604020202020204" charset="0"/>
              </a:rPr>
              <a:t> and </a:t>
            </a:r>
            <a:r>
              <a:rPr lang="en-GB" b="1" i="1" dirty="0">
                <a:solidFill>
                  <a:schemeClr val="accent6"/>
                </a:solidFill>
                <a:latin typeface="Verdana 2" panose="020B0604020202020204" charset="0"/>
                <a:cs typeface="Verdana 2" panose="020B0604020202020204" charset="0"/>
              </a:rPr>
              <a:t>communication tools</a:t>
            </a:r>
          </a:p>
          <a:p>
            <a:pPr marL="457200" lvl="1" indent="0" algn="just">
              <a:buNone/>
            </a:pPr>
            <a:endParaRPr lang="es-ES" b="1" i="1" dirty="0">
              <a:solidFill>
                <a:schemeClr val="accent6"/>
              </a:solidFill>
              <a:latin typeface="Verdana 2" panose="020B0604020202020204" charset="0"/>
              <a:cs typeface="Verdana 2" panose="020B0604020202020204" charset="0"/>
            </a:endParaRPr>
          </a:p>
          <a:p>
            <a:pPr algn="just"/>
            <a:r>
              <a:rPr lang="en-US" sz="2800" b="1" dirty="0">
                <a:latin typeface="Verdana 2" panose="020B0604020202020204" charset="0"/>
                <a:cs typeface="Verdana 2" panose="020B0604020202020204" charset="0"/>
              </a:rPr>
              <a:t>Focus of the Support </a:t>
            </a:r>
            <a:r>
              <a:rPr lang="en-US" sz="2800" b="1" dirty="0" err="1">
                <a:latin typeface="Verdana 2" panose="020B0604020202020204" charset="0"/>
                <a:cs typeface="Verdana 2" panose="020B0604020202020204" charset="0"/>
              </a:rPr>
              <a:t>Programme</a:t>
            </a:r>
            <a:r>
              <a:rPr lang="en-US" sz="2800" b="1" dirty="0">
                <a:latin typeface="Verdana 2" panose="020B0604020202020204" charset="0"/>
                <a:cs typeface="Verdana 2" panose="020B0604020202020204" charset="0"/>
              </a:rPr>
              <a:t> is the </a:t>
            </a:r>
            <a:r>
              <a:rPr lang="en-US" sz="2800" b="1" dirty="0">
                <a:solidFill>
                  <a:schemeClr val="accent6"/>
                </a:solidFill>
                <a:latin typeface="Verdana 2" panose="020B0604020202020204" charset="0"/>
                <a:cs typeface="Verdana 2" panose="020B0604020202020204" charset="0"/>
              </a:rPr>
              <a:t>Construction and Real Estate sector </a:t>
            </a:r>
            <a:r>
              <a:rPr lang="en-US" sz="2800" dirty="0">
                <a:solidFill>
                  <a:schemeClr val="accent6"/>
                </a:solidFill>
                <a:latin typeface="Verdana 2" panose="020B0604020202020204" charset="0"/>
                <a:cs typeface="Verdana 2" panose="020B0604020202020204" charset="0"/>
              </a:rPr>
              <a:t> </a:t>
            </a:r>
          </a:p>
          <a:p>
            <a:pPr marL="0" indent="0" algn="just">
              <a:buNone/>
            </a:pPr>
            <a:endParaRPr lang="en-US" sz="2800" dirty="0">
              <a:solidFill>
                <a:schemeClr val="accent6"/>
              </a:solidFill>
              <a:latin typeface="Verdana 2" panose="020B0604020202020204" charset="0"/>
              <a:cs typeface="Verdana 2" panose="020B0604020202020204" charset="0"/>
            </a:endParaRPr>
          </a:p>
          <a:p>
            <a:pPr algn="just"/>
            <a:r>
              <a:rPr lang="en-US" sz="2800" dirty="0">
                <a:latin typeface="Verdana 2" panose="020B0604020202020204" charset="0"/>
                <a:cs typeface="Verdana 2" panose="020B0604020202020204" charset="0"/>
              </a:rPr>
              <a:t>Project will start in </a:t>
            </a:r>
            <a:r>
              <a:rPr lang="en-US" sz="2800" b="1" dirty="0">
                <a:latin typeface="Verdana 2" panose="020B0604020202020204" charset="0"/>
                <a:cs typeface="Verdana 2" panose="020B0604020202020204" charset="0"/>
              </a:rPr>
              <a:t>May 2025</a:t>
            </a:r>
          </a:p>
          <a:p>
            <a:pPr lvl="1" algn="just">
              <a:buFont typeface="Courier New" panose="02070309020205020404" pitchFamily="49" charset="0"/>
              <a:buChar char="o"/>
            </a:pPr>
            <a:endParaRPr lang="en-US" sz="3200" u="sng" dirty="0">
              <a:latin typeface="Verdana 2" panose="020B0604020202020204" charset="0"/>
              <a:cs typeface="Verdana 2" panose="020B0604020202020204" charset="0"/>
            </a:endParaRPr>
          </a:p>
        </p:txBody>
      </p:sp>
      <p:sp>
        <p:nvSpPr>
          <p:cNvPr id="4" name="Freeform 7">
            <a:extLst>
              <a:ext uri="{FF2B5EF4-FFF2-40B4-BE49-F238E27FC236}">
                <a16:creationId xmlns:a16="http://schemas.microsoft.com/office/drawing/2014/main" id="{C9C59B75-9A13-4143-9500-0C893688ABDE}"/>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5" name="Freeform 8">
            <a:extLst>
              <a:ext uri="{FF2B5EF4-FFF2-40B4-BE49-F238E27FC236}">
                <a16:creationId xmlns:a16="http://schemas.microsoft.com/office/drawing/2014/main" id="{F237FBD3-46D8-B207-5511-EA5705BC39C7}"/>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6" name="Freeform 9">
            <a:extLst>
              <a:ext uri="{FF2B5EF4-FFF2-40B4-BE49-F238E27FC236}">
                <a16:creationId xmlns:a16="http://schemas.microsoft.com/office/drawing/2014/main" id="{A493F2C1-1AF0-D9B8-7928-4A7546EECA14}"/>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7" name="TextBox 15">
            <a:extLst>
              <a:ext uri="{FF2B5EF4-FFF2-40B4-BE49-F238E27FC236}">
                <a16:creationId xmlns:a16="http://schemas.microsoft.com/office/drawing/2014/main" id="{928A8617-9F80-75F0-955A-AF957E073C90}"/>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33</a:t>
            </a:r>
          </a:p>
        </p:txBody>
      </p:sp>
    </p:spTree>
    <p:extLst>
      <p:ext uri="{BB962C8B-B14F-4D97-AF65-F5344CB8AC3E}">
        <p14:creationId xmlns:p14="http://schemas.microsoft.com/office/powerpoint/2010/main" val="3788620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556" y="980634"/>
            <a:ext cx="14389244" cy="1363147"/>
          </a:xfrm>
        </p:spPr>
        <p:txBody>
          <a:bodyPr>
            <a:noAutofit/>
          </a:bodyPr>
          <a:lstStyle/>
          <a:p>
            <a:r>
              <a:rPr lang="en-GB" sz="4800" b="1" dirty="0">
                <a:solidFill>
                  <a:schemeClr val="accent5"/>
                </a:solidFill>
                <a:latin typeface="Verdana" panose="020B0604030504040204" pitchFamily="34" charset="0"/>
                <a:ea typeface="Verdana" panose="020B0604030504040204" pitchFamily="34" charset="0"/>
              </a:rPr>
              <a:t>Challenges to transition </a:t>
            </a:r>
            <a:br>
              <a:rPr lang="en-GB" sz="4800" b="1" dirty="0">
                <a:solidFill>
                  <a:schemeClr val="accent5"/>
                </a:solidFill>
                <a:latin typeface="Verdana" panose="020B0604030504040204" pitchFamily="34" charset="0"/>
                <a:ea typeface="Verdana" panose="020B0604030504040204" pitchFamily="34" charset="0"/>
              </a:rPr>
            </a:br>
            <a:r>
              <a:rPr lang="en-GB" sz="4800" b="1" dirty="0">
                <a:solidFill>
                  <a:schemeClr val="accent5"/>
                </a:solidFill>
                <a:latin typeface="Verdana" panose="020B0604030504040204" pitchFamily="34" charset="0"/>
                <a:ea typeface="Verdana" panose="020B0604030504040204" pitchFamily="34" charset="0"/>
              </a:rPr>
              <a:t>to a circular economy model</a:t>
            </a:r>
            <a:endParaRPr lang="en-US" sz="4500" dirty="0"/>
          </a:p>
        </p:txBody>
      </p:sp>
      <p:sp>
        <p:nvSpPr>
          <p:cNvPr id="3" name="Content Placeholder 2"/>
          <p:cNvSpPr>
            <a:spLocks noGrp="1"/>
          </p:cNvSpPr>
          <p:nvPr>
            <p:ph idx="1"/>
          </p:nvPr>
        </p:nvSpPr>
        <p:spPr>
          <a:xfrm>
            <a:off x="2191657" y="2628900"/>
            <a:ext cx="14478000" cy="5995892"/>
          </a:xfrm>
        </p:spPr>
        <p:txBody>
          <a:bodyPr/>
          <a:lstStyle/>
          <a:p>
            <a:pPr algn="just">
              <a:buFont typeface="Wingdings" panose="05000000000000000000" pitchFamily="2" charset="2"/>
              <a:buChar char="q"/>
            </a:pPr>
            <a:r>
              <a:rPr lang="en-GB" sz="4200" b="1" dirty="0">
                <a:solidFill>
                  <a:schemeClr val="accent6"/>
                </a:solidFill>
                <a:latin typeface="Verdana 2" panose="020B0604020202020204" charset="0"/>
                <a:cs typeface="Verdana 2" panose="020B0604020202020204" charset="0"/>
              </a:rPr>
              <a:t>Small economies of scale </a:t>
            </a:r>
            <a:r>
              <a:rPr lang="en-GB" sz="4200" b="1" dirty="0">
                <a:latin typeface="Verdana 2" panose="020B0604020202020204" charset="0"/>
                <a:cs typeface="Verdana 2" panose="020B0604020202020204" charset="0"/>
              </a:rPr>
              <a:t>: while there are some on-going initiatives, the volume of product for recycling is limited </a:t>
            </a:r>
          </a:p>
          <a:p>
            <a:pPr marL="0" indent="0" algn="just">
              <a:buNone/>
            </a:pPr>
            <a:endParaRPr lang="en-GB" sz="1575" b="1" dirty="0">
              <a:latin typeface="Verdana 2" panose="020B0604020202020204" charset="0"/>
              <a:cs typeface="Verdana 2" panose="020B0604020202020204" charset="0"/>
            </a:endParaRPr>
          </a:p>
          <a:p>
            <a:pPr algn="just">
              <a:buFont typeface="Wingdings" panose="05000000000000000000" pitchFamily="2" charset="2"/>
              <a:buChar char="q"/>
            </a:pPr>
            <a:r>
              <a:rPr lang="en-GB" sz="3600" b="1" dirty="0">
                <a:latin typeface="Verdana 2" panose="020B0604020202020204" charset="0"/>
                <a:cs typeface="Verdana 2" panose="020B0604020202020204" charset="0"/>
              </a:rPr>
              <a:t> </a:t>
            </a:r>
            <a:r>
              <a:rPr lang="en-GB" sz="4200" b="1" dirty="0">
                <a:solidFill>
                  <a:schemeClr val="accent6"/>
                </a:solidFill>
                <a:latin typeface="Verdana 2" panose="020B0604020202020204" charset="0"/>
                <a:cs typeface="Verdana 2" panose="020B0604020202020204" charset="0"/>
              </a:rPr>
              <a:t>Regulatory framework </a:t>
            </a:r>
            <a:r>
              <a:rPr lang="en-GB" sz="4200" b="1" dirty="0">
                <a:latin typeface="Verdana 2" panose="020B0604020202020204" charset="0"/>
                <a:cs typeface="Verdana 2" panose="020B0604020202020204" charset="0"/>
              </a:rPr>
              <a:t>: social enterprises, pricing mechanism for secondary materials, traceability</a:t>
            </a:r>
          </a:p>
          <a:p>
            <a:pPr marL="0" indent="0" algn="just">
              <a:buNone/>
            </a:pPr>
            <a:endParaRPr lang="en-GB" sz="1800" b="1" dirty="0">
              <a:latin typeface="Verdana 2" panose="020B0604020202020204" charset="0"/>
              <a:cs typeface="Verdana 2" panose="020B0604020202020204" charset="0"/>
            </a:endParaRPr>
          </a:p>
          <a:p>
            <a:pPr algn="just">
              <a:buFont typeface="Wingdings" panose="05000000000000000000" pitchFamily="2" charset="2"/>
              <a:buChar char="q"/>
            </a:pPr>
            <a:r>
              <a:rPr lang="en-GB" sz="3600" b="1" dirty="0">
                <a:solidFill>
                  <a:schemeClr val="accent6"/>
                </a:solidFill>
                <a:latin typeface="Verdana 2" panose="020B0604020202020204" charset="0"/>
                <a:cs typeface="Verdana 2" panose="020B0604020202020204" charset="0"/>
              </a:rPr>
              <a:t> </a:t>
            </a:r>
            <a:r>
              <a:rPr lang="en-GB" sz="4200" b="1" dirty="0">
                <a:solidFill>
                  <a:schemeClr val="accent6"/>
                </a:solidFill>
                <a:latin typeface="Verdana 2" panose="020B0604020202020204" charset="0"/>
                <a:cs typeface="Verdana 2" panose="020B0604020202020204" charset="0"/>
              </a:rPr>
              <a:t>Limited access to technology </a:t>
            </a:r>
          </a:p>
          <a:p>
            <a:pPr marL="0" indent="0" algn="just">
              <a:buNone/>
            </a:pPr>
            <a:endParaRPr lang="en-GB" sz="2100" b="1" dirty="0">
              <a:latin typeface="Verdana 2" panose="020B0604020202020204" charset="0"/>
              <a:cs typeface="Verdana 2" panose="020B0604020202020204" charset="0"/>
            </a:endParaRPr>
          </a:p>
          <a:p>
            <a:pPr algn="just">
              <a:buFont typeface="Wingdings" panose="05000000000000000000" pitchFamily="2" charset="2"/>
              <a:buChar char="q"/>
            </a:pPr>
            <a:r>
              <a:rPr lang="en-GB" sz="3600" b="1" dirty="0">
                <a:latin typeface="Verdana 2" panose="020B0604020202020204" charset="0"/>
                <a:cs typeface="Verdana 2" panose="020B0604020202020204" charset="0"/>
              </a:rPr>
              <a:t> </a:t>
            </a:r>
            <a:r>
              <a:rPr lang="en-GB" sz="4200" b="1" dirty="0">
                <a:solidFill>
                  <a:schemeClr val="accent6"/>
                </a:solidFill>
                <a:latin typeface="Verdana 2" panose="020B0604020202020204" charset="0"/>
                <a:cs typeface="Verdana 2" panose="020B0604020202020204" charset="0"/>
              </a:rPr>
              <a:t>Low market viability for recycled products </a:t>
            </a:r>
            <a:r>
              <a:rPr lang="en-GB" sz="4200" b="1" dirty="0">
                <a:latin typeface="Verdana 2" panose="020B0604020202020204" charset="0"/>
                <a:cs typeface="Verdana 2" panose="020B0604020202020204" charset="0"/>
              </a:rPr>
              <a:t>: reluctance to purchase recycled products (plastic, concrete)</a:t>
            </a:r>
          </a:p>
          <a:p>
            <a:endParaRPr lang="en-US" dirty="0">
              <a:latin typeface="Verdana 2" panose="020B0604020202020204" charset="0"/>
              <a:cs typeface="Verdana 2" panose="020B0604020202020204" charset="0"/>
            </a:endParaRPr>
          </a:p>
        </p:txBody>
      </p:sp>
      <p:sp>
        <p:nvSpPr>
          <p:cNvPr id="4" name="Freeform 7">
            <a:extLst>
              <a:ext uri="{FF2B5EF4-FFF2-40B4-BE49-F238E27FC236}">
                <a16:creationId xmlns:a16="http://schemas.microsoft.com/office/drawing/2014/main" id="{3738E28F-DCDF-526B-42FC-1E84303CE028}"/>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5" name="Freeform 8">
            <a:extLst>
              <a:ext uri="{FF2B5EF4-FFF2-40B4-BE49-F238E27FC236}">
                <a16:creationId xmlns:a16="http://schemas.microsoft.com/office/drawing/2014/main" id="{D1972851-4E74-D2B0-ACDA-4A0587F9BADB}"/>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6" name="Freeform 9">
            <a:extLst>
              <a:ext uri="{FF2B5EF4-FFF2-40B4-BE49-F238E27FC236}">
                <a16:creationId xmlns:a16="http://schemas.microsoft.com/office/drawing/2014/main" id="{E6D1CE3D-B6F0-B895-BBA6-354E10BE0556}"/>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7" name="TextBox 15">
            <a:extLst>
              <a:ext uri="{FF2B5EF4-FFF2-40B4-BE49-F238E27FC236}">
                <a16:creationId xmlns:a16="http://schemas.microsoft.com/office/drawing/2014/main" id="{334F6A54-36F5-8E62-2B1C-3C9C120E7D3F}"/>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34</a:t>
            </a:r>
          </a:p>
        </p:txBody>
      </p:sp>
    </p:spTree>
    <p:extLst>
      <p:ext uri="{BB962C8B-B14F-4D97-AF65-F5344CB8AC3E}">
        <p14:creationId xmlns:p14="http://schemas.microsoft.com/office/powerpoint/2010/main" val="3660290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455" y="976746"/>
            <a:ext cx="14755090" cy="935181"/>
          </a:xfrm>
        </p:spPr>
        <p:txBody>
          <a:bodyPr>
            <a:normAutofit fontScale="90000"/>
          </a:bodyPr>
          <a:lstStyle/>
          <a:p>
            <a:r>
              <a:rPr lang="en-GB" sz="4400" b="1" dirty="0">
                <a:solidFill>
                  <a:schemeClr val="accent5"/>
                </a:solidFill>
                <a:latin typeface="Verdana" panose="020B0604030504040204" pitchFamily="34" charset="0"/>
                <a:ea typeface="Verdana" panose="020B0604030504040204" pitchFamily="34" charset="0"/>
              </a:rPr>
              <a:t>Regional Strategy to support Circular Economy</a:t>
            </a:r>
            <a:endParaRPr lang="en-US" sz="45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66455" y="2476500"/>
            <a:ext cx="14755090" cy="6037117"/>
          </a:xfrm>
        </p:spPr>
        <p:txBody>
          <a:bodyPr>
            <a:normAutofit/>
          </a:bodyPr>
          <a:lstStyle/>
          <a:p>
            <a:r>
              <a:rPr lang="en-US" dirty="0">
                <a:latin typeface="Verdana 2" panose="020B0604020202020204" charset="0"/>
                <a:cs typeface="Verdana 2" panose="020B0604020202020204" charset="0"/>
              </a:rPr>
              <a:t> Partnership amongst the Indian Ocean Islands:</a:t>
            </a:r>
          </a:p>
          <a:p>
            <a:pPr>
              <a:buFontTx/>
              <a:buChar char="-"/>
            </a:pPr>
            <a:r>
              <a:rPr lang="en-US" b="1" dirty="0">
                <a:solidFill>
                  <a:schemeClr val="accent6"/>
                </a:solidFill>
                <a:latin typeface="Verdana 2" panose="020B0604020202020204" charset="0"/>
                <a:cs typeface="Verdana 2" panose="020B0604020202020204" charset="0"/>
              </a:rPr>
              <a:t>To contribute towards building economies of scale</a:t>
            </a:r>
            <a:r>
              <a:rPr lang="en-US" dirty="0">
                <a:solidFill>
                  <a:schemeClr val="accent6"/>
                </a:solidFill>
                <a:latin typeface="Verdana 2" panose="020B0604020202020204" charset="0"/>
                <a:cs typeface="Verdana 2" panose="020B0604020202020204" charset="0"/>
              </a:rPr>
              <a:t> </a:t>
            </a:r>
            <a:r>
              <a:rPr lang="en-US" dirty="0">
                <a:latin typeface="Verdana 2" panose="020B0604020202020204" charset="0"/>
                <a:cs typeface="Verdana 2" panose="020B0604020202020204" charset="0"/>
              </a:rPr>
              <a:t>– </a:t>
            </a:r>
            <a:r>
              <a:rPr lang="en-US" i="1" dirty="0">
                <a:latin typeface="Verdana 2" panose="020B0604020202020204" charset="0"/>
                <a:cs typeface="Verdana 2" panose="020B0604020202020204" charset="0"/>
              </a:rPr>
              <a:t>import of plastic and paper materials from Reunion Island</a:t>
            </a:r>
          </a:p>
          <a:p>
            <a:pPr>
              <a:buFontTx/>
              <a:buChar char="-"/>
            </a:pPr>
            <a:r>
              <a:rPr lang="en-US" b="1" dirty="0">
                <a:solidFill>
                  <a:schemeClr val="accent6"/>
                </a:solidFill>
                <a:latin typeface="Verdana 2" panose="020B0604020202020204" charset="0"/>
                <a:cs typeface="Verdana 2" panose="020B0604020202020204" charset="0"/>
              </a:rPr>
              <a:t>Collaboration to set up dedicated CE facilities in one of the islands </a:t>
            </a:r>
            <a:r>
              <a:rPr lang="en-US" dirty="0">
                <a:latin typeface="Verdana 2" panose="020B0604020202020204" charset="0"/>
                <a:cs typeface="Verdana 2" panose="020B0604020202020204" charset="0"/>
              </a:rPr>
              <a:t>– </a:t>
            </a:r>
            <a:r>
              <a:rPr lang="en-US" i="1" dirty="0">
                <a:latin typeface="Verdana 2" panose="020B0604020202020204" charset="0"/>
                <a:cs typeface="Verdana 2" panose="020B0604020202020204" charset="0"/>
              </a:rPr>
              <a:t>materials directed to one location for treatment</a:t>
            </a:r>
          </a:p>
          <a:p>
            <a:pPr>
              <a:buFontTx/>
              <a:buChar char="-"/>
            </a:pPr>
            <a:r>
              <a:rPr lang="en-US" b="1" dirty="0">
                <a:solidFill>
                  <a:schemeClr val="accent6"/>
                </a:solidFill>
                <a:latin typeface="Verdana 2" panose="020B0604020202020204" charset="0"/>
                <a:cs typeface="Verdana 2" panose="020B0604020202020204" charset="0"/>
              </a:rPr>
              <a:t>Development of a database</a:t>
            </a:r>
            <a:r>
              <a:rPr lang="en-US" dirty="0">
                <a:solidFill>
                  <a:schemeClr val="accent6"/>
                </a:solidFill>
                <a:latin typeface="Verdana 2" panose="020B0604020202020204" charset="0"/>
                <a:cs typeface="Verdana 2" panose="020B0604020202020204" charset="0"/>
              </a:rPr>
              <a:t> </a:t>
            </a:r>
            <a:r>
              <a:rPr lang="en-US" dirty="0">
                <a:latin typeface="Verdana 2" panose="020B0604020202020204" charset="0"/>
                <a:cs typeface="Verdana 2" panose="020B0604020202020204" charset="0"/>
              </a:rPr>
              <a:t>on the category and volume of materials available may lead to innovative CE ventures.</a:t>
            </a:r>
          </a:p>
          <a:p>
            <a:pPr lvl="0">
              <a:buFontTx/>
              <a:buChar char="-"/>
            </a:pPr>
            <a:r>
              <a:rPr lang="en-US" b="1" dirty="0">
                <a:solidFill>
                  <a:schemeClr val="accent6"/>
                </a:solidFill>
                <a:latin typeface="Verdana 2" panose="020B0604020202020204" charset="0"/>
                <a:cs typeface="Verdana 2" panose="020B0604020202020204" charset="0"/>
              </a:rPr>
              <a:t>Setting up of a Regional Institution on CE </a:t>
            </a:r>
            <a:r>
              <a:rPr lang="en-US" dirty="0">
                <a:latin typeface="Verdana 2" panose="020B0604020202020204" charset="0"/>
                <a:cs typeface="Verdana 2" panose="020B0604020202020204" charset="0"/>
              </a:rPr>
              <a:t>– provide training and technology to encourage adoption of circular practices.  </a:t>
            </a:r>
          </a:p>
          <a:p>
            <a:pPr lvl="0">
              <a:buFontTx/>
              <a:buChar char="-"/>
            </a:pPr>
            <a:r>
              <a:rPr lang="en-US" b="1" dirty="0">
                <a:solidFill>
                  <a:schemeClr val="accent6"/>
                </a:solidFill>
                <a:latin typeface="Verdana 2" panose="020B0604020202020204" charset="0"/>
                <a:cs typeface="Verdana 2" panose="020B0604020202020204" charset="0"/>
              </a:rPr>
              <a:t>Facilitate access to funding </a:t>
            </a:r>
            <a:r>
              <a:rPr lang="en-US" dirty="0">
                <a:latin typeface="Verdana 2" panose="020B0604020202020204" charset="0"/>
                <a:cs typeface="Verdana 2" panose="020B0604020202020204" charset="0"/>
              </a:rPr>
              <a:t>through a regional plan – in line with the SWITCH Africa project regrouping 7 pilot countries.  </a:t>
            </a:r>
          </a:p>
        </p:txBody>
      </p:sp>
      <p:sp>
        <p:nvSpPr>
          <p:cNvPr id="4" name="Freeform 7">
            <a:extLst>
              <a:ext uri="{FF2B5EF4-FFF2-40B4-BE49-F238E27FC236}">
                <a16:creationId xmlns:a16="http://schemas.microsoft.com/office/drawing/2014/main" id="{50216976-A189-F793-B8FC-DED5E0115B86}"/>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5" name="Freeform 8">
            <a:extLst>
              <a:ext uri="{FF2B5EF4-FFF2-40B4-BE49-F238E27FC236}">
                <a16:creationId xmlns:a16="http://schemas.microsoft.com/office/drawing/2014/main" id="{3EB0C94F-EE99-26BC-BB2A-FF956329421A}"/>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6" name="Freeform 9">
            <a:extLst>
              <a:ext uri="{FF2B5EF4-FFF2-40B4-BE49-F238E27FC236}">
                <a16:creationId xmlns:a16="http://schemas.microsoft.com/office/drawing/2014/main" id="{4412A81E-CC97-881E-2353-26B6F139E79A}"/>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7" name="TextBox 15">
            <a:extLst>
              <a:ext uri="{FF2B5EF4-FFF2-40B4-BE49-F238E27FC236}">
                <a16:creationId xmlns:a16="http://schemas.microsoft.com/office/drawing/2014/main" id="{8B542F9C-9358-E23F-95C6-39B33EB0E81E}"/>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35</a:t>
            </a:r>
          </a:p>
        </p:txBody>
      </p:sp>
    </p:spTree>
    <p:extLst>
      <p:ext uri="{BB962C8B-B14F-4D97-AF65-F5344CB8AC3E}">
        <p14:creationId xmlns:p14="http://schemas.microsoft.com/office/powerpoint/2010/main" val="1661580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C6414-FF89-5A43-D341-1349F05E47C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A9CC752-A25F-9990-E172-5B7C6A7F1B82}"/>
              </a:ext>
            </a:extLst>
          </p:cNvPr>
          <p:cNvGrpSpPr/>
          <p:nvPr/>
        </p:nvGrpSpPr>
        <p:grpSpPr>
          <a:xfrm>
            <a:off x="184482" y="287230"/>
            <a:ext cx="17862996" cy="9148335"/>
            <a:chOff x="0" y="0"/>
            <a:chExt cx="2767446" cy="1417317"/>
          </a:xfrm>
        </p:grpSpPr>
        <p:sp>
          <p:nvSpPr>
            <p:cNvPr id="3" name="Freeform 3">
              <a:extLst>
                <a:ext uri="{FF2B5EF4-FFF2-40B4-BE49-F238E27FC236}">
                  <a16:creationId xmlns:a16="http://schemas.microsoft.com/office/drawing/2014/main" id="{FA270698-8450-DA05-34C0-CCD8A8B3A2E1}"/>
                </a:ext>
              </a:extLst>
            </p:cNvPr>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a:extLst>
              <a:ext uri="{FF2B5EF4-FFF2-40B4-BE49-F238E27FC236}">
                <a16:creationId xmlns:a16="http://schemas.microsoft.com/office/drawing/2014/main" id="{13B0C629-6C51-E714-5BD3-11E32A6DA572}"/>
              </a:ext>
            </a:extLst>
          </p:cNvPr>
          <p:cNvGrpSpPr/>
          <p:nvPr/>
        </p:nvGrpSpPr>
        <p:grpSpPr>
          <a:xfrm>
            <a:off x="0" y="2645140"/>
            <a:ext cx="5784076" cy="4102928"/>
            <a:chOff x="0" y="0"/>
            <a:chExt cx="1523378" cy="1080606"/>
          </a:xfrm>
        </p:grpSpPr>
        <p:sp>
          <p:nvSpPr>
            <p:cNvPr id="5" name="Freeform 5">
              <a:extLst>
                <a:ext uri="{FF2B5EF4-FFF2-40B4-BE49-F238E27FC236}">
                  <a16:creationId xmlns:a16="http://schemas.microsoft.com/office/drawing/2014/main" id="{AFABBEF6-A7FE-F700-03F1-0E8B78F71871}"/>
                </a:ext>
              </a:extLst>
            </p:cNvPr>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a:extLst>
                <a:ext uri="{FF2B5EF4-FFF2-40B4-BE49-F238E27FC236}">
                  <a16:creationId xmlns:a16="http://schemas.microsoft.com/office/drawing/2014/main" id="{671E72D3-6E87-5D5E-F09F-B38DC3B3638A}"/>
                </a:ext>
              </a:extLst>
            </p:cNvPr>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a:extLst>
              <a:ext uri="{FF2B5EF4-FFF2-40B4-BE49-F238E27FC236}">
                <a16:creationId xmlns:a16="http://schemas.microsoft.com/office/drawing/2014/main" id="{C9861704-26C2-06FB-C345-1AE911A9ADE8}"/>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a:extLst>
              <a:ext uri="{FF2B5EF4-FFF2-40B4-BE49-F238E27FC236}">
                <a16:creationId xmlns:a16="http://schemas.microsoft.com/office/drawing/2014/main" id="{C2494270-2AA6-27B7-1E13-6FF4C3374C23}"/>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a:extLst>
              <a:ext uri="{FF2B5EF4-FFF2-40B4-BE49-F238E27FC236}">
                <a16:creationId xmlns:a16="http://schemas.microsoft.com/office/drawing/2014/main" id="{6B53570C-B7B5-6048-0589-4B5F31989248}"/>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a:extLst>
              <a:ext uri="{FF2B5EF4-FFF2-40B4-BE49-F238E27FC236}">
                <a16:creationId xmlns:a16="http://schemas.microsoft.com/office/drawing/2014/main" id="{7C83A1BB-36FD-18D4-EDDD-ED17E4E9DAAA}"/>
              </a:ext>
            </a:extLst>
          </p:cNvPr>
          <p:cNvSpPr txBox="1"/>
          <p:nvPr/>
        </p:nvSpPr>
        <p:spPr>
          <a:xfrm>
            <a:off x="130862" y="3681077"/>
            <a:ext cx="5522351" cy="2044662"/>
          </a:xfrm>
          <a:prstGeom prst="rect">
            <a:avLst/>
          </a:prstGeom>
        </p:spPr>
        <p:txBody>
          <a:bodyPr lIns="0" tIns="0" rIns="0" bIns="0" rtlCol="0" anchor="t">
            <a:spAutoFit/>
          </a:bodyPr>
          <a:lstStyle/>
          <a:p>
            <a:pPr algn="ctr">
              <a:lnSpc>
                <a:spcPts val="8400"/>
              </a:lnSpc>
            </a:pPr>
            <a:r>
              <a:rPr lang="en-US"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Pr</a:t>
            </a:r>
            <a:r>
              <a:rPr lang="fr-BE"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ésentation</a:t>
            </a:r>
            <a:r>
              <a:rPr lang="fr-BE"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 </a:t>
            </a:r>
          </a:p>
          <a:p>
            <a:pPr algn="ctr">
              <a:lnSpc>
                <a:spcPts val="8400"/>
              </a:lnSpc>
            </a:pPr>
            <a:r>
              <a:rPr lang="fr-BE"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Comores</a:t>
            </a:r>
            <a:endPar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endParaRPr>
          </a:p>
        </p:txBody>
      </p:sp>
      <p:sp>
        <p:nvSpPr>
          <p:cNvPr id="15" name="TextBox 15">
            <a:extLst>
              <a:ext uri="{FF2B5EF4-FFF2-40B4-BE49-F238E27FC236}">
                <a16:creationId xmlns:a16="http://schemas.microsoft.com/office/drawing/2014/main" id="{72F37AE6-76FD-C17D-6A8F-8A801681BD9F}"/>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36</a:t>
            </a:r>
          </a:p>
        </p:txBody>
      </p:sp>
    </p:spTree>
    <p:extLst>
      <p:ext uri="{BB962C8B-B14F-4D97-AF65-F5344CB8AC3E}">
        <p14:creationId xmlns:p14="http://schemas.microsoft.com/office/powerpoint/2010/main" val="1410733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uilding with a tower and many boats in the water&#10;&#10;Description automatically generated">
            <a:extLst>
              <a:ext uri="{FF2B5EF4-FFF2-40B4-BE49-F238E27FC236}">
                <a16:creationId xmlns:a16="http://schemas.microsoft.com/office/drawing/2014/main" id="{EA562CF1-AC09-DC98-9E0C-2CC52676D2A6}"/>
              </a:ext>
            </a:extLst>
          </p:cNvPr>
          <p:cNvPicPr>
            <a:picLocks noChangeAspect="1"/>
          </p:cNvPicPr>
          <p:nvPr/>
        </p:nvPicPr>
        <p:blipFill rotWithShape="1">
          <a:blip r:embed="rId3"/>
          <a:srcRect t="12425" b="18915"/>
          <a:stretch/>
        </p:blipFill>
        <p:spPr>
          <a:xfrm>
            <a:off x="95510" y="101584"/>
            <a:ext cx="18262114" cy="5517328"/>
          </a:xfrm>
          <a:prstGeom prst="rect">
            <a:avLst/>
          </a:prstGeom>
        </p:spPr>
      </p:pic>
      <p:sp>
        <p:nvSpPr>
          <p:cNvPr id="3" name="Text 0"/>
          <p:cNvSpPr/>
          <p:nvPr/>
        </p:nvSpPr>
        <p:spPr>
          <a:xfrm>
            <a:off x="1170931" y="2465532"/>
            <a:ext cx="15288270" cy="1197251"/>
          </a:xfrm>
          <a:prstGeom prst="rect">
            <a:avLst/>
          </a:prstGeom>
          <a:noFill/>
          <a:ln/>
          <a:effectLst>
            <a:outerShdw blurRad="19050" dist="38100" dir="2700000" algn="bl" rotWithShape="0">
              <a:srgbClr val="000000">
                <a:alpha val="100000"/>
              </a:srgbClr>
            </a:outerShdw>
          </a:effectLst>
        </p:spPr>
        <p:txBody>
          <a:bodyPr wrap="square" lIns="190500" tIns="190500" rIns="190500" bIns="190500" rtlCol="0" anchor="t">
            <a:spAutoFit/>
          </a:bodyPr>
          <a:lstStyle/>
          <a:p>
            <a:pPr algn="ctr">
              <a:lnSpc>
                <a:spcPct val="80000"/>
              </a:lnSpc>
              <a:spcBef>
                <a:spcPts val="750"/>
              </a:spcBef>
            </a:pPr>
            <a:r>
              <a:rPr lang="fr-FR" sz="6600" b="1" dirty="0">
                <a:solidFill>
                  <a:schemeClr val="bg1"/>
                </a:solidFill>
                <a:latin typeface="Verdana" panose="020B0604030504040204" pitchFamily="34" charset="0"/>
                <a:ea typeface="Verdana" panose="020B0604030504040204" pitchFamily="34" charset="0"/>
                <a:cs typeface="Arial" pitchFamily="34" charset="-120"/>
              </a:rPr>
              <a:t>LES COMORES</a:t>
            </a:r>
          </a:p>
        </p:txBody>
      </p:sp>
      <p:sp>
        <p:nvSpPr>
          <p:cNvPr id="8" name="Text 2"/>
          <p:cNvSpPr/>
          <p:nvPr/>
        </p:nvSpPr>
        <p:spPr>
          <a:xfrm>
            <a:off x="1234821" y="5423440"/>
            <a:ext cx="5015130" cy="763286"/>
          </a:xfrm>
          <a:prstGeom prst="rect">
            <a:avLst/>
          </a:prstGeom>
          <a:noFill/>
          <a:ln/>
        </p:spPr>
        <p:txBody>
          <a:bodyPr wrap="square" lIns="190500" tIns="190500" rIns="190500" bIns="190500" rtlCol="0" anchor="t">
            <a:spAutoFit/>
          </a:bodyPr>
          <a:lstStyle/>
          <a:p>
            <a:pPr>
              <a:lnSpc>
                <a:spcPct val="80000"/>
              </a:lnSpc>
              <a:spcBef>
                <a:spcPts val="750"/>
              </a:spcBef>
            </a:pPr>
            <a:endParaRPr lang="en-US" sz="3000" dirty="0"/>
          </a:p>
        </p:txBody>
      </p:sp>
      <p:sp>
        <p:nvSpPr>
          <p:cNvPr id="9" name="Text 3"/>
          <p:cNvSpPr/>
          <p:nvPr/>
        </p:nvSpPr>
        <p:spPr>
          <a:xfrm>
            <a:off x="4053153" y="7281480"/>
            <a:ext cx="2963714" cy="1079976"/>
          </a:xfrm>
          <a:prstGeom prst="rect">
            <a:avLst/>
          </a:prstGeom>
          <a:solidFill>
            <a:srgbClr val="FFFFFF">
              <a:alpha val="0"/>
            </a:srgbClr>
          </a:solidFill>
          <a:ln/>
        </p:spPr>
        <p:txBody>
          <a:bodyPr wrap="square" lIns="190500" tIns="190500" rIns="190500" bIns="190500" rtlCol="0" anchor="t">
            <a:spAutoFit/>
          </a:bodyPr>
          <a:lstStyle/>
          <a:p>
            <a:pPr algn="ctr">
              <a:lnSpc>
                <a:spcPct val="80000"/>
              </a:lnSpc>
              <a:spcBef>
                <a:spcPts val="750"/>
              </a:spcBef>
            </a:pPr>
            <a:r>
              <a:rPr lang="en-US" sz="2800" b="1" dirty="0">
                <a:solidFill>
                  <a:srgbClr val="000000"/>
                </a:solidFill>
                <a:latin typeface="Verdana 2" panose="020B0604020202020204" charset="0"/>
                <a:cs typeface="Verdana 2" panose="020B0604020202020204" charset="0"/>
              </a:rPr>
              <a:t> 852.075 pers. (2023)</a:t>
            </a:r>
            <a:endParaRPr lang="en-US" sz="3000" dirty="0">
              <a:latin typeface="Verdana 2" panose="020B0604020202020204" charset="0"/>
              <a:cs typeface="Verdana 2" panose="020B0604020202020204" charset="0"/>
            </a:endParaRPr>
          </a:p>
        </p:txBody>
      </p:sp>
      <p:sp>
        <p:nvSpPr>
          <p:cNvPr id="11" name="Text 5"/>
          <p:cNvSpPr/>
          <p:nvPr/>
        </p:nvSpPr>
        <p:spPr>
          <a:xfrm>
            <a:off x="6537851" y="5766546"/>
            <a:ext cx="5015130" cy="763286"/>
          </a:xfrm>
          <a:prstGeom prst="rect">
            <a:avLst/>
          </a:prstGeom>
          <a:noFill/>
          <a:ln/>
        </p:spPr>
        <p:txBody>
          <a:bodyPr wrap="square" lIns="190500" tIns="190500" rIns="190500" bIns="190500" rtlCol="0" anchor="t">
            <a:spAutoFit/>
          </a:bodyPr>
          <a:lstStyle/>
          <a:p>
            <a:pPr>
              <a:lnSpc>
                <a:spcPct val="80000"/>
              </a:lnSpc>
              <a:spcBef>
                <a:spcPts val="750"/>
              </a:spcBef>
            </a:pPr>
            <a:endParaRPr lang="en-US" sz="3000" dirty="0"/>
          </a:p>
        </p:txBody>
      </p:sp>
      <p:pic>
        <p:nvPicPr>
          <p:cNvPr id="4" name="Picture 3">
            <a:extLst>
              <a:ext uri="{FF2B5EF4-FFF2-40B4-BE49-F238E27FC236}">
                <a16:creationId xmlns:a16="http://schemas.microsoft.com/office/drawing/2014/main" id="{AD705D22-0361-7897-B027-DB6E4FC63C71}"/>
              </a:ext>
            </a:extLst>
          </p:cNvPr>
          <p:cNvPicPr>
            <a:picLocks noChangeAspect="1"/>
          </p:cNvPicPr>
          <p:nvPr/>
        </p:nvPicPr>
        <p:blipFill>
          <a:blip r:embed="rId4"/>
          <a:stretch>
            <a:fillRect/>
          </a:stretch>
        </p:blipFill>
        <p:spPr>
          <a:xfrm>
            <a:off x="1008862" y="6529832"/>
            <a:ext cx="3044291" cy="2115964"/>
          </a:xfrm>
          <a:prstGeom prst="rect">
            <a:avLst/>
          </a:prstGeom>
        </p:spPr>
      </p:pic>
      <p:pic>
        <p:nvPicPr>
          <p:cNvPr id="6" name="Picture 5">
            <a:extLst>
              <a:ext uri="{FF2B5EF4-FFF2-40B4-BE49-F238E27FC236}">
                <a16:creationId xmlns:a16="http://schemas.microsoft.com/office/drawing/2014/main" id="{4730FB76-60DC-DE4E-1B19-02A17A677320}"/>
              </a:ext>
            </a:extLst>
          </p:cNvPr>
          <p:cNvPicPr>
            <a:picLocks noChangeAspect="1"/>
          </p:cNvPicPr>
          <p:nvPr/>
        </p:nvPicPr>
        <p:blipFill>
          <a:blip r:embed="rId5"/>
          <a:stretch>
            <a:fillRect/>
          </a:stretch>
        </p:blipFill>
        <p:spPr>
          <a:xfrm>
            <a:off x="10765008" y="5618912"/>
            <a:ext cx="2339316" cy="2927212"/>
          </a:xfrm>
          <a:prstGeom prst="rect">
            <a:avLst/>
          </a:prstGeom>
        </p:spPr>
      </p:pic>
      <p:sp>
        <p:nvSpPr>
          <p:cNvPr id="13" name="Text 3">
            <a:extLst>
              <a:ext uri="{FF2B5EF4-FFF2-40B4-BE49-F238E27FC236}">
                <a16:creationId xmlns:a16="http://schemas.microsoft.com/office/drawing/2014/main" id="{7AF2D053-BF91-1F4D-D06F-4CE8AA042B33}"/>
              </a:ext>
            </a:extLst>
          </p:cNvPr>
          <p:cNvSpPr/>
          <p:nvPr/>
        </p:nvSpPr>
        <p:spPr>
          <a:xfrm>
            <a:off x="13274261" y="7281480"/>
            <a:ext cx="2963714" cy="729430"/>
          </a:xfrm>
          <a:prstGeom prst="rect">
            <a:avLst/>
          </a:prstGeom>
          <a:solidFill>
            <a:srgbClr val="FFFFFF">
              <a:alpha val="0"/>
            </a:srgbClr>
          </a:solidFill>
          <a:ln/>
        </p:spPr>
        <p:txBody>
          <a:bodyPr wrap="square" lIns="190500" tIns="190500" rIns="190500" bIns="190500" rtlCol="0" anchor="t">
            <a:spAutoFit/>
          </a:bodyPr>
          <a:lstStyle/>
          <a:p>
            <a:pPr algn="ctr">
              <a:lnSpc>
                <a:spcPct val="80000"/>
              </a:lnSpc>
              <a:spcBef>
                <a:spcPts val="750"/>
              </a:spcBef>
            </a:pPr>
            <a:r>
              <a:rPr lang="en-US" sz="2800" b="1" dirty="0">
                <a:solidFill>
                  <a:srgbClr val="000000"/>
                </a:solidFill>
                <a:latin typeface="Verdana 2" panose="020B0604020202020204" charset="0"/>
                <a:cs typeface="Verdana 2" panose="020B0604020202020204" charset="0"/>
              </a:rPr>
              <a:t> 2 236 Km</a:t>
            </a:r>
            <a:r>
              <a:rPr lang="en-US" sz="2800" b="1" baseline="30000" dirty="0">
                <a:solidFill>
                  <a:srgbClr val="000000"/>
                </a:solidFill>
                <a:latin typeface="Verdana 2" panose="020B0604020202020204" charset="0"/>
                <a:cs typeface="Verdana 2" panose="020B0604020202020204" charset="0"/>
              </a:rPr>
              <a:t>2</a:t>
            </a:r>
          </a:p>
        </p:txBody>
      </p:sp>
      <p:sp>
        <p:nvSpPr>
          <p:cNvPr id="2" name="Freeform 7">
            <a:extLst>
              <a:ext uri="{FF2B5EF4-FFF2-40B4-BE49-F238E27FC236}">
                <a16:creationId xmlns:a16="http://schemas.microsoft.com/office/drawing/2014/main" id="{AB73868D-13EB-2E71-36E2-531872BF40F8}"/>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6"/>
            <a:stretch>
              <a:fillRect/>
            </a:stretch>
          </a:blipFill>
        </p:spPr>
        <p:txBody>
          <a:bodyPr/>
          <a:lstStyle/>
          <a:p>
            <a:endParaRPr lang="LID4096"/>
          </a:p>
        </p:txBody>
      </p:sp>
      <p:sp>
        <p:nvSpPr>
          <p:cNvPr id="5" name="Freeform 8">
            <a:extLst>
              <a:ext uri="{FF2B5EF4-FFF2-40B4-BE49-F238E27FC236}">
                <a16:creationId xmlns:a16="http://schemas.microsoft.com/office/drawing/2014/main" id="{B4CAE2D9-E1D0-B53B-869B-0B748EBC94E3}"/>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7"/>
            <a:stretch>
              <a:fillRect/>
            </a:stretch>
          </a:blipFill>
        </p:spPr>
        <p:txBody>
          <a:bodyPr/>
          <a:lstStyle/>
          <a:p>
            <a:endParaRPr lang="LID4096"/>
          </a:p>
        </p:txBody>
      </p:sp>
      <p:sp>
        <p:nvSpPr>
          <p:cNvPr id="7" name="Freeform 9">
            <a:extLst>
              <a:ext uri="{FF2B5EF4-FFF2-40B4-BE49-F238E27FC236}">
                <a16:creationId xmlns:a16="http://schemas.microsoft.com/office/drawing/2014/main" id="{49E9C8A2-A192-5213-9AE8-EEFE692E739A}"/>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8"/>
            <a:stretch>
              <a:fillRect/>
            </a:stretch>
          </a:blipFill>
        </p:spPr>
        <p:txBody>
          <a:bodyPr/>
          <a:lstStyle/>
          <a:p>
            <a:endParaRPr lang="LID4096"/>
          </a:p>
        </p:txBody>
      </p:sp>
      <p:sp>
        <p:nvSpPr>
          <p:cNvPr id="10" name="TextBox 15">
            <a:extLst>
              <a:ext uri="{FF2B5EF4-FFF2-40B4-BE49-F238E27FC236}">
                <a16:creationId xmlns:a16="http://schemas.microsoft.com/office/drawing/2014/main" id="{7FCCB77C-3FB4-7219-1BBB-FA9AA9F5BEFB}"/>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89699" y="0"/>
            <a:ext cx="13798301" cy="9258300"/>
            <a:chOff x="0" y="0"/>
            <a:chExt cx="4721566" cy="3168047"/>
          </a:xfrm>
        </p:grpSpPr>
        <p:sp>
          <p:nvSpPr>
            <p:cNvPr id="3" name="Freeform 3"/>
            <p:cNvSpPr/>
            <p:nvPr/>
          </p:nvSpPr>
          <p:spPr>
            <a:xfrm>
              <a:off x="0" y="0"/>
              <a:ext cx="4721566" cy="3168047"/>
            </a:xfrm>
            <a:custGeom>
              <a:avLst/>
              <a:gdLst/>
              <a:ahLst/>
              <a:cxnLst/>
              <a:rect l="l" t="t" r="r" b="b"/>
              <a:pathLst>
                <a:path w="4721566" h="3168047">
                  <a:moveTo>
                    <a:pt x="2805" y="0"/>
                  </a:moveTo>
                  <a:lnTo>
                    <a:pt x="4718760" y="0"/>
                  </a:lnTo>
                  <a:cubicBezTo>
                    <a:pt x="4719504" y="0"/>
                    <a:pt x="4720218" y="296"/>
                    <a:pt x="4720744" y="822"/>
                  </a:cubicBezTo>
                  <a:cubicBezTo>
                    <a:pt x="4721270" y="1348"/>
                    <a:pt x="4721566" y="2061"/>
                    <a:pt x="4721566" y="2805"/>
                  </a:cubicBezTo>
                  <a:lnTo>
                    <a:pt x="4721566" y="3165242"/>
                  </a:lnTo>
                  <a:cubicBezTo>
                    <a:pt x="4721566" y="3165986"/>
                    <a:pt x="4721270" y="3166700"/>
                    <a:pt x="4720744" y="3167226"/>
                  </a:cubicBezTo>
                  <a:cubicBezTo>
                    <a:pt x="4720218" y="3167752"/>
                    <a:pt x="4719504" y="3168047"/>
                    <a:pt x="4718760" y="3168047"/>
                  </a:cubicBezTo>
                  <a:lnTo>
                    <a:pt x="2805" y="3168047"/>
                  </a:lnTo>
                  <a:cubicBezTo>
                    <a:pt x="2061" y="3168047"/>
                    <a:pt x="1348" y="3167752"/>
                    <a:pt x="822" y="3167226"/>
                  </a:cubicBezTo>
                  <a:cubicBezTo>
                    <a:pt x="296" y="3166700"/>
                    <a:pt x="0" y="3165986"/>
                    <a:pt x="0" y="3165242"/>
                  </a:cubicBezTo>
                  <a:lnTo>
                    <a:pt x="0" y="2805"/>
                  </a:lnTo>
                  <a:cubicBezTo>
                    <a:pt x="0" y="2061"/>
                    <a:pt x="296" y="1348"/>
                    <a:pt x="822" y="822"/>
                  </a:cubicBezTo>
                  <a:cubicBezTo>
                    <a:pt x="1348" y="296"/>
                    <a:pt x="2061" y="0"/>
                    <a:pt x="2805" y="0"/>
                  </a:cubicBezTo>
                  <a:close/>
                </a:path>
              </a:pathLst>
            </a:custGeom>
            <a:solidFill>
              <a:srgbClr val="A3E1E9"/>
            </a:solidFill>
          </p:spPr>
          <p:txBody>
            <a:bodyPr/>
            <a:lstStyle/>
            <a:p>
              <a:endParaRPr lang="LID4096"/>
            </a:p>
          </p:txBody>
        </p:sp>
        <p:sp>
          <p:nvSpPr>
            <p:cNvPr id="4" name="TextBox 4"/>
            <p:cNvSpPr txBox="1"/>
            <p:nvPr/>
          </p:nvSpPr>
          <p:spPr>
            <a:xfrm>
              <a:off x="0" y="-38100"/>
              <a:ext cx="4721566" cy="320614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2836416"/>
            <a:ext cx="8298866" cy="6246394"/>
            <a:chOff x="0" y="0"/>
            <a:chExt cx="1478643" cy="1112946"/>
          </a:xfrm>
        </p:grpSpPr>
        <p:sp>
          <p:nvSpPr>
            <p:cNvPr id="6" name="Freeform 6"/>
            <p:cNvSpPr/>
            <p:nvPr/>
          </p:nvSpPr>
          <p:spPr>
            <a:xfrm>
              <a:off x="0" y="0"/>
              <a:ext cx="1478643" cy="1112946"/>
            </a:xfrm>
            <a:custGeom>
              <a:avLst/>
              <a:gdLst/>
              <a:ahLst/>
              <a:cxnLst/>
              <a:rect l="l" t="t" r="r" b="b"/>
              <a:pathLst>
                <a:path w="1478643" h="1112946">
                  <a:moveTo>
                    <a:pt x="4664" y="0"/>
                  </a:moveTo>
                  <a:lnTo>
                    <a:pt x="1473979" y="0"/>
                  </a:lnTo>
                  <a:cubicBezTo>
                    <a:pt x="1475216" y="0"/>
                    <a:pt x="1476402" y="491"/>
                    <a:pt x="1477277" y="1366"/>
                  </a:cubicBezTo>
                  <a:cubicBezTo>
                    <a:pt x="1478152" y="2241"/>
                    <a:pt x="1478643" y="3427"/>
                    <a:pt x="1478643" y="4664"/>
                  </a:cubicBezTo>
                  <a:lnTo>
                    <a:pt x="1478643" y="1108281"/>
                  </a:lnTo>
                  <a:cubicBezTo>
                    <a:pt x="1478643" y="1110857"/>
                    <a:pt x="1476555" y="1112946"/>
                    <a:pt x="1473979" y="1112946"/>
                  </a:cubicBezTo>
                  <a:lnTo>
                    <a:pt x="4664" y="1112946"/>
                  </a:lnTo>
                  <a:cubicBezTo>
                    <a:pt x="3427" y="1112946"/>
                    <a:pt x="2241" y="1112454"/>
                    <a:pt x="1366" y="1111579"/>
                  </a:cubicBezTo>
                  <a:cubicBezTo>
                    <a:pt x="491" y="1110705"/>
                    <a:pt x="0" y="1109518"/>
                    <a:pt x="0" y="1108281"/>
                  </a:cubicBezTo>
                  <a:lnTo>
                    <a:pt x="0" y="4664"/>
                  </a:lnTo>
                  <a:cubicBezTo>
                    <a:pt x="0" y="3427"/>
                    <a:pt x="491" y="2241"/>
                    <a:pt x="1366" y="1366"/>
                  </a:cubicBezTo>
                  <a:cubicBezTo>
                    <a:pt x="2241" y="491"/>
                    <a:pt x="3427" y="0"/>
                    <a:pt x="4664" y="0"/>
                  </a:cubicBezTo>
                  <a:close/>
                </a:path>
              </a:pathLst>
            </a:custGeom>
            <a:blipFill>
              <a:blip r:embed="rId2"/>
              <a:stretch>
                <a:fillRect l="-5040" r="-5040"/>
              </a:stretch>
            </a:blipFill>
          </p:spPr>
          <p:txBody>
            <a:bodyPr/>
            <a:lstStyle/>
            <a:p>
              <a:endParaRPr lang="LID4096"/>
            </a:p>
          </p:txBody>
        </p:sp>
      </p:grpSp>
      <p:sp>
        <p:nvSpPr>
          <p:cNvPr id="7" name="Freeform 7"/>
          <p:cNvSpPr/>
          <p:nvPr/>
        </p:nvSpPr>
        <p:spPr>
          <a:xfrm>
            <a:off x="2200573" y="454719"/>
            <a:ext cx="1954994" cy="1954994"/>
          </a:xfrm>
          <a:custGeom>
            <a:avLst/>
            <a:gdLst/>
            <a:ahLst/>
            <a:cxnLst/>
            <a:rect l="l" t="t" r="r" b="b"/>
            <a:pathLst>
              <a:path w="1954994" h="1954994">
                <a:moveTo>
                  <a:pt x="0" y="0"/>
                </a:moveTo>
                <a:lnTo>
                  <a:pt x="1954994" y="0"/>
                </a:lnTo>
                <a:lnTo>
                  <a:pt x="1954994" y="1954994"/>
                </a:lnTo>
                <a:lnTo>
                  <a:pt x="0" y="19549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ID4096"/>
          </a:p>
        </p:txBody>
      </p:sp>
      <p:sp>
        <p:nvSpPr>
          <p:cNvPr id="8" name="TextBox 8"/>
          <p:cNvSpPr txBox="1"/>
          <p:nvPr/>
        </p:nvSpPr>
        <p:spPr>
          <a:xfrm>
            <a:off x="5409872" y="428916"/>
            <a:ext cx="11801042" cy="1703864"/>
          </a:xfrm>
          <a:prstGeom prst="rect">
            <a:avLst/>
          </a:prstGeom>
        </p:spPr>
        <p:txBody>
          <a:bodyPr wrap="square" lIns="0" tIns="0" rIns="0" bIns="0" rtlCol="0" anchor="t">
            <a:spAutoFit/>
          </a:bodyPr>
          <a:lstStyle/>
          <a:p>
            <a:pPr algn="just">
              <a:lnSpc>
                <a:spcPts val="7000"/>
              </a:lnSpc>
            </a:pPr>
            <a:r>
              <a:rPr lang="en-US" sz="5000" b="1" dirty="0">
                <a:solidFill>
                  <a:srgbClr val="21B0C3"/>
                </a:solidFill>
                <a:latin typeface="Verdana" panose="020B0604030504040204" pitchFamily="34" charset="0"/>
                <a:ea typeface="Verdana" panose="020B0604030504040204" pitchFamily="34" charset="0"/>
                <a:cs typeface="Helvetica World Bold"/>
                <a:sym typeface="Helvetica World Bold"/>
              </a:rPr>
              <a:t>ALLOCUTIONS DE BIENVENUE ET REMARQUES PRÉLIMINAIRES </a:t>
            </a:r>
          </a:p>
        </p:txBody>
      </p:sp>
      <p:grpSp>
        <p:nvGrpSpPr>
          <p:cNvPr id="9" name="Group 9"/>
          <p:cNvGrpSpPr/>
          <p:nvPr/>
        </p:nvGrpSpPr>
        <p:grpSpPr>
          <a:xfrm>
            <a:off x="8517470" y="7912615"/>
            <a:ext cx="9395431" cy="1170195"/>
            <a:chOff x="0" y="0"/>
            <a:chExt cx="2474517" cy="308200"/>
          </a:xfrm>
        </p:grpSpPr>
        <p:sp>
          <p:nvSpPr>
            <p:cNvPr id="10" name="Freeform 10"/>
            <p:cNvSpPr/>
            <p:nvPr/>
          </p:nvSpPr>
          <p:spPr>
            <a:xfrm>
              <a:off x="0" y="0"/>
              <a:ext cx="2474517" cy="308200"/>
            </a:xfrm>
            <a:custGeom>
              <a:avLst/>
              <a:gdLst/>
              <a:ahLst/>
              <a:cxnLst/>
              <a:rect l="l" t="t" r="r" b="b"/>
              <a:pathLst>
                <a:path w="2474517" h="308200">
                  <a:moveTo>
                    <a:pt x="41715" y="0"/>
                  </a:moveTo>
                  <a:lnTo>
                    <a:pt x="2432802" y="0"/>
                  </a:lnTo>
                  <a:cubicBezTo>
                    <a:pt x="2455840" y="0"/>
                    <a:pt x="2474517" y="18677"/>
                    <a:pt x="2474517" y="41715"/>
                  </a:cubicBezTo>
                  <a:lnTo>
                    <a:pt x="2474517" y="266484"/>
                  </a:lnTo>
                  <a:cubicBezTo>
                    <a:pt x="2474517" y="277548"/>
                    <a:pt x="2470122" y="288158"/>
                    <a:pt x="2462299" y="295981"/>
                  </a:cubicBezTo>
                  <a:cubicBezTo>
                    <a:pt x="2454476" y="303805"/>
                    <a:pt x="2443865" y="308200"/>
                    <a:pt x="2432802" y="308200"/>
                  </a:cubicBezTo>
                  <a:lnTo>
                    <a:pt x="41715" y="308200"/>
                  </a:lnTo>
                  <a:cubicBezTo>
                    <a:pt x="18677" y="308200"/>
                    <a:pt x="0" y="289523"/>
                    <a:pt x="0" y="266484"/>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11" name="TextBox 11"/>
            <p:cNvSpPr txBox="1"/>
            <p:nvPr/>
          </p:nvSpPr>
          <p:spPr>
            <a:xfrm>
              <a:off x="0" y="19050"/>
              <a:ext cx="2474517" cy="289150"/>
            </a:xfrm>
            <a:prstGeom prst="rect">
              <a:avLst/>
            </a:prstGeom>
          </p:spPr>
          <p:txBody>
            <a:bodyPr lIns="50800" tIns="50800" rIns="50800" bIns="50800" rtlCol="0" anchor="ctr"/>
            <a:lstStyle/>
            <a:p>
              <a:pPr algn="ctr">
                <a:lnSpc>
                  <a:spcPts val="1500"/>
                </a:lnSpc>
              </a:pPr>
              <a:endParaRPr/>
            </a:p>
          </p:txBody>
        </p:sp>
      </p:grpSp>
      <p:sp>
        <p:nvSpPr>
          <p:cNvPr id="12" name="Freeform 12"/>
          <p:cNvSpPr/>
          <p:nvPr/>
        </p:nvSpPr>
        <p:spPr>
          <a:xfrm>
            <a:off x="1028700" y="9258300"/>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5"/>
            <a:stretch>
              <a:fillRect l="-614" t="-3219" r="-614"/>
            </a:stretch>
          </a:blipFill>
        </p:spPr>
        <p:txBody>
          <a:bodyPr/>
          <a:lstStyle/>
          <a:p>
            <a:endParaRPr lang="LID4096"/>
          </a:p>
        </p:txBody>
      </p:sp>
      <p:sp>
        <p:nvSpPr>
          <p:cNvPr id="13" name="Freeform 13"/>
          <p:cNvSpPr/>
          <p:nvPr/>
        </p:nvSpPr>
        <p:spPr>
          <a:xfrm>
            <a:off x="4444270" y="9258300"/>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6"/>
            <a:stretch>
              <a:fillRect/>
            </a:stretch>
          </a:blipFill>
        </p:spPr>
        <p:txBody>
          <a:bodyPr/>
          <a:lstStyle/>
          <a:p>
            <a:endParaRPr lang="LID4096"/>
          </a:p>
        </p:txBody>
      </p:sp>
      <p:sp>
        <p:nvSpPr>
          <p:cNvPr id="14" name="Freeform 14"/>
          <p:cNvSpPr/>
          <p:nvPr/>
        </p:nvSpPr>
        <p:spPr>
          <a:xfrm>
            <a:off x="3372446" y="9258300"/>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7"/>
            <a:stretch>
              <a:fillRect b="-13464"/>
            </a:stretch>
          </a:blipFill>
        </p:spPr>
        <p:txBody>
          <a:bodyPr/>
          <a:lstStyle/>
          <a:p>
            <a:endParaRPr lang="LID4096"/>
          </a:p>
        </p:txBody>
      </p:sp>
      <p:grpSp>
        <p:nvGrpSpPr>
          <p:cNvPr id="15" name="Group 15"/>
          <p:cNvGrpSpPr/>
          <p:nvPr/>
        </p:nvGrpSpPr>
        <p:grpSpPr>
          <a:xfrm>
            <a:off x="8517470" y="4169408"/>
            <a:ext cx="9395431" cy="1571131"/>
            <a:chOff x="0" y="0"/>
            <a:chExt cx="2474517" cy="413796"/>
          </a:xfrm>
        </p:grpSpPr>
        <p:sp>
          <p:nvSpPr>
            <p:cNvPr id="16" name="Freeform 16"/>
            <p:cNvSpPr/>
            <p:nvPr/>
          </p:nvSpPr>
          <p:spPr>
            <a:xfrm>
              <a:off x="0" y="0"/>
              <a:ext cx="2474517" cy="413796"/>
            </a:xfrm>
            <a:custGeom>
              <a:avLst/>
              <a:gdLst/>
              <a:ahLst/>
              <a:cxnLst/>
              <a:rect l="l" t="t" r="r" b="b"/>
              <a:pathLst>
                <a:path w="2474517" h="413796">
                  <a:moveTo>
                    <a:pt x="41715" y="0"/>
                  </a:moveTo>
                  <a:lnTo>
                    <a:pt x="2432802" y="0"/>
                  </a:lnTo>
                  <a:cubicBezTo>
                    <a:pt x="2455840" y="0"/>
                    <a:pt x="2474517" y="18677"/>
                    <a:pt x="2474517" y="41715"/>
                  </a:cubicBezTo>
                  <a:lnTo>
                    <a:pt x="2474517" y="372080"/>
                  </a:lnTo>
                  <a:cubicBezTo>
                    <a:pt x="2474517" y="383144"/>
                    <a:pt x="2470122" y="393754"/>
                    <a:pt x="2462299" y="401578"/>
                  </a:cubicBezTo>
                  <a:cubicBezTo>
                    <a:pt x="2454476" y="409401"/>
                    <a:pt x="2443865" y="413796"/>
                    <a:pt x="2432802" y="413796"/>
                  </a:cubicBezTo>
                  <a:lnTo>
                    <a:pt x="41715" y="413796"/>
                  </a:lnTo>
                  <a:cubicBezTo>
                    <a:pt x="30652" y="413796"/>
                    <a:pt x="20041" y="409401"/>
                    <a:pt x="12218" y="401578"/>
                  </a:cubicBezTo>
                  <a:cubicBezTo>
                    <a:pt x="4395" y="393754"/>
                    <a:pt x="0" y="383144"/>
                    <a:pt x="0" y="372080"/>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17" name="TextBox 17"/>
            <p:cNvSpPr txBox="1"/>
            <p:nvPr/>
          </p:nvSpPr>
          <p:spPr>
            <a:xfrm>
              <a:off x="0" y="19050"/>
              <a:ext cx="2474517" cy="394746"/>
            </a:xfrm>
            <a:prstGeom prst="rect">
              <a:avLst/>
            </a:prstGeom>
          </p:spPr>
          <p:txBody>
            <a:bodyPr lIns="50800" tIns="50800" rIns="50800" bIns="50800" rtlCol="0" anchor="ctr"/>
            <a:lstStyle/>
            <a:p>
              <a:pPr algn="ctr">
                <a:lnSpc>
                  <a:spcPts val="1500"/>
                </a:lnSpc>
              </a:pPr>
              <a:endParaRPr/>
            </a:p>
          </p:txBody>
        </p:sp>
      </p:grpSp>
      <p:sp>
        <p:nvSpPr>
          <p:cNvPr id="18" name="TextBox 18"/>
          <p:cNvSpPr txBox="1"/>
          <p:nvPr/>
        </p:nvSpPr>
        <p:spPr>
          <a:xfrm>
            <a:off x="8597894" y="4235166"/>
            <a:ext cx="9208083" cy="1399679"/>
          </a:xfrm>
          <a:prstGeom prst="rect">
            <a:avLst/>
          </a:prstGeom>
        </p:spPr>
        <p:txBody>
          <a:bodyPr wrap="square" lIns="0" tIns="0" rIns="0" bIns="0" rtlCol="0" anchor="t">
            <a:spAutoFit/>
          </a:bodyPr>
          <a:lstStyle/>
          <a:p>
            <a:pPr algn="ctr">
              <a:lnSpc>
                <a:spcPts val="2800"/>
              </a:lnSpc>
            </a:pP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Représentante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de la Commission de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l’Union</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africaine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 </a:t>
            </a:r>
          </a:p>
          <a:p>
            <a:pPr algn="ctr">
              <a:lnSpc>
                <a:spcPts val="2800"/>
              </a:lnSpc>
            </a:pPr>
            <a:r>
              <a:rPr lang="en-US" sz="2000" b="1" dirty="0">
                <a:solidFill>
                  <a:srgbClr val="000000"/>
                </a:solidFill>
                <a:latin typeface="Verdana" panose="020B0604030504040204" pitchFamily="34" charset="0"/>
                <a:ea typeface="Verdana" panose="020B0604030504040204" pitchFamily="34" charset="0"/>
                <a:cs typeface="Helvetica World Bold"/>
                <a:sym typeface="Helvetica World Bold"/>
              </a:rPr>
              <a:t>Caroline TAGWIREYI</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p>
          <a:p>
            <a:pPr algn="ctr">
              <a:lnSpc>
                <a:spcPts val="2800"/>
              </a:lnSpc>
            </a:pP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fonctionnaire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principale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chargée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l’Atténuation</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du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changement</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climatique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direction de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l’Environnement</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durable et de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l’Economie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bleue</a:t>
            </a:r>
            <a:endParaRPr lang="en-US" sz="2000" dirty="0">
              <a:solidFill>
                <a:srgbClr val="000000"/>
              </a:solidFill>
              <a:latin typeface="Verdana" panose="020B0604030504040204" pitchFamily="34" charset="0"/>
              <a:ea typeface="Verdana" panose="020B0604030504040204" pitchFamily="34" charset="0"/>
              <a:cs typeface="Helvetica World"/>
              <a:sym typeface="Helvetica World"/>
            </a:endParaRPr>
          </a:p>
        </p:txBody>
      </p:sp>
      <p:sp>
        <p:nvSpPr>
          <p:cNvPr id="19" name="TextBox 19"/>
          <p:cNvSpPr txBox="1"/>
          <p:nvPr/>
        </p:nvSpPr>
        <p:spPr>
          <a:xfrm>
            <a:off x="8704818" y="8117348"/>
            <a:ext cx="8831883" cy="681533"/>
          </a:xfrm>
          <a:prstGeom prst="rect">
            <a:avLst/>
          </a:prstGeom>
        </p:spPr>
        <p:txBody>
          <a:bodyPr lIns="0" tIns="0" rIns="0" bIns="0" rtlCol="0" anchor="t">
            <a:spAutoFit/>
          </a:bodyPr>
          <a:lstStyle/>
          <a:p>
            <a:pPr algn="ctr">
              <a:lnSpc>
                <a:spcPts val="2800"/>
              </a:lnSpc>
            </a:pP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coordinatrice-Résidente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des Nations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unies</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Maurice et Seychelles : </a:t>
            </a:r>
          </a:p>
          <a:p>
            <a:pPr algn="ctr">
              <a:lnSpc>
                <a:spcPts val="2800"/>
              </a:lnSpc>
            </a:pPr>
            <a:r>
              <a:rPr lang="en-US" sz="2000" b="1" dirty="0">
                <a:solidFill>
                  <a:srgbClr val="000000"/>
                </a:solidFill>
                <a:latin typeface="Verdana" panose="020B0604030504040204" pitchFamily="34" charset="0"/>
                <a:ea typeface="Verdana" panose="020B0604030504040204" pitchFamily="34" charset="0"/>
                <a:cs typeface="Helvetica World Bold"/>
                <a:sym typeface="Helvetica World Bold"/>
              </a:rPr>
              <a:t>Lisa SIMRIQUE SINGH</a:t>
            </a:r>
          </a:p>
        </p:txBody>
      </p:sp>
      <p:grpSp>
        <p:nvGrpSpPr>
          <p:cNvPr id="20" name="Group 20"/>
          <p:cNvGrpSpPr/>
          <p:nvPr/>
        </p:nvGrpSpPr>
        <p:grpSpPr>
          <a:xfrm>
            <a:off x="8517470" y="5959613"/>
            <a:ext cx="9395431" cy="1736111"/>
            <a:chOff x="0" y="0"/>
            <a:chExt cx="2474517" cy="457247"/>
          </a:xfrm>
        </p:grpSpPr>
        <p:sp>
          <p:nvSpPr>
            <p:cNvPr id="21" name="Freeform 21"/>
            <p:cNvSpPr/>
            <p:nvPr/>
          </p:nvSpPr>
          <p:spPr>
            <a:xfrm>
              <a:off x="0" y="0"/>
              <a:ext cx="2474517" cy="457247"/>
            </a:xfrm>
            <a:custGeom>
              <a:avLst/>
              <a:gdLst/>
              <a:ahLst/>
              <a:cxnLst/>
              <a:rect l="l" t="t" r="r" b="b"/>
              <a:pathLst>
                <a:path w="2474517" h="457247">
                  <a:moveTo>
                    <a:pt x="41715" y="0"/>
                  </a:moveTo>
                  <a:lnTo>
                    <a:pt x="2432802" y="0"/>
                  </a:lnTo>
                  <a:cubicBezTo>
                    <a:pt x="2455840" y="0"/>
                    <a:pt x="2474517" y="18677"/>
                    <a:pt x="2474517" y="41715"/>
                  </a:cubicBezTo>
                  <a:lnTo>
                    <a:pt x="2474517" y="415532"/>
                  </a:lnTo>
                  <a:cubicBezTo>
                    <a:pt x="2474517" y="438571"/>
                    <a:pt x="2455840" y="457247"/>
                    <a:pt x="2432802" y="457247"/>
                  </a:cubicBezTo>
                  <a:lnTo>
                    <a:pt x="41715" y="457247"/>
                  </a:lnTo>
                  <a:cubicBezTo>
                    <a:pt x="30652" y="457247"/>
                    <a:pt x="20041" y="452852"/>
                    <a:pt x="12218" y="445029"/>
                  </a:cubicBezTo>
                  <a:cubicBezTo>
                    <a:pt x="4395" y="437206"/>
                    <a:pt x="0" y="426595"/>
                    <a:pt x="0" y="415532"/>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22" name="TextBox 22"/>
            <p:cNvSpPr txBox="1"/>
            <p:nvPr/>
          </p:nvSpPr>
          <p:spPr>
            <a:xfrm>
              <a:off x="0" y="19050"/>
              <a:ext cx="2474517" cy="438197"/>
            </a:xfrm>
            <a:prstGeom prst="rect">
              <a:avLst/>
            </a:prstGeom>
          </p:spPr>
          <p:txBody>
            <a:bodyPr lIns="50800" tIns="50800" rIns="50800" bIns="50800" rtlCol="0" anchor="ctr"/>
            <a:lstStyle/>
            <a:p>
              <a:pPr algn="ctr">
                <a:lnSpc>
                  <a:spcPts val="1500"/>
                </a:lnSpc>
              </a:pPr>
              <a:endParaRPr/>
            </a:p>
          </p:txBody>
        </p:sp>
      </p:grpSp>
      <p:sp>
        <p:nvSpPr>
          <p:cNvPr id="23" name="TextBox 23"/>
          <p:cNvSpPr txBox="1"/>
          <p:nvPr/>
        </p:nvSpPr>
        <p:spPr>
          <a:xfrm>
            <a:off x="8704818" y="6098846"/>
            <a:ext cx="9101159" cy="1399679"/>
          </a:xfrm>
          <a:prstGeom prst="rect">
            <a:avLst/>
          </a:prstGeom>
        </p:spPr>
        <p:txBody>
          <a:bodyPr wrap="square" lIns="0" tIns="0" rIns="0" bIns="0" rtlCol="0" anchor="t">
            <a:spAutoFit/>
          </a:bodyPr>
          <a:lstStyle/>
          <a:p>
            <a:pPr algn="ctr">
              <a:lnSpc>
                <a:spcPts val="2800"/>
              </a:lnSpc>
            </a:pP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Représentant</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de la CEA : </a:t>
            </a:r>
          </a:p>
          <a:p>
            <a:pPr algn="ctr">
              <a:lnSpc>
                <a:spcPts val="2800"/>
              </a:lnSpc>
            </a:pPr>
            <a:r>
              <a:rPr lang="en-US" sz="2000" b="1" dirty="0">
                <a:solidFill>
                  <a:srgbClr val="000000"/>
                </a:solidFill>
                <a:latin typeface="Verdana" panose="020B0604030504040204" pitchFamily="34" charset="0"/>
                <a:ea typeface="Verdana" panose="020B0604030504040204" pitchFamily="34" charset="0"/>
                <a:cs typeface="Helvetica World Bold"/>
                <a:sym typeface="Helvetica World Bold"/>
              </a:rPr>
              <a:t>Nassim OULMANE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chef de la section des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Ressources</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naturelles</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l’Economie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verte et de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l’Economie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bleue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division des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Changements</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climatiques</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de la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Sécurité</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alimentaire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et des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Ressources</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naturelles</a:t>
            </a:r>
            <a:endParaRPr lang="en-US" sz="2000" dirty="0">
              <a:solidFill>
                <a:srgbClr val="000000"/>
              </a:solidFill>
              <a:latin typeface="Verdana" panose="020B0604030504040204" pitchFamily="34" charset="0"/>
              <a:ea typeface="Verdana" panose="020B0604030504040204" pitchFamily="34" charset="0"/>
              <a:cs typeface="Helvetica World"/>
              <a:sym typeface="Helvetica World"/>
            </a:endParaRPr>
          </a:p>
        </p:txBody>
      </p:sp>
      <p:grpSp>
        <p:nvGrpSpPr>
          <p:cNvPr id="24" name="Group 24"/>
          <p:cNvGrpSpPr/>
          <p:nvPr/>
        </p:nvGrpSpPr>
        <p:grpSpPr>
          <a:xfrm>
            <a:off x="8517470" y="2836416"/>
            <a:ext cx="9395431" cy="1170195"/>
            <a:chOff x="0" y="0"/>
            <a:chExt cx="2474517" cy="308200"/>
          </a:xfrm>
        </p:grpSpPr>
        <p:sp>
          <p:nvSpPr>
            <p:cNvPr id="25" name="Freeform 25"/>
            <p:cNvSpPr/>
            <p:nvPr/>
          </p:nvSpPr>
          <p:spPr>
            <a:xfrm>
              <a:off x="0" y="0"/>
              <a:ext cx="2474517" cy="308200"/>
            </a:xfrm>
            <a:custGeom>
              <a:avLst/>
              <a:gdLst/>
              <a:ahLst/>
              <a:cxnLst/>
              <a:rect l="l" t="t" r="r" b="b"/>
              <a:pathLst>
                <a:path w="2474517" h="308200">
                  <a:moveTo>
                    <a:pt x="41715" y="0"/>
                  </a:moveTo>
                  <a:lnTo>
                    <a:pt x="2432802" y="0"/>
                  </a:lnTo>
                  <a:cubicBezTo>
                    <a:pt x="2455840" y="0"/>
                    <a:pt x="2474517" y="18677"/>
                    <a:pt x="2474517" y="41715"/>
                  </a:cubicBezTo>
                  <a:lnTo>
                    <a:pt x="2474517" y="266484"/>
                  </a:lnTo>
                  <a:cubicBezTo>
                    <a:pt x="2474517" y="277548"/>
                    <a:pt x="2470122" y="288158"/>
                    <a:pt x="2462299" y="295981"/>
                  </a:cubicBezTo>
                  <a:cubicBezTo>
                    <a:pt x="2454476" y="303805"/>
                    <a:pt x="2443865" y="308200"/>
                    <a:pt x="2432802" y="308200"/>
                  </a:cubicBezTo>
                  <a:lnTo>
                    <a:pt x="41715" y="308200"/>
                  </a:lnTo>
                  <a:cubicBezTo>
                    <a:pt x="18677" y="308200"/>
                    <a:pt x="0" y="289523"/>
                    <a:pt x="0" y="266484"/>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26" name="TextBox 26"/>
            <p:cNvSpPr txBox="1"/>
            <p:nvPr/>
          </p:nvSpPr>
          <p:spPr>
            <a:xfrm>
              <a:off x="0" y="19050"/>
              <a:ext cx="2474517" cy="289150"/>
            </a:xfrm>
            <a:prstGeom prst="rect">
              <a:avLst/>
            </a:prstGeom>
          </p:spPr>
          <p:txBody>
            <a:bodyPr lIns="50800" tIns="50800" rIns="50800" bIns="50800" rtlCol="0" anchor="ctr"/>
            <a:lstStyle/>
            <a:p>
              <a:pPr algn="ctr">
                <a:lnSpc>
                  <a:spcPts val="1500"/>
                </a:lnSpc>
              </a:pPr>
              <a:endParaRPr/>
            </a:p>
          </p:txBody>
        </p:sp>
      </p:grpSp>
      <p:sp>
        <p:nvSpPr>
          <p:cNvPr id="27" name="TextBox 27"/>
          <p:cNvSpPr txBox="1"/>
          <p:nvPr/>
        </p:nvSpPr>
        <p:spPr>
          <a:xfrm>
            <a:off x="8799245" y="3041149"/>
            <a:ext cx="8831883" cy="681533"/>
          </a:xfrm>
          <a:prstGeom prst="rect">
            <a:avLst/>
          </a:prstGeom>
        </p:spPr>
        <p:txBody>
          <a:bodyPr lIns="0" tIns="0" rIns="0" bIns="0" rtlCol="0" anchor="t">
            <a:spAutoFit/>
          </a:bodyPr>
          <a:lstStyle/>
          <a:p>
            <a:pPr algn="ctr">
              <a:lnSpc>
                <a:spcPts val="2800"/>
              </a:lnSpc>
            </a:pP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Mot de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bienvenue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du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représentant</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de la COI : </a:t>
            </a:r>
          </a:p>
          <a:p>
            <a:pPr algn="ctr">
              <a:lnSpc>
                <a:spcPts val="2800"/>
              </a:lnSpc>
            </a:pPr>
            <a:r>
              <a:rPr lang="en-US" sz="2000" b="1" dirty="0">
                <a:solidFill>
                  <a:srgbClr val="000000"/>
                </a:solidFill>
                <a:latin typeface="Verdana" panose="020B0604030504040204" pitchFamily="34" charset="0"/>
                <a:ea typeface="Verdana" panose="020B0604030504040204" pitchFamily="34" charset="0"/>
                <a:cs typeface="Helvetica World Bold"/>
                <a:sym typeface="Helvetica World Bold"/>
              </a:rPr>
              <a:t>RAJ MOHABEER</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chargé de mission</a:t>
            </a:r>
          </a:p>
        </p:txBody>
      </p:sp>
      <p:sp>
        <p:nvSpPr>
          <p:cNvPr id="29" name="TextBox 12">
            <a:extLst>
              <a:ext uri="{FF2B5EF4-FFF2-40B4-BE49-F238E27FC236}">
                <a16:creationId xmlns:a16="http://schemas.microsoft.com/office/drawing/2014/main" id="{7032FCB9-2952-1B30-98C3-E650E2C1833B}"/>
              </a:ext>
            </a:extLst>
          </p:cNvPr>
          <p:cNvSpPr txBox="1"/>
          <p:nvPr/>
        </p:nvSpPr>
        <p:spPr>
          <a:xfrm>
            <a:off x="17141216" y="9644705"/>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116B3-16A5-6711-594A-613FB2DE64D3}"/>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065363-0235-7BBC-BD54-0A992D36C1B6}"/>
              </a:ext>
            </a:extLst>
          </p:cNvPr>
          <p:cNvSpPr>
            <a:spLocks noGrp="1"/>
          </p:cNvSpPr>
          <p:nvPr>
            <p:ph idx="1"/>
          </p:nvPr>
        </p:nvSpPr>
        <p:spPr>
          <a:xfrm>
            <a:off x="432618" y="1595198"/>
            <a:ext cx="14859000" cy="7810500"/>
          </a:xfrm>
        </p:spPr>
        <p:txBody>
          <a:bodyPr>
            <a:normAutofit/>
          </a:bodyPr>
          <a:lstStyle/>
          <a:p>
            <a:pPr marL="0" indent="0">
              <a:buNone/>
            </a:pPr>
            <a:endParaRPr lang="fr-FR" dirty="0"/>
          </a:p>
          <a:p>
            <a:endParaRPr lang="fr-FR" dirty="0"/>
          </a:p>
          <a:p>
            <a:pPr marL="0" indent="0">
              <a:buNone/>
            </a:pPr>
            <a:endParaRPr lang="fr-FR" dirty="0"/>
          </a:p>
          <a:p>
            <a:endParaRPr lang="fr-FR" dirty="0"/>
          </a:p>
          <a:p>
            <a:endParaRPr lang="fr-FR" dirty="0"/>
          </a:p>
          <a:p>
            <a:endParaRPr lang="fr-FR" dirty="0"/>
          </a:p>
          <a:p>
            <a:endParaRPr lang="fr-FR" dirty="0"/>
          </a:p>
          <a:p>
            <a:endParaRPr lang="fr-FR" dirty="0"/>
          </a:p>
        </p:txBody>
      </p:sp>
      <p:sp>
        <p:nvSpPr>
          <p:cNvPr id="6" name="TextBox 5">
            <a:extLst>
              <a:ext uri="{FF2B5EF4-FFF2-40B4-BE49-F238E27FC236}">
                <a16:creationId xmlns:a16="http://schemas.microsoft.com/office/drawing/2014/main" id="{56556F15-C550-5318-4EA4-EABFF43C2B1B}"/>
              </a:ext>
            </a:extLst>
          </p:cNvPr>
          <p:cNvSpPr txBox="1"/>
          <p:nvPr/>
        </p:nvSpPr>
        <p:spPr>
          <a:xfrm>
            <a:off x="8381999" y="3850833"/>
            <a:ext cx="8590942" cy="393954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lgn="just">
              <a:buFontTx/>
              <a:buChar char="-"/>
            </a:pPr>
            <a:r>
              <a:rPr lang="fr-FR" sz="2500" dirty="0">
                <a:latin typeface="Verdana 2" panose="020B0604020202020204" charset="0"/>
                <a:cs typeface="Verdana 2" panose="020B0604020202020204" charset="0"/>
              </a:rPr>
              <a:t>La loi cadre sur la gestion des déchets </a:t>
            </a:r>
          </a:p>
          <a:p>
            <a:pPr marL="285750" indent="-285750" algn="just">
              <a:buFontTx/>
              <a:buChar char="-"/>
            </a:pPr>
            <a:r>
              <a:rPr lang="fr-FR" sz="2500" dirty="0">
                <a:latin typeface="Verdana 2" panose="020B0604020202020204" charset="0"/>
                <a:cs typeface="Verdana 2" panose="020B0604020202020204" charset="0"/>
              </a:rPr>
              <a:t>La loi cadre sur l’environnement</a:t>
            </a:r>
          </a:p>
          <a:p>
            <a:pPr marL="285750" indent="-285750" algn="just">
              <a:buFontTx/>
              <a:buChar char="-"/>
            </a:pPr>
            <a:r>
              <a:rPr lang="fr-FR" sz="2500" dirty="0">
                <a:latin typeface="Verdana 2" panose="020B0604020202020204" charset="0"/>
                <a:cs typeface="Verdana 2" panose="020B0604020202020204" charset="0"/>
              </a:rPr>
              <a:t>Loi sur l’interdiction des sachets et emballages plastiques non biodégradable</a:t>
            </a:r>
          </a:p>
          <a:p>
            <a:pPr marL="285750" indent="-285750" algn="just">
              <a:buFontTx/>
              <a:buChar char="-"/>
            </a:pPr>
            <a:r>
              <a:rPr lang="fr-FR" sz="2500" dirty="0">
                <a:latin typeface="Verdana 2" panose="020B0604020202020204" charset="0"/>
                <a:cs typeface="Verdana 2" panose="020B0604020202020204" charset="0"/>
              </a:rPr>
              <a:t>Stratégie nationale de gestion des déchets basé sur EC</a:t>
            </a:r>
          </a:p>
          <a:p>
            <a:pPr marL="285750" indent="-285750" algn="just">
              <a:buFontTx/>
              <a:buChar char="-"/>
            </a:pPr>
            <a:r>
              <a:rPr lang="fr-FR" sz="2500" dirty="0">
                <a:latin typeface="Verdana 2" panose="020B0604020202020204" charset="0"/>
                <a:cs typeface="Verdana 2" panose="020B0604020202020204" charset="0"/>
              </a:rPr>
              <a:t>Projets sur l’économie circulaire </a:t>
            </a:r>
          </a:p>
          <a:p>
            <a:pPr marL="285750" indent="-285750" algn="just">
              <a:buFontTx/>
              <a:buChar char="-"/>
            </a:pPr>
            <a:r>
              <a:rPr lang="fr-FR" sz="2500" dirty="0">
                <a:latin typeface="Verdana 2" panose="020B0604020202020204" charset="0"/>
                <a:cs typeface="Verdana 2" panose="020B0604020202020204" charset="0"/>
              </a:rPr>
              <a:t>Initiative des ONGs et associations  et du secteur privé sur les recyclages et valorisations des déchets </a:t>
            </a:r>
          </a:p>
          <a:p>
            <a:pPr marL="285750" indent="-285750" algn="just">
              <a:buFontTx/>
              <a:buChar char="-"/>
            </a:pPr>
            <a:r>
              <a:rPr lang="fr-FR" sz="2500" dirty="0">
                <a:latin typeface="Verdana 2" panose="020B0604020202020204" charset="0"/>
                <a:cs typeface="Verdana 2" panose="020B0604020202020204" charset="0"/>
              </a:rPr>
              <a:t>Mise en Place de partenariats PP sur l’économie circulaires</a:t>
            </a:r>
          </a:p>
        </p:txBody>
      </p:sp>
      <p:sp>
        <p:nvSpPr>
          <p:cNvPr id="7" name="Oval 6">
            <a:extLst>
              <a:ext uri="{FF2B5EF4-FFF2-40B4-BE49-F238E27FC236}">
                <a16:creationId xmlns:a16="http://schemas.microsoft.com/office/drawing/2014/main" id="{66BC309A-9DD5-2921-E484-EACC977D7F4C}"/>
              </a:ext>
            </a:extLst>
          </p:cNvPr>
          <p:cNvSpPr/>
          <p:nvPr/>
        </p:nvSpPr>
        <p:spPr>
          <a:xfrm>
            <a:off x="685800" y="3578480"/>
            <a:ext cx="5158153" cy="4334582"/>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4000" b="1" dirty="0">
                <a:latin typeface="Aharoni" panose="02010803020104030203" pitchFamily="2" charset="-79"/>
                <a:cs typeface="Aharoni" panose="02010803020104030203" pitchFamily="2" charset="-79"/>
              </a:rPr>
              <a:t>Phase embryonnaire</a:t>
            </a:r>
          </a:p>
          <a:p>
            <a:pPr algn="ctr"/>
            <a:endParaRPr lang="fr-KM" sz="4000" b="1" dirty="0"/>
          </a:p>
        </p:txBody>
      </p:sp>
      <p:sp>
        <p:nvSpPr>
          <p:cNvPr id="15" name="Rectangle 14">
            <a:extLst>
              <a:ext uri="{FF2B5EF4-FFF2-40B4-BE49-F238E27FC236}">
                <a16:creationId xmlns:a16="http://schemas.microsoft.com/office/drawing/2014/main" id="{247595E1-575A-EFAB-8187-AF90244EA686}"/>
              </a:ext>
            </a:extLst>
          </p:cNvPr>
          <p:cNvSpPr/>
          <p:nvPr/>
        </p:nvSpPr>
        <p:spPr>
          <a:xfrm>
            <a:off x="5410200" y="2659924"/>
            <a:ext cx="6157319" cy="707886"/>
          </a:xfrm>
          <a:prstGeom prst="rect">
            <a:avLst/>
          </a:prstGeom>
          <a:noFill/>
        </p:spPr>
        <p:txBody>
          <a:bodyPr wrap="square" lIns="91440" tIns="45720" rIns="91440" bIns="45720">
            <a:spAutoFit/>
          </a:bodyPr>
          <a:lstStyle/>
          <a:p>
            <a:r>
              <a:rPr lang="en-US" sz="4000" b="0" cap="none" spc="0" dirty="0">
                <a:ln w="0"/>
                <a:solidFill>
                  <a:schemeClr val="tx1"/>
                </a:solidFill>
                <a:effectLst>
                  <a:outerShdw blurRad="38100" dist="19050" dir="2700000" algn="tl" rotWithShape="0">
                    <a:schemeClr val="dk1">
                      <a:alpha val="40000"/>
                    </a:schemeClr>
                  </a:outerShdw>
                </a:effectLst>
              </a:rPr>
              <a:t>Initiatives de l'état Comorien</a:t>
            </a:r>
          </a:p>
        </p:txBody>
      </p:sp>
      <p:sp>
        <p:nvSpPr>
          <p:cNvPr id="19" name="Arrow: Pentagon 18">
            <a:extLst>
              <a:ext uri="{FF2B5EF4-FFF2-40B4-BE49-F238E27FC236}">
                <a16:creationId xmlns:a16="http://schemas.microsoft.com/office/drawing/2014/main" id="{4022395A-C90B-E8B4-6005-8582848DB969}"/>
              </a:ext>
            </a:extLst>
          </p:cNvPr>
          <p:cNvSpPr/>
          <p:nvPr/>
        </p:nvSpPr>
        <p:spPr>
          <a:xfrm>
            <a:off x="5843954" y="4802047"/>
            <a:ext cx="2538046" cy="1754326"/>
          </a:xfrm>
          <a:prstGeom prst="homePlate">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000" b="1" dirty="0">
                <a:solidFill>
                  <a:schemeClr val="accent6"/>
                </a:solidFill>
              </a:rPr>
              <a:t>Creation de l’Agence Nationale de Gestion des déchets</a:t>
            </a:r>
            <a:endParaRPr lang="fr-KM" sz="2000" b="1" dirty="0">
              <a:solidFill>
                <a:schemeClr val="accent6"/>
              </a:solidFill>
            </a:endParaRPr>
          </a:p>
        </p:txBody>
      </p:sp>
      <p:cxnSp>
        <p:nvCxnSpPr>
          <p:cNvPr id="21" name="Straight Connector 20">
            <a:extLst>
              <a:ext uri="{FF2B5EF4-FFF2-40B4-BE49-F238E27FC236}">
                <a16:creationId xmlns:a16="http://schemas.microsoft.com/office/drawing/2014/main" id="{9876D2EC-305D-885E-981C-DE2696B8D0CA}"/>
              </a:ext>
            </a:extLst>
          </p:cNvPr>
          <p:cNvCxnSpPr>
            <a:cxnSpLocks/>
          </p:cNvCxnSpPr>
          <p:nvPr/>
        </p:nvCxnSpPr>
        <p:spPr>
          <a:xfrm>
            <a:off x="8382000" y="4076700"/>
            <a:ext cx="0" cy="3108543"/>
          </a:xfrm>
          <a:prstGeom prst="line">
            <a:avLst/>
          </a:prstGeom>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D3C2858A-9AF7-FA93-2559-5C5E4AC3695A}"/>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9" name="Freeform 8">
            <a:extLst>
              <a:ext uri="{FF2B5EF4-FFF2-40B4-BE49-F238E27FC236}">
                <a16:creationId xmlns:a16="http://schemas.microsoft.com/office/drawing/2014/main" id="{57B533CE-5A30-328B-401A-CF57CD492630}"/>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10" name="Freeform 9">
            <a:extLst>
              <a:ext uri="{FF2B5EF4-FFF2-40B4-BE49-F238E27FC236}">
                <a16:creationId xmlns:a16="http://schemas.microsoft.com/office/drawing/2014/main" id="{1E4B811A-D273-B37E-2456-5BC5241F5B8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4" name="Titre 1">
            <a:extLst>
              <a:ext uri="{FF2B5EF4-FFF2-40B4-BE49-F238E27FC236}">
                <a16:creationId xmlns:a16="http://schemas.microsoft.com/office/drawing/2014/main" id="{E3DC5B20-01F6-12FD-1130-0CDE685F5704}"/>
              </a:ext>
            </a:extLst>
          </p:cNvPr>
          <p:cNvSpPr txBox="1">
            <a:spLocks/>
          </p:cNvSpPr>
          <p:nvPr/>
        </p:nvSpPr>
        <p:spPr>
          <a:xfrm>
            <a:off x="914400" y="939427"/>
            <a:ext cx="15472284"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Développements récents de l'économie circulaire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dans le pays</a:t>
            </a:r>
            <a:endParaRPr lang="en-BE" b="1" dirty="0"/>
          </a:p>
        </p:txBody>
      </p:sp>
      <p:sp>
        <p:nvSpPr>
          <p:cNvPr id="12" name="TextBox 15">
            <a:extLst>
              <a:ext uri="{FF2B5EF4-FFF2-40B4-BE49-F238E27FC236}">
                <a16:creationId xmlns:a16="http://schemas.microsoft.com/office/drawing/2014/main" id="{46654128-268F-9E63-D79E-2C2EB876F22A}"/>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38</a:t>
            </a:r>
          </a:p>
        </p:txBody>
      </p:sp>
    </p:spTree>
    <p:extLst>
      <p:ext uri="{BB962C8B-B14F-4D97-AF65-F5344CB8AC3E}">
        <p14:creationId xmlns:p14="http://schemas.microsoft.com/office/powerpoint/2010/main" val="1135003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F727F-BDE6-893B-1E96-03B4DDC068B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F276387-EF4C-72CC-C328-3622DBDD4598}"/>
              </a:ext>
            </a:extLst>
          </p:cNvPr>
          <p:cNvSpPr>
            <a:spLocks noGrp="1"/>
          </p:cNvSpPr>
          <p:nvPr>
            <p:ph type="title"/>
          </p:nvPr>
        </p:nvSpPr>
        <p:spPr>
          <a:xfrm>
            <a:off x="457199" y="274638"/>
            <a:ext cx="16315293" cy="1143000"/>
          </a:xfrm>
        </p:spPr>
        <p:txBody>
          <a:bodyPr>
            <a:normAutofit fontScale="90000"/>
          </a:bodyPr>
          <a:lstStyle/>
          <a:p>
            <a:br>
              <a:rPr lang="fr-FR" b="1" dirty="0">
                <a:solidFill>
                  <a:srgbClr val="002060"/>
                </a:solidFill>
              </a:rPr>
            </a:br>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Défis existants pour la mise en œuvre de l'économie circulaire dans le pays</a:t>
            </a:r>
            <a:b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br>
            <a:endParaRPr lang="x-none" b="1" dirty="0">
              <a:solidFill>
                <a:srgbClr val="002060"/>
              </a:solidFill>
            </a:endParaRPr>
          </a:p>
        </p:txBody>
      </p:sp>
      <p:sp>
        <p:nvSpPr>
          <p:cNvPr id="3" name="Espace réservé du contenu 2">
            <a:extLst>
              <a:ext uri="{FF2B5EF4-FFF2-40B4-BE49-F238E27FC236}">
                <a16:creationId xmlns:a16="http://schemas.microsoft.com/office/drawing/2014/main" id="{C5115BAB-C8F5-3C9E-0560-0E05D9D83559}"/>
              </a:ext>
            </a:extLst>
          </p:cNvPr>
          <p:cNvSpPr>
            <a:spLocks noGrp="1"/>
          </p:cNvSpPr>
          <p:nvPr>
            <p:ph idx="1"/>
          </p:nvPr>
        </p:nvSpPr>
        <p:spPr/>
        <p:txBody>
          <a:bodyPr>
            <a:normAutofit/>
          </a:bodyPr>
          <a:lstStyle/>
          <a:p>
            <a:pPr marL="0" indent="0">
              <a:buNone/>
            </a:pPr>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sp>
        <p:nvSpPr>
          <p:cNvPr id="7" name="Oval 6">
            <a:extLst>
              <a:ext uri="{FF2B5EF4-FFF2-40B4-BE49-F238E27FC236}">
                <a16:creationId xmlns:a16="http://schemas.microsoft.com/office/drawing/2014/main" id="{89D8DB7A-4F3A-D447-7F0C-F11861A1E168}"/>
              </a:ext>
            </a:extLst>
          </p:cNvPr>
          <p:cNvSpPr/>
          <p:nvPr/>
        </p:nvSpPr>
        <p:spPr>
          <a:xfrm>
            <a:off x="1110685" y="2099150"/>
            <a:ext cx="3513108" cy="3060289"/>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indent="0" algn="ctr">
              <a:buNone/>
            </a:pPr>
            <a:r>
              <a:rPr lang="fr-FR" sz="2400" b="1" dirty="0">
                <a:latin typeface="Verdana 2" panose="020B0604020202020204" charset="0"/>
                <a:cs typeface="Verdana 2" panose="020B0604020202020204" charset="0"/>
              </a:rPr>
              <a:t>Infrastructure insuffisante</a:t>
            </a:r>
          </a:p>
          <a:p>
            <a:pPr algn="ctr"/>
            <a:endParaRPr lang="fr-KM" sz="2400" b="1" dirty="0">
              <a:latin typeface="Verdana 2" panose="020B0604020202020204" charset="0"/>
              <a:cs typeface="Verdana 2" panose="020B0604020202020204" charset="0"/>
            </a:endParaRPr>
          </a:p>
        </p:txBody>
      </p:sp>
      <p:sp>
        <p:nvSpPr>
          <p:cNvPr id="8" name="Oval 7">
            <a:extLst>
              <a:ext uri="{FF2B5EF4-FFF2-40B4-BE49-F238E27FC236}">
                <a16:creationId xmlns:a16="http://schemas.microsoft.com/office/drawing/2014/main" id="{E2A6F1A7-6EF8-119F-92E9-E7CCBF06704E}"/>
              </a:ext>
            </a:extLst>
          </p:cNvPr>
          <p:cNvSpPr/>
          <p:nvPr/>
        </p:nvSpPr>
        <p:spPr>
          <a:xfrm>
            <a:off x="970117" y="5508412"/>
            <a:ext cx="3653676" cy="3299952"/>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indent="0" algn="ctr">
              <a:buNone/>
            </a:pPr>
            <a:r>
              <a:rPr lang="fr-FR" sz="2400" b="1" dirty="0">
                <a:latin typeface="Verdana 2" panose="020B0604020202020204" charset="0"/>
                <a:cs typeface="Verdana 2" panose="020B0604020202020204" charset="0"/>
              </a:rPr>
              <a:t>Conscientisation des parties prenantes</a:t>
            </a:r>
          </a:p>
          <a:p>
            <a:pPr algn="ctr"/>
            <a:endParaRPr lang="fr-KM" sz="2000" b="1" dirty="0">
              <a:latin typeface="Verdana 2" panose="020B0604020202020204" charset="0"/>
              <a:cs typeface="Verdana 2" panose="020B0604020202020204" charset="0"/>
            </a:endParaRPr>
          </a:p>
        </p:txBody>
      </p:sp>
      <p:sp>
        <p:nvSpPr>
          <p:cNvPr id="9" name="Oval 8">
            <a:extLst>
              <a:ext uri="{FF2B5EF4-FFF2-40B4-BE49-F238E27FC236}">
                <a16:creationId xmlns:a16="http://schemas.microsoft.com/office/drawing/2014/main" id="{B3B6C4EC-10BF-F41D-EE27-6F7D700733D8}"/>
              </a:ext>
            </a:extLst>
          </p:cNvPr>
          <p:cNvSpPr/>
          <p:nvPr/>
        </p:nvSpPr>
        <p:spPr>
          <a:xfrm>
            <a:off x="9601202" y="5913480"/>
            <a:ext cx="3384926" cy="2871399"/>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ctr"/>
            <a:r>
              <a:rPr lang="fr-FR" sz="2400" b="1" dirty="0">
                <a:latin typeface="Verdana 2" panose="020B0604020202020204" charset="0"/>
                <a:cs typeface="Verdana 2" panose="020B0604020202020204" charset="0"/>
              </a:rPr>
              <a:t>Résistance aux Changement</a:t>
            </a:r>
          </a:p>
          <a:p>
            <a:pPr algn="ctr"/>
            <a:endParaRPr lang="fr-KM" sz="2400" b="1" dirty="0">
              <a:latin typeface="Verdana 2" panose="020B0604020202020204" charset="0"/>
              <a:cs typeface="Verdana 2" panose="020B0604020202020204" charset="0"/>
            </a:endParaRPr>
          </a:p>
        </p:txBody>
      </p:sp>
      <p:sp>
        <p:nvSpPr>
          <p:cNvPr id="10" name="Oval 9">
            <a:extLst>
              <a:ext uri="{FF2B5EF4-FFF2-40B4-BE49-F238E27FC236}">
                <a16:creationId xmlns:a16="http://schemas.microsoft.com/office/drawing/2014/main" id="{0F8D4AE2-4B12-4D83-2D2A-5C0990A48EAC}"/>
              </a:ext>
            </a:extLst>
          </p:cNvPr>
          <p:cNvSpPr/>
          <p:nvPr/>
        </p:nvSpPr>
        <p:spPr>
          <a:xfrm>
            <a:off x="9601202" y="2193596"/>
            <a:ext cx="3384926" cy="2871399"/>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indent="0" algn="ctr">
              <a:buNone/>
            </a:pPr>
            <a:r>
              <a:rPr lang="fr-FR" sz="2400" b="1" dirty="0">
                <a:latin typeface="Verdana 2" panose="020B0604020202020204" charset="0"/>
                <a:cs typeface="Verdana 2" panose="020B0604020202020204" charset="0"/>
              </a:rPr>
              <a:t>Manque de financement </a:t>
            </a:r>
          </a:p>
          <a:p>
            <a:pPr algn="ctr"/>
            <a:endParaRPr lang="fr-KM" sz="2400" b="1" dirty="0">
              <a:latin typeface="Verdana 2" panose="020B0604020202020204" charset="0"/>
              <a:cs typeface="Verdana 2" panose="020B0604020202020204" charset="0"/>
            </a:endParaRPr>
          </a:p>
        </p:txBody>
      </p:sp>
      <p:sp>
        <p:nvSpPr>
          <p:cNvPr id="11" name="TextBox 10">
            <a:extLst>
              <a:ext uri="{FF2B5EF4-FFF2-40B4-BE49-F238E27FC236}">
                <a16:creationId xmlns:a16="http://schemas.microsoft.com/office/drawing/2014/main" id="{805658AB-6DB8-CDF7-B86F-AF6058DAF597}"/>
              </a:ext>
            </a:extLst>
          </p:cNvPr>
          <p:cNvSpPr txBox="1"/>
          <p:nvPr/>
        </p:nvSpPr>
        <p:spPr>
          <a:xfrm>
            <a:off x="4160635" y="2609341"/>
            <a:ext cx="4371779" cy="1645563"/>
          </a:xfrm>
          <a:prstGeom prst="roundRect">
            <a:avLst>
              <a:gd name="adj" fmla="val 8680"/>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buFontTx/>
              <a:buChar char="-"/>
            </a:pPr>
            <a:r>
              <a:rPr lang="fr-FR" sz="2400" dirty="0">
                <a:latin typeface="Verdana 2" panose="020B0604020202020204" charset="0"/>
                <a:cs typeface="Verdana 2" panose="020B0604020202020204" charset="0"/>
              </a:rPr>
              <a:t>Recyclage, </a:t>
            </a:r>
          </a:p>
          <a:p>
            <a:pPr marL="285750" indent="-285750">
              <a:buFontTx/>
              <a:buChar char="-"/>
            </a:pPr>
            <a:r>
              <a:rPr lang="fr-FR" sz="2400" dirty="0">
                <a:latin typeface="Verdana 2" panose="020B0604020202020204" charset="0"/>
                <a:cs typeface="Verdana 2" panose="020B0604020202020204" charset="0"/>
              </a:rPr>
              <a:t>Absence de tri des déchets</a:t>
            </a:r>
          </a:p>
          <a:p>
            <a:pPr marL="285750" indent="-285750">
              <a:buFontTx/>
              <a:buChar char="-"/>
            </a:pPr>
            <a:r>
              <a:rPr lang="fr-FR" sz="2400" dirty="0">
                <a:latin typeface="Verdana 2" panose="020B0604020202020204" charset="0"/>
                <a:cs typeface="Verdana 2" panose="020B0604020202020204" charset="0"/>
              </a:rPr>
              <a:t>Valorisation </a:t>
            </a:r>
          </a:p>
          <a:p>
            <a:pPr marL="285750" indent="-285750">
              <a:buFontTx/>
              <a:buChar char="-"/>
            </a:pPr>
            <a:r>
              <a:rPr lang="fr-FR" sz="2400" dirty="0">
                <a:latin typeface="Verdana 2" panose="020B0604020202020204" charset="0"/>
                <a:cs typeface="Verdana 2" panose="020B0604020202020204" charset="0"/>
              </a:rPr>
              <a:t>Traitement des déchets</a:t>
            </a:r>
          </a:p>
        </p:txBody>
      </p:sp>
      <p:sp>
        <p:nvSpPr>
          <p:cNvPr id="12" name="TextBox 11">
            <a:extLst>
              <a:ext uri="{FF2B5EF4-FFF2-40B4-BE49-F238E27FC236}">
                <a16:creationId xmlns:a16="http://schemas.microsoft.com/office/drawing/2014/main" id="{4A28B1F5-A37D-3F8B-FCB4-EE30E013EE5F}"/>
              </a:ext>
            </a:extLst>
          </p:cNvPr>
          <p:cNvSpPr txBox="1"/>
          <p:nvPr/>
        </p:nvSpPr>
        <p:spPr>
          <a:xfrm>
            <a:off x="4074775" y="6077245"/>
            <a:ext cx="4693315" cy="2032754"/>
          </a:xfrm>
          <a:prstGeom prst="roundRect">
            <a:avLst>
              <a:gd name="adj" fmla="val 8680"/>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buFontTx/>
              <a:buChar char="-"/>
            </a:pPr>
            <a:r>
              <a:rPr lang="fr-FR" sz="2400" dirty="0">
                <a:latin typeface="Verdana 2" panose="020B0604020202020204" charset="0"/>
                <a:cs typeface="Verdana 2" panose="020B0604020202020204" charset="0"/>
              </a:rPr>
              <a:t>Manque de connaissances</a:t>
            </a:r>
          </a:p>
          <a:p>
            <a:pPr marL="285750" indent="-285750">
              <a:buFontTx/>
              <a:buChar char="-"/>
            </a:pPr>
            <a:r>
              <a:rPr lang="fr-FR" sz="2400" dirty="0">
                <a:latin typeface="Verdana 2" panose="020B0604020202020204" charset="0"/>
                <a:cs typeface="Verdana 2" panose="020B0604020202020204" charset="0"/>
              </a:rPr>
              <a:t>Problèmes de vulgarisations des textes légaux </a:t>
            </a:r>
          </a:p>
          <a:p>
            <a:pPr marL="285750" indent="-285750">
              <a:buFontTx/>
              <a:buChar char="-"/>
            </a:pPr>
            <a:r>
              <a:rPr lang="fr-FR" sz="2400" dirty="0">
                <a:latin typeface="Verdana 2" panose="020B0604020202020204" charset="0"/>
                <a:cs typeface="Verdana 2" panose="020B0604020202020204" charset="0"/>
              </a:rPr>
              <a:t>Faible mobilisation des parties prenantes</a:t>
            </a:r>
          </a:p>
        </p:txBody>
      </p:sp>
      <p:sp>
        <p:nvSpPr>
          <p:cNvPr id="13" name="TextBox 12">
            <a:extLst>
              <a:ext uri="{FF2B5EF4-FFF2-40B4-BE49-F238E27FC236}">
                <a16:creationId xmlns:a16="http://schemas.microsoft.com/office/drawing/2014/main" id="{414C01A0-E5E4-D7F8-D9F1-3CA7622380B8}"/>
              </a:ext>
            </a:extLst>
          </p:cNvPr>
          <p:cNvSpPr txBox="1"/>
          <p:nvPr/>
        </p:nvSpPr>
        <p:spPr>
          <a:xfrm>
            <a:off x="12633028" y="6722798"/>
            <a:ext cx="4593262" cy="871180"/>
          </a:xfrm>
          <a:prstGeom prst="roundRect">
            <a:avLst>
              <a:gd name="adj" fmla="val 8680"/>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buFontTx/>
              <a:buChar char="-"/>
            </a:pPr>
            <a:r>
              <a:rPr lang="fr-FR" sz="2400" dirty="0">
                <a:latin typeface="Verdana 2" panose="020B0604020202020204" charset="0"/>
                <a:cs typeface="Verdana 2" panose="020B0604020202020204" charset="0"/>
              </a:rPr>
              <a:t>Pratiques traditionnelles </a:t>
            </a:r>
          </a:p>
          <a:p>
            <a:pPr marL="285750" indent="-285750">
              <a:buFontTx/>
              <a:buChar char="-"/>
            </a:pPr>
            <a:r>
              <a:rPr lang="fr-FR" sz="2400" dirty="0">
                <a:latin typeface="Verdana 2" panose="020B0604020202020204" charset="0"/>
                <a:cs typeface="Verdana 2" panose="020B0604020202020204" charset="0"/>
              </a:rPr>
              <a:t>Comportements personnels</a:t>
            </a:r>
          </a:p>
        </p:txBody>
      </p:sp>
      <p:sp>
        <p:nvSpPr>
          <p:cNvPr id="16" name="TextBox 15">
            <a:extLst>
              <a:ext uri="{FF2B5EF4-FFF2-40B4-BE49-F238E27FC236}">
                <a16:creationId xmlns:a16="http://schemas.microsoft.com/office/drawing/2014/main" id="{1A5456C9-597E-14A8-7C85-837F18E69DC3}"/>
              </a:ext>
            </a:extLst>
          </p:cNvPr>
          <p:cNvSpPr txBox="1"/>
          <p:nvPr/>
        </p:nvSpPr>
        <p:spPr>
          <a:xfrm>
            <a:off x="12620996" y="2996533"/>
            <a:ext cx="4605294" cy="871180"/>
          </a:xfrm>
          <a:prstGeom prst="roundRect">
            <a:avLst>
              <a:gd name="adj" fmla="val 8680"/>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buFontTx/>
              <a:buChar char="-"/>
            </a:pPr>
            <a:r>
              <a:rPr lang="fr-FR" sz="2400" dirty="0">
                <a:latin typeface="Verdana 2" panose="020B0604020202020204" charset="0"/>
                <a:cs typeface="Verdana 2" panose="020B0604020202020204" charset="0"/>
              </a:rPr>
              <a:t>Accès au financement </a:t>
            </a:r>
          </a:p>
          <a:p>
            <a:pPr marL="285750" indent="-285750">
              <a:buFontTx/>
              <a:buChar char="-"/>
            </a:pPr>
            <a:r>
              <a:rPr lang="fr-FR" sz="2400" dirty="0">
                <a:latin typeface="Verdana 2" panose="020B0604020202020204" charset="0"/>
                <a:cs typeface="Verdana 2" panose="020B0604020202020204" charset="0"/>
              </a:rPr>
              <a:t>Investissements insuffisants  </a:t>
            </a:r>
          </a:p>
        </p:txBody>
      </p:sp>
      <p:sp>
        <p:nvSpPr>
          <p:cNvPr id="6" name="Freeform 7">
            <a:extLst>
              <a:ext uri="{FF2B5EF4-FFF2-40B4-BE49-F238E27FC236}">
                <a16:creationId xmlns:a16="http://schemas.microsoft.com/office/drawing/2014/main" id="{193C85F4-E3A6-45A2-02C7-3AFC867C7833}"/>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4" name="Freeform 8">
            <a:extLst>
              <a:ext uri="{FF2B5EF4-FFF2-40B4-BE49-F238E27FC236}">
                <a16:creationId xmlns:a16="http://schemas.microsoft.com/office/drawing/2014/main" id="{21A7234E-358B-857D-20BC-FBD365132482}"/>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5" name="Freeform 9">
            <a:extLst>
              <a:ext uri="{FF2B5EF4-FFF2-40B4-BE49-F238E27FC236}">
                <a16:creationId xmlns:a16="http://schemas.microsoft.com/office/drawing/2014/main" id="{2D093939-5870-88E5-8050-0DAB8638B667}"/>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4" name="TextBox 15">
            <a:extLst>
              <a:ext uri="{FF2B5EF4-FFF2-40B4-BE49-F238E27FC236}">
                <a16:creationId xmlns:a16="http://schemas.microsoft.com/office/drawing/2014/main" id="{1CD5BF9B-6E8F-7F12-0840-58380AC4C913}"/>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39</a:t>
            </a:r>
          </a:p>
        </p:txBody>
      </p:sp>
    </p:spTree>
    <p:extLst>
      <p:ext uri="{BB962C8B-B14F-4D97-AF65-F5344CB8AC3E}">
        <p14:creationId xmlns:p14="http://schemas.microsoft.com/office/powerpoint/2010/main" val="6745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08FF8-9D94-1532-C60F-B7218967FB4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D5573A6-A24F-4CEB-59F7-3BA866C52570}"/>
              </a:ext>
            </a:extLst>
          </p:cNvPr>
          <p:cNvSpPr>
            <a:spLocks noGrp="1"/>
          </p:cNvSpPr>
          <p:nvPr>
            <p:ph type="title"/>
          </p:nvPr>
        </p:nvSpPr>
        <p:spPr>
          <a:xfrm>
            <a:off x="1269874" y="1028700"/>
            <a:ext cx="14833852" cy="1143000"/>
          </a:xfrm>
        </p:spPr>
        <p:txBody>
          <a:bodyPr>
            <a:normAutofit fontScale="90000"/>
          </a:body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Des engagements nationaux et/ou régionaux en faveur de l'économie circulaire </a:t>
            </a:r>
            <a:r>
              <a:rPr lang="fr-FR" b="1" i="1" spc="-97" dirty="0">
                <a:solidFill>
                  <a:srgbClr val="21B0C3"/>
                </a:solidFill>
                <a:latin typeface="Verdana" panose="020B0604030504040204" pitchFamily="34" charset="0"/>
                <a:ea typeface="Verdana" panose="020B0604030504040204" pitchFamily="34" charset="0"/>
                <a:cs typeface="Helvetica World Bold"/>
                <a:sym typeface="Helvetica World Bold"/>
              </a:rPr>
              <a:t>(le cas échéant) </a:t>
            </a:r>
            <a:endParaRPr lang="x-none" b="1" i="1" dirty="0">
              <a:solidFill>
                <a:srgbClr val="002060"/>
              </a:solidFill>
            </a:endParaRPr>
          </a:p>
        </p:txBody>
      </p:sp>
      <p:sp>
        <p:nvSpPr>
          <p:cNvPr id="3" name="Espace réservé du contenu 2">
            <a:extLst>
              <a:ext uri="{FF2B5EF4-FFF2-40B4-BE49-F238E27FC236}">
                <a16:creationId xmlns:a16="http://schemas.microsoft.com/office/drawing/2014/main" id="{AF0868DD-2673-2263-1965-EC085250789E}"/>
              </a:ext>
            </a:extLst>
          </p:cNvPr>
          <p:cNvSpPr>
            <a:spLocks noGrp="1"/>
          </p:cNvSpPr>
          <p:nvPr>
            <p:ph idx="1"/>
          </p:nvPr>
        </p:nvSpPr>
        <p:spPr/>
        <p:txBody>
          <a:bodyPr/>
          <a:lstStyle/>
          <a:p>
            <a:endParaRPr lang="fr-FR" dirty="0"/>
          </a:p>
          <a:p>
            <a:pPr marL="0" indent="0">
              <a:buNone/>
            </a:pPr>
            <a:endParaRPr lang="fr-FR" dirty="0"/>
          </a:p>
          <a:p>
            <a:pPr marL="0" indent="0">
              <a:buNone/>
            </a:pPr>
            <a:endParaRPr lang="fr-FR" dirty="0"/>
          </a:p>
          <a:p>
            <a:pPr marL="0" indent="0">
              <a:buNone/>
            </a:pPr>
            <a:endParaRPr lang="fr-FR" dirty="0"/>
          </a:p>
          <a:p>
            <a:endParaRPr lang="fr-FR" dirty="0"/>
          </a:p>
          <a:p>
            <a:endParaRPr lang="fr-FR" dirty="0"/>
          </a:p>
          <a:p>
            <a:endParaRPr lang="fr-FR" dirty="0"/>
          </a:p>
          <a:p>
            <a:endParaRPr lang="fr-FR" dirty="0"/>
          </a:p>
        </p:txBody>
      </p:sp>
      <p:sp>
        <p:nvSpPr>
          <p:cNvPr id="6" name="Arrow: Pentagon 5">
            <a:extLst>
              <a:ext uri="{FF2B5EF4-FFF2-40B4-BE49-F238E27FC236}">
                <a16:creationId xmlns:a16="http://schemas.microsoft.com/office/drawing/2014/main" id="{C543FFA5-F5D9-3CE8-919D-FA5BE6D11E57}"/>
              </a:ext>
            </a:extLst>
          </p:cNvPr>
          <p:cNvSpPr/>
          <p:nvPr/>
        </p:nvSpPr>
        <p:spPr>
          <a:xfrm>
            <a:off x="2036791" y="2673519"/>
            <a:ext cx="13279409" cy="1762986"/>
          </a:xfrm>
          <a:prstGeom prst="homePlate">
            <a:avLst/>
          </a:prstGeom>
          <a:solidFill>
            <a:schemeClr val="accent6"/>
          </a:solidFill>
          <a:ln/>
        </p:spPr>
        <p:style>
          <a:lnRef idx="1">
            <a:schemeClr val="accent5"/>
          </a:lnRef>
          <a:fillRef idx="2">
            <a:schemeClr val="accent5"/>
          </a:fillRef>
          <a:effectRef idx="1">
            <a:schemeClr val="accent5"/>
          </a:effectRef>
          <a:fontRef idx="minor">
            <a:schemeClr val="dk1"/>
          </a:fontRef>
        </p:style>
        <p:txBody>
          <a:bodyPr rtlCol="0" anchor="ctr"/>
          <a:lstStyle/>
          <a:p>
            <a:r>
              <a:rPr lang="fr-FR" sz="2500" b="1" dirty="0">
                <a:latin typeface="Verdana 2" panose="020B0604020202020204" charset="0"/>
                <a:cs typeface="Verdana 2" panose="020B0604020202020204" charset="0"/>
              </a:rPr>
              <a:t>Engagements nationaux</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Adoption et promulgation de la loi cadre sur la prévention et la gestion des déchets</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Vulgarisation de la loi cadre sur la gestion des déchets: responsabilité des parties prenantes</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Élaboration de la stratégie nationale sur la gestion  des déchets</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Mise en  place de partenariat publique privée</a:t>
            </a:r>
          </a:p>
        </p:txBody>
      </p:sp>
      <p:sp>
        <p:nvSpPr>
          <p:cNvPr id="7" name="Arrow: Pentagon 6">
            <a:extLst>
              <a:ext uri="{FF2B5EF4-FFF2-40B4-BE49-F238E27FC236}">
                <a16:creationId xmlns:a16="http://schemas.microsoft.com/office/drawing/2014/main" id="{F9C6990B-B377-42F5-CACE-46A2932F0A8D}"/>
              </a:ext>
            </a:extLst>
          </p:cNvPr>
          <p:cNvSpPr/>
          <p:nvPr/>
        </p:nvSpPr>
        <p:spPr>
          <a:xfrm>
            <a:off x="2039249" y="4594943"/>
            <a:ext cx="13276952" cy="1762986"/>
          </a:xfrm>
          <a:prstGeom prst="homePlate">
            <a:avLst/>
          </a:prstGeom>
          <a:solidFill>
            <a:schemeClr val="accent6"/>
          </a:solidFill>
          <a:ln/>
        </p:spPr>
        <p:style>
          <a:lnRef idx="1">
            <a:schemeClr val="accent4"/>
          </a:lnRef>
          <a:fillRef idx="2">
            <a:schemeClr val="accent4"/>
          </a:fillRef>
          <a:effectRef idx="1">
            <a:schemeClr val="accent4"/>
          </a:effectRef>
          <a:fontRef idx="minor">
            <a:schemeClr val="dk1"/>
          </a:fontRef>
        </p:style>
        <p:txBody>
          <a:bodyPr rtlCol="0" anchor="ctr"/>
          <a:lstStyle/>
          <a:p>
            <a:r>
              <a:rPr lang="fr-FR" sz="2500" b="1" dirty="0">
                <a:latin typeface="Verdana 2" panose="020B0604020202020204" charset="0"/>
                <a:cs typeface="Verdana 2" panose="020B0604020202020204" charset="0"/>
              </a:rPr>
              <a:t>Engagements régionaux</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Projet Islands plas</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Projet EXPLOI</a:t>
            </a:r>
          </a:p>
        </p:txBody>
      </p:sp>
      <p:sp>
        <p:nvSpPr>
          <p:cNvPr id="8" name="Arrow: Pentagon 7">
            <a:extLst>
              <a:ext uri="{FF2B5EF4-FFF2-40B4-BE49-F238E27FC236}">
                <a16:creationId xmlns:a16="http://schemas.microsoft.com/office/drawing/2014/main" id="{39C14940-7D42-4112-886A-225E2E48C409}"/>
              </a:ext>
            </a:extLst>
          </p:cNvPr>
          <p:cNvSpPr/>
          <p:nvPr/>
        </p:nvSpPr>
        <p:spPr>
          <a:xfrm>
            <a:off x="2036791" y="6516367"/>
            <a:ext cx="13276952" cy="1762986"/>
          </a:xfrm>
          <a:prstGeom prst="homePlate">
            <a:avLst/>
          </a:prstGeom>
          <a:solidFill>
            <a:schemeClr val="accent6"/>
          </a:solidFill>
          <a:ln/>
        </p:spPr>
        <p:style>
          <a:lnRef idx="1">
            <a:schemeClr val="accent1"/>
          </a:lnRef>
          <a:fillRef idx="2">
            <a:schemeClr val="accent1"/>
          </a:fillRef>
          <a:effectRef idx="1">
            <a:schemeClr val="accent1"/>
          </a:effectRef>
          <a:fontRef idx="minor">
            <a:schemeClr val="dk1"/>
          </a:fontRef>
        </p:style>
        <p:txBody>
          <a:bodyPr rtlCol="0" anchor="ctr"/>
          <a:lstStyle/>
          <a:p>
            <a:endParaRPr lang="fr-FR" sz="2800" b="1" dirty="0"/>
          </a:p>
          <a:p>
            <a:endParaRPr lang="fr-FR" sz="2800" b="1" dirty="0"/>
          </a:p>
          <a:p>
            <a:r>
              <a:rPr lang="fr-FR" sz="2500" b="1" dirty="0">
                <a:latin typeface="Verdana 2" panose="020B0604020202020204" charset="0"/>
                <a:cs typeface="Verdana 2" panose="020B0604020202020204" charset="0"/>
              </a:rPr>
              <a:t>Autres perspectives</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Renforcement des capacités</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Echanges d’expérience</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Mettre en place un projet spécifique sur EC</a:t>
            </a:r>
          </a:p>
          <a:p>
            <a:pPr marL="285750" indent="-285750">
              <a:buFont typeface="Arial" panose="020B0604020202020204" pitchFamily="34" charset="0"/>
              <a:buChar char="•"/>
            </a:pPr>
            <a:endParaRPr lang="fr-FR" sz="2800" dirty="0"/>
          </a:p>
          <a:p>
            <a:pPr marL="285750" indent="-285750">
              <a:buFont typeface="Arial" panose="020B0604020202020204" pitchFamily="34" charset="0"/>
              <a:buChar char="•"/>
            </a:pPr>
            <a:endParaRPr lang="fr-FR" sz="2800" dirty="0"/>
          </a:p>
        </p:txBody>
      </p:sp>
      <p:sp>
        <p:nvSpPr>
          <p:cNvPr id="11" name="Freeform 7">
            <a:extLst>
              <a:ext uri="{FF2B5EF4-FFF2-40B4-BE49-F238E27FC236}">
                <a16:creationId xmlns:a16="http://schemas.microsoft.com/office/drawing/2014/main" id="{BEE0108B-B255-56B4-8634-2A393556AC18}"/>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12" name="Freeform 8">
            <a:extLst>
              <a:ext uri="{FF2B5EF4-FFF2-40B4-BE49-F238E27FC236}">
                <a16:creationId xmlns:a16="http://schemas.microsoft.com/office/drawing/2014/main" id="{C6957132-CEEE-5721-F33A-7FF74DB85EA5}"/>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13" name="Freeform 9">
            <a:extLst>
              <a:ext uri="{FF2B5EF4-FFF2-40B4-BE49-F238E27FC236}">
                <a16:creationId xmlns:a16="http://schemas.microsoft.com/office/drawing/2014/main" id="{7A3405F4-3265-4C20-29B0-D6C759DD098B}"/>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20" name="TextBox 15">
            <a:extLst>
              <a:ext uri="{FF2B5EF4-FFF2-40B4-BE49-F238E27FC236}">
                <a16:creationId xmlns:a16="http://schemas.microsoft.com/office/drawing/2014/main" id="{BDD6DB56-299F-3125-5437-D7D9B11F345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40</a:t>
            </a:r>
          </a:p>
        </p:txBody>
      </p:sp>
    </p:spTree>
    <p:extLst>
      <p:ext uri="{BB962C8B-B14F-4D97-AF65-F5344CB8AC3E}">
        <p14:creationId xmlns:p14="http://schemas.microsoft.com/office/powerpoint/2010/main" val="702309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09A48-4186-41EC-7CE2-E387FE843A2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8D2B226-7C15-5784-51E4-008354EA274E}"/>
              </a:ext>
            </a:extLst>
          </p:cNvPr>
          <p:cNvGrpSpPr/>
          <p:nvPr/>
        </p:nvGrpSpPr>
        <p:grpSpPr>
          <a:xfrm>
            <a:off x="184482" y="287230"/>
            <a:ext cx="17862996" cy="9148335"/>
            <a:chOff x="0" y="0"/>
            <a:chExt cx="2767446" cy="1417317"/>
          </a:xfrm>
        </p:grpSpPr>
        <p:sp>
          <p:nvSpPr>
            <p:cNvPr id="3" name="Freeform 3">
              <a:extLst>
                <a:ext uri="{FF2B5EF4-FFF2-40B4-BE49-F238E27FC236}">
                  <a16:creationId xmlns:a16="http://schemas.microsoft.com/office/drawing/2014/main" id="{24CDAFDE-E3D2-BB52-B84B-2F1227EBEFD2}"/>
                </a:ext>
              </a:extLst>
            </p:cNvPr>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a:extLst>
              <a:ext uri="{FF2B5EF4-FFF2-40B4-BE49-F238E27FC236}">
                <a16:creationId xmlns:a16="http://schemas.microsoft.com/office/drawing/2014/main" id="{1FFD635E-03BD-156F-D91D-984DBB0C914A}"/>
              </a:ext>
            </a:extLst>
          </p:cNvPr>
          <p:cNvGrpSpPr/>
          <p:nvPr/>
        </p:nvGrpSpPr>
        <p:grpSpPr>
          <a:xfrm>
            <a:off x="0" y="2645140"/>
            <a:ext cx="5784076" cy="4102928"/>
            <a:chOff x="0" y="0"/>
            <a:chExt cx="1523378" cy="1080606"/>
          </a:xfrm>
        </p:grpSpPr>
        <p:sp>
          <p:nvSpPr>
            <p:cNvPr id="5" name="Freeform 5">
              <a:extLst>
                <a:ext uri="{FF2B5EF4-FFF2-40B4-BE49-F238E27FC236}">
                  <a16:creationId xmlns:a16="http://schemas.microsoft.com/office/drawing/2014/main" id="{248C41F8-C51C-E222-BC15-2A3883E7BDF4}"/>
                </a:ext>
              </a:extLst>
            </p:cNvPr>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a:extLst>
                <a:ext uri="{FF2B5EF4-FFF2-40B4-BE49-F238E27FC236}">
                  <a16:creationId xmlns:a16="http://schemas.microsoft.com/office/drawing/2014/main" id="{63691341-9442-5E61-939B-7971B6526C06}"/>
                </a:ext>
              </a:extLst>
            </p:cNvPr>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a:extLst>
              <a:ext uri="{FF2B5EF4-FFF2-40B4-BE49-F238E27FC236}">
                <a16:creationId xmlns:a16="http://schemas.microsoft.com/office/drawing/2014/main" id="{FD5C767C-B438-A8B2-26C9-B8B6DF8F36BA}"/>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a:extLst>
              <a:ext uri="{FF2B5EF4-FFF2-40B4-BE49-F238E27FC236}">
                <a16:creationId xmlns:a16="http://schemas.microsoft.com/office/drawing/2014/main" id="{3D6E414B-9F03-D4C7-236F-15B5296EB844}"/>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a:extLst>
              <a:ext uri="{FF2B5EF4-FFF2-40B4-BE49-F238E27FC236}">
                <a16:creationId xmlns:a16="http://schemas.microsoft.com/office/drawing/2014/main" id="{EA510E04-D60E-E2A8-3803-14324BFC1C6F}"/>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a:extLst>
              <a:ext uri="{FF2B5EF4-FFF2-40B4-BE49-F238E27FC236}">
                <a16:creationId xmlns:a16="http://schemas.microsoft.com/office/drawing/2014/main" id="{279725A9-330B-4116-F4E8-8429FF5C68F2}"/>
              </a:ext>
            </a:extLst>
          </p:cNvPr>
          <p:cNvSpPr txBox="1"/>
          <p:nvPr/>
        </p:nvSpPr>
        <p:spPr>
          <a:xfrm>
            <a:off x="130862" y="3681077"/>
            <a:ext cx="5522351" cy="2044662"/>
          </a:xfrm>
          <a:prstGeom prst="rect">
            <a:avLst/>
          </a:prstGeom>
        </p:spPr>
        <p:txBody>
          <a:bodyPr lIns="0" tIns="0" rIns="0" bIns="0" rtlCol="0" anchor="t">
            <a:spAutoFit/>
          </a:bodyPr>
          <a:lstStyle/>
          <a:p>
            <a:pPr algn="ctr">
              <a:lnSpc>
                <a:spcPts val="8400"/>
              </a:lnSpc>
            </a:pPr>
            <a:r>
              <a:rPr lang="en-US"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Pr</a:t>
            </a:r>
            <a:r>
              <a:rPr lang="fr-BE"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ésentation</a:t>
            </a:r>
            <a:r>
              <a:rPr lang="fr-BE"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 Madagascar</a:t>
            </a:r>
            <a:endPar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endParaRPr>
          </a:p>
        </p:txBody>
      </p:sp>
      <p:sp>
        <p:nvSpPr>
          <p:cNvPr id="15" name="TextBox 15">
            <a:extLst>
              <a:ext uri="{FF2B5EF4-FFF2-40B4-BE49-F238E27FC236}">
                <a16:creationId xmlns:a16="http://schemas.microsoft.com/office/drawing/2014/main" id="{1653C64F-EF5F-C23B-FDDB-0BB733997490}"/>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41</a:t>
            </a:r>
          </a:p>
        </p:txBody>
      </p:sp>
    </p:spTree>
    <p:extLst>
      <p:ext uri="{BB962C8B-B14F-4D97-AF65-F5344CB8AC3E}">
        <p14:creationId xmlns:p14="http://schemas.microsoft.com/office/powerpoint/2010/main" val="2359813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45" b="-15045"/>
              </a:stretch>
            </a:blipFill>
          </p:spPr>
          <p:txBody>
            <a:bodyPr/>
            <a:lstStyle/>
            <a:p>
              <a:endParaRPr lang="LID4096"/>
            </a:p>
          </p:txBody>
        </p:sp>
      </p:grpSp>
      <p:grpSp>
        <p:nvGrpSpPr>
          <p:cNvPr id="4" name="Group 4"/>
          <p:cNvGrpSpPr/>
          <p:nvPr/>
        </p:nvGrpSpPr>
        <p:grpSpPr>
          <a:xfrm>
            <a:off x="0" y="2645140"/>
            <a:ext cx="5784076" cy="3615248"/>
            <a:chOff x="0" y="0"/>
            <a:chExt cx="1523378" cy="952164"/>
          </a:xfrm>
        </p:grpSpPr>
        <p:sp>
          <p:nvSpPr>
            <p:cNvPr id="5" name="Freeform 5"/>
            <p:cNvSpPr/>
            <p:nvPr/>
          </p:nvSpPr>
          <p:spPr>
            <a:xfrm>
              <a:off x="0" y="0"/>
              <a:ext cx="1523378" cy="952164"/>
            </a:xfrm>
            <a:custGeom>
              <a:avLst/>
              <a:gdLst/>
              <a:ahLst/>
              <a:cxnLst/>
              <a:rect l="l" t="t" r="r" b="b"/>
              <a:pathLst>
                <a:path w="1523378" h="952164">
                  <a:moveTo>
                    <a:pt x="6692" y="0"/>
                  </a:moveTo>
                  <a:lnTo>
                    <a:pt x="1516686" y="0"/>
                  </a:lnTo>
                  <a:cubicBezTo>
                    <a:pt x="1520382" y="0"/>
                    <a:pt x="1523378" y="2996"/>
                    <a:pt x="1523378" y="6692"/>
                  </a:cubicBezTo>
                  <a:lnTo>
                    <a:pt x="1523378" y="945472"/>
                  </a:lnTo>
                  <a:cubicBezTo>
                    <a:pt x="1523378" y="949168"/>
                    <a:pt x="1520382" y="952164"/>
                    <a:pt x="1516686" y="952164"/>
                  </a:cubicBezTo>
                  <a:lnTo>
                    <a:pt x="6692" y="952164"/>
                  </a:lnTo>
                  <a:cubicBezTo>
                    <a:pt x="2996" y="952164"/>
                    <a:pt x="0" y="949168"/>
                    <a:pt x="0" y="945472"/>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990264"/>
            </a:xfrm>
            <a:prstGeom prst="rect">
              <a:avLst/>
            </a:prstGeom>
          </p:spPr>
          <p:txBody>
            <a:bodyPr lIns="50800" tIns="50800" rIns="50800" bIns="50800" rtlCol="0" anchor="ctr"/>
            <a:lstStyle/>
            <a:p>
              <a:pPr algn="ctr">
                <a:lnSpc>
                  <a:spcPts val="2660"/>
                </a:lnSpc>
              </a:pPr>
              <a:endParaRPr/>
            </a:p>
          </p:txBody>
        </p:sp>
      </p:grpSp>
      <p:grpSp>
        <p:nvGrpSpPr>
          <p:cNvPr id="7" name="Group 7"/>
          <p:cNvGrpSpPr/>
          <p:nvPr/>
        </p:nvGrpSpPr>
        <p:grpSpPr>
          <a:xfrm>
            <a:off x="16445649" y="-42358"/>
            <a:ext cx="1842351" cy="1842351"/>
            <a:chOff x="0" y="0"/>
            <a:chExt cx="812800" cy="812800"/>
          </a:xfrm>
        </p:grpSpPr>
        <p:sp>
          <p:nvSpPr>
            <p:cNvPr id="8" name="Freeform 8"/>
            <p:cNvSpPr/>
            <p:nvPr/>
          </p:nvSpPr>
          <p:spPr>
            <a:xfrm>
              <a:off x="0" y="0"/>
              <a:ext cx="812800" cy="812800"/>
            </a:xfrm>
            <a:custGeom>
              <a:avLst/>
              <a:gdLst/>
              <a:ahLst/>
              <a:cxnLst/>
              <a:rect l="l" t="t" r="r" b="b"/>
              <a:pathLst>
                <a:path w="812800" h="812800">
                  <a:moveTo>
                    <a:pt x="21011" y="0"/>
                  </a:moveTo>
                  <a:lnTo>
                    <a:pt x="791789" y="0"/>
                  </a:lnTo>
                  <a:cubicBezTo>
                    <a:pt x="797361" y="0"/>
                    <a:pt x="802706" y="2214"/>
                    <a:pt x="806646" y="6154"/>
                  </a:cubicBezTo>
                  <a:cubicBezTo>
                    <a:pt x="810586" y="10094"/>
                    <a:pt x="812800" y="15439"/>
                    <a:pt x="812800" y="21011"/>
                  </a:cubicBezTo>
                  <a:lnTo>
                    <a:pt x="812800" y="791789"/>
                  </a:lnTo>
                  <a:cubicBezTo>
                    <a:pt x="812800" y="797361"/>
                    <a:pt x="810586" y="802706"/>
                    <a:pt x="806646" y="806646"/>
                  </a:cubicBezTo>
                  <a:cubicBezTo>
                    <a:pt x="802706" y="810586"/>
                    <a:pt x="797361" y="812800"/>
                    <a:pt x="791789" y="812800"/>
                  </a:cubicBezTo>
                  <a:lnTo>
                    <a:pt x="21011" y="812800"/>
                  </a:lnTo>
                  <a:cubicBezTo>
                    <a:pt x="15439" y="812800"/>
                    <a:pt x="10094" y="810586"/>
                    <a:pt x="6154" y="806646"/>
                  </a:cubicBezTo>
                  <a:cubicBezTo>
                    <a:pt x="2214" y="802706"/>
                    <a:pt x="0" y="797361"/>
                    <a:pt x="0" y="791789"/>
                  </a:cubicBezTo>
                  <a:lnTo>
                    <a:pt x="0" y="21011"/>
                  </a:lnTo>
                  <a:cubicBezTo>
                    <a:pt x="0" y="15439"/>
                    <a:pt x="2214" y="10094"/>
                    <a:pt x="6154" y="6154"/>
                  </a:cubicBezTo>
                  <a:cubicBezTo>
                    <a:pt x="10094" y="2214"/>
                    <a:pt x="15439" y="0"/>
                    <a:pt x="21011" y="0"/>
                  </a:cubicBezTo>
                  <a:close/>
                </a:path>
              </a:pathLst>
            </a:custGeom>
            <a:solidFill>
              <a:srgbClr val="21B0C3"/>
            </a:solidFill>
          </p:spPr>
          <p:txBody>
            <a:bodyPr/>
            <a:lstStyle/>
            <a:p>
              <a:endParaRPr lang="LID4096"/>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1" name="Freeform 11"/>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2" name="Freeform 12"/>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3" name="TextBox 13"/>
          <p:cNvSpPr txBox="1"/>
          <p:nvPr/>
        </p:nvSpPr>
        <p:spPr>
          <a:xfrm>
            <a:off x="130862" y="3422610"/>
            <a:ext cx="5522351" cy="2060308"/>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a:rPr>
              <a:t>PAUSE DÉJEUNER</a:t>
            </a:r>
          </a:p>
        </p:txBody>
      </p:sp>
      <p:sp>
        <p:nvSpPr>
          <p:cNvPr id="14" name="TextBox 14"/>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4916" b="-4916"/>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dirty="0"/>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30862" y="2500473"/>
            <a:ext cx="5522351" cy="4168385"/>
          </a:xfrm>
          <a:prstGeom prst="rect">
            <a:avLst/>
          </a:prstGeom>
        </p:spPr>
        <p:txBody>
          <a:bodyPr lIns="0" tIns="0" rIns="0" bIns="0" rtlCol="0" anchor="t">
            <a:spAutoFit/>
          </a:bodyPr>
          <a:lstStyle/>
          <a:p>
            <a:pPr algn="ctr">
              <a:lnSpc>
                <a:spcPts val="8400"/>
              </a:lnSpc>
            </a:pPr>
            <a:r>
              <a:rPr lang="en-US" sz="4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SESSION 3 : </a:t>
            </a:r>
          </a:p>
          <a:p>
            <a:pPr algn="ctr">
              <a:lnSpc>
                <a:spcPts val="4900"/>
              </a:lnSpc>
            </a:pPr>
            <a:r>
              <a:rPr lang="en-US" sz="4000" b="1" spc="-84" dirty="0">
                <a:solidFill>
                  <a:srgbClr val="FFFFFF"/>
                </a:solidFill>
                <a:latin typeface="Verdana" panose="020B0604030504040204" pitchFamily="34" charset="0"/>
                <a:ea typeface="Verdana" panose="020B0604030504040204" pitchFamily="34" charset="0"/>
                <a:cs typeface="Helvetica World Bold"/>
                <a:sym typeface="Helvetica World Bold"/>
              </a:rPr>
              <a:t>PRÉSENTATION DES PRIORITÉS STRATÉGIQUES ET DES ACTIONS DU PAEC</a:t>
            </a:r>
          </a:p>
        </p:txBody>
      </p:sp>
      <p:grpSp>
        <p:nvGrpSpPr>
          <p:cNvPr id="11" name="Group 11"/>
          <p:cNvGrpSpPr/>
          <p:nvPr/>
        </p:nvGrpSpPr>
        <p:grpSpPr>
          <a:xfrm>
            <a:off x="12593279" y="7045918"/>
            <a:ext cx="5454199" cy="2389647"/>
            <a:chOff x="0" y="0"/>
            <a:chExt cx="1436497" cy="629372"/>
          </a:xfrm>
        </p:grpSpPr>
        <p:sp>
          <p:nvSpPr>
            <p:cNvPr id="12" name="Freeform 12"/>
            <p:cNvSpPr/>
            <p:nvPr/>
          </p:nvSpPr>
          <p:spPr>
            <a:xfrm>
              <a:off x="0" y="0"/>
              <a:ext cx="1436497" cy="629372"/>
            </a:xfrm>
            <a:custGeom>
              <a:avLst/>
              <a:gdLst/>
              <a:ahLst/>
              <a:cxnLst/>
              <a:rect l="l" t="t" r="r" b="b"/>
              <a:pathLst>
                <a:path w="1436497" h="629372">
                  <a:moveTo>
                    <a:pt x="7097" y="0"/>
                  </a:moveTo>
                  <a:lnTo>
                    <a:pt x="1429400" y="0"/>
                  </a:lnTo>
                  <a:cubicBezTo>
                    <a:pt x="1433319" y="0"/>
                    <a:pt x="1436497" y="3178"/>
                    <a:pt x="1436497" y="7097"/>
                  </a:cubicBezTo>
                  <a:lnTo>
                    <a:pt x="1436497" y="622275"/>
                  </a:lnTo>
                  <a:cubicBezTo>
                    <a:pt x="1436497" y="626195"/>
                    <a:pt x="1433319" y="629372"/>
                    <a:pt x="1429400" y="629372"/>
                  </a:cubicBezTo>
                  <a:lnTo>
                    <a:pt x="7097" y="629372"/>
                  </a:lnTo>
                  <a:cubicBezTo>
                    <a:pt x="3178" y="629372"/>
                    <a:pt x="0" y="626195"/>
                    <a:pt x="0" y="622275"/>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667472"/>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2956024" y="7295097"/>
            <a:ext cx="4817872" cy="1891287"/>
          </a:xfrm>
          <a:prstGeom prst="rect">
            <a:avLst/>
          </a:prstGeom>
        </p:spPr>
        <p:txBody>
          <a:bodyPr wrap="square" lIns="0" tIns="0" rIns="0" bIns="0" rtlCol="0" anchor="t">
            <a:spAutoFit/>
          </a:bodyPr>
          <a:lstStyle/>
          <a:p>
            <a:pPr algn="l">
              <a:lnSpc>
                <a:spcPts val="2520"/>
              </a:lnSpc>
            </a:pPr>
            <a:r>
              <a:rPr lang="en-US" sz="1800" b="1" i="1" spc="-43" dirty="0">
                <a:solidFill>
                  <a:srgbClr val="FFFFFF"/>
                </a:solidFill>
                <a:latin typeface="Verdana" panose="020B0604030504040204" pitchFamily="34" charset="0"/>
                <a:ea typeface="Verdana" panose="020B0604030504040204" pitchFamily="34" charset="0"/>
                <a:cs typeface="Helvetica World Bold Italics"/>
                <a:sym typeface="Helvetica World Bold Italics"/>
              </a:rPr>
              <a:t>PRIORITÉ 1 : </a:t>
            </a:r>
            <a:r>
              <a:rPr lang="en-US" sz="1800" b="1" spc="-43" dirty="0">
                <a:solidFill>
                  <a:srgbClr val="FFFFFF"/>
                </a:solidFill>
                <a:latin typeface="Verdana" panose="020B0604030504040204" pitchFamily="34" charset="0"/>
                <a:ea typeface="Verdana" panose="020B0604030504040204" pitchFamily="34" charset="0"/>
                <a:cs typeface="Helvetica World Bold"/>
                <a:sym typeface="Helvetica World Bold"/>
              </a:rPr>
              <a:t>FINANCEMENT DE L'ÉCONOMIE CIRCULAIRE</a:t>
            </a:r>
          </a:p>
          <a:p>
            <a:pPr algn="l">
              <a:lnSpc>
                <a:spcPts val="2520"/>
              </a:lnSpc>
            </a:pPr>
            <a:endParaRPr lang="en-US" sz="1800" b="1" spc="-43" dirty="0">
              <a:solidFill>
                <a:srgbClr val="FFFFFF"/>
              </a:solidFill>
              <a:latin typeface="Verdana" panose="020B0604030504040204" pitchFamily="34" charset="0"/>
              <a:ea typeface="Verdana" panose="020B0604030504040204" pitchFamily="34" charset="0"/>
              <a:cs typeface="Helvetica World Bold"/>
              <a:sym typeface="Helvetica World Bold"/>
            </a:endParaRPr>
          </a:p>
          <a:p>
            <a:pPr algn="l">
              <a:lnSpc>
                <a:spcPts val="2520"/>
              </a:lnSpc>
            </a:pPr>
            <a:r>
              <a:rPr lang="en-US" sz="1800" b="1" i="1" spc="-43" dirty="0">
                <a:solidFill>
                  <a:srgbClr val="FFFFFF"/>
                </a:solidFill>
                <a:latin typeface="Verdana" panose="020B0604030504040204" pitchFamily="34" charset="0"/>
                <a:ea typeface="Verdana" panose="020B0604030504040204" pitchFamily="34" charset="0"/>
                <a:cs typeface="Helvetica World Bold Italics"/>
                <a:sym typeface="Helvetica World Bold Italics"/>
              </a:rPr>
              <a:t>PRIORITÉ 2 : </a:t>
            </a:r>
            <a:r>
              <a:rPr lang="en-US" sz="1800" b="1" spc="-43" dirty="0">
                <a:solidFill>
                  <a:srgbClr val="FFFFFF"/>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p:txBody>
      </p:sp>
      <p:grpSp>
        <p:nvGrpSpPr>
          <p:cNvPr id="15" name="Group 15"/>
          <p:cNvGrpSpPr/>
          <p:nvPr/>
        </p:nvGrpSpPr>
        <p:grpSpPr>
          <a:xfrm>
            <a:off x="12833801" y="0"/>
            <a:ext cx="5454199" cy="1939507"/>
            <a:chOff x="0" y="0"/>
            <a:chExt cx="1436497" cy="510817"/>
          </a:xfrm>
        </p:grpSpPr>
        <p:sp>
          <p:nvSpPr>
            <p:cNvPr id="16" name="Freeform 16"/>
            <p:cNvSpPr/>
            <p:nvPr/>
          </p:nvSpPr>
          <p:spPr>
            <a:xfrm>
              <a:off x="0" y="0"/>
              <a:ext cx="1436497" cy="510817"/>
            </a:xfrm>
            <a:custGeom>
              <a:avLst/>
              <a:gdLst/>
              <a:ahLst/>
              <a:cxnLst/>
              <a:rect l="l" t="t" r="r" b="b"/>
              <a:pathLst>
                <a:path w="1436497" h="510817">
                  <a:moveTo>
                    <a:pt x="7097" y="0"/>
                  </a:moveTo>
                  <a:lnTo>
                    <a:pt x="1429400" y="0"/>
                  </a:lnTo>
                  <a:cubicBezTo>
                    <a:pt x="1433319" y="0"/>
                    <a:pt x="1436497" y="3178"/>
                    <a:pt x="1436497" y="7097"/>
                  </a:cubicBezTo>
                  <a:lnTo>
                    <a:pt x="1436497" y="503719"/>
                  </a:lnTo>
                  <a:cubicBezTo>
                    <a:pt x="1436497" y="507639"/>
                    <a:pt x="1433319" y="510817"/>
                    <a:pt x="1429400" y="510817"/>
                  </a:cubicBezTo>
                  <a:lnTo>
                    <a:pt x="7097" y="510817"/>
                  </a:lnTo>
                  <a:cubicBezTo>
                    <a:pt x="3178" y="510817"/>
                    <a:pt x="0" y="507639"/>
                    <a:pt x="0" y="503719"/>
                  </a:cubicBezTo>
                  <a:lnTo>
                    <a:pt x="0" y="7097"/>
                  </a:lnTo>
                  <a:cubicBezTo>
                    <a:pt x="0" y="3178"/>
                    <a:pt x="3178" y="0"/>
                    <a:pt x="7097" y="0"/>
                  </a:cubicBezTo>
                  <a:close/>
                </a:path>
              </a:pathLst>
            </a:custGeom>
            <a:solidFill>
              <a:srgbClr val="21B0C3"/>
            </a:solidFill>
          </p:spPr>
          <p:txBody>
            <a:bodyPr/>
            <a:lstStyle/>
            <a:p>
              <a:endParaRPr lang="LID4096"/>
            </a:p>
          </p:txBody>
        </p:sp>
        <p:sp>
          <p:nvSpPr>
            <p:cNvPr id="17" name="TextBox 17"/>
            <p:cNvSpPr txBox="1"/>
            <p:nvPr/>
          </p:nvSpPr>
          <p:spPr>
            <a:xfrm>
              <a:off x="0" y="-38100"/>
              <a:ext cx="1436497" cy="548917"/>
            </a:xfrm>
            <a:prstGeom prst="rect">
              <a:avLst/>
            </a:prstGeom>
          </p:spPr>
          <p:txBody>
            <a:bodyPr lIns="50800" tIns="50800" rIns="50800" bIns="50800" rtlCol="0" anchor="ctr"/>
            <a:lstStyle/>
            <a:p>
              <a:pPr algn="ctr">
                <a:lnSpc>
                  <a:spcPts val="2660"/>
                </a:lnSpc>
              </a:pPr>
              <a:endParaRPr/>
            </a:p>
          </p:txBody>
        </p:sp>
      </p:grpSp>
      <p:sp>
        <p:nvSpPr>
          <p:cNvPr id="18" name="TextBox 18"/>
          <p:cNvSpPr txBox="1"/>
          <p:nvPr/>
        </p:nvSpPr>
        <p:spPr>
          <a:xfrm>
            <a:off x="12948650" y="236855"/>
            <a:ext cx="5224501" cy="1259127"/>
          </a:xfrm>
          <a:prstGeom prst="rect">
            <a:avLst/>
          </a:prstGeom>
        </p:spPr>
        <p:txBody>
          <a:bodyPr lIns="0" tIns="0" rIns="0" bIns="0" rtlCol="0" anchor="t">
            <a:spAutoFit/>
          </a:bodyPr>
          <a:lstStyle/>
          <a:p>
            <a:pPr algn="l">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Intervenant</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r>
              <a:rPr lang="en-US" sz="1400" b="1" spc="-33" dirty="0" err="1">
                <a:solidFill>
                  <a:srgbClr val="FFFFFF"/>
                </a:solidFill>
                <a:latin typeface="Verdana 2" panose="020B0604020202020204" charset="0"/>
                <a:ea typeface="Verdana 2" panose="020B0604020202020204" charset="0"/>
                <a:cs typeface="Verdana 2" panose="020B0604020202020204" charset="0"/>
                <a:sym typeface="Helvetica World"/>
              </a:rPr>
              <a:t>Théo</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 VENTURELLI</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ACEN Foundation</a:t>
            </a:r>
          </a:p>
          <a:p>
            <a:pPr algn="l">
              <a:lnSpc>
                <a:spcPts val="1960"/>
              </a:lnSpc>
            </a:pPr>
            <a:endPar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endParaRPr>
          </a:p>
          <a:p>
            <a:pPr algn="l">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Modérateur</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C</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harles AKOL</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chargé des affaires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environnementales</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section des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ressources</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naturelles</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de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l’économie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verte et de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l’économie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bleue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CEA</a:t>
            </a:r>
          </a:p>
        </p:txBody>
      </p:sp>
      <p:sp>
        <p:nvSpPr>
          <p:cNvPr id="19" name="TextBox 19"/>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73650" y="-42358"/>
            <a:ext cx="556708" cy="556708"/>
            <a:chOff x="0" y="0"/>
            <a:chExt cx="812800" cy="812800"/>
          </a:xfrm>
        </p:grpSpPr>
        <p:sp>
          <p:nvSpPr>
            <p:cNvPr id="3" name="Freeform 3"/>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5" name="Freeform 5"/>
          <p:cNvSpPr/>
          <p:nvPr/>
        </p:nvSpPr>
        <p:spPr>
          <a:xfrm>
            <a:off x="453439" y="575073"/>
            <a:ext cx="8285028" cy="8494194"/>
          </a:xfrm>
          <a:custGeom>
            <a:avLst/>
            <a:gdLst/>
            <a:ahLst/>
            <a:cxnLst/>
            <a:rect l="l" t="t" r="r" b="b"/>
            <a:pathLst>
              <a:path w="8285028" h="8494194">
                <a:moveTo>
                  <a:pt x="0" y="0"/>
                </a:moveTo>
                <a:lnTo>
                  <a:pt x="8285028" y="0"/>
                </a:lnTo>
                <a:lnTo>
                  <a:pt x="8285028" y="8494194"/>
                </a:lnTo>
                <a:lnTo>
                  <a:pt x="0" y="8494194"/>
                </a:lnTo>
                <a:lnTo>
                  <a:pt x="0" y="0"/>
                </a:lnTo>
                <a:close/>
              </a:path>
            </a:pathLst>
          </a:custGeom>
          <a:blipFill>
            <a:blip r:embed="rId2"/>
            <a:stretch>
              <a:fillRect l="-1262" r="-1262"/>
            </a:stretch>
          </a:blipFill>
        </p:spPr>
        <p:txBody>
          <a:bodyPr/>
          <a:lstStyle/>
          <a:p>
            <a:endParaRPr lang="LID4096"/>
          </a:p>
        </p:txBody>
      </p:sp>
      <p:sp>
        <p:nvSpPr>
          <p:cNvPr id="6" name="Freeform 6"/>
          <p:cNvSpPr/>
          <p:nvPr/>
        </p:nvSpPr>
        <p:spPr>
          <a:xfrm>
            <a:off x="1028700" y="9258300"/>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3"/>
            <a:stretch>
              <a:fillRect l="-614" t="-3219" r="-614"/>
            </a:stretch>
          </a:blipFill>
        </p:spPr>
        <p:txBody>
          <a:bodyPr/>
          <a:lstStyle/>
          <a:p>
            <a:endParaRPr lang="LID4096"/>
          </a:p>
        </p:txBody>
      </p:sp>
      <p:sp>
        <p:nvSpPr>
          <p:cNvPr id="7" name="Freeform 7"/>
          <p:cNvSpPr/>
          <p:nvPr/>
        </p:nvSpPr>
        <p:spPr>
          <a:xfrm>
            <a:off x="4444270" y="9258300"/>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4"/>
            <a:stretch>
              <a:fillRect/>
            </a:stretch>
          </a:blipFill>
        </p:spPr>
        <p:txBody>
          <a:bodyPr/>
          <a:lstStyle/>
          <a:p>
            <a:endParaRPr lang="LID4096"/>
          </a:p>
        </p:txBody>
      </p:sp>
      <p:sp>
        <p:nvSpPr>
          <p:cNvPr id="8" name="Freeform 8"/>
          <p:cNvSpPr/>
          <p:nvPr/>
        </p:nvSpPr>
        <p:spPr>
          <a:xfrm>
            <a:off x="3372446" y="9258300"/>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5"/>
            <a:stretch>
              <a:fillRect b="-13464"/>
            </a:stretch>
          </a:blipFill>
        </p:spPr>
        <p:txBody>
          <a:bodyPr/>
          <a:lstStyle/>
          <a:p>
            <a:endParaRPr lang="LID4096"/>
          </a:p>
        </p:txBody>
      </p:sp>
      <p:sp>
        <p:nvSpPr>
          <p:cNvPr id="9" name="TextBox 9"/>
          <p:cNvSpPr txBox="1"/>
          <p:nvPr/>
        </p:nvSpPr>
        <p:spPr>
          <a:xfrm>
            <a:off x="9143999" y="2578695"/>
            <a:ext cx="7997217" cy="5386090"/>
          </a:xfrm>
          <a:prstGeom prst="rect">
            <a:avLst/>
          </a:prstGeom>
        </p:spPr>
        <p:txBody>
          <a:bodyPr wrap="square" lIns="0" tIns="0" rIns="0" bIns="0" rtlCol="0" anchor="t">
            <a:spAutoFit/>
          </a:bodyPr>
          <a:lstStyle/>
          <a:p>
            <a:pPr algn="just">
              <a:lnSpc>
                <a:spcPts val="1960"/>
              </a:lnSpc>
            </a:pP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Transition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vers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un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modèle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d'économie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b="1" dirty="0">
                <a:solidFill>
                  <a:srgbClr val="000000"/>
                </a:solidFill>
                <a:latin typeface="Verdana 2" panose="020B0604020202020204" charset="0"/>
                <a:ea typeface="Verdana 2" panose="020B0604020202020204" charset="0"/>
                <a:cs typeface="Verdana 2" panose="020B0604020202020204" charset="0"/>
                <a:sym typeface="Helvetica World"/>
              </a:rPr>
              <a:t>=</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opportunités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significatives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pour les pays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d'Afrique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et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l'océan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Indien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a:t>
            </a:r>
          </a:p>
          <a:p>
            <a:pPr algn="just">
              <a:lnSpc>
                <a:spcPts val="1960"/>
              </a:lnSpc>
            </a:pP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p>
          <a:p>
            <a:pPr algn="just">
              <a:lnSpc>
                <a:spcPts val="1960"/>
              </a:lnSpc>
            </a:pPr>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lnSpc>
                <a:spcPts val="1960"/>
              </a:lnSpc>
            </a:pP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COI : initiative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favoriser</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la transition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vers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l'écoconception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dans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ces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pays,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notamment</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en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élaborant</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un plan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d'action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p>
          <a:p>
            <a:pPr algn="just">
              <a:lnSpc>
                <a:spcPts val="1960"/>
              </a:lnSpc>
            </a:pPr>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lnSpc>
                <a:spcPts val="1960"/>
              </a:lnSpc>
            </a:pPr>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lnSpc>
                <a:spcPts val="1960"/>
              </a:lnSpc>
            </a:pP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Septembre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2023 :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Déclaration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ministérielle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sur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bleue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et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pour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l'Afrique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et les États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insulaires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l'océan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Indien</a:t>
            </a:r>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lnSpc>
                <a:spcPts val="1960"/>
              </a:lnSpc>
            </a:pPr>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lnSpc>
                <a:spcPts val="1960"/>
              </a:lnSpc>
            </a:pPr>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lnSpc>
                <a:spcPts val="1960"/>
              </a:lnSpc>
            </a:pP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2024 :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élaboration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d'un plan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d'action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régional</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pour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et d'un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mécanisme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financement</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innovant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bleue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et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pour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tous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les États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insulaires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africains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par la COI grâce à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l’assistance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technique de  la Commission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économique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des Nations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unies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pour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l'Afrique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(UNECA)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ainsi</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qu’à</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l’expertise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de la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Fondation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du Réseau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africain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(ACEN) </a:t>
            </a:r>
          </a:p>
          <a:p>
            <a:pPr algn="just">
              <a:lnSpc>
                <a:spcPts val="1960"/>
              </a:lnSpc>
            </a:pPr>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lnSpc>
                <a:spcPts val="1960"/>
              </a:lnSpc>
            </a:pPr>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lnSpc>
                <a:spcPts val="1960"/>
              </a:lnSpc>
            </a:pP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2025 : atelier pour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arrêter</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la vision, les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objectifs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et le plan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d’action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p>
        </p:txBody>
      </p:sp>
      <p:sp>
        <p:nvSpPr>
          <p:cNvPr id="10" name="TextBox 10"/>
          <p:cNvSpPr txBox="1"/>
          <p:nvPr/>
        </p:nvSpPr>
        <p:spPr>
          <a:xfrm>
            <a:off x="9143999" y="271402"/>
            <a:ext cx="7007760" cy="1209562"/>
          </a:xfrm>
          <a:prstGeom prst="rect">
            <a:avLst/>
          </a:prstGeom>
        </p:spPr>
        <p:txBody>
          <a:bodyPr wrap="square" lIns="0" tIns="0" rIns="0" bIns="0" rtlCol="0" anchor="t">
            <a:spAutoFit/>
          </a:bodyPr>
          <a:lstStyle/>
          <a:p>
            <a:pPr algn="l">
              <a:lnSpc>
                <a:spcPts val="10517"/>
              </a:lnSpc>
            </a:pPr>
            <a:r>
              <a:rPr lang="en-US" sz="7512" b="1" spc="-97" dirty="0">
                <a:solidFill>
                  <a:srgbClr val="21B0C3"/>
                </a:solidFill>
                <a:latin typeface="Verdana" panose="020B0604030504040204" pitchFamily="34" charset="0"/>
                <a:ea typeface="Verdana" panose="020B0604030504040204" pitchFamily="34" charset="0"/>
                <a:cs typeface="Helvetica World Bold"/>
                <a:sym typeface="Helvetica World Bold"/>
              </a:rPr>
              <a:t>Introduction</a:t>
            </a:r>
          </a:p>
        </p:txBody>
      </p:sp>
      <p:sp>
        <p:nvSpPr>
          <p:cNvPr id="11" name="TextBox 11"/>
          <p:cNvSpPr txBox="1"/>
          <p:nvPr/>
        </p:nvSpPr>
        <p:spPr>
          <a:xfrm>
            <a:off x="9143999" y="1567890"/>
            <a:ext cx="3470931" cy="401585"/>
          </a:xfrm>
          <a:prstGeom prst="rect">
            <a:avLst/>
          </a:prstGeom>
        </p:spPr>
        <p:txBody>
          <a:bodyPr lIns="0" tIns="0" rIns="0" bIns="0" rtlCol="0" anchor="t">
            <a:spAutoFit/>
          </a:bodyPr>
          <a:lstStyle/>
          <a:p>
            <a:pPr algn="just">
              <a:lnSpc>
                <a:spcPts val="3360"/>
              </a:lnSpc>
            </a:pPr>
            <a:r>
              <a:rPr lang="en-US" sz="2400" dirty="0">
                <a:solidFill>
                  <a:srgbClr val="A3E1E9"/>
                </a:solidFill>
                <a:latin typeface="Verdana" panose="020B0604030504040204" pitchFamily="34" charset="0"/>
                <a:ea typeface="Verdana" panose="020B0604030504040204" pitchFamily="34" charset="0"/>
                <a:cs typeface="Helvetica World"/>
                <a:sym typeface="Helvetica World"/>
              </a:rPr>
              <a:t>CONTEXTE</a:t>
            </a:r>
            <a:r>
              <a:rPr lang="en-US" sz="2400" dirty="0">
                <a:solidFill>
                  <a:srgbClr val="A3E1E9"/>
                </a:solidFill>
                <a:latin typeface="Helvetica World"/>
                <a:ea typeface="Helvetica World"/>
                <a:cs typeface="Helvetica World"/>
                <a:sym typeface="Helvetica World"/>
              </a:rPr>
              <a:t> </a:t>
            </a:r>
          </a:p>
        </p:txBody>
      </p:sp>
      <p:sp>
        <p:nvSpPr>
          <p:cNvPr id="12" name="TextBox 12"/>
          <p:cNvSpPr txBox="1"/>
          <p:nvPr/>
        </p:nvSpPr>
        <p:spPr>
          <a:xfrm>
            <a:off x="17141216" y="9644705"/>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85914"/>
            <a:ext cx="6068936" cy="6829486"/>
            <a:chOff x="0" y="0"/>
            <a:chExt cx="940237" cy="1058066"/>
          </a:xfrm>
        </p:grpSpPr>
        <p:sp>
          <p:nvSpPr>
            <p:cNvPr id="3" name="Freeform 3"/>
            <p:cNvSpPr/>
            <p:nvPr/>
          </p:nvSpPr>
          <p:spPr>
            <a:xfrm>
              <a:off x="0" y="0"/>
              <a:ext cx="940237" cy="1058066"/>
            </a:xfrm>
            <a:custGeom>
              <a:avLst/>
              <a:gdLst/>
              <a:ahLst/>
              <a:cxnLst/>
              <a:rect l="l" t="t" r="r" b="b"/>
              <a:pathLst>
                <a:path w="940237" h="1058066">
                  <a:moveTo>
                    <a:pt x="0" y="0"/>
                  </a:moveTo>
                  <a:lnTo>
                    <a:pt x="940237" y="0"/>
                  </a:lnTo>
                  <a:lnTo>
                    <a:pt x="940237" y="1058066"/>
                  </a:lnTo>
                  <a:lnTo>
                    <a:pt x="0" y="1058066"/>
                  </a:lnTo>
                  <a:close/>
                </a:path>
              </a:pathLst>
            </a:custGeom>
            <a:blipFill>
              <a:blip r:embed="rId2"/>
              <a:stretch>
                <a:fillRect l="-50325" r="-50325"/>
              </a:stretch>
            </a:blipFill>
          </p:spPr>
          <p:txBody>
            <a:bodyPr/>
            <a:lstStyle/>
            <a:p>
              <a:endParaRPr lang="LID4096"/>
            </a:p>
          </p:txBody>
        </p:sp>
      </p:grpSp>
      <p:grpSp>
        <p:nvGrpSpPr>
          <p:cNvPr id="4" name="Group 4"/>
          <p:cNvGrpSpPr/>
          <p:nvPr/>
        </p:nvGrpSpPr>
        <p:grpSpPr>
          <a:xfrm>
            <a:off x="514350" y="862779"/>
            <a:ext cx="4286250" cy="1618796"/>
            <a:chOff x="0" y="0"/>
            <a:chExt cx="938538" cy="400611"/>
          </a:xfrm>
        </p:grpSpPr>
        <p:sp>
          <p:nvSpPr>
            <p:cNvPr id="5" name="Freeform 5"/>
            <p:cNvSpPr/>
            <p:nvPr/>
          </p:nvSpPr>
          <p:spPr>
            <a:xfrm>
              <a:off x="0" y="0"/>
              <a:ext cx="938538" cy="400611"/>
            </a:xfrm>
            <a:custGeom>
              <a:avLst/>
              <a:gdLst/>
              <a:ahLst/>
              <a:cxnLst/>
              <a:rect l="l" t="t" r="r" b="b"/>
              <a:pathLst>
                <a:path w="938538" h="400611">
                  <a:moveTo>
                    <a:pt x="10207" y="0"/>
                  </a:moveTo>
                  <a:lnTo>
                    <a:pt x="928331" y="0"/>
                  </a:lnTo>
                  <a:cubicBezTo>
                    <a:pt x="931038" y="0"/>
                    <a:pt x="933634" y="1075"/>
                    <a:pt x="935549" y="2990"/>
                  </a:cubicBezTo>
                  <a:cubicBezTo>
                    <a:pt x="937463" y="4904"/>
                    <a:pt x="938538" y="7500"/>
                    <a:pt x="938538" y="10207"/>
                  </a:cubicBezTo>
                  <a:lnTo>
                    <a:pt x="938538" y="390404"/>
                  </a:lnTo>
                  <a:cubicBezTo>
                    <a:pt x="938538" y="393111"/>
                    <a:pt x="937463" y="395707"/>
                    <a:pt x="935549" y="397622"/>
                  </a:cubicBezTo>
                  <a:cubicBezTo>
                    <a:pt x="933634" y="399536"/>
                    <a:pt x="931038" y="400611"/>
                    <a:pt x="928331" y="400611"/>
                  </a:cubicBezTo>
                  <a:lnTo>
                    <a:pt x="10207" y="400611"/>
                  </a:lnTo>
                  <a:cubicBezTo>
                    <a:pt x="7500" y="400611"/>
                    <a:pt x="4904" y="399536"/>
                    <a:pt x="2990" y="397622"/>
                  </a:cubicBezTo>
                  <a:cubicBezTo>
                    <a:pt x="1075" y="395707"/>
                    <a:pt x="0" y="393111"/>
                    <a:pt x="0" y="390404"/>
                  </a:cubicBezTo>
                  <a:lnTo>
                    <a:pt x="0" y="10207"/>
                  </a:lnTo>
                  <a:cubicBezTo>
                    <a:pt x="0" y="7500"/>
                    <a:pt x="1075" y="4904"/>
                    <a:pt x="2990" y="2990"/>
                  </a:cubicBezTo>
                  <a:cubicBezTo>
                    <a:pt x="4904" y="1075"/>
                    <a:pt x="7500" y="0"/>
                    <a:pt x="10207" y="0"/>
                  </a:cubicBezTo>
                  <a:close/>
                </a:path>
              </a:pathLst>
            </a:custGeom>
            <a:solidFill>
              <a:srgbClr val="21B0C3"/>
            </a:solidFill>
          </p:spPr>
          <p:txBody>
            <a:bodyPr/>
            <a:lstStyle/>
            <a:p>
              <a:endParaRPr lang="LID4096"/>
            </a:p>
          </p:txBody>
        </p:sp>
        <p:sp>
          <p:nvSpPr>
            <p:cNvPr id="6" name="TextBox 6"/>
            <p:cNvSpPr txBox="1"/>
            <p:nvPr/>
          </p:nvSpPr>
          <p:spPr>
            <a:xfrm>
              <a:off x="0" y="-38100"/>
              <a:ext cx="938538" cy="438711"/>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7773650" y="-42358"/>
            <a:ext cx="556708" cy="556708"/>
            <a:chOff x="0" y="0"/>
            <a:chExt cx="812800" cy="812800"/>
          </a:xfrm>
        </p:grpSpPr>
        <p:sp>
          <p:nvSpPr>
            <p:cNvPr id="14" name="Freeform 14"/>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17" name="TextBox 17"/>
          <p:cNvSpPr txBox="1"/>
          <p:nvPr/>
        </p:nvSpPr>
        <p:spPr>
          <a:xfrm>
            <a:off x="560130" y="1137445"/>
            <a:ext cx="4088069" cy="915507"/>
          </a:xfrm>
          <a:prstGeom prst="rect">
            <a:avLst/>
          </a:prstGeom>
        </p:spPr>
        <p:txBody>
          <a:bodyPr wrap="square" lIns="0" tIns="0" rIns="0" bIns="0" rtlCol="0" anchor="t">
            <a:spAutoFit/>
          </a:bodyPr>
          <a:lstStyle/>
          <a:p>
            <a:pPr algn="ctr">
              <a:lnSpc>
                <a:spcPts val="3919"/>
              </a:lnSpc>
            </a:pPr>
            <a:r>
              <a:rPr lang="en-US" sz="2799" b="1" dirty="0">
                <a:solidFill>
                  <a:srgbClr val="FFFFFF"/>
                </a:solidFill>
                <a:latin typeface="Verdana" panose="020B0604030504040204" pitchFamily="34" charset="0"/>
                <a:ea typeface="Verdana" panose="020B0604030504040204" pitchFamily="34" charset="0"/>
                <a:cs typeface="Helvetica World Bold"/>
                <a:sym typeface="Helvetica World Bold"/>
              </a:rPr>
              <a:t>Lieu : </a:t>
            </a:r>
          </a:p>
          <a:p>
            <a:pPr algn="ctr">
              <a:lnSpc>
                <a:spcPts val="3640"/>
              </a:lnSpc>
            </a:pPr>
            <a:r>
              <a:rPr lang="en-US" sz="2600" dirty="0">
                <a:solidFill>
                  <a:srgbClr val="FFFFFF"/>
                </a:solidFill>
                <a:latin typeface="Verdana" panose="020B0604030504040204" pitchFamily="34" charset="0"/>
                <a:ea typeface="Verdana" panose="020B0604030504040204" pitchFamily="34" charset="0"/>
                <a:cs typeface="Helvetica World"/>
                <a:sym typeface="Helvetica World"/>
              </a:rPr>
              <a:t>The Docks, Port-Louis</a:t>
            </a:r>
          </a:p>
        </p:txBody>
      </p:sp>
      <p:sp>
        <p:nvSpPr>
          <p:cNvPr id="18" name="TextBox 18"/>
          <p:cNvSpPr txBox="1"/>
          <p:nvPr/>
        </p:nvSpPr>
        <p:spPr>
          <a:xfrm>
            <a:off x="11963401" y="975224"/>
            <a:ext cx="5102948" cy="1209562"/>
          </a:xfrm>
          <a:prstGeom prst="rect">
            <a:avLst/>
          </a:prstGeom>
        </p:spPr>
        <p:txBody>
          <a:bodyPr wrap="square" lIns="0" tIns="0" rIns="0" bIns="0" rtlCol="0" anchor="t">
            <a:spAutoFit/>
          </a:bodyPr>
          <a:lstStyle/>
          <a:p>
            <a:pPr algn="r">
              <a:lnSpc>
                <a:spcPts val="10517"/>
              </a:lnSpc>
            </a:pPr>
            <a:r>
              <a:rPr lang="en-US" sz="7512" b="1" spc="-247" dirty="0" err="1">
                <a:solidFill>
                  <a:srgbClr val="21B0C3"/>
                </a:solidFill>
                <a:latin typeface="Verdana" panose="020B0604030504040204" pitchFamily="34" charset="0"/>
                <a:ea typeface="Verdana" panose="020B0604030504040204" pitchFamily="34" charset="0"/>
                <a:cs typeface="Helvetica World Bold"/>
                <a:sym typeface="Helvetica World Bold"/>
              </a:rPr>
              <a:t>Objectifs</a:t>
            </a:r>
            <a:endParaRPr lang="en-US" sz="7512" b="1" spc="-247" dirty="0">
              <a:solidFill>
                <a:srgbClr val="21B0C3"/>
              </a:solidFill>
              <a:latin typeface="Verdana" panose="020B0604030504040204" pitchFamily="34" charset="0"/>
              <a:ea typeface="Verdana" panose="020B0604030504040204" pitchFamily="34" charset="0"/>
              <a:cs typeface="Helvetica World Bold"/>
              <a:sym typeface="Helvetica World Bold"/>
            </a:endParaRPr>
          </a:p>
        </p:txBody>
      </p:sp>
      <p:sp>
        <p:nvSpPr>
          <p:cNvPr id="20" name="TextBox 20"/>
          <p:cNvSpPr txBox="1"/>
          <p:nvPr/>
        </p:nvSpPr>
        <p:spPr>
          <a:xfrm>
            <a:off x="7524242" y="5500714"/>
            <a:ext cx="9542107" cy="512961"/>
          </a:xfrm>
          <a:prstGeom prst="rect">
            <a:avLst/>
          </a:prstGeom>
        </p:spPr>
        <p:txBody>
          <a:bodyPr wrap="square" lIns="0" tIns="0" rIns="0" bIns="0" rtlCol="0" anchor="t">
            <a:spAutoFit/>
          </a:bodyPr>
          <a:lstStyle/>
          <a:p>
            <a:pPr algn="just">
              <a:lnSpc>
                <a:spcPts val="1960"/>
              </a:lnSpc>
            </a:pPr>
            <a:r>
              <a:rPr lang="en-US" b="1" dirty="0">
                <a:solidFill>
                  <a:srgbClr val="21B0C3"/>
                </a:solidFill>
                <a:latin typeface="Verdana" panose="020B0604030504040204" pitchFamily="34" charset="0"/>
                <a:ea typeface="Verdana" panose="020B0604030504040204" pitchFamily="34" charset="0"/>
                <a:cs typeface="Helvetica World Bold"/>
                <a:sym typeface="Helvetica World Bold"/>
              </a:rPr>
              <a:t>ORGANISER UNE TABLE RONDE POUR IMPLIQUER LES PARTENAIRES TECHNIQUES ET FINANCIERS</a:t>
            </a:r>
          </a:p>
        </p:txBody>
      </p:sp>
      <p:sp>
        <p:nvSpPr>
          <p:cNvPr id="22" name="TextBox 22"/>
          <p:cNvSpPr txBox="1"/>
          <p:nvPr/>
        </p:nvSpPr>
        <p:spPr>
          <a:xfrm>
            <a:off x="7519326" y="7210612"/>
            <a:ext cx="9542107" cy="769441"/>
          </a:xfrm>
          <a:prstGeom prst="rect">
            <a:avLst/>
          </a:prstGeom>
        </p:spPr>
        <p:txBody>
          <a:bodyPr wrap="square" lIns="0" tIns="0" rIns="0" bIns="0" rtlCol="0" anchor="t">
            <a:spAutoFit/>
          </a:bodyPr>
          <a:lstStyle/>
          <a:p>
            <a:pPr algn="just">
              <a:lnSpc>
                <a:spcPts val="1960"/>
              </a:lnSpc>
            </a:pPr>
            <a:r>
              <a:rPr lang="en-US" b="1" dirty="0">
                <a:solidFill>
                  <a:srgbClr val="21B0C3"/>
                </a:solidFill>
                <a:latin typeface="Verdana" panose="020B0604030504040204" pitchFamily="34" charset="0"/>
                <a:ea typeface="Verdana" panose="020B0604030504040204" pitchFamily="34" charset="0"/>
                <a:cs typeface="Helvetica World Bold"/>
                <a:sym typeface="Helvetica World Bold"/>
              </a:rPr>
              <a:t>AMÉLIORER LES CONNAISSANCES DES MEMBRES DU GROUPE DE TRAVAIL D'EXPERTS EN ÉCONOMIE CIRCULAIRE DES ÉTATS INSULAIRES D'AFRIQUE ET DE L'OCÉAN INDIEN ET LANCER CE GROUPE DE TRAVAIL</a:t>
            </a:r>
          </a:p>
        </p:txBody>
      </p:sp>
      <p:grpSp>
        <p:nvGrpSpPr>
          <p:cNvPr id="24" name="Group 24"/>
          <p:cNvGrpSpPr/>
          <p:nvPr/>
        </p:nvGrpSpPr>
        <p:grpSpPr>
          <a:xfrm>
            <a:off x="6379085" y="3348707"/>
            <a:ext cx="1036372" cy="1282402"/>
            <a:chOff x="0" y="0"/>
            <a:chExt cx="828385" cy="826601"/>
          </a:xfrm>
        </p:grpSpPr>
        <p:sp>
          <p:nvSpPr>
            <p:cNvPr id="25" name="Freeform 25"/>
            <p:cNvSpPr/>
            <p:nvPr/>
          </p:nvSpPr>
          <p:spPr>
            <a:xfrm>
              <a:off x="0" y="0"/>
              <a:ext cx="828385" cy="826601"/>
            </a:xfrm>
            <a:custGeom>
              <a:avLst/>
              <a:gdLst/>
              <a:ahLst/>
              <a:cxnLst/>
              <a:rect l="l" t="t" r="r" b="b"/>
              <a:pathLst>
                <a:path w="828385" h="826601">
                  <a:moveTo>
                    <a:pt x="53995" y="0"/>
                  </a:moveTo>
                  <a:lnTo>
                    <a:pt x="774391" y="0"/>
                  </a:lnTo>
                  <a:cubicBezTo>
                    <a:pt x="804211" y="0"/>
                    <a:pt x="828385" y="24174"/>
                    <a:pt x="828385" y="53995"/>
                  </a:cubicBezTo>
                  <a:lnTo>
                    <a:pt x="828385" y="772607"/>
                  </a:lnTo>
                  <a:cubicBezTo>
                    <a:pt x="828385" y="802427"/>
                    <a:pt x="804211" y="826601"/>
                    <a:pt x="774391" y="826601"/>
                  </a:cubicBezTo>
                  <a:lnTo>
                    <a:pt x="53995" y="826601"/>
                  </a:lnTo>
                  <a:cubicBezTo>
                    <a:pt x="24174" y="826601"/>
                    <a:pt x="0" y="802427"/>
                    <a:pt x="0" y="772607"/>
                  </a:cubicBezTo>
                  <a:lnTo>
                    <a:pt x="0" y="53995"/>
                  </a:lnTo>
                  <a:cubicBezTo>
                    <a:pt x="0" y="24174"/>
                    <a:pt x="24174" y="0"/>
                    <a:pt x="53995" y="0"/>
                  </a:cubicBezTo>
                  <a:close/>
                </a:path>
              </a:pathLst>
            </a:custGeom>
            <a:solidFill>
              <a:srgbClr val="21B0C3"/>
            </a:solidFill>
          </p:spPr>
          <p:txBody>
            <a:bodyPr/>
            <a:lstStyle/>
            <a:p>
              <a:endParaRPr lang="LID4096">
                <a:latin typeface="Verdana" panose="020B0604030504040204" pitchFamily="34" charset="0"/>
                <a:ea typeface="Verdana" panose="020B0604030504040204" pitchFamily="34" charset="0"/>
              </a:endParaRPr>
            </a:p>
          </p:txBody>
        </p:sp>
        <p:sp>
          <p:nvSpPr>
            <p:cNvPr id="26" name="TextBox 26"/>
            <p:cNvSpPr txBox="1"/>
            <p:nvPr/>
          </p:nvSpPr>
          <p:spPr>
            <a:xfrm>
              <a:off x="0" y="-38100"/>
              <a:ext cx="828385" cy="864701"/>
            </a:xfrm>
            <a:prstGeom prst="rect">
              <a:avLst/>
            </a:prstGeom>
          </p:spPr>
          <p:txBody>
            <a:bodyPr lIns="50800" tIns="50800" rIns="50800" bIns="50800" rtlCol="0" anchor="ctr"/>
            <a:lstStyle/>
            <a:p>
              <a:pPr algn="ctr">
                <a:lnSpc>
                  <a:spcPts val="2659"/>
                </a:lnSpc>
                <a:spcBef>
                  <a:spcPct val="0"/>
                </a:spcBef>
              </a:pPr>
              <a:endParaRPr>
                <a:latin typeface="Verdana" panose="020B0604030504040204" pitchFamily="34" charset="0"/>
                <a:ea typeface="Verdana" panose="020B0604030504040204" pitchFamily="34" charset="0"/>
              </a:endParaRPr>
            </a:p>
          </p:txBody>
        </p:sp>
      </p:grpSp>
      <p:sp>
        <p:nvSpPr>
          <p:cNvPr id="27" name="TextBox 27"/>
          <p:cNvSpPr txBox="1"/>
          <p:nvPr/>
        </p:nvSpPr>
        <p:spPr>
          <a:xfrm>
            <a:off x="7519326" y="3348707"/>
            <a:ext cx="9547023" cy="1282402"/>
          </a:xfrm>
          <a:prstGeom prst="rect">
            <a:avLst/>
          </a:prstGeom>
        </p:spPr>
        <p:txBody>
          <a:bodyPr wrap="square" lIns="0" tIns="0" rIns="0" bIns="0" rtlCol="0" anchor="t">
            <a:spAutoFit/>
          </a:bodyPr>
          <a:lstStyle/>
          <a:p>
            <a:pPr algn="just">
              <a:lnSpc>
                <a:spcPts val="1960"/>
              </a:lnSpc>
            </a:pPr>
            <a:r>
              <a:rPr lang="en-US" b="1" dirty="0">
                <a:solidFill>
                  <a:srgbClr val="21B0C3"/>
                </a:solidFill>
                <a:latin typeface="Verdana" panose="020B0604030504040204" pitchFamily="34" charset="0"/>
                <a:ea typeface="Verdana" panose="020B0604030504040204" pitchFamily="34" charset="0"/>
                <a:cs typeface="Helvetica World Bold"/>
                <a:sym typeface="Helvetica World Bold"/>
              </a:rPr>
              <a:t>PRÉSENTER LE PROJET DE PLAN D'ACTION POUR L'ÉCONOMIE CIRCULAIRE ET LE MÉCANISME DE FINANCEMENT CIRCULAIRE ET BLEU AUX PRINCIPALES PARTIES PRENANTES AFIN QU'ELLES L'EXAMINENT EN DÉTAIL, QU'ELLES APPORTENT LEUR CONTRIBUTION ET QU'ELLES LE VALIDENT  </a:t>
            </a:r>
          </a:p>
        </p:txBody>
      </p:sp>
      <p:sp>
        <p:nvSpPr>
          <p:cNvPr id="28" name="TextBox 28"/>
          <p:cNvSpPr txBox="1"/>
          <p:nvPr/>
        </p:nvSpPr>
        <p:spPr>
          <a:xfrm>
            <a:off x="6413499" y="3742344"/>
            <a:ext cx="1026539" cy="436017"/>
          </a:xfrm>
          <a:prstGeom prst="rect">
            <a:avLst/>
          </a:prstGeom>
        </p:spPr>
        <p:txBody>
          <a:bodyPr wrap="square" lIns="0" tIns="0" rIns="0" bIns="0" rtlCol="0" anchor="t">
            <a:spAutoFit/>
          </a:bodyPr>
          <a:lstStyle/>
          <a:p>
            <a:pPr algn="ctr">
              <a:lnSpc>
                <a:spcPts val="3393"/>
              </a:lnSpc>
            </a:pPr>
            <a:r>
              <a:rPr lang="en-US" sz="3057" b="1" dirty="0">
                <a:solidFill>
                  <a:srgbClr val="FFFFFF"/>
                </a:solidFill>
                <a:latin typeface="Verdana" panose="020B0604030504040204" pitchFamily="34" charset="0"/>
                <a:ea typeface="Verdana" panose="020B0604030504040204" pitchFamily="34" charset="0"/>
                <a:cs typeface="Helvetica World Bold"/>
                <a:sym typeface="Helvetica World Bold"/>
              </a:rPr>
              <a:t>1</a:t>
            </a:r>
          </a:p>
        </p:txBody>
      </p:sp>
      <p:sp>
        <p:nvSpPr>
          <p:cNvPr id="29" name="Freeform 29"/>
          <p:cNvSpPr/>
          <p:nvPr/>
        </p:nvSpPr>
        <p:spPr>
          <a:xfrm>
            <a:off x="1028700" y="9258300"/>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3"/>
            <a:stretch>
              <a:fillRect l="-614" t="-3219" r="-614"/>
            </a:stretch>
          </a:blipFill>
        </p:spPr>
        <p:txBody>
          <a:bodyPr/>
          <a:lstStyle/>
          <a:p>
            <a:endParaRPr lang="LID4096"/>
          </a:p>
        </p:txBody>
      </p:sp>
      <p:sp>
        <p:nvSpPr>
          <p:cNvPr id="30" name="Freeform 30"/>
          <p:cNvSpPr/>
          <p:nvPr/>
        </p:nvSpPr>
        <p:spPr>
          <a:xfrm>
            <a:off x="4444270" y="9258300"/>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4"/>
            <a:stretch>
              <a:fillRect/>
            </a:stretch>
          </a:blipFill>
        </p:spPr>
        <p:txBody>
          <a:bodyPr/>
          <a:lstStyle/>
          <a:p>
            <a:endParaRPr lang="LID4096"/>
          </a:p>
        </p:txBody>
      </p:sp>
      <p:sp>
        <p:nvSpPr>
          <p:cNvPr id="31" name="Freeform 31"/>
          <p:cNvSpPr/>
          <p:nvPr/>
        </p:nvSpPr>
        <p:spPr>
          <a:xfrm>
            <a:off x="3372446" y="9258300"/>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5"/>
            <a:stretch>
              <a:fillRect b="-13464"/>
            </a:stretch>
          </a:blipFill>
        </p:spPr>
        <p:txBody>
          <a:bodyPr/>
          <a:lstStyle/>
          <a:p>
            <a:endParaRPr lang="LID4096"/>
          </a:p>
        </p:txBody>
      </p:sp>
      <p:sp>
        <p:nvSpPr>
          <p:cNvPr id="33" name="TextBox 33"/>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a:t>
            </a:r>
          </a:p>
        </p:txBody>
      </p:sp>
      <p:grpSp>
        <p:nvGrpSpPr>
          <p:cNvPr id="42" name="Group 24">
            <a:extLst>
              <a:ext uri="{FF2B5EF4-FFF2-40B4-BE49-F238E27FC236}">
                <a16:creationId xmlns:a16="http://schemas.microsoft.com/office/drawing/2014/main" id="{9D4BB9DC-BC3F-F892-A1F4-70F2CEDC4203}"/>
              </a:ext>
            </a:extLst>
          </p:cNvPr>
          <p:cNvGrpSpPr/>
          <p:nvPr/>
        </p:nvGrpSpPr>
        <p:grpSpPr>
          <a:xfrm>
            <a:off x="6403666" y="5143500"/>
            <a:ext cx="1036372" cy="1282402"/>
            <a:chOff x="0" y="0"/>
            <a:chExt cx="828385" cy="826601"/>
          </a:xfrm>
        </p:grpSpPr>
        <p:sp>
          <p:nvSpPr>
            <p:cNvPr id="43" name="Freeform 25">
              <a:extLst>
                <a:ext uri="{FF2B5EF4-FFF2-40B4-BE49-F238E27FC236}">
                  <a16:creationId xmlns:a16="http://schemas.microsoft.com/office/drawing/2014/main" id="{F07318EA-214B-ACA8-BEF5-72DC777B65CC}"/>
                </a:ext>
              </a:extLst>
            </p:cNvPr>
            <p:cNvSpPr/>
            <p:nvPr/>
          </p:nvSpPr>
          <p:spPr>
            <a:xfrm>
              <a:off x="0" y="0"/>
              <a:ext cx="828385" cy="826601"/>
            </a:xfrm>
            <a:custGeom>
              <a:avLst/>
              <a:gdLst/>
              <a:ahLst/>
              <a:cxnLst/>
              <a:rect l="l" t="t" r="r" b="b"/>
              <a:pathLst>
                <a:path w="828385" h="826601">
                  <a:moveTo>
                    <a:pt x="53995" y="0"/>
                  </a:moveTo>
                  <a:lnTo>
                    <a:pt x="774391" y="0"/>
                  </a:lnTo>
                  <a:cubicBezTo>
                    <a:pt x="804211" y="0"/>
                    <a:pt x="828385" y="24174"/>
                    <a:pt x="828385" y="53995"/>
                  </a:cubicBezTo>
                  <a:lnTo>
                    <a:pt x="828385" y="772607"/>
                  </a:lnTo>
                  <a:cubicBezTo>
                    <a:pt x="828385" y="802427"/>
                    <a:pt x="804211" y="826601"/>
                    <a:pt x="774391" y="826601"/>
                  </a:cubicBezTo>
                  <a:lnTo>
                    <a:pt x="53995" y="826601"/>
                  </a:lnTo>
                  <a:cubicBezTo>
                    <a:pt x="24174" y="826601"/>
                    <a:pt x="0" y="802427"/>
                    <a:pt x="0" y="772607"/>
                  </a:cubicBezTo>
                  <a:lnTo>
                    <a:pt x="0" y="53995"/>
                  </a:lnTo>
                  <a:cubicBezTo>
                    <a:pt x="0" y="24174"/>
                    <a:pt x="24174" y="0"/>
                    <a:pt x="53995" y="0"/>
                  </a:cubicBezTo>
                  <a:close/>
                </a:path>
              </a:pathLst>
            </a:custGeom>
            <a:solidFill>
              <a:srgbClr val="21B0C3"/>
            </a:solidFill>
          </p:spPr>
          <p:txBody>
            <a:bodyPr/>
            <a:lstStyle/>
            <a:p>
              <a:endParaRPr lang="LID4096">
                <a:latin typeface="Verdana" panose="020B0604030504040204" pitchFamily="34" charset="0"/>
                <a:ea typeface="Verdana" panose="020B0604030504040204" pitchFamily="34" charset="0"/>
              </a:endParaRPr>
            </a:p>
          </p:txBody>
        </p:sp>
        <p:sp>
          <p:nvSpPr>
            <p:cNvPr id="44" name="TextBox 26">
              <a:extLst>
                <a:ext uri="{FF2B5EF4-FFF2-40B4-BE49-F238E27FC236}">
                  <a16:creationId xmlns:a16="http://schemas.microsoft.com/office/drawing/2014/main" id="{4FDB1F1E-E443-8A3D-D3BE-0CDC523DF78E}"/>
                </a:ext>
              </a:extLst>
            </p:cNvPr>
            <p:cNvSpPr txBox="1"/>
            <p:nvPr/>
          </p:nvSpPr>
          <p:spPr>
            <a:xfrm>
              <a:off x="0" y="-38100"/>
              <a:ext cx="828385" cy="864701"/>
            </a:xfrm>
            <a:prstGeom prst="rect">
              <a:avLst/>
            </a:prstGeom>
          </p:spPr>
          <p:txBody>
            <a:bodyPr lIns="50800" tIns="50800" rIns="50800" bIns="50800" rtlCol="0" anchor="ctr"/>
            <a:lstStyle/>
            <a:p>
              <a:pPr algn="ctr">
                <a:lnSpc>
                  <a:spcPts val="2659"/>
                </a:lnSpc>
                <a:spcBef>
                  <a:spcPct val="0"/>
                </a:spcBef>
              </a:pPr>
              <a:endParaRPr>
                <a:latin typeface="Verdana" panose="020B0604030504040204" pitchFamily="34" charset="0"/>
                <a:ea typeface="Verdana" panose="020B0604030504040204" pitchFamily="34" charset="0"/>
              </a:endParaRPr>
            </a:p>
          </p:txBody>
        </p:sp>
      </p:grpSp>
      <p:sp>
        <p:nvSpPr>
          <p:cNvPr id="45" name="TextBox 28">
            <a:extLst>
              <a:ext uri="{FF2B5EF4-FFF2-40B4-BE49-F238E27FC236}">
                <a16:creationId xmlns:a16="http://schemas.microsoft.com/office/drawing/2014/main" id="{C09D91FD-1DC3-7C97-2D97-2B3203F6B7BA}"/>
              </a:ext>
            </a:extLst>
          </p:cNvPr>
          <p:cNvSpPr txBox="1"/>
          <p:nvPr/>
        </p:nvSpPr>
        <p:spPr>
          <a:xfrm>
            <a:off x="6403666" y="5562418"/>
            <a:ext cx="1026539" cy="436017"/>
          </a:xfrm>
          <a:prstGeom prst="rect">
            <a:avLst/>
          </a:prstGeom>
        </p:spPr>
        <p:txBody>
          <a:bodyPr wrap="square" lIns="0" tIns="0" rIns="0" bIns="0" rtlCol="0" anchor="t">
            <a:spAutoFit/>
          </a:bodyPr>
          <a:lstStyle/>
          <a:p>
            <a:pPr algn="ctr">
              <a:lnSpc>
                <a:spcPts val="3393"/>
              </a:lnSpc>
            </a:pPr>
            <a:r>
              <a:rPr lang="en-US" sz="3057" b="1" dirty="0">
                <a:solidFill>
                  <a:srgbClr val="FFFFFF"/>
                </a:solidFill>
                <a:latin typeface="Verdana" panose="020B0604030504040204" pitchFamily="34" charset="0"/>
                <a:ea typeface="Verdana" panose="020B0604030504040204" pitchFamily="34" charset="0"/>
                <a:cs typeface="Helvetica World Bold"/>
                <a:sym typeface="Helvetica World Bold"/>
              </a:rPr>
              <a:t>2</a:t>
            </a:r>
          </a:p>
        </p:txBody>
      </p:sp>
      <p:grpSp>
        <p:nvGrpSpPr>
          <p:cNvPr id="46" name="Group 24">
            <a:extLst>
              <a:ext uri="{FF2B5EF4-FFF2-40B4-BE49-F238E27FC236}">
                <a16:creationId xmlns:a16="http://schemas.microsoft.com/office/drawing/2014/main" id="{1B9538CB-4E81-A861-6E86-51EB7C9FE0A3}"/>
              </a:ext>
            </a:extLst>
          </p:cNvPr>
          <p:cNvGrpSpPr/>
          <p:nvPr/>
        </p:nvGrpSpPr>
        <p:grpSpPr>
          <a:xfrm>
            <a:off x="6379085" y="6940699"/>
            <a:ext cx="1036372" cy="1282402"/>
            <a:chOff x="0" y="0"/>
            <a:chExt cx="828385" cy="826601"/>
          </a:xfrm>
        </p:grpSpPr>
        <p:sp>
          <p:nvSpPr>
            <p:cNvPr id="47" name="Freeform 25">
              <a:extLst>
                <a:ext uri="{FF2B5EF4-FFF2-40B4-BE49-F238E27FC236}">
                  <a16:creationId xmlns:a16="http://schemas.microsoft.com/office/drawing/2014/main" id="{0EDE8B55-6DBC-BD4C-6AD9-0AFEBBA25EF4}"/>
                </a:ext>
              </a:extLst>
            </p:cNvPr>
            <p:cNvSpPr/>
            <p:nvPr/>
          </p:nvSpPr>
          <p:spPr>
            <a:xfrm>
              <a:off x="0" y="0"/>
              <a:ext cx="828385" cy="826601"/>
            </a:xfrm>
            <a:custGeom>
              <a:avLst/>
              <a:gdLst/>
              <a:ahLst/>
              <a:cxnLst/>
              <a:rect l="l" t="t" r="r" b="b"/>
              <a:pathLst>
                <a:path w="828385" h="826601">
                  <a:moveTo>
                    <a:pt x="53995" y="0"/>
                  </a:moveTo>
                  <a:lnTo>
                    <a:pt x="774391" y="0"/>
                  </a:lnTo>
                  <a:cubicBezTo>
                    <a:pt x="804211" y="0"/>
                    <a:pt x="828385" y="24174"/>
                    <a:pt x="828385" y="53995"/>
                  </a:cubicBezTo>
                  <a:lnTo>
                    <a:pt x="828385" y="772607"/>
                  </a:lnTo>
                  <a:cubicBezTo>
                    <a:pt x="828385" y="802427"/>
                    <a:pt x="804211" y="826601"/>
                    <a:pt x="774391" y="826601"/>
                  </a:cubicBezTo>
                  <a:lnTo>
                    <a:pt x="53995" y="826601"/>
                  </a:lnTo>
                  <a:cubicBezTo>
                    <a:pt x="24174" y="826601"/>
                    <a:pt x="0" y="802427"/>
                    <a:pt x="0" y="772607"/>
                  </a:cubicBezTo>
                  <a:lnTo>
                    <a:pt x="0" y="53995"/>
                  </a:lnTo>
                  <a:cubicBezTo>
                    <a:pt x="0" y="24174"/>
                    <a:pt x="24174" y="0"/>
                    <a:pt x="53995" y="0"/>
                  </a:cubicBezTo>
                  <a:close/>
                </a:path>
              </a:pathLst>
            </a:custGeom>
            <a:solidFill>
              <a:srgbClr val="21B0C3"/>
            </a:solidFill>
          </p:spPr>
          <p:txBody>
            <a:bodyPr/>
            <a:lstStyle/>
            <a:p>
              <a:endParaRPr lang="LID4096">
                <a:latin typeface="Verdana" panose="020B0604030504040204" pitchFamily="34" charset="0"/>
                <a:ea typeface="Verdana" panose="020B0604030504040204" pitchFamily="34" charset="0"/>
              </a:endParaRPr>
            </a:p>
          </p:txBody>
        </p:sp>
        <p:sp>
          <p:nvSpPr>
            <p:cNvPr id="48" name="TextBox 26">
              <a:extLst>
                <a:ext uri="{FF2B5EF4-FFF2-40B4-BE49-F238E27FC236}">
                  <a16:creationId xmlns:a16="http://schemas.microsoft.com/office/drawing/2014/main" id="{56EECA00-63FA-3762-602D-3613B8EC8ED1}"/>
                </a:ext>
              </a:extLst>
            </p:cNvPr>
            <p:cNvSpPr txBox="1"/>
            <p:nvPr/>
          </p:nvSpPr>
          <p:spPr>
            <a:xfrm>
              <a:off x="0" y="-38100"/>
              <a:ext cx="828385" cy="864701"/>
            </a:xfrm>
            <a:prstGeom prst="rect">
              <a:avLst/>
            </a:prstGeom>
          </p:spPr>
          <p:txBody>
            <a:bodyPr lIns="50800" tIns="50800" rIns="50800" bIns="50800" rtlCol="0" anchor="ctr"/>
            <a:lstStyle/>
            <a:p>
              <a:pPr algn="ctr">
                <a:lnSpc>
                  <a:spcPts val="2659"/>
                </a:lnSpc>
                <a:spcBef>
                  <a:spcPct val="0"/>
                </a:spcBef>
              </a:pPr>
              <a:endParaRPr>
                <a:latin typeface="Verdana" panose="020B0604030504040204" pitchFamily="34" charset="0"/>
                <a:ea typeface="Verdana" panose="020B0604030504040204" pitchFamily="34" charset="0"/>
              </a:endParaRPr>
            </a:p>
          </p:txBody>
        </p:sp>
      </p:grpSp>
      <p:sp>
        <p:nvSpPr>
          <p:cNvPr id="49" name="TextBox 28">
            <a:extLst>
              <a:ext uri="{FF2B5EF4-FFF2-40B4-BE49-F238E27FC236}">
                <a16:creationId xmlns:a16="http://schemas.microsoft.com/office/drawing/2014/main" id="{D012040B-74B0-E918-9974-23CB509CBF25}"/>
              </a:ext>
            </a:extLst>
          </p:cNvPr>
          <p:cNvSpPr txBox="1"/>
          <p:nvPr/>
        </p:nvSpPr>
        <p:spPr>
          <a:xfrm>
            <a:off x="6388918" y="7363891"/>
            <a:ext cx="1026539" cy="436017"/>
          </a:xfrm>
          <a:prstGeom prst="rect">
            <a:avLst/>
          </a:prstGeom>
        </p:spPr>
        <p:txBody>
          <a:bodyPr wrap="square" lIns="0" tIns="0" rIns="0" bIns="0" rtlCol="0" anchor="t">
            <a:spAutoFit/>
          </a:bodyPr>
          <a:lstStyle/>
          <a:p>
            <a:pPr algn="ctr">
              <a:lnSpc>
                <a:spcPts val="3393"/>
              </a:lnSpc>
            </a:pPr>
            <a:r>
              <a:rPr lang="en-US" sz="3057" b="1" dirty="0">
                <a:solidFill>
                  <a:srgbClr val="FFFFFF"/>
                </a:solidFill>
                <a:latin typeface="Verdana" panose="020B0604030504040204" pitchFamily="34" charset="0"/>
                <a:ea typeface="Verdana" panose="020B0604030504040204" pitchFamily="34" charset="0"/>
                <a:cs typeface="Helvetica World Bold"/>
                <a:sym typeface="Helvetica World Bold"/>
              </a:rPr>
              <a:t>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73650" y="-42358"/>
            <a:ext cx="556708" cy="556708"/>
            <a:chOff x="0" y="0"/>
            <a:chExt cx="812800" cy="812800"/>
          </a:xfrm>
        </p:grpSpPr>
        <p:sp>
          <p:nvSpPr>
            <p:cNvPr id="3" name="Freeform 3"/>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5" name="Freeform 5"/>
          <p:cNvSpPr/>
          <p:nvPr/>
        </p:nvSpPr>
        <p:spPr>
          <a:xfrm>
            <a:off x="3098765" y="365566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grpSp>
        <p:nvGrpSpPr>
          <p:cNvPr id="6" name="Group 6"/>
          <p:cNvGrpSpPr/>
          <p:nvPr/>
        </p:nvGrpSpPr>
        <p:grpSpPr>
          <a:xfrm>
            <a:off x="7324849" y="5253261"/>
            <a:ext cx="2838632" cy="3404474"/>
            <a:chOff x="0" y="-38100"/>
            <a:chExt cx="702490" cy="590406"/>
          </a:xfrm>
        </p:grpSpPr>
        <p:sp>
          <p:nvSpPr>
            <p:cNvPr id="7" name="Freeform 7"/>
            <p:cNvSpPr/>
            <p:nvPr/>
          </p:nvSpPr>
          <p:spPr>
            <a:xfrm>
              <a:off x="0" y="0"/>
              <a:ext cx="702490" cy="552306"/>
            </a:xfrm>
            <a:custGeom>
              <a:avLst/>
              <a:gdLst/>
              <a:ahLst/>
              <a:cxnLst/>
              <a:rect l="l" t="t" r="r" b="b"/>
              <a:pathLst>
                <a:path w="685027" h="514206">
                  <a:moveTo>
                    <a:pt x="13984" y="0"/>
                  </a:moveTo>
                  <a:lnTo>
                    <a:pt x="671042" y="0"/>
                  </a:lnTo>
                  <a:cubicBezTo>
                    <a:pt x="678766" y="0"/>
                    <a:pt x="685027" y="6261"/>
                    <a:pt x="685027" y="13984"/>
                  </a:cubicBezTo>
                  <a:lnTo>
                    <a:pt x="685027" y="500222"/>
                  </a:lnTo>
                  <a:cubicBezTo>
                    <a:pt x="685027" y="507945"/>
                    <a:pt x="678766" y="514206"/>
                    <a:pt x="671042" y="514206"/>
                  </a:cubicBezTo>
                  <a:lnTo>
                    <a:pt x="13984" y="514206"/>
                  </a:lnTo>
                  <a:cubicBezTo>
                    <a:pt x="6261" y="514206"/>
                    <a:pt x="0" y="507945"/>
                    <a:pt x="0" y="500222"/>
                  </a:cubicBezTo>
                  <a:lnTo>
                    <a:pt x="0" y="13984"/>
                  </a:lnTo>
                  <a:cubicBezTo>
                    <a:pt x="0" y="6261"/>
                    <a:pt x="6261" y="0"/>
                    <a:pt x="13984" y="0"/>
                  </a:cubicBezTo>
                  <a:close/>
                </a:path>
              </a:pathLst>
            </a:custGeom>
            <a:solidFill>
              <a:srgbClr val="A3E1E9"/>
            </a:solidFill>
          </p:spPr>
          <p:txBody>
            <a:bodyPr/>
            <a:lstStyle/>
            <a:p>
              <a:endParaRPr lang="LID4096" b="1" dirty="0"/>
            </a:p>
          </p:txBody>
        </p:sp>
        <p:sp>
          <p:nvSpPr>
            <p:cNvPr id="8" name="TextBox 8"/>
            <p:cNvSpPr txBox="1"/>
            <p:nvPr/>
          </p:nvSpPr>
          <p:spPr>
            <a:xfrm>
              <a:off x="0" y="-38100"/>
              <a:ext cx="685027" cy="552306"/>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254141" y="5493503"/>
            <a:ext cx="2768067" cy="3164232"/>
            <a:chOff x="0" y="0"/>
            <a:chExt cx="677292" cy="509154"/>
          </a:xfrm>
        </p:grpSpPr>
        <p:sp>
          <p:nvSpPr>
            <p:cNvPr id="10" name="Freeform 10"/>
            <p:cNvSpPr/>
            <p:nvPr/>
          </p:nvSpPr>
          <p:spPr>
            <a:xfrm>
              <a:off x="0" y="0"/>
              <a:ext cx="677292" cy="509154"/>
            </a:xfrm>
            <a:custGeom>
              <a:avLst/>
              <a:gdLst/>
              <a:ahLst/>
              <a:cxnLst/>
              <a:rect l="l" t="t" r="r" b="b"/>
              <a:pathLst>
                <a:path w="677292" h="509154">
                  <a:moveTo>
                    <a:pt x="14144" y="0"/>
                  </a:moveTo>
                  <a:lnTo>
                    <a:pt x="663148" y="0"/>
                  </a:lnTo>
                  <a:cubicBezTo>
                    <a:pt x="670960" y="0"/>
                    <a:pt x="677292" y="6332"/>
                    <a:pt x="677292" y="14144"/>
                  </a:cubicBezTo>
                  <a:lnTo>
                    <a:pt x="677292" y="495010"/>
                  </a:lnTo>
                  <a:cubicBezTo>
                    <a:pt x="677292" y="502822"/>
                    <a:pt x="670960" y="509154"/>
                    <a:pt x="663148" y="509154"/>
                  </a:cubicBezTo>
                  <a:lnTo>
                    <a:pt x="14144" y="509154"/>
                  </a:lnTo>
                  <a:cubicBezTo>
                    <a:pt x="6332" y="509154"/>
                    <a:pt x="0" y="502822"/>
                    <a:pt x="0" y="495010"/>
                  </a:cubicBezTo>
                  <a:lnTo>
                    <a:pt x="0" y="14144"/>
                  </a:lnTo>
                  <a:cubicBezTo>
                    <a:pt x="0" y="6332"/>
                    <a:pt x="6332" y="0"/>
                    <a:pt x="14144" y="0"/>
                  </a:cubicBezTo>
                  <a:close/>
                </a:path>
              </a:pathLst>
            </a:custGeom>
            <a:solidFill>
              <a:srgbClr val="A3E1E9"/>
            </a:solidFill>
          </p:spPr>
          <p:txBody>
            <a:bodyPr/>
            <a:lstStyle/>
            <a:p>
              <a:endParaRPr lang="LID4096"/>
            </a:p>
          </p:txBody>
        </p:sp>
        <p:sp>
          <p:nvSpPr>
            <p:cNvPr id="11" name="TextBox 11"/>
            <p:cNvSpPr txBox="1"/>
            <p:nvPr/>
          </p:nvSpPr>
          <p:spPr>
            <a:xfrm>
              <a:off x="0" y="-38100"/>
              <a:ext cx="677292" cy="547254"/>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3346415" y="326260"/>
            <a:ext cx="3619500" cy="1975008"/>
            <a:chOff x="0" y="0"/>
            <a:chExt cx="895735" cy="314928"/>
          </a:xfrm>
        </p:grpSpPr>
        <p:sp>
          <p:nvSpPr>
            <p:cNvPr id="13" name="Freeform 13"/>
            <p:cNvSpPr/>
            <p:nvPr/>
          </p:nvSpPr>
          <p:spPr>
            <a:xfrm>
              <a:off x="0" y="0"/>
              <a:ext cx="895735" cy="314928"/>
            </a:xfrm>
            <a:custGeom>
              <a:avLst/>
              <a:gdLst/>
              <a:ahLst/>
              <a:cxnLst/>
              <a:rect l="l" t="t" r="r" b="b"/>
              <a:pathLst>
                <a:path w="895735" h="314928">
                  <a:moveTo>
                    <a:pt x="10695" y="0"/>
                  </a:moveTo>
                  <a:lnTo>
                    <a:pt x="885040" y="0"/>
                  </a:lnTo>
                  <a:cubicBezTo>
                    <a:pt x="887876" y="0"/>
                    <a:pt x="890597" y="1127"/>
                    <a:pt x="892602" y="3132"/>
                  </a:cubicBezTo>
                  <a:cubicBezTo>
                    <a:pt x="894608" y="5138"/>
                    <a:pt x="895735" y="7858"/>
                    <a:pt x="895735" y="10695"/>
                  </a:cubicBezTo>
                  <a:lnTo>
                    <a:pt x="895735" y="304234"/>
                  </a:lnTo>
                  <a:cubicBezTo>
                    <a:pt x="895735" y="307070"/>
                    <a:pt x="894608" y="309790"/>
                    <a:pt x="892602" y="311796"/>
                  </a:cubicBezTo>
                  <a:cubicBezTo>
                    <a:pt x="890597" y="313802"/>
                    <a:pt x="887876" y="314928"/>
                    <a:pt x="885040" y="314928"/>
                  </a:cubicBezTo>
                  <a:lnTo>
                    <a:pt x="10695" y="314928"/>
                  </a:lnTo>
                  <a:cubicBezTo>
                    <a:pt x="7858" y="314928"/>
                    <a:pt x="5138" y="313802"/>
                    <a:pt x="3132" y="311796"/>
                  </a:cubicBezTo>
                  <a:cubicBezTo>
                    <a:pt x="1127" y="309790"/>
                    <a:pt x="0" y="307070"/>
                    <a:pt x="0" y="304234"/>
                  </a:cubicBezTo>
                  <a:lnTo>
                    <a:pt x="0" y="10695"/>
                  </a:lnTo>
                  <a:cubicBezTo>
                    <a:pt x="0" y="7858"/>
                    <a:pt x="1127" y="5138"/>
                    <a:pt x="3132" y="3132"/>
                  </a:cubicBezTo>
                  <a:cubicBezTo>
                    <a:pt x="5138" y="1127"/>
                    <a:pt x="7858" y="0"/>
                    <a:pt x="10695" y="0"/>
                  </a:cubicBezTo>
                  <a:close/>
                </a:path>
              </a:pathLst>
            </a:custGeom>
            <a:solidFill>
              <a:srgbClr val="A3E1E9"/>
            </a:solidFill>
          </p:spPr>
          <p:txBody>
            <a:bodyPr/>
            <a:lstStyle/>
            <a:p>
              <a:endParaRPr lang="LID4096"/>
            </a:p>
          </p:txBody>
        </p:sp>
        <p:sp>
          <p:nvSpPr>
            <p:cNvPr id="14" name="TextBox 14"/>
            <p:cNvSpPr txBox="1"/>
            <p:nvPr/>
          </p:nvSpPr>
          <p:spPr>
            <a:xfrm>
              <a:off x="0" y="-38100"/>
              <a:ext cx="895735" cy="353028"/>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4805922" y="5383063"/>
            <a:ext cx="703499" cy="660010"/>
          </a:xfrm>
          <a:custGeom>
            <a:avLst/>
            <a:gdLst/>
            <a:ahLst/>
            <a:cxnLst/>
            <a:rect l="l" t="t" r="r" b="b"/>
            <a:pathLst>
              <a:path w="703499" h="660010">
                <a:moveTo>
                  <a:pt x="0" y="0"/>
                </a:moveTo>
                <a:lnTo>
                  <a:pt x="703498" y="0"/>
                </a:lnTo>
                <a:lnTo>
                  <a:pt x="703498" y="660009"/>
                </a:lnTo>
                <a:lnTo>
                  <a:pt x="0" y="6600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a:p>
        </p:txBody>
      </p:sp>
      <p:sp>
        <p:nvSpPr>
          <p:cNvPr id="16" name="Freeform 16"/>
          <p:cNvSpPr/>
          <p:nvPr/>
        </p:nvSpPr>
        <p:spPr>
          <a:xfrm>
            <a:off x="10274765" y="1911733"/>
            <a:ext cx="7777237" cy="7346567"/>
          </a:xfrm>
          <a:custGeom>
            <a:avLst/>
            <a:gdLst/>
            <a:ahLst/>
            <a:cxnLst/>
            <a:rect l="l" t="t" r="r" b="b"/>
            <a:pathLst>
              <a:path w="7733408" h="7346567">
                <a:moveTo>
                  <a:pt x="0" y="0"/>
                </a:moveTo>
                <a:lnTo>
                  <a:pt x="7733409" y="0"/>
                </a:lnTo>
                <a:lnTo>
                  <a:pt x="7733409" y="7346567"/>
                </a:lnTo>
                <a:lnTo>
                  <a:pt x="0" y="7346567"/>
                </a:lnTo>
                <a:lnTo>
                  <a:pt x="0" y="0"/>
                </a:lnTo>
                <a:close/>
              </a:path>
            </a:pathLst>
          </a:custGeom>
          <a:blipFill>
            <a:blip r:embed="rId6"/>
            <a:stretch>
              <a:fillRect l="-466" t="-1612" b="-4144"/>
            </a:stretch>
          </a:blipFill>
        </p:spPr>
        <p:txBody>
          <a:bodyPr/>
          <a:lstStyle/>
          <a:p>
            <a:endParaRPr lang="LID4096"/>
          </a:p>
        </p:txBody>
      </p:sp>
      <p:sp>
        <p:nvSpPr>
          <p:cNvPr id="17" name="Freeform 17"/>
          <p:cNvSpPr/>
          <p:nvPr/>
        </p:nvSpPr>
        <p:spPr>
          <a:xfrm>
            <a:off x="4675061" y="2482243"/>
            <a:ext cx="965219" cy="990430"/>
          </a:xfrm>
          <a:custGeom>
            <a:avLst/>
            <a:gdLst/>
            <a:ahLst/>
            <a:cxnLst/>
            <a:rect l="l" t="t" r="r" b="b"/>
            <a:pathLst>
              <a:path w="965219" h="990430">
                <a:moveTo>
                  <a:pt x="0" y="0"/>
                </a:moveTo>
                <a:lnTo>
                  <a:pt x="965220" y="0"/>
                </a:lnTo>
                <a:lnTo>
                  <a:pt x="965220" y="990430"/>
                </a:lnTo>
                <a:lnTo>
                  <a:pt x="0" y="990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LID4096"/>
          </a:p>
        </p:txBody>
      </p:sp>
      <p:sp>
        <p:nvSpPr>
          <p:cNvPr id="18" name="Freeform 18"/>
          <p:cNvSpPr/>
          <p:nvPr/>
        </p:nvSpPr>
        <p:spPr>
          <a:xfrm>
            <a:off x="8216935" y="4366787"/>
            <a:ext cx="943610" cy="990430"/>
          </a:xfrm>
          <a:custGeom>
            <a:avLst/>
            <a:gdLst/>
            <a:ahLst/>
            <a:cxnLst/>
            <a:rect l="l" t="t" r="r" b="b"/>
            <a:pathLst>
              <a:path w="943610" h="990430">
                <a:moveTo>
                  <a:pt x="0" y="0"/>
                </a:moveTo>
                <a:lnTo>
                  <a:pt x="943610" y="0"/>
                </a:lnTo>
                <a:lnTo>
                  <a:pt x="943610" y="990430"/>
                </a:lnTo>
                <a:lnTo>
                  <a:pt x="0" y="9904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LID4096" dirty="0"/>
          </a:p>
        </p:txBody>
      </p:sp>
      <p:sp>
        <p:nvSpPr>
          <p:cNvPr id="19" name="Freeform 19"/>
          <p:cNvSpPr/>
          <p:nvPr/>
        </p:nvSpPr>
        <p:spPr>
          <a:xfrm>
            <a:off x="1045184" y="4367468"/>
            <a:ext cx="1258052" cy="990430"/>
          </a:xfrm>
          <a:custGeom>
            <a:avLst/>
            <a:gdLst/>
            <a:ahLst/>
            <a:cxnLst/>
            <a:rect l="l" t="t" r="r" b="b"/>
            <a:pathLst>
              <a:path w="1258052" h="990430">
                <a:moveTo>
                  <a:pt x="0" y="0"/>
                </a:moveTo>
                <a:lnTo>
                  <a:pt x="1258052" y="0"/>
                </a:lnTo>
                <a:lnTo>
                  <a:pt x="1258052" y="990430"/>
                </a:lnTo>
                <a:lnTo>
                  <a:pt x="0" y="9904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LID4096"/>
          </a:p>
        </p:txBody>
      </p:sp>
      <p:sp>
        <p:nvSpPr>
          <p:cNvPr id="20" name="TextBox 20"/>
          <p:cNvSpPr txBox="1"/>
          <p:nvPr/>
        </p:nvSpPr>
        <p:spPr>
          <a:xfrm>
            <a:off x="8534400" y="586165"/>
            <a:ext cx="9517603" cy="1163139"/>
          </a:xfrm>
          <a:prstGeom prst="rect">
            <a:avLst/>
          </a:prstGeom>
        </p:spPr>
        <p:txBody>
          <a:bodyPr wrap="square" lIns="0" tIns="0" rIns="0" bIns="0" rtlCol="0" anchor="t">
            <a:spAutoFit/>
          </a:bodyPr>
          <a:lstStyle/>
          <a:p>
            <a:pPr algn="r">
              <a:lnSpc>
                <a:spcPts val="10097"/>
              </a:lnSpc>
            </a:pPr>
            <a:r>
              <a:rPr lang="en-US" sz="7212" b="1" spc="-238" dirty="0" err="1">
                <a:solidFill>
                  <a:srgbClr val="21B0C3"/>
                </a:solidFill>
                <a:latin typeface="Verdana" panose="020B0604030504040204" pitchFamily="34" charset="0"/>
                <a:ea typeface="Verdana" panose="020B0604030504040204" pitchFamily="34" charset="0"/>
                <a:cs typeface="Helvetica World Bold"/>
                <a:sym typeface="Helvetica World Bold"/>
              </a:rPr>
              <a:t>Résultats</a:t>
            </a:r>
            <a:r>
              <a:rPr lang="en-US" sz="7212" b="1" spc="-238" dirty="0">
                <a:solidFill>
                  <a:srgbClr val="21B0C3"/>
                </a:solidFill>
                <a:latin typeface="Verdana" panose="020B0604030504040204" pitchFamily="34" charset="0"/>
                <a:ea typeface="Verdana" panose="020B0604030504040204" pitchFamily="34" charset="0"/>
                <a:cs typeface="Helvetica World Bold"/>
                <a:sym typeface="Helvetica World Bold"/>
              </a:rPr>
              <a:t> </a:t>
            </a:r>
            <a:r>
              <a:rPr lang="en-US" sz="7212" b="1" spc="-238" dirty="0" err="1">
                <a:solidFill>
                  <a:srgbClr val="21B0C3"/>
                </a:solidFill>
                <a:latin typeface="Verdana" panose="020B0604030504040204" pitchFamily="34" charset="0"/>
                <a:ea typeface="Verdana" panose="020B0604030504040204" pitchFamily="34" charset="0"/>
                <a:cs typeface="Helvetica World Bold"/>
                <a:sym typeface="Helvetica World Bold"/>
              </a:rPr>
              <a:t>attendus</a:t>
            </a:r>
            <a:endParaRPr lang="en-US" sz="7212" b="1" spc="-238" dirty="0">
              <a:solidFill>
                <a:srgbClr val="21B0C3"/>
              </a:solidFill>
              <a:latin typeface="Verdana" panose="020B0604030504040204" pitchFamily="34" charset="0"/>
              <a:ea typeface="Verdana" panose="020B0604030504040204" pitchFamily="34" charset="0"/>
              <a:cs typeface="Helvetica World Bold"/>
              <a:sym typeface="Helvetica World Bold"/>
            </a:endParaRPr>
          </a:p>
        </p:txBody>
      </p:sp>
      <p:sp>
        <p:nvSpPr>
          <p:cNvPr id="21" name="TextBox 21"/>
          <p:cNvSpPr txBox="1"/>
          <p:nvPr/>
        </p:nvSpPr>
        <p:spPr>
          <a:xfrm>
            <a:off x="7516820" y="5552125"/>
            <a:ext cx="2524074" cy="3046988"/>
          </a:xfrm>
          <a:prstGeom prst="rect">
            <a:avLst/>
          </a:prstGeom>
        </p:spPr>
        <p:txBody>
          <a:bodyPr wrap="square" lIns="0" tIns="0" rIns="0" bIns="0" rtlCol="0" anchor="t">
            <a:spAutoFit/>
          </a:bodyPr>
          <a:lstStyle/>
          <a:p>
            <a:pPr algn="just"/>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Le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mécanisme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financement</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pour les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spécificités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îles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africaines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y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compris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les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priorités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et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bleue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tirées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du plan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d'action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et des plans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bleue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îles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africaines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et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l'océan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Indien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a:t>
            </a:r>
          </a:p>
        </p:txBody>
      </p:sp>
      <p:sp>
        <p:nvSpPr>
          <p:cNvPr id="22" name="TextBox 22"/>
          <p:cNvSpPr txBox="1"/>
          <p:nvPr/>
        </p:nvSpPr>
        <p:spPr>
          <a:xfrm>
            <a:off x="395006" y="5749635"/>
            <a:ext cx="2486335" cy="2769989"/>
          </a:xfrm>
          <a:prstGeom prst="rect">
            <a:avLst/>
          </a:prstGeom>
        </p:spPr>
        <p:txBody>
          <a:bodyPr wrap="square" lIns="0" tIns="0" rIns="0" bIns="0" rtlCol="0" anchor="t">
            <a:spAutoFit/>
          </a:bodyPr>
          <a:lstStyle/>
          <a:p>
            <a:pPr algn="just"/>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La raison d'être, la composition, les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termes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référence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ou</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les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fonctions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 et les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résultats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attendus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du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groupe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travail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d'experts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sur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îles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l'Afrique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et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l’océan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Indien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a:t>
            </a:r>
          </a:p>
        </p:txBody>
      </p:sp>
      <p:sp>
        <p:nvSpPr>
          <p:cNvPr id="23" name="TextBox 23"/>
          <p:cNvSpPr txBox="1"/>
          <p:nvPr/>
        </p:nvSpPr>
        <p:spPr>
          <a:xfrm>
            <a:off x="3571016" y="466960"/>
            <a:ext cx="3170298" cy="1661993"/>
          </a:xfrm>
          <a:prstGeom prst="rect">
            <a:avLst/>
          </a:prstGeom>
        </p:spPr>
        <p:txBody>
          <a:bodyPr lIns="0" tIns="0" rIns="0" bIns="0" rtlCol="0" anchor="t">
            <a:spAutoFit/>
          </a:bodyPr>
          <a:lstStyle/>
          <a:p>
            <a:pPr algn="just"/>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Le plan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d’action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Etats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insulaires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d’Afrique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et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l’océan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Indien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y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compris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une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stratégie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mise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en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œuvre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et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mobilisation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ressources</a:t>
            </a:r>
            <a:r>
              <a:rPr lang="en-US" b="1" dirty="0">
                <a:solidFill>
                  <a:srgbClr val="000000"/>
                </a:solidFill>
                <a:latin typeface="Verdana 2" panose="020B0604020202020204" charset="0"/>
                <a:ea typeface="Verdana 2" panose="020B0604020202020204" charset="0"/>
                <a:cs typeface="Verdana 2" panose="020B0604020202020204" charset="0"/>
                <a:sym typeface="Helvetica World Bold"/>
              </a:rPr>
              <a:t>.</a:t>
            </a:r>
          </a:p>
        </p:txBody>
      </p:sp>
      <p:sp>
        <p:nvSpPr>
          <p:cNvPr id="24" name="Freeform 24"/>
          <p:cNvSpPr/>
          <p:nvPr/>
        </p:nvSpPr>
        <p:spPr>
          <a:xfrm>
            <a:off x="1106782" y="9202217"/>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13"/>
            <a:stretch>
              <a:fillRect l="-614" t="-3219" r="-614"/>
            </a:stretch>
          </a:blipFill>
        </p:spPr>
        <p:txBody>
          <a:bodyPr/>
          <a:lstStyle/>
          <a:p>
            <a:endParaRPr lang="LID4096"/>
          </a:p>
        </p:txBody>
      </p:sp>
      <p:sp>
        <p:nvSpPr>
          <p:cNvPr id="25" name="Freeform 25"/>
          <p:cNvSpPr/>
          <p:nvPr/>
        </p:nvSpPr>
        <p:spPr>
          <a:xfrm>
            <a:off x="4522352" y="9202217"/>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14"/>
            <a:stretch>
              <a:fillRect/>
            </a:stretch>
          </a:blipFill>
        </p:spPr>
        <p:txBody>
          <a:bodyPr/>
          <a:lstStyle/>
          <a:p>
            <a:endParaRPr lang="LID4096"/>
          </a:p>
        </p:txBody>
      </p:sp>
      <p:sp>
        <p:nvSpPr>
          <p:cNvPr id="26" name="Freeform 26"/>
          <p:cNvSpPr/>
          <p:nvPr/>
        </p:nvSpPr>
        <p:spPr>
          <a:xfrm>
            <a:off x="3450528" y="9202217"/>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15"/>
            <a:stretch>
              <a:fillRect b="-13464"/>
            </a:stretch>
          </a:blipFill>
        </p:spPr>
        <p:txBody>
          <a:bodyPr/>
          <a:lstStyle/>
          <a:p>
            <a:endParaRPr lang="LID4096"/>
          </a:p>
        </p:txBody>
      </p:sp>
      <p:sp>
        <p:nvSpPr>
          <p:cNvPr id="27" name="TextBox 27"/>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773930" cy="9148335"/>
            <a:chOff x="0" y="0"/>
            <a:chExt cx="2753647" cy="1417317"/>
          </a:xfrm>
        </p:grpSpPr>
        <p:sp>
          <p:nvSpPr>
            <p:cNvPr id="3" name="Freeform 3"/>
            <p:cNvSpPr/>
            <p:nvPr/>
          </p:nvSpPr>
          <p:spPr>
            <a:xfrm>
              <a:off x="0" y="0"/>
              <a:ext cx="2753647" cy="1417316"/>
            </a:xfrm>
            <a:custGeom>
              <a:avLst/>
              <a:gdLst/>
              <a:ahLst/>
              <a:cxnLst/>
              <a:rect l="l" t="t" r="r" b="b"/>
              <a:pathLst>
                <a:path w="2753647" h="1417316">
                  <a:moveTo>
                    <a:pt x="0" y="0"/>
                  </a:moveTo>
                  <a:lnTo>
                    <a:pt x="2753647" y="0"/>
                  </a:lnTo>
                  <a:lnTo>
                    <a:pt x="2753647" y="1417316"/>
                  </a:lnTo>
                  <a:lnTo>
                    <a:pt x="0" y="1417316"/>
                  </a:lnTo>
                  <a:close/>
                </a:path>
              </a:pathLst>
            </a:custGeom>
            <a:blipFill>
              <a:blip r:embed="rId2"/>
              <a:stretch>
                <a:fillRect b="-9285"/>
              </a:stretch>
            </a:blipFill>
          </p:spPr>
          <p:txBody>
            <a:bodyPr/>
            <a:lstStyle/>
            <a:p>
              <a:endParaRPr lang="LID4096"/>
            </a:p>
          </p:txBody>
        </p:sp>
      </p:grpSp>
      <p:grpSp>
        <p:nvGrpSpPr>
          <p:cNvPr id="4" name="Group 4"/>
          <p:cNvGrpSpPr/>
          <p:nvPr/>
        </p:nvGrpSpPr>
        <p:grpSpPr>
          <a:xfrm>
            <a:off x="0" y="2645140"/>
            <a:ext cx="5522351" cy="4102928"/>
            <a:chOff x="0" y="0"/>
            <a:chExt cx="1454446" cy="1080606"/>
          </a:xfrm>
        </p:grpSpPr>
        <p:sp>
          <p:nvSpPr>
            <p:cNvPr id="5" name="Freeform 5"/>
            <p:cNvSpPr/>
            <p:nvPr/>
          </p:nvSpPr>
          <p:spPr>
            <a:xfrm>
              <a:off x="0" y="0"/>
              <a:ext cx="1454446" cy="1080607"/>
            </a:xfrm>
            <a:custGeom>
              <a:avLst/>
              <a:gdLst/>
              <a:ahLst/>
              <a:cxnLst/>
              <a:rect l="l" t="t" r="r" b="b"/>
              <a:pathLst>
                <a:path w="1454446" h="1080607">
                  <a:moveTo>
                    <a:pt x="7010" y="0"/>
                  </a:moveTo>
                  <a:lnTo>
                    <a:pt x="1447437" y="0"/>
                  </a:lnTo>
                  <a:cubicBezTo>
                    <a:pt x="1451308" y="0"/>
                    <a:pt x="1454446" y="3138"/>
                    <a:pt x="1454446" y="7010"/>
                  </a:cubicBezTo>
                  <a:lnTo>
                    <a:pt x="1454446" y="1073597"/>
                  </a:lnTo>
                  <a:cubicBezTo>
                    <a:pt x="1454446" y="1077468"/>
                    <a:pt x="1451308" y="1080607"/>
                    <a:pt x="1447437" y="1080607"/>
                  </a:cubicBezTo>
                  <a:lnTo>
                    <a:pt x="7010" y="1080607"/>
                  </a:lnTo>
                  <a:cubicBezTo>
                    <a:pt x="3138" y="1080607"/>
                    <a:pt x="0" y="1077468"/>
                    <a:pt x="0" y="1073597"/>
                  </a:cubicBezTo>
                  <a:lnTo>
                    <a:pt x="0" y="7010"/>
                  </a:lnTo>
                  <a:cubicBezTo>
                    <a:pt x="0" y="3138"/>
                    <a:pt x="3138" y="0"/>
                    <a:pt x="7010" y="0"/>
                  </a:cubicBezTo>
                  <a:close/>
                </a:path>
              </a:pathLst>
            </a:custGeom>
            <a:solidFill>
              <a:srgbClr val="21B0C3"/>
            </a:solidFill>
          </p:spPr>
          <p:txBody>
            <a:bodyPr/>
            <a:lstStyle/>
            <a:p>
              <a:endParaRPr lang="LID4096"/>
            </a:p>
          </p:txBody>
        </p:sp>
        <p:sp>
          <p:nvSpPr>
            <p:cNvPr id="6" name="TextBox 6"/>
            <p:cNvSpPr txBox="1"/>
            <p:nvPr/>
          </p:nvSpPr>
          <p:spPr>
            <a:xfrm>
              <a:off x="0" y="-38100"/>
              <a:ext cx="1454446" cy="1118706"/>
            </a:xfrm>
            <a:prstGeom prst="rect">
              <a:avLst/>
            </a:prstGeom>
          </p:spPr>
          <p:txBody>
            <a:bodyPr lIns="50800" tIns="50800" rIns="50800" bIns="50800" rtlCol="0" anchor="ctr"/>
            <a:lstStyle/>
            <a:p>
              <a:pPr algn="ctr">
                <a:lnSpc>
                  <a:spcPts val="2660"/>
                </a:lnSpc>
              </a:pPr>
              <a:endParaRPr/>
            </a:p>
          </p:txBody>
        </p:sp>
      </p:grpSp>
      <p:grpSp>
        <p:nvGrpSpPr>
          <p:cNvPr id="7" name="Group 7"/>
          <p:cNvGrpSpPr/>
          <p:nvPr/>
        </p:nvGrpSpPr>
        <p:grpSpPr>
          <a:xfrm>
            <a:off x="16445649" y="-42358"/>
            <a:ext cx="1842351" cy="1842351"/>
            <a:chOff x="0" y="0"/>
            <a:chExt cx="812800" cy="812800"/>
          </a:xfrm>
        </p:grpSpPr>
        <p:sp>
          <p:nvSpPr>
            <p:cNvPr id="8" name="Freeform 8"/>
            <p:cNvSpPr/>
            <p:nvPr/>
          </p:nvSpPr>
          <p:spPr>
            <a:xfrm>
              <a:off x="0" y="0"/>
              <a:ext cx="812800" cy="812800"/>
            </a:xfrm>
            <a:custGeom>
              <a:avLst/>
              <a:gdLst/>
              <a:ahLst/>
              <a:cxnLst/>
              <a:rect l="l" t="t" r="r" b="b"/>
              <a:pathLst>
                <a:path w="812800" h="812800">
                  <a:moveTo>
                    <a:pt x="21011" y="0"/>
                  </a:moveTo>
                  <a:lnTo>
                    <a:pt x="791789" y="0"/>
                  </a:lnTo>
                  <a:cubicBezTo>
                    <a:pt x="797361" y="0"/>
                    <a:pt x="802706" y="2214"/>
                    <a:pt x="806646" y="6154"/>
                  </a:cubicBezTo>
                  <a:cubicBezTo>
                    <a:pt x="810586" y="10094"/>
                    <a:pt x="812800" y="15439"/>
                    <a:pt x="812800" y="21011"/>
                  </a:cubicBezTo>
                  <a:lnTo>
                    <a:pt x="812800" y="791789"/>
                  </a:lnTo>
                  <a:cubicBezTo>
                    <a:pt x="812800" y="797361"/>
                    <a:pt x="810586" y="802706"/>
                    <a:pt x="806646" y="806646"/>
                  </a:cubicBezTo>
                  <a:cubicBezTo>
                    <a:pt x="802706" y="810586"/>
                    <a:pt x="797361" y="812800"/>
                    <a:pt x="791789" y="812800"/>
                  </a:cubicBezTo>
                  <a:lnTo>
                    <a:pt x="21011" y="812800"/>
                  </a:lnTo>
                  <a:cubicBezTo>
                    <a:pt x="15439" y="812800"/>
                    <a:pt x="10094" y="810586"/>
                    <a:pt x="6154" y="806646"/>
                  </a:cubicBezTo>
                  <a:cubicBezTo>
                    <a:pt x="2214" y="802706"/>
                    <a:pt x="0" y="797361"/>
                    <a:pt x="0" y="791789"/>
                  </a:cubicBezTo>
                  <a:lnTo>
                    <a:pt x="0" y="21011"/>
                  </a:lnTo>
                  <a:cubicBezTo>
                    <a:pt x="0" y="15439"/>
                    <a:pt x="2214" y="10094"/>
                    <a:pt x="6154" y="6154"/>
                  </a:cubicBezTo>
                  <a:cubicBezTo>
                    <a:pt x="10094" y="2214"/>
                    <a:pt x="15439" y="0"/>
                    <a:pt x="21011" y="0"/>
                  </a:cubicBezTo>
                  <a:close/>
                </a:path>
              </a:pathLst>
            </a:custGeom>
            <a:solidFill>
              <a:srgbClr val="21B0C3"/>
            </a:solidFill>
          </p:spPr>
          <p:txBody>
            <a:bodyPr/>
            <a:lstStyle/>
            <a:p>
              <a:endParaRPr lang="LID4096"/>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1" name="Freeform 11"/>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2" name="Freeform 12"/>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3" name="TextBox 13"/>
          <p:cNvSpPr txBox="1"/>
          <p:nvPr/>
        </p:nvSpPr>
        <p:spPr>
          <a:xfrm>
            <a:off x="0" y="4083194"/>
            <a:ext cx="5522351" cy="967444"/>
          </a:xfrm>
          <a:prstGeom prst="rect">
            <a:avLst/>
          </a:prstGeom>
        </p:spPr>
        <p:txBody>
          <a:bodyPr lIns="0" tIns="0" rIns="0" bIns="0" rtlCol="0" anchor="t">
            <a:spAutoFit/>
          </a:bodyPr>
          <a:lstStyle/>
          <a:p>
            <a:pPr algn="ctr">
              <a:lnSpc>
                <a:spcPts val="8400"/>
              </a:lnSpc>
            </a:pPr>
            <a:r>
              <a:rPr lang="en-US" sz="5500" b="1" spc="-144" dirty="0">
                <a:solidFill>
                  <a:srgbClr val="FFFFFF"/>
                </a:solidFill>
                <a:latin typeface="Verdana" panose="020B0604030504040204" pitchFamily="34" charset="0"/>
                <a:ea typeface="Verdana" panose="020B0604030504040204" pitchFamily="34" charset="0"/>
                <a:cs typeface="Helvetica World Bold"/>
                <a:sym typeface="Helvetica World Bold"/>
              </a:rPr>
              <a:t>PROGRAMME</a:t>
            </a:r>
          </a:p>
        </p:txBody>
      </p:sp>
      <p:sp>
        <p:nvSpPr>
          <p:cNvPr id="14" name="TextBox 14"/>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7"/>
        </a:solidFill>
        <a:effectLst/>
      </p:bgPr>
    </p:bg>
    <p:spTree>
      <p:nvGrpSpPr>
        <p:cNvPr id="1" name=""/>
        <p:cNvGrpSpPr/>
        <p:nvPr/>
      </p:nvGrpSpPr>
      <p:grpSpPr>
        <a:xfrm>
          <a:off x="0" y="0"/>
          <a:ext cx="0" cy="0"/>
          <a:chOff x="0" y="0"/>
          <a:chExt cx="0" cy="0"/>
        </a:xfrm>
      </p:grpSpPr>
      <p:grpSp>
        <p:nvGrpSpPr>
          <p:cNvPr id="2" name="Group 2"/>
          <p:cNvGrpSpPr/>
          <p:nvPr/>
        </p:nvGrpSpPr>
        <p:grpSpPr>
          <a:xfrm>
            <a:off x="1031747" y="2244102"/>
            <a:ext cx="2858343" cy="6349365"/>
            <a:chOff x="0" y="0"/>
            <a:chExt cx="1908381" cy="5544531"/>
          </a:xfrm>
        </p:grpSpPr>
        <p:sp>
          <p:nvSpPr>
            <p:cNvPr id="3" name="Freeform 3"/>
            <p:cNvSpPr/>
            <p:nvPr/>
          </p:nvSpPr>
          <p:spPr>
            <a:xfrm>
              <a:off x="6350" y="6350"/>
              <a:ext cx="1895681" cy="5531831"/>
            </a:xfrm>
            <a:custGeom>
              <a:avLst/>
              <a:gdLst/>
              <a:ahLst/>
              <a:cxnLst/>
              <a:rect l="l" t="t" r="r" b="b"/>
              <a:pathLst>
                <a:path w="1895681" h="5531831">
                  <a:moveTo>
                    <a:pt x="0" y="0"/>
                  </a:moveTo>
                  <a:lnTo>
                    <a:pt x="1895681" y="0"/>
                  </a:lnTo>
                  <a:lnTo>
                    <a:pt x="1895681" y="5531831"/>
                  </a:lnTo>
                  <a:lnTo>
                    <a:pt x="0" y="5531831"/>
                  </a:lnTo>
                  <a:close/>
                </a:path>
              </a:pathLst>
            </a:custGeom>
            <a:solidFill>
              <a:srgbClr val="FDFEFD"/>
            </a:solidFill>
          </p:spPr>
          <p:txBody>
            <a:bodyPr/>
            <a:lstStyle/>
            <a:p>
              <a:endParaRPr lang="LID4096"/>
            </a:p>
          </p:txBody>
        </p:sp>
        <p:sp>
          <p:nvSpPr>
            <p:cNvPr id="4" name="Freeform 4"/>
            <p:cNvSpPr/>
            <p:nvPr/>
          </p:nvSpPr>
          <p:spPr>
            <a:xfrm>
              <a:off x="0" y="0"/>
              <a:ext cx="1908381" cy="5544531"/>
            </a:xfrm>
            <a:custGeom>
              <a:avLst/>
              <a:gdLst/>
              <a:ahLst/>
              <a:cxnLst/>
              <a:rect l="l" t="t" r="r" b="b"/>
              <a:pathLst>
                <a:path w="1908381" h="5544531">
                  <a:moveTo>
                    <a:pt x="6350" y="5544531"/>
                  </a:moveTo>
                  <a:lnTo>
                    <a:pt x="0" y="5544531"/>
                  </a:lnTo>
                  <a:lnTo>
                    <a:pt x="0" y="0"/>
                  </a:lnTo>
                  <a:lnTo>
                    <a:pt x="1908381" y="0"/>
                  </a:lnTo>
                  <a:lnTo>
                    <a:pt x="1908381" y="5544531"/>
                  </a:lnTo>
                  <a:lnTo>
                    <a:pt x="6350" y="5544531"/>
                  </a:lnTo>
                  <a:close/>
                  <a:moveTo>
                    <a:pt x="12700" y="12700"/>
                  </a:moveTo>
                  <a:lnTo>
                    <a:pt x="12700" y="5531831"/>
                  </a:lnTo>
                  <a:lnTo>
                    <a:pt x="1895681" y="5531831"/>
                  </a:lnTo>
                  <a:lnTo>
                    <a:pt x="1895681" y="12700"/>
                  </a:lnTo>
                  <a:lnTo>
                    <a:pt x="12700" y="12700"/>
                  </a:lnTo>
                  <a:close/>
                </a:path>
              </a:pathLst>
            </a:custGeom>
            <a:solidFill>
              <a:srgbClr val="F6983C"/>
            </a:solidFill>
          </p:spPr>
          <p:txBody>
            <a:bodyPr/>
            <a:lstStyle/>
            <a:p>
              <a:endParaRPr lang="LID4096"/>
            </a:p>
          </p:txBody>
        </p:sp>
        <p:sp>
          <p:nvSpPr>
            <p:cNvPr id="5" name="Freeform 5"/>
            <p:cNvSpPr/>
            <p:nvPr/>
          </p:nvSpPr>
          <p:spPr>
            <a:xfrm>
              <a:off x="139700" y="140970"/>
              <a:ext cx="1627711" cy="5263861"/>
            </a:xfrm>
            <a:custGeom>
              <a:avLst/>
              <a:gdLst/>
              <a:ahLst/>
              <a:cxnLst/>
              <a:rect l="l" t="t" r="r" b="b"/>
              <a:pathLst>
                <a:path w="1627711" h="5263861">
                  <a:moveTo>
                    <a:pt x="0" y="0"/>
                  </a:moveTo>
                  <a:lnTo>
                    <a:pt x="1627711" y="0"/>
                  </a:lnTo>
                  <a:lnTo>
                    <a:pt x="1627711" y="5263861"/>
                  </a:lnTo>
                  <a:lnTo>
                    <a:pt x="0" y="5263861"/>
                  </a:lnTo>
                  <a:close/>
                </a:path>
              </a:pathLst>
            </a:custGeom>
            <a:solidFill>
              <a:srgbClr val="FFFFFF"/>
            </a:solidFill>
          </p:spPr>
          <p:txBody>
            <a:bodyPr/>
            <a:lstStyle/>
            <a:p>
              <a:endParaRPr lang="LID4096"/>
            </a:p>
          </p:txBody>
        </p:sp>
      </p:grpSp>
      <p:grpSp>
        <p:nvGrpSpPr>
          <p:cNvPr id="6" name="Group 6"/>
          <p:cNvGrpSpPr/>
          <p:nvPr/>
        </p:nvGrpSpPr>
        <p:grpSpPr>
          <a:xfrm>
            <a:off x="4104794" y="2244102"/>
            <a:ext cx="12533393" cy="6315381"/>
            <a:chOff x="0" y="0"/>
            <a:chExt cx="5272190" cy="3292201"/>
          </a:xfrm>
        </p:grpSpPr>
        <p:sp>
          <p:nvSpPr>
            <p:cNvPr id="7" name="Freeform 7"/>
            <p:cNvSpPr/>
            <p:nvPr/>
          </p:nvSpPr>
          <p:spPr>
            <a:xfrm>
              <a:off x="0" y="0"/>
              <a:ext cx="5272190" cy="3292201"/>
            </a:xfrm>
            <a:custGeom>
              <a:avLst/>
              <a:gdLst/>
              <a:ahLst/>
              <a:cxnLst/>
              <a:rect l="l" t="t" r="r" b="b"/>
              <a:pathLst>
                <a:path w="5272190" h="3292201">
                  <a:moveTo>
                    <a:pt x="0" y="0"/>
                  </a:moveTo>
                  <a:lnTo>
                    <a:pt x="5272190" y="0"/>
                  </a:lnTo>
                  <a:lnTo>
                    <a:pt x="5272190" y="3292201"/>
                  </a:lnTo>
                  <a:lnTo>
                    <a:pt x="0" y="3292201"/>
                  </a:lnTo>
                  <a:close/>
                </a:path>
              </a:pathLst>
            </a:custGeom>
            <a:solidFill>
              <a:srgbClr val="21B0C3"/>
            </a:solidFill>
          </p:spPr>
          <p:txBody>
            <a:bodyPr/>
            <a:lstStyle/>
            <a:p>
              <a:endParaRPr lang="LID4096" dirty="0"/>
            </a:p>
          </p:txBody>
        </p:sp>
      </p:grpSp>
      <p:sp>
        <p:nvSpPr>
          <p:cNvPr id="8" name="Freeform 8"/>
          <p:cNvSpPr/>
          <p:nvPr/>
        </p:nvSpPr>
        <p:spPr>
          <a:xfrm>
            <a:off x="1266889" y="9399889"/>
            <a:ext cx="2343746" cy="758523"/>
          </a:xfrm>
          <a:custGeom>
            <a:avLst/>
            <a:gdLst/>
            <a:ahLst/>
            <a:cxnLst/>
            <a:rect l="l" t="t" r="r" b="b"/>
            <a:pathLst>
              <a:path w="2343746" h="758523">
                <a:moveTo>
                  <a:pt x="0" y="0"/>
                </a:moveTo>
                <a:lnTo>
                  <a:pt x="2343746" y="0"/>
                </a:lnTo>
                <a:lnTo>
                  <a:pt x="2343746" y="758524"/>
                </a:lnTo>
                <a:lnTo>
                  <a:pt x="0" y="758524"/>
                </a:lnTo>
                <a:lnTo>
                  <a:pt x="0" y="0"/>
                </a:lnTo>
                <a:close/>
              </a:path>
            </a:pathLst>
          </a:custGeom>
          <a:blipFill>
            <a:blip r:embed="rId2"/>
            <a:stretch>
              <a:fillRect l="-614" t="-3219" r="-614"/>
            </a:stretch>
          </a:blipFill>
        </p:spPr>
        <p:txBody>
          <a:bodyPr/>
          <a:lstStyle/>
          <a:p>
            <a:endParaRPr lang="LID4096"/>
          </a:p>
        </p:txBody>
      </p:sp>
      <p:sp>
        <p:nvSpPr>
          <p:cNvPr id="9" name="Freeform 9"/>
          <p:cNvSpPr/>
          <p:nvPr/>
        </p:nvSpPr>
        <p:spPr>
          <a:xfrm>
            <a:off x="4682459" y="9399889"/>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3"/>
            <a:stretch>
              <a:fillRect/>
            </a:stretch>
          </a:blipFill>
        </p:spPr>
        <p:txBody>
          <a:bodyPr/>
          <a:lstStyle/>
          <a:p>
            <a:endParaRPr lang="LID4096"/>
          </a:p>
        </p:txBody>
      </p:sp>
      <p:sp>
        <p:nvSpPr>
          <p:cNvPr id="10" name="Freeform 10"/>
          <p:cNvSpPr/>
          <p:nvPr/>
        </p:nvSpPr>
        <p:spPr>
          <a:xfrm>
            <a:off x="3610635" y="9399889"/>
            <a:ext cx="818225" cy="758523"/>
          </a:xfrm>
          <a:custGeom>
            <a:avLst/>
            <a:gdLst/>
            <a:ahLst/>
            <a:cxnLst/>
            <a:rect l="l" t="t" r="r" b="b"/>
            <a:pathLst>
              <a:path w="818225" h="758523">
                <a:moveTo>
                  <a:pt x="0" y="0"/>
                </a:moveTo>
                <a:lnTo>
                  <a:pt x="818224" y="0"/>
                </a:lnTo>
                <a:lnTo>
                  <a:pt x="818224" y="758524"/>
                </a:lnTo>
                <a:lnTo>
                  <a:pt x="0" y="758524"/>
                </a:lnTo>
                <a:lnTo>
                  <a:pt x="0" y="0"/>
                </a:lnTo>
                <a:close/>
              </a:path>
            </a:pathLst>
          </a:custGeom>
          <a:blipFill>
            <a:blip r:embed="rId4"/>
            <a:stretch>
              <a:fillRect b="-13464"/>
            </a:stretch>
          </a:blipFill>
        </p:spPr>
        <p:txBody>
          <a:bodyPr/>
          <a:lstStyle/>
          <a:p>
            <a:endParaRPr lang="LID4096"/>
          </a:p>
        </p:txBody>
      </p:sp>
      <p:sp>
        <p:nvSpPr>
          <p:cNvPr id="13" name="TextBox 13"/>
          <p:cNvSpPr txBox="1"/>
          <p:nvPr/>
        </p:nvSpPr>
        <p:spPr>
          <a:xfrm>
            <a:off x="4324171" y="3124222"/>
            <a:ext cx="3863987"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14" name="TextBox 14"/>
          <p:cNvSpPr txBox="1"/>
          <p:nvPr/>
        </p:nvSpPr>
        <p:spPr>
          <a:xfrm>
            <a:off x="1049905" y="2130871"/>
            <a:ext cx="2820123" cy="6138475"/>
          </a:xfrm>
          <a:prstGeom prst="rect">
            <a:avLst/>
          </a:prstGeom>
        </p:spPr>
        <p:txBody>
          <a:bodyPr lIns="0" tIns="0" rIns="0" bIns="0" rtlCol="0" anchor="t">
            <a:spAutoFit/>
          </a:bodyPr>
          <a:lstStyle/>
          <a:p>
            <a:pPr algn="ctr">
              <a:lnSpc>
                <a:spcPts val="6088"/>
              </a:lnSpc>
            </a:pP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10h40 – 10h55</a:t>
            </a:r>
          </a:p>
          <a:p>
            <a:pPr algn="ctr">
              <a:lnSpc>
                <a:spcPts val="6088"/>
              </a:lnSpc>
            </a:pP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10h55 - 11h00 </a:t>
            </a:r>
            <a:r>
              <a:rPr lang="en-US" sz="2600" b="1" dirty="0" err="1">
                <a:solidFill>
                  <a:srgbClr val="F6983C"/>
                </a:solidFill>
                <a:latin typeface="Verdana 2" panose="020B0604020202020204" charset="0"/>
                <a:ea typeface="Verdana 2" panose="020B0604020202020204" charset="0"/>
                <a:cs typeface="Verdana 2" panose="020B0604020202020204" charset="0"/>
                <a:sym typeface="Muli Ultra-Bold"/>
              </a:rPr>
              <a:t>11h00</a:t>
            </a: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 - 11h15 </a:t>
            </a:r>
            <a:r>
              <a:rPr lang="en-US" sz="2600" b="1" dirty="0" err="1">
                <a:solidFill>
                  <a:srgbClr val="F6983C"/>
                </a:solidFill>
                <a:latin typeface="Verdana 2" panose="020B0604020202020204" charset="0"/>
                <a:ea typeface="Verdana 2" panose="020B0604020202020204" charset="0"/>
                <a:cs typeface="Verdana 2" panose="020B0604020202020204" charset="0"/>
                <a:sym typeface="Muli Ultra-Bold"/>
              </a:rPr>
              <a:t>11h15</a:t>
            </a: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 - 11h45</a:t>
            </a:r>
          </a:p>
          <a:p>
            <a:pPr algn="ctr">
              <a:lnSpc>
                <a:spcPts val="6088"/>
              </a:lnSpc>
            </a:pP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11h45 - 12h00</a:t>
            </a:r>
          </a:p>
          <a:p>
            <a:pPr algn="ctr">
              <a:lnSpc>
                <a:spcPts val="6088"/>
              </a:lnSpc>
            </a:pP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12h00 - 12h30</a:t>
            </a:r>
          </a:p>
          <a:p>
            <a:pPr algn="ctr">
              <a:lnSpc>
                <a:spcPts val="6088"/>
              </a:lnSpc>
            </a:pP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12h30 - 13h00</a:t>
            </a:r>
          </a:p>
          <a:p>
            <a:pPr algn="ctr">
              <a:lnSpc>
                <a:spcPts val="6088"/>
              </a:lnSpc>
            </a:pP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13h00 - 14h00</a:t>
            </a:r>
          </a:p>
        </p:txBody>
      </p:sp>
      <p:sp>
        <p:nvSpPr>
          <p:cNvPr id="15" name="TextBox 15"/>
          <p:cNvSpPr txBox="1"/>
          <p:nvPr/>
        </p:nvSpPr>
        <p:spPr>
          <a:xfrm>
            <a:off x="1975062" y="1542114"/>
            <a:ext cx="15125700" cy="487313"/>
          </a:xfrm>
          <a:prstGeom prst="rect">
            <a:avLst/>
          </a:prstGeom>
        </p:spPr>
        <p:txBody>
          <a:bodyPr wrap="square" lIns="0" tIns="0" rIns="0" bIns="0" rtlCol="0" anchor="t">
            <a:spAutoFit/>
          </a:bodyPr>
          <a:lstStyle/>
          <a:p>
            <a:pPr algn="l">
              <a:lnSpc>
                <a:spcPts val="3839"/>
              </a:lnSpc>
            </a:pPr>
            <a:r>
              <a:rPr lang="en-US" sz="3999" b="1" dirty="0">
                <a:solidFill>
                  <a:srgbClr val="21B0C3"/>
                </a:solidFill>
                <a:latin typeface="Verdana" panose="020B0604030504040204" pitchFamily="34" charset="0"/>
                <a:ea typeface="Verdana" panose="020B0604030504040204" pitchFamily="34" charset="0"/>
                <a:cs typeface="Archivo Black"/>
                <a:sym typeface="Archivo Black"/>
              </a:rPr>
              <a:t>LUNDI 27 JANVIER 2025 - PREMIÈRE JOURNÉE </a:t>
            </a:r>
          </a:p>
        </p:txBody>
      </p:sp>
      <p:sp>
        <p:nvSpPr>
          <p:cNvPr id="17" name="TextBox 17"/>
          <p:cNvSpPr txBox="1"/>
          <p:nvPr/>
        </p:nvSpPr>
        <p:spPr>
          <a:xfrm>
            <a:off x="4301781" y="2405535"/>
            <a:ext cx="7767873" cy="394666"/>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1 : Introduction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projet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p>
        </p:txBody>
      </p:sp>
      <p:sp>
        <p:nvSpPr>
          <p:cNvPr id="18" name="TextBox 18"/>
          <p:cNvSpPr txBox="1"/>
          <p:nvPr/>
        </p:nvSpPr>
        <p:spPr>
          <a:xfrm>
            <a:off x="4301781" y="3933063"/>
            <a:ext cx="5130411" cy="396111"/>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6983C"/>
                </a:solidFill>
                <a:latin typeface="Verdana 2" panose="020B0604020202020204" charset="0"/>
                <a:ea typeface="Verdana 2" panose="020B0604020202020204" charset="0"/>
                <a:cs typeface="Verdana 2" panose="020B0604020202020204" charset="0"/>
                <a:sym typeface="Muli Bold"/>
              </a:rPr>
              <a:t>Pause - café </a:t>
            </a:r>
          </a:p>
        </p:txBody>
      </p:sp>
      <p:sp>
        <p:nvSpPr>
          <p:cNvPr id="19" name="TextBox 19"/>
          <p:cNvSpPr txBox="1"/>
          <p:nvPr/>
        </p:nvSpPr>
        <p:spPr>
          <a:xfrm>
            <a:off x="4289750" y="4709237"/>
            <a:ext cx="12348437" cy="396111"/>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2 :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L’importance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la transition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vers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l’économie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circulaire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p>
        </p:txBody>
      </p:sp>
      <p:sp>
        <p:nvSpPr>
          <p:cNvPr id="20" name="TextBox 20"/>
          <p:cNvSpPr txBox="1"/>
          <p:nvPr/>
        </p:nvSpPr>
        <p:spPr>
          <a:xfrm>
            <a:off x="4293760" y="5469364"/>
            <a:ext cx="3866324"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21" name="TextBox 21"/>
          <p:cNvSpPr txBox="1"/>
          <p:nvPr/>
        </p:nvSpPr>
        <p:spPr>
          <a:xfrm>
            <a:off x="4289750" y="6285678"/>
            <a:ext cx="12883549" cy="405162"/>
          </a:xfrm>
          <a:prstGeom prst="rect">
            <a:avLst/>
          </a:prstGeom>
        </p:spPr>
        <p:txBody>
          <a:bodyPr lIns="0" tIns="0" rIns="0" bIns="0" rtlCol="0" anchor="t">
            <a:spAutoFit/>
          </a:bodyPr>
          <a:lstStyle/>
          <a:p>
            <a:pPr marL="0" lvl="0" indent="0" algn="l">
              <a:lnSpc>
                <a:spcPts val="3130"/>
              </a:lnSpc>
              <a:spcBef>
                <a:spcPct val="0"/>
              </a:spcBef>
            </a:pPr>
            <a:r>
              <a:rPr lang="en-US" sz="2846" b="1" dirty="0">
                <a:solidFill>
                  <a:srgbClr val="FDFEFD"/>
                </a:solidFill>
                <a:latin typeface="Verdana 2" panose="020B0604020202020204" charset="0"/>
                <a:ea typeface="Verdana 2" panose="020B0604020202020204" charset="0"/>
                <a:cs typeface="Verdana 2" panose="020B0604020202020204" charset="0"/>
                <a:sym typeface="Muli Bold"/>
              </a:rPr>
              <a:t>Session 3 : </a:t>
            </a:r>
            <a:r>
              <a:rPr lang="en-US" sz="2846"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46"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46" b="1" dirty="0" err="1">
                <a:solidFill>
                  <a:srgbClr val="FDFEFD"/>
                </a:solidFill>
                <a:latin typeface="Verdana 2" panose="020B0604020202020204" charset="0"/>
                <a:ea typeface="Verdana 2" panose="020B0604020202020204" charset="0"/>
                <a:cs typeface="Verdana 2" panose="020B0604020202020204" charset="0"/>
                <a:sym typeface="Muli Bold"/>
              </a:rPr>
              <a:t>priorités</a:t>
            </a:r>
            <a:r>
              <a:rPr lang="en-US" sz="2846"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6" b="1" dirty="0" err="1">
                <a:solidFill>
                  <a:srgbClr val="FDFEFD"/>
                </a:solidFill>
                <a:latin typeface="Verdana 2" panose="020B0604020202020204" charset="0"/>
                <a:ea typeface="Verdana 2" panose="020B0604020202020204" charset="0"/>
                <a:cs typeface="Verdana 2" panose="020B0604020202020204" charset="0"/>
                <a:sym typeface="Muli Bold"/>
              </a:rPr>
              <a:t>stratégiques</a:t>
            </a:r>
            <a:r>
              <a:rPr lang="en-US" sz="2846" b="1" dirty="0">
                <a:solidFill>
                  <a:srgbClr val="FDFEFD"/>
                </a:solidFill>
                <a:latin typeface="Verdana 2" panose="020B0604020202020204" charset="0"/>
                <a:ea typeface="Verdana 2" panose="020B0604020202020204" charset="0"/>
                <a:cs typeface="Verdana 2" panose="020B0604020202020204" charset="0"/>
                <a:sym typeface="Muli Bold"/>
              </a:rPr>
              <a:t> et des actions du PAEC </a:t>
            </a:r>
          </a:p>
        </p:txBody>
      </p:sp>
      <p:sp>
        <p:nvSpPr>
          <p:cNvPr id="22" name="TextBox 22"/>
          <p:cNvSpPr txBox="1"/>
          <p:nvPr/>
        </p:nvSpPr>
        <p:spPr>
          <a:xfrm>
            <a:off x="4321834" y="7045805"/>
            <a:ext cx="3866324" cy="398080"/>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23" name="TextBox 23"/>
          <p:cNvSpPr txBox="1"/>
          <p:nvPr/>
        </p:nvSpPr>
        <p:spPr>
          <a:xfrm>
            <a:off x="4321834" y="7873235"/>
            <a:ext cx="5130411" cy="396111"/>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6983C"/>
                </a:solidFill>
                <a:latin typeface="Verdana 2" panose="020B0604020202020204" charset="0"/>
                <a:ea typeface="Verdana 2" panose="020B0604020202020204" charset="0"/>
                <a:cs typeface="Verdana 2" panose="020B0604020202020204" charset="0"/>
                <a:sym typeface="Muli Bold"/>
              </a:rPr>
              <a:t>Pause déjeuner </a:t>
            </a:r>
          </a:p>
        </p:txBody>
      </p:sp>
      <p:grpSp>
        <p:nvGrpSpPr>
          <p:cNvPr id="25" name="Group 25"/>
          <p:cNvGrpSpPr/>
          <p:nvPr/>
        </p:nvGrpSpPr>
        <p:grpSpPr>
          <a:xfrm>
            <a:off x="17773650" y="-42358"/>
            <a:ext cx="556708" cy="556708"/>
            <a:chOff x="0" y="0"/>
            <a:chExt cx="812800" cy="812800"/>
          </a:xfrm>
        </p:grpSpPr>
        <p:sp>
          <p:nvSpPr>
            <p:cNvPr id="26" name="Freeform 26"/>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28" name="TextBox 28"/>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1186</TotalTime>
  <Words>4165</Words>
  <Application>Microsoft Office PowerPoint</Application>
  <PresentationFormat>Custom</PresentationFormat>
  <Paragraphs>544</Paragraphs>
  <Slides>45</Slides>
  <Notes>13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45</vt:i4>
      </vt:variant>
    </vt:vector>
  </HeadingPairs>
  <TitlesOfParts>
    <vt:vector size="63" baseType="lpstr">
      <vt:lpstr>Verdana 2</vt:lpstr>
      <vt:lpstr>Helvetica World Italics</vt:lpstr>
      <vt:lpstr>Century Gothic</vt:lpstr>
      <vt:lpstr>Aharoni</vt:lpstr>
      <vt:lpstr>Courier New</vt:lpstr>
      <vt:lpstr>Ubuntu</vt:lpstr>
      <vt:lpstr>Symbol</vt:lpstr>
      <vt:lpstr>Verdana</vt:lpstr>
      <vt:lpstr>Arial</vt:lpstr>
      <vt:lpstr>Archivo Black</vt:lpstr>
      <vt:lpstr>Helvetica World</vt:lpstr>
      <vt:lpstr>Muli Bold</vt:lpstr>
      <vt:lpstr>Wingdings</vt:lpstr>
      <vt:lpstr>Calibri</vt:lpstr>
      <vt:lpstr>Albertus MT</vt:lpstr>
      <vt:lpstr>Verdana 3</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 rapport de synthèse de l’état des lieux  de l’économie circulaire </vt:lpstr>
      <vt:lpstr>PowerPoint Presentation</vt:lpstr>
      <vt:lpstr>PowerPoint Presentation</vt:lpstr>
      <vt:lpstr>PowerPoint Presentation</vt:lpstr>
      <vt:lpstr>PowerPoint Presentation</vt:lpstr>
      <vt:lpstr>PowerPoint Presentation</vt:lpstr>
      <vt:lpstr>PowerPoint Presentation</vt:lpstr>
      <vt:lpstr>3. Existing National and/or regional commitments towards the circular economy (if any)</vt:lpstr>
      <vt:lpstr>PowerPoint Presentation</vt:lpstr>
      <vt:lpstr>1. Développements récents de l'économie circulaire  dans le pays  ECONOMY ROADMAP   </vt:lpstr>
      <vt:lpstr>2. Défis existants pour la mise en œuvre de l'économie circulaire dans le pays</vt:lpstr>
      <vt:lpstr>3. Mise en œuvre du projet de développement de  l'économie circulaire dans les territoires </vt:lpstr>
      <vt:lpstr>PowerPoint Presentation</vt:lpstr>
      <vt:lpstr>PowerPoint Presentation</vt:lpstr>
      <vt:lpstr>PowerPoint Presentation</vt:lpstr>
      <vt:lpstr>Roadmap and Action Plan for a Circular Economy in the Republic of Mauritius  (2023-2033)</vt:lpstr>
      <vt:lpstr>Status of Implementation – Setting up of enablers</vt:lpstr>
      <vt:lpstr>Private sector initiatives </vt:lpstr>
      <vt:lpstr>Future projects –  collaboration with development partners</vt:lpstr>
      <vt:lpstr>Challenges to transition  to a circular economy model</vt:lpstr>
      <vt:lpstr>Regional Strategy to support Circular Economy</vt:lpstr>
      <vt:lpstr>PowerPoint Presentation</vt:lpstr>
      <vt:lpstr>PowerPoint Presentation</vt:lpstr>
      <vt:lpstr>PowerPoint Presentation</vt:lpstr>
      <vt:lpstr> Défis existants pour la mise en œuvre de l'économie circulaire dans le pays </vt:lpstr>
      <vt:lpstr>Des engagements nationaux et/ou régionaux en faveur de l'économie circulaire (le cas échéant)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économie circulaire</dc:title>
  <cp:lastModifiedBy>Eskinder Tsegaye</cp:lastModifiedBy>
  <cp:revision>40</cp:revision>
  <dcterms:created xsi:type="dcterms:W3CDTF">2006-08-16T00:00:00Z</dcterms:created>
  <dcterms:modified xsi:type="dcterms:W3CDTF">2025-01-28T13:28:09Z</dcterms:modified>
  <dc:identifier>DAGc6dC93cE</dc:identifier>
</cp:coreProperties>
</file>